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73" r:id="rId2"/>
    <p:sldId id="299" r:id="rId3"/>
    <p:sldId id="438" r:id="rId4"/>
    <p:sldId id="285" r:id="rId5"/>
    <p:sldId id="308" r:id="rId6"/>
    <p:sldId id="311" r:id="rId7"/>
    <p:sldId id="327" r:id="rId8"/>
    <p:sldId id="326" r:id="rId9"/>
    <p:sldId id="425" r:id="rId10"/>
    <p:sldId id="422" r:id="rId11"/>
    <p:sldId id="426" r:id="rId12"/>
    <p:sldId id="407" r:id="rId13"/>
    <p:sldId id="301" r:id="rId14"/>
    <p:sldId id="300" r:id="rId15"/>
    <p:sldId id="444" r:id="rId16"/>
    <p:sldId id="313" r:id="rId17"/>
    <p:sldId id="378" r:id="rId18"/>
    <p:sldId id="453" r:id="rId19"/>
    <p:sldId id="314" r:id="rId20"/>
    <p:sldId id="388" r:id="rId21"/>
    <p:sldId id="439" r:id="rId22"/>
    <p:sldId id="303" r:id="rId23"/>
    <p:sldId id="445" r:id="rId24"/>
    <p:sldId id="446" r:id="rId25"/>
    <p:sldId id="429" r:id="rId26"/>
    <p:sldId id="430" r:id="rId27"/>
    <p:sldId id="447" r:id="rId28"/>
    <p:sldId id="333" r:id="rId29"/>
    <p:sldId id="337" r:id="rId30"/>
    <p:sldId id="408" r:id="rId31"/>
    <p:sldId id="440" r:id="rId32"/>
    <p:sldId id="441" r:id="rId33"/>
    <p:sldId id="442" r:id="rId34"/>
    <p:sldId id="443" r:id="rId35"/>
    <p:sldId id="448" r:id="rId36"/>
    <p:sldId id="302" r:id="rId37"/>
    <p:sldId id="381" r:id="rId38"/>
    <p:sldId id="390" r:id="rId39"/>
    <p:sldId id="307" r:id="rId40"/>
    <p:sldId id="317" r:id="rId41"/>
    <p:sldId id="349" r:id="rId42"/>
    <p:sldId id="416" r:id="rId43"/>
    <p:sldId id="352" r:id="rId44"/>
    <p:sldId id="449" r:id="rId45"/>
    <p:sldId id="417" r:id="rId46"/>
    <p:sldId id="418" r:id="rId47"/>
    <p:sldId id="419" r:id="rId48"/>
    <p:sldId id="435" r:id="rId49"/>
    <p:sldId id="454" r:id="rId50"/>
    <p:sldId id="450" r:id="rId51"/>
    <p:sldId id="436" r:id="rId52"/>
    <p:sldId id="451" r:id="rId53"/>
    <p:sldId id="434" r:id="rId54"/>
    <p:sldId id="452"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E8A"/>
    <a:srgbClr val="62BFAA"/>
    <a:srgbClr val="45A994"/>
    <a:srgbClr val="006762"/>
    <a:srgbClr val="CCEAE4"/>
    <a:srgbClr val="B5E1D8"/>
    <a:srgbClr val="3A3A3A"/>
    <a:srgbClr val="6ABC6E"/>
    <a:srgbClr val="99CA6C"/>
    <a:srgbClr val="006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8120" autoAdjust="0"/>
  </p:normalViewPr>
  <p:slideViewPr>
    <p:cSldViewPr snapToGrid="0">
      <p:cViewPr varScale="1">
        <p:scale>
          <a:sx n="150" d="100"/>
          <a:sy n="150" d="100"/>
        </p:scale>
        <p:origin x="-50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CD3C4-6B98-4A67-815F-F0B5C4B3F82D}" type="datetimeFigureOut">
              <a:rPr lang="zh-CN" altLang="en-US" smtClean="0"/>
              <a:pPr/>
              <a:t>2020/4/8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C8234-9F36-4217-8CB7-C38B88028451}" type="slidenum">
              <a:rPr lang="zh-CN" altLang="en-US" smtClean="0"/>
              <a:pPr/>
              <a:t>‹#›</a:t>
            </a:fld>
            <a:endParaRPr lang="zh-CN" altLang="en-US"/>
          </a:p>
        </p:txBody>
      </p:sp>
    </p:spTree>
    <p:extLst>
      <p:ext uri="{BB962C8B-B14F-4D97-AF65-F5344CB8AC3E}">
        <p14:creationId xmlns:p14="http://schemas.microsoft.com/office/powerpoint/2010/main" val="291731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76280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122697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409832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351641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383037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145299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6477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297255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9467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295813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1AA9239-D668-474B-AEC1-AED18A126247}" type="datetimeFigureOut">
              <a:rPr lang="zh-CN" altLang="en-US" smtClean="0"/>
              <a:pPr/>
              <a:t>2020/4/8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152709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AA9239-D668-474B-AEC1-AED18A126247}" type="datetimeFigureOut">
              <a:rPr lang="zh-CN" altLang="en-US" smtClean="0"/>
              <a:pPr/>
              <a:t>2020/4/8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5D4752-0CE7-4497-9789-8CD18D74C975}" type="slidenum">
              <a:rPr lang="zh-CN" altLang="en-US" smtClean="0"/>
              <a:pPr/>
              <a:t>‹#›</a:t>
            </a:fld>
            <a:endParaRPr lang="zh-CN" altLang="en-US"/>
          </a:p>
        </p:txBody>
      </p:sp>
    </p:spTree>
    <p:extLst>
      <p:ext uri="{BB962C8B-B14F-4D97-AF65-F5344CB8AC3E}">
        <p14:creationId xmlns:p14="http://schemas.microsoft.com/office/powerpoint/2010/main" val="767442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package" Target="../embeddings/Microsoft_Word___4.docx"/></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Microsoft_Word___5.docx"/><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__6.doc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package" Target="../embeddings/Microsoft_Word___7.docx"/></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Microsoft_Word___8.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package" Target="../embeddings/Microsoft_Word___9.docx"/></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emf"/><Relationship Id="rId5" Type="http://schemas.openxmlformats.org/officeDocument/2006/relationships/package" Target="../embeddings/Microsoft_Word___10.docx"/><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6.emf"/><Relationship Id="rId5" Type="http://schemas.openxmlformats.org/officeDocument/2006/relationships/package" Target="../embeddings/Microsoft_Word___11.docx"/><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3.emf"/><Relationship Id="rId4" Type="http://schemas.openxmlformats.org/officeDocument/2006/relationships/package" Target="../embeddings/Microsoft_Word___12.docx"/></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package" Target="../embeddings/Microsoft_Word___13.docx"/><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package" Target="../embeddings/Microsoft_Word___14.docx"/><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oleObject" Target="../embeddings/oleObject1.bin"/><Relationship Id="rId7"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package" Target="../embeddings/Microsoft_Word___1.docx"/></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0.emf"/><Relationship Id="rId5" Type="http://schemas.openxmlformats.org/officeDocument/2006/relationships/package" Target="../embeddings/Microsoft_Word___15.docx"/><Relationship Id="rId4"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1.emf"/><Relationship Id="rId5" Type="http://schemas.openxmlformats.org/officeDocument/2006/relationships/package" Target="../embeddings/Microsoft_Word___16.docx"/><Relationship Id="rId4"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3.emf"/><Relationship Id="rId5" Type="http://schemas.openxmlformats.org/officeDocument/2006/relationships/package" Target="../embeddings/Microsoft_Word___17.docx"/><Relationship Id="rId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__3.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80A6C559-DA15-4C3F-8A8E-5BE44F54E11B}"/>
              </a:ext>
            </a:extLst>
          </p:cNvPr>
          <p:cNvSpPr txBox="1"/>
          <p:nvPr/>
        </p:nvSpPr>
        <p:spPr>
          <a:xfrm>
            <a:off x="1721096" y="1637507"/>
            <a:ext cx="6387854" cy="681139"/>
          </a:xfrm>
          <a:prstGeom prst="rect">
            <a:avLst/>
          </a:prstGeom>
          <a:noFill/>
        </p:spPr>
        <p:txBody>
          <a:bodyPr wrap="square" lIns="36000" tIns="36000" rIns="36000" bIns="36000" rtlCol="0">
            <a:spAutoFit/>
          </a:bodyPr>
          <a:lstStyle/>
          <a:p>
            <a:pPr>
              <a:lnSpc>
                <a:spcPct val="120000"/>
              </a:lnSpc>
            </a:pPr>
            <a:r>
              <a:rPr lang="zh-CN" altLang="en-US" sz="3600" b="1" spc="100" dirty="0" smtClean="0">
                <a:solidFill>
                  <a:srgbClr val="409E8A"/>
                </a:solidFill>
                <a:latin typeface="微软雅黑" panose="020B0503020204020204" pitchFamily="34" charset="-122"/>
                <a:ea typeface="微软雅黑" panose="020B0503020204020204" pitchFamily="34" charset="-122"/>
              </a:rPr>
              <a:t>第十一章</a:t>
            </a:r>
            <a:r>
              <a:rPr lang="zh-CN" altLang="en-US" sz="3600" b="1" spc="100" dirty="0">
                <a:latin typeface="微软雅黑" panose="020B0503020204020204" pitchFamily="34" charset="-122"/>
                <a:ea typeface="微软雅黑" panose="020B0503020204020204" pitchFamily="34" charset="-122"/>
              </a:rPr>
              <a:t>　</a:t>
            </a:r>
            <a:r>
              <a:rPr lang="zh-CN" altLang="en-US" sz="3600" b="1" dirty="0" smtClean="0">
                <a:solidFill>
                  <a:schemeClr val="tx1">
                    <a:lumMod val="75000"/>
                    <a:lumOff val="25000"/>
                  </a:schemeClr>
                </a:solidFill>
                <a:latin typeface="微软雅黑" pitchFamily="34" charset="-122"/>
                <a:ea typeface="微软雅黑" pitchFamily="34" charset="-122"/>
              </a:rPr>
              <a:t>机</a:t>
            </a:r>
            <a:r>
              <a:rPr lang="zh-CN" altLang="en-US" sz="3600" b="1" dirty="0" smtClean="0">
                <a:solidFill>
                  <a:schemeClr val="tx1">
                    <a:lumMod val="75000"/>
                    <a:lumOff val="25000"/>
                  </a:schemeClr>
                </a:solidFill>
                <a:latin typeface="微软雅黑" pitchFamily="34" charset="-122"/>
                <a:ea typeface="微软雅黑" pitchFamily="34" charset="-122"/>
              </a:rPr>
              <a:t>械功与机械能</a:t>
            </a:r>
            <a:endParaRPr lang="zh-CN" altLang="en-US" sz="3600" b="1" dirty="0">
              <a:solidFill>
                <a:schemeClr val="tx1">
                  <a:lumMod val="75000"/>
                  <a:lumOff val="25000"/>
                </a:schemeClr>
              </a:solidFill>
              <a:latin typeface="微软雅黑" pitchFamily="34" charset="-122"/>
              <a:ea typeface="微软雅黑" pitchFamily="34" charset="-122"/>
            </a:endParaRPr>
          </a:p>
        </p:txBody>
      </p:sp>
      <p:sp>
        <p:nvSpPr>
          <p:cNvPr id="4" name="文本框 5">
            <a:extLst>
              <a:ext uri="{FF2B5EF4-FFF2-40B4-BE49-F238E27FC236}">
                <a16:creationId xmlns="" xmlns:a16="http://schemas.microsoft.com/office/drawing/2014/main" id="{AC661369-7F35-4FB2-A688-71209A56C55B}"/>
              </a:ext>
            </a:extLst>
          </p:cNvPr>
          <p:cNvSpPr txBox="1"/>
          <p:nvPr/>
        </p:nvSpPr>
        <p:spPr>
          <a:xfrm>
            <a:off x="6629518" y="341967"/>
            <a:ext cx="2146742" cy="338554"/>
          </a:xfrm>
          <a:prstGeom prst="rect">
            <a:avLst/>
          </a:prstGeom>
          <a:noFill/>
          <a:effectLst>
            <a:outerShdw sx="1000" sy="1000" algn="ctr" rotWithShape="0">
              <a:srgbClr val="000000"/>
            </a:outerShdw>
          </a:effectLst>
        </p:spPr>
        <p:txBody>
          <a:bodyPr wrap="none" rtlCol="0">
            <a:spAutoFit/>
          </a:bodyPr>
          <a:lstStyle/>
          <a:p>
            <a:pPr algn="r"/>
            <a:r>
              <a:rPr lang="zh-CN" altLang="en-US" sz="1600" spc="100" dirty="0" smtClean="0">
                <a:solidFill>
                  <a:schemeClr val="tx1">
                    <a:alpha val="50000"/>
                  </a:schemeClr>
                </a:solidFill>
                <a:latin typeface="微软雅黑" panose="020B0503020204020204" pitchFamily="34" charset="-122"/>
                <a:ea typeface="微软雅黑" panose="020B0503020204020204" pitchFamily="34" charset="-122"/>
              </a:rPr>
              <a:t>第一篇</a:t>
            </a:r>
            <a:r>
              <a:rPr lang="zh-CN" altLang="en-US" sz="1600" spc="100" dirty="0">
                <a:solidFill>
                  <a:schemeClr val="tx1">
                    <a:alpha val="50000"/>
                  </a:schemeClr>
                </a:solidFill>
                <a:latin typeface="微软雅黑" panose="020B0503020204020204" pitchFamily="34" charset="-122"/>
                <a:ea typeface="微软雅黑" panose="020B0503020204020204" pitchFamily="34" charset="-122"/>
              </a:rPr>
              <a:t>　</a:t>
            </a:r>
            <a:r>
              <a:rPr lang="zh-CN" altLang="en-US" sz="1600" spc="100" dirty="0" smtClean="0">
                <a:solidFill>
                  <a:schemeClr val="tx1">
                    <a:alpha val="50000"/>
                  </a:schemeClr>
                </a:solidFill>
                <a:latin typeface="微软雅黑" panose="020B0503020204020204" pitchFamily="34" charset="-122"/>
                <a:ea typeface="微软雅黑" panose="020B0503020204020204" pitchFamily="34" charset="-122"/>
              </a:rPr>
              <a:t>考点过关篇</a:t>
            </a:r>
            <a:endParaRPr lang="zh-CN" altLang="en-US" sz="1600" spc="100" dirty="0">
              <a:solidFill>
                <a:schemeClr val="tx1">
                  <a:alpha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57435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grpId="1"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785446" y="689710"/>
          <a:ext cx="8059615" cy="3886200"/>
        </p:xfrm>
        <a:graphic>
          <a:graphicData uri="http://schemas.openxmlformats.org/drawingml/2006/table">
            <a:tbl>
              <a:tblPr/>
              <a:tblGrid>
                <a:gridCol w="462916"/>
                <a:gridCol w="7596699"/>
              </a:tblGrid>
              <a:tr h="0">
                <a:tc gridSpan="2">
                  <a:txBody>
                    <a:bodyPr/>
                    <a:lstStyle/>
                    <a:p>
                      <a:pPr algn="ctr">
                        <a:lnSpc>
                          <a:spcPct val="150000"/>
                        </a:lnSpc>
                        <a:spcAft>
                          <a:spcPts val="0"/>
                        </a:spcAft>
                      </a:pPr>
                      <a:r>
                        <a:rPr lang="zh-CN" sz="1700" kern="100" dirty="0">
                          <a:solidFill>
                            <a:srgbClr val="000000"/>
                          </a:solidFill>
                          <a:latin typeface="+mn-ea"/>
                          <a:ea typeface="+mn-ea"/>
                          <a:cs typeface="Times New Roman"/>
                        </a:rPr>
                        <a:t>常见能量转化举例</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xBody>
                    <a:bodyPr/>
                    <a:lstStyle/>
                    <a:p>
                      <a:endParaRPr lang="zh-CN" altLang="en-US"/>
                    </a:p>
                  </a:txBody>
                  <a:tcPr/>
                </a:tc>
              </a:tr>
              <a:tr h="0">
                <a:tc>
                  <a:txBody>
                    <a:bodyPr/>
                    <a:lstStyle/>
                    <a:p>
                      <a:pPr algn="ctr">
                        <a:lnSpc>
                          <a:spcPct val="150000"/>
                        </a:lnSpc>
                        <a:spcAft>
                          <a:spcPts val="0"/>
                        </a:spcAft>
                      </a:pPr>
                      <a:r>
                        <a:rPr lang="zh-CN" sz="1700" kern="100" dirty="0">
                          <a:solidFill>
                            <a:srgbClr val="000000"/>
                          </a:solidFill>
                          <a:latin typeface="+mn-ea"/>
                          <a:ea typeface="+mn-ea"/>
                          <a:cs typeface="Times New Roman"/>
                        </a:rPr>
                        <a:t>滚摆</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1700" kern="100" dirty="0">
                          <a:solidFill>
                            <a:srgbClr val="000000"/>
                          </a:solidFill>
                          <a:latin typeface="+mn-ea"/>
                          <a:ea typeface="+mn-ea"/>
                          <a:cs typeface="Times New Roman"/>
                        </a:rPr>
                        <a:t>　上升：</a:t>
                      </a:r>
                      <a:r>
                        <a:rPr lang="zh-CN" sz="1700" u="sng" kern="100" dirty="0">
                          <a:solidFill>
                            <a:srgbClr val="000000"/>
                          </a:solidFill>
                          <a:uFill>
                            <a:solidFill>
                              <a:srgbClr val="000000"/>
                            </a:solidFill>
                          </a:uFill>
                          <a:latin typeface="+mn-ea"/>
                          <a:ea typeface="+mn-ea"/>
                          <a:cs typeface="Times New Roman"/>
                        </a:rPr>
                        <a:t>　　　　</a:t>
                      </a:r>
                      <a:r>
                        <a:rPr lang="zh-CN" sz="1700" kern="100" dirty="0">
                          <a:solidFill>
                            <a:srgbClr val="000000"/>
                          </a:solidFill>
                          <a:latin typeface="+mn-ea"/>
                          <a:ea typeface="+mn-ea"/>
                          <a:cs typeface="Times New Roman"/>
                        </a:rPr>
                        <a:t>能转化为</a:t>
                      </a:r>
                      <a:r>
                        <a:rPr lang="zh-CN" sz="1700" u="sng" kern="100" dirty="0">
                          <a:solidFill>
                            <a:srgbClr val="000000"/>
                          </a:solidFill>
                          <a:uFill>
                            <a:solidFill>
                              <a:srgbClr val="000000"/>
                            </a:solidFill>
                          </a:uFill>
                          <a:latin typeface="+mn-ea"/>
                          <a:ea typeface="+mn-ea"/>
                          <a:cs typeface="Times New Roman"/>
                        </a:rPr>
                        <a:t>　　　　</a:t>
                      </a:r>
                      <a:r>
                        <a:rPr lang="zh-CN" sz="1700" kern="100" dirty="0">
                          <a:solidFill>
                            <a:srgbClr val="000000"/>
                          </a:solidFill>
                          <a:latin typeface="+mn-ea"/>
                          <a:ea typeface="+mn-ea"/>
                          <a:cs typeface="Times New Roman"/>
                        </a:rPr>
                        <a:t>能；</a:t>
                      </a:r>
                      <a:r>
                        <a:rPr lang="en-US" sz="1700" kern="100" dirty="0">
                          <a:solidFill>
                            <a:srgbClr val="000000"/>
                          </a:solidFill>
                          <a:latin typeface="+mn-ea"/>
                          <a:ea typeface="+mn-ea"/>
                          <a:cs typeface="Times New Roman"/>
                        </a:rPr>
                        <a:t> </a:t>
                      </a:r>
                      <a:endParaRPr lang="zh-CN" sz="1700" kern="100" dirty="0">
                        <a:solidFill>
                          <a:srgbClr val="000000"/>
                        </a:solidFill>
                        <a:latin typeface="+mn-ea"/>
                        <a:ea typeface="+mn-ea"/>
                        <a:cs typeface="Times New Roman"/>
                      </a:endParaRPr>
                    </a:p>
                    <a:p>
                      <a:pPr>
                        <a:lnSpc>
                          <a:spcPct val="150000"/>
                        </a:lnSpc>
                        <a:spcAft>
                          <a:spcPts val="0"/>
                        </a:spcAft>
                      </a:pPr>
                      <a:r>
                        <a:rPr lang="zh-CN" sz="1700" kern="100" dirty="0">
                          <a:solidFill>
                            <a:srgbClr val="000000"/>
                          </a:solidFill>
                          <a:latin typeface="+mn-ea"/>
                          <a:ea typeface="+mn-ea"/>
                          <a:cs typeface="Times New Roman"/>
                        </a:rPr>
                        <a:t>　下降：</a:t>
                      </a:r>
                      <a:r>
                        <a:rPr lang="zh-CN" sz="1700" u="sng" kern="100" dirty="0">
                          <a:solidFill>
                            <a:srgbClr val="000000"/>
                          </a:solidFill>
                          <a:uFill>
                            <a:solidFill>
                              <a:srgbClr val="000000"/>
                            </a:solidFill>
                          </a:uFill>
                          <a:latin typeface="+mn-ea"/>
                          <a:ea typeface="+mn-ea"/>
                          <a:cs typeface="Times New Roman"/>
                        </a:rPr>
                        <a:t>　　　　</a:t>
                      </a:r>
                      <a:r>
                        <a:rPr lang="zh-CN" sz="1700" kern="100" dirty="0">
                          <a:solidFill>
                            <a:srgbClr val="000000"/>
                          </a:solidFill>
                          <a:latin typeface="+mn-ea"/>
                          <a:ea typeface="+mn-ea"/>
                          <a:cs typeface="Times New Roman"/>
                        </a:rPr>
                        <a:t>能转化为</a:t>
                      </a:r>
                      <a:r>
                        <a:rPr lang="zh-CN" sz="1700" u="sng" kern="100" dirty="0">
                          <a:solidFill>
                            <a:srgbClr val="000000"/>
                          </a:solidFill>
                          <a:uFill>
                            <a:solidFill>
                              <a:srgbClr val="000000"/>
                            </a:solidFill>
                          </a:uFill>
                          <a:latin typeface="+mn-ea"/>
                          <a:ea typeface="+mn-ea"/>
                          <a:cs typeface="Times New Roman"/>
                        </a:rPr>
                        <a:t>　　　　</a:t>
                      </a:r>
                      <a:r>
                        <a:rPr lang="zh-CN" sz="1700" kern="100" dirty="0">
                          <a:solidFill>
                            <a:srgbClr val="000000"/>
                          </a:solidFill>
                          <a:latin typeface="+mn-ea"/>
                          <a:ea typeface="+mn-ea"/>
                          <a:cs typeface="Times New Roman"/>
                        </a:rPr>
                        <a:t>能</a:t>
                      </a:r>
                      <a:r>
                        <a:rPr lang="en-US" sz="1700" kern="100" dirty="0">
                          <a:solidFill>
                            <a:srgbClr val="000000"/>
                          </a:solidFill>
                          <a:latin typeface="+mn-ea"/>
                          <a:ea typeface="+mn-ea"/>
                          <a:cs typeface="Times New Roman"/>
                        </a:rPr>
                        <a:t> </a:t>
                      </a:r>
                      <a:endParaRPr lang="zh-CN" sz="1700" kern="100" dirty="0">
                        <a:solidFill>
                          <a:srgbClr val="000000"/>
                        </a:solidFill>
                        <a:latin typeface="+mn-ea"/>
                        <a:ea typeface="+mn-ea"/>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1700" kern="100" dirty="0">
                          <a:solidFill>
                            <a:srgbClr val="000000"/>
                          </a:solidFill>
                          <a:latin typeface="+mn-ea"/>
                          <a:ea typeface="+mn-ea"/>
                          <a:cs typeface="Times New Roman"/>
                        </a:rPr>
                        <a:t>单摆</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1700" kern="100">
                          <a:solidFill>
                            <a:srgbClr val="000000"/>
                          </a:solidFill>
                          <a:latin typeface="+mn-ea"/>
                          <a:ea typeface="+mn-ea"/>
                          <a:cs typeface="Times New Roman"/>
                        </a:rPr>
                        <a:t>　左→中间：</a:t>
                      </a:r>
                      <a:r>
                        <a:rPr lang="zh-CN" sz="1700" u="sng" kern="100">
                          <a:solidFill>
                            <a:srgbClr val="000000"/>
                          </a:solidFill>
                          <a:uFill>
                            <a:solidFill>
                              <a:srgbClr val="000000"/>
                            </a:solidFill>
                          </a:uFill>
                          <a:latin typeface="+mn-ea"/>
                          <a:ea typeface="+mn-ea"/>
                          <a:cs typeface="Times New Roman"/>
                        </a:rPr>
                        <a:t>　　　　</a:t>
                      </a:r>
                      <a:r>
                        <a:rPr lang="zh-CN" sz="1700" kern="100">
                          <a:solidFill>
                            <a:srgbClr val="000000"/>
                          </a:solidFill>
                          <a:latin typeface="+mn-ea"/>
                          <a:ea typeface="+mn-ea"/>
                          <a:cs typeface="Times New Roman"/>
                        </a:rPr>
                        <a:t>能转化为</a:t>
                      </a:r>
                      <a:r>
                        <a:rPr lang="zh-CN" sz="1700" u="sng" kern="100">
                          <a:solidFill>
                            <a:srgbClr val="000000"/>
                          </a:solidFill>
                          <a:uFill>
                            <a:solidFill>
                              <a:srgbClr val="000000"/>
                            </a:solidFill>
                          </a:uFill>
                          <a:latin typeface="+mn-ea"/>
                          <a:ea typeface="+mn-ea"/>
                          <a:cs typeface="Times New Roman"/>
                        </a:rPr>
                        <a:t>　　　　</a:t>
                      </a:r>
                      <a:r>
                        <a:rPr lang="zh-CN" sz="1700" kern="100">
                          <a:solidFill>
                            <a:srgbClr val="000000"/>
                          </a:solidFill>
                          <a:latin typeface="+mn-ea"/>
                          <a:ea typeface="+mn-ea"/>
                          <a:cs typeface="Times New Roman"/>
                        </a:rPr>
                        <a:t>能；</a:t>
                      </a:r>
                      <a:r>
                        <a:rPr lang="en-US" sz="1700" kern="100">
                          <a:solidFill>
                            <a:srgbClr val="000000"/>
                          </a:solidFill>
                          <a:latin typeface="+mn-ea"/>
                          <a:ea typeface="+mn-ea"/>
                          <a:cs typeface="Times New Roman"/>
                        </a:rPr>
                        <a:t> </a:t>
                      </a:r>
                      <a:endParaRPr lang="zh-CN" sz="1700" kern="100">
                        <a:solidFill>
                          <a:srgbClr val="000000"/>
                        </a:solidFill>
                        <a:latin typeface="+mn-ea"/>
                        <a:ea typeface="+mn-ea"/>
                        <a:cs typeface="Times New Roman"/>
                      </a:endParaRPr>
                    </a:p>
                    <a:p>
                      <a:pPr>
                        <a:lnSpc>
                          <a:spcPct val="150000"/>
                        </a:lnSpc>
                        <a:spcAft>
                          <a:spcPts val="0"/>
                        </a:spcAft>
                      </a:pPr>
                      <a:r>
                        <a:rPr lang="zh-CN" sz="1700" kern="100">
                          <a:solidFill>
                            <a:srgbClr val="000000"/>
                          </a:solidFill>
                          <a:latin typeface="+mn-ea"/>
                          <a:ea typeface="+mn-ea"/>
                          <a:cs typeface="Times New Roman"/>
                        </a:rPr>
                        <a:t>　中间→右：</a:t>
                      </a:r>
                      <a:r>
                        <a:rPr lang="zh-CN" sz="1700" u="sng" kern="100">
                          <a:solidFill>
                            <a:srgbClr val="000000"/>
                          </a:solidFill>
                          <a:uFill>
                            <a:solidFill>
                              <a:srgbClr val="000000"/>
                            </a:solidFill>
                          </a:uFill>
                          <a:latin typeface="+mn-ea"/>
                          <a:ea typeface="+mn-ea"/>
                          <a:cs typeface="Times New Roman"/>
                        </a:rPr>
                        <a:t>　　　　</a:t>
                      </a:r>
                      <a:r>
                        <a:rPr lang="zh-CN" sz="1700" kern="100">
                          <a:solidFill>
                            <a:srgbClr val="000000"/>
                          </a:solidFill>
                          <a:latin typeface="+mn-ea"/>
                          <a:ea typeface="+mn-ea"/>
                          <a:cs typeface="Times New Roman"/>
                        </a:rPr>
                        <a:t>能转化为</a:t>
                      </a:r>
                      <a:r>
                        <a:rPr lang="zh-CN" sz="1700" u="sng" kern="100">
                          <a:solidFill>
                            <a:srgbClr val="000000"/>
                          </a:solidFill>
                          <a:uFill>
                            <a:solidFill>
                              <a:srgbClr val="000000"/>
                            </a:solidFill>
                          </a:uFill>
                          <a:latin typeface="+mn-ea"/>
                          <a:ea typeface="+mn-ea"/>
                          <a:cs typeface="Times New Roman"/>
                        </a:rPr>
                        <a:t>　　　　</a:t>
                      </a:r>
                      <a:r>
                        <a:rPr lang="zh-CN" sz="1700" kern="100">
                          <a:solidFill>
                            <a:srgbClr val="000000"/>
                          </a:solidFill>
                          <a:latin typeface="+mn-ea"/>
                          <a:ea typeface="+mn-ea"/>
                          <a:cs typeface="Times New Roman"/>
                        </a:rPr>
                        <a:t>能</a:t>
                      </a:r>
                      <a:r>
                        <a:rPr lang="en-US" sz="1700" kern="100">
                          <a:solidFill>
                            <a:srgbClr val="000000"/>
                          </a:solidFill>
                          <a:latin typeface="+mn-ea"/>
                          <a:ea typeface="+mn-ea"/>
                          <a:cs typeface="Times New Roman"/>
                        </a:rPr>
                        <a:t> </a:t>
                      </a:r>
                      <a:endParaRPr lang="zh-CN" sz="1700" kern="100">
                        <a:solidFill>
                          <a:srgbClr val="000000"/>
                        </a:solidFill>
                        <a:latin typeface="+mn-ea"/>
                        <a:ea typeface="+mn-ea"/>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1700" kern="100" dirty="0" smtClean="0">
                          <a:solidFill>
                            <a:srgbClr val="000000"/>
                          </a:solidFill>
                          <a:latin typeface="+mn-ea"/>
                          <a:ea typeface="+mn-ea"/>
                          <a:cs typeface="Times New Roman"/>
                        </a:rPr>
                        <a:t>人造地球卫星</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endParaRPr lang="en-US" altLang="zh-CN" sz="1700" kern="100" dirty="0" smtClean="0">
                        <a:solidFill>
                          <a:srgbClr val="000000"/>
                        </a:solidFill>
                        <a:latin typeface="+mn-ea"/>
                        <a:ea typeface="+mn-ea"/>
                        <a:cs typeface="Times New Roman"/>
                      </a:endParaRPr>
                    </a:p>
                    <a:p>
                      <a:pPr>
                        <a:lnSpc>
                          <a:spcPct val="150000"/>
                        </a:lnSpc>
                        <a:spcAft>
                          <a:spcPts val="0"/>
                        </a:spcAft>
                      </a:pPr>
                      <a:r>
                        <a:rPr lang="zh-CN" sz="1700" kern="100" dirty="0" smtClean="0">
                          <a:solidFill>
                            <a:srgbClr val="000000"/>
                          </a:solidFill>
                          <a:latin typeface="+mn-ea"/>
                          <a:ea typeface="+mn-ea"/>
                          <a:cs typeface="Times New Roman"/>
                        </a:rPr>
                        <a:t>近地点</a:t>
                      </a:r>
                      <a:r>
                        <a:rPr lang="zh-CN" sz="1700" kern="100" dirty="0">
                          <a:solidFill>
                            <a:srgbClr val="000000"/>
                          </a:solidFill>
                          <a:latin typeface="+mn-ea"/>
                          <a:ea typeface="+mn-ea"/>
                          <a:cs typeface="Times New Roman"/>
                        </a:rPr>
                        <a:t>→远地点</a:t>
                      </a:r>
                      <a:r>
                        <a:rPr lang="zh-CN" sz="1700" kern="100" dirty="0" smtClean="0">
                          <a:solidFill>
                            <a:srgbClr val="000000"/>
                          </a:solidFill>
                          <a:latin typeface="+mn-ea"/>
                          <a:ea typeface="+mn-ea"/>
                          <a:cs typeface="Times New Roman"/>
                        </a:rPr>
                        <a:t>：</a:t>
                      </a:r>
                      <a:r>
                        <a:rPr lang="zh-CN" altLang="en-US" sz="1700" u="sng" kern="100" dirty="0" smtClean="0">
                          <a:solidFill>
                            <a:srgbClr val="000000"/>
                          </a:solidFill>
                          <a:uFill>
                            <a:solidFill>
                              <a:srgbClr val="000000"/>
                            </a:solidFill>
                          </a:uFill>
                          <a:latin typeface="+mn-ea"/>
                          <a:ea typeface="+mn-ea"/>
                          <a:cs typeface="Times New Roman"/>
                        </a:rPr>
                        <a:t>　　　　</a:t>
                      </a:r>
                      <a:r>
                        <a:rPr lang="zh-CN" sz="1700" kern="100" dirty="0" smtClean="0">
                          <a:solidFill>
                            <a:srgbClr val="000000"/>
                          </a:solidFill>
                          <a:latin typeface="+mn-ea"/>
                          <a:ea typeface="+mn-ea"/>
                          <a:cs typeface="Times New Roman"/>
                        </a:rPr>
                        <a:t>能</a:t>
                      </a:r>
                      <a:r>
                        <a:rPr lang="zh-CN" sz="1700" kern="100" dirty="0">
                          <a:solidFill>
                            <a:srgbClr val="000000"/>
                          </a:solidFill>
                          <a:latin typeface="+mn-ea"/>
                          <a:ea typeface="+mn-ea"/>
                          <a:cs typeface="Times New Roman"/>
                        </a:rPr>
                        <a:t>转化</a:t>
                      </a:r>
                      <a:r>
                        <a:rPr lang="zh-CN" sz="1700" kern="100" dirty="0" smtClean="0">
                          <a:solidFill>
                            <a:srgbClr val="000000"/>
                          </a:solidFill>
                          <a:latin typeface="+mn-ea"/>
                          <a:ea typeface="+mn-ea"/>
                          <a:cs typeface="Times New Roman"/>
                        </a:rPr>
                        <a:t>为</a:t>
                      </a:r>
                      <a:r>
                        <a:rPr lang="zh-CN" altLang="en-US" sz="1700" u="sng" kern="100" dirty="0" smtClean="0">
                          <a:solidFill>
                            <a:srgbClr val="000000"/>
                          </a:solidFill>
                          <a:uFill>
                            <a:solidFill>
                              <a:srgbClr val="000000"/>
                            </a:solidFill>
                          </a:uFill>
                          <a:latin typeface="+mn-ea"/>
                          <a:ea typeface="+mn-ea"/>
                          <a:cs typeface="Times New Roman"/>
                        </a:rPr>
                        <a:t>　　　　</a:t>
                      </a:r>
                      <a:r>
                        <a:rPr lang="zh-CN" sz="1700" kern="100" dirty="0" smtClean="0">
                          <a:solidFill>
                            <a:srgbClr val="000000"/>
                          </a:solidFill>
                          <a:latin typeface="+mn-ea"/>
                          <a:ea typeface="+mn-ea"/>
                          <a:cs typeface="Times New Roman"/>
                        </a:rPr>
                        <a:t>能</a:t>
                      </a:r>
                      <a:r>
                        <a:rPr lang="zh-CN" sz="1700" kern="100" dirty="0">
                          <a:solidFill>
                            <a:srgbClr val="000000"/>
                          </a:solidFill>
                          <a:latin typeface="+mn-ea"/>
                          <a:ea typeface="+mn-ea"/>
                          <a:cs typeface="Times New Roman"/>
                        </a:rPr>
                        <a:t>；</a:t>
                      </a:r>
                      <a:r>
                        <a:rPr lang="en-US" sz="1700" kern="100" dirty="0">
                          <a:solidFill>
                            <a:srgbClr val="000000"/>
                          </a:solidFill>
                          <a:latin typeface="+mn-ea"/>
                          <a:ea typeface="+mn-ea"/>
                          <a:cs typeface="Times New Roman"/>
                        </a:rPr>
                        <a:t> </a:t>
                      </a:r>
                      <a:endParaRPr lang="zh-CN" sz="1700" kern="100" dirty="0">
                        <a:solidFill>
                          <a:srgbClr val="000000"/>
                        </a:solidFill>
                        <a:latin typeface="+mn-ea"/>
                        <a:ea typeface="+mn-ea"/>
                        <a:cs typeface="Times New Roman"/>
                      </a:endParaRPr>
                    </a:p>
                    <a:p>
                      <a:pPr>
                        <a:lnSpc>
                          <a:spcPct val="150000"/>
                        </a:lnSpc>
                        <a:spcAft>
                          <a:spcPts val="0"/>
                        </a:spcAft>
                      </a:pPr>
                      <a:r>
                        <a:rPr lang="zh-CN" sz="1700" kern="100" dirty="0" smtClean="0">
                          <a:solidFill>
                            <a:srgbClr val="000000"/>
                          </a:solidFill>
                          <a:latin typeface="+mn-ea"/>
                          <a:ea typeface="+mn-ea"/>
                          <a:cs typeface="Times New Roman"/>
                        </a:rPr>
                        <a:t>远地点</a:t>
                      </a:r>
                      <a:r>
                        <a:rPr lang="zh-CN" sz="1700" kern="100" dirty="0">
                          <a:solidFill>
                            <a:srgbClr val="000000"/>
                          </a:solidFill>
                          <a:latin typeface="+mn-ea"/>
                          <a:ea typeface="+mn-ea"/>
                          <a:cs typeface="Times New Roman"/>
                        </a:rPr>
                        <a:t>→近地点</a:t>
                      </a:r>
                      <a:r>
                        <a:rPr lang="zh-CN" sz="1700" kern="100" dirty="0" smtClean="0">
                          <a:solidFill>
                            <a:srgbClr val="000000"/>
                          </a:solidFill>
                          <a:latin typeface="+mn-ea"/>
                          <a:ea typeface="+mn-ea"/>
                          <a:cs typeface="Times New Roman"/>
                        </a:rPr>
                        <a:t>：</a:t>
                      </a:r>
                      <a:r>
                        <a:rPr lang="zh-CN" altLang="en-US" sz="1700" u="sng" kern="100" dirty="0" smtClean="0">
                          <a:solidFill>
                            <a:srgbClr val="000000"/>
                          </a:solidFill>
                          <a:uFill>
                            <a:solidFill>
                              <a:srgbClr val="000000"/>
                            </a:solidFill>
                          </a:uFill>
                          <a:latin typeface="+mn-ea"/>
                          <a:ea typeface="+mn-ea"/>
                          <a:cs typeface="Times New Roman"/>
                        </a:rPr>
                        <a:t>　　　　</a:t>
                      </a:r>
                      <a:r>
                        <a:rPr lang="zh-CN" sz="1700" kern="100" dirty="0" smtClean="0">
                          <a:solidFill>
                            <a:srgbClr val="000000"/>
                          </a:solidFill>
                          <a:latin typeface="+mn-ea"/>
                          <a:ea typeface="+mn-ea"/>
                          <a:cs typeface="Times New Roman"/>
                        </a:rPr>
                        <a:t>能</a:t>
                      </a:r>
                      <a:r>
                        <a:rPr lang="zh-CN" sz="1700" kern="100" dirty="0">
                          <a:solidFill>
                            <a:srgbClr val="000000"/>
                          </a:solidFill>
                          <a:latin typeface="+mn-ea"/>
                          <a:ea typeface="+mn-ea"/>
                          <a:cs typeface="Times New Roman"/>
                        </a:rPr>
                        <a:t>转化</a:t>
                      </a:r>
                      <a:r>
                        <a:rPr lang="zh-CN" sz="1700" kern="100" dirty="0" smtClean="0">
                          <a:solidFill>
                            <a:srgbClr val="000000"/>
                          </a:solidFill>
                          <a:latin typeface="+mn-ea"/>
                          <a:ea typeface="+mn-ea"/>
                          <a:cs typeface="Times New Roman"/>
                        </a:rPr>
                        <a:t>为</a:t>
                      </a:r>
                      <a:r>
                        <a:rPr lang="zh-CN" altLang="en-US" sz="1700" u="sng" kern="100" dirty="0" smtClean="0">
                          <a:solidFill>
                            <a:srgbClr val="000000"/>
                          </a:solidFill>
                          <a:uFill>
                            <a:solidFill>
                              <a:srgbClr val="000000"/>
                            </a:solidFill>
                          </a:uFill>
                          <a:latin typeface="+mn-ea"/>
                          <a:ea typeface="+mn-ea"/>
                          <a:cs typeface="Times New Roman"/>
                        </a:rPr>
                        <a:t>　　　　</a:t>
                      </a:r>
                      <a:r>
                        <a:rPr lang="zh-CN" sz="1700" kern="100" dirty="0" smtClean="0">
                          <a:solidFill>
                            <a:srgbClr val="000000"/>
                          </a:solidFill>
                          <a:latin typeface="+mn-ea"/>
                          <a:ea typeface="+mn-ea"/>
                          <a:cs typeface="Times New Roman"/>
                        </a:rPr>
                        <a:t>能</a:t>
                      </a:r>
                      <a:r>
                        <a:rPr lang="zh-CN" sz="1700" kern="100" dirty="0">
                          <a:solidFill>
                            <a:srgbClr val="000000"/>
                          </a:solidFill>
                          <a:latin typeface="+mn-ea"/>
                          <a:ea typeface="+mn-ea"/>
                          <a:cs typeface="Times New Roman"/>
                        </a:rPr>
                        <a:t>。</a:t>
                      </a:r>
                      <a:r>
                        <a:rPr lang="en-US" sz="1700" kern="100" dirty="0">
                          <a:solidFill>
                            <a:srgbClr val="000000"/>
                          </a:solidFill>
                          <a:latin typeface="+mn-ea"/>
                          <a:ea typeface="+mn-ea"/>
                          <a:cs typeface="Times New Roman"/>
                        </a:rPr>
                        <a:t> </a:t>
                      </a:r>
                      <a:endParaRPr lang="zh-CN" sz="1700" kern="100" dirty="0">
                        <a:solidFill>
                          <a:srgbClr val="000000"/>
                        </a:solidFill>
                        <a:latin typeface="+mn-ea"/>
                        <a:ea typeface="+mn-ea"/>
                        <a:cs typeface="Times New Roman"/>
                      </a:endParaRPr>
                    </a:p>
                    <a:p>
                      <a:pPr>
                        <a:lnSpc>
                          <a:spcPct val="150000"/>
                        </a:lnSpc>
                        <a:spcAft>
                          <a:spcPts val="0"/>
                        </a:spcAft>
                      </a:pPr>
                      <a:r>
                        <a:rPr lang="zh-CN" sz="1700" kern="100" dirty="0" smtClean="0">
                          <a:solidFill>
                            <a:srgbClr val="000000"/>
                          </a:solidFill>
                          <a:latin typeface="+mn-ea"/>
                          <a:ea typeface="+mn-ea"/>
                          <a:cs typeface="Times New Roman"/>
                        </a:rPr>
                        <a:t>近地点时</a:t>
                      </a:r>
                      <a:r>
                        <a:rPr lang="zh-CN" altLang="en-US" sz="1700" u="sng" kern="100" dirty="0" smtClean="0">
                          <a:solidFill>
                            <a:srgbClr val="000000"/>
                          </a:solidFill>
                          <a:uFill>
                            <a:solidFill>
                              <a:srgbClr val="000000"/>
                            </a:solidFill>
                          </a:uFill>
                          <a:latin typeface="+mn-ea"/>
                          <a:ea typeface="+mn-ea"/>
                          <a:cs typeface="Times New Roman"/>
                        </a:rPr>
                        <a:t>　　　　</a:t>
                      </a:r>
                      <a:r>
                        <a:rPr lang="zh-CN" sz="1700" kern="100" dirty="0" smtClean="0">
                          <a:solidFill>
                            <a:srgbClr val="000000"/>
                          </a:solidFill>
                          <a:latin typeface="+mn-ea"/>
                          <a:ea typeface="+mn-ea"/>
                          <a:cs typeface="Times New Roman"/>
                        </a:rPr>
                        <a:t>能</a:t>
                      </a:r>
                      <a:r>
                        <a:rPr lang="zh-CN" sz="1700" kern="100" dirty="0">
                          <a:solidFill>
                            <a:srgbClr val="000000"/>
                          </a:solidFill>
                          <a:latin typeface="+mn-ea"/>
                          <a:ea typeface="+mn-ea"/>
                          <a:cs typeface="Times New Roman"/>
                        </a:rPr>
                        <a:t>最大，远地点</a:t>
                      </a:r>
                      <a:r>
                        <a:rPr lang="zh-CN" sz="1700" kern="100" dirty="0" smtClean="0">
                          <a:solidFill>
                            <a:srgbClr val="000000"/>
                          </a:solidFill>
                          <a:latin typeface="+mn-ea"/>
                          <a:ea typeface="+mn-ea"/>
                          <a:cs typeface="Times New Roman"/>
                        </a:rPr>
                        <a:t>时</a:t>
                      </a:r>
                      <a:r>
                        <a:rPr lang="zh-CN" altLang="en-US" sz="1700" u="sng" kern="100" dirty="0" smtClean="0">
                          <a:solidFill>
                            <a:srgbClr val="000000"/>
                          </a:solidFill>
                          <a:uFill>
                            <a:solidFill>
                              <a:srgbClr val="000000"/>
                            </a:solidFill>
                          </a:uFill>
                          <a:latin typeface="+mn-ea"/>
                          <a:ea typeface="+mn-ea"/>
                          <a:cs typeface="Times New Roman"/>
                        </a:rPr>
                        <a:t>　　　　</a:t>
                      </a:r>
                      <a:r>
                        <a:rPr lang="zh-CN" sz="1700" kern="100" dirty="0" smtClean="0">
                          <a:solidFill>
                            <a:srgbClr val="000000"/>
                          </a:solidFill>
                          <a:latin typeface="+mn-ea"/>
                          <a:ea typeface="+mn-ea"/>
                          <a:cs typeface="Times New Roman"/>
                        </a:rPr>
                        <a:t>能</a:t>
                      </a:r>
                      <a:r>
                        <a:rPr lang="zh-CN" sz="1700" kern="100" dirty="0">
                          <a:solidFill>
                            <a:srgbClr val="000000"/>
                          </a:solidFill>
                          <a:latin typeface="+mn-ea"/>
                          <a:ea typeface="+mn-ea"/>
                          <a:cs typeface="Times New Roman"/>
                        </a:rPr>
                        <a:t>最大</a:t>
                      </a:r>
                      <a:r>
                        <a:rPr lang="en-US" sz="1700" kern="100" dirty="0">
                          <a:solidFill>
                            <a:srgbClr val="000000"/>
                          </a:solidFill>
                          <a:latin typeface="+mn-ea"/>
                          <a:ea typeface="+mn-ea"/>
                          <a:cs typeface="Times New Roman"/>
                        </a:rPr>
                        <a:t> </a:t>
                      </a:r>
                      <a:endParaRPr lang="en-US" sz="1700" kern="100" dirty="0" smtClean="0">
                        <a:solidFill>
                          <a:srgbClr val="000000"/>
                        </a:solidFill>
                        <a:latin typeface="+mn-ea"/>
                        <a:ea typeface="+mn-ea"/>
                        <a:cs typeface="Times New Roman"/>
                      </a:endParaRPr>
                    </a:p>
                    <a:p>
                      <a:pPr>
                        <a:lnSpc>
                          <a:spcPct val="150000"/>
                        </a:lnSpc>
                        <a:spcAft>
                          <a:spcPts val="0"/>
                        </a:spcAft>
                      </a:pPr>
                      <a:endParaRPr lang="zh-CN" sz="1700" kern="100" dirty="0">
                        <a:solidFill>
                          <a:srgbClr val="000000"/>
                        </a:solidFill>
                        <a:latin typeface="+mn-ea"/>
                        <a:ea typeface="+mn-ea"/>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689068" y="217488"/>
            <a:ext cx="8181663" cy="349702"/>
          </a:xfrm>
          <a:prstGeom prst="rect">
            <a:avLst/>
          </a:prstGeom>
          <a:noFill/>
        </p:spPr>
        <p:txBody>
          <a:bodyPr wrap="square" lIns="36000" tIns="36000" rIns="36000" bIns="36000" rtlCol="0">
            <a:spAutoFit/>
          </a:bodyPr>
          <a:lstStyle/>
          <a:p>
            <a:r>
              <a:rPr lang="en-US" b="1" dirty="0" smtClean="0"/>
              <a:t>5.</a:t>
            </a:r>
            <a:r>
              <a:rPr lang="zh-CN" altLang="en-US" b="1" dirty="0" smtClean="0"/>
              <a:t>常见能量转化举例</a:t>
            </a:r>
            <a:endParaRPr lang="zh-CN" altLang="en-US" b="1" dirty="0"/>
          </a:p>
        </p:txBody>
      </p:sp>
      <p:sp>
        <p:nvSpPr>
          <p:cNvPr id="20" name="文本框 12">
            <a:extLst>
              <a:ext uri="{FF2B5EF4-FFF2-40B4-BE49-F238E27FC236}">
                <a16:creationId xmlns:a16="http://schemas.microsoft.com/office/drawing/2014/main" xmlns="" id="{2795C5FE-A0E3-4855-B937-A2DA6BC1A4B9}"/>
              </a:ext>
            </a:extLst>
          </p:cNvPr>
          <p:cNvSpPr txBox="1"/>
          <p:nvPr/>
        </p:nvSpPr>
        <p:spPr>
          <a:xfrm>
            <a:off x="2425264" y="980968"/>
            <a:ext cx="475592"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1" name="文本框 12">
            <a:extLst>
              <a:ext uri="{FF2B5EF4-FFF2-40B4-BE49-F238E27FC236}">
                <a16:creationId xmlns:a16="http://schemas.microsoft.com/office/drawing/2014/main" xmlns="" id="{2795C5FE-A0E3-4855-B937-A2DA6BC1A4B9}"/>
              </a:ext>
            </a:extLst>
          </p:cNvPr>
          <p:cNvSpPr txBox="1"/>
          <p:nvPr/>
        </p:nvSpPr>
        <p:spPr>
          <a:xfrm>
            <a:off x="4018057" y="988597"/>
            <a:ext cx="816701"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10" name="文本框 12">
            <a:extLst>
              <a:ext uri="{FF2B5EF4-FFF2-40B4-BE49-F238E27FC236}">
                <a16:creationId xmlns:a16="http://schemas.microsoft.com/office/drawing/2014/main" xmlns="" id="{2795C5FE-A0E3-4855-B937-A2DA6BC1A4B9}"/>
              </a:ext>
            </a:extLst>
          </p:cNvPr>
          <p:cNvSpPr txBox="1"/>
          <p:nvPr/>
        </p:nvSpPr>
        <p:spPr>
          <a:xfrm>
            <a:off x="4075963" y="1402341"/>
            <a:ext cx="685324"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a16="http://schemas.microsoft.com/office/drawing/2014/main" xmlns="" id="{2795C5FE-A0E3-4855-B937-A2DA6BC1A4B9}"/>
              </a:ext>
            </a:extLst>
          </p:cNvPr>
          <p:cNvSpPr txBox="1"/>
          <p:nvPr/>
        </p:nvSpPr>
        <p:spPr>
          <a:xfrm>
            <a:off x="2241328" y="1392671"/>
            <a:ext cx="827693"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pic>
        <p:nvPicPr>
          <p:cNvPr id="46081" name="20LZ20.EPS"/>
          <p:cNvPicPr>
            <a:picLocks noChangeAspect="1" noChangeArrowheads="1"/>
          </p:cNvPicPr>
          <p:nvPr/>
        </p:nvPicPr>
        <p:blipFill>
          <a:blip r:embed="rId2" cstate="print"/>
          <a:srcRect/>
          <a:stretch>
            <a:fillRect/>
          </a:stretch>
        </p:blipFill>
        <p:spPr bwMode="auto">
          <a:xfrm>
            <a:off x="6462346" y="2694355"/>
            <a:ext cx="1925515" cy="1644711"/>
          </a:xfrm>
          <a:prstGeom prst="rect">
            <a:avLst/>
          </a:prstGeom>
          <a:noFill/>
        </p:spPr>
      </p:pic>
      <p:sp>
        <p:nvSpPr>
          <p:cNvPr id="14" name="文本框 12">
            <a:extLst>
              <a:ext uri="{FF2B5EF4-FFF2-40B4-BE49-F238E27FC236}">
                <a16:creationId xmlns:a16="http://schemas.microsoft.com/office/drawing/2014/main" xmlns="" id="{2795C5FE-A0E3-4855-B937-A2DA6BC1A4B9}"/>
              </a:ext>
            </a:extLst>
          </p:cNvPr>
          <p:cNvSpPr txBox="1"/>
          <p:nvPr/>
        </p:nvSpPr>
        <p:spPr>
          <a:xfrm>
            <a:off x="2614445" y="1744767"/>
            <a:ext cx="827693"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16" name="文本框 12">
            <a:extLst>
              <a:ext uri="{FF2B5EF4-FFF2-40B4-BE49-F238E27FC236}">
                <a16:creationId xmlns:a16="http://schemas.microsoft.com/office/drawing/2014/main" xmlns="" id="{2795C5FE-A0E3-4855-B937-A2DA6BC1A4B9}"/>
              </a:ext>
            </a:extLst>
          </p:cNvPr>
          <p:cNvSpPr txBox="1"/>
          <p:nvPr/>
        </p:nvSpPr>
        <p:spPr>
          <a:xfrm>
            <a:off x="4543673" y="1775459"/>
            <a:ext cx="685324"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17" name="文本框 12">
            <a:extLst>
              <a:ext uri="{FF2B5EF4-FFF2-40B4-BE49-F238E27FC236}">
                <a16:creationId xmlns:a16="http://schemas.microsoft.com/office/drawing/2014/main" xmlns="" id="{2795C5FE-A0E3-4855-B937-A2DA6BC1A4B9}"/>
              </a:ext>
            </a:extLst>
          </p:cNvPr>
          <p:cNvSpPr txBox="1"/>
          <p:nvPr/>
        </p:nvSpPr>
        <p:spPr>
          <a:xfrm>
            <a:off x="2725384" y="2174851"/>
            <a:ext cx="685324"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18" name="文本框 12">
            <a:extLst>
              <a:ext uri="{FF2B5EF4-FFF2-40B4-BE49-F238E27FC236}">
                <a16:creationId xmlns:a16="http://schemas.microsoft.com/office/drawing/2014/main" xmlns="" id="{2795C5FE-A0E3-4855-B937-A2DA6BC1A4B9}"/>
              </a:ext>
            </a:extLst>
          </p:cNvPr>
          <p:cNvSpPr txBox="1"/>
          <p:nvPr/>
        </p:nvSpPr>
        <p:spPr>
          <a:xfrm>
            <a:off x="4422225" y="2144160"/>
            <a:ext cx="827693"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2" name="文本框 12">
            <a:extLst>
              <a:ext uri="{FF2B5EF4-FFF2-40B4-BE49-F238E27FC236}">
                <a16:creationId xmlns:a16="http://schemas.microsoft.com/office/drawing/2014/main" xmlns="" id="{2795C5FE-A0E3-4855-B937-A2DA6BC1A4B9}"/>
              </a:ext>
            </a:extLst>
          </p:cNvPr>
          <p:cNvSpPr txBox="1"/>
          <p:nvPr/>
        </p:nvSpPr>
        <p:spPr>
          <a:xfrm>
            <a:off x="3193094" y="2936851"/>
            <a:ext cx="685324"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3" name="文本框 12">
            <a:extLst>
              <a:ext uri="{FF2B5EF4-FFF2-40B4-BE49-F238E27FC236}">
                <a16:creationId xmlns:a16="http://schemas.microsoft.com/office/drawing/2014/main" xmlns="" id="{2795C5FE-A0E3-4855-B937-A2DA6BC1A4B9}"/>
              </a:ext>
            </a:extLst>
          </p:cNvPr>
          <p:cNvSpPr txBox="1"/>
          <p:nvPr/>
        </p:nvSpPr>
        <p:spPr>
          <a:xfrm>
            <a:off x="4826874" y="2895650"/>
            <a:ext cx="827693"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4" name="文本框 12">
            <a:extLst>
              <a:ext uri="{FF2B5EF4-FFF2-40B4-BE49-F238E27FC236}">
                <a16:creationId xmlns:a16="http://schemas.microsoft.com/office/drawing/2014/main" xmlns="" id="{2795C5FE-A0E3-4855-B937-A2DA6BC1A4B9}"/>
              </a:ext>
            </a:extLst>
          </p:cNvPr>
          <p:cNvSpPr txBox="1"/>
          <p:nvPr/>
        </p:nvSpPr>
        <p:spPr>
          <a:xfrm>
            <a:off x="3071646" y="3305553"/>
            <a:ext cx="827693"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5" name="文本框 12">
            <a:extLst>
              <a:ext uri="{FF2B5EF4-FFF2-40B4-BE49-F238E27FC236}">
                <a16:creationId xmlns:a16="http://schemas.microsoft.com/office/drawing/2014/main" xmlns="" id="{2795C5FE-A0E3-4855-B937-A2DA6BC1A4B9}"/>
              </a:ext>
            </a:extLst>
          </p:cNvPr>
          <p:cNvSpPr txBox="1"/>
          <p:nvPr/>
        </p:nvSpPr>
        <p:spPr>
          <a:xfrm>
            <a:off x="5034403" y="3325735"/>
            <a:ext cx="685324"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6" name="文本框 12">
            <a:extLst>
              <a:ext uri="{FF2B5EF4-FFF2-40B4-BE49-F238E27FC236}">
                <a16:creationId xmlns:a16="http://schemas.microsoft.com/office/drawing/2014/main" xmlns="" id="{2795C5FE-A0E3-4855-B937-A2DA6BC1A4B9}"/>
              </a:ext>
            </a:extLst>
          </p:cNvPr>
          <p:cNvSpPr txBox="1"/>
          <p:nvPr/>
        </p:nvSpPr>
        <p:spPr>
          <a:xfrm>
            <a:off x="2451361" y="3725128"/>
            <a:ext cx="685324"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动</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
        <p:nvSpPr>
          <p:cNvPr id="27" name="文本框 12">
            <a:extLst>
              <a:ext uri="{FF2B5EF4-FFF2-40B4-BE49-F238E27FC236}">
                <a16:creationId xmlns:a16="http://schemas.microsoft.com/office/drawing/2014/main" xmlns="" id="{2795C5FE-A0E3-4855-B937-A2DA6BC1A4B9}"/>
              </a:ext>
            </a:extLst>
          </p:cNvPr>
          <p:cNvSpPr txBox="1"/>
          <p:nvPr/>
        </p:nvSpPr>
        <p:spPr>
          <a:xfrm>
            <a:off x="4821619" y="3678670"/>
            <a:ext cx="827693" cy="418888"/>
          </a:xfrm>
          <a:prstGeom prst="rect">
            <a:avLst/>
          </a:prstGeom>
          <a:noFill/>
        </p:spPr>
        <p:txBody>
          <a:bodyPr wrap="square" lIns="36000" tIns="36000" rIns="36000" bIns="36000" rtlCol="0">
            <a:spAutoFit/>
          </a:bodyPr>
          <a:lstStyle/>
          <a:p>
            <a:pPr>
              <a:lnSpc>
                <a:spcPct val="150000"/>
              </a:lnSpc>
            </a:pPr>
            <a:r>
              <a:rPr lang="zh-CN" altLang="en-US" sz="1700" b="1" dirty="0" smtClean="0">
                <a:solidFill>
                  <a:srgbClr val="C00000"/>
                </a:solidFill>
                <a:latin typeface="微软雅黑" panose="020B0503020204020204" pitchFamily="34" charset="-122"/>
                <a:ea typeface="微软雅黑" panose="020B0503020204020204" pitchFamily="34" charset="-122"/>
              </a:rPr>
              <a:t>重力势</a:t>
            </a:r>
            <a:endParaRPr lang="zh-CN" altLang="en-US" sz="17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0" grpId="0"/>
      <p:bldP spid="12" grpId="0"/>
      <p:bldP spid="14" grpId="0"/>
      <p:bldP spid="16" grpId="0"/>
      <p:bldP spid="17" grpId="0"/>
      <p:bldP spid="18"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30368" y="697740"/>
            <a:ext cx="6090846" cy="3831818"/>
          </a:xfrm>
          <a:prstGeom prst="rect">
            <a:avLst/>
          </a:prstGeom>
        </p:spPr>
        <p:txBody>
          <a:bodyPr wrap="square">
            <a:spAutoFit/>
          </a:bodyPr>
          <a:lstStyle/>
          <a:p>
            <a:pPr algn="just">
              <a:lnSpc>
                <a:spcPct val="150000"/>
              </a:lnSpc>
            </a:pPr>
            <a:r>
              <a:rPr lang="en-US" b="1" dirty="0" smtClean="0"/>
              <a:t>1.</a:t>
            </a:r>
            <a:r>
              <a:rPr lang="zh-CN" altLang="en-US" dirty="0" smtClean="0"/>
              <a:t>如图</a:t>
            </a:r>
            <a:r>
              <a:rPr lang="en-US" dirty="0" smtClean="0"/>
              <a:t>11-1</a:t>
            </a:r>
            <a:r>
              <a:rPr lang="zh-CN" altLang="en-US" dirty="0" smtClean="0"/>
              <a:t>所示，小明用力推汽车，但没有推动，小明对汽车没有做功，原因是</a:t>
            </a:r>
            <a:r>
              <a:rPr lang="zh-CN" altLang="en-US" u="sng" dirty="0" smtClean="0"/>
              <a:t>　                                               </a:t>
            </a:r>
            <a:r>
              <a:rPr lang="zh-CN" altLang="en-US" dirty="0" smtClean="0"/>
              <a:t>。</a:t>
            </a:r>
            <a:endParaRPr lang="en-US" altLang="zh-CN" dirty="0" smtClean="0"/>
          </a:p>
          <a:p>
            <a:pPr algn="just">
              <a:lnSpc>
                <a:spcPct val="150000"/>
              </a:lnSpc>
            </a:pPr>
            <a:r>
              <a:rPr lang="en-US" dirty="0" smtClean="0"/>
              <a:t> </a:t>
            </a:r>
          </a:p>
          <a:p>
            <a:pPr algn="just">
              <a:lnSpc>
                <a:spcPct val="150000"/>
              </a:lnSpc>
            </a:pPr>
            <a:r>
              <a:rPr lang="en-US" b="1" dirty="0" smtClean="0"/>
              <a:t>2.</a:t>
            </a:r>
            <a:r>
              <a:rPr lang="zh-CN" altLang="en-US" dirty="0" smtClean="0"/>
              <a:t>一个人用如图</a:t>
            </a:r>
            <a:r>
              <a:rPr lang="en-US" dirty="0" smtClean="0"/>
              <a:t>11-2</a:t>
            </a:r>
            <a:r>
              <a:rPr lang="zh-CN" altLang="en-US" dirty="0" smtClean="0"/>
              <a:t>所示的滑轮组提起一个重</a:t>
            </a:r>
            <a:r>
              <a:rPr lang="en-US" dirty="0" smtClean="0"/>
              <a:t>2400 N</a:t>
            </a:r>
            <a:r>
              <a:rPr lang="zh-CN" altLang="en-US" dirty="0" smtClean="0"/>
              <a:t>的重物，所用的拉力是</a:t>
            </a:r>
            <a:r>
              <a:rPr lang="en-US" dirty="0" smtClean="0"/>
              <a:t>500 N</a:t>
            </a:r>
            <a:r>
              <a:rPr lang="zh-CN" altLang="en-US" dirty="0" smtClean="0"/>
              <a:t>，绳子自由端被拉下</a:t>
            </a:r>
            <a:r>
              <a:rPr lang="en-US" dirty="0" smtClean="0"/>
              <a:t>4 m</a:t>
            </a:r>
            <a:r>
              <a:rPr lang="zh-CN" altLang="en-US" dirty="0" smtClean="0"/>
              <a:t>，则总功是</a:t>
            </a:r>
            <a:r>
              <a:rPr lang="zh-CN" altLang="en-US" u="sng" dirty="0" smtClean="0"/>
              <a:t>　　　　　</a:t>
            </a:r>
            <a:r>
              <a:rPr lang="en-US" dirty="0" smtClean="0"/>
              <a:t>J</a:t>
            </a:r>
            <a:r>
              <a:rPr lang="zh-CN" altLang="en-US" dirty="0" smtClean="0"/>
              <a:t>，机械效率是</a:t>
            </a:r>
            <a:r>
              <a:rPr lang="zh-CN" altLang="en-US" u="sng" dirty="0" smtClean="0"/>
              <a:t>　　　　</a:t>
            </a:r>
            <a:r>
              <a:rPr lang="zh-CN" altLang="en-US" dirty="0" smtClean="0"/>
              <a:t>。</a:t>
            </a:r>
            <a:endParaRPr lang="en-US" altLang="zh-CN" dirty="0" smtClean="0"/>
          </a:p>
          <a:p>
            <a:pPr algn="just">
              <a:lnSpc>
                <a:spcPct val="150000"/>
              </a:lnSpc>
            </a:pPr>
            <a:r>
              <a:rPr lang="en-US" dirty="0" smtClean="0"/>
              <a:t> </a:t>
            </a:r>
            <a:endParaRPr lang="zh-CN" altLang="en-US" dirty="0" smtClean="0"/>
          </a:p>
          <a:p>
            <a:pPr algn="just">
              <a:lnSpc>
                <a:spcPct val="150000"/>
              </a:lnSpc>
            </a:pPr>
            <a:r>
              <a:rPr lang="en-US" b="1" dirty="0" smtClean="0"/>
              <a:t>3.</a:t>
            </a:r>
            <a:r>
              <a:rPr lang="zh-CN" altLang="en-US" dirty="0" smtClean="0"/>
              <a:t>如图</a:t>
            </a:r>
            <a:r>
              <a:rPr lang="en-US" dirty="0" smtClean="0"/>
              <a:t>11-3</a:t>
            </a:r>
            <a:r>
              <a:rPr lang="zh-CN" altLang="en-US" dirty="0" smtClean="0"/>
              <a:t>所示，被拉开的弓把箭射出，在这个过程中，弓的</a:t>
            </a:r>
            <a:r>
              <a:rPr lang="zh-CN" altLang="en-US" u="sng" dirty="0" smtClean="0"/>
              <a:t>　　　　　</a:t>
            </a:r>
            <a:r>
              <a:rPr lang="zh-CN" altLang="en-US" dirty="0" smtClean="0"/>
              <a:t>能转化为箭的</a:t>
            </a:r>
            <a:r>
              <a:rPr lang="zh-CN" altLang="en-US" u="sng" dirty="0" smtClean="0"/>
              <a:t>　　　</a:t>
            </a:r>
            <a:r>
              <a:rPr lang="zh-CN" altLang="en-US" dirty="0" smtClean="0"/>
              <a:t>能。</a:t>
            </a:r>
            <a:r>
              <a:rPr lang="en-US" dirty="0" smtClean="0"/>
              <a:t> </a:t>
            </a:r>
            <a:endParaRPr lang="zh-CN" altLang="en-US" dirty="0" smtClean="0"/>
          </a:p>
        </p:txBody>
      </p:sp>
      <p:sp>
        <p:nvSpPr>
          <p:cNvPr id="32" name="矩形 31"/>
          <p:cNvSpPr/>
          <p:nvPr/>
        </p:nvSpPr>
        <p:spPr>
          <a:xfrm>
            <a:off x="720012" y="257598"/>
            <a:ext cx="5001860" cy="400110"/>
          </a:xfrm>
          <a:prstGeom prst="rect">
            <a:avLst/>
          </a:prstGeom>
        </p:spPr>
        <p:txBody>
          <a:bodyPr wrap="square">
            <a:spAutoFit/>
          </a:bodyPr>
          <a:lstStyle/>
          <a:p>
            <a:r>
              <a:rPr lang="zh-CN" altLang="en-US" sz="2000" b="1" dirty="0" smtClean="0">
                <a:solidFill>
                  <a:srgbClr val="409E8A"/>
                </a:solidFill>
              </a:rPr>
              <a:t>考点六　课本重要图片</a:t>
            </a:r>
            <a:endParaRPr lang="zh-CN" altLang="en-US" sz="2000" b="1" dirty="0">
              <a:solidFill>
                <a:srgbClr val="409E8A"/>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20" name="文本框 12">
            <a:extLst>
              <a:ext uri="{FF2B5EF4-FFF2-40B4-BE49-F238E27FC236}">
                <a16:creationId xmlns:a16="http://schemas.microsoft.com/office/drawing/2014/main" xmlns="" id="{2795C5FE-A0E3-4855-B937-A2DA6BC1A4B9}"/>
              </a:ext>
            </a:extLst>
          </p:cNvPr>
          <p:cNvSpPr txBox="1"/>
          <p:nvPr/>
        </p:nvSpPr>
        <p:spPr>
          <a:xfrm>
            <a:off x="3119377" y="1064548"/>
            <a:ext cx="3536672"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rPr>
              <a:t>汽车没有在推力的方向上移动距离</a:t>
            </a:r>
            <a:endParaRPr lang="zh-CN" altLang="en-US" b="1" dirty="0">
              <a:solidFill>
                <a:srgbClr val="C00000"/>
              </a:solidFill>
              <a:latin typeface="+mn-ea"/>
            </a:endParaRPr>
          </a:p>
        </p:txBody>
      </p:sp>
      <p:sp>
        <p:nvSpPr>
          <p:cNvPr id="28" name="文本框 12">
            <a:extLst>
              <a:ext uri="{FF2B5EF4-FFF2-40B4-BE49-F238E27FC236}">
                <a16:creationId xmlns:a16="http://schemas.microsoft.com/office/drawing/2014/main" xmlns="" id="{2795C5FE-A0E3-4855-B937-A2DA6BC1A4B9}"/>
              </a:ext>
            </a:extLst>
          </p:cNvPr>
          <p:cNvSpPr txBox="1"/>
          <p:nvPr/>
        </p:nvSpPr>
        <p:spPr>
          <a:xfrm>
            <a:off x="1293160" y="2806191"/>
            <a:ext cx="1117210" cy="349702"/>
          </a:xfrm>
          <a:prstGeom prst="rect">
            <a:avLst/>
          </a:prstGeom>
          <a:noFill/>
        </p:spPr>
        <p:txBody>
          <a:bodyPr wrap="square" lIns="36000" tIns="36000" rIns="36000" bIns="36000" rtlCol="0">
            <a:spAutoFit/>
          </a:bodyPr>
          <a:lstStyle/>
          <a:p>
            <a:r>
              <a:rPr lang="en-US" b="1" dirty="0" smtClean="0">
                <a:solidFill>
                  <a:srgbClr val="C00000"/>
                </a:solidFill>
                <a:latin typeface="+mn-ea"/>
              </a:rPr>
              <a:t>2000</a:t>
            </a:r>
            <a:endParaRPr lang="zh-CN" altLang="en-US" b="1" dirty="0">
              <a:solidFill>
                <a:srgbClr val="C00000"/>
              </a:solidFill>
              <a:latin typeface="+mn-ea"/>
            </a:endParaRPr>
          </a:p>
        </p:txBody>
      </p:sp>
      <p:sp>
        <p:nvSpPr>
          <p:cNvPr id="13" name="矩形 12"/>
          <p:cNvSpPr/>
          <p:nvPr/>
        </p:nvSpPr>
        <p:spPr>
          <a:xfrm>
            <a:off x="3746367" y="2765456"/>
            <a:ext cx="684803" cy="369332"/>
          </a:xfrm>
          <a:prstGeom prst="rect">
            <a:avLst/>
          </a:prstGeom>
        </p:spPr>
        <p:txBody>
          <a:bodyPr wrap="none">
            <a:spAutoFit/>
          </a:bodyPr>
          <a:lstStyle/>
          <a:p>
            <a:r>
              <a:rPr lang="en-US" b="1" dirty="0" smtClean="0">
                <a:solidFill>
                  <a:srgbClr val="C00000"/>
                </a:solidFill>
              </a:rPr>
              <a:t>60%</a:t>
            </a:r>
            <a:endParaRPr lang="zh-CN" altLang="en-US" b="1" dirty="0">
              <a:solidFill>
                <a:srgbClr val="C00000"/>
              </a:solidFill>
              <a:latin typeface="+mn-ea"/>
            </a:endParaRPr>
          </a:p>
        </p:txBody>
      </p:sp>
      <p:sp>
        <p:nvSpPr>
          <p:cNvPr id="14" name="矩形 13"/>
          <p:cNvSpPr/>
          <p:nvPr/>
        </p:nvSpPr>
        <p:spPr>
          <a:xfrm>
            <a:off x="1345452" y="4033205"/>
            <a:ext cx="877163" cy="369332"/>
          </a:xfrm>
          <a:prstGeom prst="rect">
            <a:avLst/>
          </a:prstGeom>
        </p:spPr>
        <p:txBody>
          <a:bodyPr wrap="none">
            <a:spAutoFit/>
          </a:bodyPr>
          <a:lstStyle/>
          <a:p>
            <a:r>
              <a:rPr lang="zh-CN" altLang="en-US" b="1" dirty="0" smtClean="0">
                <a:solidFill>
                  <a:srgbClr val="C00000"/>
                </a:solidFill>
              </a:rPr>
              <a:t>弹性势</a:t>
            </a:r>
            <a:endParaRPr lang="zh-CN" altLang="en-US" b="1" dirty="0">
              <a:solidFill>
                <a:srgbClr val="C00000"/>
              </a:solidFill>
              <a:latin typeface="+mn-ea"/>
            </a:endParaRPr>
          </a:p>
        </p:txBody>
      </p:sp>
      <p:sp>
        <p:nvSpPr>
          <p:cNvPr id="17" name="矩形 16"/>
          <p:cNvSpPr/>
          <p:nvPr/>
        </p:nvSpPr>
        <p:spPr>
          <a:xfrm>
            <a:off x="3884653" y="4047718"/>
            <a:ext cx="415498" cy="369332"/>
          </a:xfrm>
          <a:prstGeom prst="rect">
            <a:avLst/>
          </a:prstGeom>
        </p:spPr>
        <p:txBody>
          <a:bodyPr wrap="none">
            <a:spAutoFit/>
          </a:bodyPr>
          <a:lstStyle/>
          <a:p>
            <a:r>
              <a:rPr lang="zh-CN" altLang="en-US" b="1" dirty="0" smtClean="0">
                <a:solidFill>
                  <a:srgbClr val="C00000"/>
                </a:solidFill>
              </a:rPr>
              <a:t>动</a:t>
            </a:r>
            <a:endParaRPr lang="zh-CN" altLang="en-US" b="1" dirty="0">
              <a:solidFill>
                <a:srgbClr val="C00000"/>
              </a:solidFill>
              <a:latin typeface="+mn-ea"/>
            </a:endParaRPr>
          </a:p>
        </p:txBody>
      </p:sp>
      <p:pic>
        <p:nvPicPr>
          <p:cNvPr id="15" name="G356.EPS" descr="id:2147502021;FounderCES"/>
          <p:cNvPicPr/>
          <p:nvPr/>
        </p:nvPicPr>
        <p:blipFill>
          <a:blip r:embed="rId2" cstate="print"/>
          <a:stretch>
            <a:fillRect/>
          </a:stretch>
        </p:blipFill>
        <p:spPr>
          <a:xfrm>
            <a:off x="6845965" y="772622"/>
            <a:ext cx="1605399" cy="695693"/>
          </a:xfrm>
          <a:prstGeom prst="rect">
            <a:avLst/>
          </a:prstGeom>
        </p:spPr>
      </p:pic>
      <p:pic>
        <p:nvPicPr>
          <p:cNvPr id="16" name="G357.EPS" descr="id:2147502028;FounderCES"/>
          <p:cNvPicPr/>
          <p:nvPr/>
        </p:nvPicPr>
        <p:blipFill>
          <a:blip r:embed="rId3" cstate="print"/>
          <a:stretch>
            <a:fillRect/>
          </a:stretch>
        </p:blipFill>
        <p:spPr>
          <a:xfrm>
            <a:off x="6902943" y="1670642"/>
            <a:ext cx="1235453" cy="1301158"/>
          </a:xfrm>
          <a:prstGeom prst="rect">
            <a:avLst/>
          </a:prstGeom>
        </p:spPr>
      </p:pic>
      <p:pic>
        <p:nvPicPr>
          <p:cNvPr id="18" name="g358.jpg" descr="id:2147502035;FounderCES"/>
          <p:cNvPicPr/>
          <p:nvPr/>
        </p:nvPicPr>
        <p:blipFill>
          <a:blip r:embed="rId4" cstate="print"/>
          <a:stretch>
            <a:fillRect/>
          </a:stretch>
        </p:blipFill>
        <p:spPr>
          <a:xfrm>
            <a:off x="6967398" y="3016128"/>
            <a:ext cx="919301" cy="1634918"/>
          </a:xfrm>
          <a:prstGeom prst="rect">
            <a:avLst/>
          </a:prstGeom>
        </p:spPr>
      </p:pic>
      <p:sp>
        <p:nvSpPr>
          <p:cNvPr id="19" name="矩形 18"/>
          <p:cNvSpPr/>
          <p:nvPr/>
        </p:nvSpPr>
        <p:spPr>
          <a:xfrm>
            <a:off x="8179577" y="1449340"/>
            <a:ext cx="758541" cy="307777"/>
          </a:xfrm>
          <a:prstGeom prst="rect">
            <a:avLst/>
          </a:prstGeom>
        </p:spPr>
        <p:txBody>
          <a:bodyPr wrap="none">
            <a:spAutoFit/>
          </a:bodyPr>
          <a:lstStyle/>
          <a:p>
            <a:r>
              <a:rPr lang="zh-CN" altLang="en-US" sz="1400" dirty="0" smtClean="0"/>
              <a:t>图</a:t>
            </a:r>
            <a:r>
              <a:rPr lang="en-US" sz="1400" dirty="0" smtClean="0"/>
              <a:t>11-1</a:t>
            </a:r>
            <a:endParaRPr lang="zh-CN" altLang="en-US" sz="1400" dirty="0"/>
          </a:p>
        </p:txBody>
      </p:sp>
      <p:sp>
        <p:nvSpPr>
          <p:cNvPr id="22" name="矩形 21"/>
          <p:cNvSpPr/>
          <p:nvPr/>
        </p:nvSpPr>
        <p:spPr>
          <a:xfrm>
            <a:off x="8130664" y="2694814"/>
            <a:ext cx="758541" cy="307777"/>
          </a:xfrm>
          <a:prstGeom prst="rect">
            <a:avLst/>
          </a:prstGeom>
        </p:spPr>
        <p:txBody>
          <a:bodyPr wrap="none">
            <a:spAutoFit/>
          </a:bodyPr>
          <a:lstStyle/>
          <a:p>
            <a:r>
              <a:rPr lang="zh-CN" altLang="en-US" sz="1400" dirty="0" smtClean="0"/>
              <a:t>图</a:t>
            </a:r>
            <a:r>
              <a:rPr lang="en-US" sz="1400" dirty="0" smtClean="0"/>
              <a:t>11-2</a:t>
            </a:r>
            <a:endParaRPr lang="zh-CN" altLang="en-US" sz="1400" dirty="0"/>
          </a:p>
        </p:txBody>
      </p:sp>
      <p:sp>
        <p:nvSpPr>
          <p:cNvPr id="23" name="矩形 22"/>
          <p:cNvSpPr/>
          <p:nvPr/>
        </p:nvSpPr>
        <p:spPr>
          <a:xfrm>
            <a:off x="7937233" y="4207091"/>
            <a:ext cx="758541" cy="307777"/>
          </a:xfrm>
          <a:prstGeom prst="rect">
            <a:avLst/>
          </a:prstGeom>
        </p:spPr>
        <p:txBody>
          <a:bodyPr wrap="none">
            <a:spAutoFit/>
          </a:bodyPr>
          <a:lstStyle/>
          <a:p>
            <a:r>
              <a:rPr lang="zh-CN" altLang="en-US" sz="1400" dirty="0" smtClean="0"/>
              <a:t>图</a:t>
            </a:r>
            <a:r>
              <a:rPr lang="en-US" sz="1400" dirty="0" smtClean="0"/>
              <a:t>11-3</a:t>
            </a:r>
            <a:endParaRPr lang="zh-CN" altLang="en-US" sz="1400" dirty="0"/>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13"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753849" y="298091"/>
            <a:ext cx="4389651" cy="2981192"/>
          </a:xfrm>
          <a:prstGeom prst="rect">
            <a:avLst/>
          </a:prstGeom>
          <a:noFill/>
        </p:spPr>
        <p:txBody>
          <a:bodyPr wrap="square" lIns="36000" tIns="36000" rIns="36000" bIns="36000" rtlCol="0">
            <a:spAutoFit/>
          </a:bodyPr>
          <a:lstStyle/>
          <a:p>
            <a:pPr algn="just">
              <a:lnSpc>
                <a:spcPct val="150000"/>
              </a:lnSpc>
            </a:pPr>
            <a:r>
              <a:rPr lang="en-US" b="1" dirty="0" smtClean="0"/>
              <a:t>4.</a:t>
            </a:r>
            <a:r>
              <a:rPr lang="zh-CN" altLang="en-US" dirty="0" smtClean="0"/>
              <a:t>如图</a:t>
            </a:r>
            <a:r>
              <a:rPr lang="en-US" dirty="0" smtClean="0"/>
              <a:t>11-4</a:t>
            </a:r>
            <a:r>
              <a:rPr lang="zh-CN" altLang="en-US" dirty="0" smtClean="0"/>
              <a:t>所示，以同样的速度行驶的列车和小汽车，</a:t>
            </a:r>
            <a:r>
              <a:rPr lang="zh-CN" altLang="en-US" u="sng" dirty="0" smtClean="0"/>
              <a:t>　　　　</a:t>
            </a:r>
            <a:r>
              <a:rPr lang="zh-CN" altLang="en-US" dirty="0" smtClean="0"/>
              <a:t>的动能大，原因是</a:t>
            </a:r>
            <a:r>
              <a:rPr lang="zh-CN" altLang="en-US" u="sng" dirty="0" smtClean="0"/>
              <a:t>　　　　　　</a:t>
            </a:r>
            <a:r>
              <a:rPr lang="zh-CN" altLang="en-US" dirty="0" smtClean="0"/>
              <a:t>。</a:t>
            </a:r>
            <a:endParaRPr lang="en-US" altLang="zh-CN" dirty="0" smtClean="0"/>
          </a:p>
          <a:p>
            <a:pPr algn="just">
              <a:lnSpc>
                <a:spcPct val="150000"/>
              </a:lnSpc>
            </a:pPr>
            <a:endParaRPr lang="en-US" dirty="0" smtClean="0"/>
          </a:p>
          <a:p>
            <a:pPr algn="just">
              <a:lnSpc>
                <a:spcPct val="150000"/>
              </a:lnSpc>
            </a:pPr>
            <a:endParaRPr lang="en-US" dirty="0" smtClean="0"/>
          </a:p>
          <a:p>
            <a:pPr algn="just">
              <a:lnSpc>
                <a:spcPct val="150000"/>
              </a:lnSpc>
            </a:pPr>
            <a:r>
              <a:rPr lang="en-US" b="1" dirty="0" smtClean="0"/>
              <a:t>5.</a:t>
            </a:r>
            <a:r>
              <a:rPr lang="zh-CN" altLang="en-US" dirty="0" smtClean="0"/>
              <a:t>如图</a:t>
            </a:r>
            <a:r>
              <a:rPr lang="en-US" dirty="0" smtClean="0"/>
              <a:t>11-5</a:t>
            </a:r>
            <a:r>
              <a:rPr lang="zh-CN" altLang="en-US" dirty="0" smtClean="0"/>
              <a:t>所示的实验说明，物体具有的动能与势能是可以</a:t>
            </a:r>
            <a:r>
              <a:rPr lang="zh-CN" altLang="en-US" u="sng" dirty="0" smtClean="0"/>
              <a:t>　　　　　　</a:t>
            </a:r>
            <a:r>
              <a:rPr lang="zh-CN" altLang="en-US" dirty="0" smtClean="0"/>
              <a:t>的。</a:t>
            </a:r>
            <a:r>
              <a:rPr lang="en-US" dirty="0" smtClean="0"/>
              <a:t> </a:t>
            </a:r>
            <a:endParaRPr lang="zh-CN" altLang="en-US" dirty="0" smtClean="0"/>
          </a:p>
        </p:txBody>
      </p:sp>
      <p:sp>
        <p:nvSpPr>
          <p:cNvPr id="20" name="文本框 12">
            <a:extLst>
              <a:ext uri="{FF2B5EF4-FFF2-40B4-BE49-F238E27FC236}">
                <a16:creationId xmlns:a16="http://schemas.microsoft.com/office/drawing/2014/main" xmlns="" id="{2795C5FE-A0E3-4855-B937-A2DA6BC1A4B9}"/>
              </a:ext>
            </a:extLst>
          </p:cNvPr>
          <p:cNvSpPr txBox="1"/>
          <p:nvPr/>
        </p:nvSpPr>
        <p:spPr>
          <a:xfrm>
            <a:off x="2609569" y="675184"/>
            <a:ext cx="872856"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rPr>
              <a:t>列车</a:t>
            </a:r>
            <a:r>
              <a:rPr lang="zh-CN" altLang="en-US" b="1" dirty="0" smtClean="0">
                <a:solidFill>
                  <a:srgbClr val="C00000"/>
                </a:solidFill>
                <a:latin typeface="+mn-ea"/>
                <a:cs typeface="Times New Roman" pitchFamily="18" charset="0"/>
              </a:rPr>
              <a:t>　</a:t>
            </a:r>
            <a:endParaRPr lang="zh-CN" altLang="en-US" b="1" dirty="0">
              <a:solidFill>
                <a:srgbClr val="C00000"/>
              </a:solidFill>
              <a:latin typeface="+mn-ea"/>
            </a:endParaRPr>
          </a:p>
        </p:txBody>
      </p:sp>
      <p:sp>
        <p:nvSpPr>
          <p:cNvPr id="17" name="文本框 12">
            <a:extLst>
              <a:ext uri="{FF2B5EF4-FFF2-40B4-BE49-F238E27FC236}">
                <a16:creationId xmlns:a16="http://schemas.microsoft.com/office/drawing/2014/main" xmlns="" id="{2795C5FE-A0E3-4855-B937-A2DA6BC1A4B9}"/>
              </a:ext>
            </a:extLst>
          </p:cNvPr>
          <p:cNvSpPr txBox="1"/>
          <p:nvPr/>
        </p:nvSpPr>
        <p:spPr>
          <a:xfrm>
            <a:off x="2761390" y="2713310"/>
            <a:ext cx="1233349"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rPr>
              <a:t>相互转化</a:t>
            </a:r>
            <a:endParaRPr lang="zh-CN" altLang="en-US" b="1" dirty="0">
              <a:solidFill>
                <a:srgbClr val="C00000"/>
              </a:solidFill>
              <a:latin typeface="+mn-ea"/>
            </a:endParaRPr>
          </a:p>
        </p:txBody>
      </p:sp>
      <p:sp>
        <p:nvSpPr>
          <p:cNvPr id="18" name="文本框 12">
            <a:extLst>
              <a:ext uri="{FF2B5EF4-FFF2-40B4-BE49-F238E27FC236}">
                <a16:creationId xmlns:a16="http://schemas.microsoft.com/office/drawing/2014/main" xmlns="" id="{2795C5FE-A0E3-4855-B937-A2DA6BC1A4B9}"/>
              </a:ext>
            </a:extLst>
          </p:cNvPr>
          <p:cNvSpPr txBox="1"/>
          <p:nvPr/>
        </p:nvSpPr>
        <p:spPr>
          <a:xfrm>
            <a:off x="1143230" y="1093156"/>
            <a:ext cx="1619071"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rPr>
              <a:t>列车质量大</a:t>
            </a:r>
            <a:endParaRPr lang="zh-CN" altLang="en-US" b="1" dirty="0">
              <a:solidFill>
                <a:srgbClr val="C00000"/>
              </a:solidFill>
              <a:latin typeface="+mn-ea"/>
            </a:endParaRPr>
          </a:p>
        </p:txBody>
      </p:sp>
      <p:pic>
        <p:nvPicPr>
          <p:cNvPr id="14" name="g359.jpg" descr="id:2147502042;FounderCES"/>
          <p:cNvPicPr/>
          <p:nvPr/>
        </p:nvPicPr>
        <p:blipFill>
          <a:blip r:embed="rId2" cstate="print"/>
          <a:stretch>
            <a:fillRect/>
          </a:stretch>
        </p:blipFill>
        <p:spPr>
          <a:xfrm>
            <a:off x="5596795" y="525427"/>
            <a:ext cx="2983508" cy="925304"/>
          </a:xfrm>
          <a:prstGeom prst="rect">
            <a:avLst/>
          </a:prstGeom>
        </p:spPr>
      </p:pic>
      <p:pic>
        <p:nvPicPr>
          <p:cNvPr id="15" name="G360.EPS" descr="id:2147502049;FounderCES"/>
          <p:cNvPicPr/>
          <p:nvPr/>
        </p:nvPicPr>
        <p:blipFill>
          <a:blip r:embed="rId3" cstate="print"/>
          <a:stretch>
            <a:fillRect/>
          </a:stretch>
        </p:blipFill>
        <p:spPr>
          <a:xfrm>
            <a:off x="6041588" y="2509304"/>
            <a:ext cx="1598927" cy="1393862"/>
          </a:xfrm>
          <a:prstGeom prst="rect">
            <a:avLst/>
          </a:prstGeom>
        </p:spPr>
      </p:pic>
      <p:sp>
        <p:nvSpPr>
          <p:cNvPr id="16" name="矩形 15"/>
          <p:cNvSpPr/>
          <p:nvPr/>
        </p:nvSpPr>
        <p:spPr>
          <a:xfrm>
            <a:off x="6495294" y="1657323"/>
            <a:ext cx="758541" cy="307777"/>
          </a:xfrm>
          <a:prstGeom prst="rect">
            <a:avLst/>
          </a:prstGeom>
        </p:spPr>
        <p:txBody>
          <a:bodyPr wrap="none">
            <a:spAutoFit/>
          </a:bodyPr>
          <a:lstStyle/>
          <a:p>
            <a:r>
              <a:rPr lang="zh-CN" altLang="en-US" sz="1400" dirty="0" smtClean="0"/>
              <a:t>图</a:t>
            </a:r>
            <a:r>
              <a:rPr lang="en-US" sz="1400" dirty="0" smtClean="0"/>
              <a:t>11-4</a:t>
            </a:r>
            <a:endParaRPr lang="zh-CN" altLang="en-US" sz="1400" dirty="0"/>
          </a:p>
        </p:txBody>
      </p:sp>
      <p:sp>
        <p:nvSpPr>
          <p:cNvPr id="19" name="矩形 18"/>
          <p:cNvSpPr/>
          <p:nvPr/>
        </p:nvSpPr>
        <p:spPr>
          <a:xfrm>
            <a:off x="6460125" y="4127961"/>
            <a:ext cx="758541" cy="307777"/>
          </a:xfrm>
          <a:prstGeom prst="rect">
            <a:avLst/>
          </a:prstGeom>
        </p:spPr>
        <p:txBody>
          <a:bodyPr wrap="none">
            <a:spAutoFit/>
          </a:bodyPr>
          <a:lstStyle/>
          <a:p>
            <a:r>
              <a:rPr lang="zh-CN" altLang="en-US" sz="1400" dirty="0" smtClean="0"/>
              <a:t>图</a:t>
            </a:r>
            <a:r>
              <a:rPr lang="en-US" sz="1400" dirty="0" smtClean="0"/>
              <a:t>11-5</a:t>
            </a:r>
            <a:endParaRPr lang="zh-CN" altLang="en-US" sz="1400" dirty="0"/>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17" grpId="0" autoUpdateAnimBg="0"/>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7792" y="185216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832980" y="327185"/>
            <a:ext cx="4745138" cy="380480"/>
          </a:xfrm>
          <a:prstGeom prst="rect">
            <a:avLst/>
          </a:prstGeom>
          <a:noFill/>
        </p:spPr>
        <p:txBody>
          <a:bodyPr wrap="square" lIns="36000" tIns="36000" rIns="36000" bIns="36000" rtlCol="0">
            <a:spAutoFit/>
          </a:bodyPr>
          <a:lstStyle/>
          <a:p>
            <a:r>
              <a:rPr lang="zh-CN" altLang="en-US" sz="2000" b="1" dirty="0" smtClean="0">
                <a:solidFill>
                  <a:srgbClr val="409E8A"/>
                </a:solidFill>
                <a:latin typeface="微软雅黑" panose="020B0503020204020204" pitchFamily="34" charset="-122"/>
                <a:ea typeface="微软雅黑" panose="020B0503020204020204" pitchFamily="34" charset="-122"/>
              </a:rPr>
              <a:t>突破一　</a:t>
            </a:r>
            <a:r>
              <a:rPr lang="zh-CN" altLang="en-US" sz="2000" b="1" dirty="0" smtClean="0">
                <a:solidFill>
                  <a:srgbClr val="409E8A"/>
                </a:solidFill>
              </a:rPr>
              <a:t>力是否做功的判断</a:t>
            </a:r>
            <a:endParaRPr lang="zh-CN" altLang="en-US" sz="2000" b="1" dirty="0">
              <a:solidFill>
                <a:srgbClr val="409E8A"/>
              </a:solidFill>
            </a:endParaRPr>
          </a:p>
        </p:txBody>
      </p:sp>
      <p:sp>
        <p:nvSpPr>
          <p:cNvPr id="32" name="TextBox 31"/>
          <p:cNvSpPr txBox="1"/>
          <p:nvPr/>
        </p:nvSpPr>
        <p:spPr>
          <a:xfrm>
            <a:off x="826718" y="729830"/>
            <a:ext cx="7934143" cy="2101272"/>
          </a:xfrm>
          <a:prstGeom prst="rect">
            <a:avLst/>
          </a:prstGeom>
          <a:solidFill>
            <a:schemeClr val="bg1">
              <a:lumMod val="95000"/>
            </a:schemeClr>
          </a:solidFill>
        </p:spPr>
        <p:txBody>
          <a:bodyPr wrap="square" lIns="36000" tIns="36000" rIns="36000" bIns="36000" rtlCol="0">
            <a:spAutoFit/>
          </a:bodyPr>
          <a:lstStyle/>
          <a:p>
            <a:pPr algn="just">
              <a:lnSpc>
                <a:spcPct val="150000"/>
              </a:lnSpc>
            </a:pPr>
            <a:r>
              <a:rPr lang="en-US" altLang="zh-CN" b="1" dirty="0" smtClean="0">
                <a:solidFill>
                  <a:srgbClr val="409E8A"/>
                </a:solidFill>
                <a:latin typeface="微软雅黑" panose="020B0503020204020204" pitchFamily="34" charset="-122"/>
                <a:ea typeface="微软雅黑" panose="020B0503020204020204" pitchFamily="34" charset="-122"/>
              </a:rPr>
              <a:t>【</a:t>
            </a:r>
            <a:r>
              <a:rPr lang="zh-CN" altLang="en-US" b="1" dirty="0" smtClean="0">
                <a:solidFill>
                  <a:srgbClr val="409E8A"/>
                </a:solidFill>
                <a:latin typeface="微软雅黑" panose="020B0503020204020204" pitchFamily="34" charset="-122"/>
                <a:ea typeface="微软雅黑" panose="020B0503020204020204" pitchFamily="34" charset="-122"/>
              </a:rPr>
              <a:t>突破金钥匙</a:t>
            </a:r>
            <a:r>
              <a:rPr lang="en-US" altLang="zh-CN" b="1" dirty="0" smtClean="0">
                <a:solidFill>
                  <a:srgbClr val="409E8A"/>
                </a:solidFill>
                <a:latin typeface="微软雅黑" panose="020B0503020204020204" pitchFamily="34" charset="-122"/>
                <a:ea typeface="微软雅黑" panose="020B0503020204020204" pitchFamily="34" charset="-122"/>
              </a:rPr>
              <a:t>】</a:t>
            </a:r>
          </a:p>
          <a:p>
            <a:pPr algn="just">
              <a:lnSpc>
                <a:spcPct val="150000"/>
              </a:lnSpc>
            </a:pPr>
            <a:r>
              <a:rPr lang="zh-CN" altLang="en-US" dirty="0" smtClean="0"/>
              <a:t>（</a:t>
            </a:r>
            <a:r>
              <a:rPr lang="en-US" dirty="0" smtClean="0"/>
              <a:t>1</a:t>
            </a:r>
            <a:r>
              <a:rPr lang="zh-CN" altLang="en-US" dirty="0" smtClean="0"/>
              <a:t>）做功包含两个必要的因素：一是作用在物体上的力；二是物体在力的方向上通过的距离，二者缺一不可。</a:t>
            </a:r>
          </a:p>
          <a:p>
            <a:pPr algn="just">
              <a:lnSpc>
                <a:spcPct val="150000"/>
              </a:lnSpc>
            </a:pPr>
            <a:r>
              <a:rPr lang="zh-CN" altLang="en-US" dirty="0" smtClean="0"/>
              <a:t>（</a:t>
            </a:r>
            <a:r>
              <a:rPr lang="en-US" dirty="0" smtClean="0"/>
              <a:t>2</a:t>
            </a:r>
            <a:r>
              <a:rPr lang="zh-CN" altLang="en-US" dirty="0" smtClean="0"/>
              <a:t>）明确三种情况不做功：一是有力无距离（例如：推而未动），二是有距离无力（靠惯性运动），三是力的方向与运动方向垂直。</a:t>
            </a:r>
            <a:endParaRPr lang="zh-CN" altLang="en-US" dirty="0"/>
          </a:p>
        </p:txBody>
      </p:sp>
    </p:spTree>
    <p:extLst>
      <p:ext uri="{BB962C8B-B14F-4D97-AF65-F5344CB8AC3E}">
        <p14:creationId xmlns:p14="http://schemas.microsoft.com/office/powerpoint/2010/main" val="3355192232"/>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47189" y="272793"/>
            <a:ext cx="7913233" cy="4227687"/>
          </a:xfrm>
          <a:prstGeom prst="rect">
            <a:avLst/>
          </a:prstGeom>
          <a:noFill/>
        </p:spPr>
        <p:txBody>
          <a:bodyPr wrap="square" lIns="36000" tIns="36000" rIns="36000" bIns="36000" rtlCol="0">
            <a:spAutoFit/>
          </a:bodyPr>
          <a:lstStyle/>
          <a:p>
            <a:pPr>
              <a:lnSpc>
                <a:spcPct val="150000"/>
              </a:lnSpc>
            </a:pPr>
            <a:r>
              <a:rPr lang="zh-CN" altLang="en-US" b="1" dirty="0" smtClean="0">
                <a:solidFill>
                  <a:srgbClr val="409E8A"/>
                </a:solidFill>
                <a:latin typeface="微软雅黑" panose="020B0503020204020204" pitchFamily="34" charset="-122"/>
                <a:ea typeface="微软雅黑" panose="020B0503020204020204" pitchFamily="34" charset="-122"/>
              </a:rPr>
              <a:t>例１</a:t>
            </a:r>
            <a:r>
              <a:rPr lang="zh-CN" altLang="en-US" dirty="0" smtClean="0"/>
              <a:t>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北京</a:t>
            </a:r>
            <a:r>
              <a:rPr lang="en-US" altLang="zh-CN" dirty="0" smtClean="0">
                <a:solidFill>
                  <a:srgbClr val="409E8A"/>
                </a:solidFill>
              </a:rPr>
              <a:t>】</a:t>
            </a:r>
            <a:r>
              <a:rPr lang="zh-CN" altLang="en-US" dirty="0" smtClean="0"/>
              <a:t>如图</a:t>
            </a:r>
            <a:r>
              <a:rPr lang="en-US" dirty="0" smtClean="0"/>
              <a:t>11-6</a:t>
            </a:r>
            <a:r>
              <a:rPr lang="zh-CN" altLang="en-US" dirty="0" smtClean="0"/>
              <a:t>所示为一名举重运动员做挺举连续动作时的几个状态图，下列说法正确的是</a:t>
            </a:r>
            <a:r>
              <a:rPr lang="en-US" dirty="0" smtClean="0"/>
              <a:t>	</a:t>
            </a:r>
            <a:r>
              <a:rPr lang="zh-CN" altLang="en-US" dirty="0" smtClean="0"/>
              <a:t>（　　）</a:t>
            </a:r>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r>
              <a:rPr lang="en-US" dirty="0" smtClean="0"/>
              <a:t>A.</a:t>
            </a:r>
            <a:r>
              <a:rPr lang="zh-CN" altLang="en-US" dirty="0" smtClean="0"/>
              <a:t>从发力到上拉的过程中，运动员对杠铃不做功</a:t>
            </a:r>
          </a:p>
          <a:p>
            <a:pPr>
              <a:lnSpc>
                <a:spcPct val="150000"/>
              </a:lnSpc>
            </a:pPr>
            <a:r>
              <a:rPr lang="en-US" dirty="0" smtClean="0"/>
              <a:t>B.</a:t>
            </a:r>
            <a:r>
              <a:rPr lang="zh-CN" altLang="en-US" dirty="0" smtClean="0"/>
              <a:t>从上拉到翻站的过程中，运动员对杠铃不做功</a:t>
            </a:r>
          </a:p>
          <a:p>
            <a:pPr>
              <a:lnSpc>
                <a:spcPct val="150000"/>
              </a:lnSpc>
            </a:pPr>
            <a:r>
              <a:rPr lang="en-US" dirty="0" smtClean="0"/>
              <a:t>C.</a:t>
            </a:r>
            <a:r>
              <a:rPr lang="zh-CN" altLang="en-US" dirty="0" smtClean="0"/>
              <a:t>从翻站到上挺的过程中，运动员对杠铃不做功</a:t>
            </a:r>
          </a:p>
          <a:p>
            <a:pPr>
              <a:lnSpc>
                <a:spcPct val="150000"/>
              </a:lnSpc>
            </a:pPr>
            <a:r>
              <a:rPr lang="en-US" dirty="0" smtClean="0"/>
              <a:t>D.</a:t>
            </a:r>
            <a:r>
              <a:rPr lang="zh-CN" altLang="en-US" dirty="0" smtClean="0"/>
              <a:t>举着杠铃稳定站立的过程中，运动员对杠铃不做功</a:t>
            </a:r>
            <a:endParaRPr lang="zh-CN" altLang="en-US" dirty="0"/>
          </a:p>
        </p:txBody>
      </p:sp>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282303" y="778316"/>
            <a:ext cx="367408" cy="369332"/>
          </a:xfrm>
          <a:prstGeom prst="rect">
            <a:avLst/>
          </a:prstGeom>
        </p:spPr>
        <p:txBody>
          <a:bodyPr wrap="none">
            <a:spAutoFit/>
          </a:bodyPr>
          <a:lstStyle/>
          <a:p>
            <a:r>
              <a:rPr lang="en-US" b="1" dirty="0" smtClean="0">
                <a:solidFill>
                  <a:srgbClr val="C00000"/>
                </a:solidFill>
              </a:rPr>
              <a:t>D</a:t>
            </a:r>
            <a:endParaRPr lang="zh-CN" altLang="en-US" b="1" dirty="0">
              <a:solidFill>
                <a:srgbClr val="C00000"/>
              </a:solidFill>
            </a:endParaRPr>
          </a:p>
        </p:txBody>
      </p:sp>
      <p:pic>
        <p:nvPicPr>
          <p:cNvPr id="8" name="20WLZT352.EPS" descr="id:2147502077;FounderCES"/>
          <p:cNvPicPr/>
          <p:nvPr/>
        </p:nvPicPr>
        <p:blipFill>
          <a:blip r:embed="rId2" cstate="print"/>
          <a:stretch>
            <a:fillRect/>
          </a:stretch>
        </p:blipFill>
        <p:spPr>
          <a:xfrm>
            <a:off x="2224990" y="1249333"/>
            <a:ext cx="4602083" cy="1406347"/>
          </a:xfrm>
          <a:prstGeom prst="rect">
            <a:avLst/>
          </a:prstGeom>
        </p:spPr>
      </p:pic>
      <p:sp>
        <p:nvSpPr>
          <p:cNvPr id="9" name="矩形 8"/>
          <p:cNvSpPr/>
          <p:nvPr/>
        </p:nvSpPr>
        <p:spPr>
          <a:xfrm>
            <a:off x="7055476" y="2202221"/>
            <a:ext cx="758541" cy="377411"/>
          </a:xfrm>
          <a:prstGeom prst="rect">
            <a:avLst/>
          </a:prstGeom>
        </p:spPr>
        <p:txBody>
          <a:bodyPr wrap="none">
            <a:spAutoFit/>
          </a:bodyPr>
          <a:lstStyle/>
          <a:p>
            <a:pPr>
              <a:lnSpc>
                <a:spcPct val="150000"/>
              </a:lnSpc>
            </a:pPr>
            <a:r>
              <a:rPr lang="zh-CN" altLang="en-US" sz="1400" dirty="0" smtClean="0"/>
              <a:t>图</a:t>
            </a:r>
            <a:r>
              <a:rPr lang="en-US" sz="1400" dirty="0" smtClean="0"/>
              <a:t>11-6</a:t>
            </a:r>
            <a:endParaRPr lang="zh-CN" altLang="en-US" sz="1400" dirty="0" smtClean="0"/>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14551" y="389439"/>
            <a:ext cx="7982607" cy="1705403"/>
          </a:xfrm>
          <a:prstGeom prst="rect">
            <a:avLst/>
          </a:prstGeom>
          <a:solidFill>
            <a:schemeClr val="bg1">
              <a:lumMod val="95000"/>
            </a:schemeClr>
          </a:solidFill>
        </p:spPr>
        <p:txBody>
          <a:bodyPr wrap="square">
            <a:spAutoFit/>
          </a:bodyPr>
          <a:lstStyle/>
          <a:p>
            <a:pPr algn="just">
              <a:lnSpc>
                <a:spcPct val="150000"/>
              </a:lnSpc>
            </a:pPr>
            <a:r>
              <a:rPr lang="en-US" altLang="zh-CN" dirty="0" smtClean="0">
                <a:solidFill>
                  <a:srgbClr val="C00000"/>
                </a:solidFill>
              </a:rPr>
              <a:t>【</a:t>
            </a:r>
            <a:r>
              <a:rPr lang="zh-CN" altLang="en-US" dirty="0" smtClean="0">
                <a:solidFill>
                  <a:srgbClr val="C00000"/>
                </a:solidFill>
              </a:rPr>
              <a:t>解析</a:t>
            </a:r>
            <a:r>
              <a:rPr lang="en-US" altLang="zh-CN" dirty="0" smtClean="0">
                <a:solidFill>
                  <a:srgbClr val="C00000"/>
                </a:solidFill>
              </a:rPr>
              <a:t>】</a:t>
            </a:r>
            <a:r>
              <a:rPr lang="zh-CN" altLang="en-US" dirty="0" smtClean="0">
                <a:solidFill>
                  <a:srgbClr val="C00000"/>
                </a:solidFill>
              </a:rPr>
              <a:t>由图可知</a:t>
            </a:r>
            <a:r>
              <a:rPr lang="en-US" dirty="0" smtClean="0">
                <a:solidFill>
                  <a:srgbClr val="C00000"/>
                </a:solidFill>
              </a:rPr>
              <a:t>,</a:t>
            </a:r>
            <a:r>
              <a:rPr lang="zh-CN" altLang="en-US" dirty="0" smtClean="0">
                <a:solidFill>
                  <a:srgbClr val="C00000"/>
                </a:solidFill>
              </a:rPr>
              <a:t>运动员从发力到上拉、从上拉到翻站和从翻站到上挺的三个过程中</a:t>
            </a:r>
            <a:r>
              <a:rPr lang="en-US" dirty="0" smtClean="0">
                <a:solidFill>
                  <a:srgbClr val="C00000"/>
                </a:solidFill>
              </a:rPr>
              <a:t>,</a:t>
            </a:r>
            <a:r>
              <a:rPr lang="zh-CN" altLang="en-US" dirty="0" smtClean="0">
                <a:solidFill>
                  <a:srgbClr val="C00000"/>
                </a:solidFill>
              </a:rPr>
              <a:t>对杠铃都有力的作用</a:t>
            </a:r>
            <a:r>
              <a:rPr lang="en-US" dirty="0" smtClean="0">
                <a:solidFill>
                  <a:srgbClr val="C00000"/>
                </a:solidFill>
              </a:rPr>
              <a:t>,</a:t>
            </a:r>
            <a:r>
              <a:rPr lang="zh-CN" altLang="en-US" dirty="0" smtClean="0">
                <a:solidFill>
                  <a:srgbClr val="C00000"/>
                </a:solidFill>
              </a:rPr>
              <a:t>且在力的方向上移动了一段距离</a:t>
            </a:r>
            <a:r>
              <a:rPr lang="en-US" dirty="0" smtClean="0">
                <a:solidFill>
                  <a:srgbClr val="C00000"/>
                </a:solidFill>
              </a:rPr>
              <a:t>,</a:t>
            </a:r>
            <a:r>
              <a:rPr lang="zh-CN" altLang="en-US" dirty="0" smtClean="0">
                <a:solidFill>
                  <a:srgbClr val="C00000"/>
                </a:solidFill>
              </a:rPr>
              <a:t>所以运动员都对杠铃做了功；只有举着杠铃稳定站立的过程中</a:t>
            </a:r>
            <a:r>
              <a:rPr lang="en-US" dirty="0" smtClean="0">
                <a:solidFill>
                  <a:srgbClr val="C00000"/>
                </a:solidFill>
              </a:rPr>
              <a:t>,</a:t>
            </a:r>
            <a:r>
              <a:rPr lang="zh-CN" altLang="en-US" dirty="0" smtClean="0">
                <a:solidFill>
                  <a:srgbClr val="C00000"/>
                </a:solidFill>
              </a:rPr>
              <a:t>杠铃没有在力的方向上移动距离</a:t>
            </a:r>
            <a:r>
              <a:rPr lang="en-US" dirty="0" smtClean="0">
                <a:solidFill>
                  <a:srgbClr val="C00000"/>
                </a:solidFill>
              </a:rPr>
              <a:t>,</a:t>
            </a:r>
            <a:r>
              <a:rPr lang="zh-CN" altLang="en-US" dirty="0" smtClean="0">
                <a:solidFill>
                  <a:srgbClr val="C00000"/>
                </a:solidFill>
              </a:rPr>
              <a:t>所以没有做功。故选</a:t>
            </a:r>
            <a:r>
              <a:rPr lang="en-US" dirty="0" smtClean="0">
                <a:solidFill>
                  <a:srgbClr val="C00000"/>
                </a:solidFill>
              </a:rPr>
              <a:t>D</a:t>
            </a:r>
            <a:r>
              <a:rPr lang="zh-CN" altLang="en-US" dirty="0" smtClean="0">
                <a:solidFill>
                  <a:srgbClr val="C00000"/>
                </a:solidFill>
              </a:rPr>
              <a:t>。</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7792" y="185216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832980" y="327185"/>
            <a:ext cx="4745138" cy="380480"/>
          </a:xfrm>
          <a:prstGeom prst="rect">
            <a:avLst/>
          </a:prstGeom>
          <a:noFill/>
        </p:spPr>
        <p:txBody>
          <a:bodyPr wrap="square" lIns="36000" tIns="36000" rIns="36000" bIns="36000" rtlCol="0">
            <a:spAutoFit/>
          </a:bodyPr>
          <a:lstStyle/>
          <a:p>
            <a:r>
              <a:rPr lang="zh-CN" altLang="en-US" sz="2000" b="1" dirty="0" smtClean="0">
                <a:solidFill>
                  <a:srgbClr val="409E8A"/>
                </a:solidFill>
              </a:rPr>
              <a:t>突破二　功、功率的理解和计算</a:t>
            </a:r>
            <a:endParaRPr lang="zh-CN" altLang="en-US" sz="2000" b="1" dirty="0">
              <a:solidFill>
                <a:srgbClr val="409E8A"/>
              </a:solidFill>
            </a:endParaRPr>
          </a:p>
        </p:txBody>
      </p:sp>
      <p:sp>
        <p:nvSpPr>
          <p:cNvPr id="32" name="TextBox 31"/>
          <p:cNvSpPr txBox="1"/>
          <p:nvPr/>
        </p:nvSpPr>
        <p:spPr>
          <a:xfrm>
            <a:off x="826718" y="729830"/>
            <a:ext cx="8027136" cy="2150195"/>
          </a:xfrm>
          <a:prstGeom prst="rect">
            <a:avLst/>
          </a:prstGeom>
          <a:solidFill>
            <a:schemeClr val="bg1">
              <a:lumMod val="95000"/>
            </a:schemeClr>
          </a:solidFill>
        </p:spPr>
        <p:txBody>
          <a:bodyPr wrap="square" lIns="36000" tIns="36000" rIns="36000" bIns="36000" rtlCol="0">
            <a:spAutoFit/>
          </a:bodyPr>
          <a:lstStyle/>
          <a:p>
            <a:pPr algn="just">
              <a:lnSpc>
                <a:spcPct val="150000"/>
              </a:lnSpc>
            </a:pPr>
            <a:r>
              <a:rPr lang="en-US" altLang="zh-CN" b="1" dirty="0" smtClean="0">
                <a:solidFill>
                  <a:srgbClr val="409E8A"/>
                </a:solidFill>
              </a:rPr>
              <a:t>【</a:t>
            </a:r>
            <a:r>
              <a:rPr lang="zh-CN" altLang="en-US" b="1" dirty="0" smtClean="0">
                <a:solidFill>
                  <a:srgbClr val="409E8A"/>
                </a:solidFill>
              </a:rPr>
              <a:t>突破金钥匙</a:t>
            </a:r>
            <a:r>
              <a:rPr lang="en-US" altLang="zh-CN" b="1" dirty="0" smtClean="0">
                <a:solidFill>
                  <a:srgbClr val="409E8A"/>
                </a:solidFill>
              </a:rPr>
              <a:t>】</a:t>
            </a:r>
          </a:p>
          <a:p>
            <a:pPr algn="just">
              <a:lnSpc>
                <a:spcPct val="150000"/>
              </a:lnSpc>
            </a:pPr>
            <a:endParaRPr lang="en-US" altLang="zh-CN" b="1" dirty="0" smtClean="0">
              <a:solidFill>
                <a:srgbClr val="409E8A"/>
              </a:solidFill>
            </a:endParaRPr>
          </a:p>
          <a:p>
            <a:pPr algn="just">
              <a:lnSpc>
                <a:spcPct val="150000"/>
              </a:lnSpc>
            </a:pPr>
            <a:endParaRPr lang="en-US" altLang="zh-CN" b="1" dirty="0" smtClean="0">
              <a:solidFill>
                <a:srgbClr val="409E8A"/>
              </a:solidFill>
            </a:endParaRPr>
          </a:p>
          <a:p>
            <a:pPr algn="just">
              <a:lnSpc>
                <a:spcPct val="150000"/>
              </a:lnSpc>
            </a:pPr>
            <a:endParaRPr lang="en-US" altLang="zh-CN" b="1" dirty="0" smtClean="0">
              <a:solidFill>
                <a:srgbClr val="409E8A"/>
              </a:solidFill>
            </a:endParaRPr>
          </a:p>
          <a:p>
            <a:pPr algn="just">
              <a:lnSpc>
                <a:spcPct val="150000"/>
              </a:lnSpc>
            </a:pPr>
            <a:endParaRPr lang="en-US" altLang="zh-CN" b="1" dirty="0" smtClean="0">
              <a:solidFill>
                <a:srgbClr val="409E8A"/>
              </a:solidFill>
            </a:endParaRPr>
          </a:p>
        </p:txBody>
      </p:sp>
      <p:graphicFrame>
        <p:nvGraphicFramePr>
          <p:cNvPr id="65538" name="Object 2"/>
          <p:cNvGraphicFramePr>
            <a:graphicFrameLocks noChangeAspect="1"/>
          </p:cNvGraphicFramePr>
          <p:nvPr/>
        </p:nvGraphicFramePr>
        <p:xfrm>
          <a:off x="852488" y="1195388"/>
          <a:ext cx="7983537" cy="1592262"/>
        </p:xfrm>
        <a:graphic>
          <a:graphicData uri="http://schemas.openxmlformats.org/presentationml/2006/ole">
            <mc:AlternateContent xmlns:mc="http://schemas.openxmlformats.org/markup-compatibility/2006">
              <mc:Choice xmlns:v="urn:schemas-microsoft-com:vml" Requires="v">
                <p:oleObj spid="_x0000_s65539" name="文档" r:id="rId4" imgW="7988808" imgH="1595933" progId="Office12.wps.Document.8">
                  <p:embed/>
                </p:oleObj>
              </mc:Choice>
              <mc:Fallback>
                <p:oleObj name="文档" r:id="rId4" imgW="7988808" imgH="1595933" progId="Office12.wps.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1195388"/>
                        <a:ext cx="7983537"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55982" y="299170"/>
            <a:ext cx="7851989" cy="1734697"/>
          </a:xfrm>
          <a:prstGeom prst="rect">
            <a:avLst/>
          </a:prstGeom>
          <a:noFill/>
        </p:spPr>
        <p:txBody>
          <a:bodyPr wrap="square" lIns="36000" tIns="36000" rIns="36000" bIns="36000" rtlCol="0">
            <a:spAutoFit/>
          </a:bodyPr>
          <a:lstStyle/>
          <a:p>
            <a:pPr algn="just">
              <a:lnSpc>
                <a:spcPct val="150000"/>
              </a:lnSpc>
            </a:pPr>
            <a:r>
              <a:rPr lang="zh-CN" altLang="en-US" b="1" dirty="0" smtClean="0">
                <a:solidFill>
                  <a:srgbClr val="409E8A"/>
                </a:solidFill>
                <a:latin typeface="微软雅黑" panose="020B0503020204020204" pitchFamily="34" charset="-122"/>
                <a:ea typeface="微软雅黑" panose="020B0503020204020204" pitchFamily="34" charset="-122"/>
              </a:rPr>
              <a:t>例</a:t>
            </a:r>
            <a:r>
              <a:rPr lang="en-US" altLang="zh-CN" b="1" dirty="0" smtClean="0">
                <a:solidFill>
                  <a:srgbClr val="409E8A"/>
                </a:solidFill>
                <a:latin typeface="微软雅黑" panose="020B0503020204020204" pitchFamily="34" charset="-122"/>
                <a:ea typeface="微软雅黑" panose="020B0503020204020204" pitchFamily="34" charset="-122"/>
              </a:rPr>
              <a:t>2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柳州</a:t>
            </a:r>
            <a:r>
              <a:rPr lang="en-US" altLang="zh-CN" dirty="0" smtClean="0">
                <a:solidFill>
                  <a:srgbClr val="409E8A"/>
                </a:solidFill>
              </a:rPr>
              <a:t>】</a:t>
            </a:r>
            <a:r>
              <a:rPr lang="zh-CN" altLang="en-US" dirty="0" smtClean="0"/>
              <a:t>如图</a:t>
            </a:r>
            <a:r>
              <a:rPr lang="en-US" dirty="0" smtClean="0"/>
              <a:t>11-7</a:t>
            </a:r>
            <a:r>
              <a:rPr lang="zh-CN" altLang="en-US" dirty="0" smtClean="0"/>
              <a:t>所示，小宸用沿斜面向上的力</a:t>
            </a:r>
            <a:r>
              <a:rPr lang="en-US" dirty="0" smtClean="0"/>
              <a:t>F=100 N</a:t>
            </a:r>
            <a:r>
              <a:rPr lang="zh-CN" altLang="en-US" dirty="0" smtClean="0"/>
              <a:t>，在</a:t>
            </a:r>
            <a:r>
              <a:rPr lang="en-US" dirty="0" smtClean="0"/>
              <a:t>10 s</a:t>
            </a:r>
            <a:r>
              <a:rPr lang="zh-CN" altLang="en-US" dirty="0" smtClean="0"/>
              <a:t>内把木箱推到</a:t>
            </a:r>
            <a:r>
              <a:rPr lang="en-US" dirty="0" smtClean="0"/>
              <a:t>2 m</a:t>
            </a:r>
            <a:r>
              <a:rPr lang="zh-CN" altLang="en-US" dirty="0" smtClean="0"/>
              <a:t>的高处，斜面长</a:t>
            </a:r>
            <a:r>
              <a:rPr lang="en-US" dirty="0" smtClean="0"/>
              <a:t>4 m</a:t>
            </a:r>
            <a:r>
              <a:rPr lang="zh-CN" altLang="en-US" dirty="0" smtClean="0"/>
              <a:t>。求：</a:t>
            </a:r>
          </a:p>
          <a:p>
            <a:pPr algn="just">
              <a:lnSpc>
                <a:spcPct val="150000"/>
              </a:lnSpc>
            </a:pPr>
            <a:r>
              <a:rPr lang="zh-CN" altLang="en-US" dirty="0" smtClean="0"/>
              <a:t>（</a:t>
            </a:r>
            <a:r>
              <a:rPr lang="en-US" dirty="0" smtClean="0"/>
              <a:t>1</a:t>
            </a:r>
            <a:r>
              <a:rPr lang="zh-CN" altLang="en-US" dirty="0" smtClean="0"/>
              <a:t>）小宸所做的功。</a:t>
            </a:r>
          </a:p>
          <a:p>
            <a:pPr algn="just">
              <a:lnSpc>
                <a:spcPct val="150000"/>
              </a:lnSpc>
            </a:pPr>
            <a:r>
              <a:rPr lang="zh-CN" altLang="en-US" dirty="0" smtClean="0"/>
              <a:t>（</a:t>
            </a:r>
            <a:r>
              <a:rPr lang="en-US" dirty="0" smtClean="0"/>
              <a:t>2</a:t>
            </a:r>
            <a:r>
              <a:rPr lang="zh-CN" altLang="en-US" dirty="0" smtClean="0"/>
              <a:t>）小宸做功的功率。</a:t>
            </a:r>
          </a:p>
        </p:txBody>
      </p:sp>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73973" y="2182939"/>
            <a:ext cx="3347391" cy="874407"/>
          </a:xfrm>
          <a:prstGeom prst="rect">
            <a:avLst/>
          </a:prstGeom>
        </p:spPr>
        <p:txBody>
          <a:bodyPr wrap="none">
            <a:spAutoFit/>
          </a:bodyPr>
          <a:lstStyle/>
          <a:p>
            <a:pPr>
              <a:lnSpc>
                <a:spcPct val="150000"/>
              </a:lnSpc>
            </a:pPr>
            <a:r>
              <a:rPr lang="zh-CN" altLang="en-US" b="1" dirty="0" smtClean="0">
                <a:solidFill>
                  <a:srgbClr val="C00000"/>
                </a:solidFill>
              </a:rPr>
              <a:t>解：（</a:t>
            </a:r>
            <a:r>
              <a:rPr lang="en-US" b="1" dirty="0" smtClean="0">
                <a:solidFill>
                  <a:srgbClr val="C00000"/>
                </a:solidFill>
              </a:rPr>
              <a:t>1</a:t>
            </a:r>
            <a:r>
              <a:rPr lang="zh-CN" altLang="en-US" b="1" dirty="0" smtClean="0">
                <a:solidFill>
                  <a:srgbClr val="C00000"/>
                </a:solidFill>
              </a:rPr>
              <a:t>）小宸做的功</a:t>
            </a:r>
            <a:endParaRPr lang="en-US" altLang="zh-CN" b="1" dirty="0" smtClean="0">
              <a:solidFill>
                <a:srgbClr val="C00000"/>
              </a:solidFill>
            </a:endParaRPr>
          </a:p>
          <a:p>
            <a:pPr>
              <a:lnSpc>
                <a:spcPct val="150000"/>
              </a:lnSpc>
            </a:pPr>
            <a:r>
              <a:rPr lang="en-US" b="1" dirty="0" smtClean="0">
                <a:solidFill>
                  <a:srgbClr val="C00000"/>
                </a:solidFill>
              </a:rPr>
              <a:t>W=Fs=100 N×4 m=400 J</a:t>
            </a:r>
            <a:r>
              <a:rPr lang="zh-CN" altLang="en-US" b="1" dirty="0" smtClean="0">
                <a:solidFill>
                  <a:srgbClr val="C00000"/>
                </a:solidFill>
              </a:rPr>
              <a:t>。</a:t>
            </a:r>
            <a:endParaRPr lang="zh-CN" altLang="en-US" dirty="0">
              <a:solidFill>
                <a:srgbClr val="C00000"/>
              </a:solidFill>
            </a:endParaRPr>
          </a:p>
        </p:txBody>
      </p:sp>
      <p:sp>
        <p:nvSpPr>
          <p:cNvPr id="10" name="矩形 9"/>
          <p:cNvSpPr/>
          <p:nvPr/>
        </p:nvSpPr>
        <p:spPr>
          <a:xfrm>
            <a:off x="7823539" y="2642263"/>
            <a:ext cx="758541" cy="307777"/>
          </a:xfrm>
          <a:prstGeom prst="rect">
            <a:avLst/>
          </a:prstGeom>
        </p:spPr>
        <p:txBody>
          <a:bodyPr wrap="none">
            <a:spAutoFit/>
          </a:bodyPr>
          <a:lstStyle/>
          <a:p>
            <a:r>
              <a:rPr lang="zh-CN" altLang="en-US" sz="1400" dirty="0" smtClean="0"/>
              <a:t>图</a:t>
            </a:r>
            <a:r>
              <a:rPr lang="en-US" sz="1400" dirty="0" smtClean="0"/>
              <a:t>11-7</a:t>
            </a:r>
            <a:endParaRPr lang="zh-CN" altLang="en-US" sz="1400" dirty="0"/>
          </a:p>
        </p:txBody>
      </p:sp>
      <p:pic>
        <p:nvPicPr>
          <p:cNvPr id="11" name="20LZ21.EPS" descr="id:2147502098;FounderCES"/>
          <p:cNvPicPr/>
          <p:nvPr/>
        </p:nvPicPr>
        <p:blipFill>
          <a:blip r:embed="rId2" cstate="print"/>
          <a:stretch>
            <a:fillRect/>
          </a:stretch>
        </p:blipFill>
        <p:spPr>
          <a:xfrm>
            <a:off x="5275846" y="1005097"/>
            <a:ext cx="3384793" cy="1517386"/>
          </a:xfrm>
          <a:prstGeom prst="rect">
            <a:avLst/>
          </a:prstGeom>
        </p:spPr>
      </p:pic>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55982" y="299170"/>
            <a:ext cx="7851989" cy="1319198"/>
          </a:xfrm>
          <a:prstGeom prst="rect">
            <a:avLst/>
          </a:prstGeom>
          <a:noFill/>
        </p:spPr>
        <p:txBody>
          <a:bodyPr wrap="square" lIns="36000" tIns="36000" rIns="36000" bIns="36000" rtlCol="0">
            <a:spAutoFit/>
          </a:bodyPr>
          <a:lstStyle/>
          <a:p>
            <a:pPr algn="just">
              <a:lnSpc>
                <a:spcPct val="150000"/>
              </a:lnSpc>
            </a:pPr>
            <a:r>
              <a:rPr lang="zh-CN" altLang="en-US" b="1" dirty="0" smtClean="0">
                <a:solidFill>
                  <a:srgbClr val="409E8A"/>
                </a:solidFill>
                <a:latin typeface="微软雅黑" panose="020B0503020204020204" pitchFamily="34" charset="-122"/>
                <a:ea typeface="微软雅黑" panose="020B0503020204020204" pitchFamily="34" charset="-122"/>
              </a:rPr>
              <a:t>例</a:t>
            </a:r>
            <a:r>
              <a:rPr lang="en-US" altLang="zh-CN" b="1" dirty="0" smtClean="0">
                <a:solidFill>
                  <a:srgbClr val="409E8A"/>
                </a:solidFill>
                <a:latin typeface="微软雅黑" panose="020B0503020204020204" pitchFamily="34" charset="-122"/>
                <a:ea typeface="微软雅黑" panose="020B0503020204020204" pitchFamily="34" charset="-122"/>
              </a:rPr>
              <a:t>2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柳州</a:t>
            </a:r>
            <a:r>
              <a:rPr lang="en-US" altLang="zh-CN" dirty="0" smtClean="0">
                <a:solidFill>
                  <a:srgbClr val="409E8A"/>
                </a:solidFill>
              </a:rPr>
              <a:t>】</a:t>
            </a:r>
            <a:r>
              <a:rPr lang="zh-CN" altLang="en-US" dirty="0" smtClean="0"/>
              <a:t>如图</a:t>
            </a:r>
            <a:r>
              <a:rPr lang="en-US" dirty="0" smtClean="0"/>
              <a:t>11-7</a:t>
            </a:r>
            <a:r>
              <a:rPr lang="zh-CN" altLang="en-US" dirty="0" smtClean="0"/>
              <a:t>所示，小宸用沿斜面向上的力</a:t>
            </a:r>
            <a:r>
              <a:rPr lang="en-US" dirty="0" smtClean="0"/>
              <a:t>F=100 N</a:t>
            </a:r>
            <a:r>
              <a:rPr lang="zh-CN" altLang="en-US" dirty="0" smtClean="0"/>
              <a:t>，在</a:t>
            </a:r>
            <a:r>
              <a:rPr lang="en-US" dirty="0" smtClean="0"/>
              <a:t>10 s</a:t>
            </a:r>
            <a:r>
              <a:rPr lang="zh-CN" altLang="en-US" dirty="0" smtClean="0"/>
              <a:t>内把木箱推到</a:t>
            </a:r>
            <a:r>
              <a:rPr lang="en-US" dirty="0" smtClean="0"/>
              <a:t>2 m</a:t>
            </a:r>
            <a:r>
              <a:rPr lang="zh-CN" altLang="en-US" dirty="0" smtClean="0"/>
              <a:t>的高处，斜面长</a:t>
            </a:r>
            <a:r>
              <a:rPr lang="en-US" dirty="0" smtClean="0"/>
              <a:t>4 m</a:t>
            </a:r>
            <a:r>
              <a:rPr lang="zh-CN" altLang="en-US" dirty="0" smtClean="0"/>
              <a:t>。求：</a:t>
            </a:r>
          </a:p>
          <a:p>
            <a:pPr algn="just">
              <a:lnSpc>
                <a:spcPct val="150000"/>
              </a:lnSpc>
            </a:pPr>
            <a:r>
              <a:rPr lang="zh-CN" altLang="en-US" dirty="0" smtClean="0"/>
              <a:t>（</a:t>
            </a:r>
            <a:r>
              <a:rPr lang="en-US" dirty="0" smtClean="0"/>
              <a:t>2</a:t>
            </a:r>
            <a:r>
              <a:rPr lang="zh-CN" altLang="en-US" dirty="0" smtClean="0"/>
              <a:t>）小宸做功的功率。</a:t>
            </a:r>
          </a:p>
        </p:txBody>
      </p:sp>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823539" y="2642263"/>
            <a:ext cx="758541" cy="307777"/>
          </a:xfrm>
          <a:prstGeom prst="rect">
            <a:avLst/>
          </a:prstGeom>
        </p:spPr>
        <p:txBody>
          <a:bodyPr wrap="none">
            <a:spAutoFit/>
          </a:bodyPr>
          <a:lstStyle/>
          <a:p>
            <a:r>
              <a:rPr lang="zh-CN" altLang="en-US" sz="1400" dirty="0" smtClean="0"/>
              <a:t>图</a:t>
            </a:r>
            <a:r>
              <a:rPr lang="en-US" sz="1400" dirty="0" smtClean="0"/>
              <a:t>11-7</a:t>
            </a:r>
            <a:endParaRPr lang="zh-CN" altLang="en-US" sz="1400" dirty="0"/>
          </a:p>
        </p:txBody>
      </p:sp>
      <p:pic>
        <p:nvPicPr>
          <p:cNvPr id="11" name="20LZ21.EPS" descr="id:2147502098;FounderCES"/>
          <p:cNvPicPr/>
          <p:nvPr/>
        </p:nvPicPr>
        <p:blipFill>
          <a:blip r:embed="rId3" cstate="print"/>
          <a:stretch>
            <a:fillRect/>
          </a:stretch>
        </p:blipFill>
        <p:spPr>
          <a:xfrm>
            <a:off x="5275846" y="1005097"/>
            <a:ext cx="3384793" cy="1517386"/>
          </a:xfrm>
          <a:prstGeom prst="rect">
            <a:avLst/>
          </a:prstGeom>
        </p:spPr>
      </p:pic>
      <p:graphicFrame>
        <p:nvGraphicFramePr>
          <p:cNvPr id="76801" name="Object 1"/>
          <p:cNvGraphicFramePr>
            <a:graphicFrameLocks noChangeAspect="1"/>
          </p:cNvGraphicFramePr>
          <p:nvPr/>
        </p:nvGraphicFramePr>
        <p:xfrm>
          <a:off x="937337" y="2620236"/>
          <a:ext cx="6302375" cy="593725"/>
        </p:xfrm>
        <a:graphic>
          <a:graphicData uri="http://schemas.openxmlformats.org/presentationml/2006/ole">
            <mc:AlternateContent xmlns:mc="http://schemas.openxmlformats.org/markup-compatibility/2006">
              <mc:Choice xmlns:v="urn:schemas-microsoft-com:vml" Requires="v">
                <p:oleObj spid="_x0000_s132099" name="文档" r:id="rId5" imgW="6301740" imgH="594360" progId="Office12.wps.Document.8">
                  <p:embed/>
                </p:oleObj>
              </mc:Choice>
              <mc:Fallback>
                <p:oleObj name="文档" r:id="rId5" imgW="6301740" imgH="594360" progId="Office12.wps.Documen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337" y="2620236"/>
                        <a:ext cx="63023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1"/>
                                        </p:tgtEl>
                                        <p:attrNameLst>
                                          <p:attrName>style.visibility</p:attrName>
                                        </p:attrNameLst>
                                      </p:cBhvr>
                                      <p:to>
                                        <p:strVal val="visible"/>
                                      </p:to>
                                    </p:set>
                                    <p:animEffect transition="in" filter="fade">
                                      <p:cBhvr>
                                        <p:cTn id="7" dur="500"/>
                                        <p:tgtEl>
                                          <p:spTgt spid="76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13738" y="246215"/>
            <a:ext cx="8025816" cy="2150195"/>
          </a:xfrm>
          <a:prstGeom prst="rect">
            <a:avLst/>
          </a:prstGeom>
          <a:noFill/>
        </p:spPr>
        <p:txBody>
          <a:bodyPr wrap="square" lIns="36000" tIns="36000" rIns="36000" bIns="36000" rtlCol="0">
            <a:spAutoFit/>
          </a:bodyPr>
          <a:lstStyle/>
          <a:p>
            <a:pPr algn="just">
              <a:lnSpc>
                <a:spcPct val="150000"/>
              </a:lnSpc>
            </a:pPr>
            <a:r>
              <a:rPr lang="zh-CN" altLang="en-US" b="1" dirty="0" smtClean="0">
                <a:solidFill>
                  <a:srgbClr val="409E8A"/>
                </a:solidFill>
                <a:latin typeface="微软雅黑" panose="020B0503020204020204" pitchFamily="34" charset="-122"/>
                <a:ea typeface="微软雅黑" panose="020B0503020204020204" pitchFamily="34" charset="-122"/>
              </a:rPr>
              <a:t>例</a:t>
            </a:r>
            <a:r>
              <a:rPr lang="en-US" b="1" dirty="0" smtClean="0">
                <a:solidFill>
                  <a:srgbClr val="409E8A"/>
                </a:solidFill>
              </a:rPr>
              <a:t>3 </a:t>
            </a:r>
            <a:r>
              <a:rPr lang="zh-CN" altLang="en-US" dirty="0" smtClean="0"/>
              <a:t>如图</a:t>
            </a:r>
            <a:r>
              <a:rPr lang="en-US" dirty="0" smtClean="0"/>
              <a:t>11-8</a:t>
            </a:r>
            <a:r>
              <a:rPr lang="zh-CN" altLang="en-US" dirty="0" smtClean="0"/>
              <a:t>所示，一物体在水平向右的拉力</a:t>
            </a:r>
            <a:r>
              <a:rPr lang="en-US" dirty="0" smtClean="0"/>
              <a:t>F</a:t>
            </a:r>
            <a:r>
              <a:rPr lang="en-US" baseline="-25000" dirty="0" smtClean="0"/>
              <a:t>1</a:t>
            </a:r>
            <a:r>
              <a:rPr lang="zh-CN" altLang="en-US" dirty="0" smtClean="0"/>
              <a:t>作用下以</a:t>
            </a:r>
            <a:r>
              <a:rPr lang="en-US" dirty="0" smtClean="0"/>
              <a:t>1 m/s</a:t>
            </a:r>
            <a:r>
              <a:rPr lang="zh-CN" altLang="en-US" dirty="0" smtClean="0"/>
              <a:t>的速度在水平地面上匀速直线运动了</a:t>
            </a:r>
            <a:r>
              <a:rPr lang="en-US" dirty="0" smtClean="0"/>
              <a:t>10 m</a:t>
            </a:r>
            <a:r>
              <a:rPr lang="zh-CN" altLang="en-US" dirty="0" smtClean="0"/>
              <a:t>，拉力</a:t>
            </a:r>
            <a:r>
              <a:rPr lang="en-US" dirty="0" smtClean="0"/>
              <a:t>F</a:t>
            </a:r>
            <a:r>
              <a:rPr lang="en-US" baseline="-25000" dirty="0" smtClean="0"/>
              <a:t>1</a:t>
            </a:r>
            <a:r>
              <a:rPr lang="zh-CN" altLang="en-US" dirty="0" smtClean="0"/>
              <a:t>所做的功为</a:t>
            </a:r>
            <a:r>
              <a:rPr lang="en-US" dirty="0" smtClean="0"/>
              <a:t>W</a:t>
            </a:r>
            <a:r>
              <a:rPr lang="en-US" baseline="-25000" dirty="0" smtClean="0"/>
              <a:t>1</a:t>
            </a:r>
            <a:r>
              <a:rPr lang="zh-CN" altLang="en-US" dirty="0" smtClean="0"/>
              <a:t>，功率为</a:t>
            </a:r>
            <a:r>
              <a:rPr lang="en-US" dirty="0" smtClean="0"/>
              <a:t>P</a:t>
            </a:r>
            <a:r>
              <a:rPr lang="en-US" baseline="-25000" dirty="0" smtClean="0"/>
              <a:t>1</a:t>
            </a:r>
            <a:r>
              <a:rPr lang="zh-CN" altLang="en-US" dirty="0" smtClean="0"/>
              <a:t>。若该物体在水平向右的拉力</a:t>
            </a:r>
            <a:r>
              <a:rPr lang="en-US" dirty="0" smtClean="0"/>
              <a:t>F</a:t>
            </a:r>
            <a:r>
              <a:rPr lang="en-US" baseline="-25000" dirty="0" smtClean="0"/>
              <a:t>2</a:t>
            </a:r>
            <a:r>
              <a:rPr lang="zh-CN" altLang="en-US" dirty="0" smtClean="0"/>
              <a:t>的作用下以</a:t>
            </a:r>
            <a:r>
              <a:rPr lang="en-US" dirty="0" smtClean="0"/>
              <a:t>2 m/s</a:t>
            </a:r>
            <a:r>
              <a:rPr lang="zh-CN" altLang="en-US" dirty="0" smtClean="0"/>
              <a:t>的速度在同一水平面上匀速直线运动了</a:t>
            </a:r>
            <a:r>
              <a:rPr lang="en-US" dirty="0" smtClean="0"/>
              <a:t>10 m</a:t>
            </a:r>
            <a:r>
              <a:rPr lang="zh-CN" altLang="en-US" dirty="0" smtClean="0"/>
              <a:t>，拉力</a:t>
            </a:r>
            <a:r>
              <a:rPr lang="en-US" dirty="0" smtClean="0"/>
              <a:t>F</a:t>
            </a:r>
            <a:r>
              <a:rPr lang="en-US" baseline="-25000" dirty="0" smtClean="0"/>
              <a:t>2</a:t>
            </a:r>
            <a:r>
              <a:rPr lang="zh-CN" altLang="en-US" dirty="0" smtClean="0"/>
              <a:t>所做的功为</a:t>
            </a:r>
            <a:r>
              <a:rPr lang="en-US" dirty="0" smtClean="0"/>
              <a:t>W</a:t>
            </a:r>
            <a:r>
              <a:rPr lang="en-US" baseline="-25000" dirty="0" smtClean="0"/>
              <a:t>2</a:t>
            </a:r>
            <a:r>
              <a:rPr lang="zh-CN" altLang="en-US" dirty="0" smtClean="0"/>
              <a:t>，功率为</a:t>
            </a:r>
            <a:r>
              <a:rPr lang="en-US" dirty="0" smtClean="0"/>
              <a:t>P</a:t>
            </a:r>
            <a:r>
              <a:rPr lang="en-US" baseline="-25000" dirty="0" smtClean="0"/>
              <a:t>2</a:t>
            </a:r>
            <a:r>
              <a:rPr lang="zh-CN" altLang="en-US" dirty="0" smtClean="0"/>
              <a:t>。则</a:t>
            </a:r>
            <a:r>
              <a:rPr lang="en-US" dirty="0" smtClean="0"/>
              <a:t>W</a:t>
            </a:r>
            <a:r>
              <a:rPr lang="en-US" baseline="-25000" dirty="0" smtClean="0"/>
              <a:t>1</a:t>
            </a:r>
            <a:r>
              <a:rPr lang="zh-CN" altLang="en-US" u="sng" dirty="0" smtClean="0"/>
              <a:t>　　　</a:t>
            </a:r>
            <a:r>
              <a:rPr lang="en-US" dirty="0" smtClean="0"/>
              <a:t>W</a:t>
            </a:r>
            <a:r>
              <a:rPr lang="en-US" baseline="-25000" dirty="0" smtClean="0"/>
              <a:t>2</a:t>
            </a:r>
            <a:r>
              <a:rPr lang="zh-CN" altLang="en-US" dirty="0" smtClean="0"/>
              <a:t>，</a:t>
            </a:r>
            <a:r>
              <a:rPr lang="en-US" dirty="0" smtClean="0"/>
              <a:t>P</a:t>
            </a:r>
            <a:r>
              <a:rPr lang="en-US" baseline="-25000" dirty="0" smtClean="0"/>
              <a:t>1</a:t>
            </a:r>
            <a:r>
              <a:rPr lang="zh-CN" altLang="en-US" u="sng" dirty="0" smtClean="0"/>
              <a:t>　　　　</a:t>
            </a:r>
            <a:r>
              <a:rPr lang="en-US" dirty="0" smtClean="0"/>
              <a:t>P</a:t>
            </a:r>
            <a:r>
              <a:rPr lang="en-US" baseline="-25000" dirty="0" smtClean="0"/>
              <a:t>2</a:t>
            </a:r>
            <a:r>
              <a:rPr lang="zh-CN" altLang="en-US" dirty="0" smtClean="0"/>
              <a:t>。（均选填“</a:t>
            </a:r>
            <a:r>
              <a:rPr lang="en-US" dirty="0" smtClean="0"/>
              <a:t>&gt;</a:t>
            </a:r>
            <a:r>
              <a:rPr lang="zh-CN" altLang="en-US" dirty="0" smtClean="0"/>
              <a:t>”“</a:t>
            </a:r>
            <a:r>
              <a:rPr lang="en-US" dirty="0" smtClean="0"/>
              <a:t>&lt;</a:t>
            </a:r>
            <a:r>
              <a:rPr lang="zh-CN" altLang="en-US" dirty="0" smtClean="0"/>
              <a:t>”或“</a:t>
            </a:r>
            <a:r>
              <a:rPr lang="en-US" dirty="0" smtClean="0"/>
              <a:t>=</a:t>
            </a:r>
            <a:r>
              <a:rPr lang="zh-CN" altLang="en-US" dirty="0" smtClean="0"/>
              <a:t>”）</a:t>
            </a:r>
            <a:endParaRPr lang="zh-CN" altLang="en-US" dirty="0"/>
          </a:p>
        </p:txBody>
      </p:sp>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988676" y="1446609"/>
            <a:ext cx="476704" cy="458908"/>
          </a:xfrm>
          <a:prstGeom prst="rect">
            <a:avLst/>
          </a:prstGeom>
        </p:spPr>
        <p:txBody>
          <a:bodyPr wrap="square">
            <a:spAutoFit/>
          </a:bodyPr>
          <a:lstStyle/>
          <a:p>
            <a:pPr algn="just">
              <a:lnSpc>
                <a:spcPct val="150000"/>
              </a:lnSpc>
            </a:pPr>
            <a:r>
              <a:rPr lang="en-US" b="1" dirty="0" smtClean="0">
                <a:solidFill>
                  <a:srgbClr val="C00000"/>
                </a:solidFill>
              </a:rPr>
              <a:t>=</a:t>
            </a:r>
            <a:endParaRPr lang="zh-CN" altLang="en-US" b="1" dirty="0">
              <a:solidFill>
                <a:srgbClr val="C00000"/>
              </a:solidFill>
            </a:endParaRPr>
          </a:p>
        </p:txBody>
      </p:sp>
      <p:sp>
        <p:nvSpPr>
          <p:cNvPr id="12" name="矩形 11"/>
          <p:cNvSpPr/>
          <p:nvPr/>
        </p:nvSpPr>
        <p:spPr>
          <a:xfrm>
            <a:off x="4161878" y="3299260"/>
            <a:ext cx="758541" cy="307777"/>
          </a:xfrm>
          <a:prstGeom prst="rect">
            <a:avLst/>
          </a:prstGeom>
        </p:spPr>
        <p:txBody>
          <a:bodyPr wrap="none">
            <a:spAutoFit/>
          </a:bodyPr>
          <a:lstStyle/>
          <a:p>
            <a:r>
              <a:rPr lang="zh-CN" altLang="en-US" sz="1400" dirty="0" smtClean="0"/>
              <a:t>图</a:t>
            </a:r>
            <a:r>
              <a:rPr lang="en-US" sz="1400" dirty="0" smtClean="0"/>
              <a:t>11-8</a:t>
            </a:r>
            <a:endParaRPr lang="zh-CN" altLang="en-US" sz="1400" dirty="0"/>
          </a:p>
        </p:txBody>
      </p:sp>
      <p:pic>
        <p:nvPicPr>
          <p:cNvPr id="9" name="18LW48.EPS" descr="id:2147502112;FounderCES"/>
          <p:cNvPicPr/>
          <p:nvPr/>
        </p:nvPicPr>
        <p:blipFill>
          <a:blip r:embed="rId2" cstate="print"/>
          <a:stretch>
            <a:fillRect/>
          </a:stretch>
        </p:blipFill>
        <p:spPr>
          <a:xfrm>
            <a:off x="3451168" y="2196809"/>
            <a:ext cx="2688607" cy="830170"/>
          </a:xfrm>
          <a:prstGeom prst="rect">
            <a:avLst/>
          </a:prstGeom>
        </p:spPr>
      </p:pic>
      <p:sp>
        <p:nvSpPr>
          <p:cNvPr id="10" name="矩形 9"/>
          <p:cNvSpPr/>
          <p:nvPr/>
        </p:nvSpPr>
        <p:spPr>
          <a:xfrm>
            <a:off x="6640716" y="1525236"/>
            <a:ext cx="360996" cy="369332"/>
          </a:xfrm>
          <a:prstGeom prst="rect">
            <a:avLst/>
          </a:prstGeom>
        </p:spPr>
        <p:txBody>
          <a:bodyPr wrap="none">
            <a:spAutoFit/>
          </a:bodyPr>
          <a:lstStyle/>
          <a:p>
            <a:r>
              <a:rPr lang="en-US" b="1" dirty="0" smtClean="0">
                <a:solidFill>
                  <a:srgbClr val="C00000"/>
                </a:solidFill>
              </a:rPr>
              <a:t>&lt;</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34451" y="274518"/>
          <a:ext cx="8040272" cy="4274820"/>
        </p:xfrm>
        <a:graphic>
          <a:graphicData uri="http://schemas.openxmlformats.org/drawingml/2006/table">
            <a:tbl>
              <a:tblPr/>
              <a:tblGrid>
                <a:gridCol w="1085557"/>
                <a:gridCol w="3033346"/>
                <a:gridCol w="3921369"/>
              </a:tblGrid>
              <a:tr h="0">
                <a:tc gridSpan="3">
                  <a:txBody>
                    <a:bodyPr/>
                    <a:lstStyle/>
                    <a:p>
                      <a:pPr algn="ctr">
                        <a:lnSpc>
                          <a:spcPct val="150000"/>
                        </a:lnSpc>
                        <a:spcAft>
                          <a:spcPts val="0"/>
                        </a:spcAft>
                      </a:pPr>
                      <a:r>
                        <a:rPr lang="zh-CN" sz="1700" b="1" kern="100" dirty="0">
                          <a:solidFill>
                            <a:srgbClr val="000000"/>
                          </a:solidFill>
                          <a:latin typeface="+mn-ea"/>
                          <a:ea typeface="+mn-ea"/>
                          <a:cs typeface="Times New Roman"/>
                        </a:rPr>
                        <a:t>【柳州考情分析】</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xBody>
                    <a:bodyPr/>
                    <a:lstStyle/>
                    <a:p>
                      <a:endParaRPr lang="zh-CN" altLang="en-US"/>
                    </a:p>
                  </a:txBody>
                  <a:tcPr/>
                </a:tc>
                <a:tc hMerge="1">
                  <a:txBody>
                    <a:bodyPr/>
                    <a:lstStyle/>
                    <a:p>
                      <a:endParaRPr lang="zh-CN" altLang="en-US"/>
                    </a:p>
                  </a:txBody>
                  <a:tcPr/>
                </a:tc>
              </a:tr>
              <a:tr h="0">
                <a:tc>
                  <a:txBody>
                    <a:bodyPr/>
                    <a:lstStyle/>
                    <a:p>
                      <a:pPr algn="ctr">
                        <a:lnSpc>
                          <a:spcPct val="150000"/>
                        </a:lnSpc>
                        <a:spcAft>
                          <a:spcPts val="0"/>
                        </a:spcAft>
                      </a:pPr>
                      <a:r>
                        <a:rPr lang="zh-CN" sz="1700" kern="100">
                          <a:solidFill>
                            <a:srgbClr val="000000"/>
                          </a:solidFill>
                          <a:latin typeface="+mn-ea"/>
                          <a:ea typeface="+mn-ea"/>
                          <a:cs typeface="Times New Roman"/>
                        </a:rPr>
                        <a:t>知识内容</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a:solidFill>
                            <a:srgbClr val="000000"/>
                          </a:solidFill>
                          <a:latin typeface="+mn-ea"/>
                          <a:ea typeface="+mn-ea"/>
                          <a:cs typeface="Times New Roman"/>
                        </a:rPr>
                        <a:t>考试要求</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a:solidFill>
                            <a:srgbClr val="000000"/>
                          </a:solidFill>
                          <a:latin typeface="+mn-ea"/>
                          <a:ea typeface="+mn-ea"/>
                          <a:cs typeface="Times New Roman"/>
                        </a:rPr>
                        <a:t>考情分析</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1700" kern="100" dirty="0">
                          <a:solidFill>
                            <a:srgbClr val="000000"/>
                          </a:solidFill>
                          <a:latin typeface="+mn-ea"/>
                          <a:ea typeface="+mn-ea"/>
                          <a:cs typeface="Times New Roman"/>
                        </a:rPr>
                        <a:t>机械功</a:t>
                      </a:r>
                      <a:r>
                        <a:rPr lang="zh-CN" sz="1700" kern="100" dirty="0" smtClean="0">
                          <a:solidFill>
                            <a:srgbClr val="000000"/>
                          </a:solidFill>
                          <a:latin typeface="+mn-ea"/>
                          <a:ea typeface="+mn-ea"/>
                          <a:cs typeface="Times New Roman"/>
                        </a:rPr>
                        <a:t>与</a:t>
                      </a:r>
                      <a:endParaRPr lang="en-US" altLang="zh-CN" sz="1700" kern="100" dirty="0" smtClean="0">
                        <a:solidFill>
                          <a:srgbClr val="000000"/>
                        </a:solidFill>
                        <a:latin typeface="+mn-ea"/>
                        <a:ea typeface="+mn-ea"/>
                        <a:cs typeface="Times New Roman"/>
                      </a:endParaRPr>
                    </a:p>
                    <a:p>
                      <a:pPr algn="ctr">
                        <a:lnSpc>
                          <a:spcPct val="150000"/>
                        </a:lnSpc>
                        <a:spcAft>
                          <a:spcPts val="0"/>
                        </a:spcAft>
                      </a:pPr>
                      <a:r>
                        <a:rPr lang="zh-CN" sz="1700" kern="100" dirty="0" smtClean="0">
                          <a:solidFill>
                            <a:srgbClr val="000000"/>
                          </a:solidFill>
                          <a:latin typeface="+mn-ea"/>
                          <a:ea typeface="+mn-ea"/>
                          <a:cs typeface="Times New Roman"/>
                        </a:rPr>
                        <a:t>机械能</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1700" kern="100" dirty="0">
                          <a:solidFill>
                            <a:srgbClr val="000000"/>
                          </a:solidFill>
                          <a:latin typeface="+mn-ea"/>
                          <a:ea typeface="+mn-ea"/>
                          <a:cs typeface="Times New Roman"/>
                        </a:rPr>
                        <a:t>1.</a:t>
                      </a:r>
                      <a:r>
                        <a:rPr lang="zh-CN" sz="1700" kern="100" dirty="0">
                          <a:solidFill>
                            <a:srgbClr val="000000"/>
                          </a:solidFill>
                          <a:latin typeface="+mn-ea"/>
                          <a:ea typeface="+mn-ea"/>
                          <a:cs typeface="Times New Roman"/>
                        </a:rPr>
                        <a:t>结合实例，认识功的概念；</a:t>
                      </a:r>
                    </a:p>
                    <a:p>
                      <a:pPr>
                        <a:lnSpc>
                          <a:spcPct val="150000"/>
                        </a:lnSpc>
                        <a:spcAft>
                          <a:spcPts val="0"/>
                        </a:spcAft>
                      </a:pPr>
                      <a:r>
                        <a:rPr lang="en-US" sz="1700" kern="100" dirty="0">
                          <a:solidFill>
                            <a:srgbClr val="000000"/>
                          </a:solidFill>
                          <a:latin typeface="+mn-ea"/>
                          <a:ea typeface="+mn-ea"/>
                          <a:cs typeface="Times New Roman"/>
                        </a:rPr>
                        <a:t>2.</a:t>
                      </a:r>
                      <a:r>
                        <a:rPr lang="zh-CN" sz="1700" kern="100" dirty="0">
                          <a:solidFill>
                            <a:srgbClr val="000000"/>
                          </a:solidFill>
                          <a:latin typeface="+mn-ea"/>
                          <a:ea typeface="+mn-ea"/>
                          <a:cs typeface="Times New Roman"/>
                        </a:rPr>
                        <a:t>知道机械功和功率；用生活中的实例说明机械功和功率的含义；</a:t>
                      </a:r>
                    </a:p>
                    <a:p>
                      <a:pPr>
                        <a:lnSpc>
                          <a:spcPct val="150000"/>
                        </a:lnSpc>
                        <a:spcAft>
                          <a:spcPts val="0"/>
                        </a:spcAft>
                      </a:pPr>
                      <a:r>
                        <a:rPr lang="en-US" sz="1700" kern="100" dirty="0">
                          <a:solidFill>
                            <a:srgbClr val="000000"/>
                          </a:solidFill>
                          <a:latin typeface="+mn-ea"/>
                          <a:ea typeface="+mn-ea"/>
                          <a:cs typeface="Times New Roman"/>
                        </a:rPr>
                        <a:t>3.</a:t>
                      </a:r>
                      <a:r>
                        <a:rPr lang="zh-CN" sz="1700" kern="100" dirty="0">
                          <a:solidFill>
                            <a:srgbClr val="000000"/>
                          </a:solidFill>
                          <a:latin typeface="+mn-ea"/>
                          <a:ea typeface="+mn-ea"/>
                          <a:cs typeface="Times New Roman"/>
                        </a:rPr>
                        <a:t>知道机械效率；了解提高机械效率的途径和意义；</a:t>
                      </a:r>
                    </a:p>
                    <a:p>
                      <a:pPr>
                        <a:lnSpc>
                          <a:spcPct val="150000"/>
                        </a:lnSpc>
                        <a:spcAft>
                          <a:spcPts val="0"/>
                        </a:spcAft>
                      </a:pPr>
                      <a:r>
                        <a:rPr lang="en-US" sz="1700" kern="100" dirty="0">
                          <a:solidFill>
                            <a:srgbClr val="000000"/>
                          </a:solidFill>
                          <a:latin typeface="+mn-ea"/>
                          <a:ea typeface="+mn-ea"/>
                          <a:cs typeface="Times New Roman"/>
                        </a:rPr>
                        <a:t>4.</a:t>
                      </a:r>
                      <a:r>
                        <a:rPr lang="zh-CN" sz="1700" kern="100" dirty="0">
                          <a:solidFill>
                            <a:srgbClr val="000000"/>
                          </a:solidFill>
                          <a:latin typeface="+mn-ea"/>
                          <a:ea typeface="+mn-ea"/>
                          <a:cs typeface="Times New Roman"/>
                        </a:rPr>
                        <a:t>了解人类使用机械的历程；了解机械的使用对社会发展的作用</a:t>
                      </a:r>
                      <a:r>
                        <a:rPr lang="zh-CN" sz="1700" kern="100" dirty="0" smtClean="0">
                          <a:solidFill>
                            <a:srgbClr val="000000"/>
                          </a:solidFill>
                          <a:latin typeface="+mn-ea"/>
                          <a:ea typeface="+mn-ea"/>
                          <a:cs typeface="Times New Roman"/>
                        </a:rPr>
                        <a:t>；</a:t>
                      </a:r>
                      <a:endParaRPr lang="zh-CN" sz="1700" kern="100" dirty="0">
                        <a:solidFill>
                          <a:srgbClr val="000000"/>
                        </a:solidFill>
                        <a:latin typeface="+mn-ea"/>
                        <a:ea typeface="+mn-ea"/>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1700" kern="100" dirty="0">
                          <a:solidFill>
                            <a:srgbClr val="000000"/>
                          </a:solidFill>
                          <a:latin typeface="+mn-ea"/>
                          <a:ea typeface="+mn-ea"/>
                          <a:cs typeface="Times New Roman"/>
                        </a:rPr>
                        <a:t>19</a:t>
                      </a:r>
                      <a:r>
                        <a:rPr lang="zh-CN" sz="1700" kern="100" dirty="0">
                          <a:solidFill>
                            <a:srgbClr val="000000"/>
                          </a:solidFill>
                          <a:latin typeface="+mn-ea"/>
                          <a:ea typeface="+mn-ea"/>
                          <a:cs typeface="Times New Roman"/>
                        </a:rPr>
                        <a:t>年：滑轮组的有用功、机械效率的表达式；（</a:t>
                      </a:r>
                      <a:r>
                        <a:rPr lang="en-US" sz="1700" kern="100" dirty="0">
                          <a:solidFill>
                            <a:srgbClr val="000000"/>
                          </a:solidFill>
                          <a:latin typeface="+mn-ea"/>
                          <a:ea typeface="+mn-ea"/>
                          <a:cs typeface="Times New Roman"/>
                        </a:rPr>
                        <a:t>2</a:t>
                      </a:r>
                      <a:r>
                        <a:rPr lang="zh-CN" sz="1700" kern="100" dirty="0">
                          <a:solidFill>
                            <a:srgbClr val="000000"/>
                          </a:solidFill>
                          <a:latin typeface="+mn-ea"/>
                          <a:ea typeface="+mn-ea"/>
                          <a:cs typeface="Times New Roman"/>
                        </a:rPr>
                        <a:t>分）　</a:t>
                      </a:r>
                    </a:p>
                    <a:p>
                      <a:pPr>
                        <a:lnSpc>
                          <a:spcPct val="150000"/>
                        </a:lnSpc>
                        <a:spcAft>
                          <a:spcPts val="0"/>
                        </a:spcAft>
                      </a:pPr>
                      <a:r>
                        <a:rPr lang="en-US" sz="1700" kern="100" dirty="0">
                          <a:solidFill>
                            <a:srgbClr val="000000"/>
                          </a:solidFill>
                          <a:latin typeface="+mn-ea"/>
                          <a:ea typeface="+mn-ea"/>
                          <a:cs typeface="Times New Roman"/>
                        </a:rPr>
                        <a:t>19</a:t>
                      </a:r>
                      <a:r>
                        <a:rPr lang="zh-CN" sz="1700" kern="100" dirty="0">
                          <a:solidFill>
                            <a:srgbClr val="000000"/>
                          </a:solidFill>
                          <a:latin typeface="+mn-ea"/>
                          <a:ea typeface="+mn-ea"/>
                          <a:cs typeface="Times New Roman"/>
                        </a:rPr>
                        <a:t>年：斜面上的功和功率的计算；（</a:t>
                      </a:r>
                      <a:r>
                        <a:rPr lang="en-US" sz="1700" kern="100" dirty="0">
                          <a:solidFill>
                            <a:srgbClr val="000000"/>
                          </a:solidFill>
                          <a:latin typeface="+mn-ea"/>
                          <a:ea typeface="+mn-ea"/>
                          <a:cs typeface="Times New Roman"/>
                        </a:rPr>
                        <a:t>6</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18</a:t>
                      </a:r>
                      <a:r>
                        <a:rPr lang="zh-CN" sz="1700" kern="100" dirty="0">
                          <a:solidFill>
                            <a:srgbClr val="000000"/>
                          </a:solidFill>
                          <a:latin typeface="+mn-ea"/>
                          <a:ea typeface="+mn-ea"/>
                          <a:cs typeface="Times New Roman"/>
                        </a:rPr>
                        <a:t>年：功率的计算；（</a:t>
                      </a:r>
                      <a:r>
                        <a:rPr lang="en-US" sz="1700" kern="100" dirty="0">
                          <a:solidFill>
                            <a:srgbClr val="000000"/>
                          </a:solidFill>
                          <a:latin typeface="+mn-ea"/>
                          <a:ea typeface="+mn-ea"/>
                          <a:cs typeface="Times New Roman"/>
                        </a:rPr>
                        <a:t>3</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18</a:t>
                      </a:r>
                      <a:r>
                        <a:rPr lang="zh-CN" sz="1700" kern="100" dirty="0">
                          <a:solidFill>
                            <a:srgbClr val="000000"/>
                          </a:solidFill>
                          <a:latin typeface="+mn-ea"/>
                          <a:ea typeface="+mn-ea"/>
                          <a:cs typeface="Times New Roman"/>
                        </a:rPr>
                        <a:t>年：机械效率；（</a:t>
                      </a:r>
                      <a:r>
                        <a:rPr lang="en-US" sz="1700" kern="100" dirty="0">
                          <a:solidFill>
                            <a:srgbClr val="000000"/>
                          </a:solidFill>
                          <a:latin typeface="+mn-ea"/>
                          <a:ea typeface="+mn-ea"/>
                          <a:cs typeface="Times New Roman"/>
                        </a:rPr>
                        <a:t>2</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18</a:t>
                      </a:r>
                      <a:r>
                        <a:rPr lang="zh-CN" sz="1700" kern="100" dirty="0">
                          <a:solidFill>
                            <a:srgbClr val="000000"/>
                          </a:solidFill>
                          <a:latin typeface="+mn-ea"/>
                          <a:ea typeface="+mn-ea"/>
                          <a:cs typeface="Times New Roman"/>
                        </a:rPr>
                        <a:t>年：机械能的转化；（</a:t>
                      </a:r>
                      <a:r>
                        <a:rPr lang="en-US" sz="1700" kern="100" dirty="0">
                          <a:solidFill>
                            <a:srgbClr val="000000"/>
                          </a:solidFill>
                          <a:latin typeface="+mn-ea"/>
                          <a:ea typeface="+mn-ea"/>
                          <a:cs typeface="Times New Roman"/>
                        </a:rPr>
                        <a:t>2</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17</a:t>
                      </a:r>
                      <a:r>
                        <a:rPr lang="zh-CN" sz="1700" kern="100" dirty="0">
                          <a:solidFill>
                            <a:srgbClr val="000000"/>
                          </a:solidFill>
                          <a:latin typeface="+mn-ea"/>
                          <a:ea typeface="+mn-ea"/>
                          <a:cs typeface="Times New Roman"/>
                        </a:rPr>
                        <a:t>年：利用水能发电；（</a:t>
                      </a:r>
                      <a:r>
                        <a:rPr lang="en-US" sz="1700" kern="100" dirty="0">
                          <a:solidFill>
                            <a:srgbClr val="000000"/>
                          </a:solidFill>
                          <a:latin typeface="+mn-ea"/>
                          <a:ea typeface="+mn-ea"/>
                          <a:cs typeface="Times New Roman"/>
                        </a:rPr>
                        <a:t>2</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17</a:t>
                      </a:r>
                      <a:r>
                        <a:rPr lang="zh-CN" sz="1700" kern="100" dirty="0">
                          <a:solidFill>
                            <a:srgbClr val="000000"/>
                          </a:solidFill>
                          <a:latin typeface="+mn-ea"/>
                          <a:ea typeface="+mn-ea"/>
                          <a:cs typeface="Times New Roman"/>
                        </a:rPr>
                        <a:t>年：力是否做功的判断；（</a:t>
                      </a:r>
                      <a:r>
                        <a:rPr lang="en-US" sz="1700" kern="100" dirty="0">
                          <a:solidFill>
                            <a:srgbClr val="000000"/>
                          </a:solidFill>
                          <a:latin typeface="+mn-ea"/>
                          <a:ea typeface="+mn-ea"/>
                          <a:cs typeface="Times New Roman"/>
                        </a:rPr>
                        <a:t>3</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17</a:t>
                      </a:r>
                      <a:r>
                        <a:rPr lang="zh-CN" sz="1700" kern="100" dirty="0">
                          <a:solidFill>
                            <a:srgbClr val="000000"/>
                          </a:solidFill>
                          <a:latin typeface="+mn-ea"/>
                          <a:ea typeface="+mn-ea"/>
                          <a:cs typeface="Times New Roman"/>
                        </a:rPr>
                        <a:t>年：重力做功；（</a:t>
                      </a:r>
                      <a:r>
                        <a:rPr lang="en-US" sz="1700" kern="100" dirty="0">
                          <a:solidFill>
                            <a:srgbClr val="000000"/>
                          </a:solidFill>
                          <a:latin typeface="+mn-ea"/>
                          <a:ea typeface="+mn-ea"/>
                          <a:cs typeface="Times New Roman"/>
                        </a:rPr>
                        <a:t>1</a:t>
                      </a:r>
                      <a:r>
                        <a:rPr lang="zh-CN" sz="1700" kern="100" dirty="0">
                          <a:solidFill>
                            <a:srgbClr val="000000"/>
                          </a:solidFill>
                          <a:latin typeface="+mn-ea"/>
                          <a:ea typeface="+mn-ea"/>
                          <a:cs typeface="Times New Roman"/>
                        </a:rPr>
                        <a:t>分</a:t>
                      </a:r>
                      <a:r>
                        <a:rPr lang="zh-CN" sz="1700" kern="100" dirty="0" smtClean="0">
                          <a:solidFill>
                            <a:srgbClr val="000000"/>
                          </a:solidFill>
                          <a:latin typeface="+mn-ea"/>
                          <a:ea typeface="+mn-ea"/>
                          <a:cs typeface="Times New Roman"/>
                        </a:rPr>
                        <a:t>）</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7792" y="185216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832980" y="327185"/>
            <a:ext cx="4745138" cy="380480"/>
          </a:xfrm>
          <a:prstGeom prst="rect">
            <a:avLst/>
          </a:prstGeom>
          <a:noFill/>
        </p:spPr>
        <p:txBody>
          <a:bodyPr wrap="square" lIns="36000" tIns="36000" rIns="36000" bIns="36000" rtlCol="0">
            <a:spAutoFit/>
          </a:bodyPr>
          <a:lstStyle/>
          <a:p>
            <a:r>
              <a:rPr lang="zh-CN" altLang="en-US" sz="2000" b="1" dirty="0" smtClean="0">
                <a:solidFill>
                  <a:srgbClr val="409E8A"/>
                </a:solidFill>
              </a:rPr>
              <a:t>突破三　机械效率的相关计算</a:t>
            </a:r>
            <a:endParaRPr lang="zh-CN" altLang="en-US" sz="2000" b="1" dirty="0">
              <a:solidFill>
                <a:srgbClr val="409E8A"/>
              </a:solidFill>
            </a:endParaRPr>
          </a:p>
        </p:txBody>
      </p:sp>
      <p:sp>
        <p:nvSpPr>
          <p:cNvPr id="32" name="TextBox 31"/>
          <p:cNvSpPr txBox="1"/>
          <p:nvPr/>
        </p:nvSpPr>
        <p:spPr>
          <a:xfrm>
            <a:off x="826718" y="729830"/>
            <a:ext cx="8027136" cy="765200"/>
          </a:xfrm>
          <a:prstGeom prst="rect">
            <a:avLst/>
          </a:prstGeom>
          <a:solidFill>
            <a:schemeClr val="bg1">
              <a:lumMod val="95000"/>
            </a:schemeClr>
          </a:solidFill>
        </p:spPr>
        <p:txBody>
          <a:bodyPr wrap="square" lIns="36000" tIns="36000" rIns="36000" bIns="36000" rtlCol="0">
            <a:spAutoFit/>
          </a:bodyPr>
          <a:lstStyle/>
          <a:p>
            <a:pPr algn="just">
              <a:lnSpc>
                <a:spcPct val="150000"/>
              </a:lnSpc>
            </a:pPr>
            <a:r>
              <a:rPr lang="en-US" altLang="zh-CN" b="1" dirty="0" smtClean="0">
                <a:solidFill>
                  <a:srgbClr val="409E8A"/>
                </a:solidFill>
              </a:rPr>
              <a:t>【</a:t>
            </a:r>
            <a:r>
              <a:rPr lang="zh-CN" altLang="en-US" b="1" dirty="0" smtClean="0">
                <a:solidFill>
                  <a:srgbClr val="409E8A"/>
                </a:solidFill>
              </a:rPr>
              <a:t>突破金钥匙</a:t>
            </a:r>
            <a:r>
              <a:rPr lang="en-US" altLang="zh-CN" b="1" dirty="0" smtClean="0">
                <a:solidFill>
                  <a:srgbClr val="409E8A"/>
                </a:solidFill>
              </a:rPr>
              <a:t>】</a:t>
            </a:r>
          </a:p>
          <a:p>
            <a:r>
              <a:rPr lang="en-US" altLang="zh-CN" dirty="0" smtClean="0"/>
              <a:t>	</a:t>
            </a:r>
            <a:r>
              <a:rPr lang="zh-CN" altLang="en-US" b="1" dirty="0" smtClean="0"/>
              <a:t>常见简单机械的机械效率</a:t>
            </a:r>
            <a:endParaRPr lang="zh-CN" altLang="en-US" b="1" dirty="0"/>
          </a:p>
        </p:txBody>
      </p:sp>
      <p:graphicFrame>
        <p:nvGraphicFramePr>
          <p:cNvPr id="66562" name="Object 2"/>
          <p:cNvGraphicFramePr>
            <a:graphicFrameLocks noChangeAspect="1"/>
          </p:cNvGraphicFramePr>
          <p:nvPr/>
        </p:nvGraphicFramePr>
        <p:xfrm>
          <a:off x="561975" y="1568224"/>
          <a:ext cx="8458200" cy="3436937"/>
        </p:xfrm>
        <a:graphic>
          <a:graphicData uri="http://schemas.openxmlformats.org/presentationml/2006/ole">
            <mc:AlternateContent xmlns:mc="http://schemas.openxmlformats.org/markup-compatibility/2006">
              <mc:Choice xmlns:v="urn:schemas-microsoft-com:vml" Requires="v">
                <p:oleObj spid="_x0000_s66563" name="文档" r:id="rId4" imgW="8547811" imgH="3480511" progId="Office12.wps.Document.8">
                  <p:embed/>
                </p:oleObj>
              </mc:Choice>
              <mc:Fallback>
                <p:oleObj name="文档" r:id="rId4" imgW="8547811" imgH="3480511" progId="Office12.wps.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 y="1568224"/>
                        <a:ext cx="8458200"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7792" y="185216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aphicFrame>
        <p:nvGraphicFramePr>
          <p:cNvPr id="66562" name="Object 2"/>
          <p:cNvGraphicFramePr>
            <a:graphicFrameLocks noChangeAspect="1"/>
          </p:cNvGraphicFramePr>
          <p:nvPr/>
        </p:nvGraphicFramePr>
        <p:xfrm>
          <a:off x="633413" y="412750"/>
          <a:ext cx="8299450" cy="3490913"/>
        </p:xfrm>
        <a:graphic>
          <a:graphicData uri="http://schemas.openxmlformats.org/presentationml/2006/ole">
            <mc:AlternateContent xmlns:mc="http://schemas.openxmlformats.org/markup-compatibility/2006">
              <mc:Choice xmlns:v="urn:schemas-microsoft-com:vml" Requires="v">
                <p:oleObj spid="_x0000_s67587" name="文档" r:id="rId4" imgW="8386572" imgH="3533546" progId="Office12.wps.Document.8">
                  <p:embed/>
                </p:oleObj>
              </mc:Choice>
              <mc:Fallback>
                <p:oleObj name="文档" r:id="rId4" imgW="8386572" imgH="3533546" progId="Office12.wps.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412750"/>
                        <a:ext cx="8299450"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694639" y="248189"/>
            <a:ext cx="7944863" cy="4643185"/>
          </a:xfrm>
          <a:prstGeom prst="rect">
            <a:avLst/>
          </a:prstGeom>
          <a:noFill/>
        </p:spPr>
        <p:txBody>
          <a:bodyPr wrap="square" lIns="36000" tIns="36000" rIns="36000" bIns="36000" rtlCol="0">
            <a:spAutoFit/>
          </a:bodyPr>
          <a:lstStyle/>
          <a:p>
            <a:pPr algn="just">
              <a:lnSpc>
                <a:spcPct val="150000"/>
              </a:lnSpc>
            </a:pPr>
            <a:r>
              <a:rPr lang="zh-CN" altLang="en-US" b="1" dirty="0" smtClean="0">
                <a:solidFill>
                  <a:srgbClr val="409E8A"/>
                </a:solidFill>
                <a:latin typeface="+mn-ea"/>
              </a:rPr>
              <a:t>例</a:t>
            </a:r>
            <a:r>
              <a:rPr lang="en-US" b="1" dirty="0" smtClean="0">
                <a:solidFill>
                  <a:srgbClr val="409E8A"/>
                </a:solidFill>
                <a:latin typeface="+mn-ea"/>
              </a:rPr>
              <a:t>4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包头</a:t>
            </a:r>
            <a:r>
              <a:rPr lang="en-US" altLang="zh-CN" dirty="0" smtClean="0">
                <a:solidFill>
                  <a:srgbClr val="409E8A"/>
                </a:solidFill>
              </a:rPr>
              <a:t>】</a:t>
            </a:r>
            <a:r>
              <a:rPr lang="zh-CN" altLang="en-US" dirty="0" smtClean="0"/>
              <a:t>如图</a:t>
            </a:r>
            <a:r>
              <a:rPr lang="en-US" dirty="0" smtClean="0"/>
              <a:t>11-9</a:t>
            </a:r>
            <a:r>
              <a:rPr lang="zh-CN" altLang="en-US" dirty="0" smtClean="0"/>
              <a:t>所示，拉力</a:t>
            </a:r>
            <a:r>
              <a:rPr lang="en-US" dirty="0" smtClean="0"/>
              <a:t>F</a:t>
            </a:r>
            <a:r>
              <a:rPr lang="zh-CN" altLang="en-US" dirty="0" smtClean="0"/>
              <a:t>为</a:t>
            </a:r>
            <a:r>
              <a:rPr lang="en-US" dirty="0" smtClean="0"/>
              <a:t>5 N</a:t>
            </a:r>
            <a:r>
              <a:rPr lang="zh-CN" altLang="en-US" dirty="0" smtClean="0"/>
              <a:t>，物体</a:t>
            </a:r>
            <a:r>
              <a:rPr lang="en-US" dirty="0" smtClean="0"/>
              <a:t>A</a:t>
            </a:r>
            <a:r>
              <a:rPr lang="zh-CN" altLang="en-US" dirty="0" smtClean="0"/>
              <a:t>以</a:t>
            </a:r>
            <a:r>
              <a:rPr lang="en-US" dirty="0" smtClean="0"/>
              <a:t>0.1 m/s</a:t>
            </a:r>
            <a:r>
              <a:rPr lang="zh-CN" altLang="en-US" dirty="0" smtClean="0"/>
              <a:t>的速度在物体</a:t>
            </a:r>
            <a:r>
              <a:rPr lang="en-US" dirty="0" smtClean="0"/>
              <a:t>B</a:t>
            </a:r>
            <a:r>
              <a:rPr lang="zh-CN" altLang="en-US" dirty="0" smtClean="0"/>
              <a:t>表面上向左做匀速直线运动（</a:t>
            </a:r>
            <a:r>
              <a:rPr lang="en-US" dirty="0" smtClean="0"/>
              <a:t>B</a:t>
            </a:r>
            <a:r>
              <a:rPr lang="zh-CN" altLang="en-US" dirty="0" smtClean="0"/>
              <a:t>表面足够长）；物体</a:t>
            </a:r>
            <a:r>
              <a:rPr lang="en-US" dirty="0" smtClean="0"/>
              <a:t>B</a:t>
            </a:r>
            <a:r>
              <a:rPr lang="zh-CN" altLang="en-US" dirty="0" smtClean="0"/>
              <a:t>静止在地面上，受到地面水平向左</a:t>
            </a:r>
            <a:r>
              <a:rPr lang="en-US" dirty="0" smtClean="0"/>
              <a:t>4 N</a:t>
            </a:r>
            <a:r>
              <a:rPr lang="zh-CN" altLang="en-US" dirty="0" smtClean="0"/>
              <a:t>的摩擦力，弹簧测力计示数为</a:t>
            </a:r>
            <a:r>
              <a:rPr lang="en-US" dirty="0" smtClean="0"/>
              <a:t>12 N</a:t>
            </a:r>
            <a:r>
              <a:rPr lang="zh-CN" altLang="en-US" dirty="0" smtClean="0"/>
              <a:t>。下列说法正确的是（　　）</a:t>
            </a:r>
          </a:p>
          <a:p>
            <a:pPr algn="just">
              <a:lnSpc>
                <a:spcPct val="150000"/>
              </a:lnSpc>
            </a:pPr>
            <a:endParaRPr lang="en-US" altLang="zh-CN" dirty="0" smtClean="0"/>
          </a:p>
          <a:p>
            <a:pPr algn="just">
              <a:lnSpc>
                <a:spcPct val="150000"/>
              </a:lnSpc>
            </a:pPr>
            <a:endParaRPr lang="en-US" altLang="zh-CN" dirty="0" smtClean="0"/>
          </a:p>
          <a:p>
            <a:pPr algn="ctr">
              <a:lnSpc>
                <a:spcPct val="150000"/>
              </a:lnSpc>
            </a:pPr>
            <a:r>
              <a:rPr lang="zh-CN" altLang="en-US" sz="1400" dirty="0" smtClean="0"/>
              <a:t>图</a:t>
            </a:r>
            <a:r>
              <a:rPr lang="en-US" sz="1400" dirty="0" smtClean="0"/>
              <a:t>11-9</a:t>
            </a:r>
            <a:endParaRPr lang="zh-CN" altLang="en-US" sz="1400" dirty="0" smtClean="0"/>
          </a:p>
          <a:p>
            <a:pPr algn="just">
              <a:lnSpc>
                <a:spcPct val="150000"/>
              </a:lnSpc>
            </a:pPr>
            <a:r>
              <a:rPr lang="en-US" dirty="0" smtClean="0"/>
              <a:t>A.</a:t>
            </a:r>
            <a:r>
              <a:rPr lang="zh-CN" altLang="en-US" dirty="0" smtClean="0"/>
              <a:t>物体</a:t>
            </a:r>
            <a:r>
              <a:rPr lang="en-US" dirty="0" smtClean="0"/>
              <a:t>A</a:t>
            </a:r>
            <a:r>
              <a:rPr lang="zh-CN" altLang="en-US" dirty="0" smtClean="0"/>
              <a:t>受到的摩擦力为</a:t>
            </a:r>
            <a:r>
              <a:rPr lang="en-US" dirty="0" smtClean="0"/>
              <a:t>10 N</a:t>
            </a:r>
            <a:endParaRPr lang="zh-CN" altLang="en-US" dirty="0" smtClean="0"/>
          </a:p>
          <a:p>
            <a:pPr algn="just">
              <a:lnSpc>
                <a:spcPct val="150000"/>
              </a:lnSpc>
            </a:pPr>
            <a:r>
              <a:rPr lang="en-US" dirty="0" smtClean="0"/>
              <a:t>B.</a:t>
            </a:r>
            <a:r>
              <a:rPr lang="zh-CN" altLang="en-US" dirty="0" smtClean="0"/>
              <a:t>拉力</a:t>
            </a:r>
            <a:r>
              <a:rPr lang="en-US" dirty="0" smtClean="0"/>
              <a:t>F</a:t>
            </a:r>
            <a:r>
              <a:rPr lang="zh-CN" altLang="en-US" dirty="0" smtClean="0"/>
              <a:t>的功率为</a:t>
            </a:r>
            <a:r>
              <a:rPr lang="en-US" dirty="0" smtClean="0"/>
              <a:t>1.5 W</a:t>
            </a:r>
            <a:endParaRPr lang="zh-CN" altLang="en-US" dirty="0" smtClean="0"/>
          </a:p>
          <a:p>
            <a:pPr algn="just">
              <a:lnSpc>
                <a:spcPct val="150000"/>
              </a:lnSpc>
            </a:pPr>
            <a:r>
              <a:rPr lang="en-US" dirty="0" smtClean="0"/>
              <a:t>C.</a:t>
            </a:r>
            <a:r>
              <a:rPr lang="zh-CN" altLang="en-US" dirty="0" smtClean="0"/>
              <a:t>滑轮组的机械效率为</a:t>
            </a:r>
            <a:r>
              <a:rPr lang="en-US" dirty="0" smtClean="0"/>
              <a:t>80%</a:t>
            </a:r>
            <a:endParaRPr lang="zh-CN" altLang="en-US" dirty="0" smtClean="0"/>
          </a:p>
          <a:p>
            <a:pPr algn="just">
              <a:lnSpc>
                <a:spcPct val="150000"/>
              </a:lnSpc>
            </a:pPr>
            <a:r>
              <a:rPr lang="en-US" dirty="0" smtClean="0"/>
              <a:t>D.</a:t>
            </a:r>
            <a:r>
              <a:rPr lang="zh-CN" altLang="en-US" dirty="0" smtClean="0"/>
              <a:t>拉力</a:t>
            </a:r>
            <a:r>
              <a:rPr lang="en-US" dirty="0" smtClean="0"/>
              <a:t>F</a:t>
            </a:r>
            <a:r>
              <a:rPr lang="zh-CN" altLang="en-US" dirty="0" smtClean="0"/>
              <a:t>增大到</a:t>
            </a:r>
            <a:r>
              <a:rPr lang="en-US" dirty="0" smtClean="0"/>
              <a:t>15 N</a:t>
            </a:r>
            <a:r>
              <a:rPr lang="zh-CN" altLang="en-US" dirty="0" smtClean="0"/>
              <a:t>时，物体</a:t>
            </a:r>
            <a:r>
              <a:rPr lang="en-US" dirty="0" smtClean="0"/>
              <a:t>B</a:t>
            </a:r>
            <a:r>
              <a:rPr lang="zh-CN" altLang="en-US" dirty="0" smtClean="0"/>
              <a:t>开始向左运动</a:t>
            </a:r>
          </a:p>
        </p:txBody>
      </p:sp>
      <p:sp>
        <p:nvSpPr>
          <p:cNvPr id="15" name="矩形 14">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16"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7"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038702" y="1556767"/>
            <a:ext cx="340158" cy="369332"/>
          </a:xfrm>
          <a:prstGeom prst="rect">
            <a:avLst/>
          </a:prstGeom>
        </p:spPr>
        <p:txBody>
          <a:bodyPr wrap="none">
            <a:spAutoFit/>
          </a:bodyPr>
          <a:lstStyle/>
          <a:p>
            <a:r>
              <a:rPr lang="en-US" b="1" dirty="0" smtClean="0">
                <a:solidFill>
                  <a:srgbClr val="C00000"/>
                </a:solidFill>
              </a:rPr>
              <a:t>C</a:t>
            </a:r>
            <a:endParaRPr lang="zh-CN" altLang="en-US" b="1" dirty="0">
              <a:solidFill>
                <a:srgbClr val="C00000"/>
              </a:solidFill>
            </a:endParaRPr>
          </a:p>
        </p:txBody>
      </p:sp>
      <p:pic>
        <p:nvPicPr>
          <p:cNvPr id="8" name="20CZ79.EPS" descr="id:2147502141;FounderCES"/>
          <p:cNvPicPr/>
          <p:nvPr/>
        </p:nvPicPr>
        <p:blipFill>
          <a:blip r:embed="rId2" cstate="print"/>
          <a:stretch>
            <a:fillRect/>
          </a:stretch>
        </p:blipFill>
        <p:spPr>
          <a:xfrm>
            <a:off x="2736690" y="1741825"/>
            <a:ext cx="3845313" cy="887074"/>
          </a:xfrm>
          <a:prstGeom prst="rect">
            <a:avLst/>
          </a:prstGeom>
        </p:spPr>
      </p:pic>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14551" y="389439"/>
            <a:ext cx="7982607" cy="3831818"/>
          </a:xfrm>
          <a:prstGeom prst="rect">
            <a:avLst/>
          </a:prstGeom>
          <a:solidFill>
            <a:schemeClr val="bg1">
              <a:lumMod val="95000"/>
            </a:schemeClr>
          </a:solidFill>
        </p:spPr>
        <p:txBody>
          <a:bodyPr wrap="square">
            <a:spAutoFit/>
          </a:bodyPr>
          <a:lstStyle/>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en-US" altLang="zh-CN" dirty="0" smtClean="0">
              <a:solidFill>
                <a:srgbClr val="C00000"/>
              </a:solidFill>
            </a:endParaRPr>
          </a:p>
          <a:p>
            <a:pPr algn="just">
              <a:lnSpc>
                <a:spcPct val="150000"/>
              </a:lnSpc>
            </a:pPr>
            <a:endParaRPr lang="zh-CN" altLang="en-US" dirty="0">
              <a:solidFill>
                <a:srgbClr val="C00000"/>
              </a:solidFill>
            </a:endParaRPr>
          </a:p>
        </p:txBody>
      </p:sp>
      <p:graphicFrame>
        <p:nvGraphicFramePr>
          <p:cNvPr id="85006" name="Object 14"/>
          <p:cNvGraphicFramePr>
            <a:graphicFrameLocks noChangeAspect="1"/>
          </p:cNvGraphicFramePr>
          <p:nvPr/>
        </p:nvGraphicFramePr>
        <p:xfrm>
          <a:off x="869950" y="439738"/>
          <a:ext cx="7737475" cy="4333875"/>
        </p:xfrm>
        <a:graphic>
          <a:graphicData uri="http://schemas.openxmlformats.org/presentationml/2006/ole">
            <mc:AlternateContent xmlns:mc="http://schemas.openxmlformats.org/markup-compatibility/2006">
              <mc:Choice xmlns:v="urn:schemas-microsoft-com:vml" Requires="v">
                <p:oleObj spid="_x0000_s85007" name="文档" r:id="rId4" imgW="7746492" imgH="4347362" progId="Office12.wps.Document.8">
                  <p:embed/>
                </p:oleObj>
              </mc:Choice>
              <mc:Fallback>
                <p:oleObj name="文档" r:id="rId4" imgW="7746492" imgH="4347362" progId="Office12.wps.Document.8">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439738"/>
                        <a:ext cx="77374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14551" y="389439"/>
            <a:ext cx="7982607" cy="1705403"/>
          </a:xfrm>
          <a:prstGeom prst="rect">
            <a:avLst/>
          </a:prstGeom>
          <a:solidFill>
            <a:schemeClr val="bg1">
              <a:lumMod val="95000"/>
            </a:schemeClr>
          </a:solidFill>
        </p:spPr>
        <p:txBody>
          <a:bodyPr wrap="square">
            <a:spAutoFit/>
          </a:bodyPr>
          <a:lstStyle/>
          <a:p>
            <a:pPr algn="just">
              <a:lnSpc>
                <a:spcPct val="150000"/>
              </a:lnSpc>
            </a:pPr>
            <a:r>
              <a:rPr lang="zh-CN" altLang="en-US" dirty="0" smtClean="0">
                <a:solidFill>
                  <a:srgbClr val="C00000"/>
                </a:solidFill>
              </a:rPr>
              <a:t>当拉力</a:t>
            </a:r>
            <a:r>
              <a:rPr lang="en-US" dirty="0" smtClean="0">
                <a:solidFill>
                  <a:srgbClr val="C00000"/>
                </a:solidFill>
              </a:rPr>
              <a:t>F</a:t>
            </a:r>
            <a:r>
              <a:rPr lang="zh-CN" altLang="en-US" dirty="0" smtClean="0">
                <a:solidFill>
                  <a:srgbClr val="C00000"/>
                </a:solidFill>
              </a:rPr>
              <a:t>增大时</a:t>
            </a:r>
            <a:r>
              <a:rPr lang="en-US" dirty="0" smtClean="0">
                <a:solidFill>
                  <a:srgbClr val="C00000"/>
                </a:solidFill>
              </a:rPr>
              <a:t>,</a:t>
            </a:r>
            <a:r>
              <a:rPr lang="zh-CN" altLang="en-US" dirty="0" smtClean="0">
                <a:solidFill>
                  <a:srgbClr val="C00000"/>
                </a:solidFill>
              </a:rPr>
              <a:t>物体</a:t>
            </a:r>
            <a:r>
              <a:rPr lang="en-US" dirty="0" smtClean="0">
                <a:solidFill>
                  <a:srgbClr val="C00000"/>
                </a:solidFill>
              </a:rPr>
              <a:t>A</a:t>
            </a:r>
            <a:r>
              <a:rPr lang="zh-CN" altLang="en-US" dirty="0" smtClean="0">
                <a:solidFill>
                  <a:srgbClr val="C00000"/>
                </a:solidFill>
              </a:rPr>
              <a:t>所受滑轮组的拉力增大</a:t>
            </a:r>
            <a:r>
              <a:rPr lang="en-US" dirty="0" smtClean="0">
                <a:solidFill>
                  <a:srgbClr val="C00000"/>
                </a:solidFill>
              </a:rPr>
              <a:t>,</a:t>
            </a:r>
            <a:r>
              <a:rPr lang="zh-CN" altLang="en-US" dirty="0" smtClean="0">
                <a:solidFill>
                  <a:srgbClr val="C00000"/>
                </a:solidFill>
              </a:rPr>
              <a:t>因滑动摩擦力的大小只与压力、接触面的粗糙程度有关</a:t>
            </a:r>
            <a:r>
              <a:rPr lang="en-US" dirty="0" smtClean="0">
                <a:solidFill>
                  <a:srgbClr val="C00000"/>
                </a:solidFill>
              </a:rPr>
              <a:t>,</a:t>
            </a:r>
            <a:r>
              <a:rPr lang="zh-CN" altLang="en-US" dirty="0" smtClean="0">
                <a:solidFill>
                  <a:srgbClr val="C00000"/>
                </a:solidFill>
              </a:rPr>
              <a:t>故物体</a:t>
            </a:r>
            <a:r>
              <a:rPr lang="en-US" dirty="0" smtClean="0">
                <a:solidFill>
                  <a:srgbClr val="C00000"/>
                </a:solidFill>
              </a:rPr>
              <a:t>A</a:t>
            </a:r>
            <a:r>
              <a:rPr lang="zh-CN" altLang="en-US" dirty="0" smtClean="0">
                <a:solidFill>
                  <a:srgbClr val="C00000"/>
                </a:solidFill>
              </a:rPr>
              <a:t>受到物体</a:t>
            </a:r>
            <a:r>
              <a:rPr lang="en-US" dirty="0" smtClean="0">
                <a:solidFill>
                  <a:srgbClr val="C00000"/>
                </a:solidFill>
              </a:rPr>
              <a:t>B</a:t>
            </a:r>
            <a:r>
              <a:rPr lang="zh-CN" altLang="en-US" dirty="0" smtClean="0">
                <a:solidFill>
                  <a:srgbClr val="C00000"/>
                </a:solidFill>
              </a:rPr>
              <a:t>的滑动摩擦力大小不变</a:t>
            </a:r>
            <a:r>
              <a:rPr lang="en-US" dirty="0" smtClean="0">
                <a:solidFill>
                  <a:srgbClr val="C00000"/>
                </a:solidFill>
              </a:rPr>
              <a:t>,</a:t>
            </a:r>
            <a:r>
              <a:rPr lang="zh-CN" altLang="en-US" dirty="0" smtClean="0">
                <a:solidFill>
                  <a:srgbClr val="C00000"/>
                </a:solidFill>
              </a:rPr>
              <a:t>则物体</a:t>
            </a:r>
            <a:r>
              <a:rPr lang="en-US" dirty="0" smtClean="0">
                <a:solidFill>
                  <a:srgbClr val="C00000"/>
                </a:solidFill>
              </a:rPr>
              <a:t>A</a:t>
            </a:r>
            <a:r>
              <a:rPr lang="zh-CN" altLang="en-US" dirty="0" smtClean="0">
                <a:solidFill>
                  <a:srgbClr val="C00000"/>
                </a:solidFill>
              </a:rPr>
              <a:t>对物体</a:t>
            </a:r>
            <a:r>
              <a:rPr lang="en-US" dirty="0" smtClean="0">
                <a:solidFill>
                  <a:srgbClr val="C00000"/>
                </a:solidFill>
              </a:rPr>
              <a:t>B</a:t>
            </a:r>
            <a:r>
              <a:rPr lang="zh-CN" altLang="en-US" dirty="0" smtClean="0">
                <a:solidFill>
                  <a:srgbClr val="C00000"/>
                </a:solidFill>
              </a:rPr>
              <a:t>的摩擦力大小不变</a:t>
            </a:r>
            <a:r>
              <a:rPr lang="en-US" dirty="0" smtClean="0">
                <a:solidFill>
                  <a:srgbClr val="C00000"/>
                </a:solidFill>
              </a:rPr>
              <a:t>,</a:t>
            </a:r>
            <a:r>
              <a:rPr lang="zh-CN" altLang="en-US" dirty="0" smtClean="0">
                <a:solidFill>
                  <a:srgbClr val="C00000"/>
                </a:solidFill>
              </a:rPr>
              <a:t>由以上分析可知</a:t>
            </a:r>
            <a:r>
              <a:rPr lang="en-US" dirty="0" smtClean="0">
                <a:solidFill>
                  <a:srgbClr val="C00000"/>
                </a:solidFill>
              </a:rPr>
              <a:t>,</a:t>
            </a:r>
            <a:r>
              <a:rPr lang="zh-CN" altLang="en-US" dirty="0" smtClean="0">
                <a:solidFill>
                  <a:srgbClr val="C00000"/>
                </a:solidFill>
              </a:rPr>
              <a:t>物体</a:t>
            </a:r>
            <a:r>
              <a:rPr lang="en-US" dirty="0" smtClean="0">
                <a:solidFill>
                  <a:srgbClr val="C00000"/>
                </a:solidFill>
              </a:rPr>
              <a:t>B</a:t>
            </a:r>
            <a:r>
              <a:rPr lang="zh-CN" altLang="en-US" dirty="0" smtClean="0">
                <a:solidFill>
                  <a:srgbClr val="C00000"/>
                </a:solidFill>
              </a:rPr>
              <a:t>依然处于受力平衡状态</a:t>
            </a:r>
            <a:r>
              <a:rPr lang="en-US" dirty="0" smtClean="0">
                <a:solidFill>
                  <a:srgbClr val="C00000"/>
                </a:solidFill>
              </a:rPr>
              <a:t>,</a:t>
            </a:r>
            <a:r>
              <a:rPr lang="zh-CN" altLang="en-US" dirty="0" smtClean="0">
                <a:solidFill>
                  <a:srgbClr val="C00000"/>
                </a:solidFill>
              </a:rPr>
              <a:t>静止不动</a:t>
            </a:r>
            <a:r>
              <a:rPr lang="en-US" dirty="0" smtClean="0">
                <a:solidFill>
                  <a:srgbClr val="C00000"/>
                </a:solidFill>
              </a:rPr>
              <a:t>,D</a:t>
            </a:r>
            <a:r>
              <a:rPr lang="zh-CN" altLang="en-US" dirty="0" smtClean="0">
                <a:solidFill>
                  <a:srgbClr val="C00000"/>
                </a:solidFill>
              </a:rPr>
              <a:t>错误。</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7792" y="185216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832980" y="327185"/>
            <a:ext cx="4745138" cy="380480"/>
          </a:xfrm>
          <a:prstGeom prst="rect">
            <a:avLst/>
          </a:prstGeom>
          <a:noFill/>
        </p:spPr>
        <p:txBody>
          <a:bodyPr wrap="square" lIns="36000" tIns="36000" rIns="36000" bIns="36000" rtlCol="0">
            <a:spAutoFit/>
          </a:bodyPr>
          <a:lstStyle/>
          <a:p>
            <a:r>
              <a:rPr lang="zh-CN" altLang="en-US" sz="2000" b="1" dirty="0" smtClean="0">
                <a:solidFill>
                  <a:srgbClr val="409E8A"/>
                </a:solidFill>
              </a:rPr>
              <a:t>突破四　机械能守恒的判断</a:t>
            </a:r>
            <a:endParaRPr lang="zh-CN" altLang="en-US" sz="2000" b="1" dirty="0">
              <a:solidFill>
                <a:srgbClr val="409E8A"/>
              </a:solidFill>
            </a:endParaRPr>
          </a:p>
        </p:txBody>
      </p:sp>
      <p:sp>
        <p:nvSpPr>
          <p:cNvPr id="32" name="TextBox 31"/>
          <p:cNvSpPr txBox="1"/>
          <p:nvPr/>
        </p:nvSpPr>
        <p:spPr>
          <a:xfrm>
            <a:off x="826718" y="729830"/>
            <a:ext cx="8027136" cy="1685773"/>
          </a:xfrm>
          <a:prstGeom prst="rect">
            <a:avLst/>
          </a:prstGeom>
          <a:solidFill>
            <a:schemeClr val="bg1">
              <a:lumMod val="95000"/>
            </a:schemeClr>
          </a:solidFill>
        </p:spPr>
        <p:txBody>
          <a:bodyPr wrap="square" lIns="36000" tIns="36000" rIns="36000" bIns="36000" rtlCol="0">
            <a:spAutoFit/>
          </a:bodyPr>
          <a:lstStyle/>
          <a:p>
            <a:pPr algn="just">
              <a:lnSpc>
                <a:spcPct val="150000"/>
              </a:lnSpc>
            </a:pPr>
            <a:r>
              <a:rPr lang="en-US" altLang="zh-CN" b="1" dirty="0" smtClean="0">
                <a:solidFill>
                  <a:srgbClr val="409E8A"/>
                </a:solidFill>
              </a:rPr>
              <a:t>【</a:t>
            </a:r>
            <a:r>
              <a:rPr lang="zh-CN" altLang="en-US" b="1" dirty="0" smtClean="0">
                <a:solidFill>
                  <a:srgbClr val="409E8A"/>
                </a:solidFill>
              </a:rPr>
              <a:t>突破金钥匙</a:t>
            </a:r>
            <a:r>
              <a:rPr lang="en-US" altLang="zh-CN" b="1" dirty="0" smtClean="0">
                <a:solidFill>
                  <a:srgbClr val="409E8A"/>
                </a:solidFill>
              </a:rPr>
              <a:t>】</a:t>
            </a:r>
          </a:p>
          <a:p>
            <a:pPr algn="just">
              <a:lnSpc>
                <a:spcPct val="150000"/>
              </a:lnSpc>
            </a:pPr>
            <a:r>
              <a:rPr lang="en-US" altLang="zh-CN" dirty="0" smtClean="0"/>
              <a:t>	</a:t>
            </a:r>
            <a:r>
              <a:rPr lang="zh-CN" altLang="en-US" dirty="0" smtClean="0"/>
              <a:t>在动能和势能相互转化的过程中，如果没有机械能与其他形式的能之间的转化，即没有空气阻力和摩擦等因素造成的机械能损失，机械能的总量是保持不变的，即机械能守恒。如果存在空气阻力或摩擦，则机械能减小。</a:t>
            </a:r>
            <a:endParaRPr lang="zh-CN" altLang="en-US" dirty="0"/>
          </a:p>
        </p:txBody>
      </p:sp>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692718" y="267235"/>
            <a:ext cx="8125967" cy="4458519"/>
          </a:xfrm>
          <a:prstGeom prst="rect">
            <a:avLst/>
          </a:prstGeom>
          <a:noFill/>
        </p:spPr>
        <p:txBody>
          <a:bodyPr wrap="square" lIns="36000" tIns="36000" rIns="36000" bIns="36000" rtlCol="0">
            <a:spAutoFit/>
          </a:bodyPr>
          <a:lstStyle/>
          <a:p>
            <a:pPr algn="just">
              <a:lnSpc>
                <a:spcPct val="150000"/>
              </a:lnSpc>
            </a:pPr>
            <a:r>
              <a:rPr lang="zh-CN" altLang="en-US" b="1" dirty="0" smtClean="0">
                <a:solidFill>
                  <a:srgbClr val="409E8A"/>
                </a:solidFill>
                <a:latin typeface="微软雅黑" panose="020B0503020204020204" pitchFamily="34" charset="-122"/>
                <a:ea typeface="微软雅黑" panose="020B0503020204020204" pitchFamily="34" charset="-122"/>
              </a:rPr>
              <a:t>例</a:t>
            </a:r>
            <a:r>
              <a:rPr lang="en-US" b="1" dirty="0" smtClean="0">
                <a:solidFill>
                  <a:srgbClr val="409E8A"/>
                </a:solidFill>
              </a:rPr>
              <a:t>5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荆州</a:t>
            </a:r>
            <a:r>
              <a:rPr lang="en-US" altLang="zh-CN" dirty="0" smtClean="0">
                <a:solidFill>
                  <a:srgbClr val="409E8A"/>
                </a:solidFill>
              </a:rPr>
              <a:t>】</a:t>
            </a:r>
            <a:r>
              <a:rPr lang="zh-CN" altLang="en-US" dirty="0" smtClean="0"/>
              <a:t>如图</a:t>
            </a:r>
            <a:r>
              <a:rPr lang="en-US" dirty="0" smtClean="0"/>
              <a:t>11-10</a:t>
            </a:r>
            <a:r>
              <a:rPr lang="zh-CN" altLang="en-US" dirty="0" smtClean="0"/>
              <a:t>所示，粗糙水平面</a:t>
            </a:r>
            <a:r>
              <a:rPr lang="en-US" dirty="0" smtClean="0"/>
              <a:t>AB</a:t>
            </a:r>
            <a:r>
              <a:rPr lang="zh-CN" altLang="en-US" dirty="0" smtClean="0"/>
              <a:t>与光滑斜面</a:t>
            </a:r>
            <a:r>
              <a:rPr lang="en-US" dirty="0" smtClean="0"/>
              <a:t>BC</a:t>
            </a:r>
            <a:r>
              <a:rPr lang="zh-CN" altLang="en-US" dirty="0" smtClean="0"/>
              <a:t>平滑连接，弹簧左端固定。小木块</a:t>
            </a:r>
            <a:r>
              <a:rPr lang="en-US" dirty="0" smtClean="0"/>
              <a:t>P</a:t>
            </a:r>
            <a:r>
              <a:rPr lang="zh-CN" altLang="en-US" dirty="0" smtClean="0"/>
              <a:t>被压缩的弹簧弹出并冲上斜面</a:t>
            </a:r>
            <a:r>
              <a:rPr lang="en-US" dirty="0" smtClean="0"/>
              <a:t>BC</a:t>
            </a:r>
            <a:r>
              <a:rPr lang="zh-CN" altLang="en-US" dirty="0" smtClean="0"/>
              <a:t>的过程中（空气阻力忽略不计），下列说法正确的是（　　）</a:t>
            </a:r>
          </a:p>
          <a:p>
            <a:pPr algn="just">
              <a:lnSpc>
                <a:spcPct val="150000"/>
              </a:lnSpc>
            </a:pPr>
            <a:r>
              <a:rPr lang="en-US" dirty="0" smtClean="0"/>
              <a:t> </a:t>
            </a:r>
            <a:endParaRPr lang="zh-CN" altLang="en-US" dirty="0" smtClean="0"/>
          </a:p>
          <a:p>
            <a:pPr algn="just">
              <a:lnSpc>
                <a:spcPct val="150000"/>
              </a:lnSpc>
            </a:pPr>
            <a:endParaRPr lang="en-US" altLang="zh-CN" dirty="0" smtClean="0"/>
          </a:p>
          <a:p>
            <a:pPr algn="ctr">
              <a:lnSpc>
                <a:spcPct val="150000"/>
              </a:lnSpc>
            </a:pPr>
            <a:endParaRPr lang="en-US" altLang="zh-CN" sz="1400" dirty="0" smtClean="0"/>
          </a:p>
          <a:p>
            <a:pPr algn="ctr">
              <a:lnSpc>
                <a:spcPct val="150000"/>
              </a:lnSpc>
            </a:pPr>
            <a:r>
              <a:rPr lang="zh-CN" altLang="en-US" sz="1400" dirty="0" smtClean="0"/>
              <a:t>图</a:t>
            </a:r>
            <a:r>
              <a:rPr lang="en-US" sz="1400" dirty="0" smtClean="0"/>
              <a:t>11-10</a:t>
            </a:r>
            <a:endParaRPr lang="zh-CN" altLang="en-US" sz="1400" dirty="0" smtClean="0"/>
          </a:p>
          <a:p>
            <a:pPr algn="just">
              <a:lnSpc>
                <a:spcPct val="150000"/>
              </a:lnSpc>
            </a:pPr>
            <a:r>
              <a:rPr lang="en-US" dirty="0" smtClean="0"/>
              <a:t>A.</a:t>
            </a:r>
            <a:r>
              <a:rPr lang="zh-CN" altLang="en-US" dirty="0" smtClean="0"/>
              <a:t>在弹簧恢复原状的过程中，弹簧的弹性势能全部转化为小木块</a:t>
            </a:r>
            <a:r>
              <a:rPr lang="en-US" dirty="0" smtClean="0"/>
              <a:t>P</a:t>
            </a:r>
            <a:r>
              <a:rPr lang="zh-CN" altLang="en-US" dirty="0" smtClean="0"/>
              <a:t>的动能</a:t>
            </a:r>
          </a:p>
          <a:p>
            <a:pPr algn="just">
              <a:lnSpc>
                <a:spcPct val="150000"/>
              </a:lnSpc>
            </a:pPr>
            <a:r>
              <a:rPr lang="en-US" dirty="0" smtClean="0"/>
              <a:t>B.</a:t>
            </a:r>
            <a:r>
              <a:rPr lang="zh-CN" altLang="en-US" dirty="0" smtClean="0"/>
              <a:t>小木块</a:t>
            </a:r>
            <a:r>
              <a:rPr lang="en-US" dirty="0" smtClean="0"/>
              <a:t>P</a:t>
            </a:r>
            <a:r>
              <a:rPr lang="zh-CN" altLang="en-US" dirty="0" smtClean="0"/>
              <a:t>离开弹簧后在粗糙水平面</a:t>
            </a:r>
            <a:r>
              <a:rPr lang="en-US" dirty="0" smtClean="0"/>
              <a:t>AB</a:t>
            </a:r>
            <a:r>
              <a:rPr lang="zh-CN" altLang="en-US" dirty="0" smtClean="0"/>
              <a:t>上滑行时机械能守恒</a:t>
            </a:r>
          </a:p>
          <a:p>
            <a:pPr algn="just">
              <a:lnSpc>
                <a:spcPct val="150000"/>
              </a:lnSpc>
            </a:pPr>
            <a:r>
              <a:rPr lang="en-US" dirty="0" smtClean="0"/>
              <a:t>C.</a:t>
            </a:r>
            <a:r>
              <a:rPr lang="zh-CN" altLang="en-US" dirty="0" smtClean="0"/>
              <a:t>小木块</a:t>
            </a:r>
            <a:r>
              <a:rPr lang="en-US" dirty="0" smtClean="0"/>
              <a:t>P</a:t>
            </a:r>
            <a:r>
              <a:rPr lang="zh-CN" altLang="en-US" dirty="0" smtClean="0"/>
              <a:t>在斜面上向上运动时，动能减小，重力势能增加</a:t>
            </a:r>
          </a:p>
          <a:p>
            <a:pPr algn="just">
              <a:lnSpc>
                <a:spcPct val="150000"/>
              </a:lnSpc>
            </a:pPr>
            <a:r>
              <a:rPr lang="en-US" dirty="0" smtClean="0"/>
              <a:t>D.</a:t>
            </a:r>
            <a:r>
              <a:rPr lang="zh-CN" altLang="en-US" dirty="0" smtClean="0"/>
              <a:t>小木块</a:t>
            </a:r>
            <a:r>
              <a:rPr lang="en-US" dirty="0" smtClean="0"/>
              <a:t>P</a:t>
            </a:r>
            <a:r>
              <a:rPr lang="zh-CN" altLang="en-US" dirty="0" smtClean="0"/>
              <a:t>运动到最高点时处于平衡状态</a:t>
            </a:r>
            <a:endParaRPr lang="zh-CN" altLang="en-US" dirty="0"/>
          </a:p>
        </p:txBody>
      </p:sp>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815288" y="1093844"/>
            <a:ext cx="511468" cy="458908"/>
          </a:xfrm>
          <a:prstGeom prst="rect">
            <a:avLst/>
          </a:prstGeom>
        </p:spPr>
        <p:txBody>
          <a:bodyPr wrap="square">
            <a:spAutoFit/>
          </a:bodyPr>
          <a:lstStyle/>
          <a:p>
            <a:pPr algn="just">
              <a:lnSpc>
                <a:spcPct val="150000"/>
              </a:lnSpc>
            </a:pPr>
            <a:r>
              <a:rPr lang="en-US" altLang="zh-CN" b="1" dirty="0" smtClean="0">
                <a:solidFill>
                  <a:srgbClr val="C00000"/>
                </a:solidFill>
              </a:rPr>
              <a:t>C</a:t>
            </a:r>
            <a:endParaRPr lang="zh-CN" altLang="en-US" b="1" dirty="0">
              <a:solidFill>
                <a:srgbClr val="C00000"/>
              </a:solidFill>
            </a:endParaRPr>
          </a:p>
        </p:txBody>
      </p:sp>
      <p:pic>
        <p:nvPicPr>
          <p:cNvPr id="11" name="20WNW159.EPS" descr="id:2147502162;FounderCES"/>
          <p:cNvPicPr/>
          <p:nvPr/>
        </p:nvPicPr>
        <p:blipFill>
          <a:blip r:embed="rId2" cstate="print"/>
          <a:stretch>
            <a:fillRect/>
          </a:stretch>
        </p:blipFill>
        <p:spPr>
          <a:xfrm>
            <a:off x="3713801" y="1606035"/>
            <a:ext cx="2566776" cy="1042572"/>
          </a:xfrm>
          <a:prstGeom prst="rect">
            <a:avLst/>
          </a:prstGeom>
        </p:spPr>
      </p:pic>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14551" y="389439"/>
            <a:ext cx="7982607" cy="3782895"/>
          </a:xfrm>
          <a:prstGeom prst="rect">
            <a:avLst/>
          </a:prstGeom>
          <a:solidFill>
            <a:schemeClr val="bg1">
              <a:lumMod val="95000"/>
            </a:schemeClr>
          </a:solidFill>
        </p:spPr>
        <p:txBody>
          <a:bodyPr wrap="square">
            <a:spAutoFit/>
          </a:bodyPr>
          <a:lstStyle/>
          <a:p>
            <a:pPr algn="just">
              <a:lnSpc>
                <a:spcPct val="150000"/>
              </a:lnSpc>
            </a:pPr>
            <a:r>
              <a:rPr lang="en-US" altLang="zh-CN" dirty="0" smtClean="0">
                <a:solidFill>
                  <a:srgbClr val="C00000"/>
                </a:solidFill>
              </a:rPr>
              <a:t>【</a:t>
            </a:r>
            <a:r>
              <a:rPr lang="zh-CN" altLang="en-US" dirty="0" smtClean="0">
                <a:solidFill>
                  <a:srgbClr val="C00000"/>
                </a:solidFill>
              </a:rPr>
              <a:t>解析</a:t>
            </a:r>
            <a:r>
              <a:rPr lang="en-US" altLang="zh-CN" dirty="0" smtClean="0">
                <a:solidFill>
                  <a:srgbClr val="C00000"/>
                </a:solidFill>
              </a:rPr>
              <a:t>】</a:t>
            </a:r>
            <a:r>
              <a:rPr lang="zh-CN" altLang="en-US" dirty="0" smtClean="0">
                <a:solidFill>
                  <a:srgbClr val="C00000"/>
                </a:solidFill>
              </a:rPr>
              <a:t>在弹簧恢复原状的过程中</a:t>
            </a:r>
            <a:r>
              <a:rPr lang="en-US" dirty="0" smtClean="0">
                <a:solidFill>
                  <a:srgbClr val="C00000"/>
                </a:solidFill>
              </a:rPr>
              <a:t>,</a:t>
            </a:r>
            <a:r>
              <a:rPr lang="zh-CN" altLang="en-US" dirty="0" smtClean="0">
                <a:solidFill>
                  <a:srgbClr val="C00000"/>
                </a:solidFill>
              </a:rPr>
              <a:t>弹簧的形变程度变小</a:t>
            </a:r>
            <a:r>
              <a:rPr lang="en-US" dirty="0" smtClean="0">
                <a:solidFill>
                  <a:srgbClr val="C00000"/>
                </a:solidFill>
              </a:rPr>
              <a:t>,</a:t>
            </a:r>
            <a:r>
              <a:rPr lang="zh-CN" altLang="en-US" dirty="0" smtClean="0">
                <a:solidFill>
                  <a:srgbClr val="C00000"/>
                </a:solidFill>
              </a:rPr>
              <a:t>弹性势能变小</a:t>
            </a:r>
            <a:r>
              <a:rPr lang="en-US" dirty="0" smtClean="0">
                <a:solidFill>
                  <a:srgbClr val="C00000"/>
                </a:solidFill>
              </a:rPr>
              <a:t>,</a:t>
            </a:r>
            <a:r>
              <a:rPr lang="zh-CN" altLang="en-US" dirty="0" smtClean="0">
                <a:solidFill>
                  <a:srgbClr val="C00000"/>
                </a:solidFill>
              </a:rPr>
              <a:t>木块的速度变大</a:t>
            </a:r>
            <a:r>
              <a:rPr lang="en-US" dirty="0" smtClean="0">
                <a:solidFill>
                  <a:srgbClr val="C00000"/>
                </a:solidFill>
              </a:rPr>
              <a:t>,</a:t>
            </a:r>
            <a:r>
              <a:rPr lang="zh-CN" altLang="en-US" dirty="0" smtClean="0">
                <a:solidFill>
                  <a:srgbClr val="C00000"/>
                </a:solidFill>
              </a:rPr>
              <a:t>动能变大</a:t>
            </a:r>
            <a:r>
              <a:rPr lang="en-US" dirty="0" smtClean="0">
                <a:solidFill>
                  <a:srgbClr val="C00000"/>
                </a:solidFill>
              </a:rPr>
              <a:t>,</a:t>
            </a:r>
            <a:r>
              <a:rPr lang="zh-CN" altLang="en-US" dirty="0" smtClean="0">
                <a:solidFill>
                  <a:srgbClr val="C00000"/>
                </a:solidFill>
              </a:rPr>
              <a:t>同时因为水平面</a:t>
            </a:r>
            <a:r>
              <a:rPr lang="en-US" dirty="0" smtClean="0">
                <a:solidFill>
                  <a:srgbClr val="C00000"/>
                </a:solidFill>
              </a:rPr>
              <a:t>AB</a:t>
            </a:r>
            <a:r>
              <a:rPr lang="zh-CN" altLang="en-US" dirty="0" smtClean="0">
                <a:solidFill>
                  <a:srgbClr val="C00000"/>
                </a:solidFill>
              </a:rPr>
              <a:t>粗糙</a:t>
            </a:r>
            <a:r>
              <a:rPr lang="en-US" dirty="0" smtClean="0">
                <a:solidFill>
                  <a:srgbClr val="C00000"/>
                </a:solidFill>
              </a:rPr>
              <a:t>,</a:t>
            </a:r>
            <a:r>
              <a:rPr lang="zh-CN" altLang="en-US" dirty="0" smtClean="0">
                <a:solidFill>
                  <a:srgbClr val="C00000"/>
                </a:solidFill>
              </a:rPr>
              <a:t>木块需要克服摩擦力做功</a:t>
            </a:r>
            <a:r>
              <a:rPr lang="en-US" dirty="0" smtClean="0">
                <a:solidFill>
                  <a:srgbClr val="C00000"/>
                </a:solidFill>
              </a:rPr>
              <a:t>,</a:t>
            </a:r>
            <a:r>
              <a:rPr lang="zh-CN" altLang="en-US" dirty="0" smtClean="0">
                <a:solidFill>
                  <a:srgbClr val="C00000"/>
                </a:solidFill>
              </a:rPr>
              <a:t>内能变大</a:t>
            </a:r>
            <a:r>
              <a:rPr lang="en-US" dirty="0" smtClean="0">
                <a:solidFill>
                  <a:srgbClr val="C00000"/>
                </a:solidFill>
              </a:rPr>
              <a:t>,</a:t>
            </a:r>
            <a:r>
              <a:rPr lang="zh-CN" altLang="en-US" dirty="0" smtClean="0">
                <a:solidFill>
                  <a:srgbClr val="C00000"/>
                </a:solidFill>
              </a:rPr>
              <a:t>故弹簧的弹性势能一部分转化为小木块</a:t>
            </a:r>
            <a:r>
              <a:rPr lang="en-US" dirty="0" smtClean="0">
                <a:solidFill>
                  <a:srgbClr val="C00000"/>
                </a:solidFill>
              </a:rPr>
              <a:t>P</a:t>
            </a:r>
            <a:r>
              <a:rPr lang="zh-CN" altLang="en-US" dirty="0" smtClean="0">
                <a:solidFill>
                  <a:srgbClr val="C00000"/>
                </a:solidFill>
              </a:rPr>
              <a:t>的动能</a:t>
            </a:r>
            <a:r>
              <a:rPr lang="en-US" dirty="0" smtClean="0">
                <a:solidFill>
                  <a:srgbClr val="C00000"/>
                </a:solidFill>
              </a:rPr>
              <a:t>,</a:t>
            </a:r>
            <a:r>
              <a:rPr lang="zh-CN" altLang="en-US" dirty="0" smtClean="0">
                <a:solidFill>
                  <a:srgbClr val="C00000"/>
                </a:solidFill>
              </a:rPr>
              <a:t>一部分转化为小木块</a:t>
            </a:r>
            <a:r>
              <a:rPr lang="en-US" dirty="0" smtClean="0">
                <a:solidFill>
                  <a:srgbClr val="C00000"/>
                </a:solidFill>
              </a:rPr>
              <a:t>P</a:t>
            </a:r>
            <a:r>
              <a:rPr lang="zh-CN" altLang="en-US" dirty="0" smtClean="0">
                <a:solidFill>
                  <a:srgbClr val="C00000"/>
                </a:solidFill>
              </a:rPr>
              <a:t>的内能</a:t>
            </a:r>
            <a:r>
              <a:rPr lang="en-US" dirty="0" smtClean="0">
                <a:solidFill>
                  <a:srgbClr val="C00000"/>
                </a:solidFill>
              </a:rPr>
              <a:t>,</a:t>
            </a:r>
            <a:r>
              <a:rPr lang="zh-CN" altLang="en-US" dirty="0" smtClean="0">
                <a:solidFill>
                  <a:srgbClr val="C00000"/>
                </a:solidFill>
              </a:rPr>
              <a:t>故</a:t>
            </a:r>
            <a:r>
              <a:rPr lang="en-US" dirty="0" smtClean="0">
                <a:solidFill>
                  <a:srgbClr val="C00000"/>
                </a:solidFill>
              </a:rPr>
              <a:t>A</a:t>
            </a:r>
            <a:r>
              <a:rPr lang="zh-CN" altLang="en-US" dirty="0" smtClean="0">
                <a:solidFill>
                  <a:srgbClr val="C00000"/>
                </a:solidFill>
              </a:rPr>
              <a:t>错误。小木块</a:t>
            </a:r>
            <a:r>
              <a:rPr lang="en-US" dirty="0" smtClean="0">
                <a:solidFill>
                  <a:srgbClr val="C00000"/>
                </a:solidFill>
              </a:rPr>
              <a:t>P</a:t>
            </a:r>
            <a:r>
              <a:rPr lang="zh-CN" altLang="en-US" dirty="0" smtClean="0">
                <a:solidFill>
                  <a:srgbClr val="C00000"/>
                </a:solidFill>
              </a:rPr>
              <a:t>离开弹簧后在粗糙水平面</a:t>
            </a:r>
            <a:r>
              <a:rPr lang="en-US" dirty="0" smtClean="0">
                <a:solidFill>
                  <a:srgbClr val="C00000"/>
                </a:solidFill>
              </a:rPr>
              <a:t>AB</a:t>
            </a:r>
            <a:r>
              <a:rPr lang="zh-CN" altLang="en-US" dirty="0" smtClean="0">
                <a:solidFill>
                  <a:srgbClr val="C00000"/>
                </a:solidFill>
              </a:rPr>
              <a:t>上滑行时</a:t>
            </a:r>
            <a:r>
              <a:rPr lang="en-US" dirty="0" smtClean="0">
                <a:solidFill>
                  <a:srgbClr val="C00000"/>
                </a:solidFill>
              </a:rPr>
              <a:t>,</a:t>
            </a:r>
            <a:r>
              <a:rPr lang="zh-CN" altLang="en-US" dirty="0" smtClean="0">
                <a:solidFill>
                  <a:srgbClr val="C00000"/>
                </a:solidFill>
              </a:rPr>
              <a:t>需要克服摩擦力做功</a:t>
            </a:r>
            <a:r>
              <a:rPr lang="en-US" dirty="0" smtClean="0">
                <a:solidFill>
                  <a:srgbClr val="C00000"/>
                </a:solidFill>
              </a:rPr>
              <a:t>,</a:t>
            </a:r>
            <a:r>
              <a:rPr lang="zh-CN" altLang="en-US" dirty="0" smtClean="0">
                <a:solidFill>
                  <a:srgbClr val="C00000"/>
                </a:solidFill>
              </a:rPr>
              <a:t>一部分机械能转化为内能</a:t>
            </a:r>
            <a:r>
              <a:rPr lang="en-US" dirty="0" smtClean="0">
                <a:solidFill>
                  <a:srgbClr val="C00000"/>
                </a:solidFill>
              </a:rPr>
              <a:t>,</a:t>
            </a:r>
            <a:r>
              <a:rPr lang="zh-CN" altLang="en-US" dirty="0" smtClean="0">
                <a:solidFill>
                  <a:srgbClr val="C00000"/>
                </a:solidFill>
              </a:rPr>
              <a:t>所以机械能减小</a:t>
            </a:r>
            <a:r>
              <a:rPr lang="en-US" dirty="0" smtClean="0">
                <a:solidFill>
                  <a:srgbClr val="C00000"/>
                </a:solidFill>
              </a:rPr>
              <a:t>,</a:t>
            </a:r>
            <a:r>
              <a:rPr lang="zh-CN" altLang="en-US" dirty="0" smtClean="0">
                <a:solidFill>
                  <a:srgbClr val="C00000"/>
                </a:solidFill>
              </a:rPr>
              <a:t>故</a:t>
            </a:r>
            <a:r>
              <a:rPr lang="en-US" dirty="0" smtClean="0">
                <a:solidFill>
                  <a:srgbClr val="C00000"/>
                </a:solidFill>
              </a:rPr>
              <a:t>B</a:t>
            </a:r>
            <a:r>
              <a:rPr lang="zh-CN" altLang="en-US" dirty="0" smtClean="0">
                <a:solidFill>
                  <a:srgbClr val="C00000"/>
                </a:solidFill>
              </a:rPr>
              <a:t>错误。小木块</a:t>
            </a:r>
            <a:r>
              <a:rPr lang="en-US" dirty="0" smtClean="0">
                <a:solidFill>
                  <a:srgbClr val="C00000"/>
                </a:solidFill>
              </a:rPr>
              <a:t>P</a:t>
            </a:r>
            <a:r>
              <a:rPr lang="zh-CN" altLang="en-US" dirty="0" smtClean="0">
                <a:solidFill>
                  <a:srgbClr val="C00000"/>
                </a:solidFill>
              </a:rPr>
              <a:t>在斜面上向上运动时</a:t>
            </a:r>
            <a:r>
              <a:rPr lang="en-US" dirty="0" smtClean="0">
                <a:solidFill>
                  <a:srgbClr val="C00000"/>
                </a:solidFill>
              </a:rPr>
              <a:t>,</a:t>
            </a:r>
            <a:r>
              <a:rPr lang="zh-CN" altLang="en-US" dirty="0" smtClean="0">
                <a:solidFill>
                  <a:srgbClr val="C00000"/>
                </a:solidFill>
              </a:rPr>
              <a:t>高度增加</a:t>
            </a:r>
            <a:r>
              <a:rPr lang="en-US" dirty="0" smtClean="0">
                <a:solidFill>
                  <a:srgbClr val="C00000"/>
                </a:solidFill>
              </a:rPr>
              <a:t>,</a:t>
            </a:r>
            <a:r>
              <a:rPr lang="zh-CN" altLang="en-US" dirty="0" smtClean="0">
                <a:solidFill>
                  <a:srgbClr val="C00000"/>
                </a:solidFill>
              </a:rPr>
              <a:t>重力势能变大</a:t>
            </a:r>
            <a:r>
              <a:rPr lang="en-US" dirty="0" smtClean="0">
                <a:solidFill>
                  <a:srgbClr val="C00000"/>
                </a:solidFill>
              </a:rPr>
              <a:t>,</a:t>
            </a:r>
            <a:r>
              <a:rPr lang="zh-CN" altLang="en-US" dirty="0" smtClean="0">
                <a:solidFill>
                  <a:srgbClr val="C00000"/>
                </a:solidFill>
              </a:rPr>
              <a:t>因为斜面</a:t>
            </a:r>
            <a:r>
              <a:rPr lang="en-US" dirty="0" smtClean="0">
                <a:solidFill>
                  <a:srgbClr val="C00000"/>
                </a:solidFill>
              </a:rPr>
              <a:t>BC</a:t>
            </a:r>
            <a:r>
              <a:rPr lang="zh-CN" altLang="en-US" dirty="0" smtClean="0">
                <a:solidFill>
                  <a:srgbClr val="C00000"/>
                </a:solidFill>
              </a:rPr>
              <a:t>光滑</a:t>
            </a:r>
            <a:r>
              <a:rPr lang="en-US" dirty="0" smtClean="0">
                <a:solidFill>
                  <a:srgbClr val="C00000"/>
                </a:solidFill>
              </a:rPr>
              <a:t>,</a:t>
            </a:r>
            <a:r>
              <a:rPr lang="zh-CN" altLang="en-US" dirty="0" smtClean="0">
                <a:solidFill>
                  <a:srgbClr val="C00000"/>
                </a:solidFill>
              </a:rPr>
              <a:t>且空气阻力忽略不计</a:t>
            </a:r>
            <a:r>
              <a:rPr lang="en-US" dirty="0" smtClean="0">
                <a:solidFill>
                  <a:srgbClr val="C00000"/>
                </a:solidFill>
              </a:rPr>
              <a:t>,</a:t>
            </a:r>
            <a:r>
              <a:rPr lang="zh-CN" altLang="en-US" dirty="0" smtClean="0">
                <a:solidFill>
                  <a:srgbClr val="C00000"/>
                </a:solidFill>
              </a:rPr>
              <a:t>所以机械能守恒</a:t>
            </a:r>
            <a:r>
              <a:rPr lang="en-US" dirty="0" smtClean="0">
                <a:solidFill>
                  <a:srgbClr val="C00000"/>
                </a:solidFill>
              </a:rPr>
              <a:t>,</a:t>
            </a:r>
            <a:r>
              <a:rPr lang="zh-CN" altLang="en-US" dirty="0" smtClean="0">
                <a:solidFill>
                  <a:srgbClr val="C00000"/>
                </a:solidFill>
              </a:rPr>
              <a:t>故动能减小</a:t>
            </a:r>
            <a:r>
              <a:rPr lang="en-US" dirty="0" smtClean="0">
                <a:solidFill>
                  <a:srgbClr val="C00000"/>
                </a:solidFill>
              </a:rPr>
              <a:t>,</a:t>
            </a:r>
            <a:r>
              <a:rPr lang="zh-CN" altLang="en-US" dirty="0" smtClean="0">
                <a:solidFill>
                  <a:srgbClr val="C00000"/>
                </a:solidFill>
              </a:rPr>
              <a:t>故</a:t>
            </a:r>
            <a:r>
              <a:rPr lang="en-US" dirty="0" smtClean="0">
                <a:solidFill>
                  <a:srgbClr val="C00000"/>
                </a:solidFill>
              </a:rPr>
              <a:t>C</a:t>
            </a:r>
            <a:r>
              <a:rPr lang="zh-CN" altLang="en-US" dirty="0" smtClean="0">
                <a:solidFill>
                  <a:srgbClr val="C00000"/>
                </a:solidFill>
              </a:rPr>
              <a:t>正确。因为斜面</a:t>
            </a:r>
            <a:r>
              <a:rPr lang="en-US" dirty="0" smtClean="0">
                <a:solidFill>
                  <a:srgbClr val="C00000"/>
                </a:solidFill>
              </a:rPr>
              <a:t>BC</a:t>
            </a:r>
            <a:r>
              <a:rPr lang="zh-CN" altLang="en-US" dirty="0" smtClean="0">
                <a:solidFill>
                  <a:srgbClr val="C00000"/>
                </a:solidFill>
              </a:rPr>
              <a:t>光滑</a:t>
            </a:r>
            <a:r>
              <a:rPr lang="en-US" dirty="0" smtClean="0">
                <a:solidFill>
                  <a:srgbClr val="C00000"/>
                </a:solidFill>
              </a:rPr>
              <a:t>,</a:t>
            </a:r>
            <a:r>
              <a:rPr lang="zh-CN" altLang="en-US" dirty="0" smtClean="0">
                <a:solidFill>
                  <a:srgbClr val="C00000"/>
                </a:solidFill>
              </a:rPr>
              <a:t>故木块不受摩擦力作用</a:t>
            </a:r>
            <a:r>
              <a:rPr lang="en-US" dirty="0" smtClean="0">
                <a:solidFill>
                  <a:srgbClr val="C00000"/>
                </a:solidFill>
              </a:rPr>
              <a:t>,</a:t>
            </a:r>
            <a:r>
              <a:rPr lang="zh-CN" altLang="en-US" dirty="0" smtClean="0">
                <a:solidFill>
                  <a:srgbClr val="C00000"/>
                </a:solidFill>
              </a:rPr>
              <a:t>小木块</a:t>
            </a:r>
            <a:r>
              <a:rPr lang="en-US" dirty="0" smtClean="0">
                <a:solidFill>
                  <a:srgbClr val="C00000"/>
                </a:solidFill>
              </a:rPr>
              <a:t>P</a:t>
            </a:r>
            <a:r>
              <a:rPr lang="zh-CN" altLang="en-US" dirty="0" smtClean="0">
                <a:solidFill>
                  <a:srgbClr val="C00000"/>
                </a:solidFill>
              </a:rPr>
              <a:t>运动到最高点时受到垂直于斜面向上的支持力和竖直向下的重力作用</a:t>
            </a:r>
            <a:r>
              <a:rPr lang="en-US" dirty="0" smtClean="0">
                <a:solidFill>
                  <a:srgbClr val="C00000"/>
                </a:solidFill>
              </a:rPr>
              <a:t>,</a:t>
            </a:r>
            <a:r>
              <a:rPr lang="zh-CN" altLang="en-US" dirty="0" smtClean="0">
                <a:solidFill>
                  <a:srgbClr val="C00000"/>
                </a:solidFill>
              </a:rPr>
              <a:t>这两个力不在一条直线上</a:t>
            </a:r>
            <a:r>
              <a:rPr lang="en-US" dirty="0" smtClean="0">
                <a:solidFill>
                  <a:srgbClr val="C00000"/>
                </a:solidFill>
              </a:rPr>
              <a:t>,</a:t>
            </a:r>
            <a:r>
              <a:rPr lang="zh-CN" altLang="en-US" dirty="0" smtClean="0">
                <a:solidFill>
                  <a:srgbClr val="C00000"/>
                </a:solidFill>
              </a:rPr>
              <a:t>不属于平衡力</a:t>
            </a:r>
            <a:r>
              <a:rPr lang="en-US" dirty="0" smtClean="0">
                <a:solidFill>
                  <a:srgbClr val="C00000"/>
                </a:solidFill>
              </a:rPr>
              <a:t>,</a:t>
            </a:r>
            <a:r>
              <a:rPr lang="zh-CN" altLang="en-US" dirty="0" smtClean="0">
                <a:solidFill>
                  <a:srgbClr val="C00000"/>
                </a:solidFill>
              </a:rPr>
              <a:t>所以小木块</a:t>
            </a:r>
            <a:r>
              <a:rPr lang="en-US" dirty="0" smtClean="0">
                <a:solidFill>
                  <a:srgbClr val="C00000"/>
                </a:solidFill>
              </a:rPr>
              <a:t>P</a:t>
            </a:r>
            <a:r>
              <a:rPr lang="zh-CN" altLang="en-US" dirty="0" smtClean="0">
                <a:solidFill>
                  <a:srgbClr val="C00000"/>
                </a:solidFill>
              </a:rPr>
              <a:t>处于非平衡状态</a:t>
            </a:r>
            <a:r>
              <a:rPr lang="en-US" dirty="0" smtClean="0">
                <a:solidFill>
                  <a:srgbClr val="C00000"/>
                </a:solidFill>
              </a:rPr>
              <a:t>,</a:t>
            </a:r>
            <a:r>
              <a:rPr lang="zh-CN" altLang="en-US" dirty="0" smtClean="0">
                <a:solidFill>
                  <a:srgbClr val="C00000"/>
                </a:solidFill>
              </a:rPr>
              <a:t>故</a:t>
            </a:r>
            <a:r>
              <a:rPr lang="en-US" dirty="0" smtClean="0">
                <a:solidFill>
                  <a:srgbClr val="C00000"/>
                </a:solidFill>
              </a:rPr>
              <a:t>D</a:t>
            </a:r>
            <a:r>
              <a:rPr lang="zh-CN" altLang="en-US" dirty="0" smtClean="0">
                <a:solidFill>
                  <a:srgbClr val="C00000"/>
                </a:solidFill>
              </a:rPr>
              <a:t>错误。</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685834" y="613275"/>
            <a:ext cx="8289999" cy="4178764"/>
          </a:xfrm>
          <a:prstGeom prst="rect">
            <a:avLst/>
          </a:prstGeom>
          <a:noFill/>
        </p:spPr>
        <p:txBody>
          <a:bodyPr wrap="square" lIns="36000" tIns="36000" rIns="36000" bIns="36000" rtlCol="0">
            <a:spAutoFit/>
          </a:bodyPr>
          <a:lstStyle/>
          <a:p>
            <a:pPr algn="just">
              <a:lnSpc>
                <a:spcPct val="150000"/>
              </a:lnSpc>
            </a:pPr>
            <a:r>
              <a:rPr lang="en-US" b="1" dirty="0" smtClean="0"/>
              <a:t>1.2020</a:t>
            </a:r>
            <a:r>
              <a:rPr lang="zh-CN" altLang="en-US" b="1" dirty="0" smtClean="0"/>
              <a:t>中考命题点预测</a:t>
            </a:r>
          </a:p>
          <a:p>
            <a:pPr algn="just">
              <a:lnSpc>
                <a:spcPct val="150000"/>
              </a:lnSpc>
            </a:pPr>
            <a:r>
              <a:rPr lang="zh-CN" altLang="en-US" dirty="0" smtClean="0"/>
              <a:t>（</a:t>
            </a:r>
            <a:r>
              <a:rPr lang="en-US" dirty="0" smtClean="0"/>
              <a:t>1</a:t>
            </a:r>
            <a:r>
              <a:rPr lang="zh-CN" altLang="en-US" dirty="0" smtClean="0"/>
              <a:t>）实验测量仪器（弹簧测力计和刻度尺）。</a:t>
            </a:r>
          </a:p>
          <a:p>
            <a:pPr algn="just">
              <a:lnSpc>
                <a:spcPct val="150000"/>
              </a:lnSpc>
            </a:pPr>
            <a:r>
              <a:rPr lang="zh-CN" altLang="en-US" dirty="0" smtClean="0"/>
              <a:t>（</a:t>
            </a:r>
            <a:r>
              <a:rPr lang="en-US" dirty="0" smtClean="0"/>
              <a:t>2</a:t>
            </a:r>
            <a:r>
              <a:rPr lang="zh-CN" altLang="en-US" dirty="0" smtClean="0"/>
              <a:t>）滑轮组绕线：由</a:t>
            </a:r>
            <a:r>
              <a:rPr lang="en-US" dirty="0" smtClean="0"/>
              <a:t>n=       </a:t>
            </a:r>
            <a:r>
              <a:rPr lang="zh-CN" altLang="en-US" dirty="0" smtClean="0"/>
              <a:t>确定承担对动滑轮及物体拉力的绳子段数，用奇动偶定法确定绕线方法。</a:t>
            </a:r>
          </a:p>
          <a:p>
            <a:pPr algn="just">
              <a:lnSpc>
                <a:spcPct val="150000"/>
              </a:lnSpc>
            </a:pPr>
            <a:r>
              <a:rPr lang="zh-CN" altLang="en-US" dirty="0" smtClean="0"/>
              <a:t>（</a:t>
            </a:r>
            <a:r>
              <a:rPr lang="en-US" dirty="0" smtClean="0"/>
              <a:t>3</a:t>
            </a:r>
            <a:r>
              <a:rPr lang="zh-CN" altLang="en-US" dirty="0" smtClean="0"/>
              <a:t>）实验操作：竖直向上匀速拉弹簧测力计。</a:t>
            </a:r>
          </a:p>
          <a:p>
            <a:pPr algn="just">
              <a:lnSpc>
                <a:spcPct val="150000"/>
              </a:lnSpc>
            </a:pPr>
            <a:r>
              <a:rPr lang="zh-CN" altLang="en-US" dirty="0" smtClean="0"/>
              <a:t>（</a:t>
            </a:r>
            <a:r>
              <a:rPr lang="en-US" dirty="0" smtClean="0"/>
              <a:t>4</a:t>
            </a:r>
            <a:r>
              <a:rPr lang="zh-CN" altLang="en-US" dirty="0" smtClean="0"/>
              <a:t>） 有用功、总功、机械效率的计算。</a:t>
            </a:r>
          </a:p>
          <a:p>
            <a:pPr algn="just">
              <a:lnSpc>
                <a:spcPct val="150000"/>
              </a:lnSpc>
            </a:pPr>
            <a:r>
              <a:rPr lang="zh-CN" altLang="en-US" dirty="0" smtClean="0"/>
              <a:t>（</a:t>
            </a:r>
            <a:r>
              <a:rPr lang="en-US" dirty="0" smtClean="0"/>
              <a:t>5</a:t>
            </a:r>
            <a:r>
              <a:rPr lang="zh-CN" altLang="en-US" dirty="0" smtClean="0"/>
              <a:t>） 实验数据分析并得出结论。</a:t>
            </a:r>
          </a:p>
          <a:p>
            <a:pPr algn="just">
              <a:lnSpc>
                <a:spcPct val="150000"/>
              </a:lnSpc>
            </a:pPr>
            <a:r>
              <a:rPr lang="zh-CN" altLang="en-US" dirty="0" smtClean="0"/>
              <a:t>（</a:t>
            </a:r>
            <a:r>
              <a:rPr lang="en-US" dirty="0" smtClean="0"/>
              <a:t>6</a:t>
            </a:r>
            <a:r>
              <a:rPr lang="zh-CN" altLang="en-US" dirty="0" smtClean="0"/>
              <a:t>） 影响滑轮组机械效率大小的因素。</a:t>
            </a:r>
          </a:p>
          <a:p>
            <a:pPr algn="just">
              <a:lnSpc>
                <a:spcPct val="150000"/>
              </a:lnSpc>
            </a:pPr>
            <a:r>
              <a:rPr lang="zh-CN" altLang="en-US" dirty="0" smtClean="0"/>
              <a:t>（</a:t>
            </a:r>
            <a:r>
              <a:rPr lang="en-US" dirty="0" smtClean="0"/>
              <a:t>7</a:t>
            </a:r>
            <a:r>
              <a:rPr lang="zh-CN" altLang="en-US" dirty="0" smtClean="0"/>
              <a:t>）控制变量法的应用。</a:t>
            </a:r>
          </a:p>
          <a:p>
            <a:pPr algn="just">
              <a:lnSpc>
                <a:spcPct val="150000"/>
              </a:lnSpc>
            </a:pPr>
            <a:r>
              <a:rPr lang="zh-CN" altLang="en-US" dirty="0" smtClean="0"/>
              <a:t>（</a:t>
            </a:r>
            <a:r>
              <a:rPr lang="en-US" dirty="0" smtClean="0"/>
              <a:t>8</a:t>
            </a:r>
            <a:r>
              <a:rPr lang="zh-CN" altLang="en-US" dirty="0" smtClean="0"/>
              <a:t>） 提高机械效率的方法。</a:t>
            </a:r>
            <a:endParaRPr lang="zh-CN" altLang="en-US" dirty="0"/>
          </a:p>
        </p:txBody>
      </p:sp>
      <p:sp>
        <p:nvSpPr>
          <p:cNvPr id="8" name="矩形 7"/>
          <p:cNvSpPr/>
          <p:nvPr/>
        </p:nvSpPr>
        <p:spPr>
          <a:xfrm>
            <a:off x="659810" y="235091"/>
            <a:ext cx="3518912" cy="400110"/>
          </a:xfrm>
          <a:prstGeom prst="rect">
            <a:avLst/>
          </a:prstGeom>
        </p:spPr>
        <p:txBody>
          <a:bodyPr wrap="none">
            <a:spAutoFit/>
          </a:bodyPr>
          <a:lstStyle/>
          <a:p>
            <a:r>
              <a:rPr lang="zh-CN" altLang="en-US" sz="2000" b="1" dirty="0" smtClean="0">
                <a:solidFill>
                  <a:srgbClr val="409E8A"/>
                </a:solidFill>
              </a:rPr>
              <a:t>突破　测算滑轮组的机械效率</a:t>
            </a:r>
            <a:endParaRPr lang="zh-CN" altLang="en-US" sz="2000" b="1" dirty="0">
              <a:solidFill>
                <a:srgbClr val="409E8A"/>
              </a:solidFill>
            </a:endParaRPr>
          </a:p>
        </p:txBody>
      </p:sp>
      <p:graphicFrame>
        <p:nvGraphicFramePr>
          <p:cNvPr id="68610" name="Object 2"/>
          <p:cNvGraphicFramePr>
            <a:graphicFrameLocks noChangeAspect="1"/>
          </p:cNvGraphicFramePr>
          <p:nvPr/>
        </p:nvGraphicFramePr>
        <p:xfrm>
          <a:off x="3287591" y="1388697"/>
          <a:ext cx="414338" cy="588963"/>
        </p:xfrm>
        <a:graphic>
          <a:graphicData uri="http://schemas.openxmlformats.org/presentationml/2006/ole">
            <mc:AlternateContent xmlns:mc="http://schemas.openxmlformats.org/markup-compatibility/2006">
              <mc:Choice xmlns:v="urn:schemas-microsoft-com:vml" Requires="v">
                <p:oleObj spid="_x0000_s68611" name="文档" r:id="rId4" imgW="420624" imgH="594360" progId="Office12.wps.Document.8">
                  <p:embed/>
                </p:oleObj>
              </mc:Choice>
              <mc:Fallback>
                <p:oleObj name="文档" r:id="rId4" imgW="420624" imgH="594360" progId="Office12.wps.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591" y="1388697"/>
                        <a:ext cx="4143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med">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743337" y="257742"/>
            <a:ext cx="8038459" cy="4550852"/>
          </a:xfrm>
          <a:prstGeom prst="rect">
            <a:avLst/>
          </a:prstGeom>
          <a:noFill/>
        </p:spPr>
        <p:txBody>
          <a:bodyPr wrap="square" lIns="36000" tIns="36000" rIns="36000" bIns="36000" rtlCol="0">
            <a:spAutoFit/>
          </a:bodyPr>
          <a:lstStyle/>
          <a:p>
            <a:pPr>
              <a:lnSpc>
                <a:spcPct val="150000"/>
              </a:lnSpc>
            </a:pPr>
            <a:r>
              <a:rPr lang="en-US" b="1" dirty="0" smtClean="0"/>
              <a:t>2.</a:t>
            </a:r>
            <a:r>
              <a:rPr lang="zh-CN" altLang="en-US" dirty="0" smtClean="0"/>
              <a:t>实验装置如图</a:t>
            </a:r>
            <a:r>
              <a:rPr lang="en-US" dirty="0" smtClean="0"/>
              <a:t>11-11</a:t>
            </a:r>
            <a:r>
              <a:rPr lang="zh-CN" altLang="en-US" dirty="0" smtClean="0"/>
              <a:t>所示。</a:t>
            </a:r>
          </a:p>
          <a:p>
            <a:pPr>
              <a:lnSpc>
                <a:spcPct val="150000"/>
              </a:lnSpc>
            </a:pPr>
            <a:endParaRPr lang="en-US" altLang="zh-CN" dirty="0" smtClean="0"/>
          </a:p>
          <a:p>
            <a:pPr>
              <a:lnSpc>
                <a:spcPct val="150000"/>
              </a:lnSpc>
            </a:pPr>
            <a:endParaRPr lang="en-US" altLang="zh-CN" dirty="0" smtClean="0"/>
          </a:p>
          <a:p>
            <a:pPr>
              <a:lnSpc>
                <a:spcPct val="150000"/>
              </a:lnSpc>
            </a:pPr>
            <a:endParaRPr lang="en-US" altLang="zh-CN" dirty="0" smtClean="0"/>
          </a:p>
          <a:p>
            <a:pPr>
              <a:lnSpc>
                <a:spcPct val="150000"/>
              </a:lnSpc>
            </a:pPr>
            <a:endParaRPr lang="en-US" altLang="zh-CN" dirty="0" smtClean="0"/>
          </a:p>
          <a:p>
            <a:pPr algn="ctr">
              <a:lnSpc>
                <a:spcPct val="150000"/>
              </a:lnSpc>
            </a:pPr>
            <a:r>
              <a:rPr lang="zh-CN" altLang="en-US" sz="1400" dirty="0" smtClean="0"/>
              <a:t>图</a:t>
            </a:r>
            <a:r>
              <a:rPr lang="en-US" sz="1400" dirty="0" smtClean="0"/>
              <a:t>11-11</a:t>
            </a:r>
            <a:endParaRPr lang="zh-CN" altLang="en-US" sz="1400" dirty="0" smtClean="0"/>
          </a:p>
          <a:p>
            <a:pPr>
              <a:lnSpc>
                <a:spcPct val="150000"/>
              </a:lnSpc>
            </a:pPr>
            <a:endParaRPr lang="en-US" b="1" dirty="0" smtClean="0"/>
          </a:p>
          <a:p>
            <a:pPr>
              <a:lnSpc>
                <a:spcPct val="150000"/>
              </a:lnSpc>
            </a:pPr>
            <a:r>
              <a:rPr lang="en-US" b="1" dirty="0" smtClean="0"/>
              <a:t>3.</a:t>
            </a:r>
            <a:r>
              <a:rPr lang="zh-CN" altLang="en-US" b="1" dirty="0" smtClean="0"/>
              <a:t>实验原理：</a:t>
            </a:r>
            <a:r>
              <a:rPr lang="en-US" dirty="0" smtClean="0"/>
              <a:t>η=</a:t>
            </a:r>
            <a:r>
              <a:rPr lang="zh-CN" altLang="en-US" u="sng" dirty="0" smtClean="0"/>
              <a:t>　　　　　　　　　</a:t>
            </a:r>
            <a:r>
              <a:rPr lang="zh-CN" altLang="en-US" dirty="0" smtClean="0"/>
              <a:t>。</a:t>
            </a:r>
            <a:r>
              <a:rPr lang="en-US" dirty="0" smtClean="0"/>
              <a:t> </a:t>
            </a:r>
            <a:endParaRPr lang="zh-CN" altLang="en-US" dirty="0" smtClean="0"/>
          </a:p>
          <a:p>
            <a:pPr>
              <a:lnSpc>
                <a:spcPct val="150000"/>
              </a:lnSpc>
            </a:pPr>
            <a:r>
              <a:rPr lang="en-US" b="1" dirty="0" smtClean="0"/>
              <a:t>4.</a:t>
            </a:r>
            <a:r>
              <a:rPr lang="zh-CN" altLang="en-US" b="1" dirty="0" smtClean="0"/>
              <a:t>实验结论：</a:t>
            </a:r>
            <a:r>
              <a:rPr lang="en-US" dirty="0" smtClean="0"/>
              <a:t>①</a:t>
            </a:r>
            <a:r>
              <a:rPr lang="zh-CN" altLang="en-US" dirty="0" smtClean="0"/>
              <a:t>同一滑轮组，提升的物重越大，机械效率越高；</a:t>
            </a:r>
            <a:r>
              <a:rPr lang="en-US" dirty="0" smtClean="0"/>
              <a:t>②</a:t>
            </a:r>
            <a:r>
              <a:rPr lang="zh-CN" altLang="en-US" dirty="0" smtClean="0"/>
              <a:t>提升的物重相同时，动滑轮越重，机械效率越低；</a:t>
            </a:r>
            <a:r>
              <a:rPr lang="en-US" dirty="0" smtClean="0"/>
              <a:t>③</a:t>
            </a:r>
            <a:r>
              <a:rPr lang="zh-CN" altLang="en-US" dirty="0" smtClean="0"/>
              <a:t>滑轮组的机械效率与提升的物重、动滑轮重、绳重和摩擦有关。</a:t>
            </a:r>
            <a:endParaRPr lang="zh-CN" altLang="en-US" dirty="0"/>
          </a:p>
        </p:txBody>
      </p:sp>
      <p:pic>
        <p:nvPicPr>
          <p:cNvPr id="13" name="G371.EPS" descr="id:2147502183;FounderCES"/>
          <p:cNvPicPr/>
          <p:nvPr/>
        </p:nvPicPr>
        <p:blipFill>
          <a:blip r:embed="rId3" cstate="print"/>
          <a:stretch>
            <a:fillRect/>
          </a:stretch>
        </p:blipFill>
        <p:spPr>
          <a:xfrm>
            <a:off x="3310407" y="798445"/>
            <a:ext cx="901108" cy="1935944"/>
          </a:xfrm>
          <a:prstGeom prst="rect">
            <a:avLst/>
          </a:prstGeom>
        </p:spPr>
      </p:pic>
      <p:graphicFrame>
        <p:nvGraphicFramePr>
          <p:cNvPr id="107521" name="Object 1"/>
          <p:cNvGraphicFramePr>
            <a:graphicFrameLocks noChangeAspect="1"/>
          </p:cNvGraphicFramePr>
          <p:nvPr/>
        </p:nvGraphicFramePr>
        <p:xfrm>
          <a:off x="2448582" y="2816991"/>
          <a:ext cx="2497138" cy="588963"/>
        </p:xfrm>
        <a:graphic>
          <a:graphicData uri="http://schemas.openxmlformats.org/presentationml/2006/ole">
            <mc:AlternateContent xmlns:mc="http://schemas.openxmlformats.org/markup-compatibility/2006">
              <mc:Choice xmlns:v="urn:schemas-microsoft-com:vml" Requires="v">
                <p:oleObj spid="_x0000_s107522" name="文档" r:id="rId5" imgW="2503932" imgH="594360" progId="Office12.wps.Document.8">
                  <p:embed/>
                </p:oleObj>
              </mc:Choice>
              <mc:Fallback>
                <p:oleObj name="文档" r:id="rId5" imgW="2503932" imgH="594360" progId="Office12.wps.Documen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582" y="2816991"/>
                        <a:ext cx="24971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1"/>
                                        </p:tgtEl>
                                        <p:attrNameLst>
                                          <p:attrName>style.visibility</p:attrName>
                                        </p:attrNameLst>
                                      </p:cBhvr>
                                      <p:to>
                                        <p:strVal val="visible"/>
                                      </p:to>
                                    </p:set>
                                    <p:animEffect transition="in" filter="fade">
                                      <p:cBhvr>
                                        <p:cTn id="7" dur="500"/>
                                        <p:tgtEl>
                                          <p:spTgt spid="107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34451" y="289032"/>
          <a:ext cx="8040272" cy="4274820"/>
        </p:xfrm>
        <a:graphic>
          <a:graphicData uri="http://schemas.openxmlformats.org/drawingml/2006/table">
            <a:tbl>
              <a:tblPr/>
              <a:tblGrid>
                <a:gridCol w="1094349"/>
                <a:gridCol w="3648808"/>
                <a:gridCol w="3297115"/>
              </a:tblGrid>
              <a:tr h="0">
                <a:tc gridSpan="3">
                  <a:txBody>
                    <a:bodyPr/>
                    <a:lstStyle/>
                    <a:p>
                      <a:pPr algn="ctr">
                        <a:lnSpc>
                          <a:spcPct val="150000"/>
                        </a:lnSpc>
                        <a:spcAft>
                          <a:spcPts val="0"/>
                        </a:spcAft>
                      </a:pPr>
                      <a:r>
                        <a:rPr lang="zh-CN" sz="1700" b="1" kern="100" dirty="0">
                          <a:solidFill>
                            <a:srgbClr val="000000"/>
                          </a:solidFill>
                          <a:latin typeface="+mn-ea"/>
                          <a:ea typeface="+mn-ea"/>
                          <a:cs typeface="Times New Roman"/>
                        </a:rPr>
                        <a:t>【柳州考情分析】</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xBody>
                    <a:bodyPr/>
                    <a:lstStyle/>
                    <a:p>
                      <a:endParaRPr lang="zh-CN" altLang="en-US"/>
                    </a:p>
                  </a:txBody>
                  <a:tcPr/>
                </a:tc>
                <a:tc hMerge="1">
                  <a:txBody>
                    <a:bodyPr/>
                    <a:lstStyle/>
                    <a:p>
                      <a:endParaRPr lang="zh-CN" altLang="en-US"/>
                    </a:p>
                  </a:txBody>
                  <a:tcPr/>
                </a:tc>
              </a:tr>
              <a:tr h="0">
                <a:tc>
                  <a:txBody>
                    <a:bodyPr/>
                    <a:lstStyle/>
                    <a:p>
                      <a:pPr algn="ctr">
                        <a:lnSpc>
                          <a:spcPct val="150000"/>
                        </a:lnSpc>
                        <a:spcAft>
                          <a:spcPts val="0"/>
                        </a:spcAft>
                      </a:pPr>
                      <a:r>
                        <a:rPr lang="zh-CN" sz="1700" kern="100">
                          <a:solidFill>
                            <a:srgbClr val="000000"/>
                          </a:solidFill>
                          <a:latin typeface="+mn-ea"/>
                          <a:ea typeface="+mn-ea"/>
                          <a:cs typeface="Times New Roman"/>
                        </a:rPr>
                        <a:t>知识内容</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a:solidFill>
                            <a:srgbClr val="000000"/>
                          </a:solidFill>
                          <a:latin typeface="+mn-ea"/>
                          <a:ea typeface="+mn-ea"/>
                          <a:cs typeface="Times New Roman"/>
                        </a:rPr>
                        <a:t>考试要求</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a:solidFill>
                            <a:srgbClr val="000000"/>
                          </a:solidFill>
                          <a:latin typeface="+mn-ea"/>
                          <a:ea typeface="+mn-ea"/>
                          <a:cs typeface="Times New Roman"/>
                        </a:rPr>
                        <a:t>考情分析</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1700" kern="100" dirty="0">
                          <a:solidFill>
                            <a:srgbClr val="000000"/>
                          </a:solidFill>
                          <a:latin typeface="+mn-ea"/>
                          <a:ea typeface="+mn-ea"/>
                          <a:cs typeface="Times New Roman"/>
                        </a:rPr>
                        <a:t>机械功</a:t>
                      </a:r>
                      <a:r>
                        <a:rPr lang="zh-CN" sz="1700" kern="100" dirty="0" smtClean="0">
                          <a:solidFill>
                            <a:srgbClr val="000000"/>
                          </a:solidFill>
                          <a:latin typeface="+mn-ea"/>
                          <a:ea typeface="+mn-ea"/>
                          <a:cs typeface="Times New Roman"/>
                        </a:rPr>
                        <a:t>与</a:t>
                      </a:r>
                      <a:endParaRPr lang="en-US" altLang="zh-CN" sz="1700" kern="100" dirty="0" smtClean="0">
                        <a:solidFill>
                          <a:srgbClr val="000000"/>
                        </a:solidFill>
                        <a:latin typeface="+mn-ea"/>
                        <a:ea typeface="+mn-ea"/>
                        <a:cs typeface="Times New Roman"/>
                      </a:endParaRPr>
                    </a:p>
                    <a:p>
                      <a:pPr algn="ctr">
                        <a:lnSpc>
                          <a:spcPct val="150000"/>
                        </a:lnSpc>
                        <a:spcAft>
                          <a:spcPts val="0"/>
                        </a:spcAft>
                      </a:pPr>
                      <a:r>
                        <a:rPr lang="zh-CN" sz="1700" kern="100" dirty="0" smtClean="0">
                          <a:solidFill>
                            <a:srgbClr val="000000"/>
                          </a:solidFill>
                          <a:latin typeface="+mn-ea"/>
                          <a:ea typeface="+mn-ea"/>
                          <a:cs typeface="Times New Roman"/>
                        </a:rPr>
                        <a:t>机械能</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1700" kern="100" dirty="0" smtClean="0">
                          <a:solidFill>
                            <a:srgbClr val="000000"/>
                          </a:solidFill>
                          <a:latin typeface="+mn-ea"/>
                          <a:ea typeface="+mn-ea"/>
                          <a:cs typeface="Times New Roman"/>
                        </a:rPr>
                        <a:t>5</a:t>
                      </a:r>
                      <a:r>
                        <a:rPr lang="en-US" sz="1700" kern="100" dirty="0">
                          <a:solidFill>
                            <a:srgbClr val="000000"/>
                          </a:solidFill>
                          <a:latin typeface="+mn-ea"/>
                          <a:ea typeface="+mn-ea"/>
                          <a:cs typeface="Times New Roman"/>
                        </a:rPr>
                        <a:t>.</a:t>
                      </a:r>
                      <a:r>
                        <a:rPr lang="zh-CN" sz="1700" kern="100" dirty="0">
                          <a:solidFill>
                            <a:srgbClr val="000000"/>
                          </a:solidFill>
                          <a:latin typeface="+mn-ea"/>
                          <a:ea typeface="+mn-ea"/>
                          <a:cs typeface="Times New Roman"/>
                        </a:rPr>
                        <a:t>知道动能、势能和机械能；通过实验，了解动能和势能的相互转化；知道做功的过程就是能量转化或转移的过程；</a:t>
                      </a:r>
                    </a:p>
                    <a:p>
                      <a:pPr>
                        <a:lnSpc>
                          <a:spcPct val="150000"/>
                        </a:lnSpc>
                        <a:spcAft>
                          <a:spcPts val="0"/>
                        </a:spcAft>
                      </a:pPr>
                      <a:r>
                        <a:rPr lang="en-US" sz="1700" kern="100" dirty="0">
                          <a:solidFill>
                            <a:srgbClr val="000000"/>
                          </a:solidFill>
                          <a:latin typeface="+mn-ea"/>
                          <a:ea typeface="+mn-ea"/>
                          <a:cs typeface="Times New Roman"/>
                        </a:rPr>
                        <a:t>6.</a:t>
                      </a:r>
                      <a:r>
                        <a:rPr lang="zh-CN" sz="1700" kern="100" dirty="0">
                          <a:solidFill>
                            <a:srgbClr val="000000"/>
                          </a:solidFill>
                          <a:latin typeface="+mn-ea"/>
                          <a:ea typeface="+mn-ea"/>
                          <a:cs typeface="Times New Roman"/>
                        </a:rPr>
                        <a:t>举例说明机械能和其他形式能量的相互转化；</a:t>
                      </a:r>
                    </a:p>
                    <a:p>
                      <a:pPr>
                        <a:lnSpc>
                          <a:spcPct val="150000"/>
                        </a:lnSpc>
                        <a:spcAft>
                          <a:spcPts val="0"/>
                        </a:spcAft>
                      </a:pPr>
                      <a:r>
                        <a:rPr lang="en-US" sz="1700" kern="100" dirty="0">
                          <a:solidFill>
                            <a:srgbClr val="000000"/>
                          </a:solidFill>
                          <a:latin typeface="+mn-ea"/>
                          <a:ea typeface="+mn-ea"/>
                          <a:cs typeface="Times New Roman"/>
                        </a:rPr>
                        <a:t>7.</a:t>
                      </a:r>
                      <a:r>
                        <a:rPr lang="zh-CN" sz="1700" kern="100" dirty="0">
                          <a:solidFill>
                            <a:srgbClr val="000000"/>
                          </a:solidFill>
                          <a:latin typeface="+mn-ea"/>
                          <a:ea typeface="+mn-ea"/>
                          <a:cs typeface="Times New Roman"/>
                        </a:rPr>
                        <a:t>了解能量及其存在的不同形式；</a:t>
                      </a:r>
                    </a:p>
                    <a:p>
                      <a:pPr>
                        <a:lnSpc>
                          <a:spcPct val="150000"/>
                        </a:lnSpc>
                        <a:spcAft>
                          <a:spcPts val="0"/>
                        </a:spcAft>
                      </a:pPr>
                      <a:r>
                        <a:rPr lang="en-US" sz="1700" kern="100" dirty="0">
                          <a:solidFill>
                            <a:srgbClr val="000000"/>
                          </a:solidFill>
                          <a:latin typeface="+mn-ea"/>
                          <a:ea typeface="+mn-ea"/>
                          <a:cs typeface="Times New Roman"/>
                        </a:rPr>
                        <a:t>8.</a:t>
                      </a:r>
                      <a:r>
                        <a:rPr lang="zh-CN" sz="1700" kern="100" dirty="0">
                          <a:solidFill>
                            <a:srgbClr val="000000"/>
                          </a:solidFill>
                          <a:latin typeface="+mn-ea"/>
                          <a:ea typeface="+mn-ea"/>
                          <a:cs typeface="Times New Roman"/>
                        </a:rPr>
                        <a:t>描述各种各样的能量和生产、生活的联系</a:t>
                      </a: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1700" kern="100" dirty="0" smtClean="0">
                          <a:solidFill>
                            <a:srgbClr val="000000"/>
                          </a:solidFill>
                          <a:latin typeface="+mn-ea"/>
                          <a:ea typeface="+mn-ea"/>
                          <a:cs typeface="Times New Roman"/>
                        </a:rPr>
                        <a:t>16</a:t>
                      </a:r>
                      <a:r>
                        <a:rPr lang="zh-CN" sz="1700" kern="100" dirty="0">
                          <a:solidFill>
                            <a:srgbClr val="000000"/>
                          </a:solidFill>
                          <a:latin typeface="+mn-ea"/>
                          <a:ea typeface="+mn-ea"/>
                          <a:cs typeface="Times New Roman"/>
                        </a:rPr>
                        <a:t>年：判断既有动能又有势能的实例；（</a:t>
                      </a:r>
                      <a:r>
                        <a:rPr lang="en-US" sz="1700" kern="100" dirty="0">
                          <a:solidFill>
                            <a:srgbClr val="000000"/>
                          </a:solidFill>
                          <a:latin typeface="+mn-ea"/>
                          <a:ea typeface="+mn-ea"/>
                          <a:cs typeface="Times New Roman"/>
                        </a:rPr>
                        <a:t>3</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15</a:t>
                      </a:r>
                      <a:r>
                        <a:rPr lang="zh-CN" sz="1700" kern="100" dirty="0">
                          <a:solidFill>
                            <a:srgbClr val="000000"/>
                          </a:solidFill>
                          <a:latin typeface="+mn-ea"/>
                          <a:ea typeface="+mn-ea"/>
                          <a:cs typeface="Times New Roman"/>
                        </a:rPr>
                        <a:t>年：测滑轮组机械效率；（</a:t>
                      </a:r>
                      <a:r>
                        <a:rPr lang="en-US" sz="1700" kern="100" dirty="0">
                          <a:solidFill>
                            <a:srgbClr val="000000"/>
                          </a:solidFill>
                          <a:latin typeface="+mn-ea"/>
                          <a:ea typeface="+mn-ea"/>
                          <a:cs typeface="Times New Roman"/>
                        </a:rPr>
                        <a:t>5</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15</a:t>
                      </a:r>
                      <a:r>
                        <a:rPr lang="zh-CN" sz="1700" kern="100" dirty="0">
                          <a:solidFill>
                            <a:srgbClr val="000000"/>
                          </a:solidFill>
                          <a:latin typeface="+mn-ea"/>
                          <a:ea typeface="+mn-ea"/>
                          <a:cs typeface="Times New Roman"/>
                        </a:rPr>
                        <a:t>年：重力势能、动能的影响因素；（</a:t>
                      </a:r>
                      <a:r>
                        <a:rPr lang="en-US" sz="1700" kern="100" dirty="0">
                          <a:solidFill>
                            <a:srgbClr val="000000"/>
                          </a:solidFill>
                          <a:latin typeface="+mn-ea"/>
                          <a:ea typeface="+mn-ea"/>
                          <a:cs typeface="Times New Roman"/>
                        </a:rPr>
                        <a:t>2</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15</a:t>
                      </a:r>
                      <a:r>
                        <a:rPr lang="zh-CN" sz="1700" kern="100" dirty="0">
                          <a:solidFill>
                            <a:srgbClr val="000000"/>
                          </a:solidFill>
                          <a:latin typeface="+mn-ea"/>
                          <a:ea typeface="+mn-ea"/>
                          <a:cs typeface="Times New Roman"/>
                        </a:rPr>
                        <a:t>年：电梯的有用功和效率的综合计算；（</a:t>
                      </a:r>
                      <a:r>
                        <a:rPr lang="en-US" sz="1700" kern="100" dirty="0">
                          <a:solidFill>
                            <a:srgbClr val="000000"/>
                          </a:solidFill>
                          <a:latin typeface="+mn-ea"/>
                          <a:ea typeface="+mn-ea"/>
                          <a:cs typeface="Times New Roman"/>
                        </a:rPr>
                        <a:t>6</a:t>
                      </a:r>
                      <a:r>
                        <a:rPr lang="zh-CN" sz="1700" kern="100" dirty="0">
                          <a:solidFill>
                            <a:srgbClr val="000000"/>
                          </a:solidFill>
                          <a:latin typeface="+mn-ea"/>
                          <a:ea typeface="+mn-ea"/>
                          <a:cs typeface="Times New Roman"/>
                        </a:rPr>
                        <a:t>分）</a:t>
                      </a:r>
                    </a:p>
                    <a:p>
                      <a:pPr>
                        <a:lnSpc>
                          <a:spcPct val="150000"/>
                        </a:lnSpc>
                        <a:spcAft>
                          <a:spcPts val="0"/>
                        </a:spcAft>
                      </a:pPr>
                      <a:r>
                        <a:rPr lang="en-US" sz="1700" kern="100" dirty="0">
                          <a:solidFill>
                            <a:srgbClr val="000000"/>
                          </a:solidFill>
                          <a:latin typeface="+mn-ea"/>
                          <a:ea typeface="+mn-ea"/>
                          <a:cs typeface="Times New Roman"/>
                        </a:rPr>
                        <a:t>14</a:t>
                      </a:r>
                      <a:r>
                        <a:rPr lang="zh-CN" sz="1700" kern="100" dirty="0">
                          <a:solidFill>
                            <a:srgbClr val="000000"/>
                          </a:solidFill>
                          <a:latin typeface="+mn-ea"/>
                          <a:ea typeface="+mn-ea"/>
                          <a:cs typeface="Times New Roman"/>
                        </a:rPr>
                        <a:t>年：机械能的影响因素；（</a:t>
                      </a:r>
                      <a:r>
                        <a:rPr lang="en-US" sz="1700" kern="100" dirty="0">
                          <a:solidFill>
                            <a:srgbClr val="000000"/>
                          </a:solidFill>
                          <a:latin typeface="+mn-ea"/>
                          <a:ea typeface="+mn-ea"/>
                          <a:cs typeface="Times New Roman"/>
                        </a:rPr>
                        <a:t>1</a:t>
                      </a:r>
                      <a:r>
                        <a:rPr lang="zh-CN" sz="1700" kern="100" dirty="0">
                          <a:solidFill>
                            <a:srgbClr val="000000"/>
                          </a:solidFill>
                          <a:latin typeface="+mn-ea"/>
                          <a:ea typeface="+mn-ea"/>
                          <a:cs typeface="Times New Roman"/>
                        </a:rPr>
                        <a:t>分）</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816270" y="548738"/>
            <a:ext cx="7951076" cy="3139321"/>
          </a:xfrm>
          <a:prstGeom prst="rect">
            <a:avLst/>
          </a:prstGeom>
        </p:spPr>
        <p:txBody>
          <a:bodyPr wrap="square">
            <a:spAutoFit/>
          </a:bodyPr>
          <a:lstStyle/>
          <a:p>
            <a:pPr>
              <a:lnSpc>
                <a:spcPct val="150000"/>
              </a:lnSpc>
            </a:pPr>
            <a:r>
              <a:rPr lang="zh-CN" altLang="en-US" sz="1600" b="1" dirty="0" smtClean="0">
                <a:solidFill>
                  <a:srgbClr val="409E8A"/>
                </a:solidFill>
              </a:rPr>
              <a:t>例</a:t>
            </a:r>
            <a:r>
              <a:rPr lang="zh-CN" altLang="en-US" sz="1600" dirty="0" smtClean="0"/>
              <a:t>在“探究影响滑轮组机械效率的因素”的实验中，小明用同一滑轮组进行了三次实验，实验数据如下表所示。</a:t>
            </a:r>
            <a:endParaRPr lang="en-US" altLang="zh-CN" sz="1600" dirty="0" smtClean="0"/>
          </a:p>
          <a:p>
            <a:pPr>
              <a:lnSpc>
                <a:spcPct val="150000"/>
              </a:lnSpc>
            </a:pPr>
            <a:endParaRPr lang="en-US" altLang="zh-CN" sz="1600" dirty="0" smtClean="0"/>
          </a:p>
          <a:p>
            <a:pPr>
              <a:lnSpc>
                <a:spcPct val="150000"/>
              </a:lnSpc>
            </a:pPr>
            <a:endParaRPr lang="en-US" altLang="zh-CN" sz="1600" dirty="0" smtClean="0"/>
          </a:p>
          <a:p>
            <a:pPr>
              <a:lnSpc>
                <a:spcPct val="150000"/>
              </a:lnSpc>
            </a:pPr>
            <a:endParaRPr lang="en-US" altLang="zh-CN" sz="1600" dirty="0" smtClean="0"/>
          </a:p>
          <a:p>
            <a:pPr>
              <a:lnSpc>
                <a:spcPct val="150000"/>
              </a:lnSpc>
            </a:pPr>
            <a:endParaRPr lang="en-US" altLang="zh-CN" sz="1600" dirty="0" smtClean="0"/>
          </a:p>
          <a:p>
            <a:pPr>
              <a:lnSpc>
                <a:spcPct val="150000"/>
              </a:lnSpc>
            </a:pPr>
            <a:endParaRPr lang="en-US" altLang="zh-CN" sz="1600" dirty="0" smtClean="0"/>
          </a:p>
          <a:p>
            <a:pPr>
              <a:lnSpc>
                <a:spcPct val="150000"/>
              </a:lnSpc>
            </a:pPr>
            <a:r>
              <a:rPr lang="zh-CN" altLang="en-US" sz="1600" dirty="0" smtClean="0"/>
              <a:t>（</a:t>
            </a:r>
            <a:r>
              <a:rPr lang="en-US" sz="1600" dirty="0" smtClean="0"/>
              <a:t>1</a:t>
            </a:r>
            <a:r>
              <a:rPr lang="zh-CN" altLang="en-US" sz="1600" dirty="0" smtClean="0"/>
              <a:t>）根据表格中的数据，在图</a:t>
            </a:r>
            <a:r>
              <a:rPr lang="en-US" sz="1600" dirty="0" smtClean="0"/>
              <a:t>11-12</a:t>
            </a:r>
            <a:r>
              <a:rPr lang="zh-CN" altLang="en-US" sz="1600" dirty="0" smtClean="0"/>
              <a:t>甲中画出滑轮组的绕绳方法。</a:t>
            </a:r>
          </a:p>
        </p:txBody>
      </p:sp>
      <p:graphicFrame>
        <p:nvGraphicFramePr>
          <p:cNvPr id="12" name="表格 11"/>
          <p:cNvGraphicFramePr>
            <a:graphicFrameLocks noGrp="1"/>
          </p:cNvGraphicFramePr>
          <p:nvPr/>
        </p:nvGraphicFramePr>
        <p:xfrm>
          <a:off x="888024" y="1306787"/>
          <a:ext cx="7895490" cy="1828800"/>
        </p:xfrm>
        <a:graphic>
          <a:graphicData uri="http://schemas.openxmlformats.org/drawingml/2006/table">
            <a:tbl>
              <a:tblPr/>
              <a:tblGrid>
                <a:gridCol w="556564"/>
                <a:gridCol w="1000763"/>
                <a:gridCol w="1000763"/>
                <a:gridCol w="1334350"/>
                <a:gridCol w="1334350"/>
                <a:gridCol w="1334350"/>
                <a:gridCol w="1334350"/>
              </a:tblGrid>
              <a:tr h="0">
                <a:tc>
                  <a:txBody>
                    <a:bodyPr/>
                    <a:lstStyle/>
                    <a:p>
                      <a:pPr algn="ctr">
                        <a:lnSpc>
                          <a:spcPct val="150000"/>
                        </a:lnSpc>
                        <a:spcAft>
                          <a:spcPts val="0"/>
                        </a:spcAft>
                      </a:pPr>
                      <a:r>
                        <a:rPr lang="zh-CN" sz="1600" kern="100" dirty="0" smtClean="0">
                          <a:solidFill>
                            <a:srgbClr val="000000"/>
                          </a:solidFill>
                          <a:latin typeface="+mn-ea"/>
                          <a:ea typeface="+mn-ea"/>
                          <a:cs typeface="Times New Roman"/>
                        </a:rPr>
                        <a:t>序号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动滑轮</a:t>
                      </a:r>
                      <a:r>
                        <a:rPr lang="zh-CN" sz="1600" kern="100" dirty="0">
                          <a:solidFill>
                            <a:srgbClr val="000000"/>
                          </a:solidFill>
                          <a:latin typeface="+mn-ea"/>
                          <a:ea typeface="+mn-ea"/>
                          <a:cs typeface="Times New Roman"/>
                        </a:rPr>
                        <a:t>重</a:t>
                      </a:r>
                    </a:p>
                    <a:p>
                      <a:pPr algn="ctr">
                        <a:lnSpc>
                          <a:spcPct val="150000"/>
                        </a:lnSpc>
                        <a:spcAft>
                          <a:spcPts val="0"/>
                        </a:spcAft>
                      </a:pPr>
                      <a:r>
                        <a:rPr lang="en-US" sz="1600" kern="100" dirty="0">
                          <a:solidFill>
                            <a:srgbClr val="000000"/>
                          </a:solidFill>
                          <a:latin typeface="+mn-ea"/>
                          <a:ea typeface="+mn-ea"/>
                          <a:cs typeface="Times New Roman"/>
                        </a:rPr>
                        <a:t>G</a:t>
                      </a:r>
                      <a:r>
                        <a:rPr lang="zh-CN" sz="1600" kern="100" baseline="-25000" dirty="0">
                          <a:solidFill>
                            <a:srgbClr val="000000"/>
                          </a:solidFill>
                          <a:latin typeface="+mn-ea"/>
                          <a:ea typeface="+mn-ea"/>
                          <a:cs typeface="Times New Roman"/>
                        </a:rPr>
                        <a:t>动</a:t>
                      </a:r>
                      <a:r>
                        <a:rPr lang="en-US" sz="1600" kern="100" dirty="0">
                          <a:solidFill>
                            <a:srgbClr val="000000"/>
                          </a:solidFill>
                          <a:latin typeface="+mn-ea"/>
                          <a:ea typeface="+mn-ea"/>
                          <a:cs typeface="Times New Roman"/>
                        </a:rPr>
                        <a:t>/N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a:t>
                      </a:r>
                      <a:r>
                        <a:rPr lang="zh-CN" sz="1600" kern="100" dirty="0" smtClean="0">
                          <a:solidFill>
                            <a:srgbClr val="000000"/>
                          </a:solidFill>
                          <a:latin typeface="+mn-ea"/>
                          <a:ea typeface="+mn-ea"/>
                          <a:cs typeface="Times New Roman"/>
                        </a:rPr>
                        <a:t>重</a:t>
                      </a:r>
                      <a:r>
                        <a:rPr lang="en-US" sz="1600" kern="100" dirty="0" smtClean="0">
                          <a:solidFill>
                            <a:srgbClr val="000000"/>
                          </a:solidFill>
                          <a:latin typeface="+mn-ea"/>
                          <a:ea typeface="+mn-ea"/>
                          <a:cs typeface="Times New Roman"/>
                        </a:rPr>
                        <a:t>G/N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物体</a:t>
                      </a:r>
                      <a:r>
                        <a:rPr lang="zh-CN" sz="1600" kern="100" dirty="0" smtClean="0">
                          <a:solidFill>
                            <a:srgbClr val="000000"/>
                          </a:solidFill>
                          <a:latin typeface="+mn-ea"/>
                          <a:ea typeface="+mn-ea"/>
                          <a:cs typeface="Times New Roman"/>
                        </a:rPr>
                        <a:t>上升的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高度</a:t>
                      </a:r>
                      <a:r>
                        <a:rPr lang="en-US" sz="1600" kern="100" dirty="0">
                          <a:solidFill>
                            <a:srgbClr val="000000"/>
                          </a:solidFill>
                          <a:latin typeface="+mn-ea"/>
                          <a:ea typeface="+mn-ea"/>
                          <a:cs typeface="Times New Roman"/>
                        </a:rPr>
                        <a:t>h/m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受到的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拉力</a:t>
                      </a:r>
                      <a:r>
                        <a:rPr lang="en-US" sz="1600" kern="100" dirty="0">
                          <a:solidFill>
                            <a:srgbClr val="000000"/>
                          </a:solidFill>
                          <a:latin typeface="+mn-ea"/>
                          <a:ea typeface="+mn-ea"/>
                          <a:cs typeface="Times New Roman"/>
                        </a:rPr>
                        <a:t>F/N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移动的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距离</a:t>
                      </a:r>
                      <a:r>
                        <a:rPr lang="en-US" sz="1600" kern="100" dirty="0">
                          <a:solidFill>
                            <a:srgbClr val="000000"/>
                          </a:solidFill>
                          <a:latin typeface="+mn-ea"/>
                          <a:ea typeface="+mn-ea"/>
                          <a:cs typeface="Times New Roman"/>
                        </a:rPr>
                        <a:t>s/m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滑轮组的</a:t>
                      </a:r>
                      <a:r>
                        <a:rPr lang="zh-CN" sz="1600" kern="100" dirty="0">
                          <a:solidFill>
                            <a:srgbClr val="000000"/>
                          </a:solidFill>
                          <a:latin typeface="+mn-ea"/>
                          <a:ea typeface="+mn-ea"/>
                          <a:cs typeface="Times New Roman"/>
                        </a:rPr>
                        <a:t>机械</a:t>
                      </a:r>
                    </a:p>
                    <a:p>
                      <a:pPr algn="ctr">
                        <a:lnSpc>
                          <a:spcPct val="150000"/>
                        </a:lnSpc>
                        <a:spcAft>
                          <a:spcPts val="0"/>
                        </a:spcAft>
                      </a:pPr>
                      <a:r>
                        <a:rPr lang="zh-CN" sz="1600" kern="100" dirty="0">
                          <a:solidFill>
                            <a:srgbClr val="000000"/>
                          </a:solidFill>
                          <a:latin typeface="+mn-ea"/>
                          <a:ea typeface="+mn-ea"/>
                          <a:cs typeface="Times New Roman"/>
                        </a:rPr>
                        <a:t>效率</a:t>
                      </a:r>
                      <a:r>
                        <a:rPr lang="en-US" sz="1600" kern="100" dirty="0">
                          <a:solidFill>
                            <a:srgbClr val="000000"/>
                          </a:solidFill>
                          <a:latin typeface="+mn-ea"/>
                          <a:ea typeface="+mn-ea"/>
                          <a:cs typeface="Times New Roman"/>
                        </a:rPr>
                        <a:t>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55.6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1.0</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66.7</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dirty="0">
                          <a:solidFill>
                            <a:srgbClr val="000000"/>
                          </a:solidFill>
                          <a:latin typeface="+mn-ea"/>
                          <a:ea typeface="+mn-ea"/>
                          <a:cs typeface="Times New Roman"/>
                        </a:rPr>
                        <a:t>3</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4</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750777" y="265060"/>
            <a:ext cx="8056891" cy="369332"/>
          </a:xfrm>
          <a:prstGeom prst="rect">
            <a:avLst/>
          </a:prstGeom>
        </p:spPr>
        <p:txBody>
          <a:bodyPr wrap="square">
            <a:spAutoFit/>
          </a:bodyPr>
          <a:lstStyle/>
          <a:p>
            <a:r>
              <a:rPr lang="en-US" b="1" dirty="0" smtClean="0"/>
              <a:t>5.</a:t>
            </a:r>
            <a:r>
              <a:rPr lang="zh-CN" altLang="en-US" b="1" dirty="0" smtClean="0"/>
              <a:t>考题速递</a:t>
            </a:r>
            <a:endParaRPr lang="zh-CN" altLang="en-US" b="1" dirty="0"/>
          </a:p>
        </p:txBody>
      </p:sp>
      <p:sp>
        <p:nvSpPr>
          <p:cNvPr id="10" name="矩形 9"/>
          <p:cNvSpPr/>
          <p:nvPr/>
        </p:nvSpPr>
        <p:spPr>
          <a:xfrm>
            <a:off x="948383" y="3606591"/>
            <a:ext cx="1107996" cy="369332"/>
          </a:xfrm>
          <a:prstGeom prst="rect">
            <a:avLst/>
          </a:prstGeom>
        </p:spPr>
        <p:txBody>
          <a:bodyPr wrap="none">
            <a:spAutoFit/>
          </a:bodyPr>
          <a:lstStyle/>
          <a:p>
            <a:r>
              <a:rPr lang="zh-CN" altLang="en-US" b="1" dirty="0" smtClean="0">
                <a:solidFill>
                  <a:srgbClr val="C00000"/>
                </a:solidFill>
              </a:rPr>
              <a:t>如图所示</a:t>
            </a:r>
            <a:endParaRPr lang="zh-CN" altLang="en-US" b="1" dirty="0">
              <a:solidFill>
                <a:srgbClr val="C00000"/>
              </a:solidFill>
            </a:endParaRPr>
          </a:p>
        </p:txBody>
      </p:sp>
      <p:pic>
        <p:nvPicPr>
          <p:cNvPr id="13" name="19LZ194.EPS" descr="id:2147502205;FounderCES"/>
          <p:cNvPicPr/>
          <p:nvPr/>
        </p:nvPicPr>
        <p:blipFill>
          <a:blip r:embed="rId2" cstate="print"/>
          <a:stretch>
            <a:fillRect/>
          </a:stretch>
        </p:blipFill>
        <p:spPr>
          <a:xfrm>
            <a:off x="4494734" y="3647521"/>
            <a:ext cx="2185380" cy="1244231"/>
          </a:xfrm>
          <a:prstGeom prst="rect">
            <a:avLst/>
          </a:prstGeom>
        </p:spPr>
      </p:pic>
      <p:sp>
        <p:nvSpPr>
          <p:cNvPr id="14" name="矩形 13"/>
          <p:cNvSpPr/>
          <p:nvPr/>
        </p:nvSpPr>
        <p:spPr>
          <a:xfrm>
            <a:off x="6700923" y="4415879"/>
            <a:ext cx="864339" cy="307777"/>
          </a:xfrm>
          <a:prstGeom prst="rect">
            <a:avLst/>
          </a:prstGeom>
        </p:spPr>
        <p:txBody>
          <a:bodyPr wrap="none">
            <a:spAutoFit/>
          </a:bodyPr>
          <a:lstStyle/>
          <a:p>
            <a:r>
              <a:rPr lang="zh-CN" altLang="en-US" sz="1400" dirty="0" smtClean="0"/>
              <a:t>图</a:t>
            </a:r>
            <a:r>
              <a:rPr lang="en-US" sz="1400" dirty="0" smtClean="0"/>
              <a:t>11-12</a:t>
            </a:r>
            <a:endParaRPr lang="zh-CN" altLang="en-US" sz="1400" dirty="0"/>
          </a:p>
        </p:txBody>
      </p:sp>
      <p:pic>
        <p:nvPicPr>
          <p:cNvPr id="16" name="19LZ195.EPS" descr="id:2147490905;FounderCES"/>
          <p:cNvPicPr/>
          <p:nvPr/>
        </p:nvPicPr>
        <p:blipFill>
          <a:blip r:embed="rId3" cstate="print"/>
          <a:stretch>
            <a:fillRect/>
          </a:stretch>
        </p:blipFill>
        <p:spPr>
          <a:xfrm>
            <a:off x="2189287" y="3553356"/>
            <a:ext cx="648505" cy="1408064"/>
          </a:xfrm>
          <a:prstGeom prst="rect">
            <a:avLst/>
          </a:prstGeom>
        </p:spPr>
      </p:pic>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3178" y="214630"/>
            <a:ext cx="8037584" cy="4408899"/>
          </a:xfrm>
          <a:prstGeom prst="rect">
            <a:avLst/>
          </a:prstGeom>
        </p:spPr>
        <p:txBody>
          <a:bodyPr wrap="square">
            <a:spAutoFit/>
          </a:bodyPr>
          <a:lstStyle/>
          <a:p>
            <a:pPr algn="just">
              <a:lnSpc>
                <a:spcPct val="150000"/>
              </a:lnSpc>
            </a:pPr>
            <a:r>
              <a:rPr lang="zh-CN" altLang="en-US" sz="1700" b="1" dirty="0" smtClean="0">
                <a:solidFill>
                  <a:srgbClr val="409E8A"/>
                </a:solidFill>
              </a:rPr>
              <a:t>例</a:t>
            </a:r>
            <a:r>
              <a:rPr lang="zh-CN" altLang="en-US" sz="1700" dirty="0" smtClean="0"/>
              <a:t>在“探究影响滑轮组机械效率的因素”的实验中，小明用同一滑轮组进行了三次实验，实验数据如下表所示。</a:t>
            </a: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r>
              <a:rPr lang="zh-CN" altLang="en-US" sz="1700" dirty="0" smtClean="0"/>
              <a:t>（</a:t>
            </a:r>
            <a:r>
              <a:rPr lang="en-US" sz="1700" dirty="0" smtClean="0"/>
              <a:t>2</a:t>
            </a:r>
            <a:r>
              <a:rPr lang="zh-CN" altLang="en-US" sz="1700" dirty="0" smtClean="0"/>
              <a:t>）实验中，需要测量</a:t>
            </a:r>
            <a:r>
              <a:rPr lang="en-US" sz="1700" dirty="0" smtClean="0"/>
              <a:t>4</a:t>
            </a:r>
            <a:r>
              <a:rPr lang="zh-CN" altLang="en-US" sz="1700" dirty="0" smtClean="0"/>
              <a:t>个量：</a:t>
            </a:r>
          </a:p>
          <a:p>
            <a:pPr algn="just">
              <a:lnSpc>
                <a:spcPct val="150000"/>
              </a:lnSpc>
            </a:pPr>
            <a:r>
              <a:rPr lang="en-US" sz="1700" dirty="0" smtClean="0"/>
              <a:t>①</a:t>
            </a:r>
            <a:r>
              <a:rPr lang="zh-CN" altLang="en-US" sz="1700" dirty="0" smtClean="0"/>
              <a:t>弹簧测力计测出钩码重</a:t>
            </a:r>
            <a:r>
              <a:rPr lang="en-US" sz="1700" dirty="0" smtClean="0"/>
              <a:t>G</a:t>
            </a:r>
            <a:r>
              <a:rPr lang="zh-CN" altLang="en-US" sz="1700" dirty="0" smtClean="0"/>
              <a:t>；</a:t>
            </a:r>
          </a:p>
          <a:p>
            <a:pPr algn="just">
              <a:lnSpc>
                <a:spcPct val="150000"/>
              </a:lnSpc>
            </a:pPr>
            <a:r>
              <a:rPr lang="en-US" sz="1700" dirty="0" smtClean="0"/>
              <a:t>②</a:t>
            </a:r>
            <a:r>
              <a:rPr lang="zh-CN" altLang="en-US" sz="1700" dirty="0" smtClean="0"/>
              <a:t>沿竖直方向</a:t>
            </a:r>
            <a:r>
              <a:rPr lang="zh-CN" altLang="en-US" sz="1700" u="sng" dirty="0" smtClean="0"/>
              <a:t>　　　　</a:t>
            </a:r>
            <a:r>
              <a:rPr lang="zh-CN" altLang="en-US" sz="1700" dirty="0" smtClean="0"/>
              <a:t>拉动弹簧测力计，使钩码升高，读出拉力</a:t>
            </a:r>
            <a:r>
              <a:rPr lang="en-US" sz="1700" dirty="0" smtClean="0"/>
              <a:t>F</a:t>
            </a:r>
            <a:r>
              <a:rPr lang="zh-CN" altLang="en-US" sz="1700" dirty="0" smtClean="0"/>
              <a:t>的数值；</a:t>
            </a:r>
            <a:r>
              <a:rPr lang="en-US" sz="1700" dirty="0" smtClean="0"/>
              <a:t> </a:t>
            </a:r>
            <a:endParaRPr lang="zh-CN" altLang="en-US" sz="1700" dirty="0" smtClean="0"/>
          </a:p>
          <a:p>
            <a:pPr algn="just">
              <a:lnSpc>
                <a:spcPct val="150000"/>
              </a:lnSpc>
            </a:pPr>
            <a:r>
              <a:rPr lang="en-US" sz="1700" dirty="0" smtClean="0"/>
              <a:t>③</a:t>
            </a:r>
            <a:r>
              <a:rPr lang="zh-CN" altLang="en-US" sz="1700" dirty="0" smtClean="0"/>
              <a:t>用</a:t>
            </a:r>
            <a:r>
              <a:rPr lang="zh-CN" altLang="en-US" sz="1700" u="sng" dirty="0" smtClean="0"/>
              <a:t>　　　　</a:t>
            </a:r>
            <a:r>
              <a:rPr lang="zh-CN" altLang="en-US" sz="1700" dirty="0" smtClean="0"/>
              <a:t>测出钩码上升的高度</a:t>
            </a:r>
            <a:r>
              <a:rPr lang="en-US" sz="1700" dirty="0" smtClean="0"/>
              <a:t>h</a:t>
            </a:r>
            <a:r>
              <a:rPr lang="zh-CN" altLang="en-US" sz="1700" dirty="0" smtClean="0"/>
              <a:t>和弹簧测力计移动的距离</a:t>
            </a:r>
            <a:r>
              <a:rPr lang="en-US" sz="1700" dirty="0" smtClean="0"/>
              <a:t>s</a:t>
            </a:r>
            <a:r>
              <a:rPr lang="zh-CN" altLang="en-US" sz="1700" dirty="0" smtClean="0"/>
              <a:t>。</a:t>
            </a:r>
            <a:r>
              <a:rPr lang="en-US" sz="1700" dirty="0" smtClean="0"/>
              <a:t> </a:t>
            </a:r>
            <a:endParaRPr lang="zh-CN" altLang="en-US" sz="1700" dirty="0"/>
          </a:p>
        </p:txBody>
      </p:sp>
      <p:graphicFrame>
        <p:nvGraphicFramePr>
          <p:cNvPr id="12" name="表格 11"/>
          <p:cNvGraphicFramePr>
            <a:graphicFrameLocks noGrp="1"/>
          </p:cNvGraphicFramePr>
          <p:nvPr/>
        </p:nvGraphicFramePr>
        <p:xfrm>
          <a:off x="729763" y="1061916"/>
          <a:ext cx="7895490" cy="1828800"/>
        </p:xfrm>
        <a:graphic>
          <a:graphicData uri="http://schemas.openxmlformats.org/drawingml/2006/table">
            <a:tbl>
              <a:tblPr/>
              <a:tblGrid>
                <a:gridCol w="556564"/>
                <a:gridCol w="1000763"/>
                <a:gridCol w="1000763"/>
                <a:gridCol w="1334350"/>
                <a:gridCol w="1334350"/>
                <a:gridCol w="1334350"/>
                <a:gridCol w="1334350"/>
              </a:tblGrid>
              <a:tr h="0">
                <a:tc>
                  <a:txBody>
                    <a:bodyPr/>
                    <a:lstStyle/>
                    <a:p>
                      <a:pPr algn="ctr">
                        <a:lnSpc>
                          <a:spcPct val="150000"/>
                        </a:lnSpc>
                        <a:spcAft>
                          <a:spcPts val="0"/>
                        </a:spcAft>
                      </a:pPr>
                      <a:r>
                        <a:rPr lang="zh-CN" sz="1600" kern="100" dirty="0" smtClean="0">
                          <a:solidFill>
                            <a:srgbClr val="000000"/>
                          </a:solidFill>
                          <a:latin typeface="+mn-ea"/>
                          <a:ea typeface="+mn-ea"/>
                          <a:cs typeface="Times New Roman"/>
                        </a:rPr>
                        <a:t>序号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动滑轮</a:t>
                      </a:r>
                      <a:r>
                        <a:rPr lang="zh-CN" sz="1600" kern="100" dirty="0">
                          <a:solidFill>
                            <a:srgbClr val="000000"/>
                          </a:solidFill>
                          <a:latin typeface="+mn-ea"/>
                          <a:ea typeface="+mn-ea"/>
                          <a:cs typeface="Times New Roman"/>
                        </a:rPr>
                        <a:t>重</a:t>
                      </a:r>
                    </a:p>
                    <a:p>
                      <a:pPr algn="ctr">
                        <a:lnSpc>
                          <a:spcPct val="150000"/>
                        </a:lnSpc>
                        <a:spcAft>
                          <a:spcPts val="0"/>
                        </a:spcAft>
                      </a:pPr>
                      <a:r>
                        <a:rPr lang="en-US" sz="1600" kern="100" dirty="0">
                          <a:solidFill>
                            <a:srgbClr val="000000"/>
                          </a:solidFill>
                          <a:latin typeface="+mn-ea"/>
                          <a:ea typeface="+mn-ea"/>
                          <a:cs typeface="Times New Roman"/>
                        </a:rPr>
                        <a:t>G</a:t>
                      </a:r>
                      <a:r>
                        <a:rPr lang="zh-CN" sz="1600" kern="100" baseline="-25000" dirty="0">
                          <a:solidFill>
                            <a:srgbClr val="000000"/>
                          </a:solidFill>
                          <a:latin typeface="+mn-ea"/>
                          <a:ea typeface="+mn-ea"/>
                          <a:cs typeface="Times New Roman"/>
                        </a:rPr>
                        <a:t>动</a:t>
                      </a:r>
                      <a:r>
                        <a:rPr lang="en-US" sz="1600" kern="100" dirty="0">
                          <a:solidFill>
                            <a:srgbClr val="000000"/>
                          </a:solidFill>
                          <a:latin typeface="+mn-ea"/>
                          <a:ea typeface="+mn-ea"/>
                          <a:cs typeface="Times New Roman"/>
                        </a:rPr>
                        <a:t>/N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a:t>
                      </a:r>
                      <a:r>
                        <a:rPr lang="zh-CN" sz="1600" kern="100" dirty="0" smtClean="0">
                          <a:solidFill>
                            <a:srgbClr val="000000"/>
                          </a:solidFill>
                          <a:latin typeface="+mn-ea"/>
                          <a:ea typeface="+mn-ea"/>
                          <a:cs typeface="Times New Roman"/>
                        </a:rPr>
                        <a:t>重</a:t>
                      </a:r>
                      <a:r>
                        <a:rPr lang="en-US" sz="1600" kern="100" dirty="0" smtClean="0">
                          <a:solidFill>
                            <a:srgbClr val="000000"/>
                          </a:solidFill>
                          <a:latin typeface="+mn-ea"/>
                          <a:ea typeface="+mn-ea"/>
                          <a:cs typeface="Times New Roman"/>
                        </a:rPr>
                        <a:t>G/N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物体</a:t>
                      </a:r>
                      <a:r>
                        <a:rPr lang="zh-CN" sz="1600" kern="100" dirty="0" smtClean="0">
                          <a:solidFill>
                            <a:srgbClr val="000000"/>
                          </a:solidFill>
                          <a:latin typeface="+mn-ea"/>
                          <a:ea typeface="+mn-ea"/>
                          <a:cs typeface="Times New Roman"/>
                        </a:rPr>
                        <a:t>上升的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高度</a:t>
                      </a:r>
                      <a:r>
                        <a:rPr lang="en-US" sz="1600" kern="100" dirty="0">
                          <a:solidFill>
                            <a:srgbClr val="000000"/>
                          </a:solidFill>
                          <a:latin typeface="+mn-ea"/>
                          <a:ea typeface="+mn-ea"/>
                          <a:cs typeface="Times New Roman"/>
                        </a:rPr>
                        <a:t>h/m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受到的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拉力</a:t>
                      </a:r>
                      <a:r>
                        <a:rPr lang="en-US" sz="1600" kern="100" dirty="0">
                          <a:solidFill>
                            <a:srgbClr val="000000"/>
                          </a:solidFill>
                          <a:latin typeface="+mn-ea"/>
                          <a:ea typeface="+mn-ea"/>
                          <a:cs typeface="Times New Roman"/>
                        </a:rPr>
                        <a:t>F/N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移动的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距离</a:t>
                      </a:r>
                      <a:r>
                        <a:rPr lang="en-US" sz="1600" kern="100" dirty="0">
                          <a:solidFill>
                            <a:srgbClr val="000000"/>
                          </a:solidFill>
                          <a:latin typeface="+mn-ea"/>
                          <a:ea typeface="+mn-ea"/>
                          <a:cs typeface="Times New Roman"/>
                        </a:rPr>
                        <a:t>s/m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滑轮组的</a:t>
                      </a:r>
                      <a:r>
                        <a:rPr lang="zh-CN" sz="1600" kern="100" dirty="0">
                          <a:solidFill>
                            <a:srgbClr val="000000"/>
                          </a:solidFill>
                          <a:latin typeface="+mn-ea"/>
                          <a:ea typeface="+mn-ea"/>
                          <a:cs typeface="Times New Roman"/>
                        </a:rPr>
                        <a:t>机械</a:t>
                      </a:r>
                    </a:p>
                    <a:p>
                      <a:pPr algn="ctr">
                        <a:lnSpc>
                          <a:spcPct val="150000"/>
                        </a:lnSpc>
                        <a:spcAft>
                          <a:spcPts val="0"/>
                        </a:spcAft>
                      </a:pPr>
                      <a:r>
                        <a:rPr lang="zh-CN" sz="1600" kern="100" dirty="0">
                          <a:solidFill>
                            <a:srgbClr val="000000"/>
                          </a:solidFill>
                          <a:latin typeface="+mn-ea"/>
                          <a:ea typeface="+mn-ea"/>
                          <a:cs typeface="Times New Roman"/>
                        </a:rPr>
                        <a:t>效率</a:t>
                      </a:r>
                      <a:r>
                        <a:rPr lang="en-US" sz="1600" kern="100" dirty="0">
                          <a:solidFill>
                            <a:srgbClr val="000000"/>
                          </a:solidFill>
                          <a:latin typeface="+mn-ea"/>
                          <a:ea typeface="+mn-ea"/>
                          <a:cs typeface="Times New Roman"/>
                        </a:rPr>
                        <a:t>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55.6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1.0</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66.7</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4</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2230848" y="3763939"/>
            <a:ext cx="646331" cy="369332"/>
          </a:xfrm>
          <a:prstGeom prst="rect">
            <a:avLst/>
          </a:prstGeom>
        </p:spPr>
        <p:txBody>
          <a:bodyPr wrap="none">
            <a:spAutoFit/>
          </a:bodyPr>
          <a:lstStyle/>
          <a:p>
            <a:r>
              <a:rPr lang="zh-CN" altLang="en-US" b="1" dirty="0" smtClean="0">
                <a:solidFill>
                  <a:srgbClr val="C00000"/>
                </a:solidFill>
              </a:rPr>
              <a:t>匀速</a:t>
            </a:r>
            <a:endParaRPr lang="zh-CN" altLang="en-US" b="1" dirty="0">
              <a:solidFill>
                <a:srgbClr val="C00000"/>
              </a:solidFill>
            </a:endParaRPr>
          </a:p>
        </p:txBody>
      </p:sp>
      <p:sp>
        <p:nvSpPr>
          <p:cNvPr id="9" name="矩形 8"/>
          <p:cNvSpPr/>
          <p:nvPr/>
        </p:nvSpPr>
        <p:spPr>
          <a:xfrm>
            <a:off x="1253584" y="4142312"/>
            <a:ext cx="877163" cy="369332"/>
          </a:xfrm>
          <a:prstGeom prst="rect">
            <a:avLst/>
          </a:prstGeom>
        </p:spPr>
        <p:txBody>
          <a:bodyPr wrap="none">
            <a:spAutoFit/>
          </a:bodyPr>
          <a:lstStyle/>
          <a:p>
            <a:r>
              <a:rPr lang="zh-CN" altLang="en-US" b="1" dirty="0" smtClean="0">
                <a:solidFill>
                  <a:srgbClr val="C00000"/>
                </a:solidFill>
              </a:rPr>
              <a:t>刻度尺</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3178" y="214630"/>
            <a:ext cx="8037584" cy="3534429"/>
          </a:xfrm>
          <a:prstGeom prst="rect">
            <a:avLst/>
          </a:prstGeom>
        </p:spPr>
        <p:txBody>
          <a:bodyPr wrap="square">
            <a:spAutoFit/>
          </a:bodyPr>
          <a:lstStyle/>
          <a:p>
            <a:pPr algn="just">
              <a:lnSpc>
                <a:spcPct val="150000"/>
              </a:lnSpc>
            </a:pPr>
            <a:r>
              <a:rPr lang="zh-CN" altLang="en-US" sz="1700" b="1" dirty="0" smtClean="0">
                <a:solidFill>
                  <a:srgbClr val="409E8A"/>
                </a:solidFill>
              </a:rPr>
              <a:t>例</a:t>
            </a:r>
            <a:r>
              <a:rPr lang="zh-CN" altLang="en-US" sz="1700" dirty="0" smtClean="0"/>
              <a:t>在“探究影响滑轮组机械效率的因素”的实验中，小明用同一滑轮组进行了三次实验，实验数据如下表所示。</a:t>
            </a: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gn="just">
              <a:lnSpc>
                <a:spcPct val="150000"/>
              </a:lnSpc>
            </a:pPr>
            <a:endParaRPr lang="en-US" altLang="zh-CN" sz="1700" dirty="0" smtClean="0"/>
          </a:p>
          <a:p>
            <a:pPr>
              <a:lnSpc>
                <a:spcPct val="150000"/>
              </a:lnSpc>
            </a:pPr>
            <a:r>
              <a:rPr lang="zh-CN" altLang="en-US" sz="1600" dirty="0" smtClean="0"/>
              <a:t>（</a:t>
            </a:r>
            <a:r>
              <a:rPr lang="en-US" sz="1600" dirty="0" smtClean="0"/>
              <a:t>3</a:t>
            </a:r>
            <a:r>
              <a:rPr lang="zh-CN" altLang="en-US" sz="1600" dirty="0" smtClean="0"/>
              <a:t>）实验中，匀速拉动弹簧测力计，使物体缓慢上升，在测量绳端所受的拉力时，弹簧测力计应</a:t>
            </a:r>
            <a:r>
              <a:rPr lang="zh-CN" altLang="en-US" sz="1600" u="sng" dirty="0" smtClean="0"/>
              <a:t>　　　　　　</a:t>
            </a:r>
            <a:r>
              <a:rPr lang="zh-CN" altLang="en-US" sz="1600" dirty="0" smtClean="0"/>
              <a:t>（选填“保持静止”或“匀速上升”）。</a:t>
            </a:r>
            <a:r>
              <a:rPr lang="en-US" sz="1600" dirty="0" smtClean="0"/>
              <a:t> </a:t>
            </a:r>
            <a:endParaRPr lang="zh-CN" altLang="en-US" sz="1600" dirty="0"/>
          </a:p>
        </p:txBody>
      </p:sp>
      <p:graphicFrame>
        <p:nvGraphicFramePr>
          <p:cNvPr id="12" name="表格 11"/>
          <p:cNvGraphicFramePr>
            <a:graphicFrameLocks noGrp="1"/>
          </p:cNvGraphicFramePr>
          <p:nvPr/>
        </p:nvGraphicFramePr>
        <p:xfrm>
          <a:off x="729763" y="1061916"/>
          <a:ext cx="7895490" cy="1828800"/>
        </p:xfrm>
        <a:graphic>
          <a:graphicData uri="http://schemas.openxmlformats.org/drawingml/2006/table">
            <a:tbl>
              <a:tblPr/>
              <a:tblGrid>
                <a:gridCol w="556564"/>
                <a:gridCol w="1000763"/>
                <a:gridCol w="1000763"/>
                <a:gridCol w="1334350"/>
                <a:gridCol w="1334350"/>
                <a:gridCol w="1334350"/>
                <a:gridCol w="1334350"/>
              </a:tblGrid>
              <a:tr h="0">
                <a:tc>
                  <a:txBody>
                    <a:bodyPr/>
                    <a:lstStyle/>
                    <a:p>
                      <a:pPr algn="ctr">
                        <a:lnSpc>
                          <a:spcPct val="150000"/>
                        </a:lnSpc>
                        <a:spcAft>
                          <a:spcPts val="0"/>
                        </a:spcAft>
                      </a:pPr>
                      <a:r>
                        <a:rPr lang="zh-CN" sz="1600" kern="100" dirty="0" smtClean="0">
                          <a:solidFill>
                            <a:srgbClr val="000000"/>
                          </a:solidFill>
                          <a:latin typeface="+mn-ea"/>
                          <a:ea typeface="+mn-ea"/>
                          <a:cs typeface="Times New Roman"/>
                        </a:rPr>
                        <a:t>序号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动滑轮</a:t>
                      </a:r>
                      <a:r>
                        <a:rPr lang="zh-CN" sz="1600" kern="100" dirty="0">
                          <a:solidFill>
                            <a:srgbClr val="000000"/>
                          </a:solidFill>
                          <a:latin typeface="+mn-ea"/>
                          <a:ea typeface="+mn-ea"/>
                          <a:cs typeface="Times New Roman"/>
                        </a:rPr>
                        <a:t>重</a:t>
                      </a:r>
                    </a:p>
                    <a:p>
                      <a:pPr algn="ctr">
                        <a:lnSpc>
                          <a:spcPct val="150000"/>
                        </a:lnSpc>
                        <a:spcAft>
                          <a:spcPts val="0"/>
                        </a:spcAft>
                      </a:pPr>
                      <a:r>
                        <a:rPr lang="en-US" sz="1600" kern="100" dirty="0">
                          <a:solidFill>
                            <a:srgbClr val="000000"/>
                          </a:solidFill>
                          <a:latin typeface="+mn-ea"/>
                          <a:ea typeface="+mn-ea"/>
                          <a:cs typeface="Times New Roman"/>
                        </a:rPr>
                        <a:t>G</a:t>
                      </a:r>
                      <a:r>
                        <a:rPr lang="zh-CN" sz="1600" kern="100" baseline="-25000" dirty="0">
                          <a:solidFill>
                            <a:srgbClr val="000000"/>
                          </a:solidFill>
                          <a:latin typeface="+mn-ea"/>
                          <a:ea typeface="+mn-ea"/>
                          <a:cs typeface="Times New Roman"/>
                        </a:rPr>
                        <a:t>动</a:t>
                      </a:r>
                      <a:r>
                        <a:rPr lang="en-US" sz="1600" kern="100" dirty="0">
                          <a:solidFill>
                            <a:srgbClr val="000000"/>
                          </a:solidFill>
                          <a:latin typeface="+mn-ea"/>
                          <a:ea typeface="+mn-ea"/>
                          <a:cs typeface="Times New Roman"/>
                        </a:rPr>
                        <a:t>/N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a:t>
                      </a:r>
                      <a:r>
                        <a:rPr lang="zh-CN" sz="1600" kern="100" dirty="0" smtClean="0">
                          <a:solidFill>
                            <a:srgbClr val="000000"/>
                          </a:solidFill>
                          <a:latin typeface="+mn-ea"/>
                          <a:ea typeface="+mn-ea"/>
                          <a:cs typeface="Times New Roman"/>
                        </a:rPr>
                        <a:t>重</a:t>
                      </a:r>
                      <a:r>
                        <a:rPr lang="en-US" sz="1600" kern="100" dirty="0" smtClean="0">
                          <a:solidFill>
                            <a:srgbClr val="000000"/>
                          </a:solidFill>
                          <a:latin typeface="+mn-ea"/>
                          <a:ea typeface="+mn-ea"/>
                          <a:cs typeface="Times New Roman"/>
                        </a:rPr>
                        <a:t>G/N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物体</a:t>
                      </a:r>
                      <a:r>
                        <a:rPr lang="zh-CN" sz="1600" kern="100" dirty="0" smtClean="0">
                          <a:solidFill>
                            <a:srgbClr val="000000"/>
                          </a:solidFill>
                          <a:latin typeface="+mn-ea"/>
                          <a:ea typeface="+mn-ea"/>
                          <a:cs typeface="Times New Roman"/>
                        </a:rPr>
                        <a:t>上升的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高度</a:t>
                      </a:r>
                      <a:r>
                        <a:rPr lang="en-US" sz="1600" kern="100" dirty="0">
                          <a:solidFill>
                            <a:srgbClr val="000000"/>
                          </a:solidFill>
                          <a:latin typeface="+mn-ea"/>
                          <a:ea typeface="+mn-ea"/>
                          <a:cs typeface="Times New Roman"/>
                        </a:rPr>
                        <a:t>h/m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受到的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拉力</a:t>
                      </a:r>
                      <a:r>
                        <a:rPr lang="en-US" sz="1600" kern="100" dirty="0">
                          <a:solidFill>
                            <a:srgbClr val="000000"/>
                          </a:solidFill>
                          <a:latin typeface="+mn-ea"/>
                          <a:ea typeface="+mn-ea"/>
                          <a:cs typeface="Times New Roman"/>
                        </a:rPr>
                        <a:t>F/N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移动的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距离</a:t>
                      </a:r>
                      <a:r>
                        <a:rPr lang="en-US" sz="1600" kern="100" dirty="0">
                          <a:solidFill>
                            <a:srgbClr val="000000"/>
                          </a:solidFill>
                          <a:latin typeface="+mn-ea"/>
                          <a:ea typeface="+mn-ea"/>
                          <a:cs typeface="Times New Roman"/>
                        </a:rPr>
                        <a:t>s/m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滑轮组的</a:t>
                      </a:r>
                      <a:r>
                        <a:rPr lang="zh-CN" sz="1600" kern="100" dirty="0">
                          <a:solidFill>
                            <a:srgbClr val="000000"/>
                          </a:solidFill>
                          <a:latin typeface="+mn-ea"/>
                          <a:ea typeface="+mn-ea"/>
                          <a:cs typeface="Times New Roman"/>
                        </a:rPr>
                        <a:t>机械</a:t>
                      </a:r>
                    </a:p>
                    <a:p>
                      <a:pPr algn="ctr">
                        <a:lnSpc>
                          <a:spcPct val="150000"/>
                        </a:lnSpc>
                        <a:spcAft>
                          <a:spcPts val="0"/>
                        </a:spcAft>
                      </a:pPr>
                      <a:r>
                        <a:rPr lang="zh-CN" sz="1600" kern="100" dirty="0">
                          <a:solidFill>
                            <a:srgbClr val="000000"/>
                          </a:solidFill>
                          <a:latin typeface="+mn-ea"/>
                          <a:ea typeface="+mn-ea"/>
                          <a:cs typeface="Times New Roman"/>
                        </a:rPr>
                        <a:t>效率</a:t>
                      </a:r>
                      <a:r>
                        <a:rPr lang="en-US" sz="1600" kern="100" dirty="0">
                          <a:solidFill>
                            <a:srgbClr val="000000"/>
                          </a:solidFill>
                          <a:latin typeface="+mn-ea"/>
                          <a:ea typeface="+mn-ea"/>
                          <a:cs typeface="Times New Roman"/>
                        </a:rPr>
                        <a:t>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55.6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1.0</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66.7</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4</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1663685" y="3311995"/>
            <a:ext cx="1107996" cy="369332"/>
          </a:xfrm>
          <a:prstGeom prst="rect">
            <a:avLst/>
          </a:prstGeom>
        </p:spPr>
        <p:txBody>
          <a:bodyPr wrap="none">
            <a:spAutoFit/>
          </a:bodyPr>
          <a:lstStyle/>
          <a:p>
            <a:r>
              <a:rPr lang="zh-CN" altLang="en-US" b="1" dirty="0" smtClean="0">
                <a:solidFill>
                  <a:srgbClr val="C00000"/>
                </a:solidFill>
              </a:rPr>
              <a:t>匀速上升</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10762" y="241007"/>
            <a:ext cx="8143092" cy="4016484"/>
          </a:xfrm>
          <a:prstGeom prst="rect">
            <a:avLst/>
          </a:prstGeom>
        </p:spPr>
        <p:txBody>
          <a:bodyPr wrap="square">
            <a:spAutoFit/>
          </a:bodyPr>
          <a:lstStyle/>
          <a:p>
            <a:pPr>
              <a:lnSpc>
                <a:spcPct val="150000"/>
              </a:lnSpc>
            </a:pPr>
            <a:r>
              <a:rPr lang="zh-CN" altLang="en-US" sz="1700" b="1" dirty="0" smtClean="0">
                <a:solidFill>
                  <a:srgbClr val="409E8A"/>
                </a:solidFill>
              </a:rPr>
              <a:t>例</a:t>
            </a:r>
            <a:r>
              <a:rPr lang="zh-CN" altLang="en-US" sz="1700" dirty="0" smtClean="0"/>
              <a:t>在“探究影响滑轮组机械效率的因素”的实验中，小明用同一滑轮组进行了三次实验，实验数据如下表所示。</a:t>
            </a:r>
            <a:endParaRPr lang="en-US" altLang="zh-CN" sz="1700" dirty="0" smtClean="0"/>
          </a:p>
          <a:p>
            <a:pPr>
              <a:lnSpc>
                <a:spcPct val="150000"/>
              </a:lnSpc>
            </a:pPr>
            <a:endParaRPr lang="en-US" altLang="zh-CN" sz="1700" dirty="0" smtClean="0"/>
          </a:p>
          <a:p>
            <a:pPr>
              <a:lnSpc>
                <a:spcPct val="150000"/>
              </a:lnSpc>
            </a:pPr>
            <a:endParaRPr lang="en-US" altLang="zh-CN" sz="1700" dirty="0" smtClean="0"/>
          </a:p>
          <a:p>
            <a:pPr>
              <a:lnSpc>
                <a:spcPct val="150000"/>
              </a:lnSpc>
            </a:pPr>
            <a:endParaRPr lang="en-US" altLang="zh-CN" sz="1700" dirty="0" smtClean="0"/>
          </a:p>
          <a:p>
            <a:pPr>
              <a:lnSpc>
                <a:spcPct val="150000"/>
              </a:lnSpc>
            </a:pPr>
            <a:endParaRPr lang="en-US" altLang="zh-CN" sz="1700" dirty="0" smtClean="0"/>
          </a:p>
          <a:p>
            <a:pPr>
              <a:lnSpc>
                <a:spcPct val="150000"/>
              </a:lnSpc>
            </a:pPr>
            <a:endParaRPr lang="en-US" altLang="zh-CN" sz="1700" dirty="0" smtClean="0"/>
          </a:p>
          <a:p>
            <a:pPr>
              <a:lnSpc>
                <a:spcPct val="150000"/>
              </a:lnSpc>
            </a:pPr>
            <a:r>
              <a:rPr lang="zh-CN" altLang="en-US" sz="1700" dirty="0" smtClean="0"/>
              <a:t>（</a:t>
            </a:r>
            <a:r>
              <a:rPr lang="en-US" sz="1700" dirty="0" smtClean="0"/>
              <a:t>4</a:t>
            </a:r>
            <a:r>
              <a:rPr lang="zh-CN" altLang="en-US" sz="1700" dirty="0" smtClean="0"/>
              <a:t>）第</a:t>
            </a:r>
            <a:r>
              <a:rPr lang="en-US" sz="1700" dirty="0" smtClean="0"/>
              <a:t>3</a:t>
            </a:r>
            <a:r>
              <a:rPr lang="zh-CN" altLang="en-US" sz="1700" dirty="0" smtClean="0"/>
              <a:t>次实验时，弹簧测力计示数如图乙所示，</a:t>
            </a:r>
            <a:endParaRPr lang="en-US" altLang="zh-CN" sz="1700" dirty="0" smtClean="0"/>
          </a:p>
          <a:p>
            <a:pPr>
              <a:lnSpc>
                <a:spcPct val="150000"/>
              </a:lnSpc>
            </a:pPr>
            <a:r>
              <a:rPr lang="zh-CN" altLang="en-US" sz="1700" dirty="0" smtClean="0"/>
              <a:t>此时绳端受到的拉力为</a:t>
            </a:r>
            <a:r>
              <a:rPr lang="zh-CN" altLang="en-US" sz="1700" u="sng" dirty="0" smtClean="0"/>
              <a:t>　　　　</a:t>
            </a:r>
            <a:r>
              <a:rPr lang="en-US" sz="1700" dirty="0" smtClean="0"/>
              <a:t>N</a:t>
            </a:r>
            <a:r>
              <a:rPr lang="zh-CN" altLang="en-US" sz="1700" dirty="0" smtClean="0"/>
              <a:t>，滑轮组的机械</a:t>
            </a:r>
            <a:endParaRPr lang="en-US" altLang="zh-CN" sz="1700" dirty="0" smtClean="0"/>
          </a:p>
          <a:p>
            <a:pPr>
              <a:lnSpc>
                <a:spcPct val="150000"/>
              </a:lnSpc>
            </a:pPr>
            <a:r>
              <a:rPr lang="zh-CN" altLang="en-US" sz="1700" dirty="0" smtClean="0"/>
              <a:t>效率为</a:t>
            </a:r>
            <a:r>
              <a:rPr lang="zh-CN" altLang="en-US" sz="1700" u="sng" dirty="0" smtClean="0"/>
              <a:t>　　　　</a:t>
            </a:r>
            <a:r>
              <a:rPr lang="en-US" sz="1700" dirty="0" smtClean="0"/>
              <a:t>%</a:t>
            </a:r>
            <a:r>
              <a:rPr lang="zh-CN" altLang="en-US" sz="1700" dirty="0" smtClean="0"/>
              <a:t>（结果保留三位有效数字）。</a:t>
            </a:r>
            <a:r>
              <a:rPr lang="en-US" sz="1700" dirty="0" smtClean="0"/>
              <a:t> </a:t>
            </a:r>
            <a:endParaRPr lang="zh-CN" altLang="en-US" sz="1700" dirty="0" smtClean="0"/>
          </a:p>
        </p:txBody>
      </p:sp>
      <p:graphicFrame>
        <p:nvGraphicFramePr>
          <p:cNvPr id="12" name="表格 11"/>
          <p:cNvGraphicFramePr>
            <a:graphicFrameLocks noGrp="1"/>
          </p:cNvGraphicFramePr>
          <p:nvPr/>
        </p:nvGraphicFramePr>
        <p:xfrm>
          <a:off x="808893" y="1079501"/>
          <a:ext cx="7895490" cy="1828800"/>
        </p:xfrm>
        <a:graphic>
          <a:graphicData uri="http://schemas.openxmlformats.org/drawingml/2006/table">
            <a:tbl>
              <a:tblPr/>
              <a:tblGrid>
                <a:gridCol w="556564"/>
                <a:gridCol w="1000763"/>
                <a:gridCol w="1000763"/>
                <a:gridCol w="1334350"/>
                <a:gridCol w="1334350"/>
                <a:gridCol w="1334350"/>
                <a:gridCol w="1334350"/>
              </a:tblGrid>
              <a:tr h="0">
                <a:tc>
                  <a:txBody>
                    <a:bodyPr/>
                    <a:lstStyle/>
                    <a:p>
                      <a:pPr algn="ctr">
                        <a:lnSpc>
                          <a:spcPct val="150000"/>
                        </a:lnSpc>
                        <a:spcAft>
                          <a:spcPts val="0"/>
                        </a:spcAft>
                      </a:pPr>
                      <a:r>
                        <a:rPr lang="zh-CN" sz="1600" kern="100" dirty="0" smtClean="0">
                          <a:solidFill>
                            <a:srgbClr val="000000"/>
                          </a:solidFill>
                          <a:latin typeface="+mn-ea"/>
                          <a:ea typeface="+mn-ea"/>
                          <a:cs typeface="Times New Roman"/>
                        </a:rPr>
                        <a:t>序号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动滑轮</a:t>
                      </a:r>
                      <a:r>
                        <a:rPr lang="zh-CN" sz="1600" kern="100" dirty="0">
                          <a:solidFill>
                            <a:srgbClr val="000000"/>
                          </a:solidFill>
                          <a:latin typeface="+mn-ea"/>
                          <a:ea typeface="+mn-ea"/>
                          <a:cs typeface="Times New Roman"/>
                        </a:rPr>
                        <a:t>重</a:t>
                      </a:r>
                    </a:p>
                    <a:p>
                      <a:pPr algn="ctr">
                        <a:lnSpc>
                          <a:spcPct val="150000"/>
                        </a:lnSpc>
                        <a:spcAft>
                          <a:spcPts val="0"/>
                        </a:spcAft>
                      </a:pPr>
                      <a:r>
                        <a:rPr lang="en-US" sz="1600" kern="100" dirty="0">
                          <a:solidFill>
                            <a:srgbClr val="000000"/>
                          </a:solidFill>
                          <a:latin typeface="+mn-ea"/>
                          <a:ea typeface="+mn-ea"/>
                          <a:cs typeface="Times New Roman"/>
                        </a:rPr>
                        <a:t>G</a:t>
                      </a:r>
                      <a:r>
                        <a:rPr lang="zh-CN" sz="1600" kern="100" baseline="-25000" dirty="0">
                          <a:solidFill>
                            <a:srgbClr val="000000"/>
                          </a:solidFill>
                          <a:latin typeface="+mn-ea"/>
                          <a:ea typeface="+mn-ea"/>
                          <a:cs typeface="Times New Roman"/>
                        </a:rPr>
                        <a:t>动</a:t>
                      </a:r>
                      <a:r>
                        <a:rPr lang="en-US" sz="1600" kern="100" dirty="0">
                          <a:solidFill>
                            <a:srgbClr val="000000"/>
                          </a:solidFill>
                          <a:latin typeface="+mn-ea"/>
                          <a:ea typeface="+mn-ea"/>
                          <a:cs typeface="Times New Roman"/>
                        </a:rPr>
                        <a:t>/N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a:t>
                      </a:r>
                      <a:r>
                        <a:rPr lang="zh-CN" sz="1600" kern="100" dirty="0" smtClean="0">
                          <a:solidFill>
                            <a:srgbClr val="000000"/>
                          </a:solidFill>
                          <a:latin typeface="+mn-ea"/>
                          <a:ea typeface="+mn-ea"/>
                          <a:cs typeface="Times New Roman"/>
                        </a:rPr>
                        <a:t>重</a:t>
                      </a:r>
                      <a:r>
                        <a:rPr lang="en-US" sz="1600" kern="100" dirty="0" smtClean="0">
                          <a:solidFill>
                            <a:srgbClr val="000000"/>
                          </a:solidFill>
                          <a:latin typeface="+mn-ea"/>
                          <a:ea typeface="+mn-ea"/>
                          <a:cs typeface="Times New Roman"/>
                        </a:rPr>
                        <a:t>G/N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物体</a:t>
                      </a:r>
                      <a:r>
                        <a:rPr lang="zh-CN" sz="1600" kern="100" dirty="0" smtClean="0">
                          <a:solidFill>
                            <a:srgbClr val="000000"/>
                          </a:solidFill>
                          <a:latin typeface="+mn-ea"/>
                          <a:ea typeface="+mn-ea"/>
                          <a:cs typeface="Times New Roman"/>
                        </a:rPr>
                        <a:t>上升的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高度</a:t>
                      </a:r>
                      <a:r>
                        <a:rPr lang="en-US" sz="1600" kern="100" dirty="0">
                          <a:solidFill>
                            <a:srgbClr val="000000"/>
                          </a:solidFill>
                          <a:latin typeface="+mn-ea"/>
                          <a:ea typeface="+mn-ea"/>
                          <a:cs typeface="Times New Roman"/>
                        </a:rPr>
                        <a:t>h/m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受到的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拉力</a:t>
                      </a:r>
                      <a:r>
                        <a:rPr lang="en-US" sz="1600" kern="100" dirty="0">
                          <a:solidFill>
                            <a:srgbClr val="000000"/>
                          </a:solidFill>
                          <a:latin typeface="+mn-ea"/>
                          <a:ea typeface="+mn-ea"/>
                          <a:cs typeface="Times New Roman"/>
                        </a:rPr>
                        <a:t>F/N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移动的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距离</a:t>
                      </a:r>
                      <a:r>
                        <a:rPr lang="en-US" sz="1600" kern="100" dirty="0">
                          <a:solidFill>
                            <a:srgbClr val="000000"/>
                          </a:solidFill>
                          <a:latin typeface="+mn-ea"/>
                          <a:ea typeface="+mn-ea"/>
                          <a:cs typeface="Times New Roman"/>
                        </a:rPr>
                        <a:t>s/m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滑轮组的</a:t>
                      </a:r>
                      <a:r>
                        <a:rPr lang="zh-CN" sz="1600" kern="100" dirty="0">
                          <a:solidFill>
                            <a:srgbClr val="000000"/>
                          </a:solidFill>
                          <a:latin typeface="+mn-ea"/>
                          <a:ea typeface="+mn-ea"/>
                          <a:cs typeface="Times New Roman"/>
                        </a:rPr>
                        <a:t>机械</a:t>
                      </a:r>
                    </a:p>
                    <a:p>
                      <a:pPr algn="ctr">
                        <a:lnSpc>
                          <a:spcPct val="150000"/>
                        </a:lnSpc>
                        <a:spcAft>
                          <a:spcPts val="0"/>
                        </a:spcAft>
                      </a:pPr>
                      <a:r>
                        <a:rPr lang="zh-CN" sz="1600" kern="100" dirty="0">
                          <a:solidFill>
                            <a:srgbClr val="000000"/>
                          </a:solidFill>
                          <a:latin typeface="+mn-ea"/>
                          <a:ea typeface="+mn-ea"/>
                          <a:cs typeface="Times New Roman"/>
                        </a:rPr>
                        <a:t>效率</a:t>
                      </a:r>
                      <a:r>
                        <a:rPr lang="en-US" sz="1600" kern="100" dirty="0">
                          <a:solidFill>
                            <a:srgbClr val="000000"/>
                          </a:solidFill>
                          <a:latin typeface="+mn-ea"/>
                          <a:ea typeface="+mn-ea"/>
                          <a:cs typeface="Times New Roman"/>
                        </a:rPr>
                        <a:t>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55.6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dirty="0">
                          <a:solidFill>
                            <a:srgbClr val="000000"/>
                          </a:solidFill>
                          <a:latin typeface="+mn-ea"/>
                          <a:ea typeface="+mn-ea"/>
                          <a:cs typeface="Times New Roman"/>
                        </a:rPr>
                        <a:t>0.1</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1.0</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66.7</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4</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dirty="0">
                          <a:solidFill>
                            <a:srgbClr val="000000"/>
                          </a:solidFill>
                          <a:latin typeface="+mn-ea"/>
                          <a:ea typeface="+mn-ea"/>
                          <a:cs typeface="Times New Roman"/>
                        </a:rPr>
                        <a:t>0.1</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3145045" y="3354342"/>
            <a:ext cx="535724" cy="369332"/>
          </a:xfrm>
          <a:prstGeom prst="rect">
            <a:avLst/>
          </a:prstGeom>
        </p:spPr>
        <p:txBody>
          <a:bodyPr wrap="none">
            <a:spAutoFit/>
          </a:bodyPr>
          <a:lstStyle/>
          <a:p>
            <a:r>
              <a:rPr lang="en-US" altLang="zh-CN" b="1" dirty="0" smtClean="0">
                <a:solidFill>
                  <a:srgbClr val="C00000"/>
                </a:solidFill>
              </a:rPr>
              <a:t>1.8</a:t>
            </a:r>
            <a:endParaRPr lang="zh-CN" altLang="en-US" b="1" dirty="0">
              <a:solidFill>
                <a:srgbClr val="C00000"/>
              </a:solidFill>
            </a:endParaRPr>
          </a:p>
        </p:txBody>
      </p:sp>
      <p:pic>
        <p:nvPicPr>
          <p:cNvPr id="13" name="19LZ194.EPS" descr="id:2147502205;FounderCES"/>
          <p:cNvPicPr/>
          <p:nvPr/>
        </p:nvPicPr>
        <p:blipFill>
          <a:blip r:embed="rId2" cstate="print"/>
          <a:stretch>
            <a:fillRect/>
          </a:stretch>
        </p:blipFill>
        <p:spPr>
          <a:xfrm>
            <a:off x="5683737" y="3169507"/>
            <a:ext cx="2185380" cy="1244231"/>
          </a:xfrm>
          <a:prstGeom prst="rect">
            <a:avLst/>
          </a:prstGeom>
        </p:spPr>
      </p:pic>
      <p:sp>
        <p:nvSpPr>
          <p:cNvPr id="14" name="矩形 13"/>
          <p:cNvSpPr/>
          <p:nvPr/>
        </p:nvSpPr>
        <p:spPr>
          <a:xfrm>
            <a:off x="7702853" y="4189506"/>
            <a:ext cx="864339" cy="307777"/>
          </a:xfrm>
          <a:prstGeom prst="rect">
            <a:avLst/>
          </a:prstGeom>
        </p:spPr>
        <p:txBody>
          <a:bodyPr wrap="none">
            <a:spAutoFit/>
          </a:bodyPr>
          <a:lstStyle/>
          <a:p>
            <a:r>
              <a:rPr lang="zh-CN" altLang="en-US" sz="1400" dirty="0" smtClean="0"/>
              <a:t>图</a:t>
            </a:r>
            <a:r>
              <a:rPr lang="en-US" sz="1400" dirty="0" smtClean="0"/>
              <a:t>11-12</a:t>
            </a:r>
            <a:endParaRPr lang="zh-CN" altLang="en-US" sz="1400" dirty="0"/>
          </a:p>
        </p:txBody>
      </p:sp>
      <p:sp>
        <p:nvSpPr>
          <p:cNvPr id="11" name="矩形 10"/>
          <p:cNvSpPr/>
          <p:nvPr/>
        </p:nvSpPr>
        <p:spPr>
          <a:xfrm>
            <a:off x="1548478" y="3763939"/>
            <a:ext cx="678391" cy="369332"/>
          </a:xfrm>
          <a:prstGeom prst="rect">
            <a:avLst/>
          </a:prstGeom>
        </p:spPr>
        <p:txBody>
          <a:bodyPr wrap="none">
            <a:spAutoFit/>
          </a:bodyPr>
          <a:lstStyle/>
          <a:p>
            <a:r>
              <a:rPr lang="en-US" b="1" dirty="0" smtClean="0">
                <a:solidFill>
                  <a:srgbClr val="C00000"/>
                </a:solidFill>
              </a:rPr>
              <a:t>74.1</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3178" y="214630"/>
            <a:ext cx="8037584" cy="4247317"/>
          </a:xfrm>
          <a:prstGeom prst="rect">
            <a:avLst/>
          </a:prstGeom>
        </p:spPr>
        <p:txBody>
          <a:bodyPr wrap="square">
            <a:spAutoFit/>
          </a:bodyPr>
          <a:lstStyle/>
          <a:p>
            <a:pPr algn="just">
              <a:lnSpc>
                <a:spcPct val="150000"/>
              </a:lnSpc>
            </a:pPr>
            <a:r>
              <a:rPr lang="zh-CN" altLang="en-US" b="1" dirty="0" smtClean="0">
                <a:solidFill>
                  <a:srgbClr val="409E8A"/>
                </a:solidFill>
              </a:rPr>
              <a:t>例</a:t>
            </a:r>
            <a:r>
              <a:rPr lang="zh-CN" altLang="en-US" dirty="0" smtClean="0"/>
              <a:t>在“探究影响滑轮组机械效率的因素”的实验中，小明用同一滑轮组进行了三次实验，实验数据如下表所示。</a:t>
            </a: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nSpc>
                <a:spcPct val="150000"/>
              </a:lnSpc>
            </a:pPr>
            <a:r>
              <a:rPr lang="zh-CN" altLang="en-US" dirty="0" smtClean="0"/>
              <a:t>（</a:t>
            </a:r>
            <a:r>
              <a:rPr lang="en-US" dirty="0" smtClean="0"/>
              <a:t>5</a:t>
            </a:r>
            <a:r>
              <a:rPr lang="zh-CN" altLang="en-US" dirty="0" smtClean="0"/>
              <a:t>）根据表格中的数据分析可知：</a:t>
            </a:r>
          </a:p>
          <a:p>
            <a:pPr>
              <a:lnSpc>
                <a:spcPct val="150000"/>
              </a:lnSpc>
            </a:pPr>
            <a:r>
              <a:rPr lang="en-US" dirty="0" smtClean="0"/>
              <a:t>①</a:t>
            </a:r>
            <a:r>
              <a:rPr lang="zh-CN" altLang="en-US" dirty="0" smtClean="0"/>
              <a:t>随着物重的增大，额外功</a:t>
            </a:r>
            <a:r>
              <a:rPr lang="zh-CN" altLang="en-US" u="sng" dirty="0" smtClean="0"/>
              <a:t>　　　　</a:t>
            </a:r>
            <a:r>
              <a:rPr lang="zh-CN" altLang="en-US" dirty="0" smtClean="0"/>
              <a:t>（选填“变小” “不变”或“变大”），原因是</a:t>
            </a:r>
            <a:r>
              <a:rPr lang="zh-CN" altLang="en-US" u="sng" dirty="0" smtClean="0"/>
              <a:t>　                           </a:t>
            </a:r>
            <a:r>
              <a:rPr lang="zh-CN" altLang="en-US" dirty="0" smtClean="0"/>
              <a:t>；</a:t>
            </a:r>
            <a:r>
              <a:rPr lang="en-US" dirty="0" smtClean="0"/>
              <a:t> </a:t>
            </a:r>
            <a:endParaRPr lang="zh-CN" altLang="en-US" dirty="0" smtClean="0"/>
          </a:p>
        </p:txBody>
      </p:sp>
      <p:graphicFrame>
        <p:nvGraphicFramePr>
          <p:cNvPr id="12" name="表格 11"/>
          <p:cNvGraphicFramePr>
            <a:graphicFrameLocks noGrp="1"/>
          </p:cNvGraphicFramePr>
          <p:nvPr/>
        </p:nvGraphicFramePr>
        <p:xfrm>
          <a:off x="738555" y="1167423"/>
          <a:ext cx="7895490" cy="1828800"/>
        </p:xfrm>
        <a:graphic>
          <a:graphicData uri="http://schemas.openxmlformats.org/drawingml/2006/table">
            <a:tbl>
              <a:tblPr/>
              <a:tblGrid>
                <a:gridCol w="556564"/>
                <a:gridCol w="1000763"/>
                <a:gridCol w="1000763"/>
                <a:gridCol w="1334350"/>
                <a:gridCol w="1334350"/>
                <a:gridCol w="1334350"/>
                <a:gridCol w="1334350"/>
              </a:tblGrid>
              <a:tr h="0">
                <a:tc>
                  <a:txBody>
                    <a:bodyPr/>
                    <a:lstStyle/>
                    <a:p>
                      <a:pPr algn="ctr">
                        <a:lnSpc>
                          <a:spcPct val="150000"/>
                        </a:lnSpc>
                        <a:spcAft>
                          <a:spcPts val="0"/>
                        </a:spcAft>
                      </a:pPr>
                      <a:r>
                        <a:rPr lang="zh-CN" sz="1600" kern="100" dirty="0" smtClean="0">
                          <a:solidFill>
                            <a:srgbClr val="000000"/>
                          </a:solidFill>
                          <a:latin typeface="+mn-ea"/>
                          <a:ea typeface="+mn-ea"/>
                          <a:cs typeface="Times New Roman"/>
                        </a:rPr>
                        <a:t>序号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动滑轮</a:t>
                      </a:r>
                      <a:r>
                        <a:rPr lang="zh-CN" sz="1600" kern="100" dirty="0">
                          <a:solidFill>
                            <a:srgbClr val="000000"/>
                          </a:solidFill>
                          <a:latin typeface="+mn-ea"/>
                          <a:ea typeface="+mn-ea"/>
                          <a:cs typeface="Times New Roman"/>
                        </a:rPr>
                        <a:t>重</a:t>
                      </a:r>
                    </a:p>
                    <a:p>
                      <a:pPr algn="ctr">
                        <a:lnSpc>
                          <a:spcPct val="150000"/>
                        </a:lnSpc>
                        <a:spcAft>
                          <a:spcPts val="0"/>
                        </a:spcAft>
                      </a:pPr>
                      <a:r>
                        <a:rPr lang="en-US" sz="1600" kern="100" dirty="0">
                          <a:solidFill>
                            <a:srgbClr val="000000"/>
                          </a:solidFill>
                          <a:latin typeface="+mn-ea"/>
                          <a:ea typeface="+mn-ea"/>
                          <a:cs typeface="Times New Roman"/>
                        </a:rPr>
                        <a:t>G</a:t>
                      </a:r>
                      <a:r>
                        <a:rPr lang="zh-CN" sz="1600" kern="100" baseline="-25000" dirty="0">
                          <a:solidFill>
                            <a:srgbClr val="000000"/>
                          </a:solidFill>
                          <a:latin typeface="+mn-ea"/>
                          <a:ea typeface="+mn-ea"/>
                          <a:cs typeface="Times New Roman"/>
                        </a:rPr>
                        <a:t>动</a:t>
                      </a:r>
                      <a:r>
                        <a:rPr lang="en-US" sz="1600" kern="100" dirty="0">
                          <a:solidFill>
                            <a:srgbClr val="000000"/>
                          </a:solidFill>
                          <a:latin typeface="+mn-ea"/>
                          <a:ea typeface="+mn-ea"/>
                          <a:cs typeface="Times New Roman"/>
                        </a:rPr>
                        <a:t>/N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a:t>
                      </a:r>
                      <a:r>
                        <a:rPr lang="zh-CN" sz="1600" kern="100" dirty="0" smtClean="0">
                          <a:solidFill>
                            <a:srgbClr val="000000"/>
                          </a:solidFill>
                          <a:latin typeface="+mn-ea"/>
                          <a:ea typeface="+mn-ea"/>
                          <a:cs typeface="Times New Roman"/>
                        </a:rPr>
                        <a:t>重</a:t>
                      </a:r>
                      <a:r>
                        <a:rPr lang="en-US" sz="1600" kern="100" dirty="0" smtClean="0">
                          <a:solidFill>
                            <a:srgbClr val="000000"/>
                          </a:solidFill>
                          <a:latin typeface="+mn-ea"/>
                          <a:ea typeface="+mn-ea"/>
                          <a:cs typeface="Times New Roman"/>
                        </a:rPr>
                        <a:t>G/N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物体</a:t>
                      </a:r>
                      <a:r>
                        <a:rPr lang="zh-CN" sz="1600" kern="100" dirty="0" smtClean="0">
                          <a:solidFill>
                            <a:srgbClr val="000000"/>
                          </a:solidFill>
                          <a:latin typeface="+mn-ea"/>
                          <a:ea typeface="+mn-ea"/>
                          <a:cs typeface="Times New Roman"/>
                        </a:rPr>
                        <a:t>上升的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高度</a:t>
                      </a:r>
                      <a:r>
                        <a:rPr lang="en-US" sz="1600" kern="100" dirty="0">
                          <a:solidFill>
                            <a:srgbClr val="000000"/>
                          </a:solidFill>
                          <a:latin typeface="+mn-ea"/>
                          <a:ea typeface="+mn-ea"/>
                          <a:cs typeface="Times New Roman"/>
                        </a:rPr>
                        <a:t>h/m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受到的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拉力</a:t>
                      </a:r>
                      <a:r>
                        <a:rPr lang="en-US" sz="1600" kern="100" dirty="0">
                          <a:solidFill>
                            <a:srgbClr val="000000"/>
                          </a:solidFill>
                          <a:latin typeface="+mn-ea"/>
                          <a:ea typeface="+mn-ea"/>
                          <a:cs typeface="Times New Roman"/>
                        </a:rPr>
                        <a:t>F/N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移动的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距离</a:t>
                      </a:r>
                      <a:r>
                        <a:rPr lang="en-US" sz="1600" kern="100" dirty="0">
                          <a:solidFill>
                            <a:srgbClr val="000000"/>
                          </a:solidFill>
                          <a:latin typeface="+mn-ea"/>
                          <a:ea typeface="+mn-ea"/>
                          <a:cs typeface="Times New Roman"/>
                        </a:rPr>
                        <a:t>s/m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滑轮组的</a:t>
                      </a:r>
                      <a:r>
                        <a:rPr lang="zh-CN" sz="1600" kern="100" dirty="0">
                          <a:solidFill>
                            <a:srgbClr val="000000"/>
                          </a:solidFill>
                          <a:latin typeface="+mn-ea"/>
                          <a:ea typeface="+mn-ea"/>
                          <a:cs typeface="Times New Roman"/>
                        </a:rPr>
                        <a:t>机械</a:t>
                      </a:r>
                    </a:p>
                    <a:p>
                      <a:pPr algn="ctr">
                        <a:lnSpc>
                          <a:spcPct val="150000"/>
                        </a:lnSpc>
                        <a:spcAft>
                          <a:spcPts val="0"/>
                        </a:spcAft>
                      </a:pPr>
                      <a:r>
                        <a:rPr lang="zh-CN" sz="1600" kern="100" dirty="0">
                          <a:solidFill>
                            <a:srgbClr val="000000"/>
                          </a:solidFill>
                          <a:latin typeface="+mn-ea"/>
                          <a:ea typeface="+mn-ea"/>
                          <a:cs typeface="Times New Roman"/>
                        </a:rPr>
                        <a:t>效率</a:t>
                      </a:r>
                      <a:r>
                        <a:rPr lang="en-US" sz="1600" kern="100" dirty="0">
                          <a:solidFill>
                            <a:srgbClr val="000000"/>
                          </a:solidFill>
                          <a:latin typeface="+mn-ea"/>
                          <a:ea typeface="+mn-ea"/>
                          <a:cs typeface="Times New Roman"/>
                        </a:rPr>
                        <a:t>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55.6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1.0</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66.7</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4</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3652746" y="3543222"/>
            <a:ext cx="646331" cy="369332"/>
          </a:xfrm>
          <a:prstGeom prst="rect">
            <a:avLst/>
          </a:prstGeom>
        </p:spPr>
        <p:txBody>
          <a:bodyPr wrap="none">
            <a:spAutoFit/>
          </a:bodyPr>
          <a:lstStyle/>
          <a:p>
            <a:r>
              <a:rPr lang="zh-CN" altLang="en-US" b="1" dirty="0" smtClean="0">
                <a:solidFill>
                  <a:srgbClr val="C00000"/>
                </a:solidFill>
              </a:rPr>
              <a:t>变大</a:t>
            </a:r>
            <a:endParaRPr lang="zh-CN" altLang="en-US" b="1" dirty="0">
              <a:solidFill>
                <a:srgbClr val="C00000"/>
              </a:solidFill>
            </a:endParaRPr>
          </a:p>
        </p:txBody>
      </p:sp>
      <p:sp>
        <p:nvSpPr>
          <p:cNvPr id="9" name="矩形 8"/>
          <p:cNvSpPr/>
          <p:nvPr/>
        </p:nvSpPr>
        <p:spPr>
          <a:xfrm>
            <a:off x="1484299" y="3932104"/>
            <a:ext cx="2031325" cy="369332"/>
          </a:xfrm>
          <a:prstGeom prst="rect">
            <a:avLst/>
          </a:prstGeom>
        </p:spPr>
        <p:txBody>
          <a:bodyPr wrap="none">
            <a:spAutoFit/>
          </a:bodyPr>
          <a:lstStyle/>
          <a:p>
            <a:r>
              <a:rPr lang="zh-CN" altLang="en-US" b="1" dirty="0" smtClean="0">
                <a:solidFill>
                  <a:srgbClr val="C00000"/>
                </a:solidFill>
              </a:rPr>
              <a:t>克服摩擦做功更多</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93178" y="214630"/>
            <a:ext cx="8037584" cy="4247317"/>
          </a:xfrm>
          <a:prstGeom prst="rect">
            <a:avLst/>
          </a:prstGeom>
        </p:spPr>
        <p:txBody>
          <a:bodyPr wrap="square">
            <a:spAutoFit/>
          </a:bodyPr>
          <a:lstStyle/>
          <a:p>
            <a:pPr algn="just">
              <a:lnSpc>
                <a:spcPct val="150000"/>
              </a:lnSpc>
            </a:pPr>
            <a:r>
              <a:rPr lang="zh-CN" altLang="en-US" b="1" dirty="0" smtClean="0">
                <a:solidFill>
                  <a:srgbClr val="409E8A"/>
                </a:solidFill>
              </a:rPr>
              <a:t>例</a:t>
            </a:r>
            <a:r>
              <a:rPr lang="zh-CN" altLang="en-US" dirty="0" smtClean="0"/>
              <a:t>在“探究影响滑轮组机械效率的因素”的实验中，小明用同一滑轮组进行了三次实验，实验数据如下表所示。</a:t>
            </a: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nSpc>
                <a:spcPct val="150000"/>
              </a:lnSpc>
            </a:pPr>
            <a:r>
              <a:rPr lang="zh-CN" altLang="en-US" dirty="0" smtClean="0"/>
              <a:t>（</a:t>
            </a:r>
            <a:r>
              <a:rPr lang="en-US" dirty="0" smtClean="0"/>
              <a:t>5</a:t>
            </a:r>
            <a:r>
              <a:rPr lang="zh-CN" altLang="en-US" dirty="0" smtClean="0"/>
              <a:t>）根据表格中的数据分析可知：</a:t>
            </a:r>
          </a:p>
          <a:p>
            <a:pPr>
              <a:lnSpc>
                <a:spcPct val="150000"/>
              </a:lnSpc>
            </a:pPr>
            <a:r>
              <a:rPr lang="en-US" dirty="0" smtClean="0"/>
              <a:t>②</a:t>
            </a:r>
            <a:r>
              <a:rPr lang="zh-CN" altLang="en-US" dirty="0" smtClean="0"/>
              <a:t>要提高同一滑轮组的机械效率，可以采取</a:t>
            </a:r>
            <a:r>
              <a:rPr lang="en-US" altLang="zh-CN" dirty="0" smtClean="0"/>
              <a:t>__________________________________</a:t>
            </a:r>
            <a:r>
              <a:rPr lang="zh-CN" altLang="en-US" u="sng" dirty="0" smtClean="0"/>
              <a:t>　　　　　　　                         </a:t>
            </a:r>
            <a:r>
              <a:rPr lang="zh-CN" altLang="en-US" dirty="0" smtClean="0"/>
              <a:t>的措施。</a:t>
            </a:r>
            <a:r>
              <a:rPr lang="en-US" dirty="0" smtClean="0"/>
              <a:t> </a:t>
            </a:r>
            <a:endParaRPr lang="zh-CN" altLang="en-US" dirty="0"/>
          </a:p>
        </p:txBody>
      </p:sp>
      <p:graphicFrame>
        <p:nvGraphicFramePr>
          <p:cNvPr id="12" name="表格 11"/>
          <p:cNvGraphicFramePr>
            <a:graphicFrameLocks noGrp="1"/>
          </p:cNvGraphicFramePr>
          <p:nvPr/>
        </p:nvGraphicFramePr>
        <p:xfrm>
          <a:off x="738555" y="1167423"/>
          <a:ext cx="7895490" cy="1828800"/>
        </p:xfrm>
        <a:graphic>
          <a:graphicData uri="http://schemas.openxmlformats.org/drawingml/2006/table">
            <a:tbl>
              <a:tblPr/>
              <a:tblGrid>
                <a:gridCol w="556564"/>
                <a:gridCol w="1000763"/>
                <a:gridCol w="1000763"/>
                <a:gridCol w="1334350"/>
                <a:gridCol w="1334350"/>
                <a:gridCol w="1334350"/>
                <a:gridCol w="1334350"/>
              </a:tblGrid>
              <a:tr h="0">
                <a:tc>
                  <a:txBody>
                    <a:bodyPr/>
                    <a:lstStyle/>
                    <a:p>
                      <a:pPr algn="ctr">
                        <a:lnSpc>
                          <a:spcPct val="150000"/>
                        </a:lnSpc>
                        <a:spcAft>
                          <a:spcPts val="0"/>
                        </a:spcAft>
                      </a:pPr>
                      <a:r>
                        <a:rPr lang="zh-CN" sz="1600" kern="100" dirty="0" smtClean="0">
                          <a:solidFill>
                            <a:srgbClr val="000000"/>
                          </a:solidFill>
                          <a:latin typeface="+mn-ea"/>
                          <a:ea typeface="+mn-ea"/>
                          <a:cs typeface="Times New Roman"/>
                        </a:rPr>
                        <a:t>序号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动滑轮</a:t>
                      </a:r>
                      <a:r>
                        <a:rPr lang="zh-CN" sz="1600" kern="100" dirty="0">
                          <a:solidFill>
                            <a:srgbClr val="000000"/>
                          </a:solidFill>
                          <a:latin typeface="+mn-ea"/>
                          <a:ea typeface="+mn-ea"/>
                          <a:cs typeface="Times New Roman"/>
                        </a:rPr>
                        <a:t>重</a:t>
                      </a:r>
                    </a:p>
                    <a:p>
                      <a:pPr algn="ctr">
                        <a:lnSpc>
                          <a:spcPct val="150000"/>
                        </a:lnSpc>
                        <a:spcAft>
                          <a:spcPts val="0"/>
                        </a:spcAft>
                      </a:pPr>
                      <a:r>
                        <a:rPr lang="en-US" sz="1600" kern="100" dirty="0">
                          <a:solidFill>
                            <a:srgbClr val="000000"/>
                          </a:solidFill>
                          <a:latin typeface="+mn-ea"/>
                          <a:ea typeface="+mn-ea"/>
                          <a:cs typeface="Times New Roman"/>
                        </a:rPr>
                        <a:t>G</a:t>
                      </a:r>
                      <a:r>
                        <a:rPr lang="zh-CN" sz="1600" kern="100" baseline="-25000" dirty="0">
                          <a:solidFill>
                            <a:srgbClr val="000000"/>
                          </a:solidFill>
                          <a:latin typeface="+mn-ea"/>
                          <a:ea typeface="+mn-ea"/>
                          <a:cs typeface="Times New Roman"/>
                        </a:rPr>
                        <a:t>动</a:t>
                      </a:r>
                      <a:r>
                        <a:rPr lang="en-US" sz="1600" kern="100" dirty="0">
                          <a:solidFill>
                            <a:srgbClr val="000000"/>
                          </a:solidFill>
                          <a:latin typeface="+mn-ea"/>
                          <a:ea typeface="+mn-ea"/>
                          <a:cs typeface="Times New Roman"/>
                        </a:rPr>
                        <a:t>/N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a:t>
                      </a:r>
                      <a:r>
                        <a:rPr lang="zh-CN" sz="1600" kern="100" dirty="0" smtClean="0">
                          <a:solidFill>
                            <a:srgbClr val="000000"/>
                          </a:solidFill>
                          <a:latin typeface="+mn-ea"/>
                          <a:ea typeface="+mn-ea"/>
                          <a:cs typeface="Times New Roman"/>
                        </a:rPr>
                        <a:t>重</a:t>
                      </a:r>
                      <a:r>
                        <a:rPr lang="en-US" sz="1600" kern="100" dirty="0" smtClean="0">
                          <a:solidFill>
                            <a:srgbClr val="000000"/>
                          </a:solidFill>
                          <a:latin typeface="+mn-ea"/>
                          <a:ea typeface="+mn-ea"/>
                          <a:cs typeface="Times New Roman"/>
                        </a:rPr>
                        <a:t>G/N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物体</a:t>
                      </a:r>
                      <a:r>
                        <a:rPr lang="zh-CN" sz="1600" kern="100" dirty="0" smtClean="0">
                          <a:solidFill>
                            <a:srgbClr val="000000"/>
                          </a:solidFill>
                          <a:latin typeface="+mn-ea"/>
                          <a:ea typeface="+mn-ea"/>
                          <a:cs typeface="Times New Roman"/>
                        </a:rPr>
                        <a:t>上升的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高度</a:t>
                      </a:r>
                      <a:r>
                        <a:rPr lang="en-US" sz="1600" kern="100" dirty="0">
                          <a:solidFill>
                            <a:srgbClr val="000000"/>
                          </a:solidFill>
                          <a:latin typeface="+mn-ea"/>
                          <a:ea typeface="+mn-ea"/>
                          <a:cs typeface="Times New Roman"/>
                        </a:rPr>
                        <a:t>h/m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受到的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拉力</a:t>
                      </a:r>
                      <a:r>
                        <a:rPr lang="en-US" sz="1600" kern="100" dirty="0">
                          <a:solidFill>
                            <a:srgbClr val="000000"/>
                          </a:solidFill>
                          <a:latin typeface="+mn-ea"/>
                          <a:ea typeface="+mn-ea"/>
                          <a:cs typeface="Times New Roman"/>
                        </a:rPr>
                        <a:t>F/N</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a:solidFill>
                            <a:srgbClr val="000000"/>
                          </a:solidFill>
                          <a:latin typeface="+mn-ea"/>
                          <a:ea typeface="+mn-ea"/>
                          <a:cs typeface="Times New Roman"/>
                        </a:rPr>
                        <a:t>绳端</a:t>
                      </a:r>
                      <a:r>
                        <a:rPr lang="zh-CN" sz="1600" kern="100" dirty="0" smtClean="0">
                          <a:solidFill>
                            <a:srgbClr val="000000"/>
                          </a:solidFill>
                          <a:latin typeface="+mn-ea"/>
                          <a:ea typeface="+mn-ea"/>
                          <a:cs typeface="Times New Roman"/>
                        </a:rPr>
                        <a:t>移动的</a:t>
                      </a:r>
                      <a:endParaRPr lang="en-US" altLang="zh-CN" sz="1600" kern="100" dirty="0" smtClean="0">
                        <a:solidFill>
                          <a:srgbClr val="000000"/>
                        </a:solidFill>
                        <a:latin typeface="+mn-ea"/>
                        <a:ea typeface="+mn-ea"/>
                        <a:cs typeface="Times New Roman"/>
                      </a:endParaRPr>
                    </a:p>
                    <a:p>
                      <a:pPr algn="ctr">
                        <a:lnSpc>
                          <a:spcPct val="150000"/>
                        </a:lnSpc>
                        <a:spcAft>
                          <a:spcPts val="0"/>
                        </a:spcAft>
                      </a:pPr>
                      <a:r>
                        <a:rPr lang="zh-CN" sz="1600" kern="100" dirty="0" smtClean="0">
                          <a:solidFill>
                            <a:srgbClr val="000000"/>
                          </a:solidFill>
                          <a:latin typeface="+mn-ea"/>
                          <a:ea typeface="+mn-ea"/>
                          <a:cs typeface="Times New Roman"/>
                        </a:rPr>
                        <a:t>距离</a:t>
                      </a:r>
                      <a:r>
                        <a:rPr lang="en-US" sz="1600" kern="100" dirty="0">
                          <a:solidFill>
                            <a:srgbClr val="000000"/>
                          </a:solidFill>
                          <a:latin typeface="+mn-ea"/>
                          <a:ea typeface="+mn-ea"/>
                          <a:cs typeface="Times New Roman"/>
                        </a:rPr>
                        <a:t>s/m</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600" kern="100" dirty="0" smtClean="0">
                          <a:solidFill>
                            <a:srgbClr val="000000"/>
                          </a:solidFill>
                          <a:latin typeface="+mn-ea"/>
                          <a:ea typeface="+mn-ea"/>
                          <a:cs typeface="Times New Roman"/>
                        </a:rPr>
                        <a:t>滑轮组的</a:t>
                      </a:r>
                      <a:r>
                        <a:rPr lang="zh-CN" sz="1600" kern="100" dirty="0">
                          <a:solidFill>
                            <a:srgbClr val="000000"/>
                          </a:solidFill>
                          <a:latin typeface="+mn-ea"/>
                          <a:ea typeface="+mn-ea"/>
                          <a:cs typeface="Times New Roman"/>
                        </a:rPr>
                        <a:t>机械</a:t>
                      </a:r>
                    </a:p>
                    <a:p>
                      <a:pPr algn="ctr">
                        <a:lnSpc>
                          <a:spcPct val="150000"/>
                        </a:lnSpc>
                        <a:spcAft>
                          <a:spcPts val="0"/>
                        </a:spcAft>
                      </a:pPr>
                      <a:r>
                        <a:rPr lang="zh-CN" sz="1600" kern="100" dirty="0">
                          <a:solidFill>
                            <a:srgbClr val="000000"/>
                          </a:solidFill>
                          <a:latin typeface="+mn-ea"/>
                          <a:ea typeface="+mn-ea"/>
                          <a:cs typeface="Times New Roman"/>
                        </a:rPr>
                        <a:t>效率</a:t>
                      </a:r>
                      <a:r>
                        <a:rPr lang="en-US" sz="1600" kern="100" dirty="0">
                          <a:solidFill>
                            <a:srgbClr val="000000"/>
                          </a:solidFill>
                          <a:latin typeface="+mn-ea"/>
                          <a:ea typeface="+mn-ea"/>
                          <a:cs typeface="Times New Roman"/>
                        </a:rPr>
                        <a:t>η/%</a:t>
                      </a:r>
                      <a:endParaRPr lang="zh-CN"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55.6</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2</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1.0</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66.7</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600" kern="100">
                          <a:solidFill>
                            <a:srgbClr val="000000"/>
                          </a:solidFill>
                          <a:latin typeface="+mn-ea"/>
                          <a:ea typeface="+mn-ea"/>
                          <a:cs typeface="Times New Roman"/>
                        </a:rPr>
                        <a:t>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0.5</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4</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0.1</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600" kern="100">
                          <a:solidFill>
                            <a:srgbClr val="000000"/>
                          </a:solidFill>
                          <a:latin typeface="+mn-ea"/>
                          <a:ea typeface="+mn-ea"/>
                          <a:cs typeface="Times New Roman"/>
                        </a:rPr>
                        <a:t>0.3</a:t>
                      </a:r>
                      <a:endParaRPr lang="zh-CN" sz="16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16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0">
            <a:extLst>
              <a:ext uri="{FF2B5EF4-FFF2-40B4-BE49-F238E27FC236}">
                <a16:creationId xmlns:a16="http://schemas.microsoft.com/office/drawing/2014/main" xmlns="" id="{6671E1FD-836D-4A1B-9A94-A63F53F4C781}"/>
              </a:ext>
            </a:extLst>
          </p:cNvPr>
          <p:cNvSpPr txBox="1"/>
          <p:nvPr/>
        </p:nvSpPr>
        <p:spPr>
          <a:xfrm>
            <a:off x="91658"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9"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5081916" y="3511690"/>
            <a:ext cx="3877985" cy="369332"/>
          </a:xfrm>
          <a:prstGeom prst="rect">
            <a:avLst/>
          </a:prstGeom>
        </p:spPr>
        <p:txBody>
          <a:bodyPr wrap="none">
            <a:spAutoFit/>
          </a:bodyPr>
          <a:lstStyle/>
          <a:p>
            <a:r>
              <a:rPr lang="zh-CN" altLang="en-US" b="1" dirty="0" smtClean="0">
                <a:solidFill>
                  <a:srgbClr val="C00000"/>
                </a:solidFill>
              </a:rPr>
              <a:t>增加提起的物重（或减轻动滑轮重）</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99244"/>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4"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108000" y="181738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45057" y="239262"/>
            <a:ext cx="8100006" cy="349702"/>
          </a:xfrm>
          <a:prstGeom prst="rect">
            <a:avLst/>
          </a:prstGeom>
          <a:noFill/>
        </p:spPr>
        <p:txBody>
          <a:bodyPr wrap="square" lIns="36000" tIns="36000" rIns="36000" bIns="36000" rtlCol="0">
            <a:spAutoFit/>
          </a:bodyPr>
          <a:lstStyle/>
          <a:p>
            <a:r>
              <a:rPr lang="en-US" b="1" dirty="0" smtClean="0"/>
              <a:t>1.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龙东</a:t>
            </a:r>
            <a:r>
              <a:rPr lang="en-US" altLang="zh-CN" dirty="0" smtClean="0">
                <a:solidFill>
                  <a:srgbClr val="409E8A"/>
                </a:solidFill>
              </a:rPr>
              <a:t>】</a:t>
            </a:r>
            <a:r>
              <a:rPr lang="zh-CN" altLang="en-US" dirty="0" smtClean="0"/>
              <a:t>如图</a:t>
            </a:r>
            <a:r>
              <a:rPr lang="en-US" dirty="0" smtClean="0"/>
              <a:t>11-13</a:t>
            </a:r>
            <a:r>
              <a:rPr lang="zh-CN" altLang="en-US" dirty="0" smtClean="0"/>
              <a:t>所示，力对物体做功的是</a:t>
            </a:r>
            <a:r>
              <a:rPr lang="en-US" dirty="0" smtClean="0"/>
              <a:t>	</a:t>
            </a:r>
            <a:r>
              <a:rPr lang="zh-CN" altLang="en-US" dirty="0" smtClean="0"/>
              <a:t>（　　）</a:t>
            </a:r>
          </a:p>
        </p:txBody>
      </p:sp>
      <p:sp>
        <p:nvSpPr>
          <p:cNvPr id="16" name="文本框 12">
            <a:extLst>
              <a:ext uri="{FF2B5EF4-FFF2-40B4-BE49-F238E27FC236}">
                <a16:creationId xmlns:a16="http://schemas.microsoft.com/office/drawing/2014/main" xmlns="" id="{2795C5FE-A0E3-4855-B937-A2DA6BC1A4B9}"/>
              </a:ext>
            </a:extLst>
          </p:cNvPr>
          <p:cNvSpPr txBox="1"/>
          <p:nvPr/>
        </p:nvSpPr>
        <p:spPr>
          <a:xfrm>
            <a:off x="6601958" y="185797"/>
            <a:ext cx="365719" cy="439278"/>
          </a:xfrm>
          <a:prstGeom prst="rect">
            <a:avLst/>
          </a:prstGeom>
          <a:noFill/>
        </p:spPr>
        <p:txBody>
          <a:bodyPr wrap="square" lIns="36000" tIns="36000" rIns="36000" bIns="36000" rtlCol="0">
            <a:spAutoFit/>
          </a:bodyPr>
          <a:lstStyle/>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C</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9" name="20WNW38.EPS" descr="id:2147502219;FounderCES"/>
          <p:cNvPicPr/>
          <p:nvPr/>
        </p:nvPicPr>
        <p:blipFill>
          <a:blip r:embed="rId2" cstate="print"/>
          <a:stretch>
            <a:fillRect/>
          </a:stretch>
        </p:blipFill>
        <p:spPr>
          <a:xfrm>
            <a:off x="2290361" y="705702"/>
            <a:ext cx="3380677" cy="3154235"/>
          </a:xfrm>
          <a:prstGeom prst="rect">
            <a:avLst/>
          </a:prstGeom>
        </p:spPr>
      </p:pic>
      <p:sp>
        <p:nvSpPr>
          <p:cNvPr id="10" name="矩形 9"/>
          <p:cNvSpPr/>
          <p:nvPr/>
        </p:nvSpPr>
        <p:spPr>
          <a:xfrm>
            <a:off x="3412206" y="3934530"/>
            <a:ext cx="864339" cy="307777"/>
          </a:xfrm>
          <a:prstGeom prst="rect">
            <a:avLst/>
          </a:prstGeom>
        </p:spPr>
        <p:txBody>
          <a:bodyPr wrap="none">
            <a:spAutoFit/>
          </a:bodyPr>
          <a:lstStyle/>
          <a:p>
            <a:r>
              <a:rPr lang="zh-CN" altLang="en-US" sz="1400" dirty="0" smtClean="0"/>
              <a:t>图</a:t>
            </a:r>
            <a:r>
              <a:rPr lang="en-US" sz="1400" dirty="0" smtClean="0"/>
              <a:t>11-13</a:t>
            </a:r>
            <a:endParaRPr lang="zh-CN" altLang="en-US" sz="1400" dirty="0"/>
          </a:p>
        </p:txBody>
      </p:sp>
    </p:spTree>
    <p:extLst>
      <p:ext uri="{BB962C8B-B14F-4D97-AF65-F5344CB8AC3E}">
        <p14:creationId xmlns:p14="http://schemas.microsoft.com/office/powerpoint/2010/main" val="33551922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99244"/>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4"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108000" y="181738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832979" y="327185"/>
            <a:ext cx="4527298" cy="3396690"/>
          </a:xfrm>
          <a:prstGeom prst="rect">
            <a:avLst/>
          </a:prstGeom>
          <a:noFill/>
        </p:spPr>
        <p:txBody>
          <a:bodyPr wrap="square" lIns="36000" tIns="36000" rIns="36000" bIns="36000" rtlCol="0">
            <a:spAutoFit/>
          </a:bodyPr>
          <a:lstStyle/>
          <a:p>
            <a:pPr algn="just">
              <a:lnSpc>
                <a:spcPct val="150000"/>
              </a:lnSpc>
            </a:pPr>
            <a:r>
              <a:rPr lang="en-US" b="1" dirty="0" smtClean="0"/>
              <a:t>2.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株洲</a:t>
            </a:r>
            <a:r>
              <a:rPr lang="en-US" altLang="zh-CN" dirty="0" smtClean="0">
                <a:solidFill>
                  <a:srgbClr val="409E8A"/>
                </a:solidFill>
              </a:rPr>
              <a:t>】</a:t>
            </a:r>
            <a:r>
              <a:rPr lang="zh-CN" altLang="en-US" dirty="0" smtClean="0"/>
              <a:t>甲、乙、丙、丁四个同学进行攀岩比赛，他们做的功</a:t>
            </a:r>
            <a:r>
              <a:rPr lang="en-US" dirty="0" smtClean="0"/>
              <a:t>W</a:t>
            </a:r>
            <a:r>
              <a:rPr lang="zh-CN" altLang="en-US" dirty="0" smtClean="0"/>
              <a:t>与时间</a:t>
            </a:r>
            <a:r>
              <a:rPr lang="en-US" dirty="0" smtClean="0"/>
              <a:t>t</a:t>
            </a:r>
            <a:r>
              <a:rPr lang="zh-CN" altLang="en-US" dirty="0" smtClean="0"/>
              <a:t>的关系如图</a:t>
            </a:r>
            <a:r>
              <a:rPr lang="en-US" dirty="0" smtClean="0"/>
              <a:t>11-14</a:t>
            </a:r>
            <a:r>
              <a:rPr lang="zh-CN" altLang="en-US" dirty="0" smtClean="0"/>
              <a:t>所示。若规定做功较快的获胜，则最后胜出的一定是</a:t>
            </a:r>
            <a:r>
              <a:rPr lang="en-US" dirty="0" smtClean="0"/>
              <a:t>	</a:t>
            </a:r>
            <a:r>
              <a:rPr lang="zh-CN" altLang="en-US" dirty="0" smtClean="0"/>
              <a:t>（　　）</a:t>
            </a:r>
          </a:p>
          <a:p>
            <a:pPr algn="just">
              <a:lnSpc>
                <a:spcPct val="150000"/>
              </a:lnSpc>
            </a:pPr>
            <a:r>
              <a:rPr lang="en-US" dirty="0" smtClean="0"/>
              <a:t>A.</a:t>
            </a:r>
            <a:r>
              <a:rPr lang="zh-CN" altLang="en-US" dirty="0" smtClean="0"/>
              <a:t>甲</a:t>
            </a:r>
            <a:r>
              <a:rPr lang="en-US" dirty="0" smtClean="0"/>
              <a:t>	</a:t>
            </a:r>
          </a:p>
          <a:p>
            <a:pPr algn="just">
              <a:lnSpc>
                <a:spcPct val="150000"/>
              </a:lnSpc>
            </a:pPr>
            <a:r>
              <a:rPr lang="en-US" dirty="0" smtClean="0"/>
              <a:t>B.</a:t>
            </a:r>
            <a:r>
              <a:rPr lang="zh-CN" altLang="en-US" dirty="0" smtClean="0"/>
              <a:t>乙</a:t>
            </a:r>
            <a:r>
              <a:rPr lang="en-US" dirty="0" smtClean="0"/>
              <a:t>	</a:t>
            </a:r>
            <a:endParaRPr lang="zh-CN" altLang="en-US" dirty="0" smtClean="0"/>
          </a:p>
          <a:p>
            <a:pPr algn="just">
              <a:lnSpc>
                <a:spcPct val="150000"/>
              </a:lnSpc>
            </a:pPr>
            <a:r>
              <a:rPr lang="en-US" dirty="0" smtClean="0"/>
              <a:t>C.</a:t>
            </a:r>
            <a:r>
              <a:rPr lang="zh-CN" altLang="en-US" dirty="0" smtClean="0"/>
              <a:t>丙</a:t>
            </a:r>
            <a:r>
              <a:rPr lang="en-US" dirty="0" smtClean="0"/>
              <a:t>	</a:t>
            </a:r>
          </a:p>
          <a:p>
            <a:pPr algn="just">
              <a:lnSpc>
                <a:spcPct val="150000"/>
              </a:lnSpc>
            </a:pPr>
            <a:r>
              <a:rPr lang="en-US" dirty="0" smtClean="0"/>
              <a:t>D.</a:t>
            </a:r>
            <a:r>
              <a:rPr lang="zh-CN" altLang="en-US" dirty="0" smtClean="0"/>
              <a:t>丁</a:t>
            </a:r>
          </a:p>
        </p:txBody>
      </p:sp>
      <p:sp>
        <p:nvSpPr>
          <p:cNvPr id="16" name="文本框 12">
            <a:extLst>
              <a:ext uri="{FF2B5EF4-FFF2-40B4-BE49-F238E27FC236}">
                <a16:creationId xmlns:a16="http://schemas.microsoft.com/office/drawing/2014/main" xmlns="" id="{2795C5FE-A0E3-4855-B937-A2DA6BC1A4B9}"/>
              </a:ext>
            </a:extLst>
          </p:cNvPr>
          <p:cNvSpPr txBox="1"/>
          <p:nvPr/>
        </p:nvSpPr>
        <p:spPr>
          <a:xfrm>
            <a:off x="3510752" y="1578050"/>
            <a:ext cx="365719" cy="439278"/>
          </a:xfrm>
          <a:prstGeom prst="rect">
            <a:avLst/>
          </a:prstGeom>
          <a:noFill/>
        </p:spPr>
        <p:txBody>
          <a:bodyPr wrap="square" lIns="36000" tIns="36000" rIns="36000" bIns="36000" rtlCol="0">
            <a:spAutoFit/>
          </a:bodyPr>
          <a:lstStyle/>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A</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 name="Rectangle 4"/>
          <p:cNvSpPr>
            <a:spLocks noChangeArrowheads="1"/>
          </p:cNvSpPr>
          <p:nvPr/>
        </p:nvSpPr>
        <p:spPr bwMode="auto">
          <a:xfrm>
            <a:off x="5707117" y="409903"/>
            <a:ext cx="3153101" cy="2585323"/>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kumimoji="0" lang="zh-CN" altLang="zh-CN" b="0" i="0" u="none" strike="noStrike" cap="none" normalizeH="0" baseline="0" dirty="0" smtClean="0">
                <a:ln>
                  <a:noFill/>
                </a:ln>
                <a:solidFill>
                  <a:srgbClr val="C00000"/>
                </a:solidFill>
                <a:effectLst/>
                <a:latin typeface="+mn-ea"/>
                <a:cs typeface="Times New Roman" pitchFamily="18" charset="0"/>
              </a:rPr>
              <a:t>【</a:t>
            </a:r>
            <a:r>
              <a:rPr kumimoji="0" lang="zh-CN" b="0" i="0" u="none" strike="noStrike" cap="none" normalizeH="0" baseline="0" dirty="0" smtClean="0">
                <a:ln>
                  <a:noFill/>
                </a:ln>
                <a:solidFill>
                  <a:srgbClr val="C00000"/>
                </a:solidFill>
                <a:effectLst/>
                <a:latin typeface="+mn-ea"/>
                <a:cs typeface="Times New Roman" pitchFamily="18" charset="0"/>
              </a:rPr>
              <a:t>解析</a:t>
            </a:r>
            <a:r>
              <a:rPr kumimoji="0" lang="zh-CN" altLang="zh-CN" b="0" i="0" u="none" strike="noStrike" cap="none" normalizeH="0" baseline="0" dirty="0" smtClean="0">
                <a:ln>
                  <a:noFill/>
                </a:ln>
                <a:solidFill>
                  <a:srgbClr val="C00000"/>
                </a:solidFill>
                <a:effectLst/>
                <a:latin typeface="+mn-ea"/>
                <a:cs typeface="Times New Roman" pitchFamily="18" charset="0"/>
              </a:rPr>
              <a:t>】</a:t>
            </a:r>
            <a:r>
              <a:rPr lang="zh-CN" altLang="en-US" dirty="0" smtClean="0">
                <a:solidFill>
                  <a:srgbClr val="C00000"/>
                </a:solidFill>
              </a:rPr>
              <a:t>在相同时间内</a:t>
            </a:r>
            <a:r>
              <a:rPr lang="en-US" dirty="0" smtClean="0">
                <a:solidFill>
                  <a:srgbClr val="C00000"/>
                </a:solidFill>
              </a:rPr>
              <a:t>,</a:t>
            </a:r>
            <a:r>
              <a:rPr lang="zh-CN" altLang="en-US" dirty="0" smtClean="0">
                <a:solidFill>
                  <a:srgbClr val="C00000"/>
                </a:solidFill>
              </a:rPr>
              <a:t>做功越多</a:t>
            </a:r>
            <a:r>
              <a:rPr lang="en-US" dirty="0" smtClean="0">
                <a:solidFill>
                  <a:srgbClr val="C00000"/>
                </a:solidFill>
              </a:rPr>
              <a:t>,</a:t>
            </a:r>
            <a:r>
              <a:rPr lang="zh-CN" altLang="en-US" dirty="0" smtClean="0">
                <a:solidFill>
                  <a:srgbClr val="C00000"/>
                </a:solidFill>
              </a:rPr>
              <a:t>功率越大</a:t>
            </a:r>
            <a:r>
              <a:rPr lang="en-US" dirty="0" smtClean="0">
                <a:solidFill>
                  <a:srgbClr val="C00000"/>
                </a:solidFill>
              </a:rPr>
              <a:t>,</a:t>
            </a:r>
            <a:r>
              <a:rPr lang="zh-CN" altLang="en-US" dirty="0" smtClean="0">
                <a:solidFill>
                  <a:srgbClr val="C00000"/>
                </a:solidFill>
              </a:rPr>
              <a:t>也就是做功越快；由图像知</a:t>
            </a:r>
            <a:r>
              <a:rPr lang="en-US" dirty="0" smtClean="0">
                <a:solidFill>
                  <a:srgbClr val="C00000"/>
                </a:solidFill>
              </a:rPr>
              <a:t>,</a:t>
            </a:r>
            <a:r>
              <a:rPr lang="zh-CN" altLang="en-US" dirty="0" smtClean="0">
                <a:solidFill>
                  <a:srgbClr val="C00000"/>
                </a:solidFill>
              </a:rPr>
              <a:t>当时间相同时</a:t>
            </a:r>
            <a:r>
              <a:rPr lang="en-US" dirty="0" smtClean="0">
                <a:solidFill>
                  <a:srgbClr val="C00000"/>
                </a:solidFill>
              </a:rPr>
              <a:t>,</a:t>
            </a:r>
            <a:r>
              <a:rPr lang="zh-CN" altLang="en-US" dirty="0" smtClean="0">
                <a:solidFill>
                  <a:srgbClr val="C00000"/>
                </a:solidFill>
              </a:rPr>
              <a:t>甲做功最多</a:t>
            </a:r>
            <a:r>
              <a:rPr lang="en-US" dirty="0" smtClean="0">
                <a:solidFill>
                  <a:srgbClr val="C00000"/>
                </a:solidFill>
              </a:rPr>
              <a:t>,</a:t>
            </a:r>
            <a:r>
              <a:rPr lang="zh-CN" altLang="en-US" dirty="0" smtClean="0">
                <a:solidFill>
                  <a:srgbClr val="C00000"/>
                </a:solidFill>
              </a:rPr>
              <a:t>所以由公式</a:t>
            </a:r>
            <a:r>
              <a:rPr lang="en-US" dirty="0" smtClean="0">
                <a:solidFill>
                  <a:srgbClr val="C00000"/>
                </a:solidFill>
              </a:rPr>
              <a:t>P=      	</a:t>
            </a:r>
            <a:r>
              <a:rPr lang="zh-CN" altLang="en-US" dirty="0" smtClean="0">
                <a:solidFill>
                  <a:srgbClr val="C00000"/>
                </a:solidFill>
              </a:rPr>
              <a:t>知</a:t>
            </a:r>
            <a:r>
              <a:rPr lang="en-US" dirty="0" smtClean="0">
                <a:solidFill>
                  <a:srgbClr val="C00000"/>
                </a:solidFill>
              </a:rPr>
              <a:t>,</a:t>
            </a:r>
            <a:r>
              <a:rPr lang="zh-CN" altLang="en-US" dirty="0" smtClean="0">
                <a:solidFill>
                  <a:srgbClr val="C00000"/>
                </a:solidFill>
              </a:rPr>
              <a:t>甲功率最大</a:t>
            </a:r>
            <a:r>
              <a:rPr lang="en-US" dirty="0" smtClean="0">
                <a:solidFill>
                  <a:srgbClr val="C00000"/>
                </a:solidFill>
              </a:rPr>
              <a:t>,</a:t>
            </a:r>
            <a:r>
              <a:rPr lang="zh-CN" altLang="en-US" dirty="0" smtClean="0">
                <a:solidFill>
                  <a:srgbClr val="C00000"/>
                </a:solidFill>
              </a:rPr>
              <a:t>做功最快</a:t>
            </a:r>
            <a:r>
              <a:rPr lang="en-US" dirty="0" smtClean="0">
                <a:solidFill>
                  <a:srgbClr val="C00000"/>
                </a:solidFill>
              </a:rPr>
              <a:t>,</a:t>
            </a:r>
            <a:r>
              <a:rPr lang="zh-CN" altLang="en-US" dirty="0" smtClean="0">
                <a:solidFill>
                  <a:srgbClr val="C00000"/>
                </a:solidFill>
              </a:rPr>
              <a:t>故</a:t>
            </a:r>
            <a:r>
              <a:rPr lang="en-US" dirty="0" smtClean="0">
                <a:solidFill>
                  <a:srgbClr val="C00000"/>
                </a:solidFill>
              </a:rPr>
              <a:t>A</a:t>
            </a:r>
            <a:r>
              <a:rPr lang="zh-CN" altLang="en-US" dirty="0" smtClean="0">
                <a:solidFill>
                  <a:srgbClr val="C00000"/>
                </a:solidFill>
              </a:rPr>
              <a:t>正确。</a:t>
            </a:r>
            <a:endParaRPr lang="zh-CN" altLang="en-US" dirty="0">
              <a:solidFill>
                <a:srgbClr val="C00000"/>
              </a:solidFill>
              <a:latin typeface="+mn-ea"/>
            </a:endParaRPr>
          </a:p>
        </p:txBody>
      </p:sp>
      <p:pic>
        <p:nvPicPr>
          <p:cNvPr id="9" name="20WNW260.EPS" descr="id:2147502226;FounderCES"/>
          <p:cNvPicPr/>
          <p:nvPr/>
        </p:nvPicPr>
        <p:blipFill>
          <a:blip r:embed="rId3" cstate="print"/>
          <a:stretch>
            <a:fillRect/>
          </a:stretch>
        </p:blipFill>
        <p:spPr>
          <a:xfrm>
            <a:off x="1976603" y="2164804"/>
            <a:ext cx="1589040" cy="1473695"/>
          </a:xfrm>
          <a:prstGeom prst="rect">
            <a:avLst/>
          </a:prstGeom>
        </p:spPr>
      </p:pic>
      <p:sp>
        <p:nvSpPr>
          <p:cNvPr id="13" name="矩形 12"/>
          <p:cNvSpPr/>
          <p:nvPr/>
        </p:nvSpPr>
        <p:spPr>
          <a:xfrm>
            <a:off x="2214532" y="3740898"/>
            <a:ext cx="864339" cy="307777"/>
          </a:xfrm>
          <a:prstGeom prst="rect">
            <a:avLst/>
          </a:prstGeom>
        </p:spPr>
        <p:txBody>
          <a:bodyPr wrap="none">
            <a:spAutoFit/>
          </a:bodyPr>
          <a:lstStyle/>
          <a:p>
            <a:r>
              <a:rPr lang="zh-CN" altLang="en-US" sz="1400" dirty="0" smtClean="0"/>
              <a:t>图</a:t>
            </a:r>
            <a:r>
              <a:rPr lang="en-US" sz="1400" dirty="0" smtClean="0"/>
              <a:t>11-14</a:t>
            </a:r>
            <a:endParaRPr lang="zh-CN" altLang="en-US" sz="1400" dirty="0"/>
          </a:p>
        </p:txBody>
      </p:sp>
      <p:graphicFrame>
        <p:nvGraphicFramePr>
          <p:cNvPr id="100353" name="Object 1"/>
          <p:cNvGraphicFramePr>
            <a:graphicFrameLocks noChangeAspect="1"/>
          </p:cNvGraphicFramePr>
          <p:nvPr/>
        </p:nvGraphicFramePr>
        <p:xfrm>
          <a:off x="5811892" y="2018205"/>
          <a:ext cx="431800" cy="588963"/>
        </p:xfrm>
        <a:graphic>
          <a:graphicData uri="http://schemas.openxmlformats.org/presentationml/2006/ole">
            <mc:AlternateContent xmlns:mc="http://schemas.openxmlformats.org/markup-compatibility/2006">
              <mc:Choice xmlns:v="urn:schemas-microsoft-com:vml" Requires="v">
                <p:oleObj spid="_x0000_s100354" name="文档" r:id="rId5" imgW="437388" imgH="594360" progId="Office12.wps.Document.8">
                  <p:embed/>
                </p:oleObj>
              </mc:Choice>
              <mc:Fallback>
                <p:oleObj name="文档" r:id="rId5" imgW="437388" imgH="594360" progId="Office12.wps.Documen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892" y="2018205"/>
                        <a:ext cx="43180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0353"/>
                                        </p:tgtEl>
                                        <p:attrNameLst>
                                          <p:attrName>style.visibility</p:attrName>
                                        </p:attrNameLst>
                                      </p:cBhvr>
                                      <p:to>
                                        <p:strVal val="visible"/>
                                      </p:to>
                                    </p:set>
                                    <p:animEffect transition="in" filter="fade">
                                      <p:cBhvr>
                                        <p:cTn id="15" dur="500"/>
                                        <p:tgtEl>
                                          <p:spTgt spid="100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99244"/>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4"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108000" y="181738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06652" y="255129"/>
            <a:ext cx="4359334" cy="4227687"/>
          </a:xfrm>
          <a:prstGeom prst="rect">
            <a:avLst/>
          </a:prstGeom>
          <a:noFill/>
        </p:spPr>
        <p:txBody>
          <a:bodyPr wrap="square" lIns="36000" tIns="36000" rIns="36000" bIns="36000" rtlCol="0">
            <a:spAutoFit/>
          </a:bodyPr>
          <a:lstStyle/>
          <a:p>
            <a:pPr algn="just">
              <a:lnSpc>
                <a:spcPct val="150000"/>
              </a:lnSpc>
            </a:pPr>
            <a:r>
              <a:rPr lang="en-US" b="1" dirty="0" smtClean="0"/>
              <a:t>3. </a:t>
            </a:r>
            <a:r>
              <a:rPr lang="en-US" altLang="zh-CN" dirty="0" smtClean="0">
                <a:solidFill>
                  <a:srgbClr val="409E8A"/>
                </a:solidFill>
              </a:rPr>
              <a:t>【</a:t>
            </a:r>
            <a:r>
              <a:rPr lang="en-US" dirty="0" smtClean="0">
                <a:solidFill>
                  <a:srgbClr val="409E8A"/>
                </a:solidFill>
              </a:rPr>
              <a:t>2018</a:t>
            </a:r>
            <a:r>
              <a:rPr lang="en-US" altLang="zh-CN" dirty="0" smtClean="0">
                <a:solidFill>
                  <a:srgbClr val="409E8A"/>
                </a:solidFill>
              </a:rPr>
              <a:t>· </a:t>
            </a:r>
            <a:r>
              <a:rPr lang="zh-CN" altLang="en-US" dirty="0" smtClean="0">
                <a:solidFill>
                  <a:srgbClr val="409E8A"/>
                </a:solidFill>
              </a:rPr>
              <a:t>淄博</a:t>
            </a:r>
            <a:r>
              <a:rPr lang="en-US" altLang="zh-CN" dirty="0" smtClean="0">
                <a:solidFill>
                  <a:srgbClr val="409E8A"/>
                </a:solidFill>
              </a:rPr>
              <a:t>】</a:t>
            </a:r>
            <a:r>
              <a:rPr lang="zh-CN" altLang="en-US" dirty="0" smtClean="0"/>
              <a:t>如图</a:t>
            </a:r>
            <a:r>
              <a:rPr lang="en-US" dirty="0" smtClean="0"/>
              <a:t>11-15</a:t>
            </a:r>
            <a:r>
              <a:rPr lang="zh-CN" altLang="en-US" dirty="0" smtClean="0"/>
              <a:t>所示，</a:t>
            </a:r>
            <a:r>
              <a:rPr lang="en-US" dirty="0" smtClean="0"/>
              <a:t>AC&gt;BC</a:t>
            </a:r>
            <a:r>
              <a:rPr lang="zh-CN" altLang="en-US" dirty="0" smtClean="0"/>
              <a:t>，在相同时间内把同一物体分别沿斜面</a:t>
            </a:r>
            <a:r>
              <a:rPr lang="en-US" dirty="0" smtClean="0"/>
              <a:t>AC</a:t>
            </a:r>
            <a:r>
              <a:rPr lang="zh-CN" altLang="en-US" dirty="0" smtClean="0"/>
              <a:t>、</a:t>
            </a:r>
            <a:r>
              <a:rPr lang="en-US" dirty="0" smtClean="0"/>
              <a:t>BC</a:t>
            </a:r>
            <a:r>
              <a:rPr lang="zh-CN" altLang="en-US" dirty="0" smtClean="0"/>
              <a:t>匀速推上顶端，推力分别为</a:t>
            </a:r>
            <a:r>
              <a:rPr lang="en-US" dirty="0" smtClean="0"/>
              <a:t>F</a:t>
            </a:r>
            <a:r>
              <a:rPr lang="en-US" baseline="-25000" dirty="0" smtClean="0"/>
              <a:t>1</a:t>
            </a:r>
            <a:r>
              <a:rPr lang="zh-CN" altLang="en-US" dirty="0" smtClean="0"/>
              <a:t>、</a:t>
            </a:r>
            <a:r>
              <a:rPr lang="en-US" dirty="0" smtClean="0"/>
              <a:t>F</a:t>
            </a:r>
            <a:r>
              <a:rPr lang="en-US" baseline="-25000" dirty="0" smtClean="0"/>
              <a:t>2</a:t>
            </a:r>
            <a:r>
              <a:rPr lang="zh-CN" altLang="en-US" dirty="0" smtClean="0"/>
              <a:t>，功率分别为</a:t>
            </a:r>
            <a:r>
              <a:rPr lang="en-US" dirty="0" smtClean="0"/>
              <a:t>P</a:t>
            </a:r>
            <a:r>
              <a:rPr lang="en-US" baseline="-25000" dirty="0" smtClean="0"/>
              <a:t>1</a:t>
            </a:r>
            <a:r>
              <a:rPr lang="zh-CN" altLang="en-US" dirty="0" smtClean="0"/>
              <a:t>、</a:t>
            </a:r>
            <a:r>
              <a:rPr lang="en-US" dirty="0" smtClean="0"/>
              <a:t>P</a:t>
            </a:r>
            <a:r>
              <a:rPr lang="en-US" baseline="-25000" dirty="0" smtClean="0"/>
              <a:t>2</a:t>
            </a:r>
            <a:r>
              <a:rPr lang="zh-CN" altLang="en-US" dirty="0" smtClean="0"/>
              <a:t>。在不计摩擦的情况下</a:t>
            </a:r>
            <a:r>
              <a:rPr lang="en-US" dirty="0" smtClean="0"/>
              <a:t>	</a:t>
            </a:r>
            <a:r>
              <a:rPr lang="zh-CN" altLang="en-US" dirty="0" smtClean="0"/>
              <a:t>（　　）</a:t>
            </a:r>
          </a:p>
          <a:p>
            <a:pPr algn="just">
              <a:lnSpc>
                <a:spcPct val="150000"/>
              </a:lnSpc>
            </a:pPr>
            <a:endParaRPr lang="en-US" dirty="0" smtClean="0"/>
          </a:p>
          <a:p>
            <a:pPr algn="just">
              <a:lnSpc>
                <a:spcPct val="150000"/>
              </a:lnSpc>
            </a:pPr>
            <a:endParaRPr lang="en-US" dirty="0" smtClean="0"/>
          </a:p>
          <a:p>
            <a:pPr algn="just">
              <a:lnSpc>
                <a:spcPct val="150000"/>
              </a:lnSpc>
            </a:pPr>
            <a:endParaRPr lang="en-US" dirty="0" smtClean="0"/>
          </a:p>
          <a:p>
            <a:pPr algn="just">
              <a:lnSpc>
                <a:spcPct val="150000"/>
              </a:lnSpc>
            </a:pPr>
            <a:r>
              <a:rPr lang="en-US" dirty="0" smtClean="0"/>
              <a:t>A.F</a:t>
            </a:r>
            <a:r>
              <a:rPr lang="en-US" baseline="-25000" dirty="0" smtClean="0"/>
              <a:t>1</a:t>
            </a:r>
            <a:r>
              <a:rPr lang="en-US" dirty="0" smtClean="0"/>
              <a:t>&lt;F</a:t>
            </a:r>
            <a:r>
              <a:rPr lang="en-US" baseline="-25000" dirty="0" smtClean="0"/>
              <a:t>2</a:t>
            </a:r>
            <a:r>
              <a:rPr lang="zh-CN" altLang="en-US" dirty="0" smtClean="0"/>
              <a:t>，</a:t>
            </a:r>
            <a:r>
              <a:rPr lang="en-US" dirty="0" smtClean="0"/>
              <a:t>P</a:t>
            </a:r>
            <a:r>
              <a:rPr lang="en-US" baseline="-25000" dirty="0" smtClean="0"/>
              <a:t>1</a:t>
            </a:r>
            <a:r>
              <a:rPr lang="en-US" dirty="0" smtClean="0"/>
              <a:t>=P</a:t>
            </a:r>
            <a:r>
              <a:rPr lang="en-US" baseline="-25000" dirty="0" smtClean="0"/>
              <a:t>2</a:t>
            </a:r>
            <a:r>
              <a:rPr lang="en-US" dirty="0" smtClean="0"/>
              <a:t>	B.F</a:t>
            </a:r>
            <a:r>
              <a:rPr lang="en-US" baseline="-25000" dirty="0" smtClean="0"/>
              <a:t>1</a:t>
            </a:r>
            <a:r>
              <a:rPr lang="en-US" dirty="0" smtClean="0"/>
              <a:t>&gt;F</a:t>
            </a:r>
            <a:r>
              <a:rPr lang="en-US" baseline="-25000" dirty="0" smtClean="0"/>
              <a:t>2</a:t>
            </a:r>
            <a:r>
              <a:rPr lang="zh-CN" altLang="en-US" dirty="0" smtClean="0"/>
              <a:t>，</a:t>
            </a:r>
            <a:r>
              <a:rPr lang="en-US" dirty="0" smtClean="0"/>
              <a:t>P</a:t>
            </a:r>
            <a:r>
              <a:rPr lang="en-US" baseline="-25000" dirty="0" smtClean="0"/>
              <a:t>1</a:t>
            </a:r>
            <a:r>
              <a:rPr lang="en-US" dirty="0" smtClean="0"/>
              <a:t>&gt;P</a:t>
            </a:r>
            <a:r>
              <a:rPr lang="en-US" baseline="-25000" dirty="0" smtClean="0"/>
              <a:t>2</a:t>
            </a:r>
            <a:endParaRPr lang="zh-CN" altLang="en-US" dirty="0" smtClean="0"/>
          </a:p>
          <a:p>
            <a:pPr algn="just">
              <a:lnSpc>
                <a:spcPct val="150000"/>
              </a:lnSpc>
            </a:pPr>
            <a:r>
              <a:rPr lang="en-US" dirty="0" smtClean="0"/>
              <a:t>C.F</a:t>
            </a:r>
            <a:r>
              <a:rPr lang="en-US" baseline="-25000" dirty="0" smtClean="0"/>
              <a:t>1</a:t>
            </a:r>
            <a:r>
              <a:rPr lang="en-US" dirty="0" smtClean="0"/>
              <a:t>=F</a:t>
            </a:r>
            <a:r>
              <a:rPr lang="en-US" baseline="-25000" dirty="0" smtClean="0"/>
              <a:t>2</a:t>
            </a:r>
            <a:r>
              <a:rPr lang="zh-CN" altLang="en-US" dirty="0" smtClean="0"/>
              <a:t>，</a:t>
            </a:r>
            <a:r>
              <a:rPr lang="en-US" dirty="0" smtClean="0"/>
              <a:t>P</a:t>
            </a:r>
            <a:r>
              <a:rPr lang="en-US" baseline="-25000" dirty="0" smtClean="0"/>
              <a:t>1</a:t>
            </a:r>
            <a:r>
              <a:rPr lang="en-US" dirty="0" smtClean="0"/>
              <a:t>=P</a:t>
            </a:r>
            <a:r>
              <a:rPr lang="en-US" baseline="-25000" dirty="0" smtClean="0"/>
              <a:t>2</a:t>
            </a:r>
            <a:r>
              <a:rPr lang="en-US" dirty="0" smtClean="0"/>
              <a:t>	D.F</a:t>
            </a:r>
            <a:r>
              <a:rPr lang="en-US" baseline="-25000" dirty="0" smtClean="0"/>
              <a:t>1</a:t>
            </a:r>
            <a:r>
              <a:rPr lang="en-US" dirty="0" smtClean="0"/>
              <a:t>&lt;F</a:t>
            </a:r>
            <a:r>
              <a:rPr lang="en-US" baseline="-25000" dirty="0" smtClean="0"/>
              <a:t>2</a:t>
            </a:r>
            <a:r>
              <a:rPr lang="zh-CN" altLang="en-US" dirty="0" smtClean="0"/>
              <a:t>，</a:t>
            </a:r>
            <a:r>
              <a:rPr lang="en-US" dirty="0" smtClean="0"/>
              <a:t>P</a:t>
            </a:r>
            <a:r>
              <a:rPr lang="en-US" baseline="-25000" dirty="0" smtClean="0"/>
              <a:t>1</a:t>
            </a:r>
            <a:r>
              <a:rPr lang="en-US" dirty="0" smtClean="0"/>
              <a:t>&lt;P</a:t>
            </a:r>
            <a:r>
              <a:rPr lang="en-US" baseline="-25000" dirty="0" smtClean="0"/>
              <a:t>2</a:t>
            </a:r>
            <a:endParaRPr lang="zh-CN" altLang="en-US" dirty="0"/>
          </a:p>
        </p:txBody>
      </p:sp>
      <p:sp>
        <p:nvSpPr>
          <p:cNvPr id="16" name="文本框 12">
            <a:extLst>
              <a:ext uri="{FF2B5EF4-FFF2-40B4-BE49-F238E27FC236}">
                <a16:creationId xmlns:a16="http://schemas.microsoft.com/office/drawing/2014/main" xmlns="" id="{2795C5FE-A0E3-4855-B937-A2DA6BC1A4B9}"/>
              </a:ext>
            </a:extLst>
          </p:cNvPr>
          <p:cNvSpPr txBox="1"/>
          <p:nvPr/>
        </p:nvSpPr>
        <p:spPr>
          <a:xfrm>
            <a:off x="1969238" y="1911879"/>
            <a:ext cx="365719" cy="439278"/>
          </a:xfrm>
          <a:prstGeom prst="rect">
            <a:avLst/>
          </a:prstGeom>
          <a:noFill/>
        </p:spPr>
        <p:txBody>
          <a:bodyPr wrap="square" lIns="36000" tIns="36000" rIns="36000" bIns="36000" rtlCol="0">
            <a:spAutoFit/>
          </a:bodyPr>
          <a:lstStyle/>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A</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3595532" y="3103584"/>
            <a:ext cx="864339" cy="377411"/>
          </a:xfrm>
          <a:prstGeom prst="rect">
            <a:avLst/>
          </a:prstGeom>
        </p:spPr>
        <p:txBody>
          <a:bodyPr wrap="none">
            <a:spAutoFit/>
          </a:bodyPr>
          <a:lstStyle/>
          <a:p>
            <a:pPr algn="just">
              <a:lnSpc>
                <a:spcPct val="150000"/>
              </a:lnSpc>
            </a:pPr>
            <a:r>
              <a:rPr lang="zh-CN" altLang="en-US" sz="1400" dirty="0" smtClean="0"/>
              <a:t>图</a:t>
            </a:r>
            <a:r>
              <a:rPr lang="en-US" sz="1400" dirty="0" smtClean="0"/>
              <a:t>11-15</a:t>
            </a:r>
            <a:endParaRPr lang="zh-CN" altLang="en-US" sz="1400" dirty="0" smtClean="0"/>
          </a:p>
        </p:txBody>
      </p:sp>
      <p:sp>
        <p:nvSpPr>
          <p:cNvPr id="11" name="矩形 10"/>
          <p:cNvSpPr/>
          <p:nvPr/>
        </p:nvSpPr>
        <p:spPr>
          <a:xfrm>
            <a:off x="5412827" y="399950"/>
            <a:ext cx="3300249" cy="1754326"/>
          </a:xfrm>
          <a:prstGeom prst="rect">
            <a:avLst/>
          </a:prstGeom>
          <a:solidFill>
            <a:schemeClr val="bg1">
              <a:lumMod val="95000"/>
            </a:schemeClr>
          </a:solidFill>
        </p:spPr>
        <p:txBody>
          <a:bodyPr wrap="square">
            <a:spAutoFit/>
          </a:bodyPr>
          <a:lstStyle/>
          <a:p>
            <a:pPr algn="just">
              <a:lnSpc>
                <a:spcPct val="150000"/>
              </a:lnSpc>
            </a:pPr>
            <a:r>
              <a:rPr lang="en-US" altLang="zh-CN" dirty="0" smtClean="0">
                <a:solidFill>
                  <a:srgbClr val="C00000"/>
                </a:solidFill>
              </a:rPr>
              <a:t>【</a:t>
            </a:r>
            <a:r>
              <a:rPr lang="zh-CN" altLang="en-US" dirty="0" smtClean="0">
                <a:solidFill>
                  <a:srgbClr val="C00000"/>
                </a:solidFill>
              </a:rPr>
              <a:t>解析</a:t>
            </a:r>
            <a:r>
              <a:rPr lang="en-US" altLang="zh-CN" dirty="0" smtClean="0">
                <a:solidFill>
                  <a:srgbClr val="C00000"/>
                </a:solidFill>
              </a:rPr>
              <a:t>】 </a:t>
            </a:r>
            <a:r>
              <a:rPr lang="zh-CN" altLang="en-US" dirty="0" smtClean="0">
                <a:solidFill>
                  <a:srgbClr val="C00000"/>
                </a:solidFill>
              </a:rPr>
              <a:t>斜面越平缓越省力</a:t>
            </a:r>
            <a:r>
              <a:rPr lang="en-US" dirty="0" smtClean="0">
                <a:solidFill>
                  <a:srgbClr val="C00000"/>
                </a:solidFill>
              </a:rPr>
              <a:t>,</a:t>
            </a:r>
            <a:r>
              <a:rPr lang="zh-CN" altLang="en-US" dirty="0" smtClean="0">
                <a:solidFill>
                  <a:srgbClr val="C00000"/>
                </a:solidFill>
              </a:rPr>
              <a:t>则</a:t>
            </a:r>
            <a:r>
              <a:rPr lang="en-US" dirty="0" smtClean="0">
                <a:solidFill>
                  <a:srgbClr val="C00000"/>
                </a:solidFill>
              </a:rPr>
              <a:t>F</a:t>
            </a:r>
            <a:r>
              <a:rPr lang="en-US" baseline="-25000" dirty="0" smtClean="0">
                <a:solidFill>
                  <a:srgbClr val="C00000"/>
                </a:solidFill>
              </a:rPr>
              <a:t>1</a:t>
            </a:r>
            <a:r>
              <a:rPr lang="en-US" dirty="0" smtClean="0">
                <a:solidFill>
                  <a:srgbClr val="C00000"/>
                </a:solidFill>
              </a:rPr>
              <a:t>&lt;F</a:t>
            </a:r>
            <a:r>
              <a:rPr lang="en-US" baseline="-25000" dirty="0" smtClean="0">
                <a:solidFill>
                  <a:srgbClr val="C00000"/>
                </a:solidFill>
              </a:rPr>
              <a:t>2</a:t>
            </a:r>
            <a:r>
              <a:rPr lang="zh-CN" altLang="en-US" dirty="0" smtClean="0">
                <a:solidFill>
                  <a:srgbClr val="C00000"/>
                </a:solidFill>
              </a:rPr>
              <a:t>；在不考虑摩擦的情况下</a:t>
            </a:r>
            <a:r>
              <a:rPr lang="en-US" dirty="0" smtClean="0">
                <a:solidFill>
                  <a:srgbClr val="C00000"/>
                </a:solidFill>
              </a:rPr>
              <a:t>,</a:t>
            </a:r>
            <a:r>
              <a:rPr lang="zh-CN" altLang="en-US" dirty="0" smtClean="0">
                <a:solidFill>
                  <a:srgbClr val="C00000"/>
                </a:solidFill>
              </a:rPr>
              <a:t>两边做功相同</a:t>
            </a:r>
            <a:r>
              <a:rPr lang="en-US" dirty="0" smtClean="0">
                <a:solidFill>
                  <a:srgbClr val="C00000"/>
                </a:solidFill>
              </a:rPr>
              <a:t>,</a:t>
            </a:r>
            <a:r>
              <a:rPr lang="zh-CN" altLang="en-US" dirty="0" smtClean="0">
                <a:solidFill>
                  <a:srgbClr val="C00000"/>
                </a:solidFill>
              </a:rPr>
              <a:t>时间也相同</a:t>
            </a:r>
            <a:r>
              <a:rPr lang="en-US" dirty="0" smtClean="0">
                <a:solidFill>
                  <a:srgbClr val="C00000"/>
                </a:solidFill>
              </a:rPr>
              <a:t>,</a:t>
            </a:r>
            <a:r>
              <a:rPr lang="zh-CN" altLang="en-US" dirty="0" smtClean="0">
                <a:solidFill>
                  <a:srgbClr val="C00000"/>
                </a:solidFill>
              </a:rPr>
              <a:t>故</a:t>
            </a:r>
            <a:r>
              <a:rPr lang="en-US" dirty="0" smtClean="0">
                <a:solidFill>
                  <a:srgbClr val="C00000"/>
                </a:solidFill>
              </a:rPr>
              <a:t>P</a:t>
            </a:r>
            <a:r>
              <a:rPr lang="en-US" baseline="-25000" dirty="0" smtClean="0">
                <a:solidFill>
                  <a:srgbClr val="C00000"/>
                </a:solidFill>
              </a:rPr>
              <a:t>1</a:t>
            </a:r>
            <a:r>
              <a:rPr lang="en-US" dirty="0" smtClean="0">
                <a:solidFill>
                  <a:srgbClr val="C00000"/>
                </a:solidFill>
              </a:rPr>
              <a:t>=P</a:t>
            </a:r>
            <a:r>
              <a:rPr lang="en-US" baseline="-25000" dirty="0" smtClean="0">
                <a:solidFill>
                  <a:srgbClr val="C00000"/>
                </a:solidFill>
              </a:rPr>
              <a:t>2</a:t>
            </a:r>
            <a:r>
              <a:rPr lang="zh-CN" altLang="en-US" dirty="0" smtClean="0">
                <a:solidFill>
                  <a:srgbClr val="C00000"/>
                </a:solidFill>
              </a:rPr>
              <a:t>。</a:t>
            </a:r>
            <a:endParaRPr lang="zh-CN" altLang="en-US" dirty="0">
              <a:solidFill>
                <a:srgbClr val="C00000"/>
              </a:solidFill>
            </a:endParaRPr>
          </a:p>
        </p:txBody>
      </p:sp>
      <p:pic>
        <p:nvPicPr>
          <p:cNvPr id="13" name="19LZ196.EPS" descr="id:2147502233;FounderCES"/>
          <p:cNvPicPr/>
          <p:nvPr/>
        </p:nvPicPr>
        <p:blipFill>
          <a:blip r:embed="rId2" cstate="print"/>
          <a:stretch>
            <a:fillRect/>
          </a:stretch>
        </p:blipFill>
        <p:spPr>
          <a:xfrm>
            <a:off x="1438698" y="2470708"/>
            <a:ext cx="2029283" cy="927063"/>
          </a:xfrm>
          <a:prstGeom prst="rect">
            <a:avLst/>
          </a:prstGeom>
        </p:spPr>
      </p:pic>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83441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826178"/>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53848" y="283224"/>
            <a:ext cx="7836237" cy="4227687"/>
          </a:xfrm>
          <a:prstGeom prst="rect">
            <a:avLst/>
          </a:prstGeom>
          <a:noFill/>
        </p:spPr>
        <p:txBody>
          <a:bodyPr wrap="square" lIns="36000" tIns="36000" rIns="36000" bIns="36000" rtlCol="0">
            <a:spAutoFit/>
          </a:bodyPr>
          <a:lstStyle/>
          <a:p>
            <a:pPr algn="just">
              <a:lnSpc>
                <a:spcPct val="150000"/>
              </a:lnSpc>
            </a:pPr>
            <a:r>
              <a:rPr lang="en-US" b="1" dirty="0" smtClean="0"/>
              <a:t>4.</a:t>
            </a:r>
            <a:r>
              <a:rPr lang="zh-CN" altLang="en-US" dirty="0" smtClean="0"/>
              <a:t>如图</a:t>
            </a:r>
            <a:r>
              <a:rPr lang="en-US" dirty="0" smtClean="0"/>
              <a:t>11-16</a:t>
            </a:r>
            <a:r>
              <a:rPr lang="zh-CN" altLang="en-US" dirty="0" smtClean="0"/>
              <a:t>所示的卫星沿椭圆轨道绕地球运行，离地球最近的一点叫近地点，最远的一点叫远地点，它在大气层外运行，不受空气阻力，则下列说法正确的是</a:t>
            </a:r>
            <a:r>
              <a:rPr lang="en-US" dirty="0" smtClean="0"/>
              <a:t>	</a:t>
            </a:r>
            <a:r>
              <a:rPr lang="zh-CN" altLang="en-US" dirty="0" smtClean="0"/>
              <a:t>（　　）</a:t>
            </a:r>
          </a:p>
          <a:p>
            <a:pPr algn="just">
              <a:lnSpc>
                <a:spcPct val="150000"/>
              </a:lnSpc>
            </a:pPr>
            <a:endParaRPr lang="en-US" altLang="zh-CN" dirty="0" smtClean="0"/>
          </a:p>
          <a:p>
            <a:pPr algn="just">
              <a:lnSpc>
                <a:spcPct val="150000"/>
              </a:lnSpc>
            </a:pPr>
            <a:endParaRPr lang="en-US" altLang="zh-CN" dirty="0" smtClean="0"/>
          </a:p>
          <a:p>
            <a:pPr algn="just">
              <a:lnSpc>
                <a:spcPct val="150000"/>
              </a:lnSpc>
            </a:pPr>
            <a:r>
              <a:rPr lang="zh-CN" altLang="en-US" sz="1400" dirty="0" smtClean="0"/>
              <a:t>                                                                                       图</a:t>
            </a:r>
            <a:r>
              <a:rPr lang="en-US" sz="1400" dirty="0" smtClean="0"/>
              <a:t>11-16</a:t>
            </a:r>
            <a:endParaRPr lang="zh-CN" altLang="en-US" sz="1400" dirty="0" smtClean="0"/>
          </a:p>
          <a:p>
            <a:pPr algn="just">
              <a:lnSpc>
                <a:spcPct val="150000"/>
              </a:lnSpc>
            </a:pPr>
            <a:r>
              <a:rPr lang="en-US" dirty="0" smtClean="0"/>
              <a:t>A.</a:t>
            </a:r>
            <a:r>
              <a:rPr lang="zh-CN" altLang="en-US" dirty="0" smtClean="0"/>
              <a:t>卫星从远地点运行到近地点，重力势能减小，动能增大，机械能守恒</a:t>
            </a:r>
          </a:p>
          <a:p>
            <a:pPr algn="just">
              <a:lnSpc>
                <a:spcPct val="150000"/>
              </a:lnSpc>
            </a:pPr>
            <a:r>
              <a:rPr lang="en-US" dirty="0" smtClean="0"/>
              <a:t>B.</a:t>
            </a:r>
            <a:r>
              <a:rPr lang="zh-CN" altLang="en-US" dirty="0" smtClean="0"/>
              <a:t>卫星从远地点运行到近地点，重力势能增大，动能减小，机械能守恒</a:t>
            </a:r>
          </a:p>
          <a:p>
            <a:pPr algn="just">
              <a:lnSpc>
                <a:spcPct val="150000"/>
              </a:lnSpc>
            </a:pPr>
            <a:r>
              <a:rPr lang="en-US" dirty="0" smtClean="0"/>
              <a:t>C.</a:t>
            </a:r>
            <a:r>
              <a:rPr lang="zh-CN" altLang="en-US" dirty="0" smtClean="0"/>
              <a:t>卫星从近地点运行到远地点，重力势能增大，动能增大，机械能不守恒</a:t>
            </a:r>
          </a:p>
          <a:p>
            <a:pPr algn="just">
              <a:lnSpc>
                <a:spcPct val="150000"/>
              </a:lnSpc>
            </a:pPr>
            <a:r>
              <a:rPr lang="en-US" dirty="0" smtClean="0"/>
              <a:t>D.</a:t>
            </a:r>
            <a:r>
              <a:rPr lang="zh-CN" altLang="en-US" dirty="0" smtClean="0"/>
              <a:t>卫星从近地点运行到远地点、重力势能减小，动能减小，机械能不守恒</a:t>
            </a:r>
            <a:endParaRPr lang="zh-CN" altLang="en-US" dirty="0"/>
          </a:p>
        </p:txBody>
      </p:sp>
      <p:sp>
        <p:nvSpPr>
          <p:cNvPr id="9" name="文本框 12">
            <a:extLst>
              <a:ext uri="{FF2B5EF4-FFF2-40B4-BE49-F238E27FC236}">
                <a16:creationId xmlns:a16="http://schemas.microsoft.com/office/drawing/2014/main" xmlns="" id="{2795C5FE-A0E3-4855-B937-A2DA6BC1A4B9}"/>
              </a:ext>
            </a:extLst>
          </p:cNvPr>
          <p:cNvSpPr txBox="1"/>
          <p:nvPr/>
        </p:nvSpPr>
        <p:spPr>
          <a:xfrm>
            <a:off x="2019260" y="1150538"/>
            <a:ext cx="365719" cy="439278"/>
          </a:xfrm>
          <a:prstGeom prst="rect">
            <a:avLst/>
          </a:prstGeom>
          <a:noFill/>
        </p:spPr>
        <p:txBody>
          <a:bodyPr wrap="square" lIns="36000" tIns="36000" rIns="36000" bIns="36000" rtlCol="0">
            <a:spAutoFit/>
          </a:bodyPr>
          <a:lstStyle/>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A</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10" name="18LZQ2.EPS" descr="id:2147502240;FounderCES"/>
          <p:cNvPicPr/>
          <p:nvPr/>
        </p:nvPicPr>
        <p:blipFill>
          <a:blip r:embed="rId2" cstate="print"/>
          <a:stretch>
            <a:fillRect/>
          </a:stretch>
        </p:blipFill>
        <p:spPr>
          <a:xfrm>
            <a:off x="3734475" y="1178365"/>
            <a:ext cx="1468146" cy="1550044"/>
          </a:xfrm>
          <a:prstGeom prst="rect">
            <a:avLst/>
          </a:prstGeom>
        </p:spPr>
      </p:pic>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747346" y="628534"/>
            <a:ext cx="7997025" cy="3812188"/>
          </a:xfrm>
          <a:prstGeom prst="rect">
            <a:avLst/>
          </a:prstGeom>
          <a:noFill/>
        </p:spPr>
        <p:txBody>
          <a:bodyPr wrap="square" lIns="36000" tIns="36000" rIns="36000" bIns="36000" rtlCol="0">
            <a:spAutoFit/>
          </a:bodyPr>
          <a:lstStyle/>
          <a:p>
            <a:pPr algn="just">
              <a:lnSpc>
                <a:spcPct val="150000"/>
              </a:lnSpc>
            </a:pPr>
            <a:r>
              <a:rPr lang="en-US" b="1" dirty="0" smtClean="0"/>
              <a:t>1.</a:t>
            </a:r>
            <a:r>
              <a:rPr lang="zh-CN" altLang="en-US" b="1" dirty="0" smtClean="0"/>
              <a:t>定义：</a:t>
            </a:r>
            <a:r>
              <a:rPr lang="zh-CN" altLang="en-US" dirty="0" smtClean="0"/>
              <a:t>作用在物体上的</a:t>
            </a:r>
            <a:r>
              <a:rPr lang="zh-CN" altLang="en-US" u="sng" dirty="0" smtClean="0"/>
              <a:t>　　　　</a:t>
            </a:r>
            <a:r>
              <a:rPr lang="zh-CN" altLang="en-US" dirty="0" smtClean="0"/>
              <a:t>，使物体在力的方向上移动一段</a:t>
            </a:r>
            <a:r>
              <a:rPr lang="zh-CN" altLang="en-US" u="sng" dirty="0" smtClean="0"/>
              <a:t>　　　　</a:t>
            </a:r>
            <a:r>
              <a:rPr lang="zh-CN" altLang="en-US" dirty="0" smtClean="0"/>
              <a:t>，就说这个力对物体做了机械功，简称做了功。</a:t>
            </a:r>
            <a:r>
              <a:rPr lang="en-US" dirty="0" smtClean="0"/>
              <a:t> </a:t>
            </a:r>
            <a:endParaRPr lang="zh-CN" altLang="en-US" dirty="0" smtClean="0"/>
          </a:p>
          <a:p>
            <a:pPr algn="just">
              <a:lnSpc>
                <a:spcPct val="150000"/>
              </a:lnSpc>
            </a:pPr>
            <a:r>
              <a:rPr lang="en-US" b="1" dirty="0" smtClean="0"/>
              <a:t>2.</a:t>
            </a:r>
            <a:r>
              <a:rPr lang="zh-CN" altLang="en-US" b="1" dirty="0" smtClean="0"/>
              <a:t>做功的两个必要条件：</a:t>
            </a:r>
            <a:r>
              <a:rPr lang="zh-CN" altLang="en-US" dirty="0" smtClean="0"/>
              <a:t>一是作用在物体上的</a:t>
            </a:r>
            <a:r>
              <a:rPr lang="zh-CN" altLang="en-US" u="sng" dirty="0" smtClean="0"/>
              <a:t>　　　</a:t>
            </a:r>
            <a:r>
              <a:rPr lang="zh-CN" altLang="en-US" dirty="0" smtClean="0"/>
              <a:t>；二是物体在力的方向上通过的</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3.</a:t>
            </a:r>
            <a:r>
              <a:rPr lang="zh-CN" altLang="en-US" b="1" dirty="0" smtClean="0"/>
              <a:t>物理学中规定：</a:t>
            </a:r>
            <a:r>
              <a:rPr lang="zh-CN" altLang="en-US" dirty="0" smtClean="0"/>
              <a:t>力对物体做的功等于力与物体在</a:t>
            </a:r>
            <a:r>
              <a:rPr lang="zh-CN" altLang="en-US" u="sng" dirty="0" smtClean="0"/>
              <a:t>　　　　</a:t>
            </a:r>
            <a:r>
              <a:rPr lang="zh-CN" altLang="en-US" dirty="0" smtClean="0"/>
              <a:t>的方向上移动距离的</a:t>
            </a:r>
            <a:r>
              <a:rPr lang="zh-CN" altLang="en-US" u="sng" dirty="0" smtClean="0"/>
              <a:t>　　　　</a:t>
            </a:r>
            <a:r>
              <a:rPr lang="zh-CN" altLang="en-US" dirty="0" smtClean="0"/>
              <a:t>，用字母</a:t>
            </a:r>
            <a:r>
              <a:rPr lang="zh-CN" altLang="en-US" u="sng" dirty="0" smtClean="0"/>
              <a:t>　　　　</a:t>
            </a:r>
            <a:r>
              <a:rPr lang="zh-CN" altLang="en-US" dirty="0" smtClean="0"/>
              <a:t>表示，单位</a:t>
            </a:r>
            <a:r>
              <a:rPr lang="zh-CN" altLang="en-US" u="sng" dirty="0" smtClean="0"/>
              <a:t>　　　　</a:t>
            </a:r>
            <a:r>
              <a:rPr lang="zh-CN" altLang="en-US" dirty="0" smtClean="0"/>
              <a:t>，符号</a:t>
            </a:r>
            <a:r>
              <a:rPr lang="en-US" dirty="0" smtClean="0"/>
              <a:t>J</a:t>
            </a:r>
            <a:r>
              <a:rPr lang="zh-CN" altLang="en-US" dirty="0" smtClean="0"/>
              <a:t>。</a:t>
            </a:r>
            <a:r>
              <a:rPr lang="en-US" dirty="0" smtClean="0"/>
              <a:t>1 J=1</a:t>
            </a:r>
            <a:r>
              <a:rPr lang="zh-CN" altLang="en-US" u="sng" dirty="0" smtClean="0"/>
              <a:t>　　　　</a:t>
            </a:r>
            <a:r>
              <a:rPr lang="zh-CN" altLang="en-US" dirty="0" smtClean="0"/>
              <a:t>。用手匀速托起两个鸡蛋升高</a:t>
            </a:r>
            <a:r>
              <a:rPr lang="en-US" dirty="0" smtClean="0"/>
              <a:t>1 m</a:t>
            </a:r>
            <a:r>
              <a:rPr lang="zh-CN" altLang="en-US" dirty="0" smtClean="0"/>
              <a:t>，手对鸡蛋做的功约为</a:t>
            </a:r>
            <a:r>
              <a:rPr lang="zh-CN" altLang="en-US" u="sng" dirty="0" smtClean="0"/>
              <a:t>　　　　</a:t>
            </a:r>
            <a:r>
              <a:rPr lang="en-US" dirty="0" smtClean="0"/>
              <a:t>J</a:t>
            </a:r>
            <a:r>
              <a:rPr lang="zh-CN" altLang="en-US" dirty="0" smtClean="0"/>
              <a:t>。</a:t>
            </a:r>
            <a:r>
              <a:rPr lang="en-US" dirty="0" smtClean="0"/>
              <a:t> </a:t>
            </a:r>
            <a:endParaRPr lang="zh-CN" altLang="en-US" dirty="0" smtClean="0"/>
          </a:p>
          <a:p>
            <a:pPr algn="just">
              <a:lnSpc>
                <a:spcPct val="150000"/>
              </a:lnSpc>
            </a:pPr>
            <a:r>
              <a:rPr lang="en-US" b="1" dirty="0" smtClean="0"/>
              <a:t>4.</a:t>
            </a:r>
            <a:r>
              <a:rPr lang="zh-CN" altLang="en-US" b="1" dirty="0" smtClean="0"/>
              <a:t>功的计算公式：</a:t>
            </a:r>
            <a:r>
              <a:rPr lang="en-US" dirty="0" smtClean="0"/>
              <a:t>W=</a:t>
            </a:r>
            <a:r>
              <a:rPr lang="en-US" u="sng" dirty="0" smtClean="0"/>
              <a:t> </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5.</a:t>
            </a:r>
            <a:r>
              <a:rPr lang="zh-CN" altLang="en-US" b="1" dirty="0" smtClean="0"/>
              <a:t>机械功原理：</a:t>
            </a:r>
            <a:r>
              <a:rPr lang="zh-CN" altLang="en-US" u="sng" dirty="0" smtClean="0"/>
              <a:t>　                                         </a:t>
            </a:r>
            <a:r>
              <a:rPr lang="zh-CN" altLang="en-US" dirty="0" smtClean="0"/>
              <a:t>。</a:t>
            </a:r>
            <a:r>
              <a:rPr lang="en-US" dirty="0" smtClean="0"/>
              <a:t> </a:t>
            </a:r>
            <a:endParaRPr lang="zh-CN" altLang="en-US" dirty="0"/>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53849" y="283223"/>
            <a:ext cx="4745138" cy="380480"/>
          </a:xfrm>
          <a:prstGeom prst="rect">
            <a:avLst/>
          </a:prstGeom>
          <a:noFill/>
        </p:spPr>
        <p:txBody>
          <a:bodyPr wrap="square" lIns="36000" tIns="36000" rIns="36000" bIns="36000" rtlCol="0">
            <a:spAutoFit/>
          </a:bodyPr>
          <a:lstStyle/>
          <a:p>
            <a:r>
              <a:rPr lang="zh-CN" altLang="en-US" sz="2000" b="1" dirty="0">
                <a:solidFill>
                  <a:srgbClr val="409E8A"/>
                </a:solidFill>
                <a:latin typeface="微软雅黑" panose="020B0503020204020204" pitchFamily="34" charset="-122"/>
                <a:ea typeface="微软雅黑" panose="020B0503020204020204" pitchFamily="34" charset="-122"/>
              </a:rPr>
              <a:t>考点一　</a:t>
            </a:r>
            <a:r>
              <a:rPr lang="zh-CN" altLang="en-US" sz="2000" b="1" dirty="0" smtClean="0">
                <a:solidFill>
                  <a:srgbClr val="409E8A"/>
                </a:solidFill>
              </a:rPr>
              <a:t>怎样才叫做功</a:t>
            </a:r>
            <a:endParaRPr lang="zh-CN" altLang="en-US" sz="2000" b="1" dirty="0">
              <a:solidFill>
                <a:srgbClr val="409E8A"/>
              </a:solidFill>
            </a:endParaRPr>
          </a:p>
        </p:txBody>
      </p:sp>
      <p:sp>
        <p:nvSpPr>
          <p:cNvPr id="20" name="文本框 12">
            <a:extLst>
              <a:ext uri="{FF2B5EF4-FFF2-40B4-BE49-F238E27FC236}">
                <a16:creationId xmlns:a16="http://schemas.microsoft.com/office/drawing/2014/main" xmlns="" id="{2795C5FE-A0E3-4855-B937-A2DA6BC1A4B9}"/>
              </a:ext>
            </a:extLst>
          </p:cNvPr>
          <p:cNvSpPr txBox="1"/>
          <p:nvPr/>
        </p:nvSpPr>
        <p:spPr>
          <a:xfrm>
            <a:off x="3635291" y="563109"/>
            <a:ext cx="481756"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力</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1" name="文本框 12">
            <a:extLst>
              <a:ext uri="{FF2B5EF4-FFF2-40B4-BE49-F238E27FC236}">
                <a16:creationId xmlns:a16="http://schemas.microsoft.com/office/drawing/2014/main" xmlns="" id="{2795C5FE-A0E3-4855-B937-A2DA6BC1A4B9}"/>
              </a:ext>
            </a:extLst>
          </p:cNvPr>
          <p:cNvSpPr txBox="1"/>
          <p:nvPr/>
        </p:nvSpPr>
        <p:spPr>
          <a:xfrm>
            <a:off x="7728867" y="582833"/>
            <a:ext cx="599828"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距离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2422836" y="3957629"/>
            <a:ext cx="2968970" cy="369332"/>
          </a:xfrm>
          <a:prstGeom prst="rect">
            <a:avLst/>
          </a:prstGeom>
        </p:spPr>
        <p:txBody>
          <a:bodyPr wrap="square">
            <a:spAutoFit/>
          </a:bodyPr>
          <a:lstStyle/>
          <a:p>
            <a:r>
              <a:rPr lang="zh-CN" altLang="en-US" b="1" dirty="0" smtClean="0">
                <a:solidFill>
                  <a:srgbClr val="C00000"/>
                </a:solidFill>
              </a:rPr>
              <a:t>使用任何机械都不能省功</a:t>
            </a:r>
            <a:endParaRPr lang="zh-CN" altLang="en-US" b="1" dirty="0">
              <a:solidFill>
                <a:srgbClr val="C00000"/>
              </a:solidFill>
            </a:endParaRPr>
          </a:p>
        </p:txBody>
      </p:sp>
      <p:sp>
        <p:nvSpPr>
          <p:cNvPr id="13" name="文本框 12">
            <a:extLst>
              <a:ext uri="{FF2B5EF4-FFF2-40B4-BE49-F238E27FC236}">
                <a16:creationId xmlns:a16="http://schemas.microsoft.com/office/drawing/2014/main" xmlns="" id="{2795C5FE-A0E3-4855-B937-A2DA6BC1A4B9}"/>
              </a:ext>
            </a:extLst>
          </p:cNvPr>
          <p:cNvSpPr txBox="1"/>
          <p:nvPr/>
        </p:nvSpPr>
        <p:spPr>
          <a:xfrm>
            <a:off x="5593471" y="1409192"/>
            <a:ext cx="481756"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力</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4" name="文本框 12">
            <a:extLst>
              <a:ext uri="{FF2B5EF4-FFF2-40B4-BE49-F238E27FC236}">
                <a16:creationId xmlns:a16="http://schemas.microsoft.com/office/drawing/2014/main" xmlns="" id="{2795C5FE-A0E3-4855-B937-A2DA6BC1A4B9}"/>
              </a:ext>
            </a:extLst>
          </p:cNvPr>
          <p:cNvSpPr txBox="1"/>
          <p:nvPr/>
        </p:nvSpPr>
        <p:spPr>
          <a:xfrm>
            <a:off x="1619605" y="1803285"/>
            <a:ext cx="599828"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距离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6" name="文本框 12">
            <a:extLst>
              <a:ext uri="{FF2B5EF4-FFF2-40B4-BE49-F238E27FC236}">
                <a16:creationId xmlns:a16="http://schemas.microsoft.com/office/drawing/2014/main" xmlns="" id="{2795C5FE-A0E3-4855-B937-A2DA6BC1A4B9}"/>
              </a:ext>
            </a:extLst>
          </p:cNvPr>
          <p:cNvSpPr txBox="1"/>
          <p:nvPr/>
        </p:nvSpPr>
        <p:spPr>
          <a:xfrm>
            <a:off x="6240853" y="2217237"/>
            <a:ext cx="481756"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力</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1132765" y="2712905"/>
            <a:ext cx="646331" cy="369332"/>
          </a:xfrm>
          <a:prstGeom prst="rect">
            <a:avLst/>
          </a:prstGeom>
        </p:spPr>
        <p:txBody>
          <a:bodyPr wrap="none">
            <a:spAutoFit/>
          </a:bodyPr>
          <a:lstStyle/>
          <a:p>
            <a:r>
              <a:rPr lang="zh-CN" altLang="en-US" b="1" dirty="0" smtClean="0">
                <a:solidFill>
                  <a:srgbClr val="C00000"/>
                </a:solidFill>
              </a:rPr>
              <a:t>乘积</a:t>
            </a:r>
            <a:endParaRPr lang="zh-CN" altLang="en-US" b="1" dirty="0">
              <a:solidFill>
                <a:srgbClr val="C00000"/>
              </a:solidFill>
            </a:endParaRPr>
          </a:p>
        </p:txBody>
      </p:sp>
      <p:sp>
        <p:nvSpPr>
          <p:cNvPr id="18" name="矩形 17"/>
          <p:cNvSpPr/>
          <p:nvPr/>
        </p:nvSpPr>
        <p:spPr>
          <a:xfrm>
            <a:off x="3122622" y="2710401"/>
            <a:ext cx="433132" cy="369332"/>
          </a:xfrm>
          <a:prstGeom prst="rect">
            <a:avLst/>
          </a:prstGeom>
        </p:spPr>
        <p:txBody>
          <a:bodyPr wrap="none">
            <a:spAutoFit/>
          </a:bodyPr>
          <a:lstStyle/>
          <a:p>
            <a:r>
              <a:rPr lang="en-US" b="1" dirty="0" smtClean="0">
                <a:solidFill>
                  <a:srgbClr val="C00000"/>
                </a:solidFill>
              </a:rPr>
              <a:t>W</a:t>
            </a:r>
            <a:endParaRPr lang="zh-CN" altLang="en-US" b="1" dirty="0">
              <a:solidFill>
                <a:srgbClr val="C00000"/>
              </a:solidFill>
            </a:endParaRPr>
          </a:p>
        </p:txBody>
      </p:sp>
      <p:sp>
        <p:nvSpPr>
          <p:cNvPr id="19" name="矩形 18"/>
          <p:cNvSpPr/>
          <p:nvPr/>
        </p:nvSpPr>
        <p:spPr>
          <a:xfrm>
            <a:off x="5104674" y="2712905"/>
            <a:ext cx="646331" cy="369332"/>
          </a:xfrm>
          <a:prstGeom prst="rect">
            <a:avLst/>
          </a:prstGeom>
        </p:spPr>
        <p:txBody>
          <a:bodyPr wrap="none">
            <a:spAutoFit/>
          </a:bodyPr>
          <a:lstStyle/>
          <a:p>
            <a:r>
              <a:rPr lang="zh-CN" altLang="en-US" b="1" dirty="0" smtClean="0">
                <a:solidFill>
                  <a:srgbClr val="C00000"/>
                </a:solidFill>
              </a:rPr>
              <a:t>焦耳</a:t>
            </a:r>
            <a:endParaRPr lang="zh-CN" altLang="en-US" b="1" dirty="0">
              <a:solidFill>
                <a:srgbClr val="C00000"/>
              </a:solidFill>
            </a:endParaRPr>
          </a:p>
        </p:txBody>
      </p:sp>
      <p:sp>
        <p:nvSpPr>
          <p:cNvPr id="22" name="矩形 21"/>
          <p:cNvSpPr/>
          <p:nvPr/>
        </p:nvSpPr>
        <p:spPr>
          <a:xfrm>
            <a:off x="7655185" y="2702394"/>
            <a:ext cx="893193" cy="369332"/>
          </a:xfrm>
          <a:prstGeom prst="rect">
            <a:avLst/>
          </a:prstGeom>
        </p:spPr>
        <p:txBody>
          <a:bodyPr wrap="none">
            <a:spAutoFit/>
          </a:bodyPr>
          <a:lstStyle/>
          <a:p>
            <a:r>
              <a:rPr lang="en-US" b="1" dirty="0" err="1" smtClean="0">
                <a:solidFill>
                  <a:srgbClr val="C00000"/>
                </a:solidFill>
              </a:rPr>
              <a:t>N</a:t>
            </a:r>
            <a:r>
              <a:rPr lang="en-US" dirty="0" err="1" smtClean="0">
                <a:solidFill>
                  <a:srgbClr val="C00000"/>
                </a:solidFill>
              </a:rPr>
              <a:t>·</a:t>
            </a:r>
            <a:r>
              <a:rPr lang="en-US" b="1" dirty="0" err="1" smtClean="0">
                <a:solidFill>
                  <a:srgbClr val="C00000"/>
                </a:solidFill>
              </a:rPr>
              <a:t>m</a:t>
            </a:r>
            <a:r>
              <a:rPr lang="zh-CN" altLang="en-US" b="1" dirty="0" smtClean="0">
                <a:solidFill>
                  <a:srgbClr val="C00000"/>
                </a:solidFill>
              </a:rPr>
              <a:t>　</a:t>
            </a:r>
            <a:endParaRPr lang="zh-CN" altLang="en-US" b="1" dirty="0">
              <a:solidFill>
                <a:srgbClr val="C00000"/>
              </a:solidFill>
            </a:endParaRPr>
          </a:p>
        </p:txBody>
      </p:sp>
      <p:sp>
        <p:nvSpPr>
          <p:cNvPr id="23" name="矩形 22"/>
          <p:cNvSpPr/>
          <p:nvPr/>
        </p:nvSpPr>
        <p:spPr>
          <a:xfrm>
            <a:off x="6482879" y="3101788"/>
            <a:ext cx="327334" cy="369332"/>
          </a:xfrm>
          <a:prstGeom prst="rect">
            <a:avLst/>
          </a:prstGeom>
        </p:spPr>
        <p:txBody>
          <a:bodyPr wrap="none">
            <a:spAutoFit/>
          </a:bodyPr>
          <a:lstStyle/>
          <a:p>
            <a:r>
              <a:rPr lang="en-US" b="1" dirty="0" smtClean="0">
                <a:solidFill>
                  <a:srgbClr val="C00000"/>
                </a:solidFill>
              </a:rPr>
              <a:t>1</a:t>
            </a:r>
            <a:endParaRPr lang="zh-CN" altLang="en-US" b="1" dirty="0">
              <a:solidFill>
                <a:srgbClr val="C00000"/>
              </a:solidFill>
            </a:endParaRPr>
          </a:p>
        </p:txBody>
      </p:sp>
      <p:sp>
        <p:nvSpPr>
          <p:cNvPr id="24" name="矩形 23"/>
          <p:cNvSpPr/>
          <p:nvPr/>
        </p:nvSpPr>
        <p:spPr>
          <a:xfrm>
            <a:off x="3216619" y="3515695"/>
            <a:ext cx="426720" cy="369332"/>
          </a:xfrm>
          <a:prstGeom prst="rect">
            <a:avLst/>
          </a:prstGeom>
        </p:spPr>
        <p:txBody>
          <a:bodyPr wrap="none">
            <a:spAutoFit/>
          </a:bodyPr>
          <a:lstStyle/>
          <a:p>
            <a:r>
              <a:rPr lang="en-US" b="1" dirty="0" smtClean="0">
                <a:solidFill>
                  <a:srgbClr val="C00000"/>
                </a:solidFill>
              </a:rPr>
              <a:t>Fs</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1" grpId="0"/>
      <p:bldP spid="13" grpId="0"/>
      <p:bldP spid="14" grpId="0"/>
      <p:bldP spid="16" grpId="0"/>
      <p:bldP spid="17" grpId="0"/>
      <p:bldP spid="18" grpId="0"/>
      <p:bldP spid="19"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59407" y="285144"/>
            <a:ext cx="7974690" cy="2565693"/>
          </a:xfrm>
          <a:prstGeom prst="rect">
            <a:avLst/>
          </a:prstGeom>
          <a:noFill/>
        </p:spPr>
        <p:txBody>
          <a:bodyPr wrap="square" lIns="36000" tIns="36000" rIns="36000" bIns="36000" rtlCol="0">
            <a:spAutoFit/>
          </a:bodyPr>
          <a:lstStyle/>
          <a:p>
            <a:pPr>
              <a:lnSpc>
                <a:spcPct val="150000"/>
              </a:lnSpc>
            </a:pPr>
            <a:r>
              <a:rPr lang="en-US" b="1" dirty="0" smtClean="0"/>
              <a:t>5. </a:t>
            </a:r>
            <a:r>
              <a:rPr lang="en-US" altLang="zh-CN" dirty="0" smtClean="0">
                <a:solidFill>
                  <a:srgbClr val="409E8A"/>
                </a:solidFill>
              </a:rPr>
              <a:t>【</a:t>
            </a:r>
            <a:r>
              <a:rPr lang="en-US" dirty="0" smtClean="0">
                <a:solidFill>
                  <a:srgbClr val="409E8A"/>
                </a:solidFill>
              </a:rPr>
              <a:t>2018</a:t>
            </a:r>
            <a:r>
              <a:rPr lang="en-US" altLang="zh-CN" dirty="0" smtClean="0">
                <a:solidFill>
                  <a:srgbClr val="409E8A"/>
                </a:solidFill>
              </a:rPr>
              <a:t>·</a:t>
            </a:r>
            <a:r>
              <a:rPr lang="zh-CN" altLang="en-US" dirty="0" smtClean="0">
                <a:solidFill>
                  <a:srgbClr val="409E8A"/>
                </a:solidFill>
              </a:rPr>
              <a:t>临沂</a:t>
            </a:r>
            <a:r>
              <a:rPr lang="en-US" altLang="zh-CN" dirty="0" smtClean="0">
                <a:solidFill>
                  <a:srgbClr val="409E8A"/>
                </a:solidFill>
              </a:rPr>
              <a:t>】</a:t>
            </a:r>
            <a:r>
              <a:rPr lang="zh-CN" altLang="en-US" dirty="0" smtClean="0"/>
              <a:t>如图</a:t>
            </a:r>
            <a:r>
              <a:rPr lang="en-US" dirty="0" smtClean="0"/>
              <a:t>11-17</a:t>
            </a:r>
            <a:r>
              <a:rPr lang="zh-CN" altLang="en-US" dirty="0" smtClean="0"/>
              <a:t>所示，单摆中的小球在</a:t>
            </a:r>
            <a:r>
              <a:rPr lang="en-US" dirty="0" smtClean="0"/>
              <a:t>ABC</a:t>
            </a:r>
            <a:r>
              <a:rPr lang="zh-CN" altLang="en-US" dirty="0" smtClean="0"/>
              <a:t>间不停地做往复运动，如果不考虑阻力的影响，以下说法错误的是</a:t>
            </a:r>
            <a:r>
              <a:rPr lang="en-US" dirty="0" smtClean="0"/>
              <a:t>	</a:t>
            </a:r>
            <a:r>
              <a:rPr lang="zh-CN" altLang="en-US" dirty="0" smtClean="0"/>
              <a:t>（　　）</a:t>
            </a:r>
          </a:p>
          <a:p>
            <a:pPr>
              <a:lnSpc>
                <a:spcPct val="150000"/>
              </a:lnSpc>
            </a:pPr>
            <a:r>
              <a:rPr lang="en-US" dirty="0" smtClean="0"/>
              <a:t>A.</a:t>
            </a:r>
            <a:r>
              <a:rPr lang="zh-CN" altLang="en-US" dirty="0" smtClean="0"/>
              <a:t>小球在</a:t>
            </a:r>
            <a:r>
              <a:rPr lang="en-US" dirty="0" smtClean="0"/>
              <a:t>A</a:t>
            </a:r>
            <a:r>
              <a:rPr lang="zh-CN" altLang="en-US" dirty="0" smtClean="0"/>
              <a:t>、</a:t>
            </a:r>
            <a:r>
              <a:rPr lang="en-US" dirty="0" smtClean="0"/>
              <a:t>C</a:t>
            </a:r>
            <a:r>
              <a:rPr lang="zh-CN" altLang="en-US" dirty="0" smtClean="0"/>
              <a:t>处的重力势能最大</a:t>
            </a:r>
          </a:p>
          <a:p>
            <a:pPr>
              <a:lnSpc>
                <a:spcPct val="150000"/>
              </a:lnSpc>
            </a:pPr>
            <a:r>
              <a:rPr lang="en-US" dirty="0" smtClean="0"/>
              <a:t>B.</a:t>
            </a:r>
            <a:r>
              <a:rPr lang="zh-CN" altLang="en-US" dirty="0" smtClean="0"/>
              <a:t>小球在</a:t>
            </a:r>
            <a:r>
              <a:rPr lang="en-US" dirty="0" smtClean="0"/>
              <a:t>B</a:t>
            </a:r>
            <a:r>
              <a:rPr lang="zh-CN" altLang="en-US" dirty="0" smtClean="0"/>
              <a:t>处只受重力作用</a:t>
            </a:r>
          </a:p>
          <a:p>
            <a:pPr>
              <a:lnSpc>
                <a:spcPct val="150000"/>
              </a:lnSpc>
            </a:pPr>
            <a:r>
              <a:rPr lang="en-US" dirty="0" smtClean="0"/>
              <a:t>C.</a:t>
            </a:r>
            <a:r>
              <a:rPr lang="zh-CN" altLang="en-US" dirty="0" smtClean="0"/>
              <a:t>小球由</a:t>
            </a:r>
            <a:r>
              <a:rPr lang="en-US" dirty="0" smtClean="0"/>
              <a:t>A</a:t>
            </a:r>
            <a:r>
              <a:rPr lang="zh-CN" altLang="en-US" dirty="0" smtClean="0"/>
              <a:t>到</a:t>
            </a:r>
            <a:r>
              <a:rPr lang="en-US" dirty="0" smtClean="0"/>
              <a:t>B</a:t>
            </a:r>
            <a:r>
              <a:rPr lang="zh-CN" altLang="en-US" dirty="0" smtClean="0"/>
              <a:t>过程中，重力势能转化为动能</a:t>
            </a:r>
          </a:p>
          <a:p>
            <a:pPr>
              <a:lnSpc>
                <a:spcPct val="150000"/>
              </a:lnSpc>
            </a:pPr>
            <a:r>
              <a:rPr lang="en-US" dirty="0" smtClean="0"/>
              <a:t>D.</a:t>
            </a:r>
            <a:r>
              <a:rPr lang="zh-CN" altLang="en-US" dirty="0" smtClean="0"/>
              <a:t>小球运动到</a:t>
            </a:r>
            <a:r>
              <a:rPr lang="en-US" dirty="0" smtClean="0"/>
              <a:t>C</a:t>
            </a:r>
            <a:r>
              <a:rPr lang="zh-CN" altLang="en-US" dirty="0" smtClean="0"/>
              <a:t>处时，如果受到的外力全部消失，将保持静止</a:t>
            </a:r>
            <a:endParaRPr lang="zh-CN" altLang="en-US" dirty="0"/>
          </a:p>
        </p:txBody>
      </p:sp>
      <p:sp>
        <p:nvSpPr>
          <p:cNvPr id="18" name="矩形 17">
            <a:extLst>
              <a:ext uri="{FF2B5EF4-FFF2-40B4-BE49-F238E27FC236}">
                <a16:creationId xmlns:a16="http://schemas.microsoft.com/office/drawing/2014/main" xmlns="" id="{45AB04A7-9050-478D-85EF-066586968C3B}"/>
              </a:ext>
            </a:extLst>
          </p:cNvPr>
          <p:cNvSpPr/>
          <p:nvPr/>
        </p:nvSpPr>
        <p:spPr>
          <a:xfrm>
            <a:off x="0" y="1834413"/>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19" name="文本框 10">
            <a:extLst>
              <a:ext uri="{FF2B5EF4-FFF2-40B4-BE49-F238E27FC236}">
                <a16:creationId xmlns:a16="http://schemas.microsoft.com/office/drawing/2014/main" xmlns="" id="{BB9B33FC-E080-44CC-B608-FE671F79480C}"/>
              </a:ext>
            </a:extLst>
          </p:cNvPr>
          <p:cNvSpPr txBox="1"/>
          <p:nvPr/>
        </p:nvSpPr>
        <p:spPr>
          <a:xfrm>
            <a:off x="90000" y="1826178"/>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8" name="文本框 12">
            <a:extLst>
              <a:ext uri="{FF2B5EF4-FFF2-40B4-BE49-F238E27FC236}">
                <a16:creationId xmlns:a16="http://schemas.microsoft.com/office/drawing/2014/main" xmlns="" id="{2795C5FE-A0E3-4855-B937-A2DA6BC1A4B9}"/>
              </a:ext>
            </a:extLst>
          </p:cNvPr>
          <p:cNvSpPr txBox="1"/>
          <p:nvPr/>
        </p:nvSpPr>
        <p:spPr>
          <a:xfrm>
            <a:off x="5700409" y="724209"/>
            <a:ext cx="365719" cy="439278"/>
          </a:xfrm>
          <a:prstGeom prst="rect">
            <a:avLst/>
          </a:prstGeom>
          <a:noFill/>
        </p:spPr>
        <p:txBody>
          <a:bodyPr wrap="square" lIns="36000" tIns="36000" rIns="36000" bIns="36000" rtlCol="0">
            <a:spAutoFit/>
          </a:bodyPr>
          <a:lstStyle/>
          <a:p>
            <a:pPr>
              <a:lnSpc>
                <a:spcPct val="150000"/>
              </a:lnSpc>
            </a:pPr>
            <a:r>
              <a:rPr lang="en-US" altLang="zh-CN" b="1" dirty="0" smtClean="0">
                <a:solidFill>
                  <a:srgbClr val="C00000"/>
                </a:solidFill>
                <a:latin typeface="微软雅黑" panose="020B0503020204020204" pitchFamily="34" charset="-122"/>
                <a:ea typeface="微软雅黑" panose="020B0503020204020204" pitchFamily="34" charset="-122"/>
              </a:rPr>
              <a:t>B</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9" name="19WL307.EPS" descr="id:2147502247;FounderCES"/>
          <p:cNvPicPr/>
          <p:nvPr/>
        </p:nvPicPr>
        <p:blipFill>
          <a:blip r:embed="rId2" cstate="print"/>
          <a:stretch>
            <a:fillRect/>
          </a:stretch>
        </p:blipFill>
        <p:spPr>
          <a:xfrm>
            <a:off x="6574193" y="863444"/>
            <a:ext cx="1508262" cy="1593528"/>
          </a:xfrm>
          <a:prstGeom prst="rect">
            <a:avLst/>
          </a:prstGeom>
        </p:spPr>
      </p:pic>
      <p:sp>
        <p:nvSpPr>
          <p:cNvPr id="10" name="矩形 9"/>
          <p:cNvSpPr/>
          <p:nvPr/>
        </p:nvSpPr>
        <p:spPr>
          <a:xfrm>
            <a:off x="7408563" y="2664675"/>
            <a:ext cx="864339" cy="377411"/>
          </a:xfrm>
          <a:prstGeom prst="rect">
            <a:avLst/>
          </a:prstGeom>
        </p:spPr>
        <p:txBody>
          <a:bodyPr wrap="none">
            <a:spAutoFit/>
          </a:bodyPr>
          <a:lstStyle/>
          <a:p>
            <a:pPr>
              <a:lnSpc>
                <a:spcPct val="150000"/>
              </a:lnSpc>
            </a:pPr>
            <a:r>
              <a:rPr lang="zh-CN" altLang="en-US" sz="1400" dirty="0" smtClean="0"/>
              <a:t>图</a:t>
            </a:r>
            <a:r>
              <a:rPr lang="en-US" sz="1400" dirty="0" smtClean="0"/>
              <a:t>11-17</a:t>
            </a:r>
            <a:endParaRPr lang="zh-CN" altLang="en-US" sz="1400" dirty="0" smtClean="0"/>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64631"/>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832980" y="327185"/>
            <a:ext cx="7943158" cy="2565693"/>
          </a:xfrm>
          <a:prstGeom prst="rect">
            <a:avLst/>
          </a:prstGeom>
          <a:noFill/>
        </p:spPr>
        <p:txBody>
          <a:bodyPr wrap="square" lIns="36000" tIns="36000" rIns="36000" bIns="36000" rtlCol="0">
            <a:spAutoFit/>
          </a:bodyPr>
          <a:lstStyle/>
          <a:p>
            <a:pPr algn="just">
              <a:lnSpc>
                <a:spcPct val="150000"/>
              </a:lnSpc>
            </a:pPr>
            <a:r>
              <a:rPr lang="en-US" b="1" dirty="0" smtClean="0"/>
              <a:t>6.</a:t>
            </a:r>
            <a:r>
              <a:rPr lang="zh-CN" altLang="en-US" dirty="0" smtClean="0"/>
              <a:t>妈妈与小明进行爬山比赛，他们选择的起点、路径和终点都相同，全程假设为匀速运动，妈妈的体重是小明的</a:t>
            </a:r>
            <a:r>
              <a:rPr lang="en-US" dirty="0" smtClean="0"/>
              <a:t>2</a:t>
            </a:r>
            <a:r>
              <a:rPr lang="zh-CN" altLang="en-US" dirty="0" smtClean="0"/>
              <a:t>倍，妈妈所用的时间是小明的</a:t>
            </a:r>
            <a:r>
              <a:rPr lang="en-US" dirty="0" smtClean="0"/>
              <a:t>3</a:t>
            </a:r>
            <a:r>
              <a:rPr lang="zh-CN" altLang="en-US" dirty="0" smtClean="0"/>
              <a:t>倍。若妈妈克服自身重力做功为</a:t>
            </a:r>
            <a:r>
              <a:rPr lang="en-US" dirty="0" smtClean="0"/>
              <a:t>W</a:t>
            </a:r>
            <a:r>
              <a:rPr lang="en-US" baseline="-25000" dirty="0" smtClean="0"/>
              <a:t>1</a:t>
            </a:r>
            <a:r>
              <a:rPr lang="zh-CN" altLang="en-US" dirty="0" smtClean="0"/>
              <a:t>，功率为</a:t>
            </a:r>
            <a:r>
              <a:rPr lang="en-US" dirty="0" smtClean="0"/>
              <a:t>P</a:t>
            </a:r>
            <a:r>
              <a:rPr lang="en-US" baseline="-25000" dirty="0" smtClean="0"/>
              <a:t>1</a:t>
            </a:r>
            <a:r>
              <a:rPr lang="zh-CN" altLang="en-US" dirty="0" smtClean="0"/>
              <a:t>，小明克服自身重力做功为</a:t>
            </a:r>
            <a:r>
              <a:rPr lang="en-US" dirty="0" smtClean="0"/>
              <a:t>W</a:t>
            </a:r>
            <a:r>
              <a:rPr lang="en-US" baseline="-25000" dirty="0" smtClean="0"/>
              <a:t>2</a:t>
            </a:r>
            <a:r>
              <a:rPr lang="zh-CN" altLang="en-US" dirty="0" smtClean="0"/>
              <a:t>，功率为</a:t>
            </a:r>
            <a:r>
              <a:rPr lang="en-US" dirty="0" smtClean="0"/>
              <a:t>P</a:t>
            </a:r>
            <a:r>
              <a:rPr lang="en-US" baseline="-25000" dirty="0" smtClean="0"/>
              <a:t>2</a:t>
            </a:r>
            <a:r>
              <a:rPr lang="zh-CN" altLang="en-US" dirty="0" smtClean="0"/>
              <a:t>，则下列关系正确的是</a:t>
            </a:r>
            <a:r>
              <a:rPr lang="en-US" dirty="0" smtClean="0"/>
              <a:t>	</a:t>
            </a:r>
            <a:r>
              <a:rPr lang="zh-CN" altLang="en-US" dirty="0" smtClean="0"/>
              <a:t>（　　）</a:t>
            </a:r>
          </a:p>
          <a:p>
            <a:pPr algn="just">
              <a:lnSpc>
                <a:spcPct val="150000"/>
              </a:lnSpc>
            </a:pPr>
            <a:r>
              <a:rPr lang="en-US" dirty="0" smtClean="0"/>
              <a:t>A.W</a:t>
            </a:r>
            <a:r>
              <a:rPr lang="en-US" baseline="-25000" dirty="0" smtClean="0"/>
              <a:t>1</a:t>
            </a:r>
            <a:r>
              <a:rPr lang="en-US" dirty="0" smtClean="0"/>
              <a:t>∶W</a:t>
            </a:r>
            <a:r>
              <a:rPr lang="en-US" baseline="-25000" dirty="0" smtClean="0"/>
              <a:t>2</a:t>
            </a:r>
            <a:r>
              <a:rPr lang="en-US" dirty="0" smtClean="0"/>
              <a:t>=1∶1		B.W</a:t>
            </a:r>
            <a:r>
              <a:rPr lang="en-US" baseline="-25000" dirty="0" smtClean="0"/>
              <a:t>1</a:t>
            </a:r>
            <a:r>
              <a:rPr lang="en-US" dirty="0" smtClean="0"/>
              <a:t>∶W</a:t>
            </a:r>
            <a:r>
              <a:rPr lang="en-US" baseline="-25000" dirty="0" smtClean="0"/>
              <a:t>2</a:t>
            </a:r>
            <a:r>
              <a:rPr lang="en-US" dirty="0" smtClean="0"/>
              <a:t>=2∶3</a:t>
            </a:r>
            <a:endParaRPr lang="zh-CN" altLang="en-US" dirty="0" smtClean="0"/>
          </a:p>
          <a:p>
            <a:pPr algn="just">
              <a:lnSpc>
                <a:spcPct val="150000"/>
              </a:lnSpc>
            </a:pPr>
            <a:r>
              <a:rPr lang="en-US" dirty="0" smtClean="0"/>
              <a:t>C.P</a:t>
            </a:r>
            <a:r>
              <a:rPr lang="en-US" baseline="-25000" dirty="0" smtClean="0"/>
              <a:t>1</a:t>
            </a:r>
            <a:r>
              <a:rPr lang="en-US" dirty="0" smtClean="0"/>
              <a:t>∶P</a:t>
            </a:r>
            <a:r>
              <a:rPr lang="en-US" baseline="-25000" dirty="0" smtClean="0"/>
              <a:t>2</a:t>
            </a:r>
            <a:r>
              <a:rPr lang="en-US" dirty="0" smtClean="0"/>
              <a:t>=1∶1		D.P</a:t>
            </a:r>
            <a:r>
              <a:rPr lang="en-US" baseline="-25000" dirty="0" smtClean="0"/>
              <a:t>1</a:t>
            </a:r>
            <a:r>
              <a:rPr lang="en-US" dirty="0" smtClean="0"/>
              <a:t>∶P</a:t>
            </a:r>
            <a:r>
              <a:rPr lang="en-US" baseline="-25000" dirty="0" smtClean="0"/>
              <a:t>2</a:t>
            </a:r>
            <a:r>
              <a:rPr lang="en-US" dirty="0" smtClean="0"/>
              <a:t>=2∶3</a:t>
            </a:r>
            <a:endParaRPr lang="zh-CN" altLang="en-US" dirty="0"/>
          </a:p>
        </p:txBody>
      </p:sp>
      <p:sp>
        <p:nvSpPr>
          <p:cNvPr id="10" name="矩形 9"/>
          <p:cNvSpPr/>
          <p:nvPr/>
        </p:nvSpPr>
        <p:spPr>
          <a:xfrm>
            <a:off x="3439933" y="1640848"/>
            <a:ext cx="367408" cy="369332"/>
          </a:xfrm>
          <a:prstGeom prst="rect">
            <a:avLst/>
          </a:prstGeom>
        </p:spPr>
        <p:txBody>
          <a:bodyPr wrap="none">
            <a:spAutoFit/>
          </a:bodyPr>
          <a:lstStyle/>
          <a:p>
            <a:r>
              <a:rPr lang="en-US" altLang="zh-CN" b="1" dirty="0" smtClean="0">
                <a:solidFill>
                  <a:srgbClr val="C00000"/>
                </a:solidFill>
              </a:rPr>
              <a:t>D</a:t>
            </a:r>
            <a:endParaRPr lang="zh-CN" altLang="en-US" b="1" dirty="0">
              <a:solidFill>
                <a:srgbClr val="C00000"/>
              </a:solidFill>
            </a:endParaRPr>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64631"/>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36265" y="256847"/>
            <a:ext cx="8100004" cy="4643185"/>
          </a:xfrm>
          <a:prstGeom prst="rect">
            <a:avLst/>
          </a:prstGeom>
          <a:noFill/>
        </p:spPr>
        <p:txBody>
          <a:bodyPr wrap="square" lIns="36000" tIns="36000" rIns="36000" bIns="36000" rtlCol="0">
            <a:spAutoFit/>
          </a:bodyPr>
          <a:lstStyle/>
          <a:p>
            <a:pPr algn="just">
              <a:lnSpc>
                <a:spcPct val="150000"/>
              </a:lnSpc>
            </a:pPr>
            <a:r>
              <a:rPr lang="en-US" b="1" dirty="0" smtClean="0"/>
              <a:t>7.  </a:t>
            </a:r>
            <a:r>
              <a:rPr lang="en-US" altLang="zh-CN" dirty="0" smtClean="0">
                <a:solidFill>
                  <a:srgbClr val="409E8A"/>
                </a:solidFill>
              </a:rPr>
              <a:t>【</a:t>
            </a:r>
            <a:r>
              <a:rPr lang="en-US" dirty="0" smtClean="0">
                <a:solidFill>
                  <a:srgbClr val="409E8A"/>
                </a:solidFill>
              </a:rPr>
              <a:t>2018</a:t>
            </a:r>
            <a:r>
              <a:rPr lang="en-US" altLang="zh-CN" dirty="0" smtClean="0">
                <a:solidFill>
                  <a:srgbClr val="409E8A"/>
                </a:solidFill>
              </a:rPr>
              <a:t>· </a:t>
            </a:r>
            <a:r>
              <a:rPr lang="zh-CN" altLang="en-US" dirty="0" smtClean="0">
                <a:solidFill>
                  <a:srgbClr val="409E8A"/>
                </a:solidFill>
              </a:rPr>
              <a:t>十堰</a:t>
            </a:r>
            <a:r>
              <a:rPr lang="en-US" altLang="zh-CN" dirty="0" smtClean="0">
                <a:solidFill>
                  <a:srgbClr val="409E8A"/>
                </a:solidFill>
              </a:rPr>
              <a:t>】</a:t>
            </a:r>
            <a:r>
              <a:rPr lang="zh-CN" altLang="en-US" dirty="0" smtClean="0"/>
              <a:t>如图</a:t>
            </a:r>
            <a:r>
              <a:rPr lang="en-US" dirty="0" smtClean="0"/>
              <a:t>11-18</a:t>
            </a:r>
            <a:r>
              <a:rPr lang="zh-CN" altLang="en-US" dirty="0" smtClean="0"/>
              <a:t>所示，滑轮组将重</a:t>
            </a:r>
            <a:r>
              <a:rPr lang="en-US" dirty="0" smtClean="0"/>
              <a:t>50 N</a:t>
            </a:r>
            <a:r>
              <a:rPr lang="zh-CN" altLang="en-US" dirty="0" smtClean="0"/>
              <a:t>的物体</a:t>
            </a:r>
            <a:r>
              <a:rPr lang="en-US" dirty="0" smtClean="0"/>
              <a:t>A</a:t>
            </a:r>
            <a:r>
              <a:rPr lang="zh-CN" altLang="en-US" dirty="0" smtClean="0"/>
              <a:t>以</a:t>
            </a:r>
            <a:r>
              <a:rPr lang="en-US" dirty="0" smtClean="0"/>
              <a:t>0.2 m/s</a:t>
            </a:r>
            <a:r>
              <a:rPr lang="zh-CN" altLang="en-US" dirty="0" smtClean="0"/>
              <a:t>的速度沿水平地面匀速向前拉动了</a:t>
            </a:r>
            <a:r>
              <a:rPr lang="en-US" dirty="0" smtClean="0"/>
              <a:t>1 m</a:t>
            </a:r>
            <a:r>
              <a:rPr lang="zh-CN" altLang="en-US" dirty="0" smtClean="0"/>
              <a:t>，拉力</a:t>
            </a:r>
            <a:r>
              <a:rPr lang="en-US" dirty="0" smtClean="0"/>
              <a:t>F</a:t>
            </a:r>
            <a:r>
              <a:rPr lang="zh-CN" altLang="en-US" dirty="0" smtClean="0"/>
              <a:t>大小为</a:t>
            </a:r>
            <a:r>
              <a:rPr lang="en-US" dirty="0" smtClean="0"/>
              <a:t>10 N</a:t>
            </a:r>
            <a:r>
              <a:rPr lang="zh-CN" altLang="en-US" dirty="0" smtClean="0"/>
              <a:t>，滑轮组的机械效率为</a:t>
            </a:r>
            <a:r>
              <a:rPr lang="en-US" dirty="0" smtClean="0"/>
              <a:t>80%</a:t>
            </a:r>
            <a:r>
              <a:rPr lang="zh-CN" altLang="en-US" dirty="0" smtClean="0"/>
              <a:t>，下列说法中正确的是</a:t>
            </a:r>
            <a:r>
              <a:rPr lang="en-US" dirty="0" smtClean="0"/>
              <a:t>	</a:t>
            </a:r>
            <a:r>
              <a:rPr lang="zh-CN" altLang="en-US" dirty="0" smtClean="0"/>
              <a:t>（　　）</a:t>
            </a:r>
          </a:p>
          <a:p>
            <a:pPr algn="just">
              <a:lnSpc>
                <a:spcPct val="150000"/>
              </a:lnSpc>
            </a:pPr>
            <a:endParaRPr lang="en-US" altLang="zh-CN" dirty="0" smtClean="0"/>
          </a:p>
          <a:p>
            <a:pPr algn="just">
              <a:lnSpc>
                <a:spcPct val="150000"/>
              </a:lnSpc>
            </a:pPr>
            <a:endParaRPr lang="en-US" altLang="zh-CN" dirty="0" smtClean="0"/>
          </a:p>
          <a:p>
            <a:pPr algn="just">
              <a:lnSpc>
                <a:spcPct val="150000"/>
              </a:lnSpc>
            </a:pPr>
            <a:endParaRPr lang="en-US" altLang="zh-CN" dirty="0" smtClean="0"/>
          </a:p>
          <a:p>
            <a:pPr algn="ctr">
              <a:lnSpc>
                <a:spcPct val="150000"/>
              </a:lnSpc>
            </a:pPr>
            <a:r>
              <a:rPr lang="zh-CN" altLang="en-US" sz="1400" dirty="0" smtClean="0"/>
              <a:t>图</a:t>
            </a:r>
            <a:r>
              <a:rPr lang="en-US" sz="1400" dirty="0" smtClean="0"/>
              <a:t>11-18</a:t>
            </a:r>
            <a:endParaRPr lang="zh-CN" altLang="en-US" sz="1400" dirty="0" smtClean="0"/>
          </a:p>
          <a:p>
            <a:pPr algn="just">
              <a:lnSpc>
                <a:spcPct val="150000"/>
              </a:lnSpc>
            </a:pPr>
            <a:r>
              <a:rPr lang="en-US" dirty="0" smtClean="0"/>
              <a:t>A.</a:t>
            </a:r>
            <a:r>
              <a:rPr lang="zh-CN" altLang="en-US" dirty="0" smtClean="0"/>
              <a:t>拉力</a:t>
            </a:r>
            <a:r>
              <a:rPr lang="en-US" dirty="0" smtClean="0"/>
              <a:t>F</a:t>
            </a:r>
            <a:r>
              <a:rPr lang="zh-CN" altLang="en-US" dirty="0" smtClean="0"/>
              <a:t>做功的功率为</a:t>
            </a:r>
            <a:r>
              <a:rPr lang="en-US" dirty="0" smtClean="0"/>
              <a:t>2 W</a:t>
            </a:r>
            <a:endParaRPr lang="zh-CN" altLang="en-US" dirty="0" smtClean="0"/>
          </a:p>
          <a:p>
            <a:pPr algn="just">
              <a:lnSpc>
                <a:spcPct val="150000"/>
              </a:lnSpc>
            </a:pPr>
            <a:r>
              <a:rPr lang="en-US" dirty="0" smtClean="0"/>
              <a:t>B.2 s</a:t>
            </a:r>
            <a:r>
              <a:rPr lang="zh-CN" altLang="en-US" dirty="0" smtClean="0"/>
              <a:t>内绳子自由端移动的距离为</a:t>
            </a:r>
            <a:r>
              <a:rPr lang="en-US" dirty="0" smtClean="0"/>
              <a:t>0.4 m</a:t>
            </a:r>
            <a:endParaRPr lang="zh-CN" altLang="en-US" dirty="0" smtClean="0"/>
          </a:p>
          <a:p>
            <a:pPr algn="just">
              <a:lnSpc>
                <a:spcPct val="150000"/>
              </a:lnSpc>
            </a:pPr>
            <a:r>
              <a:rPr lang="en-US" dirty="0" smtClean="0"/>
              <a:t>C.</a:t>
            </a:r>
            <a:r>
              <a:rPr lang="zh-CN" altLang="en-US" dirty="0" smtClean="0"/>
              <a:t>滑轮组做的有用功为</a:t>
            </a:r>
            <a:r>
              <a:rPr lang="en-US" dirty="0" smtClean="0"/>
              <a:t>50 J</a:t>
            </a:r>
            <a:endParaRPr lang="zh-CN" altLang="en-US" dirty="0" smtClean="0"/>
          </a:p>
          <a:p>
            <a:pPr algn="just">
              <a:lnSpc>
                <a:spcPct val="150000"/>
              </a:lnSpc>
            </a:pPr>
            <a:r>
              <a:rPr lang="en-US" dirty="0" smtClean="0"/>
              <a:t>D.</a:t>
            </a:r>
            <a:r>
              <a:rPr lang="zh-CN" altLang="en-US" dirty="0" smtClean="0"/>
              <a:t>物体</a:t>
            </a:r>
            <a:r>
              <a:rPr lang="en-US" dirty="0" smtClean="0"/>
              <a:t>A</a:t>
            </a:r>
            <a:r>
              <a:rPr lang="zh-CN" altLang="en-US" dirty="0" smtClean="0"/>
              <a:t>受到水平地面的摩擦力为</a:t>
            </a:r>
            <a:r>
              <a:rPr lang="en-US" dirty="0" smtClean="0"/>
              <a:t>16 N</a:t>
            </a:r>
            <a:endParaRPr lang="zh-CN" altLang="en-US" dirty="0"/>
          </a:p>
        </p:txBody>
      </p:sp>
      <p:sp>
        <p:nvSpPr>
          <p:cNvPr id="11" name="矩形 10"/>
          <p:cNvSpPr/>
          <p:nvPr/>
        </p:nvSpPr>
        <p:spPr>
          <a:xfrm>
            <a:off x="3337423" y="1166617"/>
            <a:ext cx="367408" cy="369332"/>
          </a:xfrm>
          <a:prstGeom prst="rect">
            <a:avLst/>
          </a:prstGeom>
        </p:spPr>
        <p:txBody>
          <a:bodyPr wrap="none">
            <a:spAutoFit/>
          </a:bodyPr>
          <a:lstStyle/>
          <a:p>
            <a:r>
              <a:rPr lang="en-US" b="1" dirty="0" smtClean="0">
                <a:solidFill>
                  <a:srgbClr val="C00000"/>
                </a:solidFill>
              </a:rPr>
              <a:t>D</a:t>
            </a:r>
            <a:endParaRPr lang="zh-CN" altLang="en-US" b="1" dirty="0">
              <a:solidFill>
                <a:srgbClr val="C00000"/>
              </a:solidFill>
            </a:endParaRPr>
          </a:p>
        </p:txBody>
      </p:sp>
      <p:pic>
        <p:nvPicPr>
          <p:cNvPr id="9" name="19LZ197.EPS" descr="id:2147502254;FounderCES"/>
          <p:cNvPicPr/>
          <p:nvPr/>
        </p:nvPicPr>
        <p:blipFill>
          <a:blip r:embed="rId2" cstate="print"/>
          <a:stretch>
            <a:fillRect/>
          </a:stretch>
        </p:blipFill>
        <p:spPr>
          <a:xfrm>
            <a:off x="3160293" y="1652272"/>
            <a:ext cx="3505922" cy="1090928"/>
          </a:xfrm>
          <a:prstGeom prst="rect">
            <a:avLst/>
          </a:prstGeom>
        </p:spPr>
      </p:pic>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17366" y="259865"/>
            <a:ext cx="7953668" cy="4643185"/>
          </a:xfrm>
          <a:prstGeom prst="rect">
            <a:avLst/>
          </a:prstGeom>
          <a:noFill/>
        </p:spPr>
        <p:txBody>
          <a:bodyPr wrap="square" lIns="36000" tIns="36000" rIns="36000" bIns="36000" rtlCol="0">
            <a:spAutoFit/>
          </a:bodyPr>
          <a:lstStyle/>
          <a:p>
            <a:pPr algn="just">
              <a:lnSpc>
                <a:spcPct val="150000"/>
              </a:lnSpc>
            </a:pPr>
            <a:r>
              <a:rPr lang="en-US" b="1" dirty="0" smtClean="0"/>
              <a:t>8.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随州</a:t>
            </a:r>
            <a:r>
              <a:rPr lang="en-US" altLang="zh-CN" dirty="0" smtClean="0">
                <a:solidFill>
                  <a:srgbClr val="409E8A"/>
                </a:solidFill>
              </a:rPr>
              <a:t>】</a:t>
            </a:r>
            <a:r>
              <a:rPr lang="zh-CN" altLang="en-US" dirty="0" smtClean="0"/>
              <a:t>一只木箱放在水平地面上，地面上各处粗糙程度相同。对木箱施加一个方向不变的水平推力</a:t>
            </a:r>
            <a:r>
              <a:rPr lang="en-US" dirty="0" smtClean="0"/>
              <a:t>F</a:t>
            </a:r>
            <a:r>
              <a:rPr lang="zh-CN" altLang="en-US" dirty="0" smtClean="0"/>
              <a:t>（如图</a:t>
            </a:r>
            <a:r>
              <a:rPr lang="en-US" dirty="0" smtClean="0"/>
              <a:t>11-19</a:t>
            </a:r>
            <a:r>
              <a:rPr lang="zh-CN" altLang="en-US" dirty="0" smtClean="0"/>
              <a:t>甲所示），</a:t>
            </a:r>
            <a:r>
              <a:rPr lang="en-US" dirty="0" smtClean="0"/>
              <a:t>F</a:t>
            </a:r>
            <a:r>
              <a:rPr lang="zh-CN" altLang="en-US" dirty="0" smtClean="0"/>
              <a:t>的大小与时间</a:t>
            </a:r>
            <a:r>
              <a:rPr lang="en-US" dirty="0" smtClean="0"/>
              <a:t>t</a:t>
            </a:r>
            <a:r>
              <a:rPr lang="zh-CN" altLang="en-US" dirty="0" smtClean="0"/>
              <a:t>的关系、木箱的运动速度</a:t>
            </a:r>
            <a:r>
              <a:rPr lang="en-US" dirty="0" smtClean="0"/>
              <a:t>v</a:t>
            </a:r>
            <a:r>
              <a:rPr lang="zh-CN" altLang="en-US" dirty="0" smtClean="0"/>
              <a:t>与时间</a:t>
            </a:r>
            <a:r>
              <a:rPr lang="en-US" dirty="0" smtClean="0"/>
              <a:t>t</a:t>
            </a:r>
            <a:r>
              <a:rPr lang="zh-CN" altLang="en-US" dirty="0" smtClean="0"/>
              <a:t>的关系图像如图乙所示。下列说法正确的是（　　）</a:t>
            </a:r>
          </a:p>
          <a:p>
            <a:pPr algn="just">
              <a:lnSpc>
                <a:spcPct val="150000"/>
              </a:lnSpc>
            </a:pPr>
            <a:endParaRPr lang="en-US" altLang="zh-CN" dirty="0" smtClean="0"/>
          </a:p>
          <a:p>
            <a:pPr algn="just">
              <a:lnSpc>
                <a:spcPct val="150000"/>
              </a:lnSpc>
            </a:pPr>
            <a:endParaRPr lang="en-US" altLang="zh-CN" dirty="0" smtClean="0"/>
          </a:p>
          <a:p>
            <a:pPr algn="ctr">
              <a:lnSpc>
                <a:spcPct val="150000"/>
              </a:lnSpc>
            </a:pPr>
            <a:r>
              <a:rPr lang="zh-CN" altLang="en-US" sz="1400" dirty="0" smtClean="0"/>
              <a:t>图</a:t>
            </a:r>
            <a:r>
              <a:rPr lang="en-US" sz="1400" dirty="0" smtClean="0"/>
              <a:t>11-19</a:t>
            </a:r>
            <a:endParaRPr lang="zh-CN" altLang="en-US" sz="1400" dirty="0" smtClean="0"/>
          </a:p>
          <a:p>
            <a:pPr algn="just">
              <a:lnSpc>
                <a:spcPct val="150000"/>
              </a:lnSpc>
            </a:pPr>
            <a:r>
              <a:rPr lang="en-US" dirty="0" smtClean="0"/>
              <a:t>A.</a:t>
            </a:r>
            <a:r>
              <a:rPr lang="zh-CN" altLang="en-US" dirty="0" smtClean="0"/>
              <a:t>在第一个</a:t>
            </a:r>
            <a:r>
              <a:rPr lang="en-US" dirty="0" smtClean="0"/>
              <a:t>2 s</a:t>
            </a:r>
            <a:r>
              <a:rPr lang="zh-CN" altLang="en-US" dirty="0" smtClean="0"/>
              <a:t>内木箱所受摩擦力为</a:t>
            </a:r>
            <a:r>
              <a:rPr lang="en-US" dirty="0" smtClean="0"/>
              <a:t>2 N</a:t>
            </a:r>
            <a:endParaRPr lang="zh-CN" altLang="en-US" dirty="0" smtClean="0"/>
          </a:p>
          <a:p>
            <a:pPr algn="just">
              <a:lnSpc>
                <a:spcPct val="150000"/>
              </a:lnSpc>
            </a:pPr>
            <a:r>
              <a:rPr lang="en-US" dirty="0" smtClean="0"/>
              <a:t>B.</a:t>
            </a:r>
            <a:r>
              <a:rPr lang="zh-CN" altLang="en-US" dirty="0" smtClean="0"/>
              <a:t>在第二个</a:t>
            </a:r>
            <a:r>
              <a:rPr lang="en-US" dirty="0" smtClean="0"/>
              <a:t>2 s</a:t>
            </a:r>
            <a:r>
              <a:rPr lang="zh-CN" altLang="en-US" dirty="0" smtClean="0"/>
              <a:t>内木箱所受摩擦力为</a:t>
            </a:r>
            <a:r>
              <a:rPr lang="en-US" dirty="0" smtClean="0"/>
              <a:t>3 N</a:t>
            </a:r>
            <a:endParaRPr lang="zh-CN" altLang="en-US" dirty="0" smtClean="0"/>
          </a:p>
          <a:p>
            <a:pPr algn="just">
              <a:lnSpc>
                <a:spcPct val="150000"/>
              </a:lnSpc>
            </a:pPr>
            <a:r>
              <a:rPr lang="en-US" dirty="0" smtClean="0"/>
              <a:t>C.</a:t>
            </a:r>
            <a:r>
              <a:rPr lang="zh-CN" altLang="en-US" dirty="0" smtClean="0"/>
              <a:t>在第一个</a:t>
            </a:r>
            <a:r>
              <a:rPr lang="en-US" dirty="0" smtClean="0"/>
              <a:t>2 s</a:t>
            </a:r>
            <a:r>
              <a:rPr lang="zh-CN" altLang="en-US" dirty="0" smtClean="0"/>
              <a:t>内推力</a:t>
            </a:r>
            <a:r>
              <a:rPr lang="en-US" dirty="0" smtClean="0"/>
              <a:t>F</a:t>
            </a:r>
            <a:r>
              <a:rPr lang="zh-CN" altLang="en-US" dirty="0" smtClean="0"/>
              <a:t>对木箱所做的功为</a:t>
            </a:r>
            <a:r>
              <a:rPr lang="en-US" dirty="0" smtClean="0"/>
              <a:t>2 J</a:t>
            </a:r>
            <a:endParaRPr lang="zh-CN" altLang="en-US" dirty="0" smtClean="0"/>
          </a:p>
          <a:p>
            <a:pPr algn="just">
              <a:lnSpc>
                <a:spcPct val="150000"/>
              </a:lnSpc>
            </a:pPr>
            <a:r>
              <a:rPr lang="en-US" dirty="0" smtClean="0"/>
              <a:t>D.</a:t>
            </a:r>
            <a:r>
              <a:rPr lang="zh-CN" altLang="en-US" dirty="0" smtClean="0"/>
              <a:t>在第三个</a:t>
            </a:r>
            <a:r>
              <a:rPr lang="en-US" dirty="0" smtClean="0"/>
              <a:t>2 s</a:t>
            </a:r>
            <a:r>
              <a:rPr lang="zh-CN" altLang="en-US" dirty="0" smtClean="0"/>
              <a:t>内推力</a:t>
            </a:r>
            <a:r>
              <a:rPr lang="en-US" dirty="0" smtClean="0"/>
              <a:t>F</a:t>
            </a:r>
            <a:r>
              <a:rPr lang="zh-CN" altLang="en-US" dirty="0" smtClean="0"/>
              <a:t>对木箱做功的功率为</a:t>
            </a:r>
            <a:r>
              <a:rPr lang="en-US" dirty="0" smtClean="0"/>
              <a:t>8 W</a:t>
            </a:r>
            <a:r>
              <a:rPr lang="zh-CN" altLang="en-US" dirty="0" smtClean="0"/>
              <a:t>　</a:t>
            </a:r>
            <a:endParaRPr lang="zh-CN" altLang="en-US" dirty="0"/>
          </a:p>
        </p:txBody>
      </p:sp>
      <p:sp>
        <p:nvSpPr>
          <p:cNvPr id="10" name="矩形 9"/>
          <p:cNvSpPr/>
          <p:nvPr/>
        </p:nvSpPr>
        <p:spPr>
          <a:xfrm>
            <a:off x="1055676" y="1579024"/>
            <a:ext cx="367408" cy="369332"/>
          </a:xfrm>
          <a:prstGeom prst="rect">
            <a:avLst/>
          </a:prstGeom>
        </p:spPr>
        <p:txBody>
          <a:bodyPr wrap="none">
            <a:spAutoFit/>
          </a:bodyPr>
          <a:lstStyle/>
          <a:p>
            <a:r>
              <a:rPr lang="en-US" b="1" dirty="0" smtClean="0">
                <a:solidFill>
                  <a:srgbClr val="C00000"/>
                </a:solidFill>
              </a:rPr>
              <a:t>D</a:t>
            </a:r>
            <a:endParaRPr lang="zh-CN" altLang="en-US" b="1" dirty="0">
              <a:solidFill>
                <a:srgbClr val="C00000"/>
              </a:solidFill>
            </a:endParaRPr>
          </a:p>
        </p:txBody>
      </p:sp>
      <p:pic>
        <p:nvPicPr>
          <p:cNvPr id="11" name="20WNW177.EPS" descr="id:2147502261;FounderCES"/>
          <p:cNvPicPr/>
          <p:nvPr/>
        </p:nvPicPr>
        <p:blipFill>
          <a:blip r:embed="rId2" cstate="print"/>
          <a:stretch>
            <a:fillRect/>
          </a:stretch>
        </p:blipFill>
        <p:spPr>
          <a:xfrm>
            <a:off x="2769596" y="1592252"/>
            <a:ext cx="3936100" cy="1129928"/>
          </a:xfrm>
          <a:prstGeom prst="rect">
            <a:avLst/>
          </a:prstGeom>
        </p:spPr>
      </p:pic>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45AB04A7-9050-478D-85EF-066586968C3B}"/>
              </a:ext>
            </a:extLst>
          </p:cNvPr>
          <p:cNvSpPr/>
          <p:nvPr/>
        </p:nvSpPr>
        <p:spPr>
          <a:xfrm>
            <a:off x="-7792" y="1845585"/>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37" name="文本框 10">
            <a:extLst>
              <a:ext uri="{FF2B5EF4-FFF2-40B4-BE49-F238E27FC236}">
                <a16:creationId xmlns:a16="http://schemas.microsoft.com/office/drawing/2014/main" xmlns="" id="{6671E1FD-836D-4A1B-9A94-A63F53F4C781}"/>
              </a:ext>
            </a:extLst>
          </p:cNvPr>
          <p:cNvSpPr txBox="1"/>
          <p:nvPr/>
        </p:nvSpPr>
        <p:spPr>
          <a:xfrm>
            <a:off x="91653"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38" name="文本框 10">
            <a:extLst>
              <a:ext uri="{FF2B5EF4-FFF2-40B4-BE49-F238E27FC236}">
                <a16:creationId xmlns:a16="http://schemas.microsoft.com/office/drawing/2014/main" xmlns="" id="{F29EDA0F-BC0A-4D7C-956E-5318319B6409}"/>
              </a:ext>
            </a:extLst>
          </p:cNvPr>
          <p:cNvSpPr txBox="1"/>
          <p:nvPr/>
        </p:nvSpPr>
        <p:spPr>
          <a:xfrm>
            <a:off x="96419"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04041" y="347398"/>
            <a:ext cx="7982607" cy="3831818"/>
          </a:xfrm>
          <a:prstGeom prst="rect">
            <a:avLst/>
          </a:prstGeom>
          <a:solidFill>
            <a:schemeClr val="bg1">
              <a:lumMod val="95000"/>
            </a:schemeClr>
          </a:solidFill>
        </p:spPr>
        <p:txBody>
          <a:bodyPr wrap="square">
            <a:spAutoFit/>
          </a:bodyPr>
          <a:lstStyle/>
          <a:p>
            <a:pPr algn="just">
              <a:lnSpc>
                <a:spcPct val="150000"/>
              </a:lnSpc>
            </a:pPr>
            <a:r>
              <a:rPr lang="en-US" altLang="zh-CN" dirty="0" smtClean="0">
                <a:solidFill>
                  <a:srgbClr val="C00000"/>
                </a:solidFill>
              </a:rPr>
              <a:t>【</a:t>
            </a:r>
            <a:r>
              <a:rPr lang="zh-CN" altLang="en-US" dirty="0" smtClean="0">
                <a:solidFill>
                  <a:srgbClr val="C00000"/>
                </a:solidFill>
              </a:rPr>
              <a:t>解析</a:t>
            </a:r>
            <a:r>
              <a:rPr lang="en-US" altLang="zh-CN" dirty="0" smtClean="0">
                <a:solidFill>
                  <a:srgbClr val="C00000"/>
                </a:solidFill>
              </a:rPr>
              <a:t>】</a:t>
            </a:r>
            <a:r>
              <a:rPr lang="zh-CN" altLang="en-US" dirty="0" smtClean="0">
                <a:solidFill>
                  <a:srgbClr val="C00000"/>
                </a:solidFill>
              </a:rPr>
              <a:t>由</a:t>
            </a:r>
            <a:r>
              <a:rPr lang="en-US" dirty="0" smtClean="0">
                <a:solidFill>
                  <a:srgbClr val="C00000"/>
                </a:solidFill>
              </a:rPr>
              <a:t>v-t</a:t>
            </a:r>
            <a:r>
              <a:rPr lang="zh-CN" altLang="en-US" dirty="0" smtClean="0">
                <a:solidFill>
                  <a:srgbClr val="C00000"/>
                </a:solidFill>
              </a:rPr>
              <a:t>图像可知</a:t>
            </a:r>
            <a:r>
              <a:rPr lang="en-US" dirty="0" smtClean="0">
                <a:solidFill>
                  <a:srgbClr val="C00000"/>
                </a:solidFill>
              </a:rPr>
              <a:t>,</a:t>
            </a:r>
            <a:r>
              <a:rPr lang="zh-CN" altLang="en-US" dirty="0" smtClean="0">
                <a:solidFill>
                  <a:srgbClr val="C00000"/>
                </a:solidFill>
              </a:rPr>
              <a:t>在第一个</a:t>
            </a:r>
            <a:r>
              <a:rPr lang="en-US" dirty="0" smtClean="0">
                <a:solidFill>
                  <a:srgbClr val="C00000"/>
                </a:solidFill>
              </a:rPr>
              <a:t>2 s</a:t>
            </a:r>
            <a:r>
              <a:rPr lang="zh-CN" altLang="en-US" dirty="0" smtClean="0">
                <a:solidFill>
                  <a:srgbClr val="C00000"/>
                </a:solidFill>
              </a:rPr>
              <a:t>内木箱处于静止状态；再由</a:t>
            </a:r>
            <a:r>
              <a:rPr lang="en-US" dirty="0" smtClean="0">
                <a:solidFill>
                  <a:srgbClr val="C00000"/>
                </a:solidFill>
              </a:rPr>
              <a:t>F-t</a:t>
            </a:r>
            <a:r>
              <a:rPr lang="zh-CN" altLang="en-US" dirty="0" smtClean="0">
                <a:solidFill>
                  <a:srgbClr val="C00000"/>
                </a:solidFill>
              </a:rPr>
              <a:t>图像可知</a:t>
            </a:r>
            <a:r>
              <a:rPr lang="en-US" dirty="0" smtClean="0">
                <a:solidFill>
                  <a:srgbClr val="C00000"/>
                </a:solidFill>
              </a:rPr>
              <a:t>,</a:t>
            </a:r>
            <a:r>
              <a:rPr lang="zh-CN" altLang="en-US" dirty="0" smtClean="0">
                <a:solidFill>
                  <a:srgbClr val="C00000"/>
                </a:solidFill>
              </a:rPr>
              <a:t>第一个</a:t>
            </a:r>
            <a:r>
              <a:rPr lang="en-US" dirty="0" smtClean="0">
                <a:solidFill>
                  <a:srgbClr val="C00000"/>
                </a:solidFill>
              </a:rPr>
              <a:t>2 s</a:t>
            </a:r>
            <a:r>
              <a:rPr lang="zh-CN" altLang="en-US" dirty="0" smtClean="0">
                <a:solidFill>
                  <a:srgbClr val="C00000"/>
                </a:solidFill>
              </a:rPr>
              <a:t>内木箱受到的推力为</a:t>
            </a:r>
            <a:r>
              <a:rPr lang="en-US" dirty="0" smtClean="0">
                <a:solidFill>
                  <a:srgbClr val="C00000"/>
                </a:solidFill>
              </a:rPr>
              <a:t>1 N,</a:t>
            </a:r>
            <a:r>
              <a:rPr lang="zh-CN" altLang="en-US" dirty="0" smtClean="0">
                <a:solidFill>
                  <a:srgbClr val="C00000"/>
                </a:solidFill>
              </a:rPr>
              <a:t>因此</a:t>
            </a:r>
            <a:r>
              <a:rPr lang="en-US" dirty="0" smtClean="0">
                <a:solidFill>
                  <a:srgbClr val="C00000"/>
                </a:solidFill>
              </a:rPr>
              <a:t>,</a:t>
            </a:r>
            <a:r>
              <a:rPr lang="zh-CN" altLang="en-US" dirty="0" smtClean="0">
                <a:solidFill>
                  <a:srgbClr val="C00000"/>
                </a:solidFill>
              </a:rPr>
              <a:t>静摩擦力与推力平衡</a:t>
            </a:r>
            <a:r>
              <a:rPr lang="en-US" dirty="0" smtClean="0">
                <a:solidFill>
                  <a:srgbClr val="C00000"/>
                </a:solidFill>
              </a:rPr>
              <a:t>,</a:t>
            </a:r>
            <a:r>
              <a:rPr lang="zh-CN" altLang="en-US" dirty="0" smtClean="0">
                <a:solidFill>
                  <a:srgbClr val="C00000"/>
                </a:solidFill>
              </a:rPr>
              <a:t>则静摩擦力也为</a:t>
            </a:r>
            <a:r>
              <a:rPr lang="en-US" dirty="0" smtClean="0">
                <a:solidFill>
                  <a:srgbClr val="C00000"/>
                </a:solidFill>
              </a:rPr>
              <a:t>1 N,</a:t>
            </a:r>
            <a:r>
              <a:rPr lang="zh-CN" altLang="en-US" dirty="0" smtClean="0">
                <a:solidFill>
                  <a:srgbClr val="C00000"/>
                </a:solidFill>
              </a:rPr>
              <a:t>故</a:t>
            </a:r>
            <a:r>
              <a:rPr lang="en-US" dirty="0" smtClean="0">
                <a:solidFill>
                  <a:srgbClr val="C00000"/>
                </a:solidFill>
              </a:rPr>
              <a:t>A</a:t>
            </a:r>
            <a:r>
              <a:rPr lang="zh-CN" altLang="en-US" dirty="0" smtClean="0">
                <a:solidFill>
                  <a:srgbClr val="C00000"/>
                </a:solidFill>
              </a:rPr>
              <a:t>错误。由</a:t>
            </a:r>
            <a:r>
              <a:rPr lang="en-US" dirty="0" smtClean="0">
                <a:solidFill>
                  <a:srgbClr val="C00000"/>
                </a:solidFill>
              </a:rPr>
              <a:t>v-t</a:t>
            </a:r>
            <a:r>
              <a:rPr lang="zh-CN" altLang="en-US" dirty="0" smtClean="0">
                <a:solidFill>
                  <a:srgbClr val="C00000"/>
                </a:solidFill>
              </a:rPr>
              <a:t>图像可知</a:t>
            </a:r>
            <a:r>
              <a:rPr lang="en-US" dirty="0" smtClean="0">
                <a:solidFill>
                  <a:srgbClr val="C00000"/>
                </a:solidFill>
              </a:rPr>
              <a:t>,</a:t>
            </a:r>
            <a:r>
              <a:rPr lang="zh-CN" altLang="en-US" dirty="0" smtClean="0">
                <a:solidFill>
                  <a:srgbClr val="C00000"/>
                </a:solidFill>
              </a:rPr>
              <a:t>在第三个</a:t>
            </a:r>
            <a:r>
              <a:rPr lang="en-US" dirty="0" smtClean="0">
                <a:solidFill>
                  <a:srgbClr val="C00000"/>
                </a:solidFill>
              </a:rPr>
              <a:t>2 s</a:t>
            </a:r>
            <a:r>
              <a:rPr lang="zh-CN" altLang="en-US" dirty="0" smtClean="0">
                <a:solidFill>
                  <a:srgbClr val="C00000"/>
                </a:solidFill>
              </a:rPr>
              <a:t>内木箱处于匀速直线运动状态；再由</a:t>
            </a:r>
            <a:r>
              <a:rPr lang="en-US" dirty="0" smtClean="0">
                <a:solidFill>
                  <a:srgbClr val="C00000"/>
                </a:solidFill>
              </a:rPr>
              <a:t>F-t</a:t>
            </a:r>
            <a:r>
              <a:rPr lang="zh-CN" altLang="en-US" dirty="0" smtClean="0">
                <a:solidFill>
                  <a:srgbClr val="C00000"/>
                </a:solidFill>
              </a:rPr>
              <a:t>图像可知</a:t>
            </a:r>
            <a:r>
              <a:rPr lang="en-US" dirty="0" smtClean="0">
                <a:solidFill>
                  <a:srgbClr val="C00000"/>
                </a:solidFill>
              </a:rPr>
              <a:t>,</a:t>
            </a:r>
            <a:r>
              <a:rPr lang="zh-CN" altLang="en-US" dirty="0" smtClean="0">
                <a:solidFill>
                  <a:srgbClr val="C00000"/>
                </a:solidFill>
              </a:rPr>
              <a:t>第三个</a:t>
            </a:r>
            <a:r>
              <a:rPr lang="en-US" dirty="0" smtClean="0">
                <a:solidFill>
                  <a:srgbClr val="C00000"/>
                </a:solidFill>
              </a:rPr>
              <a:t>2 s</a:t>
            </a:r>
            <a:r>
              <a:rPr lang="zh-CN" altLang="en-US" dirty="0" smtClean="0">
                <a:solidFill>
                  <a:srgbClr val="C00000"/>
                </a:solidFill>
              </a:rPr>
              <a:t>内木箱受到的推力为</a:t>
            </a:r>
            <a:r>
              <a:rPr lang="en-US" dirty="0" smtClean="0">
                <a:solidFill>
                  <a:srgbClr val="C00000"/>
                </a:solidFill>
              </a:rPr>
              <a:t>2 N,</a:t>
            </a:r>
            <a:r>
              <a:rPr lang="zh-CN" altLang="en-US" dirty="0" smtClean="0">
                <a:solidFill>
                  <a:srgbClr val="C00000"/>
                </a:solidFill>
              </a:rPr>
              <a:t>因此</a:t>
            </a:r>
            <a:r>
              <a:rPr lang="en-US" dirty="0" smtClean="0">
                <a:solidFill>
                  <a:srgbClr val="C00000"/>
                </a:solidFill>
              </a:rPr>
              <a:t>,</a:t>
            </a:r>
            <a:r>
              <a:rPr lang="zh-CN" altLang="en-US" dirty="0" smtClean="0">
                <a:solidFill>
                  <a:srgbClr val="C00000"/>
                </a:solidFill>
              </a:rPr>
              <a:t>推力与滑动摩擦力平衡</a:t>
            </a:r>
            <a:r>
              <a:rPr lang="en-US" dirty="0" smtClean="0">
                <a:solidFill>
                  <a:srgbClr val="C00000"/>
                </a:solidFill>
              </a:rPr>
              <a:t>,</a:t>
            </a:r>
            <a:r>
              <a:rPr lang="zh-CN" altLang="en-US" dirty="0" smtClean="0">
                <a:solidFill>
                  <a:srgbClr val="C00000"/>
                </a:solidFill>
              </a:rPr>
              <a:t>则滑动摩擦力也为</a:t>
            </a:r>
            <a:r>
              <a:rPr lang="en-US" dirty="0" smtClean="0">
                <a:solidFill>
                  <a:srgbClr val="C00000"/>
                </a:solidFill>
              </a:rPr>
              <a:t>2 N</a:t>
            </a:r>
            <a:r>
              <a:rPr lang="zh-CN" altLang="en-US" dirty="0" smtClean="0">
                <a:solidFill>
                  <a:srgbClr val="C00000"/>
                </a:solidFill>
              </a:rPr>
              <a:t>。在第二个</a:t>
            </a:r>
            <a:r>
              <a:rPr lang="en-US" dirty="0" smtClean="0">
                <a:solidFill>
                  <a:srgbClr val="C00000"/>
                </a:solidFill>
              </a:rPr>
              <a:t>2 s</a:t>
            </a:r>
            <a:r>
              <a:rPr lang="zh-CN" altLang="en-US" dirty="0" smtClean="0">
                <a:solidFill>
                  <a:srgbClr val="C00000"/>
                </a:solidFill>
              </a:rPr>
              <a:t>内</a:t>
            </a:r>
            <a:r>
              <a:rPr lang="en-US" dirty="0" smtClean="0">
                <a:solidFill>
                  <a:srgbClr val="C00000"/>
                </a:solidFill>
              </a:rPr>
              <a:t>,</a:t>
            </a:r>
            <a:r>
              <a:rPr lang="zh-CN" altLang="en-US" dirty="0" smtClean="0">
                <a:solidFill>
                  <a:srgbClr val="C00000"/>
                </a:solidFill>
              </a:rPr>
              <a:t>木箱处于加速状态</a:t>
            </a:r>
            <a:r>
              <a:rPr lang="en-US" dirty="0" smtClean="0">
                <a:solidFill>
                  <a:srgbClr val="C00000"/>
                </a:solidFill>
              </a:rPr>
              <a:t>,</a:t>
            </a:r>
            <a:r>
              <a:rPr lang="zh-CN" altLang="en-US" dirty="0" smtClean="0">
                <a:solidFill>
                  <a:srgbClr val="C00000"/>
                </a:solidFill>
              </a:rPr>
              <a:t>但压力和接触面的粗糙程度不变</a:t>
            </a:r>
            <a:r>
              <a:rPr lang="en-US" dirty="0" smtClean="0">
                <a:solidFill>
                  <a:srgbClr val="C00000"/>
                </a:solidFill>
              </a:rPr>
              <a:t>,</a:t>
            </a:r>
            <a:r>
              <a:rPr lang="zh-CN" altLang="en-US" dirty="0" smtClean="0">
                <a:solidFill>
                  <a:srgbClr val="C00000"/>
                </a:solidFill>
              </a:rPr>
              <a:t>所以摩擦力不变</a:t>
            </a:r>
            <a:r>
              <a:rPr lang="en-US" dirty="0" smtClean="0">
                <a:solidFill>
                  <a:srgbClr val="C00000"/>
                </a:solidFill>
              </a:rPr>
              <a:t>,</a:t>
            </a:r>
            <a:r>
              <a:rPr lang="zh-CN" altLang="en-US" dirty="0" smtClean="0">
                <a:solidFill>
                  <a:srgbClr val="C00000"/>
                </a:solidFill>
              </a:rPr>
              <a:t>仍为</a:t>
            </a:r>
            <a:r>
              <a:rPr lang="en-US" dirty="0" smtClean="0">
                <a:solidFill>
                  <a:srgbClr val="C00000"/>
                </a:solidFill>
              </a:rPr>
              <a:t>2 N,</a:t>
            </a:r>
            <a:r>
              <a:rPr lang="zh-CN" altLang="en-US" dirty="0" smtClean="0">
                <a:solidFill>
                  <a:srgbClr val="C00000"/>
                </a:solidFill>
              </a:rPr>
              <a:t>故</a:t>
            </a:r>
            <a:r>
              <a:rPr lang="en-US" dirty="0" smtClean="0">
                <a:solidFill>
                  <a:srgbClr val="C00000"/>
                </a:solidFill>
              </a:rPr>
              <a:t>B</a:t>
            </a:r>
            <a:r>
              <a:rPr lang="zh-CN" altLang="en-US" dirty="0" smtClean="0">
                <a:solidFill>
                  <a:srgbClr val="C00000"/>
                </a:solidFill>
              </a:rPr>
              <a:t>错误。在第一个</a:t>
            </a:r>
            <a:r>
              <a:rPr lang="en-US" dirty="0" smtClean="0">
                <a:solidFill>
                  <a:srgbClr val="C00000"/>
                </a:solidFill>
              </a:rPr>
              <a:t>2 s</a:t>
            </a:r>
            <a:r>
              <a:rPr lang="zh-CN" altLang="en-US" dirty="0" smtClean="0">
                <a:solidFill>
                  <a:srgbClr val="C00000"/>
                </a:solidFill>
              </a:rPr>
              <a:t>内木箱处于静止状态</a:t>
            </a:r>
            <a:r>
              <a:rPr lang="en-US" dirty="0" smtClean="0">
                <a:solidFill>
                  <a:srgbClr val="C00000"/>
                </a:solidFill>
              </a:rPr>
              <a:t>,</a:t>
            </a:r>
            <a:r>
              <a:rPr lang="zh-CN" altLang="en-US" dirty="0" smtClean="0">
                <a:solidFill>
                  <a:srgbClr val="C00000"/>
                </a:solidFill>
              </a:rPr>
              <a:t>有力无距离</a:t>
            </a:r>
            <a:r>
              <a:rPr lang="en-US" dirty="0" smtClean="0">
                <a:solidFill>
                  <a:srgbClr val="C00000"/>
                </a:solidFill>
              </a:rPr>
              <a:t>,</a:t>
            </a:r>
            <a:r>
              <a:rPr lang="zh-CN" altLang="en-US" dirty="0" smtClean="0">
                <a:solidFill>
                  <a:srgbClr val="C00000"/>
                </a:solidFill>
              </a:rPr>
              <a:t>因此</a:t>
            </a:r>
            <a:r>
              <a:rPr lang="en-US" dirty="0" smtClean="0">
                <a:solidFill>
                  <a:srgbClr val="C00000"/>
                </a:solidFill>
              </a:rPr>
              <a:t>,</a:t>
            </a:r>
            <a:r>
              <a:rPr lang="zh-CN" altLang="en-US" dirty="0" smtClean="0">
                <a:solidFill>
                  <a:srgbClr val="C00000"/>
                </a:solidFill>
              </a:rPr>
              <a:t>推力</a:t>
            </a:r>
            <a:r>
              <a:rPr lang="en-US" dirty="0" smtClean="0">
                <a:solidFill>
                  <a:srgbClr val="C00000"/>
                </a:solidFill>
              </a:rPr>
              <a:t>F</a:t>
            </a:r>
            <a:r>
              <a:rPr lang="zh-CN" altLang="en-US" dirty="0" smtClean="0">
                <a:solidFill>
                  <a:srgbClr val="C00000"/>
                </a:solidFill>
              </a:rPr>
              <a:t>不做功</a:t>
            </a:r>
            <a:r>
              <a:rPr lang="en-US" dirty="0" smtClean="0">
                <a:solidFill>
                  <a:srgbClr val="C00000"/>
                </a:solidFill>
              </a:rPr>
              <a:t>,</a:t>
            </a:r>
            <a:r>
              <a:rPr lang="zh-CN" altLang="en-US" dirty="0" smtClean="0">
                <a:solidFill>
                  <a:srgbClr val="C00000"/>
                </a:solidFill>
              </a:rPr>
              <a:t>故</a:t>
            </a:r>
            <a:r>
              <a:rPr lang="en-US" dirty="0" smtClean="0">
                <a:solidFill>
                  <a:srgbClr val="C00000"/>
                </a:solidFill>
              </a:rPr>
              <a:t>C</a:t>
            </a:r>
            <a:r>
              <a:rPr lang="zh-CN" altLang="en-US" dirty="0" smtClean="0">
                <a:solidFill>
                  <a:srgbClr val="C00000"/>
                </a:solidFill>
              </a:rPr>
              <a:t>错误。在第三个</a:t>
            </a:r>
            <a:r>
              <a:rPr lang="en-US" dirty="0" smtClean="0">
                <a:solidFill>
                  <a:srgbClr val="C00000"/>
                </a:solidFill>
              </a:rPr>
              <a:t>2 s</a:t>
            </a:r>
            <a:r>
              <a:rPr lang="zh-CN" altLang="en-US" dirty="0" smtClean="0">
                <a:solidFill>
                  <a:srgbClr val="C00000"/>
                </a:solidFill>
              </a:rPr>
              <a:t>内</a:t>
            </a:r>
            <a:r>
              <a:rPr lang="en-US" dirty="0" smtClean="0">
                <a:solidFill>
                  <a:srgbClr val="C00000"/>
                </a:solidFill>
              </a:rPr>
              <a:t>,</a:t>
            </a:r>
            <a:r>
              <a:rPr lang="zh-CN" altLang="en-US" dirty="0" smtClean="0">
                <a:solidFill>
                  <a:srgbClr val="C00000"/>
                </a:solidFill>
              </a:rPr>
              <a:t>木箱移动的距离</a:t>
            </a:r>
            <a:r>
              <a:rPr lang="en-US" dirty="0" smtClean="0">
                <a:solidFill>
                  <a:srgbClr val="C00000"/>
                </a:solidFill>
              </a:rPr>
              <a:t>s=</a:t>
            </a:r>
            <a:r>
              <a:rPr lang="en-US" dirty="0" err="1" smtClean="0">
                <a:solidFill>
                  <a:srgbClr val="C00000"/>
                </a:solidFill>
              </a:rPr>
              <a:t>vt</a:t>
            </a:r>
            <a:r>
              <a:rPr lang="en-US" dirty="0" smtClean="0">
                <a:solidFill>
                  <a:srgbClr val="C00000"/>
                </a:solidFill>
              </a:rPr>
              <a:t>=4 m/s×2 s=8 </a:t>
            </a:r>
            <a:r>
              <a:rPr lang="en-US" dirty="0" err="1" smtClean="0">
                <a:solidFill>
                  <a:srgbClr val="C00000"/>
                </a:solidFill>
              </a:rPr>
              <a:t>m,F</a:t>
            </a:r>
            <a:r>
              <a:rPr lang="zh-CN" altLang="en-US" dirty="0" smtClean="0">
                <a:solidFill>
                  <a:srgbClr val="C00000"/>
                </a:solidFill>
              </a:rPr>
              <a:t>对木箱做的功为</a:t>
            </a:r>
            <a:r>
              <a:rPr lang="en-US" dirty="0" smtClean="0">
                <a:solidFill>
                  <a:srgbClr val="C00000"/>
                </a:solidFill>
              </a:rPr>
              <a:t>W=Fs=2 N×8 m=16 J,F</a:t>
            </a:r>
            <a:r>
              <a:rPr lang="zh-CN" altLang="en-US" dirty="0" smtClean="0">
                <a:solidFill>
                  <a:srgbClr val="C00000"/>
                </a:solidFill>
              </a:rPr>
              <a:t>做功的功率</a:t>
            </a:r>
            <a:r>
              <a:rPr lang="en-US" dirty="0" smtClean="0">
                <a:solidFill>
                  <a:srgbClr val="C00000"/>
                </a:solidFill>
              </a:rPr>
              <a:t>P=           =8 W,</a:t>
            </a:r>
            <a:r>
              <a:rPr lang="zh-CN" altLang="en-US" dirty="0" smtClean="0">
                <a:solidFill>
                  <a:srgbClr val="C00000"/>
                </a:solidFill>
              </a:rPr>
              <a:t>故</a:t>
            </a:r>
            <a:r>
              <a:rPr lang="en-US" dirty="0" smtClean="0">
                <a:solidFill>
                  <a:srgbClr val="C00000"/>
                </a:solidFill>
              </a:rPr>
              <a:t>D</a:t>
            </a:r>
            <a:r>
              <a:rPr lang="zh-CN" altLang="en-US" dirty="0" smtClean="0">
                <a:solidFill>
                  <a:srgbClr val="C00000"/>
                </a:solidFill>
              </a:rPr>
              <a:t>正确。</a:t>
            </a:r>
            <a:endParaRPr lang="zh-CN" altLang="en-US" dirty="0">
              <a:solidFill>
                <a:srgbClr val="C00000"/>
              </a:solidFill>
            </a:endParaRPr>
          </a:p>
        </p:txBody>
      </p:sp>
      <p:graphicFrame>
        <p:nvGraphicFramePr>
          <p:cNvPr id="108546" name="Object 2"/>
          <p:cNvGraphicFramePr>
            <a:graphicFrameLocks noChangeAspect="1"/>
          </p:cNvGraphicFramePr>
          <p:nvPr/>
        </p:nvGraphicFramePr>
        <p:xfrm>
          <a:off x="1471120" y="3615778"/>
          <a:ext cx="941388" cy="588963"/>
        </p:xfrm>
        <a:graphic>
          <a:graphicData uri="http://schemas.openxmlformats.org/presentationml/2006/ole">
            <mc:AlternateContent xmlns:mc="http://schemas.openxmlformats.org/markup-compatibility/2006">
              <mc:Choice xmlns:v="urn:schemas-microsoft-com:vml" Requires="v">
                <p:oleObj spid="_x0000_s108547" name="文档" r:id="rId4" imgW="947928" imgH="594360" progId="Office12.wps.Document.8">
                  <p:embed/>
                </p:oleObj>
              </mc:Choice>
              <mc:Fallback>
                <p:oleObj name="文档" r:id="rId4" imgW="947928" imgH="594360" progId="Office12.wps.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120" y="3615778"/>
                        <a:ext cx="94138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17366" y="259865"/>
            <a:ext cx="5799048" cy="2150195"/>
          </a:xfrm>
          <a:prstGeom prst="rect">
            <a:avLst/>
          </a:prstGeom>
          <a:noFill/>
        </p:spPr>
        <p:txBody>
          <a:bodyPr wrap="square" lIns="36000" tIns="36000" rIns="36000" bIns="36000" rtlCol="0">
            <a:spAutoFit/>
          </a:bodyPr>
          <a:lstStyle/>
          <a:p>
            <a:pPr algn="just">
              <a:lnSpc>
                <a:spcPct val="150000"/>
              </a:lnSpc>
            </a:pPr>
            <a:r>
              <a:rPr lang="en-US" b="1" dirty="0" smtClean="0"/>
              <a:t>9.</a:t>
            </a:r>
            <a:r>
              <a:rPr lang="zh-CN" altLang="en-US" dirty="0" smtClean="0"/>
              <a:t>如图</a:t>
            </a:r>
            <a:r>
              <a:rPr lang="en-US" dirty="0" smtClean="0"/>
              <a:t>11-20</a:t>
            </a:r>
            <a:r>
              <a:rPr lang="zh-CN" altLang="en-US" dirty="0" smtClean="0"/>
              <a:t>所示，物体重</a:t>
            </a:r>
            <a:r>
              <a:rPr lang="en-US" dirty="0" smtClean="0"/>
              <a:t>180 N</a:t>
            </a:r>
            <a:r>
              <a:rPr lang="zh-CN" altLang="en-US" dirty="0" smtClean="0"/>
              <a:t>，动滑轮重</a:t>
            </a:r>
            <a:r>
              <a:rPr lang="en-US" dirty="0" smtClean="0"/>
              <a:t>10 N</a:t>
            </a:r>
            <a:r>
              <a:rPr lang="zh-CN" altLang="en-US" dirty="0" smtClean="0"/>
              <a:t>，小明用</a:t>
            </a:r>
            <a:r>
              <a:rPr lang="en-US" dirty="0" smtClean="0"/>
              <a:t>100 N</a:t>
            </a:r>
            <a:r>
              <a:rPr lang="zh-CN" altLang="en-US" dirty="0" smtClean="0"/>
              <a:t>的拉力（方向不变）将物体匀速提升</a:t>
            </a:r>
            <a:r>
              <a:rPr lang="en-US" dirty="0" smtClean="0"/>
              <a:t>2 m</a:t>
            </a:r>
            <a:r>
              <a:rPr lang="zh-CN" altLang="en-US" dirty="0" smtClean="0"/>
              <a:t>，用了</a:t>
            </a:r>
            <a:r>
              <a:rPr lang="en-US" dirty="0" smtClean="0"/>
              <a:t>10 s</a:t>
            </a:r>
            <a:r>
              <a:rPr lang="zh-CN" altLang="en-US" dirty="0" smtClean="0"/>
              <a:t>，则此过程中有用功是</a:t>
            </a:r>
            <a:r>
              <a:rPr lang="zh-CN" altLang="en-US" u="sng" dirty="0" smtClean="0"/>
              <a:t>　　　</a:t>
            </a:r>
            <a:r>
              <a:rPr lang="en-US" dirty="0" smtClean="0"/>
              <a:t>J</a:t>
            </a:r>
            <a:r>
              <a:rPr lang="zh-CN" altLang="en-US" dirty="0" smtClean="0"/>
              <a:t>，额外功是</a:t>
            </a:r>
            <a:r>
              <a:rPr lang="zh-CN" altLang="en-US" u="sng" dirty="0" smtClean="0"/>
              <a:t>　　　</a:t>
            </a:r>
            <a:r>
              <a:rPr lang="en-US" dirty="0" smtClean="0"/>
              <a:t>J</a:t>
            </a:r>
            <a:r>
              <a:rPr lang="zh-CN" altLang="en-US" dirty="0" smtClean="0"/>
              <a:t>，拉力的功率是</a:t>
            </a:r>
            <a:r>
              <a:rPr lang="zh-CN" altLang="en-US" u="sng" dirty="0" smtClean="0"/>
              <a:t>　　　　</a:t>
            </a:r>
            <a:r>
              <a:rPr lang="en-US" dirty="0" smtClean="0"/>
              <a:t>W</a:t>
            </a:r>
            <a:r>
              <a:rPr lang="zh-CN" altLang="en-US" dirty="0" smtClean="0"/>
              <a:t>，滑轮组的机械效率是</a:t>
            </a:r>
            <a:r>
              <a:rPr lang="zh-CN" altLang="en-US" u="sng" dirty="0" smtClean="0"/>
              <a:t>　　　　</a:t>
            </a:r>
            <a:r>
              <a:rPr lang="zh-CN" altLang="en-US" dirty="0" smtClean="0"/>
              <a:t>。</a:t>
            </a:r>
            <a:r>
              <a:rPr lang="en-US" dirty="0" smtClean="0"/>
              <a:t> </a:t>
            </a:r>
            <a:endParaRPr lang="zh-CN" altLang="en-US" dirty="0"/>
          </a:p>
        </p:txBody>
      </p:sp>
      <p:sp>
        <p:nvSpPr>
          <p:cNvPr id="10" name="矩形 9"/>
          <p:cNvSpPr/>
          <p:nvPr/>
        </p:nvSpPr>
        <p:spPr>
          <a:xfrm>
            <a:off x="7282439" y="3122809"/>
            <a:ext cx="864339" cy="307777"/>
          </a:xfrm>
          <a:prstGeom prst="rect">
            <a:avLst/>
          </a:prstGeom>
        </p:spPr>
        <p:txBody>
          <a:bodyPr wrap="none">
            <a:spAutoFit/>
          </a:bodyPr>
          <a:lstStyle/>
          <a:p>
            <a:r>
              <a:rPr lang="zh-CN" altLang="en-US" sz="1400" dirty="0" smtClean="0"/>
              <a:t>图</a:t>
            </a:r>
            <a:r>
              <a:rPr lang="en-US" sz="1400" dirty="0" smtClean="0"/>
              <a:t>13-23</a:t>
            </a:r>
            <a:endParaRPr lang="zh-CN" altLang="en-US" sz="1400" dirty="0"/>
          </a:p>
        </p:txBody>
      </p:sp>
      <p:sp>
        <p:nvSpPr>
          <p:cNvPr id="14" name="矩形 13"/>
          <p:cNvSpPr/>
          <p:nvPr/>
        </p:nvSpPr>
        <p:spPr>
          <a:xfrm>
            <a:off x="3599180" y="1127078"/>
            <a:ext cx="612668" cy="369332"/>
          </a:xfrm>
          <a:prstGeom prst="rect">
            <a:avLst/>
          </a:prstGeom>
        </p:spPr>
        <p:txBody>
          <a:bodyPr wrap="none">
            <a:spAutoFit/>
          </a:bodyPr>
          <a:lstStyle/>
          <a:p>
            <a:r>
              <a:rPr lang="en-US" b="1" dirty="0" smtClean="0">
                <a:solidFill>
                  <a:srgbClr val="C00000"/>
                </a:solidFill>
              </a:rPr>
              <a:t>360</a:t>
            </a:r>
            <a:endParaRPr lang="zh-CN" altLang="en-US" b="1" dirty="0">
              <a:solidFill>
                <a:srgbClr val="C00000"/>
              </a:solidFill>
            </a:endParaRPr>
          </a:p>
        </p:txBody>
      </p:sp>
      <p:sp>
        <p:nvSpPr>
          <p:cNvPr id="15" name="矩形 14"/>
          <p:cNvSpPr/>
          <p:nvPr/>
        </p:nvSpPr>
        <p:spPr>
          <a:xfrm>
            <a:off x="5501551" y="1116568"/>
            <a:ext cx="470000" cy="369332"/>
          </a:xfrm>
          <a:prstGeom prst="rect">
            <a:avLst/>
          </a:prstGeom>
        </p:spPr>
        <p:txBody>
          <a:bodyPr wrap="none">
            <a:spAutoFit/>
          </a:bodyPr>
          <a:lstStyle/>
          <a:p>
            <a:r>
              <a:rPr lang="en-US" b="1" dirty="0" smtClean="0">
                <a:solidFill>
                  <a:srgbClr val="C00000"/>
                </a:solidFill>
              </a:rPr>
              <a:t>40</a:t>
            </a:r>
            <a:endParaRPr lang="zh-CN" altLang="en-US" b="1" dirty="0">
              <a:solidFill>
                <a:srgbClr val="C00000"/>
              </a:solidFill>
            </a:endParaRPr>
          </a:p>
        </p:txBody>
      </p:sp>
      <p:pic>
        <p:nvPicPr>
          <p:cNvPr id="13" name="18LW49.EPS" descr="id:2147502268;FounderCES"/>
          <p:cNvPicPr/>
          <p:nvPr/>
        </p:nvPicPr>
        <p:blipFill>
          <a:blip r:embed="rId2" cstate="print"/>
          <a:stretch>
            <a:fillRect/>
          </a:stretch>
        </p:blipFill>
        <p:spPr>
          <a:xfrm>
            <a:off x="7024401" y="389581"/>
            <a:ext cx="1478467" cy="2454690"/>
          </a:xfrm>
          <a:prstGeom prst="rect">
            <a:avLst/>
          </a:prstGeom>
        </p:spPr>
      </p:pic>
      <p:sp>
        <p:nvSpPr>
          <p:cNvPr id="16" name="矩形 15"/>
          <p:cNvSpPr/>
          <p:nvPr/>
        </p:nvSpPr>
        <p:spPr>
          <a:xfrm>
            <a:off x="2837173" y="1531727"/>
            <a:ext cx="470000" cy="369332"/>
          </a:xfrm>
          <a:prstGeom prst="rect">
            <a:avLst/>
          </a:prstGeom>
        </p:spPr>
        <p:txBody>
          <a:bodyPr wrap="none">
            <a:spAutoFit/>
          </a:bodyPr>
          <a:lstStyle/>
          <a:p>
            <a:r>
              <a:rPr lang="en-US" b="1" dirty="0" smtClean="0">
                <a:solidFill>
                  <a:srgbClr val="C00000"/>
                </a:solidFill>
              </a:rPr>
              <a:t>40</a:t>
            </a:r>
            <a:endParaRPr lang="zh-CN" altLang="en-US" b="1" dirty="0">
              <a:solidFill>
                <a:srgbClr val="C00000"/>
              </a:solidFill>
            </a:endParaRPr>
          </a:p>
        </p:txBody>
      </p:sp>
      <p:sp>
        <p:nvSpPr>
          <p:cNvPr id="17" name="矩形 16"/>
          <p:cNvSpPr/>
          <p:nvPr/>
        </p:nvSpPr>
        <p:spPr>
          <a:xfrm>
            <a:off x="1087455" y="1931120"/>
            <a:ext cx="684803" cy="369332"/>
          </a:xfrm>
          <a:prstGeom prst="rect">
            <a:avLst/>
          </a:prstGeom>
        </p:spPr>
        <p:txBody>
          <a:bodyPr wrap="none">
            <a:spAutoFit/>
          </a:bodyPr>
          <a:lstStyle/>
          <a:p>
            <a:r>
              <a:rPr lang="en-US" b="1" dirty="0" smtClean="0">
                <a:solidFill>
                  <a:srgbClr val="C00000"/>
                </a:solidFill>
              </a:rPr>
              <a:t>90</a:t>
            </a:r>
            <a:r>
              <a:rPr lang="en-US" altLang="zh-CN" b="1" dirty="0" smtClean="0">
                <a:solidFill>
                  <a:srgbClr val="C00000"/>
                </a:solidFill>
              </a:rPr>
              <a:t>%</a:t>
            </a:r>
            <a:endParaRPr lang="zh-CN" altLang="en-US" b="1" dirty="0">
              <a:solidFill>
                <a:srgbClr val="C00000"/>
              </a:solidFill>
            </a:endParaRPr>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 xmlns:a16="http://schemas.microsoft.com/office/drawing/2014/main" id="{8CB8DA87-30EF-4CE6-BCFA-63A6A0982DC1}"/>
              </a:ext>
            </a:extLst>
          </p:cNvPr>
          <p:cNvSpPr txBox="1"/>
          <p:nvPr/>
        </p:nvSpPr>
        <p:spPr>
          <a:xfrm>
            <a:off x="717366" y="259865"/>
            <a:ext cx="7953668" cy="1270275"/>
          </a:xfrm>
          <a:prstGeom prst="rect">
            <a:avLst/>
          </a:prstGeom>
          <a:noFill/>
        </p:spPr>
        <p:txBody>
          <a:bodyPr wrap="square" lIns="36000" tIns="36000" rIns="36000" bIns="36000" rtlCol="0">
            <a:spAutoFit/>
          </a:bodyPr>
          <a:lstStyle/>
          <a:p>
            <a:pPr algn="just">
              <a:lnSpc>
                <a:spcPct val="150000"/>
              </a:lnSpc>
            </a:pPr>
            <a:r>
              <a:rPr lang="en-US" b="1" dirty="0" smtClean="0"/>
              <a:t>10.</a:t>
            </a:r>
            <a:r>
              <a:rPr lang="zh-CN" altLang="en-US" dirty="0" smtClean="0"/>
              <a:t>如图</a:t>
            </a:r>
            <a:r>
              <a:rPr lang="en-US" dirty="0" smtClean="0"/>
              <a:t>11-21</a:t>
            </a:r>
            <a:r>
              <a:rPr lang="zh-CN" altLang="en-US" dirty="0" smtClean="0"/>
              <a:t>所示，在水平地面上，小明用</a:t>
            </a:r>
            <a:r>
              <a:rPr lang="en-US" dirty="0" smtClean="0"/>
              <a:t>10 N</a:t>
            </a:r>
            <a:r>
              <a:rPr lang="zh-CN" altLang="en-US" dirty="0" smtClean="0"/>
              <a:t>的水平力推着重为</a:t>
            </a:r>
            <a:r>
              <a:rPr lang="en-US" dirty="0" smtClean="0"/>
              <a:t>50 N</a:t>
            </a:r>
            <a:r>
              <a:rPr lang="zh-CN" altLang="en-US" dirty="0" smtClean="0"/>
              <a:t>的木箱匀速直线向右移动</a:t>
            </a:r>
            <a:r>
              <a:rPr lang="en-US" dirty="0" smtClean="0"/>
              <a:t>10 m</a:t>
            </a:r>
            <a:r>
              <a:rPr lang="zh-CN" altLang="en-US" dirty="0" smtClean="0"/>
              <a:t>。在此过程中，木箱受到的摩擦阻力为</a:t>
            </a:r>
            <a:r>
              <a:rPr lang="zh-CN" altLang="en-US" u="sng" dirty="0" smtClean="0"/>
              <a:t>　　　　</a:t>
            </a:r>
            <a:r>
              <a:rPr lang="en-US" dirty="0" smtClean="0"/>
              <a:t>N</a:t>
            </a:r>
            <a:r>
              <a:rPr lang="zh-CN" altLang="en-US" dirty="0" smtClean="0"/>
              <a:t>，重力对木箱做功</a:t>
            </a:r>
            <a:r>
              <a:rPr lang="zh-CN" altLang="en-US" u="sng" dirty="0" smtClean="0"/>
              <a:t>　　　　</a:t>
            </a:r>
            <a:r>
              <a:rPr lang="en-US" dirty="0" smtClean="0"/>
              <a:t>J</a:t>
            </a:r>
            <a:r>
              <a:rPr lang="zh-CN" altLang="en-US" dirty="0" smtClean="0"/>
              <a:t>。</a:t>
            </a:r>
            <a:r>
              <a:rPr lang="en-US" dirty="0" smtClean="0"/>
              <a:t> </a:t>
            </a:r>
            <a:endParaRPr lang="zh-CN" altLang="en-US" dirty="0"/>
          </a:p>
        </p:txBody>
      </p:sp>
      <p:sp>
        <p:nvSpPr>
          <p:cNvPr id="10" name="矩形 9"/>
          <p:cNvSpPr/>
          <p:nvPr/>
        </p:nvSpPr>
        <p:spPr>
          <a:xfrm>
            <a:off x="4423625" y="2733924"/>
            <a:ext cx="864339" cy="307777"/>
          </a:xfrm>
          <a:prstGeom prst="rect">
            <a:avLst/>
          </a:prstGeom>
        </p:spPr>
        <p:txBody>
          <a:bodyPr wrap="none">
            <a:spAutoFit/>
          </a:bodyPr>
          <a:lstStyle/>
          <a:p>
            <a:r>
              <a:rPr lang="zh-CN" altLang="en-US" sz="1400" dirty="0" smtClean="0"/>
              <a:t>图</a:t>
            </a:r>
            <a:r>
              <a:rPr lang="en-US" sz="1400" dirty="0" smtClean="0"/>
              <a:t>11-21</a:t>
            </a:r>
            <a:endParaRPr lang="zh-CN" altLang="en-US" sz="1400" dirty="0"/>
          </a:p>
        </p:txBody>
      </p:sp>
      <p:sp>
        <p:nvSpPr>
          <p:cNvPr id="11" name="矩形 10"/>
          <p:cNvSpPr/>
          <p:nvPr/>
        </p:nvSpPr>
        <p:spPr>
          <a:xfrm>
            <a:off x="7563487" y="694919"/>
            <a:ext cx="470000" cy="369332"/>
          </a:xfrm>
          <a:prstGeom prst="rect">
            <a:avLst/>
          </a:prstGeom>
        </p:spPr>
        <p:txBody>
          <a:bodyPr wrap="none">
            <a:spAutoFit/>
          </a:bodyPr>
          <a:lstStyle/>
          <a:p>
            <a:r>
              <a:rPr lang="en-US" altLang="zh-CN" b="1" dirty="0" smtClean="0">
                <a:solidFill>
                  <a:srgbClr val="C00000"/>
                </a:solidFill>
              </a:rPr>
              <a:t>10</a:t>
            </a:r>
            <a:endParaRPr lang="zh-CN" altLang="en-US" b="1" dirty="0">
              <a:solidFill>
                <a:srgbClr val="C00000"/>
              </a:solidFill>
            </a:endParaRPr>
          </a:p>
        </p:txBody>
      </p:sp>
      <p:pic>
        <p:nvPicPr>
          <p:cNvPr id="13" name="20LZ24.EPS" descr="id:2147502275;FounderCES"/>
          <p:cNvPicPr/>
          <p:nvPr/>
        </p:nvPicPr>
        <p:blipFill>
          <a:blip r:embed="rId2" cstate="print"/>
          <a:stretch>
            <a:fillRect/>
          </a:stretch>
        </p:blipFill>
        <p:spPr>
          <a:xfrm>
            <a:off x="3220871" y="1752398"/>
            <a:ext cx="2903501" cy="728951"/>
          </a:xfrm>
          <a:prstGeom prst="rect">
            <a:avLst/>
          </a:prstGeom>
        </p:spPr>
      </p:pic>
      <p:sp>
        <p:nvSpPr>
          <p:cNvPr id="9" name="矩形 8"/>
          <p:cNvSpPr/>
          <p:nvPr/>
        </p:nvSpPr>
        <p:spPr>
          <a:xfrm>
            <a:off x="2593849" y="1110078"/>
            <a:ext cx="327334" cy="369332"/>
          </a:xfrm>
          <a:prstGeom prst="rect">
            <a:avLst/>
          </a:prstGeom>
        </p:spPr>
        <p:txBody>
          <a:bodyPr wrap="none">
            <a:spAutoFit/>
          </a:bodyPr>
          <a:lstStyle/>
          <a:p>
            <a:r>
              <a:rPr lang="en-US" altLang="zh-CN" b="1" dirty="0" smtClean="0">
                <a:solidFill>
                  <a:srgbClr val="C00000"/>
                </a:solidFill>
              </a:rPr>
              <a:t>0</a:t>
            </a:r>
            <a:endParaRPr lang="zh-CN" altLang="en-US" b="1" dirty="0">
              <a:solidFill>
                <a:srgbClr val="C00000"/>
              </a:solidFill>
            </a:endParaRPr>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42495" y="295086"/>
            <a:ext cx="3976650" cy="2169825"/>
          </a:xfrm>
          <a:prstGeom prst="rect">
            <a:avLst/>
          </a:prstGeom>
        </p:spPr>
        <p:txBody>
          <a:bodyPr wrap="square">
            <a:spAutoFit/>
          </a:bodyPr>
          <a:lstStyle/>
          <a:p>
            <a:pPr algn="just">
              <a:lnSpc>
                <a:spcPct val="150000"/>
              </a:lnSpc>
            </a:pPr>
            <a:r>
              <a:rPr lang="en-US" b="1" dirty="0" smtClean="0"/>
              <a:t>11.</a:t>
            </a:r>
            <a:r>
              <a:rPr lang="zh-CN" altLang="en-US" dirty="0" smtClean="0"/>
              <a:t>如图</a:t>
            </a:r>
            <a:r>
              <a:rPr lang="en-US" dirty="0" smtClean="0"/>
              <a:t>11-22</a:t>
            </a:r>
            <a:r>
              <a:rPr lang="zh-CN" altLang="en-US" dirty="0" smtClean="0"/>
              <a:t>所示，用弹簧测力计沿粗糙斜面匀速向上拉动木块。由图中数据可知，弹簧测力计示数为</a:t>
            </a:r>
            <a:r>
              <a:rPr lang="zh-CN" altLang="en-US" u="sng" dirty="0" smtClean="0"/>
              <a:t>　　</a:t>
            </a:r>
            <a:r>
              <a:rPr lang="en-US" dirty="0" smtClean="0"/>
              <a:t>N</a:t>
            </a:r>
            <a:r>
              <a:rPr lang="zh-CN" altLang="en-US" dirty="0" smtClean="0"/>
              <a:t>，斜面的机械效率为</a:t>
            </a:r>
            <a:r>
              <a:rPr lang="zh-CN" altLang="en-US" u="sng" dirty="0" smtClean="0"/>
              <a:t>　　　</a:t>
            </a:r>
            <a:r>
              <a:rPr lang="zh-CN" altLang="en-US" dirty="0" smtClean="0"/>
              <a:t>，木块受到斜面的摩擦力为</a:t>
            </a:r>
            <a:r>
              <a:rPr lang="zh-CN" altLang="en-US" u="sng" dirty="0" smtClean="0"/>
              <a:t>　　　</a:t>
            </a:r>
            <a:r>
              <a:rPr lang="en-US" dirty="0" smtClean="0"/>
              <a:t>N</a:t>
            </a:r>
            <a:r>
              <a:rPr lang="zh-CN" altLang="en-US" dirty="0" smtClean="0"/>
              <a:t>。</a:t>
            </a:r>
            <a:r>
              <a:rPr lang="en-US" dirty="0" smtClean="0"/>
              <a:t> </a:t>
            </a:r>
            <a:endParaRPr lang="zh-CN" altLang="en-US" dirty="0" smtClean="0"/>
          </a:p>
        </p:txBody>
      </p:sp>
      <p:sp>
        <p:nvSpPr>
          <p:cNvPr id="12" name="矩形 11"/>
          <p:cNvSpPr/>
          <p:nvPr/>
        </p:nvSpPr>
        <p:spPr>
          <a:xfrm>
            <a:off x="4060045" y="1167884"/>
            <a:ext cx="327334" cy="369332"/>
          </a:xfrm>
          <a:prstGeom prst="rect">
            <a:avLst/>
          </a:prstGeom>
        </p:spPr>
        <p:txBody>
          <a:bodyPr wrap="none">
            <a:spAutoFit/>
          </a:bodyPr>
          <a:lstStyle/>
          <a:p>
            <a:r>
              <a:rPr lang="en-US" altLang="zh-CN" b="1" dirty="0" smtClean="0">
                <a:solidFill>
                  <a:srgbClr val="C00000"/>
                </a:solidFill>
              </a:rPr>
              <a:t>6</a:t>
            </a:r>
            <a:endParaRPr lang="zh-CN" altLang="en-US" b="1" dirty="0">
              <a:solidFill>
                <a:srgbClr val="C00000"/>
              </a:solidFill>
            </a:endParaRPr>
          </a:p>
        </p:txBody>
      </p:sp>
      <p:sp>
        <p:nvSpPr>
          <p:cNvPr id="14" name="矩形 13"/>
          <p:cNvSpPr/>
          <p:nvPr/>
        </p:nvSpPr>
        <p:spPr>
          <a:xfrm>
            <a:off x="5013433" y="461827"/>
            <a:ext cx="3846788" cy="3970318"/>
          </a:xfrm>
          <a:prstGeom prst="rect">
            <a:avLst/>
          </a:prstGeom>
          <a:solidFill>
            <a:schemeClr val="bg1">
              <a:lumMod val="95000"/>
            </a:schemeClr>
          </a:solidFill>
        </p:spPr>
        <p:txBody>
          <a:bodyPr wrap="square">
            <a:spAutoFit/>
          </a:bodyPr>
          <a:lstStyle/>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en-US" altLang="zh-CN" dirty="0" smtClean="0">
              <a:solidFill>
                <a:srgbClr val="C00000"/>
              </a:solidFill>
            </a:endParaRPr>
          </a:p>
          <a:p>
            <a:endParaRPr lang="zh-CN" altLang="en-US" dirty="0">
              <a:solidFill>
                <a:srgbClr val="C00000"/>
              </a:solidFill>
            </a:endParaRPr>
          </a:p>
        </p:txBody>
      </p:sp>
      <p:pic>
        <p:nvPicPr>
          <p:cNvPr id="15" name="G370.EPS" descr="id:2147502282;FounderCES"/>
          <p:cNvPicPr/>
          <p:nvPr/>
        </p:nvPicPr>
        <p:blipFill>
          <a:blip r:embed="rId3" cstate="print"/>
          <a:stretch>
            <a:fillRect/>
          </a:stretch>
        </p:blipFill>
        <p:spPr>
          <a:xfrm>
            <a:off x="871881" y="2581798"/>
            <a:ext cx="3665282" cy="1285401"/>
          </a:xfrm>
          <a:prstGeom prst="rect">
            <a:avLst/>
          </a:prstGeom>
        </p:spPr>
      </p:pic>
      <p:sp>
        <p:nvSpPr>
          <p:cNvPr id="16" name="矩形 15"/>
          <p:cNvSpPr/>
          <p:nvPr/>
        </p:nvSpPr>
        <p:spPr>
          <a:xfrm>
            <a:off x="2319737" y="3945343"/>
            <a:ext cx="864339" cy="307777"/>
          </a:xfrm>
          <a:prstGeom prst="rect">
            <a:avLst/>
          </a:prstGeom>
        </p:spPr>
        <p:txBody>
          <a:bodyPr wrap="none">
            <a:spAutoFit/>
          </a:bodyPr>
          <a:lstStyle/>
          <a:p>
            <a:r>
              <a:rPr lang="zh-CN" altLang="en-US" sz="1400" dirty="0" smtClean="0"/>
              <a:t>图</a:t>
            </a:r>
            <a:r>
              <a:rPr lang="en-US" sz="1400" dirty="0" smtClean="0"/>
              <a:t>11-22</a:t>
            </a:r>
            <a:endParaRPr lang="zh-CN" altLang="en-US" sz="1400" dirty="0"/>
          </a:p>
        </p:txBody>
      </p:sp>
      <p:sp>
        <p:nvSpPr>
          <p:cNvPr id="10" name="矩形 9"/>
          <p:cNvSpPr/>
          <p:nvPr/>
        </p:nvSpPr>
        <p:spPr>
          <a:xfrm>
            <a:off x="2791994" y="1567277"/>
            <a:ext cx="684803" cy="369332"/>
          </a:xfrm>
          <a:prstGeom prst="rect">
            <a:avLst/>
          </a:prstGeom>
        </p:spPr>
        <p:txBody>
          <a:bodyPr wrap="none">
            <a:spAutoFit/>
          </a:bodyPr>
          <a:lstStyle/>
          <a:p>
            <a:r>
              <a:rPr lang="en-US" b="1" dirty="0" smtClean="0">
                <a:solidFill>
                  <a:srgbClr val="C00000"/>
                </a:solidFill>
              </a:rPr>
              <a:t>80%</a:t>
            </a:r>
            <a:endParaRPr lang="zh-CN" altLang="en-US" b="1" dirty="0">
              <a:solidFill>
                <a:srgbClr val="C00000"/>
              </a:solidFill>
            </a:endParaRPr>
          </a:p>
        </p:txBody>
      </p:sp>
      <p:sp>
        <p:nvSpPr>
          <p:cNvPr id="11" name="矩形 10"/>
          <p:cNvSpPr/>
          <p:nvPr/>
        </p:nvSpPr>
        <p:spPr>
          <a:xfrm>
            <a:off x="2540714" y="1945650"/>
            <a:ext cx="535724" cy="369332"/>
          </a:xfrm>
          <a:prstGeom prst="rect">
            <a:avLst/>
          </a:prstGeom>
        </p:spPr>
        <p:txBody>
          <a:bodyPr wrap="none">
            <a:spAutoFit/>
          </a:bodyPr>
          <a:lstStyle/>
          <a:p>
            <a:r>
              <a:rPr lang="en-US" b="1" dirty="0" smtClean="0">
                <a:solidFill>
                  <a:srgbClr val="C00000"/>
                </a:solidFill>
              </a:rPr>
              <a:t>1.2</a:t>
            </a:r>
            <a:endParaRPr lang="zh-CN" altLang="en-US" b="1" dirty="0">
              <a:solidFill>
                <a:srgbClr val="C00000"/>
              </a:solidFill>
            </a:endParaRPr>
          </a:p>
        </p:txBody>
      </p:sp>
      <p:graphicFrame>
        <p:nvGraphicFramePr>
          <p:cNvPr id="91137" name="Object 1"/>
          <p:cNvGraphicFramePr>
            <a:graphicFrameLocks noChangeAspect="1"/>
          </p:cNvGraphicFramePr>
          <p:nvPr/>
        </p:nvGraphicFramePr>
        <p:xfrm>
          <a:off x="5030130" y="481942"/>
          <a:ext cx="3903663" cy="4114800"/>
        </p:xfrm>
        <a:graphic>
          <a:graphicData uri="http://schemas.openxmlformats.org/presentationml/2006/ole">
            <mc:AlternateContent xmlns:mc="http://schemas.openxmlformats.org/markup-compatibility/2006">
              <mc:Choice xmlns:v="urn:schemas-microsoft-com:vml" Requires="v">
                <p:oleObj spid="_x0000_s91138" name="文档" r:id="rId5" imgW="3911803" imgH="4126992" progId="Office12.wps.Document.8">
                  <p:embed/>
                </p:oleObj>
              </mc:Choice>
              <mc:Fallback>
                <p:oleObj name="文档" r:id="rId5" imgW="3911803" imgH="4126992" progId="Office12.wps.Documen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130" y="481942"/>
                        <a:ext cx="39036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91137"/>
                                        </p:tgtEl>
                                        <p:attrNameLst>
                                          <p:attrName>style.visibility</p:attrName>
                                        </p:attrNameLst>
                                      </p:cBhvr>
                                      <p:to>
                                        <p:strVal val="visible"/>
                                      </p:to>
                                    </p:set>
                                    <p:animEffect transition="in" filter="fade">
                                      <p:cBhvr>
                                        <p:cTn id="25" dur="500"/>
                                        <p:tgtEl>
                                          <p:spTgt spid="9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04041" y="321462"/>
            <a:ext cx="8023435" cy="3000821"/>
          </a:xfrm>
          <a:prstGeom prst="rect">
            <a:avLst/>
          </a:prstGeom>
        </p:spPr>
        <p:txBody>
          <a:bodyPr wrap="square">
            <a:spAutoFit/>
          </a:bodyPr>
          <a:lstStyle/>
          <a:p>
            <a:pPr>
              <a:lnSpc>
                <a:spcPct val="150000"/>
              </a:lnSpc>
            </a:pPr>
            <a:r>
              <a:rPr lang="en-US" b="1" dirty="0" smtClean="0"/>
              <a:t>12.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泰州</a:t>
            </a:r>
            <a:r>
              <a:rPr lang="en-US" altLang="zh-CN" dirty="0" smtClean="0">
                <a:solidFill>
                  <a:srgbClr val="409E8A"/>
                </a:solidFill>
              </a:rPr>
              <a:t>】</a:t>
            </a:r>
            <a:r>
              <a:rPr lang="zh-CN" altLang="en-US" dirty="0" smtClean="0"/>
              <a:t>如图</a:t>
            </a:r>
            <a:r>
              <a:rPr lang="en-US" dirty="0" smtClean="0"/>
              <a:t>11-23</a:t>
            </a:r>
            <a:r>
              <a:rPr lang="zh-CN" altLang="en-US" dirty="0" smtClean="0"/>
              <a:t>所示，使用杠杆提升重物，拉力</a:t>
            </a:r>
            <a:r>
              <a:rPr lang="en-US" dirty="0" smtClean="0"/>
              <a:t>F</a:t>
            </a:r>
            <a:r>
              <a:rPr lang="zh-CN" altLang="en-US" dirty="0" smtClean="0"/>
              <a:t>竖直向下，重物匀速缓慢上升，相关数据如下表：</a:t>
            </a:r>
          </a:p>
          <a:p>
            <a:pPr>
              <a:lnSpc>
                <a:spcPct val="150000"/>
              </a:lnSpc>
            </a:pPr>
            <a:endParaRPr lang="en-US" altLang="zh-CN" dirty="0" smtClean="0"/>
          </a:p>
          <a:p>
            <a:pPr>
              <a:lnSpc>
                <a:spcPct val="150000"/>
              </a:lnSpc>
            </a:pPr>
            <a:endParaRPr lang="en-US" altLang="zh-CN" dirty="0" smtClean="0"/>
          </a:p>
          <a:p>
            <a:pPr>
              <a:lnSpc>
                <a:spcPct val="150000"/>
              </a:lnSpc>
            </a:pPr>
            <a:r>
              <a:rPr lang="zh-CN" altLang="en-US" dirty="0" smtClean="0"/>
              <a:t>（</a:t>
            </a:r>
            <a:r>
              <a:rPr lang="en-US" dirty="0" smtClean="0"/>
              <a:t>1</a:t>
            </a:r>
            <a:r>
              <a:rPr lang="zh-CN" altLang="en-US" dirty="0" smtClean="0"/>
              <a:t>）拉力所做的功。</a:t>
            </a:r>
          </a:p>
          <a:p>
            <a:pPr>
              <a:lnSpc>
                <a:spcPct val="150000"/>
              </a:lnSpc>
            </a:pPr>
            <a:r>
              <a:rPr lang="zh-CN" altLang="en-US" dirty="0" smtClean="0"/>
              <a:t>（</a:t>
            </a:r>
            <a:r>
              <a:rPr lang="en-US" dirty="0" smtClean="0"/>
              <a:t>2</a:t>
            </a:r>
            <a:r>
              <a:rPr lang="zh-CN" altLang="en-US" dirty="0" smtClean="0"/>
              <a:t>）拉力做功的功率。</a:t>
            </a:r>
            <a:endParaRPr lang="en-US" altLang="zh-CN" dirty="0" smtClean="0"/>
          </a:p>
          <a:p>
            <a:pPr>
              <a:lnSpc>
                <a:spcPct val="150000"/>
              </a:lnSpc>
            </a:pPr>
            <a:endParaRPr lang="en-US" altLang="zh-CN" dirty="0" smtClean="0"/>
          </a:p>
        </p:txBody>
      </p:sp>
      <p:sp>
        <p:nvSpPr>
          <p:cNvPr id="15" name="矩形 14"/>
          <p:cNvSpPr/>
          <p:nvPr/>
        </p:nvSpPr>
        <p:spPr>
          <a:xfrm>
            <a:off x="913109" y="3246932"/>
            <a:ext cx="5878074" cy="369332"/>
          </a:xfrm>
          <a:prstGeom prst="rect">
            <a:avLst/>
          </a:prstGeom>
        </p:spPr>
        <p:txBody>
          <a:bodyPr wrap="square">
            <a:spAutoFit/>
          </a:bodyPr>
          <a:lstStyle/>
          <a:p>
            <a:r>
              <a:rPr lang="zh-CN" altLang="en-US" b="1" dirty="0" smtClean="0">
                <a:solidFill>
                  <a:srgbClr val="C00000"/>
                </a:solidFill>
              </a:rPr>
              <a:t>解：（</a:t>
            </a:r>
            <a:r>
              <a:rPr lang="en-US" b="1" dirty="0" smtClean="0">
                <a:solidFill>
                  <a:srgbClr val="C00000"/>
                </a:solidFill>
              </a:rPr>
              <a:t>1</a:t>
            </a:r>
            <a:r>
              <a:rPr lang="zh-CN" altLang="en-US" b="1" dirty="0" smtClean="0">
                <a:solidFill>
                  <a:srgbClr val="C00000"/>
                </a:solidFill>
              </a:rPr>
              <a:t>）拉力所做的功</a:t>
            </a:r>
            <a:r>
              <a:rPr lang="en-US" b="1" dirty="0" smtClean="0">
                <a:solidFill>
                  <a:srgbClr val="C00000"/>
                </a:solidFill>
              </a:rPr>
              <a:t>W</a:t>
            </a:r>
            <a:r>
              <a:rPr lang="zh-CN" altLang="en-US" b="1" baseline="-25000" dirty="0" smtClean="0">
                <a:solidFill>
                  <a:srgbClr val="C00000"/>
                </a:solidFill>
              </a:rPr>
              <a:t>总</a:t>
            </a:r>
            <a:r>
              <a:rPr lang="en-US" b="1" dirty="0" smtClean="0">
                <a:solidFill>
                  <a:srgbClr val="C00000"/>
                </a:solidFill>
              </a:rPr>
              <a:t>=Fs=500 N×0.2 m=100 J</a:t>
            </a:r>
            <a:r>
              <a:rPr lang="zh-CN" altLang="en-US" b="1" dirty="0" smtClean="0">
                <a:solidFill>
                  <a:srgbClr val="C00000"/>
                </a:solidFill>
              </a:rPr>
              <a:t>。</a:t>
            </a:r>
            <a:endParaRPr lang="zh-CN" altLang="en-US" b="1" dirty="0">
              <a:solidFill>
                <a:srgbClr val="C00000"/>
              </a:solidFill>
            </a:endParaRPr>
          </a:p>
        </p:txBody>
      </p:sp>
      <p:graphicFrame>
        <p:nvGraphicFramePr>
          <p:cNvPr id="12" name="表格 11"/>
          <p:cNvGraphicFramePr>
            <a:graphicFrameLocks noGrp="1"/>
          </p:cNvGraphicFramePr>
          <p:nvPr/>
        </p:nvGraphicFramePr>
        <p:xfrm>
          <a:off x="927881" y="1225062"/>
          <a:ext cx="7741334" cy="777240"/>
        </p:xfrm>
        <a:graphic>
          <a:graphicData uri="http://schemas.openxmlformats.org/drawingml/2006/table">
            <a:tbl>
              <a:tblPr/>
              <a:tblGrid>
                <a:gridCol w="1024011"/>
                <a:gridCol w="914400"/>
                <a:gridCol w="826477"/>
                <a:gridCol w="2540977"/>
                <a:gridCol w="2435469"/>
              </a:tblGrid>
              <a:tr h="0">
                <a:tc>
                  <a:txBody>
                    <a:bodyPr/>
                    <a:lstStyle/>
                    <a:p>
                      <a:pPr algn="ctr">
                        <a:lnSpc>
                          <a:spcPct val="150000"/>
                        </a:lnSpc>
                        <a:spcAft>
                          <a:spcPts val="0"/>
                        </a:spcAft>
                      </a:pPr>
                      <a:r>
                        <a:rPr lang="zh-CN" sz="1700" kern="100" dirty="0">
                          <a:solidFill>
                            <a:srgbClr val="000000"/>
                          </a:solidFill>
                          <a:latin typeface="+mn-ea"/>
                          <a:ea typeface="+mn-ea"/>
                          <a:cs typeface="Times New Roman"/>
                        </a:rPr>
                        <a:t>物</a:t>
                      </a:r>
                      <a:r>
                        <a:rPr lang="zh-CN" sz="1700" kern="100" dirty="0" smtClean="0">
                          <a:solidFill>
                            <a:srgbClr val="000000"/>
                          </a:solidFill>
                          <a:latin typeface="+mn-ea"/>
                          <a:ea typeface="+mn-ea"/>
                          <a:cs typeface="Times New Roman"/>
                        </a:rPr>
                        <a:t>重</a:t>
                      </a:r>
                      <a:r>
                        <a:rPr lang="en-US" sz="1700" kern="100" dirty="0" smtClean="0">
                          <a:solidFill>
                            <a:srgbClr val="000000"/>
                          </a:solidFill>
                          <a:latin typeface="+mn-ea"/>
                          <a:ea typeface="+mn-ea"/>
                          <a:cs typeface="Times New Roman"/>
                        </a:rPr>
                        <a:t>G/N</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dirty="0" smtClean="0">
                          <a:solidFill>
                            <a:srgbClr val="000000"/>
                          </a:solidFill>
                          <a:latin typeface="+mn-ea"/>
                          <a:ea typeface="+mn-ea"/>
                          <a:cs typeface="Times New Roman"/>
                        </a:rPr>
                        <a:t>拉力</a:t>
                      </a:r>
                      <a:r>
                        <a:rPr lang="en-US" sz="1700" kern="100" dirty="0" smtClean="0">
                          <a:solidFill>
                            <a:srgbClr val="000000"/>
                          </a:solidFill>
                          <a:latin typeface="+mn-ea"/>
                          <a:ea typeface="+mn-ea"/>
                          <a:cs typeface="Times New Roman"/>
                        </a:rPr>
                        <a:t>F/N</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dirty="0" smtClean="0">
                          <a:solidFill>
                            <a:srgbClr val="000000"/>
                          </a:solidFill>
                          <a:latin typeface="+mn-ea"/>
                          <a:ea typeface="+mn-ea"/>
                          <a:cs typeface="Times New Roman"/>
                        </a:rPr>
                        <a:t>时间</a:t>
                      </a:r>
                      <a:r>
                        <a:rPr lang="en-US" sz="1700" kern="100" dirty="0" smtClean="0">
                          <a:solidFill>
                            <a:srgbClr val="000000"/>
                          </a:solidFill>
                          <a:latin typeface="+mn-ea"/>
                          <a:ea typeface="+mn-ea"/>
                          <a:cs typeface="Times New Roman"/>
                        </a:rPr>
                        <a:t>t/s</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A</a:t>
                      </a:r>
                      <a:r>
                        <a:rPr lang="zh-CN" sz="1700" kern="100" dirty="0">
                          <a:solidFill>
                            <a:srgbClr val="000000"/>
                          </a:solidFill>
                          <a:latin typeface="+mn-ea"/>
                          <a:ea typeface="+mn-ea"/>
                          <a:cs typeface="Times New Roman"/>
                        </a:rPr>
                        <a:t>端上升的</a:t>
                      </a:r>
                      <a:r>
                        <a:rPr lang="zh-CN" sz="1700" kern="100" dirty="0" smtClean="0">
                          <a:solidFill>
                            <a:srgbClr val="000000"/>
                          </a:solidFill>
                          <a:latin typeface="+mn-ea"/>
                          <a:ea typeface="+mn-ea"/>
                          <a:cs typeface="Times New Roman"/>
                        </a:rPr>
                        <a:t>竖直</a:t>
                      </a:r>
                      <a:r>
                        <a:rPr lang="zh-CN" sz="1700" kern="100" dirty="0">
                          <a:solidFill>
                            <a:srgbClr val="000000"/>
                          </a:solidFill>
                          <a:latin typeface="+mn-ea"/>
                          <a:ea typeface="+mn-ea"/>
                          <a:cs typeface="Times New Roman"/>
                        </a:rPr>
                        <a:t>距离</a:t>
                      </a:r>
                      <a:r>
                        <a:rPr lang="en-US" sz="1700" kern="100" dirty="0">
                          <a:solidFill>
                            <a:srgbClr val="000000"/>
                          </a:solidFill>
                          <a:latin typeface="+mn-ea"/>
                          <a:ea typeface="+mn-ea"/>
                          <a:cs typeface="Times New Roman"/>
                        </a:rPr>
                        <a:t>h/m</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B</a:t>
                      </a:r>
                      <a:r>
                        <a:rPr lang="zh-CN" sz="1700" kern="100" dirty="0">
                          <a:solidFill>
                            <a:srgbClr val="000000"/>
                          </a:solidFill>
                          <a:latin typeface="+mn-ea"/>
                          <a:ea typeface="+mn-ea"/>
                          <a:cs typeface="Times New Roman"/>
                        </a:rPr>
                        <a:t>端下降的</a:t>
                      </a:r>
                      <a:r>
                        <a:rPr lang="zh-CN" sz="1700" kern="100" dirty="0" smtClean="0">
                          <a:solidFill>
                            <a:srgbClr val="000000"/>
                          </a:solidFill>
                          <a:latin typeface="+mn-ea"/>
                          <a:ea typeface="+mn-ea"/>
                          <a:cs typeface="Times New Roman"/>
                        </a:rPr>
                        <a:t>竖直</a:t>
                      </a:r>
                      <a:r>
                        <a:rPr lang="zh-CN" sz="1700" kern="100" dirty="0">
                          <a:solidFill>
                            <a:srgbClr val="000000"/>
                          </a:solidFill>
                          <a:latin typeface="+mn-ea"/>
                          <a:ea typeface="+mn-ea"/>
                          <a:cs typeface="Times New Roman"/>
                        </a:rPr>
                        <a:t>距离</a:t>
                      </a:r>
                      <a:r>
                        <a:rPr lang="en-US" sz="1700" kern="100" dirty="0">
                          <a:solidFill>
                            <a:srgbClr val="000000"/>
                          </a:solidFill>
                          <a:latin typeface="+mn-ea"/>
                          <a:ea typeface="+mn-ea"/>
                          <a:cs typeface="Times New Roman"/>
                        </a:rPr>
                        <a:t>s/m</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700" kern="100">
                          <a:solidFill>
                            <a:srgbClr val="000000"/>
                          </a:solidFill>
                          <a:latin typeface="+mn-ea"/>
                          <a:ea typeface="+mn-ea"/>
                          <a:cs typeface="Times New Roman"/>
                        </a:rPr>
                        <a:t>200</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a:solidFill>
                            <a:srgbClr val="000000"/>
                          </a:solidFill>
                          <a:latin typeface="+mn-ea"/>
                          <a:ea typeface="+mn-ea"/>
                          <a:cs typeface="Times New Roman"/>
                        </a:rPr>
                        <a:t>500</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a:solidFill>
                            <a:srgbClr val="000000"/>
                          </a:solidFill>
                          <a:latin typeface="+mn-ea"/>
                          <a:ea typeface="+mn-ea"/>
                          <a:cs typeface="Times New Roman"/>
                        </a:rPr>
                        <a:t>0.5</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0.4</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0.2</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3" name="20WLZT970.EPS" descr="id:2147502297;FounderCES"/>
          <p:cNvPicPr/>
          <p:nvPr/>
        </p:nvPicPr>
        <p:blipFill>
          <a:blip r:embed="rId2" cstate="print"/>
          <a:stretch>
            <a:fillRect/>
          </a:stretch>
        </p:blipFill>
        <p:spPr>
          <a:xfrm>
            <a:off x="6865042" y="2145909"/>
            <a:ext cx="1911504" cy="1131500"/>
          </a:xfrm>
          <a:prstGeom prst="rect">
            <a:avLst/>
          </a:prstGeom>
        </p:spPr>
      </p:pic>
      <p:sp>
        <p:nvSpPr>
          <p:cNvPr id="16" name="矩形 15"/>
          <p:cNvSpPr/>
          <p:nvPr/>
        </p:nvSpPr>
        <p:spPr>
          <a:xfrm>
            <a:off x="7827764" y="3342313"/>
            <a:ext cx="864339" cy="307777"/>
          </a:xfrm>
          <a:prstGeom prst="rect">
            <a:avLst/>
          </a:prstGeom>
        </p:spPr>
        <p:txBody>
          <a:bodyPr wrap="none">
            <a:spAutoFit/>
          </a:bodyPr>
          <a:lstStyle/>
          <a:p>
            <a:r>
              <a:rPr lang="zh-CN" altLang="en-US" sz="1400" dirty="0" smtClean="0"/>
              <a:t>图</a:t>
            </a:r>
            <a:r>
              <a:rPr lang="en-US" sz="1400" dirty="0" smtClean="0"/>
              <a:t>11-23</a:t>
            </a:r>
            <a:endParaRPr lang="zh-CN" altLang="en-US" sz="1400" dirty="0"/>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04041" y="321462"/>
            <a:ext cx="8023435" cy="2585323"/>
          </a:xfrm>
          <a:prstGeom prst="rect">
            <a:avLst/>
          </a:prstGeom>
        </p:spPr>
        <p:txBody>
          <a:bodyPr wrap="square">
            <a:spAutoFit/>
          </a:bodyPr>
          <a:lstStyle/>
          <a:p>
            <a:pPr>
              <a:lnSpc>
                <a:spcPct val="150000"/>
              </a:lnSpc>
            </a:pPr>
            <a:r>
              <a:rPr lang="en-US" b="1" dirty="0" smtClean="0"/>
              <a:t>12.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泰州</a:t>
            </a:r>
            <a:r>
              <a:rPr lang="en-US" altLang="zh-CN" dirty="0" smtClean="0">
                <a:solidFill>
                  <a:srgbClr val="409E8A"/>
                </a:solidFill>
              </a:rPr>
              <a:t>】</a:t>
            </a:r>
            <a:r>
              <a:rPr lang="zh-CN" altLang="en-US" dirty="0" smtClean="0"/>
              <a:t>如图</a:t>
            </a:r>
            <a:r>
              <a:rPr lang="en-US" dirty="0" smtClean="0"/>
              <a:t>11-23</a:t>
            </a:r>
            <a:r>
              <a:rPr lang="zh-CN" altLang="en-US" dirty="0" smtClean="0"/>
              <a:t>所示，使用杠杆提升重物，拉力</a:t>
            </a:r>
            <a:r>
              <a:rPr lang="en-US" dirty="0" smtClean="0"/>
              <a:t>F</a:t>
            </a:r>
            <a:r>
              <a:rPr lang="zh-CN" altLang="en-US" dirty="0" smtClean="0"/>
              <a:t>竖直向下，重物匀速缓慢上升，相关数据如下表：</a:t>
            </a:r>
          </a:p>
          <a:p>
            <a:pPr>
              <a:lnSpc>
                <a:spcPct val="150000"/>
              </a:lnSpc>
            </a:pPr>
            <a:endParaRPr lang="en-US" altLang="zh-CN" dirty="0" smtClean="0"/>
          </a:p>
          <a:p>
            <a:pPr>
              <a:lnSpc>
                <a:spcPct val="150000"/>
              </a:lnSpc>
            </a:pPr>
            <a:endParaRPr lang="en-US" altLang="zh-CN" dirty="0" smtClean="0"/>
          </a:p>
          <a:p>
            <a:pPr>
              <a:lnSpc>
                <a:spcPct val="150000"/>
              </a:lnSpc>
            </a:pPr>
            <a:r>
              <a:rPr lang="zh-CN" altLang="en-US" dirty="0" smtClean="0"/>
              <a:t>（</a:t>
            </a:r>
            <a:r>
              <a:rPr lang="en-US" dirty="0" smtClean="0"/>
              <a:t>2</a:t>
            </a:r>
            <a:r>
              <a:rPr lang="zh-CN" altLang="en-US" dirty="0" smtClean="0"/>
              <a:t>）拉力做功的功率。</a:t>
            </a:r>
            <a:endParaRPr lang="en-US" altLang="zh-CN" dirty="0" smtClean="0"/>
          </a:p>
          <a:p>
            <a:pPr>
              <a:lnSpc>
                <a:spcPct val="150000"/>
              </a:lnSpc>
            </a:pPr>
            <a:endParaRPr lang="en-US" altLang="zh-CN" dirty="0" smtClean="0"/>
          </a:p>
        </p:txBody>
      </p:sp>
      <p:graphicFrame>
        <p:nvGraphicFramePr>
          <p:cNvPr id="12" name="表格 11"/>
          <p:cNvGraphicFramePr>
            <a:graphicFrameLocks noGrp="1"/>
          </p:cNvGraphicFramePr>
          <p:nvPr/>
        </p:nvGraphicFramePr>
        <p:xfrm>
          <a:off x="927881" y="1225062"/>
          <a:ext cx="7741334" cy="777240"/>
        </p:xfrm>
        <a:graphic>
          <a:graphicData uri="http://schemas.openxmlformats.org/drawingml/2006/table">
            <a:tbl>
              <a:tblPr/>
              <a:tblGrid>
                <a:gridCol w="1024011"/>
                <a:gridCol w="914400"/>
                <a:gridCol w="826477"/>
                <a:gridCol w="2540977"/>
                <a:gridCol w="2435469"/>
              </a:tblGrid>
              <a:tr h="0">
                <a:tc>
                  <a:txBody>
                    <a:bodyPr/>
                    <a:lstStyle/>
                    <a:p>
                      <a:pPr algn="ctr">
                        <a:lnSpc>
                          <a:spcPct val="150000"/>
                        </a:lnSpc>
                        <a:spcAft>
                          <a:spcPts val="0"/>
                        </a:spcAft>
                      </a:pPr>
                      <a:r>
                        <a:rPr lang="zh-CN" sz="1700" kern="100" dirty="0">
                          <a:solidFill>
                            <a:srgbClr val="000000"/>
                          </a:solidFill>
                          <a:latin typeface="+mn-ea"/>
                          <a:ea typeface="+mn-ea"/>
                          <a:cs typeface="Times New Roman"/>
                        </a:rPr>
                        <a:t>物</a:t>
                      </a:r>
                      <a:r>
                        <a:rPr lang="zh-CN" sz="1700" kern="100" dirty="0" smtClean="0">
                          <a:solidFill>
                            <a:srgbClr val="000000"/>
                          </a:solidFill>
                          <a:latin typeface="+mn-ea"/>
                          <a:ea typeface="+mn-ea"/>
                          <a:cs typeface="Times New Roman"/>
                        </a:rPr>
                        <a:t>重</a:t>
                      </a:r>
                      <a:r>
                        <a:rPr lang="en-US" sz="1700" kern="100" dirty="0" smtClean="0">
                          <a:solidFill>
                            <a:srgbClr val="000000"/>
                          </a:solidFill>
                          <a:latin typeface="+mn-ea"/>
                          <a:ea typeface="+mn-ea"/>
                          <a:cs typeface="Times New Roman"/>
                        </a:rPr>
                        <a:t>G/N</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dirty="0" smtClean="0">
                          <a:solidFill>
                            <a:srgbClr val="000000"/>
                          </a:solidFill>
                          <a:latin typeface="+mn-ea"/>
                          <a:ea typeface="+mn-ea"/>
                          <a:cs typeface="Times New Roman"/>
                        </a:rPr>
                        <a:t>拉力</a:t>
                      </a:r>
                      <a:r>
                        <a:rPr lang="en-US" sz="1700" kern="100" dirty="0" smtClean="0">
                          <a:solidFill>
                            <a:srgbClr val="000000"/>
                          </a:solidFill>
                          <a:latin typeface="+mn-ea"/>
                          <a:ea typeface="+mn-ea"/>
                          <a:cs typeface="Times New Roman"/>
                        </a:rPr>
                        <a:t>F/N</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dirty="0" smtClean="0">
                          <a:solidFill>
                            <a:srgbClr val="000000"/>
                          </a:solidFill>
                          <a:latin typeface="+mn-ea"/>
                          <a:ea typeface="+mn-ea"/>
                          <a:cs typeface="Times New Roman"/>
                        </a:rPr>
                        <a:t>时间</a:t>
                      </a:r>
                      <a:r>
                        <a:rPr lang="en-US" sz="1700" kern="100" dirty="0" smtClean="0">
                          <a:solidFill>
                            <a:srgbClr val="000000"/>
                          </a:solidFill>
                          <a:latin typeface="+mn-ea"/>
                          <a:ea typeface="+mn-ea"/>
                          <a:cs typeface="Times New Roman"/>
                        </a:rPr>
                        <a:t>t/s</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A</a:t>
                      </a:r>
                      <a:r>
                        <a:rPr lang="zh-CN" sz="1700" kern="100" dirty="0">
                          <a:solidFill>
                            <a:srgbClr val="000000"/>
                          </a:solidFill>
                          <a:latin typeface="+mn-ea"/>
                          <a:ea typeface="+mn-ea"/>
                          <a:cs typeface="Times New Roman"/>
                        </a:rPr>
                        <a:t>端上升的</a:t>
                      </a:r>
                      <a:r>
                        <a:rPr lang="zh-CN" sz="1700" kern="100" dirty="0" smtClean="0">
                          <a:solidFill>
                            <a:srgbClr val="000000"/>
                          </a:solidFill>
                          <a:latin typeface="+mn-ea"/>
                          <a:ea typeface="+mn-ea"/>
                          <a:cs typeface="Times New Roman"/>
                        </a:rPr>
                        <a:t>竖直</a:t>
                      </a:r>
                      <a:r>
                        <a:rPr lang="zh-CN" sz="1700" kern="100" dirty="0">
                          <a:solidFill>
                            <a:srgbClr val="000000"/>
                          </a:solidFill>
                          <a:latin typeface="+mn-ea"/>
                          <a:ea typeface="+mn-ea"/>
                          <a:cs typeface="Times New Roman"/>
                        </a:rPr>
                        <a:t>距离</a:t>
                      </a:r>
                      <a:r>
                        <a:rPr lang="en-US" sz="1700" kern="100" dirty="0">
                          <a:solidFill>
                            <a:srgbClr val="000000"/>
                          </a:solidFill>
                          <a:latin typeface="+mn-ea"/>
                          <a:ea typeface="+mn-ea"/>
                          <a:cs typeface="Times New Roman"/>
                        </a:rPr>
                        <a:t>h/m</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B</a:t>
                      </a:r>
                      <a:r>
                        <a:rPr lang="zh-CN" sz="1700" kern="100" dirty="0">
                          <a:solidFill>
                            <a:srgbClr val="000000"/>
                          </a:solidFill>
                          <a:latin typeface="+mn-ea"/>
                          <a:ea typeface="+mn-ea"/>
                          <a:cs typeface="Times New Roman"/>
                        </a:rPr>
                        <a:t>端下降的</a:t>
                      </a:r>
                      <a:r>
                        <a:rPr lang="zh-CN" sz="1700" kern="100" dirty="0" smtClean="0">
                          <a:solidFill>
                            <a:srgbClr val="000000"/>
                          </a:solidFill>
                          <a:latin typeface="+mn-ea"/>
                          <a:ea typeface="+mn-ea"/>
                          <a:cs typeface="Times New Roman"/>
                        </a:rPr>
                        <a:t>竖直</a:t>
                      </a:r>
                      <a:r>
                        <a:rPr lang="zh-CN" sz="1700" kern="100" dirty="0">
                          <a:solidFill>
                            <a:srgbClr val="000000"/>
                          </a:solidFill>
                          <a:latin typeface="+mn-ea"/>
                          <a:ea typeface="+mn-ea"/>
                          <a:cs typeface="Times New Roman"/>
                        </a:rPr>
                        <a:t>距离</a:t>
                      </a:r>
                      <a:r>
                        <a:rPr lang="en-US" sz="1700" kern="100" dirty="0">
                          <a:solidFill>
                            <a:srgbClr val="000000"/>
                          </a:solidFill>
                          <a:latin typeface="+mn-ea"/>
                          <a:ea typeface="+mn-ea"/>
                          <a:cs typeface="Times New Roman"/>
                        </a:rPr>
                        <a:t>s/m</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700" kern="100">
                          <a:solidFill>
                            <a:srgbClr val="000000"/>
                          </a:solidFill>
                          <a:latin typeface="+mn-ea"/>
                          <a:ea typeface="+mn-ea"/>
                          <a:cs typeface="Times New Roman"/>
                        </a:rPr>
                        <a:t>200</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a:solidFill>
                            <a:srgbClr val="000000"/>
                          </a:solidFill>
                          <a:latin typeface="+mn-ea"/>
                          <a:ea typeface="+mn-ea"/>
                          <a:cs typeface="Times New Roman"/>
                        </a:rPr>
                        <a:t>500</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a:solidFill>
                            <a:srgbClr val="000000"/>
                          </a:solidFill>
                          <a:latin typeface="+mn-ea"/>
                          <a:ea typeface="+mn-ea"/>
                          <a:cs typeface="Times New Roman"/>
                        </a:rPr>
                        <a:t>0.5</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0.4</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0.2</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3" name="20WLZT970.EPS" descr="id:2147502297;FounderCES"/>
          <p:cNvPicPr/>
          <p:nvPr/>
        </p:nvPicPr>
        <p:blipFill>
          <a:blip r:embed="rId3" cstate="print"/>
          <a:stretch>
            <a:fillRect/>
          </a:stretch>
        </p:blipFill>
        <p:spPr>
          <a:xfrm>
            <a:off x="6865042" y="2145909"/>
            <a:ext cx="1911504" cy="1131500"/>
          </a:xfrm>
          <a:prstGeom prst="rect">
            <a:avLst/>
          </a:prstGeom>
        </p:spPr>
      </p:pic>
      <p:sp>
        <p:nvSpPr>
          <p:cNvPr id="16" name="矩形 15"/>
          <p:cNvSpPr/>
          <p:nvPr/>
        </p:nvSpPr>
        <p:spPr>
          <a:xfrm>
            <a:off x="7827764" y="3342313"/>
            <a:ext cx="864339" cy="307777"/>
          </a:xfrm>
          <a:prstGeom prst="rect">
            <a:avLst/>
          </a:prstGeom>
        </p:spPr>
        <p:txBody>
          <a:bodyPr wrap="none">
            <a:spAutoFit/>
          </a:bodyPr>
          <a:lstStyle/>
          <a:p>
            <a:r>
              <a:rPr lang="zh-CN" altLang="en-US" sz="1400" dirty="0" smtClean="0"/>
              <a:t>图</a:t>
            </a:r>
            <a:r>
              <a:rPr lang="en-US" sz="1400" dirty="0" smtClean="0"/>
              <a:t>11-23</a:t>
            </a:r>
            <a:endParaRPr lang="zh-CN" altLang="en-US" sz="1400" dirty="0"/>
          </a:p>
        </p:txBody>
      </p:sp>
      <p:graphicFrame>
        <p:nvGraphicFramePr>
          <p:cNvPr id="90113" name="Object 1"/>
          <p:cNvGraphicFramePr>
            <a:graphicFrameLocks noChangeAspect="1"/>
          </p:cNvGraphicFramePr>
          <p:nvPr/>
        </p:nvGraphicFramePr>
        <p:xfrm>
          <a:off x="989888" y="3107707"/>
          <a:ext cx="6302375" cy="593725"/>
        </p:xfrm>
        <a:graphic>
          <a:graphicData uri="http://schemas.openxmlformats.org/presentationml/2006/ole">
            <mc:AlternateContent xmlns:mc="http://schemas.openxmlformats.org/markup-compatibility/2006">
              <mc:Choice xmlns:v="urn:schemas-microsoft-com:vml" Requires="v">
                <p:oleObj spid="_x0000_s133123" name="文档" r:id="rId5" imgW="6301740" imgH="594360" progId="Office12.wps.Document.8">
                  <p:embed/>
                </p:oleObj>
              </mc:Choice>
              <mc:Fallback>
                <p:oleObj name="文档" r:id="rId5" imgW="6301740" imgH="594360" progId="Office12.wps.Documen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888" y="3107707"/>
                        <a:ext cx="63023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3"/>
                                        </p:tgtEl>
                                        <p:attrNameLst>
                                          <p:attrName>style.visibility</p:attrName>
                                        </p:attrNameLst>
                                      </p:cBhvr>
                                      <p:to>
                                        <p:strVal val="visible"/>
                                      </p:to>
                                    </p:set>
                                    <p:animEffect transition="in" filter="fade">
                                      <p:cBhvr>
                                        <p:cTn id="7" dur="500"/>
                                        <p:tgtEl>
                                          <p:spTgt spid="90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753849" y="658576"/>
            <a:ext cx="8100005" cy="2981192"/>
          </a:xfrm>
          <a:prstGeom prst="rect">
            <a:avLst/>
          </a:prstGeom>
          <a:noFill/>
        </p:spPr>
        <p:txBody>
          <a:bodyPr wrap="square" lIns="36000" tIns="36000" rIns="36000" bIns="36000" rtlCol="0">
            <a:spAutoFit/>
          </a:bodyPr>
          <a:lstStyle/>
          <a:p>
            <a:pPr algn="just">
              <a:lnSpc>
                <a:spcPct val="150000"/>
              </a:lnSpc>
            </a:pPr>
            <a:r>
              <a:rPr lang="en-US" b="1" dirty="0" smtClean="0"/>
              <a:t>1.</a:t>
            </a:r>
            <a:r>
              <a:rPr lang="zh-CN" altLang="en-US" b="1" dirty="0" smtClean="0"/>
              <a:t>功率的定义：</a:t>
            </a:r>
            <a:r>
              <a:rPr lang="zh-CN" altLang="en-US" dirty="0" smtClean="0"/>
              <a:t>物理学中，把做功的多少与所用时间的比叫功率，它是表示物体做功</a:t>
            </a:r>
            <a:r>
              <a:rPr lang="zh-CN" altLang="en-US" u="sng" dirty="0" smtClean="0"/>
              <a:t>　　　</a:t>
            </a:r>
            <a:r>
              <a:rPr lang="zh-CN" altLang="en-US" dirty="0" smtClean="0"/>
              <a:t>的物理量，用字母</a:t>
            </a:r>
            <a:r>
              <a:rPr lang="zh-CN" altLang="en-US" u="sng" dirty="0" smtClean="0"/>
              <a:t>　　　</a:t>
            </a:r>
            <a:r>
              <a:rPr lang="zh-CN" altLang="en-US" dirty="0" smtClean="0"/>
              <a:t>表示。机械的功率大表明：单位时间内做的功</a:t>
            </a:r>
            <a:r>
              <a:rPr lang="zh-CN" altLang="en-US" u="sng" dirty="0" smtClean="0"/>
              <a:t>　　　</a:t>
            </a:r>
            <a:r>
              <a:rPr lang="zh-CN" altLang="en-US" dirty="0" smtClean="0"/>
              <a:t>，或做相同的功，所用的时间</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2.</a:t>
            </a:r>
            <a:r>
              <a:rPr lang="zh-CN" altLang="en-US" b="1" dirty="0" smtClean="0"/>
              <a:t>功率的计算公式：</a:t>
            </a:r>
            <a:r>
              <a:rPr lang="en-US" dirty="0" smtClean="0"/>
              <a:t>P=</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3.</a:t>
            </a:r>
            <a:r>
              <a:rPr lang="zh-CN" altLang="en-US" b="1" dirty="0" smtClean="0"/>
              <a:t>单位：</a:t>
            </a:r>
            <a:r>
              <a:rPr lang="zh-CN" altLang="en-US" dirty="0" smtClean="0"/>
              <a:t>国际单位：</a:t>
            </a:r>
            <a:r>
              <a:rPr lang="zh-CN" altLang="en-US" u="sng" dirty="0" smtClean="0"/>
              <a:t>　　　</a:t>
            </a:r>
            <a:r>
              <a:rPr lang="zh-CN" altLang="en-US" dirty="0" smtClean="0"/>
              <a:t>，符号</a:t>
            </a:r>
            <a:r>
              <a:rPr lang="zh-CN" altLang="en-US" u="sng" dirty="0" smtClean="0"/>
              <a:t>　　　</a:t>
            </a:r>
            <a:r>
              <a:rPr lang="zh-CN" altLang="en-US" dirty="0" smtClean="0"/>
              <a:t>，常用</a:t>
            </a:r>
            <a:r>
              <a:rPr lang="zh-CN" altLang="en-US" u="sng" dirty="0" smtClean="0"/>
              <a:t>　         </a:t>
            </a:r>
            <a:r>
              <a:rPr lang="zh-CN" altLang="en-US" dirty="0" smtClean="0"/>
              <a:t>，</a:t>
            </a:r>
            <a:r>
              <a:rPr lang="en-US" dirty="0" smtClean="0"/>
              <a:t> </a:t>
            </a:r>
            <a:r>
              <a:rPr lang="zh-CN" altLang="en-US" dirty="0" smtClean="0"/>
              <a:t>符号</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4.</a:t>
            </a:r>
            <a:r>
              <a:rPr lang="zh-CN" altLang="en-US" b="1" dirty="0" smtClean="0"/>
              <a:t>功率的物理意义：</a:t>
            </a:r>
            <a:r>
              <a:rPr lang="en-US" dirty="0" smtClean="0"/>
              <a:t>10 W</a:t>
            </a:r>
            <a:r>
              <a:rPr lang="zh-CN" altLang="en-US" dirty="0" smtClean="0"/>
              <a:t>表示</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5.</a:t>
            </a:r>
            <a:r>
              <a:rPr lang="zh-CN" altLang="en-US" dirty="0" smtClean="0"/>
              <a:t>物体做匀速直线运动时的功率：由</a:t>
            </a:r>
            <a:r>
              <a:rPr lang="en-US" dirty="0" smtClean="0"/>
              <a:t>W=Fs</a:t>
            </a:r>
            <a:r>
              <a:rPr lang="zh-CN" altLang="en-US" dirty="0" smtClean="0"/>
              <a:t>、</a:t>
            </a:r>
            <a:r>
              <a:rPr lang="en-US" dirty="0" smtClean="0"/>
              <a:t>P=      </a:t>
            </a:r>
            <a:r>
              <a:rPr lang="zh-CN" altLang="en-US" dirty="0" smtClean="0"/>
              <a:t>和</a:t>
            </a:r>
            <a:r>
              <a:rPr lang="en-US" dirty="0" smtClean="0"/>
              <a:t>s=</a:t>
            </a:r>
            <a:r>
              <a:rPr lang="en-US" dirty="0" err="1" smtClean="0"/>
              <a:t>vt</a:t>
            </a:r>
            <a:r>
              <a:rPr lang="zh-CN" altLang="en-US" dirty="0" smtClean="0"/>
              <a:t>得，</a:t>
            </a:r>
            <a:r>
              <a:rPr lang="en-US" dirty="0" smtClean="0"/>
              <a:t>P=</a:t>
            </a:r>
            <a:r>
              <a:rPr lang="zh-CN" altLang="en-US" u="sng" dirty="0" smtClean="0"/>
              <a:t>　　　</a:t>
            </a:r>
            <a:r>
              <a:rPr lang="zh-CN" altLang="en-US" dirty="0" smtClean="0"/>
              <a:t>。</a:t>
            </a:r>
            <a:r>
              <a:rPr lang="en-US" dirty="0" smtClean="0"/>
              <a:t> </a:t>
            </a:r>
            <a:endParaRPr lang="zh-CN" altLang="en-US" dirty="0"/>
          </a:p>
        </p:txBody>
      </p:sp>
      <p:sp>
        <p:nvSpPr>
          <p:cNvPr id="20" name="文本框 12">
            <a:extLst>
              <a:ext uri="{FF2B5EF4-FFF2-40B4-BE49-F238E27FC236}">
                <a16:creationId xmlns:a16="http://schemas.microsoft.com/office/drawing/2014/main" xmlns="" id="{2795C5FE-A0E3-4855-B937-A2DA6BC1A4B9}"/>
              </a:ext>
            </a:extLst>
          </p:cNvPr>
          <p:cNvSpPr txBox="1"/>
          <p:nvPr/>
        </p:nvSpPr>
        <p:spPr>
          <a:xfrm>
            <a:off x="1290864" y="1030717"/>
            <a:ext cx="664062"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mn-ea"/>
                <a:cs typeface="Times New Roman" pitchFamily="18" charset="0"/>
              </a:rPr>
              <a:t>快慢　</a:t>
            </a:r>
            <a:endParaRPr lang="zh-CN" altLang="en-US" b="1" dirty="0">
              <a:solidFill>
                <a:srgbClr val="C00000"/>
              </a:solidFill>
              <a:latin typeface="+mn-ea"/>
            </a:endParaRPr>
          </a:p>
        </p:txBody>
      </p:sp>
      <p:sp>
        <p:nvSpPr>
          <p:cNvPr id="17" name="文本框 12">
            <a:extLst>
              <a:ext uri="{FF2B5EF4-FFF2-40B4-BE49-F238E27FC236}">
                <a16:creationId xmlns:a16="http://schemas.microsoft.com/office/drawing/2014/main" xmlns="" id="{2795C5FE-A0E3-4855-B937-A2DA6BC1A4B9}"/>
              </a:ext>
            </a:extLst>
          </p:cNvPr>
          <p:cNvSpPr txBox="1"/>
          <p:nvPr/>
        </p:nvSpPr>
        <p:spPr>
          <a:xfrm>
            <a:off x="3946634" y="1003963"/>
            <a:ext cx="373118" cy="488201"/>
          </a:xfrm>
          <a:prstGeom prst="rect">
            <a:avLst/>
          </a:prstGeom>
          <a:noFill/>
        </p:spPr>
        <p:txBody>
          <a:bodyPr wrap="square" lIns="36000" tIns="36000" rIns="36000" bIns="36000" rtlCol="0">
            <a:spAutoFit/>
          </a:bodyPr>
          <a:lstStyle/>
          <a:p>
            <a:pPr>
              <a:lnSpc>
                <a:spcPct val="150000"/>
              </a:lnSpc>
            </a:pPr>
            <a:r>
              <a:rPr lang="en-US" altLang="zh-CN" b="1" dirty="0" smtClean="0">
                <a:solidFill>
                  <a:srgbClr val="C00000"/>
                </a:solidFill>
                <a:latin typeface="+mn-ea"/>
                <a:cs typeface="Times New Roman" pitchFamily="18" charset="0"/>
              </a:rPr>
              <a:t>P</a:t>
            </a:r>
            <a:endParaRPr lang="zh-CN" altLang="en-US" b="1" dirty="0">
              <a:solidFill>
                <a:srgbClr val="C00000"/>
              </a:solidFill>
              <a:latin typeface="+mn-ea"/>
            </a:endParaRPr>
          </a:p>
        </p:txBody>
      </p:sp>
      <p:sp>
        <p:nvSpPr>
          <p:cNvPr id="18" name="文本框 12">
            <a:extLst>
              <a:ext uri="{FF2B5EF4-FFF2-40B4-BE49-F238E27FC236}">
                <a16:creationId xmlns:a16="http://schemas.microsoft.com/office/drawing/2014/main" xmlns="" id="{2795C5FE-A0E3-4855-B937-A2DA6BC1A4B9}"/>
              </a:ext>
            </a:extLst>
          </p:cNvPr>
          <p:cNvSpPr txBox="1"/>
          <p:nvPr/>
        </p:nvSpPr>
        <p:spPr>
          <a:xfrm>
            <a:off x="1187194" y="1410287"/>
            <a:ext cx="357828"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mn-ea"/>
              </a:rPr>
              <a:t>多</a:t>
            </a:r>
            <a:endParaRPr lang="zh-CN" altLang="en-US" b="1" dirty="0">
              <a:solidFill>
                <a:srgbClr val="C00000"/>
              </a:solidFill>
              <a:latin typeface="+mn-ea"/>
            </a:endParaRPr>
          </a:p>
        </p:txBody>
      </p:sp>
      <p:sp>
        <p:nvSpPr>
          <p:cNvPr id="21" name="文本框 12">
            <a:extLst>
              <a:ext uri="{FF2B5EF4-FFF2-40B4-BE49-F238E27FC236}">
                <a16:creationId xmlns="" xmlns:a16="http://schemas.microsoft.com/office/drawing/2014/main" id="{8CB8DA87-30EF-4CE6-BCFA-63A6A0982DC1}"/>
              </a:ext>
            </a:extLst>
          </p:cNvPr>
          <p:cNvSpPr txBox="1"/>
          <p:nvPr/>
        </p:nvSpPr>
        <p:spPr>
          <a:xfrm>
            <a:off x="789018" y="274432"/>
            <a:ext cx="4745138" cy="380480"/>
          </a:xfrm>
          <a:prstGeom prst="rect">
            <a:avLst/>
          </a:prstGeom>
          <a:noFill/>
        </p:spPr>
        <p:txBody>
          <a:bodyPr wrap="square" lIns="36000" tIns="36000" rIns="36000" bIns="36000" rtlCol="0">
            <a:spAutoFit/>
          </a:bodyPr>
          <a:lstStyle/>
          <a:p>
            <a:r>
              <a:rPr lang="zh-CN" altLang="en-US" sz="2000" b="1" dirty="0" smtClean="0">
                <a:solidFill>
                  <a:srgbClr val="409E8A"/>
                </a:solidFill>
                <a:latin typeface="微软雅黑" panose="020B0503020204020204" pitchFamily="34" charset="-122"/>
                <a:ea typeface="微软雅黑" panose="020B0503020204020204" pitchFamily="34" charset="-122"/>
              </a:rPr>
              <a:t>考点二</a:t>
            </a:r>
            <a:r>
              <a:rPr lang="zh-CN" altLang="en-US" sz="2000" b="1" dirty="0">
                <a:solidFill>
                  <a:srgbClr val="409E8A"/>
                </a:solidFill>
                <a:latin typeface="微软雅黑" panose="020B0503020204020204" pitchFamily="34" charset="-122"/>
                <a:ea typeface="微软雅黑" panose="020B0503020204020204" pitchFamily="34" charset="-122"/>
              </a:rPr>
              <a:t>　</a:t>
            </a:r>
            <a:r>
              <a:rPr lang="zh-CN" altLang="en-US" sz="2000" b="1" dirty="0" smtClean="0">
                <a:solidFill>
                  <a:srgbClr val="409E8A"/>
                </a:solidFill>
              </a:rPr>
              <a:t>怎样比较做功的快慢</a:t>
            </a:r>
            <a:endParaRPr lang="zh-CN" altLang="en-US" sz="2000" b="1" dirty="0">
              <a:solidFill>
                <a:srgbClr val="409E8A"/>
              </a:solidFill>
            </a:endParaRPr>
          </a:p>
        </p:txBody>
      </p:sp>
      <p:graphicFrame>
        <p:nvGraphicFramePr>
          <p:cNvPr id="45057" name="Object 1"/>
          <p:cNvGraphicFramePr>
            <a:graphicFrameLocks noChangeAspect="1"/>
          </p:cNvGraphicFramePr>
          <p:nvPr/>
        </p:nvGraphicFramePr>
        <p:xfrm>
          <a:off x="5489306" y="3111685"/>
          <a:ext cx="563563" cy="588963"/>
        </p:xfrm>
        <a:graphic>
          <a:graphicData uri="http://schemas.openxmlformats.org/presentationml/2006/ole">
            <mc:AlternateContent xmlns:mc="http://schemas.openxmlformats.org/markup-compatibility/2006">
              <mc:Choice xmlns:v="urn:schemas-microsoft-com:vml" Requires="v">
                <p:oleObj spid="_x0000_s45059" name="文档" r:id="rId4" imgW="569671" imgH="594360" progId="Office12.wps.Document.8">
                  <p:embed/>
                </p:oleObj>
              </mc:Choice>
              <mc:Fallback>
                <p:oleObj name="文档" r:id="rId4" imgW="569671" imgH="594360" progId="Office12.wps.Documen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306" y="3111685"/>
                        <a:ext cx="563563"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文本框 12">
            <a:extLst>
              <a:ext uri="{FF2B5EF4-FFF2-40B4-BE49-F238E27FC236}">
                <a16:creationId xmlns:a16="http://schemas.microsoft.com/office/drawing/2014/main" xmlns="" id="{2795C5FE-A0E3-4855-B937-A2DA6BC1A4B9}"/>
              </a:ext>
            </a:extLst>
          </p:cNvPr>
          <p:cNvSpPr txBox="1"/>
          <p:nvPr/>
        </p:nvSpPr>
        <p:spPr>
          <a:xfrm>
            <a:off x="4818518" y="1457584"/>
            <a:ext cx="357828"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mn-ea"/>
              </a:rPr>
              <a:t>少</a:t>
            </a:r>
            <a:endParaRPr lang="zh-CN" altLang="en-US" b="1" dirty="0">
              <a:solidFill>
                <a:srgbClr val="C00000"/>
              </a:solidFill>
              <a:latin typeface="+mn-ea"/>
            </a:endParaRPr>
          </a:p>
        </p:txBody>
      </p:sp>
      <p:graphicFrame>
        <p:nvGraphicFramePr>
          <p:cNvPr id="45058" name="Object 2"/>
          <p:cNvGraphicFramePr>
            <a:graphicFrameLocks noChangeAspect="1"/>
          </p:cNvGraphicFramePr>
          <p:nvPr/>
        </p:nvGraphicFramePr>
        <p:xfrm>
          <a:off x="3491105" y="1797489"/>
          <a:ext cx="373588" cy="481254"/>
        </p:xfrm>
        <a:graphic>
          <a:graphicData uri="http://schemas.openxmlformats.org/presentationml/2006/ole">
            <mc:AlternateContent xmlns:mc="http://schemas.openxmlformats.org/markup-compatibility/2006">
              <mc:Choice xmlns:v="urn:schemas-microsoft-com:vml" Requires="v">
                <p:oleObj spid="_x0000_s45060" name="文档" r:id="rId7" imgW="463906" imgH="594360" progId="Office12.wps.Document.8">
                  <p:embed/>
                </p:oleObj>
              </mc:Choice>
              <mc:Fallback>
                <p:oleObj name="文档" r:id="rId7" imgW="463906" imgH="594360" progId="Office12.wps.Document.8">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105" y="1797489"/>
                        <a:ext cx="373588" cy="48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矩形 14"/>
          <p:cNvSpPr/>
          <p:nvPr/>
        </p:nvSpPr>
        <p:spPr>
          <a:xfrm>
            <a:off x="7530662" y="3141964"/>
            <a:ext cx="740979" cy="369332"/>
          </a:xfrm>
          <a:prstGeom prst="rect">
            <a:avLst/>
          </a:prstGeom>
        </p:spPr>
        <p:txBody>
          <a:bodyPr wrap="square">
            <a:spAutoFit/>
          </a:bodyPr>
          <a:lstStyle/>
          <a:p>
            <a:r>
              <a:rPr lang="en-US" b="1" dirty="0" smtClean="0">
                <a:solidFill>
                  <a:srgbClr val="C00000"/>
                </a:solidFill>
              </a:rPr>
              <a:t>Fv</a:t>
            </a:r>
            <a:endParaRPr lang="zh-CN" altLang="en-US" b="1" dirty="0">
              <a:solidFill>
                <a:srgbClr val="C00000"/>
              </a:solidFill>
            </a:endParaRPr>
          </a:p>
        </p:txBody>
      </p:sp>
      <p:sp>
        <p:nvSpPr>
          <p:cNvPr id="16" name="矩形 15"/>
          <p:cNvSpPr/>
          <p:nvPr/>
        </p:nvSpPr>
        <p:spPr>
          <a:xfrm>
            <a:off x="2840448" y="2334533"/>
            <a:ext cx="646331" cy="369332"/>
          </a:xfrm>
          <a:prstGeom prst="rect">
            <a:avLst/>
          </a:prstGeom>
        </p:spPr>
        <p:txBody>
          <a:bodyPr wrap="none">
            <a:spAutoFit/>
          </a:bodyPr>
          <a:lstStyle/>
          <a:p>
            <a:r>
              <a:rPr lang="zh-CN" altLang="en-US" b="1" dirty="0" smtClean="0">
                <a:solidFill>
                  <a:srgbClr val="C00000"/>
                </a:solidFill>
              </a:rPr>
              <a:t>瓦特</a:t>
            </a:r>
            <a:endParaRPr lang="zh-CN" altLang="en-US" b="1" dirty="0">
              <a:solidFill>
                <a:srgbClr val="C00000"/>
              </a:solidFill>
            </a:endParaRPr>
          </a:p>
        </p:txBody>
      </p:sp>
      <p:sp>
        <p:nvSpPr>
          <p:cNvPr id="19" name="矩形 18"/>
          <p:cNvSpPr/>
          <p:nvPr/>
        </p:nvSpPr>
        <p:spPr>
          <a:xfrm>
            <a:off x="4267253" y="2366063"/>
            <a:ext cx="433132" cy="369332"/>
          </a:xfrm>
          <a:prstGeom prst="rect">
            <a:avLst/>
          </a:prstGeom>
        </p:spPr>
        <p:txBody>
          <a:bodyPr wrap="none">
            <a:spAutoFit/>
          </a:bodyPr>
          <a:lstStyle/>
          <a:p>
            <a:r>
              <a:rPr lang="en-US" b="1" dirty="0" smtClean="0">
                <a:solidFill>
                  <a:srgbClr val="C00000"/>
                </a:solidFill>
              </a:rPr>
              <a:t>W</a:t>
            </a:r>
            <a:endParaRPr lang="zh-CN" altLang="en-US" b="1" dirty="0">
              <a:solidFill>
                <a:srgbClr val="C00000"/>
              </a:solidFill>
            </a:endParaRPr>
          </a:p>
        </p:txBody>
      </p:sp>
      <p:sp>
        <p:nvSpPr>
          <p:cNvPr id="22" name="矩形 21"/>
          <p:cNvSpPr/>
          <p:nvPr/>
        </p:nvSpPr>
        <p:spPr>
          <a:xfrm>
            <a:off x="5615179" y="2324022"/>
            <a:ext cx="646331" cy="369332"/>
          </a:xfrm>
          <a:prstGeom prst="rect">
            <a:avLst/>
          </a:prstGeom>
        </p:spPr>
        <p:txBody>
          <a:bodyPr wrap="none">
            <a:spAutoFit/>
          </a:bodyPr>
          <a:lstStyle/>
          <a:p>
            <a:r>
              <a:rPr lang="zh-CN" altLang="en-US" b="1" dirty="0" smtClean="0">
                <a:solidFill>
                  <a:srgbClr val="C00000"/>
                </a:solidFill>
              </a:rPr>
              <a:t>千瓦</a:t>
            </a:r>
            <a:endParaRPr lang="zh-CN" altLang="en-US" b="1" dirty="0">
              <a:solidFill>
                <a:srgbClr val="C00000"/>
              </a:solidFill>
            </a:endParaRPr>
          </a:p>
        </p:txBody>
      </p:sp>
      <p:sp>
        <p:nvSpPr>
          <p:cNvPr id="23" name="矩形 22"/>
          <p:cNvSpPr/>
          <p:nvPr/>
        </p:nvSpPr>
        <p:spPr>
          <a:xfrm>
            <a:off x="7273757" y="2345043"/>
            <a:ext cx="570990" cy="369332"/>
          </a:xfrm>
          <a:prstGeom prst="rect">
            <a:avLst/>
          </a:prstGeom>
        </p:spPr>
        <p:txBody>
          <a:bodyPr wrap="none">
            <a:spAutoFit/>
          </a:bodyPr>
          <a:lstStyle/>
          <a:p>
            <a:r>
              <a:rPr lang="en-US" b="1" dirty="0" smtClean="0">
                <a:solidFill>
                  <a:srgbClr val="C00000"/>
                </a:solidFill>
              </a:rPr>
              <a:t>kW</a:t>
            </a:r>
            <a:endParaRPr lang="zh-CN" altLang="en-US" b="1" dirty="0">
              <a:solidFill>
                <a:srgbClr val="C00000"/>
              </a:solidFill>
            </a:endParaRPr>
          </a:p>
        </p:txBody>
      </p:sp>
      <p:sp>
        <p:nvSpPr>
          <p:cNvPr id="24" name="矩形 23"/>
          <p:cNvSpPr/>
          <p:nvPr/>
        </p:nvSpPr>
        <p:spPr>
          <a:xfrm>
            <a:off x="3855178" y="2765456"/>
            <a:ext cx="2196435" cy="369332"/>
          </a:xfrm>
          <a:prstGeom prst="rect">
            <a:avLst/>
          </a:prstGeom>
        </p:spPr>
        <p:txBody>
          <a:bodyPr wrap="none">
            <a:spAutoFit/>
          </a:bodyPr>
          <a:lstStyle/>
          <a:p>
            <a:r>
              <a:rPr lang="en-US" b="1" dirty="0" smtClean="0">
                <a:solidFill>
                  <a:srgbClr val="C00000"/>
                </a:solidFill>
              </a:rPr>
              <a:t>1 s</a:t>
            </a:r>
            <a:r>
              <a:rPr lang="zh-CN" altLang="en-US" b="1" dirty="0" smtClean="0">
                <a:solidFill>
                  <a:srgbClr val="C00000"/>
                </a:solidFill>
              </a:rPr>
              <a:t>内做的功是</a:t>
            </a:r>
            <a:r>
              <a:rPr lang="en-US" b="1" dirty="0" smtClean="0">
                <a:solidFill>
                  <a:srgbClr val="C00000"/>
                </a:solidFill>
              </a:rPr>
              <a:t>10 J </a:t>
            </a:r>
            <a:endParaRPr lang="zh-CN" altLang="en-US" b="1"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058"/>
                                        </p:tgtEl>
                                        <p:attrNameLst>
                                          <p:attrName>style.visibility</p:attrName>
                                        </p:attrNameLst>
                                      </p:cBhvr>
                                      <p:to>
                                        <p:strVal val="visible"/>
                                      </p:to>
                                    </p:set>
                                    <p:animEffect transition="in" filter="fade">
                                      <p:cBhvr>
                                        <p:cTn id="23" dur="500"/>
                                        <p:tgtEl>
                                          <p:spTgt spid="450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17" grpId="0" autoUpdateAnimBg="0"/>
      <p:bldP spid="18" grpId="0" autoUpdateAnimBg="0"/>
      <p:bldP spid="14" grpId="0" autoUpdateAnimBg="0"/>
      <p:bldP spid="15" grpId="0"/>
      <p:bldP spid="16" grpId="0"/>
      <p:bldP spid="19" grpId="0"/>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04041" y="321462"/>
            <a:ext cx="8023435" cy="2169825"/>
          </a:xfrm>
          <a:prstGeom prst="rect">
            <a:avLst/>
          </a:prstGeom>
        </p:spPr>
        <p:txBody>
          <a:bodyPr wrap="square">
            <a:spAutoFit/>
          </a:bodyPr>
          <a:lstStyle/>
          <a:p>
            <a:pPr>
              <a:lnSpc>
                <a:spcPct val="150000"/>
              </a:lnSpc>
            </a:pPr>
            <a:r>
              <a:rPr lang="en-US" b="1" dirty="0" smtClean="0"/>
              <a:t>12. </a:t>
            </a:r>
            <a:r>
              <a:rPr lang="en-US" altLang="zh-CN" dirty="0" smtClean="0">
                <a:solidFill>
                  <a:srgbClr val="409E8A"/>
                </a:solidFill>
              </a:rPr>
              <a:t>【</a:t>
            </a:r>
            <a:r>
              <a:rPr lang="en-US" dirty="0" smtClean="0">
                <a:solidFill>
                  <a:srgbClr val="409E8A"/>
                </a:solidFill>
              </a:rPr>
              <a:t>2019</a:t>
            </a:r>
            <a:r>
              <a:rPr lang="en-US" altLang="zh-CN" dirty="0" smtClean="0">
                <a:solidFill>
                  <a:srgbClr val="409E8A"/>
                </a:solidFill>
              </a:rPr>
              <a:t>·</a:t>
            </a:r>
            <a:r>
              <a:rPr lang="zh-CN" altLang="en-US" dirty="0" smtClean="0">
                <a:solidFill>
                  <a:srgbClr val="409E8A"/>
                </a:solidFill>
              </a:rPr>
              <a:t>泰州</a:t>
            </a:r>
            <a:r>
              <a:rPr lang="en-US" altLang="zh-CN" dirty="0" smtClean="0">
                <a:solidFill>
                  <a:srgbClr val="409E8A"/>
                </a:solidFill>
              </a:rPr>
              <a:t>】</a:t>
            </a:r>
            <a:r>
              <a:rPr lang="zh-CN" altLang="en-US" dirty="0" smtClean="0"/>
              <a:t>如图</a:t>
            </a:r>
            <a:r>
              <a:rPr lang="en-US" dirty="0" smtClean="0"/>
              <a:t>11-23</a:t>
            </a:r>
            <a:r>
              <a:rPr lang="zh-CN" altLang="en-US" dirty="0" smtClean="0"/>
              <a:t>所示，使用杠杆提升重物，拉力</a:t>
            </a:r>
            <a:r>
              <a:rPr lang="en-US" dirty="0" smtClean="0"/>
              <a:t>F</a:t>
            </a:r>
            <a:r>
              <a:rPr lang="zh-CN" altLang="en-US" dirty="0" smtClean="0"/>
              <a:t>竖直向下，重物匀速缓慢上升，相关数据如下表：</a:t>
            </a:r>
          </a:p>
          <a:p>
            <a:pPr>
              <a:lnSpc>
                <a:spcPct val="150000"/>
              </a:lnSpc>
            </a:pPr>
            <a:endParaRPr lang="en-US" altLang="zh-CN" dirty="0" smtClean="0"/>
          </a:p>
          <a:p>
            <a:pPr>
              <a:lnSpc>
                <a:spcPct val="150000"/>
              </a:lnSpc>
            </a:pPr>
            <a:endParaRPr lang="en-US" altLang="zh-CN" dirty="0" smtClean="0"/>
          </a:p>
          <a:p>
            <a:pPr>
              <a:lnSpc>
                <a:spcPct val="150000"/>
              </a:lnSpc>
            </a:pPr>
            <a:r>
              <a:rPr lang="zh-CN" altLang="en-US" dirty="0" smtClean="0"/>
              <a:t>（</a:t>
            </a:r>
            <a:r>
              <a:rPr lang="en-US" dirty="0" smtClean="0"/>
              <a:t>3</a:t>
            </a:r>
            <a:r>
              <a:rPr lang="zh-CN" altLang="en-US" dirty="0" smtClean="0"/>
              <a:t>）此过程中，该杠杆的机械效率。</a:t>
            </a:r>
            <a:endParaRPr lang="zh-CN" altLang="en-US" dirty="0"/>
          </a:p>
        </p:txBody>
      </p:sp>
      <p:graphicFrame>
        <p:nvGraphicFramePr>
          <p:cNvPr id="12" name="表格 11"/>
          <p:cNvGraphicFramePr>
            <a:graphicFrameLocks noGrp="1"/>
          </p:cNvGraphicFramePr>
          <p:nvPr/>
        </p:nvGraphicFramePr>
        <p:xfrm>
          <a:off x="927881" y="1225062"/>
          <a:ext cx="7741334" cy="777240"/>
        </p:xfrm>
        <a:graphic>
          <a:graphicData uri="http://schemas.openxmlformats.org/drawingml/2006/table">
            <a:tbl>
              <a:tblPr/>
              <a:tblGrid>
                <a:gridCol w="1024011"/>
                <a:gridCol w="914400"/>
                <a:gridCol w="826477"/>
                <a:gridCol w="2540977"/>
                <a:gridCol w="2435469"/>
              </a:tblGrid>
              <a:tr h="0">
                <a:tc>
                  <a:txBody>
                    <a:bodyPr/>
                    <a:lstStyle/>
                    <a:p>
                      <a:pPr algn="ctr">
                        <a:lnSpc>
                          <a:spcPct val="150000"/>
                        </a:lnSpc>
                        <a:spcAft>
                          <a:spcPts val="0"/>
                        </a:spcAft>
                      </a:pPr>
                      <a:r>
                        <a:rPr lang="zh-CN" sz="1700" kern="100" dirty="0">
                          <a:solidFill>
                            <a:srgbClr val="000000"/>
                          </a:solidFill>
                          <a:latin typeface="+mn-ea"/>
                          <a:ea typeface="+mn-ea"/>
                          <a:cs typeface="Times New Roman"/>
                        </a:rPr>
                        <a:t>物</a:t>
                      </a:r>
                      <a:r>
                        <a:rPr lang="zh-CN" sz="1700" kern="100" dirty="0" smtClean="0">
                          <a:solidFill>
                            <a:srgbClr val="000000"/>
                          </a:solidFill>
                          <a:latin typeface="+mn-ea"/>
                          <a:ea typeface="+mn-ea"/>
                          <a:cs typeface="Times New Roman"/>
                        </a:rPr>
                        <a:t>重</a:t>
                      </a:r>
                      <a:r>
                        <a:rPr lang="en-US" sz="1700" kern="100" dirty="0" smtClean="0">
                          <a:solidFill>
                            <a:srgbClr val="000000"/>
                          </a:solidFill>
                          <a:latin typeface="+mn-ea"/>
                          <a:ea typeface="+mn-ea"/>
                          <a:cs typeface="Times New Roman"/>
                        </a:rPr>
                        <a:t>G/N</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dirty="0" smtClean="0">
                          <a:solidFill>
                            <a:srgbClr val="000000"/>
                          </a:solidFill>
                          <a:latin typeface="+mn-ea"/>
                          <a:ea typeface="+mn-ea"/>
                          <a:cs typeface="Times New Roman"/>
                        </a:rPr>
                        <a:t>拉力</a:t>
                      </a:r>
                      <a:r>
                        <a:rPr lang="en-US" sz="1700" kern="100" dirty="0" smtClean="0">
                          <a:solidFill>
                            <a:srgbClr val="000000"/>
                          </a:solidFill>
                          <a:latin typeface="+mn-ea"/>
                          <a:ea typeface="+mn-ea"/>
                          <a:cs typeface="Times New Roman"/>
                        </a:rPr>
                        <a:t>F/N</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1700" kern="100" dirty="0" smtClean="0">
                          <a:solidFill>
                            <a:srgbClr val="000000"/>
                          </a:solidFill>
                          <a:latin typeface="+mn-ea"/>
                          <a:ea typeface="+mn-ea"/>
                          <a:cs typeface="Times New Roman"/>
                        </a:rPr>
                        <a:t>时间</a:t>
                      </a:r>
                      <a:r>
                        <a:rPr lang="en-US" sz="1700" kern="100" dirty="0" smtClean="0">
                          <a:solidFill>
                            <a:srgbClr val="000000"/>
                          </a:solidFill>
                          <a:latin typeface="+mn-ea"/>
                          <a:ea typeface="+mn-ea"/>
                          <a:cs typeface="Times New Roman"/>
                        </a:rPr>
                        <a:t>t/s</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A</a:t>
                      </a:r>
                      <a:r>
                        <a:rPr lang="zh-CN" sz="1700" kern="100" dirty="0">
                          <a:solidFill>
                            <a:srgbClr val="000000"/>
                          </a:solidFill>
                          <a:latin typeface="+mn-ea"/>
                          <a:ea typeface="+mn-ea"/>
                          <a:cs typeface="Times New Roman"/>
                        </a:rPr>
                        <a:t>端上升的</a:t>
                      </a:r>
                      <a:r>
                        <a:rPr lang="zh-CN" sz="1700" kern="100" dirty="0" smtClean="0">
                          <a:solidFill>
                            <a:srgbClr val="000000"/>
                          </a:solidFill>
                          <a:latin typeface="+mn-ea"/>
                          <a:ea typeface="+mn-ea"/>
                          <a:cs typeface="Times New Roman"/>
                        </a:rPr>
                        <a:t>竖直</a:t>
                      </a:r>
                      <a:r>
                        <a:rPr lang="zh-CN" sz="1700" kern="100" dirty="0">
                          <a:solidFill>
                            <a:srgbClr val="000000"/>
                          </a:solidFill>
                          <a:latin typeface="+mn-ea"/>
                          <a:ea typeface="+mn-ea"/>
                          <a:cs typeface="Times New Roman"/>
                        </a:rPr>
                        <a:t>距离</a:t>
                      </a:r>
                      <a:r>
                        <a:rPr lang="en-US" sz="1700" kern="100" dirty="0">
                          <a:solidFill>
                            <a:srgbClr val="000000"/>
                          </a:solidFill>
                          <a:latin typeface="+mn-ea"/>
                          <a:ea typeface="+mn-ea"/>
                          <a:cs typeface="Times New Roman"/>
                        </a:rPr>
                        <a:t>h/m</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B</a:t>
                      </a:r>
                      <a:r>
                        <a:rPr lang="zh-CN" sz="1700" kern="100" dirty="0">
                          <a:solidFill>
                            <a:srgbClr val="000000"/>
                          </a:solidFill>
                          <a:latin typeface="+mn-ea"/>
                          <a:ea typeface="+mn-ea"/>
                          <a:cs typeface="Times New Roman"/>
                        </a:rPr>
                        <a:t>端下降的</a:t>
                      </a:r>
                      <a:r>
                        <a:rPr lang="zh-CN" sz="1700" kern="100" dirty="0" smtClean="0">
                          <a:solidFill>
                            <a:srgbClr val="000000"/>
                          </a:solidFill>
                          <a:latin typeface="+mn-ea"/>
                          <a:ea typeface="+mn-ea"/>
                          <a:cs typeface="Times New Roman"/>
                        </a:rPr>
                        <a:t>竖直</a:t>
                      </a:r>
                      <a:r>
                        <a:rPr lang="zh-CN" sz="1700" kern="100" dirty="0">
                          <a:solidFill>
                            <a:srgbClr val="000000"/>
                          </a:solidFill>
                          <a:latin typeface="+mn-ea"/>
                          <a:ea typeface="+mn-ea"/>
                          <a:cs typeface="Times New Roman"/>
                        </a:rPr>
                        <a:t>距离</a:t>
                      </a:r>
                      <a:r>
                        <a:rPr lang="en-US" sz="1700" kern="100" dirty="0">
                          <a:solidFill>
                            <a:srgbClr val="000000"/>
                          </a:solidFill>
                          <a:latin typeface="+mn-ea"/>
                          <a:ea typeface="+mn-ea"/>
                          <a:cs typeface="Times New Roman"/>
                        </a:rPr>
                        <a:t>s/m</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en-US" sz="1700" kern="100">
                          <a:solidFill>
                            <a:srgbClr val="000000"/>
                          </a:solidFill>
                          <a:latin typeface="+mn-ea"/>
                          <a:ea typeface="+mn-ea"/>
                          <a:cs typeface="Times New Roman"/>
                        </a:rPr>
                        <a:t>200</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a:solidFill>
                            <a:srgbClr val="000000"/>
                          </a:solidFill>
                          <a:latin typeface="+mn-ea"/>
                          <a:ea typeface="+mn-ea"/>
                          <a:cs typeface="Times New Roman"/>
                        </a:rPr>
                        <a:t>500</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a:solidFill>
                            <a:srgbClr val="000000"/>
                          </a:solidFill>
                          <a:latin typeface="+mn-ea"/>
                          <a:ea typeface="+mn-ea"/>
                          <a:cs typeface="Times New Roman"/>
                        </a:rPr>
                        <a:t>0.5</a:t>
                      </a:r>
                      <a:endParaRPr lang="zh-CN" sz="1700" kern="10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0.4</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1700" kern="100" dirty="0">
                          <a:solidFill>
                            <a:srgbClr val="000000"/>
                          </a:solidFill>
                          <a:latin typeface="+mn-ea"/>
                          <a:ea typeface="+mn-ea"/>
                          <a:cs typeface="Times New Roman"/>
                        </a:rPr>
                        <a:t>0.2</a:t>
                      </a:r>
                      <a:endParaRPr lang="zh-CN" sz="1700" kern="100" dirty="0">
                        <a:solidFill>
                          <a:srgbClr val="000000"/>
                        </a:solidFill>
                        <a:latin typeface="+mn-ea"/>
                        <a:ea typeface="+mn-ea"/>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3" name="20WLZT970.EPS" descr="id:2147502297;FounderCES"/>
          <p:cNvPicPr/>
          <p:nvPr/>
        </p:nvPicPr>
        <p:blipFill>
          <a:blip r:embed="rId3" cstate="print"/>
          <a:stretch>
            <a:fillRect/>
          </a:stretch>
        </p:blipFill>
        <p:spPr>
          <a:xfrm>
            <a:off x="7064738" y="2114378"/>
            <a:ext cx="1911504" cy="1131500"/>
          </a:xfrm>
          <a:prstGeom prst="rect">
            <a:avLst/>
          </a:prstGeom>
        </p:spPr>
      </p:pic>
      <p:sp>
        <p:nvSpPr>
          <p:cNvPr id="16" name="矩形 15"/>
          <p:cNvSpPr/>
          <p:nvPr/>
        </p:nvSpPr>
        <p:spPr>
          <a:xfrm>
            <a:off x="7827764" y="3342313"/>
            <a:ext cx="864339" cy="307777"/>
          </a:xfrm>
          <a:prstGeom prst="rect">
            <a:avLst/>
          </a:prstGeom>
        </p:spPr>
        <p:txBody>
          <a:bodyPr wrap="none">
            <a:spAutoFit/>
          </a:bodyPr>
          <a:lstStyle/>
          <a:p>
            <a:r>
              <a:rPr lang="zh-CN" altLang="en-US" sz="1400" dirty="0" smtClean="0"/>
              <a:t>图</a:t>
            </a:r>
            <a:r>
              <a:rPr lang="en-US" sz="1400" dirty="0" smtClean="0"/>
              <a:t>11-23</a:t>
            </a:r>
            <a:endParaRPr lang="zh-CN" altLang="en-US" sz="1400" dirty="0"/>
          </a:p>
        </p:txBody>
      </p:sp>
      <p:graphicFrame>
        <p:nvGraphicFramePr>
          <p:cNvPr id="90113" name="Object 1"/>
          <p:cNvGraphicFramePr>
            <a:graphicFrameLocks noChangeAspect="1"/>
          </p:cNvGraphicFramePr>
          <p:nvPr/>
        </p:nvGraphicFramePr>
        <p:xfrm>
          <a:off x="873344" y="2583652"/>
          <a:ext cx="6638925" cy="1389063"/>
        </p:xfrm>
        <a:graphic>
          <a:graphicData uri="http://schemas.openxmlformats.org/presentationml/2006/ole">
            <mc:AlternateContent xmlns:mc="http://schemas.openxmlformats.org/markup-compatibility/2006">
              <mc:Choice xmlns:v="urn:schemas-microsoft-com:vml" Requires="v">
                <p:oleObj spid="_x0000_s109571" name="文档" r:id="rId5" imgW="6641897" imgH="1393241" progId="Office12.wps.Document.8">
                  <p:embed/>
                </p:oleObj>
              </mc:Choice>
              <mc:Fallback>
                <p:oleObj name="文档" r:id="rId5" imgW="6641897" imgH="1393241" progId="Office12.wps.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44" y="2583652"/>
                        <a:ext cx="6638925"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3"/>
                                        </p:tgtEl>
                                        <p:attrNameLst>
                                          <p:attrName>style.visibility</p:attrName>
                                        </p:attrNameLst>
                                      </p:cBhvr>
                                      <p:to>
                                        <p:strVal val="visible"/>
                                      </p:to>
                                    </p:set>
                                    <p:animEffect transition="in" filter="fade">
                                      <p:cBhvr>
                                        <p:cTn id="7" dur="500"/>
                                        <p:tgtEl>
                                          <p:spTgt spid="90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12884" y="241197"/>
            <a:ext cx="8000294" cy="3416320"/>
          </a:xfrm>
          <a:prstGeom prst="rect">
            <a:avLst/>
          </a:prstGeom>
        </p:spPr>
        <p:txBody>
          <a:bodyPr wrap="square">
            <a:spAutoFit/>
          </a:bodyPr>
          <a:lstStyle/>
          <a:p>
            <a:pPr algn="just">
              <a:lnSpc>
                <a:spcPct val="150000"/>
              </a:lnSpc>
            </a:pPr>
            <a:r>
              <a:rPr lang="en-US" b="1" dirty="0" smtClean="0"/>
              <a:t>13. </a:t>
            </a:r>
            <a:r>
              <a:rPr lang="en-US" altLang="zh-CN" dirty="0" smtClean="0">
                <a:solidFill>
                  <a:srgbClr val="409E8A"/>
                </a:solidFill>
              </a:rPr>
              <a:t>【</a:t>
            </a:r>
            <a:r>
              <a:rPr lang="en-US" dirty="0" smtClean="0">
                <a:solidFill>
                  <a:srgbClr val="409E8A"/>
                </a:solidFill>
              </a:rPr>
              <a:t>2018</a:t>
            </a:r>
            <a:r>
              <a:rPr lang="en-US" altLang="zh-CN" dirty="0" smtClean="0">
                <a:solidFill>
                  <a:srgbClr val="409E8A"/>
                </a:solidFill>
              </a:rPr>
              <a:t>· </a:t>
            </a:r>
            <a:r>
              <a:rPr lang="zh-CN" altLang="en-US" dirty="0" smtClean="0">
                <a:solidFill>
                  <a:srgbClr val="409E8A"/>
                </a:solidFill>
              </a:rPr>
              <a:t>内江</a:t>
            </a:r>
            <a:r>
              <a:rPr lang="en-US" altLang="zh-CN" dirty="0" smtClean="0">
                <a:solidFill>
                  <a:srgbClr val="409E8A"/>
                </a:solidFill>
              </a:rPr>
              <a:t>】</a:t>
            </a:r>
            <a:r>
              <a:rPr lang="zh-CN" altLang="en-US" dirty="0" smtClean="0"/>
              <a:t>步行是一种简易方便的健身运动，人正常步行时，步距（指步行一步的距离）变化不大，步距还可作为身体上的一把“尺子”。小东测出自己的步距为</a:t>
            </a:r>
            <a:r>
              <a:rPr lang="en-US" dirty="0" smtClean="0"/>
              <a:t>0.5 m</a:t>
            </a:r>
            <a:r>
              <a:rPr lang="zh-CN" altLang="en-US" dirty="0" smtClean="0"/>
              <a:t>，他正常步行</a:t>
            </a:r>
            <a:r>
              <a:rPr lang="en-US" dirty="0" smtClean="0"/>
              <a:t>1 min</a:t>
            </a:r>
            <a:r>
              <a:rPr lang="zh-CN" altLang="en-US" dirty="0" smtClean="0"/>
              <a:t>走了</a:t>
            </a:r>
            <a:r>
              <a:rPr lang="en-US" dirty="0" smtClean="0"/>
              <a:t>180</a:t>
            </a:r>
            <a:r>
              <a:rPr lang="zh-CN" altLang="en-US" dirty="0" smtClean="0"/>
              <a:t>步。小东根据自己的腿长和步距画出了如图</a:t>
            </a:r>
            <a:r>
              <a:rPr lang="en-US" dirty="0" smtClean="0"/>
              <a:t>11-24</a:t>
            </a:r>
            <a:r>
              <a:rPr lang="zh-CN" altLang="en-US" dirty="0" smtClean="0"/>
              <a:t>所示的步行示意图，对步行时重心的变化进行了分析，当两脚一前一后着地时重心降低，而单脚着地迈步时重心升高，因此每走一步都要克服重力做功。求：（已知小东的腿长是</a:t>
            </a:r>
            <a:r>
              <a:rPr lang="en-US" dirty="0" smtClean="0"/>
              <a:t>65 cm</a:t>
            </a:r>
            <a:r>
              <a:rPr lang="zh-CN" altLang="en-US" dirty="0" smtClean="0"/>
              <a:t>，质量是</a:t>
            </a:r>
            <a:r>
              <a:rPr lang="en-US" dirty="0" smtClean="0"/>
              <a:t>50 kg</a:t>
            </a:r>
            <a:r>
              <a:rPr lang="zh-CN" altLang="en-US" dirty="0" smtClean="0"/>
              <a:t>；</a:t>
            </a:r>
            <a:r>
              <a:rPr lang="en-US" dirty="0" smtClean="0"/>
              <a:t>g</a:t>
            </a:r>
            <a:r>
              <a:rPr lang="zh-CN" altLang="en-US" dirty="0" smtClean="0"/>
              <a:t>取</a:t>
            </a:r>
            <a:r>
              <a:rPr lang="en-US" dirty="0" smtClean="0"/>
              <a:t>10 N/kg</a:t>
            </a:r>
            <a:r>
              <a:rPr lang="zh-CN" altLang="en-US" dirty="0" smtClean="0"/>
              <a:t>）</a:t>
            </a:r>
          </a:p>
          <a:p>
            <a:pPr algn="just">
              <a:lnSpc>
                <a:spcPct val="150000"/>
              </a:lnSpc>
            </a:pPr>
            <a:r>
              <a:rPr lang="zh-CN" altLang="en-US" dirty="0" smtClean="0"/>
              <a:t>（</a:t>
            </a:r>
            <a:r>
              <a:rPr lang="en-US" dirty="0" smtClean="0"/>
              <a:t>1</a:t>
            </a:r>
            <a:r>
              <a:rPr lang="zh-CN" altLang="en-US" dirty="0" smtClean="0"/>
              <a:t>）小东正常步行的速度。</a:t>
            </a:r>
          </a:p>
        </p:txBody>
      </p:sp>
      <p:pic>
        <p:nvPicPr>
          <p:cNvPr id="12" name="19LZ193.EPS" descr="id:2147502304;FounderCES"/>
          <p:cNvPicPr/>
          <p:nvPr/>
        </p:nvPicPr>
        <p:blipFill>
          <a:blip r:embed="rId3" cstate="print"/>
          <a:stretch>
            <a:fillRect/>
          </a:stretch>
        </p:blipFill>
        <p:spPr>
          <a:xfrm>
            <a:off x="6701557" y="2712402"/>
            <a:ext cx="1797674" cy="1870785"/>
          </a:xfrm>
          <a:prstGeom prst="rect">
            <a:avLst/>
          </a:prstGeom>
        </p:spPr>
      </p:pic>
      <p:sp>
        <p:nvSpPr>
          <p:cNvPr id="13" name="矩形 12"/>
          <p:cNvSpPr/>
          <p:nvPr/>
        </p:nvSpPr>
        <p:spPr>
          <a:xfrm>
            <a:off x="6793203" y="4657047"/>
            <a:ext cx="864339" cy="307777"/>
          </a:xfrm>
          <a:prstGeom prst="rect">
            <a:avLst/>
          </a:prstGeom>
        </p:spPr>
        <p:txBody>
          <a:bodyPr wrap="none">
            <a:spAutoFit/>
          </a:bodyPr>
          <a:lstStyle/>
          <a:p>
            <a:r>
              <a:rPr lang="zh-CN" altLang="en-US" sz="1400" dirty="0" smtClean="0"/>
              <a:t>图</a:t>
            </a:r>
            <a:r>
              <a:rPr lang="en-US" sz="1400" dirty="0" smtClean="0"/>
              <a:t>11-24</a:t>
            </a:r>
            <a:endParaRPr lang="zh-CN" altLang="en-US" sz="1400" dirty="0"/>
          </a:p>
        </p:txBody>
      </p:sp>
      <p:graphicFrame>
        <p:nvGraphicFramePr>
          <p:cNvPr id="89089" name="Object 1"/>
          <p:cNvGraphicFramePr>
            <a:graphicFrameLocks noChangeAspect="1"/>
          </p:cNvGraphicFramePr>
          <p:nvPr/>
        </p:nvGraphicFramePr>
        <p:xfrm>
          <a:off x="856210" y="3619282"/>
          <a:ext cx="6276975" cy="984250"/>
        </p:xfrm>
        <a:graphic>
          <a:graphicData uri="http://schemas.openxmlformats.org/presentationml/2006/ole">
            <mc:AlternateContent xmlns:mc="http://schemas.openxmlformats.org/markup-compatibility/2006">
              <mc:Choice xmlns:v="urn:schemas-microsoft-com:vml" Requires="v">
                <p:oleObj spid="_x0000_s89090" name="文档" r:id="rId5" imgW="6301740" imgH="990600" progId="Office12.wps.Document.8">
                  <p:embed/>
                </p:oleObj>
              </mc:Choice>
              <mc:Fallback>
                <p:oleObj name="文档" r:id="rId5" imgW="6301740" imgH="990600" progId="Office12.wps.Documen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10" y="3619282"/>
                        <a:ext cx="627697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89"/>
                                        </p:tgtEl>
                                        <p:attrNameLst>
                                          <p:attrName>style.visibility</p:attrName>
                                        </p:attrNameLst>
                                      </p:cBhvr>
                                      <p:to>
                                        <p:strVal val="visible"/>
                                      </p:to>
                                    </p:set>
                                    <p:animEffect transition="in" filter="fade">
                                      <p:cBhvr>
                                        <p:cTn id="7" dur="500"/>
                                        <p:tgtEl>
                                          <p:spTgt spid="89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12884" y="241197"/>
            <a:ext cx="8000294" cy="3416320"/>
          </a:xfrm>
          <a:prstGeom prst="rect">
            <a:avLst/>
          </a:prstGeom>
        </p:spPr>
        <p:txBody>
          <a:bodyPr wrap="square">
            <a:spAutoFit/>
          </a:bodyPr>
          <a:lstStyle/>
          <a:p>
            <a:pPr algn="just">
              <a:lnSpc>
                <a:spcPct val="150000"/>
              </a:lnSpc>
            </a:pPr>
            <a:r>
              <a:rPr lang="en-US" b="1" dirty="0" smtClean="0"/>
              <a:t>13. </a:t>
            </a:r>
            <a:r>
              <a:rPr lang="en-US" altLang="zh-CN" dirty="0" smtClean="0">
                <a:solidFill>
                  <a:srgbClr val="409E8A"/>
                </a:solidFill>
              </a:rPr>
              <a:t>【</a:t>
            </a:r>
            <a:r>
              <a:rPr lang="en-US" dirty="0" smtClean="0">
                <a:solidFill>
                  <a:srgbClr val="409E8A"/>
                </a:solidFill>
              </a:rPr>
              <a:t>2018</a:t>
            </a:r>
            <a:r>
              <a:rPr lang="en-US" altLang="zh-CN" dirty="0" smtClean="0">
                <a:solidFill>
                  <a:srgbClr val="409E8A"/>
                </a:solidFill>
              </a:rPr>
              <a:t>· </a:t>
            </a:r>
            <a:r>
              <a:rPr lang="zh-CN" altLang="en-US" dirty="0" smtClean="0">
                <a:solidFill>
                  <a:srgbClr val="409E8A"/>
                </a:solidFill>
              </a:rPr>
              <a:t>内江</a:t>
            </a:r>
            <a:r>
              <a:rPr lang="en-US" altLang="zh-CN" dirty="0" smtClean="0">
                <a:solidFill>
                  <a:srgbClr val="409E8A"/>
                </a:solidFill>
              </a:rPr>
              <a:t>】</a:t>
            </a:r>
            <a:r>
              <a:rPr lang="zh-CN" altLang="en-US" dirty="0" smtClean="0"/>
              <a:t>步行是一种简易方便的健身运动，人正常步行时，步距（指步行一步的距离）变化不大，步距还可作为身体上的一把“尺子”。小东测出自己的步距为</a:t>
            </a:r>
            <a:r>
              <a:rPr lang="en-US" dirty="0" smtClean="0"/>
              <a:t>0.5 m</a:t>
            </a:r>
            <a:r>
              <a:rPr lang="zh-CN" altLang="en-US" dirty="0" smtClean="0"/>
              <a:t>，他正常步行</a:t>
            </a:r>
            <a:r>
              <a:rPr lang="en-US" dirty="0" smtClean="0"/>
              <a:t>1 min</a:t>
            </a:r>
            <a:r>
              <a:rPr lang="zh-CN" altLang="en-US" dirty="0" smtClean="0"/>
              <a:t>走了</a:t>
            </a:r>
            <a:r>
              <a:rPr lang="en-US" dirty="0" smtClean="0"/>
              <a:t>180</a:t>
            </a:r>
            <a:r>
              <a:rPr lang="zh-CN" altLang="en-US" dirty="0" smtClean="0"/>
              <a:t>步。小东根据自己的腿长和步距画出了如图</a:t>
            </a:r>
            <a:r>
              <a:rPr lang="en-US" dirty="0" smtClean="0"/>
              <a:t>11-24</a:t>
            </a:r>
            <a:r>
              <a:rPr lang="zh-CN" altLang="en-US" dirty="0" smtClean="0"/>
              <a:t>所示的步行示意图，对步行时重心的变化进行了分析，当两脚一前一后着地时重心降低，而单脚着地迈步时重心升高，因此每走一步都要克服重力做功。求：（已知小东的腿长是</a:t>
            </a:r>
            <a:r>
              <a:rPr lang="en-US" dirty="0" smtClean="0"/>
              <a:t>65 cm</a:t>
            </a:r>
            <a:r>
              <a:rPr lang="zh-CN" altLang="en-US" dirty="0" smtClean="0"/>
              <a:t>，质量是</a:t>
            </a:r>
            <a:r>
              <a:rPr lang="en-US" dirty="0" smtClean="0"/>
              <a:t>50 kg</a:t>
            </a:r>
            <a:r>
              <a:rPr lang="zh-CN" altLang="en-US" dirty="0" smtClean="0"/>
              <a:t>；</a:t>
            </a:r>
            <a:r>
              <a:rPr lang="en-US" dirty="0" smtClean="0"/>
              <a:t>g</a:t>
            </a:r>
            <a:r>
              <a:rPr lang="zh-CN" altLang="en-US" dirty="0" smtClean="0"/>
              <a:t>取</a:t>
            </a:r>
            <a:r>
              <a:rPr lang="en-US" dirty="0" smtClean="0"/>
              <a:t>10 N/kg</a:t>
            </a:r>
            <a:r>
              <a:rPr lang="zh-CN" altLang="en-US" dirty="0" smtClean="0"/>
              <a:t>）</a:t>
            </a:r>
          </a:p>
          <a:p>
            <a:pPr algn="just">
              <a:lnSpc>
                <a:spcPct val="150000"/>
              </a:lnSpc>
            </a:pPr>
            <a:r>
              <a:rPr lang="zh-CN" altLang="en-US" dirty="0" smtClean="0"/>
              <a:t>（</a:t>
            </a:r>
            <a:r>
              <a:rPr lang="en-US" dirty="0" smtClean="0"/>
              <a:t>2</a:t>
            </a:r>
            <a:r>
              <a:rPr lang="zh-CN" altLang="en-US" dirty="0" smtClean="0"/>
              <a:t>）小东每走一步克服重力所做的功。</a:t>
            </a:r>
          </a:p>
        </p:txBody>
      </p:sp>
      <p:pic>
        <p:nvPicPr>
          <p:cNvPr id="12" name="19LZ193.EPS" descr="id:2147502304;FounderCES"/>
          <p:cNvPicPr/>
          <p:nvPr/>
        </p:nvPicPr>
        <p:blipFill>
          <a:blip r:embed="rId2" cstate="print"/>
          <a:stretch>
            <a:fillRect/>
          </a:stretch>
        </p:blipFill>
        <p:spPr>
          <a:xfrm>
            <a:off x="5261640" y="2859546"/>
            <a:ext cx="1797674" cy="1870785"/>
          </a:xfrm>
          <a:prstGeom prst="rect">
            <a:avLst/>
          </a:prstGeom>
        </p:spPr>
      </p:pic>
      <p:sp>
        <p:nvSpPr>
          <p:cNvPr id="13" name="矩形 12"/>
          <p:cNvSpPr/>
          <p:nvPr/>
        </p:nvSpPr>
        <p:spPr>
          <a:xfrm>
            <a:off x="6793203" y="4657047"/>
            <a:ext cx="864339" cy="307777"/>
          </a:xfrm>
          <a:prstGeom prst="rect">
            <a:avLst/>
          </a:prstGeom>
        </p:spPr>
        <p:txBody>
          <a:bodyPr wrap="none">
            <a:spAutoFit/>
          </a:bodyPr>
          <a:lstStyle/>
          <a:p>
            <a:r>
              <a:rPr lang="zh-CN" altLang="en-US" sz="1400" dirty="0" smtClean="0"/>
              <a:t>图</a:t>
            </a:r>
            <a:r>
              <a:rPr lang="en-US" sz="1400" dirty="0" smtClean="0"/>
              <a:t>11-24</a:t>
            </a:r>
            <a:endParaRPr lang="zh-CN" altLang="en-US" sz="1400" dirty="0"/>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88065" name="Rectangle 1"/>
          <p:cNvSpPr>
            <a:spLocks noChangeArrowheads="1"/>
          </p:cNvSpPr>
          <p:nvPr/>
        </p:nvSpPr>
        <p:spPr bwMode="auto">
          <a:xfrm>
            <a:off x="819808" y="346841"/>
            <a:ext cx="80509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解：（</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2</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）由勾股定理得</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,h'</a:t>
            </a:r>
            <a:r>
              <a:rPr kumimoji="0" lang="en-US" altLang="zh-CN" b="1" i="0" u="none" strike="noStrike" cap="none" normalizeH="0" baseline="30000" dirty="0" smtClean="0">
                <a:ln>
                  <a:noFill/>
                </a:ln>
                <a:solidFill>
                  <a:srgbClr val="C00000"/>
                </a:solidFill>
                <a:effectLst/>
                <a:latin typeface="微软雅黑" pitchFamily="34" charset="-122"/>
                <a:ea typeface="微软雅黑" pitchFamily="34" charset="-122"/>
                <a:cs typeface="Times New Roman" pitchFamily="18" charset="0"/>
              </a:rPr>
              <a:t>2</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65 cm</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en-US" altLang="zh-CN" b="1" i="0" u="none" strike="noStrike" cap="none" normalizeH="0" baseline="30000" dirty="0" smtClean="0">
                <a:ln>
                  <a:noFill/>
                </a:ln>
                <a:solidFill>
                  <a:srgbClr val="C00000"/>
                </a:solidFill>
                <a:effectLst/>
                <a:latin typeface="微软雅黑" pitchFamily="34" charset="-122"/>
                <a:ea typeface="微软雅黑" pitchFamily="34" charset="-122"/>
                <a:cs typeface="Times New Roman" pitchFamily="18" charset="0"/>
              </a:rPr>
              <a:t>2</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25 cm</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en-US" altLang="zh-CN" b="1" i="0" u="none" strike="noStrike" cap="none" normalizeH="0" baseline="30000" dirty="0" smtClean="0">
                <a:ln>
                  <a:noFill/>
                </a:ln>
                <a:solidFill>
                  <a:srgbClr val="C00000"/>
                </a:solidFill>
                <a:effectLst/>
                <a:latin typeface="微软雅黑" pitchFamily="34" charset="-122"/>
                <a:ea typeface="微软雅黑" pitchFamily="34" charset="-122"/>
                <a:cs typeface="Times New Roman" pitchFamily="18" charset="0"/>
              </a:rPr>
              <a:t>2</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解得</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h'=60 cm,</a:t>
            </a:r>
            <a:endParaRPr kumimoji="0" lang="en-US" altLang="zh-CN"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则小东每走一步重心上升高度为</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h=65 cm-60 cm=5 cm=0.05 m,</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　</a:t>
            </a:r>
            <a:endParaRPr kumimoji="0" lang="zh-CN" altLang="en-US"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小东每走一步克服重力所做的功</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W=</a:t>
            </a:r>
            <a:r>
              <a:rPr kumimoji="0" lang="en-US" altLang="zh-CN" b="1" i="0" u="none" strike="noStrike" cap="none" normalizeH="0" baseline="0" dirty="0" err="1" smtClean="0">
                <a:ln>
                  <a:noFill/>
                </a:ln>
                <a:solidFill>
                  <a:srgbClr val="C00000"/>
                </a:solidFill>
                <a:effectLst/>
                <a:latin typeface="微软雅黑" pitchFamily="34" charset="-122"/>
                <a:ea typeface="微软雅黑" pitchFamily="34" charset="-122"/>
                <a:cs typeface="Times New Roman" pitchFamily="18" charset="0"/>
              </a:rPr>
              <a:t>Gh</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r>
              <a:rPr kumimoji="0" lang="en-US" altLang="zh-CN" b="1" i="0" u="none" strike="noStrike" cap="none" normalizeH="0" baseline="0" dirty="0" err="1" smtClean="0">
                <a:ln>
                  <a:noFill/>
                </a:ln>
                <a:solidFill>
                  <a:srgbClr val="C00000"/>
                </a:solidFill>
                <a:effectLst/>
                <a:latin typeface="微软雅黑" pitchFamily="34" charset="-122"/>
                <a:ea typeface="微软雅黑" pitchFamily="34" charset="-122"/>
                <a:cs typeface="Times New Roman" pitchFamily="18" charset="0"/>
              </a:rPr>
              <a:t>mgh</a:t>
            </a:r>
            <a:r>
              <a:rPr kumimoji="0" lang="en-US" altLang="zh-CN"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=50 kg×10 N/kg×0.05 m=25 J</a:t>
            </a:r>
            <a:r>
              <a:rPr kumimoji="0" lang="zh-CN" altLang="en-US" b="1" i="0" u="none" strike="noStrike" cap="none" normalizeH="0" baseline="0" dirty="0" smtClean="0">
                <a:ln>
                  <a:noFill/>
                </a:ln>
                <a:solidFill>
                  <a:srgbClr val="C00000"/>
                </a:solidFill>
                <a:effectLst/>
                <a:latin typeface="微软雅黑" pitchFamily="34" charset="-122"/>
                <a:ea typeface="微软雅黑" pitchFamily="34" charset="-122"/>
                <a:cs typeface="Times New Roman" pitchFamily="18" charset="0"/>
              </a:rPr>
              <a:t>。</a:t>
            </a:r>
            <a:endParaRPr kumimoji="0" lang="zh-CN" altLang="en-US"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5AB04A7-9050-478D-85EF-066586968C3B}"/>
              </a:ext>
            </a:extLst>
          </p:cNvPr>
          <p:cNvSpPr/>
          <p:nvPr/>
        </p:nvSpPr>
        <p:spPr>
          <a:xfrm>
            <a:off x="0" y="1772867"/>
            <a:ext cx="437283"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6421" y="2876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常考实验突破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BB9B33FC-E080-44CC-B608-FE671F79480C}"/>
              </a:ext>
            </a:extLst>
          </p:cNvPr>
          <p:cNvSpPr txBox="1"/>
          <p:nvPr/>
        </p:nvSpPr>
        <p:spPr>
          <a:xfrm>
            <a:off x="90000" y="178221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高效课堂训练</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12884" y="241197"/>
            <a:ext cx="8000294" cy="3416320"/>
          </a:xfrm>
          <a:prstGeom prst="rect">
            <a:avLst/>
          </a:prstGeom>
        </p:spPr>
        <p:txBody>
          <a:bodyPr wrap="square">
            <a:spAutoFit/>
          </a:bodyPr>
          <a:lstStyle/>
          <a:p>
            <a:pPr algn="just">
              <a:lnSpc>
                <a:spcPct val="150000"/>
              </a:lnSpc>
            </a:pPr>
            <a:r>
              <a:rPr lang="en-US" b="1" dirty="0" smtClean="0"/>
              <a:t>13. </a:t>
            </a:r>
            <a:r>
              <a:rPr lang="en-US" altLang="zh-CN" dirty="0" smtClean="0">
                <a:solidFill>
                  <a:srgbClr val="409E8A"/>
                </a:solidFill>
              </a:rPr>
              <a:t>【</a:t>
            </a:r>
            <a:r>
              <a:rPr lang="en-US" dirty="0" smtClean="0">
                <a:solidFill>
                  <a:srgbClr val="409E8A"/>
                </a:solidFill>
              </a:rPr>
              <a:t>2018</a:t>
            </a:r>
            <a:r>
              <a:rPr lang="en-US" altLang="zh-CN" dirty="0" smtClean="0">
                <a:solidFill>
                  <a:srgbClr val="409E8A"/>
                </a:solidFill>
              </a:rPr>
              <a:t>· </a:t>
            </a:r>
            <a:r>
              <a:rPr lang="zh-CN" altLang="en-US" dirty="0" smtClean="0">
                <a:solidFill>
                  <a:srgbClr val="409E8A"/>
                </a:solidFill>
              </a:rPr>
              <a:t>内江</a:t>
            </a:r>
            <a:r>
              <a:rPr lang="en-US" altLang="zh-CN" dirty="0" smtClean="0">
                <a:solidFill>
                  <a:srgbClr val="409E8A"/>
                </a:solidFill>
              </a:rPr>
              <a:t>】</a:t>
            </a:r>
            <a:r>
              <a:rPr lang="zh-CN" altLang="en-US" dirty="0" smtClean="0"/>
              <a:t>步行是一种简易方便的健身运动，人正常步行时，步距（指步行一步的距离）变化不大，步距还可作为身体上的一把“尺子”。小东测出自己的步距为</a:t>
            </a:r>
            <a:r>
              <a:rPr lang="en-US" dirty="0" smtClean="0"/>
              <a:t>0.5 m</a:t>
            </a:r>
            <a:r>
              <a:rPr lang="zh-CN" altLang="en-US" dirty="0" smtClean="0"/>
              <a:t>，他正常步行</a:t>
            </a:r>
            <a:r>
              <a:rPr lang="en-US" dirty="0" smtClean="0"/>
              <a:t>1 min</a:t>
            </a:r>
            <a:r>
              <a:rPr lang="zh-CN" altLang="en-US" dirty="0" smtClean="0"/>
              <a:t>走了</a:t>
            </a:r>
            <a:r>
              <a:rPr lang="en-US" dirty="0" smtClean="0"/>
              <a:t>180</a:t>
            </a:r>
            <a:r>
              <a:rPr lang="zh-CN" altLang="en-US" dirty="0" smtClean="0"/>
              <a:t>步。小东根据自己的腿长和步距画出了如图</a:t>
            </a:r>
            <a:r>
              <a:rPr lang="en-US" dirty="0" smtClean="0"/>
              <a:t>11-24</a:t>
            </a:r>
            <a:r>
              <a:rPr lang="zh-CN" altLang="en-US" dirty="0" smtClean="0"/>
              <a:t>所示的步行示意图，对步行时重心的变化进行了分析，当两脚一前一后着地时重心降低，而单脚着地迈步时重心升高，因此每走一步都要克服重力做功。求：（已知小东的腿长是</a:t>
            </a:r>
            <a:r>
              <a:rPr lang="en-US" dirty="0" smtClean="0"/>
              <a:t>65 cm</a:t>
            </a:r>
            <a:r>
              <a:rPr lang="zh-CN" altLang="en-US" dirty="0" smtClean="0"/>
              <a:t>，质量是</a:t>
            </a:r>
            <a:r>
              <a:rPr lang="en-US" dirty="0" smtClean="0"/>
              <a:t>50 kg</a:t>
            </a:r>
            <a:r>
              <a:rPr lang="zh-CN" altLang="en-US" dirty="0" smtClean="0"/>
              <a:t>；</a:t>
            </a:r>
            <a:r>
              <a:rPr lang="en-US" dirty="0" smtClean="0"/>
              <a:t>g</a:t>
            </a:r>
            <a:r>
              <a:rPr lang="zh-CN" altLang="en-US" dirty="0" smtClean="0"/>
              <a:t>取</a:t>
            </a:r>
            <a:r>
              <a:rPr lang="en-US" dirty="0" smtClean="0"/>
              <a:t>10 N/kg</a:t>
            </a:r>
            <a:r>
              <a:rPr lang="zh-CN" altLang="en-US" dirty="0" smtClean="0"/>
              <a:t>）</a:t>
            </a:r>
          </a:p>
          <a:p>
            <a:pPr algn="just">
              <a:lnSpc>
                <a:spcPct val="150000"/>
              </a:lnSpc>
            </a:pPr>
            <a:r>
              <a:rPr lang="zh-CN" altLang="en-US" dirty="0" smtClean="0"/>
              <a:t>（</a:t>
            </a:r>
            <a:r>
              <a:rPr lang="en-US" dirty="0" smtClean="0"/>
              <a:t>3</a:t>
            </a:r>
            <a:r>
              <a:rPr lang="zh-CN" altLang="en-US" dirty="0" smtClean="0"/>
              <a:t>）小东正常步行克服重力做功的功率。</a:t>
            </a:r>
            <a:endParaRPr lang="zh-CN" altLang="en-US" dirty="0"/>
          </a:p>
        </p:txBody>
      </p:sp>
      <p:pic>
        <p:nvPicPr>
          <p:cNvPr id="12" name="19LZ193.EPS" descr="id:2147502304;FounderCES"/>
          <p:cNvPicPr/>
          <p:nvPr/>
        </p:nvPicPr>
        <p:blipFill>
          <a:blip r:embed="rId3" cstate="print"/>
          <a:stretch>
            <a:fillRect/>
          </a:stretch>
        </p:blipFill>
        <p:spPr>
          <a:xfrm>
            <a:off x="6701557" y="2712402"/>
            <a:ext cx="1797674" cy="1870785"/>
          </a:xfrm>
          <a:prstGeom prst="rect">
            <a:avLst/>
          </a:prstGeom>
        </p:spPr>
      </p:pic>
      <p:sp>
        <p:nvSpPr>
          <p:cNvPr id="13" name="矩形 12"/>
          <p:cNvSpPr/>
          <p:nvPr/>
        </p:nvSpPr>
        <p:spPr>
          <a:xfrm>
            <a:off x="6793203" y="4657047"/>
            <a:ext cx="864339" cy="307777"/>
          </a:xfrm>
          <a:prstGeom prst="rect">
            <a:avLst/>
          </a:prstGeom>
        </p:spPr>
        <p:txBody>
          <a:bodyPr wrap="none">
            <a:spAutoFit/>
          </a:bodyPr>
          <a:lstStyle/>
          <a:p>
            <a:r>
              <a:rPr lang="zh-CN" altLang="en-US" sz="1400" dirty="0" smtClean="0"/>
              <a:t>图</a:t>
            </a:r>
            <a:r>
              <a:rPr lang="en-US" sz="1400" dirty="0" smtClean="0"/>
              <a:t>11-24</a:t>
            </a:r>
            <a:endParaRPr lang="zh-CN" altLang="en-US" sz="1400" dirty="0"/>
          </a:p>
        </p:txBody>
      </p:sp>
      <p:graphicFrame>
        <p:nvGraphicFramePr>
          <p:cNvPr id="89089" name="Object 1"/>
          <p:cNvGraphicFramePr>
            <a:graphicFrameLocks noChangeAspect="1"/>
          </p:cNvGraphicFramePr>
          <p:nvPr/>
        </p:nvGraphicFramePr>
        <p:xfrm>
          <a:off x="856210" y="3577240"/>
          <a:ext cx="6276975" cy="1274763"/>
        </p:xfrm>
        <a:graphic>
          <a:graphicData uri="http://schemas.openxmlformats.org/presentationml/2006/ole">
            <mc:AlternateContent xmlns:mc="http://schemas.openxmlformats.org/markup-compatibility/2006">
              <mc:Choice xmlns:v="urn:schemas-microsoft-com:vml" Requires="v">
                <p:oleObj spid="_x0000_s111619" name="文档" r:id="rId5" imgW="6283452" imgH="1278331" progId="Office12.wps.Document.8">
                  <p:embed/>
                </p:oleObj>
              </mc:Choice>
              <mc:Fallback>
                <p:oleObj name="文档" r:id="rId5" imgW="6283452" imgH="1278331" progId="Office12.wps.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10" y="3577240"/>
                        <a:ext cx="6276975"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037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89"/>
                                        </p:tgtEl>
                                        <p:attrNameLst>
                                          <p:attrName>style.visibility</p:attrName>
                                        </p:attrNameLst>
                                      </p:cBhvr>
                                      <p:to>
                                        <p:strVal val="visible"/>
                                      </p:to>
                                    </p:set>
                                    <p:animEffect transition="in" filter="fade">
                                      <p:cBhvr>
                                        <p:cTn id="7" dur="500"/>
                                        <p:tgtEl>
                                          <p:spTgt spid="89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764931" y="663704"/>
            <a:ext cx="8084779" cy="3396690"/>
          </a:xfrm>
          <a:prstGeom prst="rect">
            <a:avLst/>
          </a:prstGeom>
          <a:noFill/>
        </p:spPr>
        <p:txBody>
          <a:bodyPr wrap="square" lIns="36000" tIns="36000" rIns="36000" bIns="36000" rtlCol="0">
            <a:spAutoFit/>
          </a:bodyPr>
          <a:lstStyle/>
          <a:p>
            <a:pPr>
              <a:lnSpc>
                <a:spcPct val="150000"/>
              </a:lnSpc>
            </a:pPr>
            <a:r>
              <a:rPr lang="zh-CN" altLang="en-US" dirty="0" smtClean="0"/>
              <a:t>以用滑轮组提升重物为例：（物重为</a:t>
            </a:r>
            <a:r>
              <a:rPr lang="en-US" dirty="0" smtClean="0"/>
              <a:t>G</a:t>
            </a:r>
            <a:r>
              <a:rPr lang="zh-CN" altLang="en-US" dirty="0" smtClean="0"/>
              <a:t>，提升高度为</a:t>
            </a:r>
            <a:r>
              <a:rPr lang="en-US" dirty="0" smtClean="0"/>
              <a:t>h</a:t>
            </a:r>
            <a:r>
              <a:rPr lang="zh-CN" altLang="en-US" dirty="0" smtClean="0"/>
              <a:t>）</a:t>
            </a:r>
          </a:p>
          <a:p>
            <a:pPr>
              <a:lnSpc>
                <a:spcPct val="150000"/>
              </a:lnSpc>
            </a:pPr>
            <a:r>
              <a:rPr lang="en-US" b="1" dirty="0" smtClean="0"/>
              <a:t>1.</a:t>
            </a:r>
            <a:r>
              <a:rPr lang="zh-CN" altLang="en-US" b="1" dirty="0" smtClean="0"/>
              <a:t>有用功：</a:t>
            </a:r>
            <a:r>
              <a:rPr lang="zh-CN" altLang="en-US" dirty="0" smtClean="0"/>
              <a:t>是指人们需要的且有价值的功，用字母</a:t>
            </a:r>
            <a:r>
              <a:rPr lang="zh-CN" altLang="en-US" u="sng" dirty="0" smtClean="0"/>
              <a:t>　　　　</a:t>
            </a:r>
            <a:r>
              <a:rPr lang="zh-CN" altLang="en-US" dirty="0" smtClean="0"/>
              <a:t>表示。</a:t>
            </a:r>
            <a:endParaRPr lang="en-US" altLang="zh-CN" dirty="0" smtClean="0"/>
          </a:p>
          <a:p>
            <a:pPr>
              <a:lnSpc>
                <a:spcPct val="150000"/>
              </a:lnSpc>
            </a:pPr>
            <a:r>
              <a:rPr lang="en-US" dirty="0" smtClean="0"/>
              <a:t>W</a:t>
            </a:r>
            <a:r>
              <a:rPr lang="zh-CN" altLang="en-US" baseline="-25000" dirty="0" smtClean="0"/>
              <a:t>有用</a:t>
            </a:r>
            <a:r>
              <a:rPr lang="en-US" dirty="0" smtClean="0"/>
              <a:t>=</a:t>
            </a:r>
            <a:r>
              <a:rPr lang="zh-CN" altLang="en-US" u="sng" dirty="0" smtClean="0"/>
              <a:t>　　</a:t>
            </a:r>
            <a:r>
              <a:rPr lang="zh-CN" altLang="en-US" dirty="0" smtClean="0"/>
              <a:t>。</a:t>
            </a:r>
            <a:r>
              <a:rPr lang="en-US" dirty="0" smtClean="0"/>
              <a:t> </a:t>
            </a:r>
            <a:endParaRPr lang="zh-CN" altLang="en-US" dirty="0" smtClean="0"/>
          </a:p>
          <a:p>
            <a:pPr>
              <a:lnSpc>
                <a:spcPct val="150000"/>
              </a:lnSpc>
            </a:pPr>
            <a:r>
              <a:rPr lang="en-US" b="1" dirty="0" smtClean="0"/>
              <a:t>2.</a:t>
            </a:r>
            <a:r>
              <a:rPr lang="zh-CN" altLang="en-US" b="1" dirty="0" smtClean="0"/>
              <a:t>额外功：</a:t>
            </a:r>
            <a:r>
              <a:rPr lang="zh-CN" altLang="en-US" dirty="0" smtClean="0"/>
              <a:t>是指对人们无价值又不得不做的功，用字母</a:t>
            </a:r>
            <a:r>
              <a:rPr lang="zh-CN" altLang="en-US" u="sng" dirty="0" smtClean="0"/>
              <a:t>　　   　</a:t>
            </a:r>
            <a:r>
              <a:rPr lang="zh-CN" altLang="en-US" dirty="0" smtClean="0"/>
              <a:t>表示。</a:t>
            </a:r>
            <a:r>
              <a:rPr lang="en-US" dirty="0" smtClean="0"/>
              <a:t> </a:t>
            </a:r>
            <a:endParaRPr lang="zh-CN" altLang="en-US" dirty="0" smtClean="0"/>
          </a:p>
          <a:p>
            <a:pPr>
              <a:lnSpc>
                <a:spcPct val="150000"/>
              </a:lnSpc>
            </a:pPr>
            <a:r>
              <a:rPr lang="en-US" b="1" dirty="0" smtClean="0"/>
              <a:t>3.</a:t>
            </a:r>
            <a:r>
              <a:rPr lang="zh-CN" altLang="en-US" b="1" dirty="0" smtClean="0"/>
              <a:t>总功：</a:t>
            </a:r>
            <a:r>
              <a:rPr lang="zh-CN" altLang="en-US" dirty="0" smtClean="0"/>
              <a:t>是指动力对机械做的功，用字母</a:t>
            </a:r>
            <a:r>
              <a:rPr lang="zh-CN" altLang="en-US" u="sng" dirty="0" smtClean="0"/>
              <a:t>　　　　</a:t>
            </a:r>
            <a:r>
              <a:rPr lang="zh-CN" altLang="en-US" dirty="0" smtClean="0"/>
              <a:t>表示。</a:t>
            </a:r>
            <a:r>
              <a:rPr lang="en-US" dirty="0" smtClean="0"/>
              <a:t>W</a:t>
            </a:r>
            <a:r>
              <a:rPr lang="zh-CN" altLang="en-US" baseline="-25000" dirty="0" smtClean="0"/>
              <a:t>总</a:t>
            </a:r>
            <a:r>
              <a:rPr lang="en-US" dirty="0" smtClean="0"/>
              <a:t>=</a:t>
            </a:r>
            <a:r>
              <a:rPr lang="zh-CN" altLang="en-US" u="sng" dirty="0" smtClean="0"/>
              <a:t>　　　　　　</a:t>
            </a:r>
            <a:r>
              <a:rPr lang="zh-CN" altLang="en-US" dirty="0" smtClean="0"/>
              <a:t>。</a:t>
            </a:r>
            <a:r>
              <a:rPr lang="en-US" dirty="0" smtClean="0"/>
              <a:t> </a:t>
            </a:r>
            <a:endParaRPr lang="zh-CN" altLang="en-US" dirty="0" smtClean="0"/>
          </a:p>
          <a:p>
            <a:pPr>
              <a:lnSpc>
                <a:spcPct val="150000"/>
              </a:lnSpc>
            </a:pPr>
            <a:r>
              <a:rPr lang="en-US" b="1" dirty="0" smtClean="0"/>
              <a:t>4.</a:t>
            </a:r>
            <a:r>
              <a:rPr lang="zh-CN" altLang="en-US" b="1" dirty="0" smtClean="0"/>
              <a:t>机械效率：</a:t>
            </a:r>
            <a:r>
              <a:rPr lang="zh-CN" altLang="en-US" dirty="0" smtClean="0"/>
              <a:t>物理学中，把</a:t>
            </a:r>
            <a:r>
              <a:rPr lang="zh-CN" altLang="en-US" u="sng" dirty="0" smtClean="0"/>
              <a:t>　　　　</a:t>
            </a:r>
            <a:r>
              <a:rPr lang="zh-CN" altLang="en-US" dirty="0" smtClean="0"/>
              <a:t>与</a:t>
            </a:r>
            <a:r>
              <a:rPr lang="zh-CN" altLang="en-US" u="sng" dirty="0" smtClean="0"/>
              <a:t>　　　</a:t>
            </a:r>
            <a:r>
              <a:rPr lang="zh-CN" altLang="en-US" dirty="0" smtClean="0"/>
              <a:t>的比值，叫机械效率，用字母</a:t>
            </a:r>
            <a:endParaRPr lang="en-US" altLang="zh-CN" dirty="0" smtClean="0"/>
          </a:p>
          <a:p>
            <a:pPr>
              <a:lnSpc>
                <a:spcPct val="150000"/>
              </a:lnSpc>
            </a:pPr>
            <a:r>
              <a:rPr lang="zh-CN" altLang="en-US" u="sng" dirty="0" smtClean="0"/>
              <a:t>　　　</a:t>
            </a:r>
            <a:r>
              <a:rPr lang="zh-CN" altLang="en-US" dirty="0" smtClean="0"/>
              <a:t>表示。公式</a:t>
            </a:r>
            <a:r>
              <a:rPr lang="en-US" dirty="0" smtClean="0"/>
              <a:t>η=</a:t>
            </a:r>
            <a:r>
              <a:rPr lang="zh-CN" altLang="en-US" u="sng" dirty="0" smtClean="0"/>
              <a:t>　　　　　</a:t>
            </a:r>
            <a:r>
              <a:rPr lang="zh-CN" altLang="en-US" dirty="0" smtClean="0"/>
              <a:t>，机械效率的高低和有用功与总功的</a:t>
            </a:r>
            <a:r>
              <a:rPr lang="zh-CN" altLang="en-US" u="sng" dirty="0" smtClean="0"/>
              <a:t>　　 　</a:t>
            </a:r>
            <a:r>
              <a:rPr lang="zh-CN" altLang="en-US" dirty="0" smtClean="0"/>
              <a:t>有关，与做功的</a:t>
            </a:r>
            <a:r>
              <a:rPr lang="zh-CN" altLang="en-US" u="sng" dirty="0" smtClean="0"/>
              <a:t>　　　　</a:t>
            </a:r>
            <a:r>
              <a:rPr lang="zh-CN" altLang="en-US" dirty="0" smtClean="0"/>
              <a:t>、做功的</a:t>
            </a:r>
            <a:r>
              <a:rPr lang="zh-CN" altLang="en-US" u="sng" dirty="0" smtClean="0"/>
              <a:t>　　　　</a:t>
            </a:r>
            <a:r>
              <a:rPr lang="zh-CN" altLang="en-US" dirty="0" smtClean="0"/>
              <a:t>无关。</a:t>
            </a:r>
            <a:r>
              <a:rPr lang="en-US" dirty="0" smtClean="0"/>
              <a:t> </a:t>
            </a:r>
            <a:endParaRPr lang="zh-CN" altLang="en-US" dirty="0" smtClean="0"/>
          </a:p>
        </p:txBody>
      </p:sp>
      <p:sp>
        <p:nvSpPr>
          <p:cNvPr id="20" name="文本框 12">
            <a:extLst>
              <a:ext uri="{FF2B5EF4-FFF2-40B4-BE49-F238E27FC236}">
                <a16:creationId xmlns:a16="http://schemas.microsoft.com/office/drawing/2014/main" xmlns="" id="{2795C5FE-A0E3-4855-B937-A2DA6BC1A4B9}"/>
              </a:ext>
            </a:extLst>
          </p:cNvPr>
          <p:cNvSpPr txBox="1"/>
          <p:nvPr/>
        </p:nvSpPr>
        <p:spPr>
          <a:xfrm>
            <a:off x="5883882" y="987177"/>
            <a:ext cx="706104" cy="439278"/>
          </a:xfrm>
          <a:prstGeom prst="rect">
            <a:avLst/>
          </a:prstGeom>
          <a:noFill/>
        </p:spPr>
        <p:txBody>
          <a:bodyPr wrap="square" lIns="36000" tIns="36000" rIns="36000" bIns="36000" rtlCol="0">
            <a:spAutoFit/>
          </a:bodyPr>
          <a:lstStyle/>
          <a:p>
            <a:pPr>
              <a:lnSpc>
                <a:spcPct val="150000"/>
              </a:lnSpc>
            </a:pPr>
            <a:r>
              <a:rPr lang="en-US" b="1" dirty="0" smtClean="0">
                <a:solidFill>
                  <a:srgbClr val="C00000"/>
                </a:solidFill>
              </a:rPr>
              <a:t>W</a:t>
            </a:r>
            <a:r>
              <a:rPr lang="zh-CN" altLang="en-US" b="1" baseline="-25000" dirty="0" smtClean="0">
                <a:solidFill>
                  <a:srgbClr val="C00000"/>
                </a:solidFill>
              </a:rPr>
              <a:t>有用</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5" name="文本框 12">
            <a:extLst>
              <a:ext uri="{FF2B5EF4-FFF2-40B4-BE49-F238E27FC236}">
                <a16:creationId xmlns:a16="http://schemas.microsoft.com/office/drawing/2014/main" xmlns="" id="{2795C5FE-A0E3-4855-B937-A2DA6BC1A4B9}"/>
              </a:ext>
            </a:extLst>
          </p:cNvPr>
          <p:cNvSpPr txBox="1"/>
          <p:nvPr/>
        </p:nvSpPr>
        <p:spPr>
          <a:xfrm>
            <a:off x="1576992" y="1440621"/>
            <a:ext cx="802848" cy="439278"/>
          </a:xfrm>
          <a:prstGeom prst="rect">
            <a:avLst/>
          </a:prstGeom>
          <a:noFill/>
        </p:spPr>
        <p:txBody>
          <a:bodyPr wrap="square" lIns="36000" tIns="36000" rIns="36000" bIns="36000" rtlCol="0">
            <a:spAutoFit/>
          </a:bodyPr>
          <a:lstStyle/>
          <a:p>
            <a:pPr>
              <a:lnSpc>
                <a:spcPct val="150000"/>
              </a:lnSpc>
            </a:pPr>
            <a:r>
              <a:rPr lang="en-US" b="1" dirty="0" err="1" smtClean="0">
                <a:solidFill>
                  <a:srgbClr val="C00000"/>
                </a:solidFill>
              </a:rPr>
              <a:t>Gh</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7" name="文本框 12">
            <a:extLst>
              <a:ext uri="{FF2B5EF4-FFF2-40B4-BE49-F238E27FC236}">
                <a16:creationId xmlns:a16="http://schemas.microsoft.com/office/drawing/2014/main" xmlns="" id="{2795C5FE-A0E3-4855-B937-A2DA6BC1A4B9}"/>
              </a:ext>
            </a:extLst>
          </p:cNvPr>
          <p:cNvSpPr txBox="1"/>
          <p:nvPr/>
        </p:nvSpPr>
        <p:spPr>
          <a:xfrm>
            <a:off x="6342995" y="1826274"/>
            <a:ext cx="656895" cy="439278"/>
          </a:xfrm>
          <a:prstGeom prst="rect">
            <a:avLst/>
          </a:prstGeom>
          <a:noFill/>
        </p:spPr>
        <p:txBody>
          <a:bodyPr wrap="square" lIns="36000" tIns="36000" rIns="36000" bIns="36000" rtlCol="0">
            <a:spAutoFit/>
          </a:bodyPr>
          <a:lstStyle/>
          <a:p>
            <a:pPr>
              <a:lnSpc>
                <a:spcPct val="150000"/>
              </a:lnSpc>
            </a:pPr>
            <a:r>
              <a:rPr lang="en-US" b="1" dirty="0" smtClean="0">
                <a:solidFill>
                  <a:srgbClr val="C00000"/>
                </a:solidFill>
              </a:rPr>
              <a:t>W</a:t>
            </a:r>
            <a:r>
              <a:rPr lang="zh-CN" altLang="en-US" b="1" baseline="-25000" dirty="0" smtClean="0">
                <a:solidFill>
                  <a:srgbClr val="C00000"/>
                </a:solidFill>
              </a:rPr>
              <a:t>额外</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8" name="文本框 12">
            <a:extLst>
              <a:ext uri="{FF2B5EF4-FFF2-40B4-BE49-F238E27FC236}">
                <a16:creationId xmlns:a16="http://schemas.microsoft.com/office/drawing/2014/main" xmlns="" id="{2795C5FE-A0E3-4855-B937-A2DA6BC1A4B9}"/>
              </a:ext>
            </a:extLst>
          </p:cNvPr>
          <p:cNvSpPr txBox="1"/>
          <p:nvPr/>
        </p:nvSpPr>
        <p:spPr>
          <a:xfrm>
            <a:off x="5126293" y="2235293"/>
            <a:ext cx="1024257" cy="439278"/>
          </a:xfrm>
          <a:prstGeom prst="rect">
            <a:avLst/>
          </a:prstGeom>
          <a:noFill/>
        </p:spPr>
        <p:txBody>
          <a:bodyPr wrap="square" lIns="36000" tIns="36000" rIns="36000" bIns="36000" rtlCol="0">
            <a:spAutoFit/>
          </a:bodyPr>
          <a:lstStyle/>
          <a:p>
            <a:pPr>
              <a:lnSpc>
                <a:spcPct val="150000"/>
              </a:lnSpc>
            </a:pPr>
            <a:r>
              <a:rPr lang="en-US" b="1" dirty="0" smtClean="0">
                <a:solidFill>
                  <a:srgbClr val="C00000"/>
                </a:solidFill>
              </a:rPr>
              <a:t>W</a:t>
            </a:r>
            <a:r>
              <a:rPr lang="zh-CN" altLang="en-US" b="1" baseline="-25000" dirty="0" smtClean="0">
                <a:solidFill>
                  <a:srgbClr val="C00000"/>
                </a:solidFill>
              </a:rPr>
              <a:t>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1" name="文本框 12">
            <a:extLst>
              <a:ext uri="{FF2B5EF4-FFF2-40B4-BE49-F238E27FC236}">
                <a16:creationId xmlns="" xmlns:a16="http://schemas.microsoft.com/office/drawing/2014/main" id="{8CB8DA87-30EF-4CE6-BCFA-63A6A0982DC1}"/>
              </a:ext>
            </a:extLst>
          </p:cNvPr>
          <p:cNvSpPr txBox="1"/>
          <p:nvPr/>
        </p:nvSpPr>
        <p:spPr>
          <a:xfrm>
            <a:off x="780226" y="292016"/>
            <a:ext cx="4745138" cy="380480"/>
          </a:xfrm>
          <a:prstGeom prst="rect">
            <a:avLst/>
          </a:prstGeom>
          <a:noFill/>
        </p:spPr>
        <p:txBody>
          <a:bodyPr wrap="square" lIns="36000" tIns="36000" rIns="36000" bIns="36000" rtlCol="0">
            <a:spAutoFit/>
          </a:bodyPr>
          <a:lstStyle/>
          <a:p>
            <a:r>
              <a:rPr lang="zh-CN" altLang="en-US" sz="2000" b="1" dirty="0" smtClean="0">
                <a:solidFill>
                  <a:srgbClr val="409E8A"/>
                </a:solidFill>
              </a:rPr>
              <a:t>考点三　如何提高机械效率</a:t>
            </a:r>
            <a:endParaRPr lang="zh-CN" altLang="en-US" sz="2000" b="1" dirty="0">
              <a:solidFill>
                <a:srgbClr val="409E8A"/>
              </a:solidFill>
            </a:endParaRPr>
          </a:p>
        </p:txBody>
      </p:sp>
      <p:sp>
        <p:nvSpPr>
          <p:cNvPr id="14" name="文本框 12">
            <a:extLst>
              <a:ext uri="{FF2B5EF4-FFF2-40B4-BE49-F238E27FC236}">
                <a16:creationId xmlns:a16="http://schemas.microsoft.com/office/drawing/2014/main" xmlns="" id="{2795C5FE-A0E3-4855-B937-A2DA6BC1A4B9}"/>
              </a:ext>
            </a:extLst>
          </p:cNvPr>
          <p:cNvSpPr txBox="1"/>
          <p:nvPr/>
        </p:nvSpPr>
        <p:spPr>
          <a:xfrm>
            <a:off x="7042431" y="2239227"/>
            <a:ext cx="1691665" cy="439278"/>
          </a:xfrm>
          <a:prstGeom prst="rect">
            <a:avLst/>
          </a:prstGeom>
          <a:noFill/>
        </p:spPr>
        <p:txBody>
          <a:bodyPr wrap="square" lIns="36000" tIns="36000" rIns="36000" bIns="36000" rtlCol="0">
            <a:spAutoFit/>
          </a:bodyPr>
          <a:lstStyle/>
          <a:p>
            <a:pPr>
              <a:lnSpc>
                <a:spcPct val="150000"/>
              </a:lnSpc>
            </a:pPr>
            <a:r>
              <a:rPr lang="en-US" b="1" dirty="0" smtClean="0">
                <a:solidFill>
                  <a:srgbClr val="C00000"/>
                </a:solidFill>
              </a:rPr>
              <a:t>W</a:t>
            </a:r>
            <a:r>
              <a:rPr lang="zh-CN" altLang="en-US" b="1" baseline="-25000" dirty="0" smtClean="0">
                <a:solidFill>
                  <a:srgbClr val="C00000"/>
                </a:solidFill>
              </a:rPr>
              <a:t>有用</a:t>
            </a:r>
            <a:r>
              <a:rPr lang="en-US" b="1" dirty="0" smtClean="0">
                <a:solidFill>
                  <a:srgbClr val="C00000"/>
                </a:solidFill>
              </a:rPr>
              <a:t>+W</a:t>
            </a:r>
            <a:r>
              <a:rPr lang="zh-CN" altLang="en-US" b="1" baseline="-25000" dirty="0" smtClean="0">
                <a:solidFill>
                  <a:srgbClr val="C00000"/>
                </a:solidFill>
              </a:rPr>
              <a:t>额外</a:t>
            </a:r>
            <a:endParaRPr lang="zh-CN" altLang="en-US" b="1" dirty="0">
              <a:solidFill>
                <a:srgbClr val="C00000"/>
              </a:solidFill>
              <a:latin typeface="+mn-ea"/>
            </a:endParaRPr>
          </a:p>
        </p:txBody>
      </p:sp>
      <p:sp>
        <p:nvSpPr>
          <p:cNvPr id="13" name="矩形 12"/>
          <p:cNvSpPr/>
          <p:nvPr/>
        </p:nvSpPr>
        <p:spPr>
          <a:xfrm>
            <a:off x="3534328" y="2723415"/>
            <a:ext cx="877163" cy="369332"/>
          </a:xfrm>
          <a:prstGeom prst="rect">
            <a:avLst/>
          </a:prstGeom>
        </p:spPr>
        <p:txBody>
          <a:bodyPr wrap="none">
            <a:spAutoFit/>
          </a:bodyPr>
          <a:lstStyle/>
          <a:p>
            <a:r>
              <a:rPr lang="zh-CN" altLang="en-US" b="1" dirty="0" smtClean="0">
                <a:solidFill>
                  <a:srgbClr val="C00000"/>
                </a:solidFill>
              </a:rPr>
              <a:t>有用功</a:t>
            </a:r>
            <a:endParaRPr lang="zh-CN" altLang="en-US" dirty="0">
              <a:solidFill>
                <a:srgbClr val="C00000"/>
              </a:solidFill>
            </a:endParaRPr>
          </a:p>
        </p:txBody>
      </p:sp>
      <p:sp>
        <p:nvSpPr>
          <p:cNvPr id="16" name="矩形 15"/>
          <p:cNvSpPr/>
          <p:nvPr/>
        </p:nvSpPr>
        <p:spPr>
          <a:xfrm>
            <a:off x="4721799" y="2754946"/>
            <a:ext cx="646331" cy="369332"/>
          </a:xfrm>
          <a:prstGeom prst="rect">
            <a:avLst/>
          </a:prstGeom>
        </p:spPr>
        <p:txBody>
          <a:bodyPr wrap="none">
            <a:spAutoFit/>
          </a:bodyPr>
          <a:lstStyle/>
          <a:p>
            <a:r>
              <a:rPr lang="zh-CN" altLang="en-US" b="1" dirty="0" smtClean="0">
                <a:solidFill>
                  <a:srgbClr val="C00000"/>
                </a:solidFill>
              </a:rPr>
              <a:t>总功</a:t>
            </a:r>
            <a:endParaRPr lang="zh-CN" altLang="en-US" dirty="0">
              <a:solidFill>
                <a:srgbClr val="C00000"/>
              </a:solidFill>
            </a:endParaRPr>
          </a:p>
        </p:txBody>
      </p:sp>
      <p:sp>
        <p:nvSpPr>
          <p:cNvPr id="18" name="矩形 17"/>
          <p:cNvSpPr/>
          <p:nvPr/>
        </p:nvSpPr>
        <p:spPr>
          <a:xfrm>
            <a:off x="1009485" y="3154339"/>
            <a:ext cx="335348" cy="369332"/>
          </a:xfrm>
          <a:prstGeom prst="rect">
            <a:avLst/>
          </a:prstGeom>
        </p:spPr>
        <p:txBody>
          <a:bodyPr wrap="none">
            <a:spAutoFit/>
          </a:bodyPr>
          <a:lstStyle/>
          <a:p>
            <a:r>
              <a:rPr lang="en-US" b="1" dirty="0" smtClean="0">
                <a:solidFill>
                  <a:srgbClr val="C00000"/>
                </a:solidFill>
              </a:rPr>
              <a:t>η</a:t>
            </a:r>
            <a:endParaRPr lang="zh-CN" altLang="en-US" dirty="0">
              <a:solidFill>
                <a:srgbClr val="C00000"/>
              </a:solidFill>
            </a:endParaRPr>
          </a:p>
        </p:txBody>
      </p:sp>
      <p:graphicFrame>
        <p:nvGraphicFramePr>
          <p:cNvPr id="74753" name="Object 1"/>
          <p:cNvGraphicFramePr>
            <a:graphicFrameLocks noChangeAspect="1"/>
          </p:cNvGraphicFramePr>
          <p:nvPr/>
        </p:nvGraphicFramePr>
        <p:xfrm>
          <a:off x="3079701" y="3033707"/>
          <a:ext cx="1231040" cy="518406"/>
        </p:xfrm>
        <a:graphic>
          <a:graphicData uri="http://schemas.openxmlformats.org/presentationml/2006/ole">
            <mc:AlternateContent xmlns:mc="http://schemas.openxmlformats.org/markup-compatibility/2006">
              <mc:Choice xmlns:v="urn:schemas-microsoft-com:vml" Requires="v">
                <p:oleObj spid="_x0000_s74754" name="文档" r:id="rId4" imgW="1405128" imgH="594360" progId="Office12.wps.Document.8">
                  <p:embed/>
                </p:oleObj>
              </mc:Choice>
              <mc:Fallback>
                <p:oleObj name="文档" r:id="rId4" imgW="1405128" imgH="594360" progId="Office12.wps.Documen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01" y="3033707"/>
                        <a:ext cx="1231040" cy="51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矩形 18"/>
          <p:cNvSpPr/>
          <p:nvPr/>
        </p:nvSpPr>
        <p:spPr>
          <a:xfrm>
            <a:off x="7801331" y="3164849"/>
            <a:ext cx="646331" cy="369332"/>
          </a:xfrm>
          <a:prstGeom prst="rect">
            <a:avLst/>
          </a:prstGeom>
        </p:spPr>
        <p:txBody>
          <a:bodyPr wrap="none">
            <a:spAutoFit/>
          </a:bodyPr>
          <a:lstStyle/>
          <a:p>
            <a:r>
              <a:rPr lang="zh-CN" altLang="en-US" b="1" dirty="0" smtClean="0">
                <a:solidFill>
                  <a:srgbClr val="C00000"/>
                </a:solidFill>
              </a:rPr>
              <a:t>比值</a:t>
            </a:r>
            <a:endParaRPr lang="zh-CN" altLang="en-US" dirty="0">
              <a:solidFill>
                <a:srgbClr val="C00000"/>
              </a:solidFill>
            </a:endParaRPr>
          </a:p>
        </p:txBody>
      </p:sp>
      <p:sp>
        <p:nvSpPr>
          <p:cNvPr id="22" name="矩形 21"/>
          <p:cNvSpPr/>
          <p:nvPr/>
        </p:nvSpPr>
        <p:spPr>
          <a:xfrm>
            <a:off x="2272889" y="3553732"/>
            <a:ext cx="646331" cy="369332"/>
          </a:xfrm>
          <a:prstGeom prst="rect">
            <a:avLst/>
          </a:prstGeom>
        </p:spPr>
        <p:txBody>
          <a:bodyPr wrap="none">
            <a:spAutoFit/>
          </a:bodyPr>
          <a:lstStyle/>
          <a:p>
            <a:r>
              <a:rPr lang="zh-CN" altLang="en-US" b="1" dirty="0" smtClean="0">
                <a:solidFill>
                  <a:srgbClr val="C00000"/>
                </a:solidFill>
              </a:rPr>
              <a:t>多少</a:t>
            </a:r>
            <a:endParaRPr lang="zh-CN" altLang="en-US" dirty="0">
              <a:solidFill>
                <a:srgbClr val="C00000"/>
              </a:solidFill>
            </a:endParaRPr>
          </a:p>
        </p:txBody>
      </p:sp>
      <p:sp>
        <p:nvSpPr>
          <p:cNvPr id="23" name="矩形 22"/>
          <p:cNvSpPr/>
          <p:nvPr/>
        </p:nvSpPr>
        <p:spPr>
          <a:xfrm>
            <a:off x="4122710" y="3585264"/>
            <a:ext cx="646331" cy="369332"/>
          </a:xfrm>
          <a:prstGeom prst="rect">
            <a:avLst/>
          </a:prstGeom>
        </p:spPr>
        <p:txBody>
          <a:bodyPr wrap="none">
            <a:spAutoFit/>
          </a:bodyPr>
          <a:lstStyle/>
          <a:p>
            <a:r>
              <a:rPr lang="zh-CN" altLang="en-US" b="1" dirty="0" smtClean="0">
                <a:solidFill>
                  <a:srgbClr val="C00000"/>
                </a:solidFill>
              </a:rPr>
              <a:t>快慢</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4753"/>
                                        </p:tgtEl>
                                        <p:attrNameLst>
                                          <p:attrName>style.visibility</p:attrName>
                                        </p:attrNameLst>
                                      </p:cBhvr>
                                      <p:to>
                                        <p:strVal val="visible"/>
                                      </p:to>
                                    </p:set>
                                    <p:animEffect transition="in" filter="fade">
                                      <p:cBhvr>
                                        <p:cTn id="47" dur="500"/>
                                        <p:tgtEl>
                                          <p:spTgt spid="747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17" grpId="0"/>
      <p:bldP spid="28" grpId="0"/>
      <p:bldP spid="14" grpId="0"/>
      <p:bldP spid="13" grpId="0"/>
      <p:bldP spid="16" grpId="0"/>
      <p:bldP spid="18" grpId="0"/>
      <p:bldP spid="19"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9" name="文本框 15">
            <a:extLst>
              <a:ext uri="{FF2B5EF4-FFF2-40B4-BE49-F238E27FC236}">
                <a16:creationId xmlns="" xmlns:a16="http://schemas.microsoft.com/office/drawing/2014/main" id="{513755DF-9709-473A-BB92-B4F2B780B634}"/>
              </a:ext>
            </a:extLst>
          </p:cNvPr>
          <p:cNvSpPr txBox="1"/>
          <p:nvPr/>
        </p:nvSpPr>
        <p:spPr>
          <a:xfrm>
            <a:off x="643023" y="225993"/>
            <a:ext cx="8181663" cy="2101272"/>
          </a:xfrm>
          <a:prstGeom prst="rect">
            <a:avLst/>
          </a:prstGeom>
          <a:noFill/>
        </p:spPr>
        <p:txBody>
          <a:bodyPr wrap="square" lIns="36000" tIns="36000" rIns="36000" bIns="36000" rtlCol="0">
            <a:spAutoFit/>
          </a:bodyPr>
          <a:lstStyle/>
          <a:p>
            <a:pPr>
              <a:lnSpc>
                <a:spcPct val="150000"/>
              </a:lnSpc>
            </a:pPr>
            <a:r>
              <a:rPr lang="en-US" b="1" dirty="0" smtClean="0"/>
              <a:t>5.</a:t>
            </a:r>
            <a:r>
              <a:rPr lang="zh-CN" altLang="en-US" b="1" dirty="0" smtClean="0"/>
              <a:t>特点：</a:t>
            </a:r>
            <a:r>
              <a:rPr lang="zh-CN" altLang="en-US" dirty="0" smtClean="0"/>
              <a:t>使用任何机械都不可避免地要做额外功，有用功总是</a:t>
            </a:r>
            <a:r>
              <a:rPr lang="zh-CN" altLang="en-US" u="sng" dirty="0" smtClean="0"/>
              <a:t>　　　　</a:t>
            </a:r>
            <a:r>
              <a:rPr lang="zh-CN" altLang="en-US" dirty="0" smtClean="0"/>
              <a:t>总功，所以机械效率总是</a:t>
            </a:r>
            <a:r>
              <a:rPr lang="zh-CN" altLang="en-US" u="sng" dirty="0" smtClean="0"/>
              <a:t>　　　　</a:t>
            </a:r>
            <a:r>
              <a:rPr lang="en-US" dirty="0" smtClean="0"/>
              <a:t>1</a:t>
            </a:r>
            <a:r>
              <a:rPr lang="zh-CN" altLang="en-US" dirty="0" smtClean="0"/>
              <a:t>的。机械效率通常用百分数表示。（均选填“大于”或“小于”）</a:t>
            </a:r>
            <a:r>
              <a:rPr lang="en-US" dirty="0" smtClean="0"/>
              <a:t> </a:t>
            </a:r>
            <a:endParaRPr lang="zh-CN" altLang="en-US" dirty="0" smtClean="0"/>
          </a:p>
          <a:p>
            <a:pPr>
              <a:lnSpc>
                <a:spcPct val="150000"/>
              </a:lnSpc>
            </a:pPr>
            <a:r>
              <a:rPr lang="en-US" b="1" dirty="0" smtClean="0"/>
              <a:t>6.</a:t>
            </a:r>
            <a:r>
              <a:rPr lang="zh-CN" altLang="en-US" b="1" dirty="0" smtClean="0"/>
              <a:t>提高机械效率的方法：</a:t>
            </a:r>
            <a:r>
              <a:rPr lang="en-US" dirty="0" smtClean="0"/>
              <a:t>①</a:t>
            </a:r>
            <a:r>
              <a:rPr lang="zh-CN" altLang="en-US" dirty="0" smtClean="0"/>
              <a:t>增加物重来增大有用功；</a:t>
            </a:r>
            <a:r>
              <a:rPr lang="en-US" dirty="0" smtClean="0"/>
              <a:t>②</a:t>
            </a:r>
            <a:r>
              <a:rPr lang="zh-CN" altLang="en-US" dirty="0" smtClean="0"/>
              <a:t>减小摩擦和机械自重来减小额外功。</a:t>
            </a:r>
            <a:endParaRPr lang="zh-CN" altLang="en-US" dirty="0"/>
          </a:p>
        </p:txBody>
      </p:sp>
      <p:sp>
        <p:nvSpPr>
          <p:cNvPr id="20" name="文本框 12">
            <a:extLst>
              <a:ext uri="{FF2B5EF4-FFF2-40B4-BE49-F238E27FC236}">
                <a16:creationId xmlns:a16="http://schemas.microsoft.com/office/drawing/2014/main" xmlns="" id="{2795C5FE-A0E3-4855-B937-A2DA6BC1A4B9}"/>
              </a:ext>
            </a:extLst>
          </p:cNvPr>
          <p:cNvSpPr txBox="1"/>
          <p:nvPr/>
        </p:nvSpPr>
        <p:spPr>
          <a:xfrm>
            <a:off x="7050314" y="178676"/>
            <a:ext cx="706819"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小于</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1" name="文本框 12">
            <a:extLst>
              <a:ext uri="{FF2B5EF4-FFF2-40B4-BE49-F238E27FC236}">
                <a16:creationId xmlns:a16="http://schemas.microsoft.com/office/drawing/2014/main" xmlns="" id="{2795C5FE-A0E3-4855-B937-A2DA6BC1A4B9}"/>
              </a:ext>
            </a:extLst>
          </p:cNvPr>
          <p:cNvSpPr txBox="1"/>
          <p:nvPr/>
        </p:nvSpPr>
        <p:spPr>
          <a:xfrm>
            <a:off x="2502564" y="575188"/>
            <a:ext cx="701089"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小于</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5192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809654" y="734103"/>
            <a:ext cx="7991446" cy="3831818"/>
          </a:xfrm>
          <a:prstGeom prst="rect">
            <a:avLst/>
          </a:prstGeom>
        </p:spPr>
        <p:txBody>
          <a:bodyPr wrap="square">
            <a:spAutoFit/>
          </a:bodyPr>
          <a:lstStyle/>
          <a:p>
            <a:pPr algn="just">
              <a:lnSpc>
                <a:spcPct val="150000"/>
              </a:lnSpc>
            </a:pPr>
            <a:r>
              <a:rPr lang="en-US" b="1" dirty="0" smtClean="0"/>
              <a:t>1.</a:t>
            </a:r>
            <a:r>
              <a:rPr lang="zh-CN" altLang="en-US" dirty="0" smtClean="0"/>
              <a:t>物体由于</a:t>
            </a:r>
            <a:r>
              <a:rPr lang="zh-CN" altLang="en-US" u="sng" dirty="0" smtClean="0"/>
              <a:t>　　　　　</a:t>
            </a:r>
            <a:r>
              <a:rPr lang="zh-CN" altLang="en-US" dirty="0" smtClean="0"/>
              <a:t>而具有的能，叫动能。动能的大小与物体的</a:t>
            </a:r>
            <a:r>
              <a:rPr lang="zh-CN" altLang="en-US" u="sng" dirty="0" smtClean="0"/>
              <a:t>　　   　</a:t>
            </a:r>
            <a:r>
              <a:rPr lang="zh-CN" altLang="en-US" dirty="0" smtClean="0"/>
              <a:t>、</a:t>
            </a:r>
            <a:endParaRPr lang="en-US" altLang="zh-CN" dirty="0" smtClean="0"/>
          </a:p>
          <a:p>
            <a:pPr algn="just">
              <a:lnSpc>
                <a:spcPct val="150000"/>
              </a:lnSpc>
            </a:pPr>
            <a:r>
              <a:rPr lang="zh-CN" altLang="en-US" u="sng" dirty="0" smtClean="0"/>
              <a:t> 　　　　</a:t>
            </a:r>
            <a:r>
              <a:rPr lang="zh-CN" altLang="en-US" dirty="0" smtClean="0"/>
              <a:t>有关，在物体质量相同时，</a:t>
            </a:r>
            <a:r>
              <a:rPr lang="zh-CN" altLang="en-US" u="sng" dirty="0" smtClean="0"/>
              <a:t>　　　　</a:t>
            </a:r>
            <a:r>
              <a:rPr lang="zh-CN" altLang="en-US" dirty="0" smtClean="0"/>
              <a:t>越大，</a:t>
            </a:r>
            <a:r>
              <a:rPr lang="zh-CN" altLang="en-US" u="sng" dirty="0" smtClean="0"/>
              <a:t>　　　　</a:t>
            </a:r>
            <a:r>
              <a:rPr lang="zh-CN" altLang="en-US" dirty="0" smtClean="0"/>
              <a:t>越大；在物体速度相同时，</a:t>
            </a:r>
            <a:r>
              <a:rPr lang="zh-CN" altLang="en-US" u="sng" dirty="0" smtClean="0"/>
              <a:t>　　　　</a:t>
            </a:r>
            <a:r>
              <a:rPr lang="zh-CN" altLang="en-US" dirty="0" smtClean="0"/>
              <a:t>越大，</a:t>
            </a:r>
            <a:r>
              <a:rPr lang="zh-CN" altLang="en-US" u="sng" dirty="0" smtClean="0"/>
              <a:t>　　　　</a:t>
            </a:r>
            <a:r>
              <a:rPr lang="zh-CN" altLang="en-US" dirty="0" smtClean="0"/>
              <a:t>越大。</a:t>
            </a:r>
            <a:r>
              <a:rPr lang="en-US" dirty="0" smtClean="0"/>
              <a:t> </a:t>
            </a:r>
            <a:endParaRPr lang="zh-CN" altLang="en-US" dirty="0" smtClean="0"/>
          </a:p>
          <a:p>
            <a:pPr algn="just">
              <a:lnSpc>
                <a:spcPct val="150000"/>
              </a:lnSpc>
            </a:pPr>
            <a:r>
              <a:rPr lang="en-US" b="1" dirty="0" smtClean="0"/>
              <a:t>2.</a:t>
            </a:r>
            <a:r>
              <a:rPr lang="zh-CN" altLang="en-US" dirty="0" smtClean="0"/>
              <a:t>物体由于</a:t>
            </a:r>
            <a:r>
              <a:rPr lang="zh-CN" altLang="en-US" u="sng" dirty="0" smtClean="0"/>
              <a:t>　　　　</a:t>
            </a:r>
            <a:r>
              <a:rPr lang="zh-CN" altLang="en-US" dirty="0" smtClean="0"/>
              <a:t>而具有的能叫重力势能。重力势能大小与物体的</a:t>
            </a:r>
            <a:r>
              <a:rPr lang="zh-CN" altLang="en-US" u="sng" dirty="0" smtClean="0"/>
              <a:t>　　　</a:t>
            </a:r>
            <a:r>
              <a:rPr lang="zh-CN" altLang="en-US" dirty="0" smtClean="0"/>
              <a:t>、</a:t>
            </a:r>
            <a:endParaRPr lang="en-US" altLang="zh-CN" dirty="0" smtClean="0"/>
          </a:p>
          <a:p>
            <a:pPr algn="just">
              <a:lnSpc>
                <a:spcPct val="150000"/>
              </a:lnSpc>
            </a:pPr>
            <a:r>
              <a:rPr lang="zh-CN" altLang="en-US" u="sng" dirty="0" smtClean="0"/>
              <a:t>　　　</a:t>
            </a:r>
            <a:r>
              <a:rPr lang="zh-CN" altLang="en-US" dirty="0" smtClean="0"/>
              <a:t>有关，在物体质量相同时，</a:t>
            </a:r>
            <a:r>
              <a:rPr lang="zh-CN" altLang="en-US" u="sng" dirty="0" smtClean="0"/>
              <a:t>　　　</a:t>
            </a:r>
            <a:r>
              <a:rPr lang="zh-CN" altLang="en-US" dirty="0" smtClean="0"/>
              <a:t>越大，重力势能越大；在物体高度相同时，</a:t>
            </a:r>
            <a:r>
              <a:rPr lang="zh-CN" altLang="en-US" u="sng" dirty="0" smtClean="0"/>
              <a:t>　　　</a:t>
            </a:r>
            <a:r>
              <a:rPr lang="zh-CN" altLang="en-US" dirty="0" smtClean="0"/>
              <a:t>越大，重力势能越大。</a:t>
            </a:r>
            <a:r>
              <a:rPr lang="en-US" dirty="0" smtClean="0"/>
              <a:t> </a:t>
            </a:r>
            <a:endParaRPr lang="zh-CN" altLang="en-US" dirty="0" smtClean="0"/>
          </a:p>
          <a:p>
            <a:pPr algn="just">
              <a:lnSpc>
                <a:spcPct val="150000"/>
              </a:lnSpc>
            </a:pPr>
            <a:r>
              <a:rPr lang="en-US" b="1" dirty="0" smtClean="0"/>
              <a:t>3.</a:t>
            </a:r>
            <a:r>
              <a:rPr lang="zh-CN" altLang="en-US" dirty="0" smtClean="0"/>
              <a:t>物体由于发生</a:t>
            </a:r>
            <a:r>
              <a:rPr lang="zh-CN" altLang="en-US" u="sng" dirty="0" smtClean="0"/>
              <a:t>　　　　　　</a:t>
            </a:r>
            <a:r>
              <a:rPr lang="zh-CN" altLang="en-US" dirty="0" smtClean="0"/>
              <a:t>而具有的能叫弹性势能。弹性势能的大小与物体的</a:t>
            </a:r>
            <a:r>
              <a:rPr lang="zh-CN" altLang="en-US" u="sng" dirty="0" smtClean="0"/>
              <a:t>　　　　　　</a:t>
            </a:r>
            <a:r>
              <a:rPr lang="zh-CN" altLang="en-US" dirty="0" smtClean="0"/>
              <a:t>和</a:t>
            </a:r>
            <a:r>
              <a:rPr lang="zh-CN" altLang="en-US" u="sng" dirty="0" smtClean="0"/>
              <a:t>　　　　　　</a:t>
            </a:r>
            <a:r>
              <a:rPr lang="zh-CN" altLang="en-US" dirty="0" smtClean="0"/>
              <a:t>有关。</a:t>
            </a:r>
            <a:r>
              <a:rPr lang="en-US" dirty="0" smtClean="0"/>
              <a:t> </a:t>
            </a:r>
            <a:endParaRPr lang="zh-CN" altLang="en-US" dirty="0" smtClean="0"/>
          </a:p>
          <a:p>
            <a:pPr algn="just">
              <a:lnSpc>
                <a:spcPct val="150000"/>
              </a:lnSpc>
            </a:pPr>
            <a:r>
              <a:rPr lang="en-US" b="1" dirty="0" smtClean="0"/>
              <a:t>4.</a:t>
            </a:r>
            <a:r>
              <a:rPr lang="zh-CN" altLang="en-US" dirty="0" smtClean="0"/>
              <a:t>重力势能和弹性势能统称为</a:t>
            </a:r>
            <a:r>
              <a:rPr lang="zh-CN" altLang="en-US" u="sng" dirty="0" smtClean="0"/>
              <a:t>　　　　</a:t>
            </a:r>
            <a:r>
              <a:rPr lang="zh-CN" altLang="en-US" dirty="0" smtClean="0"/>
              <a:t>。</a:t>
            </a:r>
            <a:r>
              <a:rPr lang="en-US" dirty="0" smtClean="0"/>
              <a:t> </a:t>
            </a:r>
            <a:endParaRPr lang="zh-CN" altLang="en-US" dirty="0"/>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20" name="文本框 12">
            <a:extLst>
              <a:ext uri="{FF2B5EF4-FFF2-40B4-BE49-F238E27FC236}">
                <a16:creationId xmlns:a16="http://schemas.microsoft.com/office/drawing/2014/main" xmlns="" id="{2795C5FE-A0E3-4855-B937-A2DA6BC1A4B9}"/>
              </a:ext>
            </a:extLst>
          </p:cNvPr>
          <p:cNvSpPr txBox="1"/>
          <p:nvPr/>
        </p:nvSpPr>
        <p:spPr>
          <a:xfrm>
            <a:off x="2395921" y="693921"/>
            <a:ext cx="540463"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运动</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5" name="文本框 12">
            <a:extLst>
              <a:ext uri="{FF2B5EF4-FFF2-40B4-BE49-F238E27FC236}">
                <a16:creationId xmlns:a16="http://schemas.microsoft.com/office/drawing/2014/main" xmlns="" id="{2795C5FE-A0E3-4855-B937-A2DA6BC1A4B9}"/>
              </a:ext>
            </a:extLst>
          </p:cNvPr>
          <p:cNvSpPr txBox="1"/>
          <p:nvPr/>
        </p:nvSpPr>
        <p:spPr>
          <a:xfrm>
            <a:off x="7673648" y="706716"/>
            <a:ext cx="619015" cy="439278"/>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微软雅黑" panose="020B0503020204020204" pitchFamily="34" charset="-122"/>
                <a:ea typeface="微软雅黑" panose="020B0503020204020204" pitchFamily="34" charset="-122"/>
              </a:rPr>
              <a:t>质量</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775736" y="276930"/>
            <a:ext cx="3005951" cy="400110"/>
          </a:xfrm>
          <a:prstGeom prst="rect">
            <a:avLst/>
          </a:prstGeom>
        </p:spPr>
        <p:txBody>
          <a:bodyPr wrap="none">
            <a:spAutoFit/>
          </a:bodyPr>
          <a:lstStyle/>
          <a:p>
            <a:r>
              <a:rPr lang="zh-CN" altLang="en-US" sz="2000" b="1" dirty="0" smtClean="0">
                <a:solidFill>
                  <a:srgbClr val="409E8A"/>
                </a:solidFill>
              </a:rPr>
              <a:t>考点四　认识动能与势能</a:t>
            </a:r>
            <a:endParaRPr lang="zh-CN" altLang="en-US" sz="2000" b="1" dirty="0">
              <a:solidFill>
                <a:srgbClr val="409E8A"/>
              </a:solidFill>
            </a:endParaRPr>
          </a:p>
        </p:txBody>
      </p:sp>
      <p:sp>
        <p:nvSpPr>
          <p:cNvPr id="22" name="矩形 21"/>
          <p:cNvSpPr/>
          <p:nvPr/>
        </p:nvSpPr>
        <p:spPr>
          <a:xfrm>
            <a:off x="1083078" y="1199414"/>
            <a:ext cx="646331" cy="369332"/>
          </a:xfrm>
          <a:prstGeom prst="rect">
            <a:avLst/>
          </a:prstGeom>
        </p:spPr>
        <p:txBody>
          <a:bodyPr wrap="none">
            <a:spAutoFit/>
          </a:bodyPr>
          <a:lstStyle/>
          <a:p>
            <a:r>
              <a:rPr lang="zh-CN" altLang="en-US" b="1" dirty="0" smtClean="0">
                <a:solidFill>
                  <a:srgbClr val="C00000"/>
                </a:solidFill>
              </a:rPr>
              <a:t>速度</a:t>
            </a:r>
            <a:endParaRPr lang="zh-CN" altLang="en-US" b="1" dirty="0">
              <a:solidFill>
                <a:srgbClr val="C00000"/>
              </a:solidFill>
            </a:endParaRPr>
          </a:p>
        </p:txBody>
      </p:sp>
      <p:sp>
        <p:nvSpPr>
          <p:cNvPr id="14" name="矩形 13"/>
          <p:cNvSpPr/>
          <p:nvPr/>
        </p:nvSpPr>
        <p:spPr>
          <a:xfrm>
            <a:off x="6653556" y="3301484"/>
            <a:ext cx="758541" cy="307777"/>
          </a:xfrm>
          <a:prstGeom prst="rect">
            <a:avLst/>
          </a:prstGeom>
        </p:spPr>
        <p:txBody>
          <a:bodyPr wrap="none">
            <a:spAutoFit/>
          </a:bodyPr>
          <a:lstStyle/>
          <a:p>
            <a:r>
              <a:rPr lang="zh-CN" altLang="en-US" sz="1400" dirty="0" smtClean="0"/>
              <a:t>图</a:t>
            </a:r>
            <a:r>
              <a:rPr lang="en-US" sz="1400" dirty="0" smtClean="0"/>
              <a:t>14-4</a:t>
            </a:r>
            <a:endParaRPr lang="zh-CN" altLang="en-US" sz="1400" dirty="0"/>
          </a:p>
        </p:txBody>
      </p:sp>
      <p:sp>
        <p:nvSpPr>
          <p:cNvPr id="16" name="矩形 15"/>
          <p:cNvSpPr/>
          <p:nvPr/>
        </p:nvSpPr>
        <p:spPr>
          <a:xfrm>
            <a:off x="3957144" y="4052005"/>
            <a:ext cx="793531" cy="369332"/>
          </a:xfrm>
          <a:prstGeom prst="rect">
            <a:avLst/>
          </a:prstGeom>
        </p:spPr>
        <p:txBody>
          <a:bodyPr wrap="square">
            <a:spAutoFit/>
          </a:bodyPr>
          <a:lstStyle/>
          <a:p>
            <a:r>
              <a:rPr lang="zh-CN" altLang="en-US" b="1" dirty="0" smtClean="0">
                <a:solidFill>
                  <a:srgbClr val="C00000"/>
                </a:solidFill>
              </a:rPr>
              <a:t>势能</a:t>
            </a:r>
            <a:endParaRPr lang="zh-CN" altLang="en-US" dirty="0">
              <a:solidFill>
                <a:srgbClr val="C00000"/>
              </a:solidFill>
            </a:endParaRPr>
          </a:p>
        </p:txBody>
      </p:sp>
      <p:sp>
        <p:nvSpPr>
          <p:cNvPr id="17" name="矩形 16"/>
          <p:cNvSpPr/>
          <p:nvPr/>
        </p:nvSpPr>
        <p:spPr>
          <a:xfrm>
            <a:off x="4845532" y="1183648"/>
            <a:ext cx="646331" cy="369332"/>
          </a:xfrm>
          <a:prstGeom prst="rect">
            <a:avLst/>
          </a:prstGeom>
        </p:spPr>
        <p:txBody>
          <a:bodyPr wrap="none">
            <a:spAutoFit/>
          </a:bodyPr>
          <a:lstStyle/>
          <a:p>
            <a:r>
              <a:rPr lang="zh-CN" altLang="en-US" b="1" dirty="0" smtClean="0">
                <a:solidFill>
                  <a:srgbClr val="C00000"/>
                </a:solidFill>
              </a:rPr>
              <a:t>速度</a:t>
            </a:r>
            <a:endParaRPr lang="zh-CN" altLang="en-US" b="1" dirty="0">
              <a:solidFill>
                <a:srgbClr val="C00000"/>
              </a:solidFill>
            </a:endParaRPr>
          </a:p>
        </p:txBody>
      </p:sp>
      <p:sp>
        <p:nvSpPr>
          <p:cNvPr id="18" name="矩形 17"/>
          <p:cNvSpPr/>
          <p:nvPr/>
        </p:nvSpPr>
        <p:spPr>
          <a:xfrm>
            <a:off x="6505556" y="1200916"/>
            <a:ext cx="646331" cy="369332"/>
          </a:xfrm>
          <a:prstGeom prst="rect">
            <a:avLst/>
          </a:prstGeom>
        </p:spPr>
        <p:txBody>
          <a:bodyPr wrap="none">
            <a:spAutoFit/>
          </a:bodyPr>
          <a:lstStyle/>
          <a:p>
            <a:r>
              <a:rPr lang="zh-CN" altLang="en-US" b="1" dirty="0" smtClean="0">
                <a:solidFill>
                  <a:srgbClr val="C00000"/>
                </a:solidFill>
              </a:rPr>
              <a:t>动能</a:t>
            </a:r>
            <a:endParaRPr lang="zh-CN" altLang="en-US" dirty="0">
              <a:solidFill>
                <a:srgbClr val="C00000"/>
              </a:solidFill>
            </a:endParaRPr>
          </a:p>
        </p:txBody>
      </p:sp>
      <p:sp>
        <p:nvSpPr>
          <p:cNvPr id="19" name="矩形 18"/>
          <p:cNvSpPr/>
          <p:nvPr/>
        </p:nvSpPr>
        <p:spPr>
          <a:xfrm>
            <a:off x="2443557" y="1609318"/>
            <a:ext cx="646331" cy="369332"/>
          </a:xfrm>
          <a:prstGeom prst="rect">
            <a:avLst/>
          </a:prstGeom>
        </p:spPr>
        <p:txBody>
          <a:bodyPr wrap="none">
            <a:spAutoFit/>
          </a:bodyPr>
          <a:lstStyle/>
          <a:p>
            <a:r>
              <a:rPr lang="zh-CN" altLang="en-US" b="1" dirty="0" smtClean="0">
                <a:solidFill>
                  <a:srgbClr val="C00000"/>
                </a:solidFill>
              </a:rPr>
              <a:t>质量</a:t>
            </a:r>
            <a:endParaRPr lang="zh-CN" altLang="en-US" dirty="0">
              <a:solidFill>
                <a:srgbClr val="C00000"/>
              </a:solidFill>
            </a:endParaRPr>
          </a:p>
        </p:txBody>
      </p:sp>
      <p:sp>
        <p:nvSpPr>
          <p:cNvPr id="23" name="矩形 22"/>
          <p:cNvSpPr/>
          <p:nvPr/>
        </p:nvSpPr>
        <p:spPr>
          <a:xfrm>
            <a:off x="4070158" y="1619828"/>
            <a:ext cx="646331" cy="369332"/>
          </a:xfrm>
          <a:prstGeom prst="rect">
            <a:avLst/>
          </a:prstGeom>
        </p:spPr>
        <p:txBody>
          <a:bodyPr wrap="none">
            <a:spAutoFit/>
          </a:bodyPr>
          <a:lstStyle/>
          <a:p>
            <a:r>
              <a:rPr lang="zh-CN" altLang="en-US" b="1" dirty="0" smtClean="0">
                <a:solidFill>
                  <a:srgbClr val="C00000"/>
                </a:solidFill>
              </a:rPr>
              <a:t>动能</a:t>
            </a:r>
            <a:endParaRPr lang="zh-CN" altLang="en-US" dirty="0">
              <a:solidFill>
                <a:srgbClr val="C00000"/>
              </a:solidFill>
            </a:endParaRPr>
          </a:p>
        </p:txBody>
      </p:sp>
      <p:sp>
        <p:nvSpPr>
          <p:cNvPr id="24" name="矩形 23"/>
          <p:cNvSpPr/>
          <p:nvPr/>
        </p:nvSpPr>
        <p:spPr>
          <a:xfrm>
            <a:off x="2071890" y="2019222"/>
            <a:ext cx="877163" cy="369332"/>
          </a:xfrm>
          <a:prstGeom prst="rect">
            <a:avLst/>
          </a:prstGeom>
        </p:spPr>
        <p:txBody>
          <a:bodyPr wrap="none">
            <a:spAutoFit/>
          </a:bodyPr>
          <a:lstStyle/>
          <a:p>
            <a:r>
              <a:rPr lang="zh-CN" altLang="en-US" b="1" dirty="0" smtClean="0">
                <a:solidFill>
                  <a:srgbClr val="C00000"/>
                </a:solidFill>
              </a:rPr>
              <a:t>被举高</a:t>
            </a:r>
            <a:endParaRPr lang="zh-CN" altLang="en-US" dirty="0">
              <a:solidFill>
                <a:srgbClr val="C00000"/>
              </a:solidFill>
            </a:endParaRPr>
          </a:p>
        </p:txBody>
      </p:sp>
      <p:sp>
        <p:nvSpPr>
          <p:cNvPr id="25" name="矩形 24"/>
          <p:cNvSpPr/>
          <p:nvPr/>
        </p:nvSpPr>
        <p:spPr>
          <a:xfrm>
            <a:off x="7774806" y="2015218"/>
            <a:ext cx="646331" cy="369332"/>
          </a:xfrm>
          <a:prstGeom prst="rect">
            <a:avLst/>
          </a:prstGeom>
        </p:spPr>
        <p:txBody>
          <a:bodyPr wrap="none">
            <a:spAutoFit/>
          </a:bodyPr>
          <a:lstStyle/>
          <a:p>
            <a:r>
              <a:rPr lang="zh-CN" altLang="en-US" b="1" dirty="0" smtClean="0">
                <a:solidFill>
                  <a:srgbClr val="C00000"/>
                </a:solidFill>
              </a:rPr>
              <a:t>质量</a:t>
            </a:r>
            <a:endParaRPr lang="zh-CN" altLang="en-US" dirty="0">
              <a:solidFill>
                <a:srgbClr val="C00000"/>
              </a:solidFill>
            </a:endParaRPr>
          </a:p>
        </p:txBody>
      </p:sp>
      <p:sp>
        <p:nvSpPr>
          <p:cNvPr id="26" name="矩形 25"/>
          <p:cNvSpPr/>
          <p:nvPr/>
        </p:nvSpPr>
        <p:spPr>
          <a:xfrm>
            <a:off x="4427509" y="2408105"/>
            <a:ext cx="646331" cy="369332"/>
          </a:xfrm>
          <a:prstGeom prst="rect">
            <a:avLst/>
          </a:prstGeom>
        </p:spPr>
        <p:txBody>
          <a:bodyPr wrap="none">
            <a:spAutoFit/>
          </a:bodyPr>
          <a:lstStyle/>
          <a:p>
            <a:r>
              <a:rPr lang="zh-CN" altLang="en-US" b="1" dirty="0" smtClean="0">
                <a:solidFill>
                  <a:srgbClr val="C00000"/>
                </a:solidFill>
              </a:rPr>
              <a:t>高度</a:t>
            </a:r>
            <a:endParaRPr lang="zh-CN" altLang="en-US" dirty="0">
              <a:solidFill>
                <a:srgbClr val="C00000"/>
              </a:solidFill>
            </a:endParaRPr>
          </a:p>
        </p:txBody>
      </p:sp>
      <p:sp>
        <p:nvSpPr>
          <p:cNvPr id="27" name="矩形 26"/>
          <p:cNvSpPr/>
          <p:nvPr/>
        </p:nvSpPr>
        <p:spPr>
          <a:xfrm>
            <a:off x="980117" y="2429125"/>
            <a:ext cx="646331" cy="369332"/>
          </a:xfrm>
          <a:prstGeom prst="rect">
            <a:avLst/>
          </a:prstGeom>
        </p:spPr>
        <p:txBody>
          <a:bodyPr wrap="none">
            <a:spAutoFit/>
          </a:bodyPr>
          <a:lstStyle/>
          <a:p>
            <a:r>
              <a:rPr lang="zh-CN" altLang="en-US" b="1" dirty="0" smtClean="0">
                <a:solidFill>
                  <a:srgbClr val="C00000"/>
                </a:solidFill>
              </a:rPr>
              <a:t>高度</a:t>
            </a:r>
            <a:endParaRPr lang="zh-CN" altLang="en-US" dirty="0">
              <a:solidFill>
                <a:srgbClr val="C00000"/>
              </a:solidFill>
            </a:endParaRPr>
          </a:p>
        </p:txBody>
      </p:sp>
      <p:sp>
        <p:nvSpPr>
          <p:cNvPr id="28" name="矩形 27"/>
          <p:cNvSpPr/>
          <p:nvPr/>
        </p:nvSpPr>
        <p:spPr>
          <a:xfrm>
            <a:off x="1668545" y="2833773"/>
            <a:ext cx="646331" cy="369332"/>
          </a:xfrm>
          <a:prstGeom prst="rect">
            <a:avLst/>
          </a:prstGeom>
        </p:spPr>
        <p:txBody>
          <a:bodyPr wrap="none">
            <a:spAutoFit/>
          </a:bodyPr>
          <a:lstStyle/>
          <a:p>
            <a:r>
              <a:rPr lang="zh-CN" altLang="en-US" b="1" dirty="0" smtClean="0">
                <a:solidFill>
                  <a:srgbClr val="C00000"/>
                </a:solidFill>
              </a:rPr>
              <a:t>质量</a:t>
            </a:r>
            <a:endParaRPr lang="zh-CN" altLang="en-US" dirty="0">
              <a:solidFill>
                <a:srgbClr val="C00000"/>
              </a:solidFill>
            </a:endParaRPr>
          </a:p>
        </p:txBody>
      </p:sp>
      <p:sp>
        <p:nvSpPr>
          <p:cNvPr id="29" name="矩形 28"/>
          <p:cNvSpPr/>
          <p:nvPr/>
        </p:nvSpPr>
        <p:spPr>
          <a:xfrm>
            <a:off x="2525533" y="3238422"/>
            <a:ext cx="1107996" cy="369332"/>
          </a:xfrm>
          <a:prstGeom prst="rect">
            <a:avLst/>
          </a:prstGeom>
        </p:spPr>
        <p:txBody>
          <a:bodyPr wrap="none">
            <a:spAutoFit/>
          </a:bodyPr>
          <a:lstStyle/>
          <a:p>
            <a:r>
              <a:rPr lang="zh-CN" altLang="en-US" b="1" dirty="0" smtClean="0">
                <a:solidFill>
                  <a:srgbClr val="C00000"/>
                </a:solidFill>
              </a:rPr>
              <a:t>弹性形变</a:t>
            </a:r>
            <a:endParaRPr lang="zh-CN" altLang="en-US" dirty="0">
              <a:solidFill>
                <a:srgbClr val="C00000"/>
              </a:solidFill>
            </a:endParaRPr>
          </a:p>
        </p:txBody>
      </p:sp>
      <p:sp>
        <p:nvSpPr>
          <p:cNvPr id="30" name="矩形 29"/>
          <p:cNvSpPr/>
          <p:nvPr/>
        </p:nvSpPr>
        <p:spPr>
          <a:xfrm>
            <a:off x="1222448" y="3658836"/>
            <a:ext cx="1107996" cy="369332"/>
          </a:xfrm>
          <a:prstGeom prst="rect">
            <a:avLst/>
          </a:prstGeom>
        </p:spPr>
        <p:txBody>
          <a:bodyPr wrap="none">
            <a:spAutoFit/>
          </a:bodyPr>
          <a:lstStyle/>
          <a:p>
            <a:r>
              <a:rPr lang="zh-CN" altLang="en-US" b="1" dirty="0" smtClean="0">
                <a:solidFill>
                  <a:srgbClr val="C00000"/>
                </a:solidFill>
              </a:rPr>
              <a:t>弹性强弱</a:t>
            </a:r>
            <a:endParaRPr lang="zh-CN" altLang="en-US" dirty="0">
              <a:solidFill>
                <a:srgbClr val="C00000"/>
              </a:solidFill>
            </a:endParaRPr>
          </a:p>
        </p:txBody>
      </p:sp>
      <p:sp>
        <p:nvSpPr>
          <p:cNvPr id="31" name="矩形 30"/>
          <p:cNvSpPr/>
          <p:nvPr/>
        </p:nvSpPr>
        <p:spPr>
          <a:xfrm>
            <a:off x="2840844" y="3637815"/>
            <a:ext cx="1107996" cy="369332"/>
          </a:xfrm>
          <a:prstGeom prst="rect">
            <a:avLst/>
          </a:prstGeom>
        </p:spPr>
        <p:txBody>
          <a:bodyPr wrap="none">
            <a:spAutoFit/>
          </a:bodyPr>
          <a:lstStyle/>
          <a:p>
            <a:r>
              <a:rPr lang="zh-CN" altLang="en-US" b="1" dirty="0" smtClean="0">
                <a:solidFill>
                  <a:srgbClr val="C00000"/>
                </a:solidFill>
              </a:rPr>
              <a:t>形变大小</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22" grpId="0"/>
      <p:bldP spid="16" grpId="0"/>
      <p:bldP spid="17" grpId="0"/>
      <p:bldP spid="18" grpId="0"/>
      <p:bldP spid="19"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6745" y="741702"/>
            <a:ext cx="7861738" cy="3000821"/>
          </a:xfrm>
          <a:prstGeom prst="rect">
            <a:avLst/>
          </a:prstGeom>
        </p:spPr>
        <p:txBody>
          <a:bodyPr wrap="square">
            <a:spAutoFit/>
          </a:bodyPr>
          <a:lstStyle/>
          <a:p>
            <a:pPr algn="just">
              <a:lnSpc>
                <a:spcPct val="150000"/>
              </a:lnSpc>
            </a:pPr>
            <a:r>
              <a:rPr lang="en-US" b="1" dirty="0" smtClean="0"/>
              <a:t>1.</a:t>
            </a:r>
            <a:r>
              <a:rPr lang="zh-CN" altLang="en-US" u="sng" dirty="0" smtClean="0"/>
              <a:t>　　　</a:t>
            </a:r>
            <a:r>
              <a:rPr lang="zh-CN" altLang="en-US" dirty="0" smtClean="0"/>
              <a:t>能和</a:t>
            </a:r>
            <a:r>
              <a:rPr lang="zh-CN" altLang="en-US" u="sng" dirty="0" smtClean="0"/>
              <a:t>　　　</a:t>
            </a:r>
            <a:r>
              <a:rPr lang="zh-CN" altLang="en-US" dirty="0" smtClean="0"/>
              <a:t>能，统称为机械能。</a:t>
            </a:r>
            <a:r>
              <a:rPr lang="en-US" dirty="0" smtClean="0"/>
              <a:t> </a:t>
            </a:r>
            <a:endParaRPr lang="zh-CN" altLang="en-US" dirty="0" smtClean="0"/>
          </a:p>
          <a:p>
            <a:pPr algn="just">
              <a:lnSpc>
                <a:spcPct val="150000"/>
              </a:lnSpc>
            </a:pPr>
            <a:r>
              <a:rPr lang="en-US" b="1" dirty="0" smtClean="0"/>
              <a:t>2.</a:t>
            </a:r>
            <a:r>
              <a:rPr lang="zh-CN" altLang="en-US" dirty="0" smtClean="0"/>
              <a:t>物体的动能和势能是可以互相</a:t>
            </a:r>
            <a:r>
              <a:rPr lang="zh-CN" altLang="en-US" u="sng" dirty="0" smtClean="0"/>
              <a:t>　　　　</a:t>
            </a:r>
            <a:r>
              <a:rPr lang="zh-CN" altLang="en-US" dirty="0" smtClean="0"/>
              <a:t>的；有摩擦等阻力时，在动能和势能互相转化的过程中，机械能会</a:t>
            </a:r>
            <a:r>
              <a:rPr lang="zh-CN" altLang="en-US" u="sng" dirty="0" smtClean="0"/>
              <a:t>　　　　</a:t>
            </a:r>
            <a:r>
              <a:rPr lang="zh-CN" altLang="en-US" dirty="0" smtClean="0"/>
              <a:t>。</a:t>
            </a:r>
            <a:r>
              <a:rPr lang="en-US" dirty="0" smtClean="0"/>
              <a:t> </a:t>
            </a:r>
            <a:endParaRPr lang="zh-CN" altLang="en-US" dirty="0" smtClean="0"/>
          </a:p>
          <a:p>
            <a:pPr algn="just">
              <a:lnSpc>
                <a:spcPct val="150000"/>
              </a:lnSpc>
            </a:pPr>
            <a:r>
              <a:rPr lang="en-US" b="1" dirty="0" smtClean="0"/>
              <a:t>3.</a:t>
            </a:r>
            <a:r>
              <a:rPr lang="zh-CN" altLang="en-US" dirty="0" smtClean="0"/>
              <a:t>机械能与其他形式的能之间也可以互相转化。例如电动机工作时，是</a:t>
            </a:r>
            <a:endParaRPr lang="en-US" altLang="zh-CN" dirty="0" smtClean="0"/>
          </a:p>
          <a:p>
            <a:pPr algn="just">
              <a:lnSpc>
                <a:spcPct val="150000"/>
              </a:lnSpc>
            </a:pPr>
            <a:r>
              <a:rPr lang="zh-CN" altLang="en-US" u="sng" dirty="0" smtClean="0"/>
              <a:t>　　</a:t>
            </a:r>
            <a:r>
              <a:rPr lang="zh-CN" altLang="en-US" dirty="0" smtClean="0"/>
              <a:t>能转化为</a:t>
            </a:r>
            <a:r>
              <a:rPr lang="zh-CN" altLang="en-US" u="sng" dirty="0" smtClean="0"/>
              <a:t>　　　　</a:t>
            </a:r>
            <a:r>
              <a:rPr lang="zh-CN" altLang="en-US" dirty="0" smtClean="0"/>
              <a:t>能。</a:t>
            </a:r>
            <a:r>
              <a:rPr lang="en-US" dirty="0" smtClean="0"/>
              <a:t> </a:t>
            </a:r>
            <a:endParaRPr lang="zh-CN" altLang="en-US" dirty="0" smtClean="0"/>
          </a:p>
          <a:p>
            <a:pPr algn="just">
              <a:lnSpc>
                <a:spcPct val="150000"/>
              </a:lnSpc>
            </a:pPr>
            <a:r>
              <a:rPr lang="en-US" b="1" dirty="0" smtClean="0"/>
              <a:t>4.</a:t>
            </a:r>
            <a:r>
              <a:rPr lang="zh-CN" altLang="en-US" dirty="0" smtClean="0"/>
              <a:t>物体只有</a:t>
            </a:r>
            <a:r>
              <a:rPr lang="zh-CN" altLang="en-US" u="sng" dirty="0" smtClean="0"/>
              <a:t>　　　　</a:t>
            </a:r>
            <a:r>
              <a:rPr lang="zh-CN" altLang="en-US" dirty="0" smtClean="0"/>
              <a:t>能和</a:t>
            </a:r>
            <a:r>
              <a:rPr lang="zh-CN" altLang="en-US" u="sng" dirty="0" smtClean="0"/>
              <a:t>　　　　</a:t>
            </a:r>
            <a:r>
              <a:rPr lang="zh-CN" altLang="en-US" dirty="0" smtClean="0"/>
              <a:t>能相互转化时，机械能总和</a:t>
            </a:r>
            <a:r>
              <a:rPr lang="zh-CN" altLang="en-US" u="sng" dirty="0" smtClean="0"/>
              <a:t>　　　　　　</a:t>
            </a:r>
            <a:r>
              <a:rPr lang="zh-CN" altLang="en-US" dirty="0" smtClean="0"/>
              <a:t>，或者说</a:t>
            </a:r>
            <a:r>
              <a:rPr lang="zh-CN" altLang="en-US" u="sng" dirty="0" smtClean="0"/>
              <a:t>　　　　　　</a:t>
            </a:r>
            <a:r>
              <a:rPr lang="zh-CN" altLang="en-US" dirty="0" smtClean="0"/>
              <a:t>。</a:t>
            </a:r>
            <a:r>
              <a:rPr lang="en-US" dirty="0" smtClean="0"/>
              <a:t> </a:t>
            </a:r>
            <a:endParaRPr lang="zh-CN" altLang="en-US" dirty="0"/>
          </a:p>
        </p:txBody>
      </p:sp>
      <p:sp>
        <p:nvSpPr>
          <p:cNvPr id="32" name="矩形 31"/>
          <p:cNvSpPr/>
          <p:nvPr/>
        </p:nvSpPr>
        <p:spPr>
          <a:xfrm>
            <a:off x="730725" y="263157"/>
            <a:ext cx="5001860" cy="400110"/>
          </a:xfrm>
          <a:prstGeom prst="rect">
            <a:avLst/>
          </a:prstGeom>
        </p:spPr>
        <p:txBody>
          <a:bodyPr wrap="square">
            <a:spAutoFit/>
          </a:bodyPr>
          <a:lstStyle/>
          <a:p>
            <a:r>
              <a:rPr lang="zh-CN" altLang="en-US" sz="2000" b="1" dirty="0" smtClean="0">
                <a:solidFill>
                  <a:srgbClr val="409E8A"/>
                </a:solidFill>
              </a:rPr>
              <a:t>考点五　机械能的转化</a:t>
            </a:r>
            <a:endParaRPr lang="zh-CN" altLang="en-US" sz="2000" b="1" dirty="0">
              <a:solidFill>
                <a:srgbClr val="409E8A"/>
              </a:solidFill>
            </a:endParaRPr>
          </a:p>
        </p:txBody>
      </p:sp>
      <p:sp>
        <p:nvSpPr>
          <p:cNvPr id="4" name="文本框 10">
            <a:extLst>
              <a:ext uri="{FF2B5EF4-FFF2-40B4-BE49-F238E27FC236}">
                <a16:creationId xmlns:a16="http://schemas.microsoft.com/office/drawing/2014/main" xmlns="" id="{6671E1FD-836D-4A1B-9A94-A63F53F4C781}"/>
              </a:ext>
            </a:extLst>
          </p:cNvPr>
          <p:cNvSpPr txBox="1"/>
          <p:nvPr/>
        </p:nvSpPr>
        <p:spPr>
          <a:xfrm>
            <a:off x="91652" y="1843855"/>
            <a:ext cx="288147"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lumMod val="65000"/>
                  </a:schemeClr>
                </a:solidFill>
                <a:latin typeface="微软雅黑" panose="020B0503020204020204" pitchFamily="34" charset="-122"/>
                <a:ea typeface="微软雅黑" panose="020B0503020204020204" pitchFamily="34" charset="-122"/>
              </a:rPr>
              <a:t>重难考向突破</a:t>
            </a:r>
            <a:endParaRPr lang="zh-CN" altLang="en-US" sz="1400" spc="3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 name="组合 18">
            <a:extLst>
              <a:ext uri="{FF2B5EF4-FFF2-40B4-BE49-F238E27FC236}">
                <a16:creationId xmlns:a16="http://schemas.microsoft.com/office/drawing/2014/main" xmlns="" id="{41C437C5-B799-474C-AAB3-DB0A44035AE7}"/>
              </a:ext>
            </a:extLst>
          </p:cNvPr>
          <p:cNvGrpSpPr/>
          <p:nvPr/>
        </p:nvGrpSpPr>
        <p:grpSpPr>
          <a:xfrm>
            <a:off x="-7792" y="287615"/>
            <a:ext cx="437283" cy="1425155"/>
            <a:chOff x="-7792" y="331456"/>
            <a:chExt cx="428625" cy="1425155"/>
          </a:xfrm>
        </p:grpSpPr>
        <p:sp>
          <p:nvSpPr>
            <p:cNvPr id="6" name="矩形 5">
              <a:extLst>
                <a:ext uri="{FF2B5EF4-FFF2-40B4-BE49-F238E27FC236}">
                  <a16:creationId xmlns:a16="http://schemas.microsoft.com/office/drawing/2014/main" xmlns="" id="{45AB04A7-9050-478D-85EF-066586968C3B}"/>
                </a:ext>
              </a:extLst>
            </p:cNvPr>
            <p:cNvSpPr/>
            <p:nvPr/>
          </p:nvSpPr>
          <p:spPr>
            <a:xfrm>
              <a:off x="-7792" y="350585"/>
              <a:ext cx="428625" cy="1406026"/>
            </a:xfrm>
            <a:prstGeom prst="rect">
              <a:avLst/>
            </a:prstGeom>
            <a:solidFill>
              <a:srgbClr val="409E8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zh-CN" altLang="en-US" dirty="0">
                <a:solidFill>
                  <a:srgbClr val="C00000"/>
                </a:solidFill>
              </a:endParaRPr>
            </a:p>
          </p:txBody>
        </p:sp>
        <p:sp>
          <p:nvSpPr>
            <p:cNvPr id="7" name="文本框 10">
              <a:extLst>
                <a:ext uri="{FF2B5EF4-FFF2-40B4-BE49-F238E27FC236}">
                  <a16:creationId xmlns:a16="http://schemas.microsoft.com/office/drawing/2014/main" xmlns="" id="{F29EDA0F-BC0A-4D7C-956E-5318319B6409}"/>
                </a:ext>
              </a:extLst>
            </p:cNvPr>
            <p:cNvSpPr txBox="1"/>
            <p:nvPr/>
          </p:nvSpPr>
          <p:spPr>
            <a:xfrm>
              <a:off x="94355" y="331456"/>
              <a:ext cx="282442" cy="1406026"/>
            </a:xfrm>
            <a:prstGeom prst="rect">
              <a:avLst/>
            </a:prstGeom>
            <a:noFill/>
          </p:spPr>
          <p:txBody>
            <a:bodyPr vert="eaVert" wrap="square" lIns="36000" tIns="72000" rIns="36000" bIns="0" rtlCol="0" anchor="ctr" anchorCtr="0">
              <a:spAutoFit/>
            </a:bodyPr>
            <a:lstStyle/>
            <a:p>
              <a:r>
                <a:rPr lang="zh-CN" altLang="en-US" sz="1400" spc="300" dirty="0" smtClean="0">
                  <a:solidFill>
                    <a:schemeClr val="bg1"/>
                  </a:solidFill>
                  <a:latin typeface="微软雅黑" panose="020B0503020204020204" pitchFamily="34" charset="-122"/>
                  <a:ea typeface="微软雅黑" panose="020B0503020204020204" pitchFamily="34" charset="-122"/>
                </a:rPr>
                <a:t>中考考点解读</a:t>
              </a:r>
              <a:endParaRPr lang="zh-CN" altLang="en-US" sz="1400" spc="300" dirty="0">
                <a:solidFill>
                  <a:schemeClr val="bg1"/>
                </a:solidFill>
                <a:latin typeface="微软雅黑" panose="020B0503020204020204" pitchFamily="34" charset="-122"/>
                <a:ea typeface="微软雅黑" panose="020B0503020204020204" pitchFamily="34" charset="-122"/>
              </a:endParaRPr>
            </a:p>
          </p:txBody>
        </p:sp>
      </p:grpSp>
      <p:sp>
        <p:nvSpPr>
          <p:cNvPr id="20" name="文本框 12">
            <a:extLst>
              <a:ext uri="{FF2B5EF4-FFF2-40B4-BE49-F238E27FC236}">
                <a16:creationId xmlns:a16="http://schemas.microsoft.com/office/drawing/2014/main" xmlns="" id="{2795C5FE-A0E3-4855-B937-A2DA6BC1A4B9}"/>
              </a:ext>
            </a:extLst>
          </p:cNvPr>
          <p:cNvSpPr txBox="1"/>
          <p:nvPr/>
        </p:nvSpPr>
        <p:spPr>
          <a:xfrm>
            <a:off x="1214005" y="675665"/>
            <a:ext cx="478161" cy="488201"/>
          </a:xfrm>
          <a:prstGeom prst="rect">
            <a:avLst/>
          </a:prstGeom>
          <a:noFill/>
        </p:spPr>
        <p:txBody>
          <a:bodyPr wrap="square" lIns="36000" tIns="36000" rIns="36000" bIns="36000" rtlCol="0">
            <a:spAutoFit/>
          </a:bodyPr>
          <a:lstStyle/>
          <a:p>
            <a:pPr>
              <a:lnSpc>
                <a:spcPct val="150000"/>
              </a:lnSpc>
            </a:pPr>
            <a:r>
              <a:rPr lang="zh-CN" altLang="en-US" b="1" dirty="0" smtClean="0">
                <a:solidFill>
                  <a:srgbClr val="C00000"/>
                </a:solidFill>
                <a:latin typeface="+mn-ea"/>
              </a:rPr>
              <a:t>动</a:t>
            </a:r>
            <a:endParaRPr lang="zh-CN" altLang="en-US" b="1" dirty="0">
              <a:solidFill>
                <a:srgbClr val="C00000"/>
              </a:solidFill>
              <a:latin typeface="+mn-ea"/>
            </a:endParaRPr>
          </a:p>
        </p:txBody>
      </p:sp>
      <p:sp>
        <p:nvSpPr>
          <p:cNvPr id="28" name="文本框 12">
            <a:extLst>
              <a:ext uri="{FF2B5EF4-FFF2-40B4-BE49-F238E27FC236}">
                <a16:creationId xmlns:a16="http://schemas.microsoft.com/office/drawing/2014/main" xmlns="" id="{2795C5FE-A0E3-4855-B937-A2DA6BC1A4B9}"/>
              </a:ext>
            </a:extLst>
          </p:cNvPr>
          <p:cNvSpPr txBox="1"/>
          <p:nvPr/>
        </p:nvSpPr>
        <p:spPr>
          <a:xfrm>
            <a:off x="2351206" y="756673"/>
            <a:ext cx="476078" cy="349702"/>
          </a:xfrm>
          <a:prstGeom prst="rect">
            <a:avLst/>
          </a:prstGeom>
          <a:noFill/>
        </p:spPr>
        <p:txBody>
          <a:bodyPr wrap="square" lIns="36000" tIns="36000" rIns="36000" bIns="36000" rtlCol="0">
            <a:spAutoFit/>
          </a:bodyPr>
          <a:lstStyle/>
          <a:p>
            <a:r>
              <a:rPr lang="zh-CN" altLang="en-US" b="1" dirty="0" smtClean="0">
                <a:solidFill>
                  <a:srgbClr val="C00000"/>
                </a:solidFill>
                <a:latin typeface="+mn-ea"/>
              </a:rPr>
              <a:t>势</a:t>
            </a:r>
            <a:endParaRPr lang="zh-CN" altLang="en-US" b="1" dirty="0">
              <a:solidFill>
                <a:srgbClr val="C00000"/>
              </a:solidFill>
              <a:latin typeface="+mn-ea"/>
            </a:endParaRPr>
          </a:p>
        </p:txBody>
      </p:sp>
      <p:sp>
        <p:nvSpPr>
          <p:cNvPr id="13" name="矩形 12"/>
          <p:cNvSpPr/>
          <p:nvPr/>
        </p:nvSpPr>
        <p:spPr>
          <a:xfrm>
            <a:off x="4133749" y="1188904"/>
            <a:ext cx="646331" cy="369332"/>
          </a:xfrm>
          <a:prstGeom prst="rect">
            <a:avLst/>
          </a:prstGeom>
        </p:spPr>
        <p:txBody>
          <a:bodyPr wrap="none">
            <a:spAutoFit/>
          </a:bodyPr>
          <a:lstStyle/>
          <a:p>
            <a:r>
              <a:rPr lang="zh-CN" altLang="en-US" b="1" dirty="0" smtClean="0">
                <a:solidFill>
                  <a:srgbClr val="C00000"/>
                </a:solidFill>
                <a:latin typeface="+mn-ea"/>
              </a:rPr>
              <a:t>转化</a:t>
            </a:r>
            <a:endParaRPr lang="zh-CN" altLang="en-US" b="1" dirty="0">
              <a:solidFill>
                <a:srgbClr val="C00000"/>
              </a:solidFill>
              <a:latin typeface="+mn-ea"/>
            </a:endParaRPr>
          </a:p>
        </p:txBody>
      </p:sp>
      <p:sp>
        <p:nvSpPr>
          <p:cNvPr id="14" name="矩形 13"/>
          <p:cNvSpPr/>
          <p:nvPr/>
        </p:nvSpPr>
        <p:spPr>
          <a:xfrm>
            <a:off x="4147712" y="1588298"/>
            <a:ext cx="646331" cy="369332"/>
          </a:xfrm>
          <a:prstGeom prst="rect">
            <a:avLst/>
          </a:prstGeom>
        </p:spPr>
        <p:txBody>
          <a:bodyPr wrap="none">
            <a:spAutoFit/>
          </a:bodyPr>
          <a:lstStyle/>
          <a:p>
            <a:r>
              <a:rPr lang="zh-CN" altLang="en-US" b="1" dirty="0" smtClean="0">
                <a:solidFill>
                  <a:srgbClr val="C00000"/>
                </a:solidFill>
                <a:latin typeface="+mn-ea"/>
              </a:rPr>
              <a:t>减少</a:t>
            </a:r>
            <a:endParaRPr lang="zh-CN" altLang="en-US" b="1" dirty="0">
              <a:solidFill>
                <a:srgbClr val="C00000"/>
              </a:solidFill>
              <a:latin typeface="+mn-ea"/>
            </a:endParaRPr>
          </a:p>
        </p:txBody>
      </p:sp>
      <p:sp>
        <p:nvSpPr>
          <p:cNvPr id="17" name="矩形 16"/>
          <p:cNvSpPr/>
          <p:nvPr/>
        </p:nvSpPr>
        <p:spPr>
          <a:xfrm>
            <a:off x="898214" y="2460656"/>
            <a:ext cx="415498" cy="369332"/>
          </a:xfrm>
          <a:prstGeom prst="rect">
            <a:avLst/>
          </a:prstGeom>
        </p:spPr>
        <p:txBody>
          <a:bodyPr wrap="none">
            <a:spAutoFit/>
          </a:bodyPr>
          <a:lstStyle/>
          <a:p>
            <a:r>
              <a:rPr lang="zh-CN" altLang="en-US" b="1" dirty="0" smtClean="0">
                <a:solidFill>
                  <a:srgbClr val="C00000"/>
                </a:solidFill>
                <a:latin typeface="+mn-ea"/>
              </a:rPr>
              <a:t>电</a:t>
            </a:r>
            <a:endParaRPr lang="zh-CN" altLang="en-US" b="1" dirty="0">
              <a:solidFill>
                <a:srgbClr val="C00000"/>
              </a:solidFill>
              <a:latin typeface="+mn-ea"/>
            </a:endParaRPr>
          </a:p>
        </p:txBody>
      </p:sp>
      <p:sp>
        <p:nvSpPr>
          <p:cNvPr id="16" name="矩形 15"/>
          <p:cNvSpPr/>
          <p:nvPr/>
        </p:nvSpPr>
        <p:spPr>
          <a:xfrm>
            <a:off x="2377993" y="2450146"/>
            <a:ext cx="646331" cy="369332"/>
          </a:xfrm>
          <a:prstGeom prst="rect">
            <a:avLst/>
          </a:prstGeom>
        </p:spPr>
        <p:txBody>
          <a:bodyPr wrap="none">
            <a:spAutoFit/>
          </a:bodyPr>
          <a:lstStyle/>
          <a:p>
            <a:r>
              <a:rPr lang="zh-CN" altLang="en-US" b="1" dirty="0" smtClean="0">
                <a:solidFill>
                  <a:srgbClr val="C00000"/>
                </a:solidFill>
              </a:rPr>
              <a:t>机械</a:t>
            </a:r>
            <a:endParaRPr lang="zh-CN" altLang="en-US" dirty="0">
              <a:solidFill>
                <a:srgbClr val="C00000"/>
              </a:solidFill>
            </a:endParaRPr>
          </a:p>
        </p:txBody>
      </p:sp>
      <p:sp>
        <p:nvSpPr>
          <p:cNvPr id="18" name="矩形 17"/>
          <p:cNvSpPr/>
          <p:nvPr/>
        </p:nvSpPr>
        <p:spPr>
          <a:xfrm>
            <a:off x="2241161" y="2839028"/>
            <a:ext cx="415498" cy="369332"/>
          </a:xfrm>
          <a:prstGeom prst="rect">
            <a:avLst/>
          </a:prstGeom>
        </p:spPr>
        <p:txBody>
          <a:bodyPr wrap="none">
            <a:spAutoFit/>
          </a:bodyPr>
          <a:lstStyle/>
          <a:p>
            <a:r>
              <a:rPr lang="zh-CN" altLang="en-US" b="1" dirty="0" smtClean="0">
                <a:solidFill>
                  <a:srgbClr val="C00000"/>
                </a:solidFill>
              </a:rPr>
              <a:t>动</a:t>
            </a:r>
            <a:endParaRPr lang="zh-CN" altLang="en-US" dirty="0">
              <a:solidFill>
                <a:srgbClr val="C00000"/>
              </a:solidFill>
            </a:endParaRPr>
          </a:p>
        </p:txBody>
      </p:sp>
      <p:sp>
        <p:nvSpPr>
          <p:cNvPr id="19" name="矩形 18"/>
          <p:cNvSpPr/>
          <p:nvPr/>
        </p:nvSpPr>
        <p:spPr>
          <a:xfrm>
            <a:off x="3491893" y="2849539"/>
            <a:ext cx="415498" cy="369332"/>
          </a:xfrm>
          <a:prstGeom prst="rect">
            <a:avLst/>
          </a:prstGeom>
        </p:spPr>
        <p:txBody>
          <a:bodyPr wrap="none">
            <a:spAutoFit/>
          </a:bodyPr>
          <a:lstStyle/>
          <a:p>
            <a:r>
              <a:rPr lang="zh-CN" altLang="en-US" b="1" dirty="0" smtClean="0">
                <a:solidFill>
                  <a:srgbClr val="C00000"/>
                </a:solidFill>
              </a:rPr>
              <a:t>势</a:t>
            </a:r>
            <a:endParaRPr lang="zh-CN" altLang="en-US" dirty="0">
              <a:solidFill>
                <a:srgbClr val="C00000"/>
              </a:solidFill>
            </a:endParaRPr>
          </a:p>
        </p:txBody>
      </p:sp>
      <p:sp>
        <p:nvSpPr>
          <p:cNvPr id="22" name="矩形 21"/>
          <p:cNvSpPr/>
          <p:nvPr/>
        </p:nvSpPr>
        <p:spPr>
          <a:xfrm>
            <a:off x="7118554" y="2849539"/>
            <a:ext cx="1107996" cy="369332"/>
          </a:xfrm>
          <a:prstGeom prst="rect">
            <a:avLst/>
          </a:prstGeom>
        </p:spPr>
        <p:txBody>
          <a:bodyPr wrap="none">
            <a:spAutoFit/>
          </a:bodyPr>
          <a:lstStyle/>
          <a:p>
            <a:r>
              <a:rPr lang="zh-CN" altLang="en-US" b="1" dirty="0" smtClean="0">
                <a:solidFill>
                  <a:srgbClr val="C00000"/>
                </a:solidFill>
              </a:rPr>
              <a:t>保持不变</a:t>
            </a:r>
            <a:endParaRPr lang="zh-CN" altLang="en-US" dirty="0">
              <a:solidFill>
                <a:srgbClr val="C00000"/>
              </a:solidFill>
            </a:endParaRPr>
          </a:p>
        </p:txBody>
      </p:sp>
      <p:sp>
        <p:nvSpPr>
          <p:cNvPr id="23" name="矩形 22"/>
          <p:cNvSpPr/>
          <p:nvPr/>
        </p:nvSpPr>
        <p:spPr>
          <a:xfrm>
            <a:off x="1579800" y="3248932"/>
            <a:ext cx="1338828" cy="369332"/>
          </a:xfrm>
          <a:prstGeom prst="rect">
            <a:avLst/>
          </a:prstGeom>
        </p:spPr>
        <p:txBody>
          <a:bodyPr wrap="none">
            <a:spAutoFit/>
          </a:bodyPr>
          <a:lstStyle/>
          <a:p>
            <a:r>
              <a:rPr lang="zh-CN" altLang="en-US" b="1" dirty="0" smtClean="0">
                <a:solidFill>
                  <a:srgbClr val="C00000"/>
                </a:solidFill>
              </a:rPr>
              <a:t>机械能守恒</a:t>
            </a:r>
            <a:endParaRPr lang="zh-CN" altLang="en-US" dirty="0">
              <a:solidFill>
                <a:srgbClr val="C00000"/>
              </a:solidFill>
            </a:endParaRPr>
          </a:p>
        </p:txBody>
      </p:sp>
    </p:spTree>
    <p:extLst>
      <p:ext uri="{BB962C8B-B14F-4D97-AF65-F5344CB8AC3E}">
        <p14:creationId xmlns:p14="http://schemas.microsoft.com/office/powerpoint/2010/main" val="3355192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13" grpId="0"/>
      <p:bldP spid="14" grpId="0"/>
      <p:bldP spid="17" grpId="0"/>
      <p:bldP spid="16" grpId="0"/>
      <p:bldP spid="18" grpId="0"/>
      <p:bldP spid="19" grpId="0"/>
      <p:bldP spid="22" grpId="0"/>
      <p:bldP spid="23" grpId="0"/>
    </p:bldLst>
  </p:timing>
</p:sld>
</file>

<file path=ppt/theme/theme1.xml><?xml version="1.0" encoding="utf-8"?>
<a:theme xmlns:a="http://schemas.openxmlformats.org/drawingml/2006/main" name="1">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36000" rIns="36000" bIns="36000" rtlCol="0">
        <a:spAutoFit/>
      </a:bodyPr>
      <a:lstStyle>
        <a:defPPr algn="l">
          <a:lnSpc>
            <a:spcPct val="150000"/>
          </a:lnSpc>
          <a:defRPr sz="14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3527</TotalTime>
  <Words>5957</Words>
  <Application>Microsoft Office PowerPoint</Application>
  <PresentationFormat>全屏显示(16:9)</PresentationFormat>
  <Paragraphs>763</Paragraphs>
  <Slides>54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56" baseType="lpstr">
      <vt:lpstr>1</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
  <dc:description/>
  <cp:lastModifiedBy>User</cp:lastModifiedBy>
  <cp:revision>1</cp:revision>
  <dcterms:created xsi:type="dcterms:W3CDTF">2018-08-24T06:22:56Z</dcterms:created>
  <dcterms:modified xsi:type="dcterms:W3CDTF">2020-04-08T09:01:34Z</dcterms:modified>
  <cp:category/>
</cp:coreProperties>
</file>