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A3C2EB-DCB2-44AA-A78B-84568CD4A1BA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D854F3-7A12-47BF-BD24-447020140D1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3319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9605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3491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3000">
              <a:schemeClr val="accent1">
                <a:tint val="66000"/>
                <a:satMod val="160000"/>
              </a:schemeClr>
            </a:gs>
            <a:gs pos="39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&#37329;&#23646;&#30418;&#27668;&#21387;&#35745;.swf" TargetMode="External"/><Relationship Id="rId2" Type="http://schemas.openxmlformats.org/officeDocument/2006/relationships/hyperlink" Target="&#27668;&#21387;&#35745;.flv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&#28082;&#20307;&#30340;&#27832;&#28857;&#19982;&#21387;&#24378;&#30340;&#20851;&#31995;.rmvb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hyperlink" Target="&#29992;&#20919;&#27700;&#33021;&#20351;&#28909;&#27700;&#37325;&#26032;&#27832;&#33150;&#21527;.flv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hyperlink" Target="&#21561;&#30828;&#24065;.flv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&#27969;&#20307;&#30340;&#21387;&#24378;&#21644;&#27969;&#36895;&#26377;&#20851;.flv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&#27969;&#20307;&#21387;&#24378;&#19982;&#27969;&#36895;&#30340;&#20851;&#31995;.swf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hyperlink" Target="&#39134;&#26426;.rmvb" TargetMode="External"/><Relationship Id="rId7" Type="http://schemas.openxmlformats.org/officeDocument/2006/relationships/image" Target="../media/image24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hyperlink" Target="&#26426;&#32764;&#21319;&#21147;&#30340;&#21407;&#29702;.flv" TargetMode="Externa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&#33609;&#21407;&#29356;&#40736;&#30340;&#27934;&#31348;.flv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&#22823;&#27668;&#21387;&#21387;&#25153;&#26131;&#25289;&#32592;.rmvb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&#29942;&#23376;&#21534;&#34507;.rmvb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image" Target="../media/image4.jpeg"/><Relationship Id="rId4" Type="http://schemas.openxmlformats.org/officeDocument/2006/relationships/hyperlink" Target="&#32440;&#29255;&#25176;&#27700;.rmvb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1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&#22823;&#27668;&#21387;&#30340;&#24212;&#29992;-&#21560;&#27773;&#27700;.rmvb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&#39532;&#24503;&#22561;&#21322;&#29699;&#23454;&#39564;.swf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矩形 5121"/>
          <p:cNvSpPr>
            <a:spLocks noChangeArrowheads="1"/>
          </p:cNvSpPr>
          <p:nvPr/>
        </p:nvSpPr>
        <p:spPr bwMode="auto">
          <a:xfrm>
            <a:off x="1619250" y="1993107"/>
            <a:ext cx="5905500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buFont typeface="Arial" charset="0"/>
              <a:buNone/>
            </a:pPr>
            <a:r>
              <a:rPr lang="zh-CN" altLang="en-US" sz="6000" b="1" dirty="0">
                <a:solidFill>
                  <a:schemeClr val="tx2"/>
                </a:solidFill>
                <a:ea typeface="华文行楷" pitchFamily="2" charset="-122"/>
              </a:rPr>
              <a:t>教学课件</a:t>
            </a:r>
          </a:p>
        </p:txBody>
      </p:sp>
      <p:sp>
        <p:nvSpPr>
          <p:cNvPr id="34819" name="文本框 5122"/>
          <p:cNvSpPr txBox="1">
            <a:spLocks noChangeArrowheads="1"/>
          </p:cNvSpPr>
          <p:nvPr/>
        </p:nvSpPr>
        <p:spPr bwMode="auto">
          <a:xfrm>
            <a:off x="685800" y="2605088"/>
            <a:ext cx="7989888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>
              <a:buFont typeface="Arial" charset="0"/>
              <a:buNone/>
            </a:pPr>
            <a:endParaRPr lang="en-US" altLang="zh-CN" sz="6000" dirty="0">
              <a:solidFill>
                <a:srgbClr val="FFFFFF"/>
              </a:solidFill>
              <a:latin typeface="华文新魏" pitchFamily="2" charset="-122"/>
              <a:ea typeface="华文新魏" pitchFamily="2" charset="-122"/>
            </a:endParaRPr>
          </a:p>
          <a:p>
            <a:pPr algn="ctr" eaLnBrk="1" hangingPunct="1"/>
            <a:r>
              <a:rPr lang="zh-CN" altLang="en-US" sz="4000" b="1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  物理  八年级下册  江苏科技版</a:t>
            </a:r>
            <a:endParaRPr lang="zh-CN" altLang="zh-CN" sz="4000" b="1" dirty="0">
              <a:solidFill>
                <a:srgbClr val="0070C0"/>
              </a:solidFill>
              <a:latin typeface="华文楷体" pitchFamily="2" charset="-122"/>
              <a:ea typeface="华文楷体" pitchFamily="2" charset="-122"/>
            </a:endParaRPr>
          </a:p>
          <a:p>
            <a:pPr algn="ctr" eaLnBrk="1" hangingPunct="1">
              <a:buFont typeface="Arial" charset="0"/>
              <a:buNone/>
            </a:pPr>
            <a:endParaRPr lang="en-US" altLang="zh-CN" sz="4000" b="1" dirty="0">
              <a:solidFill>
                <a:srgbClr val="FFFFFF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88621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本框 15361"/>
          <p:cNvSpPr txBox="1">
            <a:spLocks noChangeArrowheads="1"/>
          </p:cNvSpPr>
          <p:nvPr/>
        </p:nvSpPr>
        <p:spPr bwMode="auto">
          <a:xfrm>
            <a:off x="571500" y="1609725"/>
            <a:ext cx="3600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400" b="1" dirty="0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1.</a:t>
            </a:r>
            <a:r>
              <a:rPr lang="zh-CN" altLang="en-US" sz="2400" b="1" dirty="0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大气压强的定义</a:t>
            </a:r>
            <a:r>
              <a:rPr lang="en-US" altLang="zh-CN" sz="2400" b="1" dirty="0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:</a:t>
            </a:r>
            <a:endParaRPr lang="en-US" altLang="zh-CN" sz="2400" b="1" dirty="0">
              <a:solidFill>
                <a:srgbClr val="FF3300"/>
              </a:solidFill>
              <a:latin typeface="宋体" pitchFamily="2" charset="-122"/>
            </a:endParaRPr>
          </a:p>
        </p:txBody>
      </p:sp>
      <p:sp>
        <p:nvSpPr>
          <p:cNvPr id="13315" name="文本框 15362"/>
          <p:cNvSpPr txBox="1">
            <a:spLocks noChangeArrowheads="1"/>
          </p:cNvSpPr>
          <p:nvPr/>
        </p:nvSpPr>
        <p:spPr bwMode="auto">
          <a:xfrm>
            <a:off x="2987825" y="764704"/>
            <a:ext cx="2448272" cy="7080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zh-CN" altLang="en-US" sz="40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大气压强</a:t>
            </a:r>
          </a:p>
        </p:txBody>
      </p:sp>
      <p:sp>
        <p:nvSpPr>
          <p:cNvPr id="15364" name="文本框 15363"/>
          <p:cNvSpPr txBox="1">
            <a:spLocks noChangeArrowheads="1"/>
          </p:cNvSpPr>
          <p:nvPr/>
        </p:nvSpPr>
        <p:spPr bwMode="auto">
          <a:xfrm>
            <a:off x="898525" y="2252663"/>
            <a:ext cx="59594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FF3300"/>
                </a:solidFill>
                <a:latin typeface="+mn-ea"/>
                <a:ea typeface="+mn-ea"/>
              </a:rPr>
              <a:t>地球周围的大气产生的压强叫做大气压强。</a:t>
            </a:r>
            <a:endParaRPr lang="en-US" altLang="zh-CN" sz="2400" b="1" dirty="0">
              <a:solidFill>
                <a:srgbClr val="FF3300"/>
              </a:solidFill>
              <a:latin typeface="+mn-ea"/>
              <a:ea typeface="+mn-ea"/>
            </a:endParaRPr>
          </a:p>
        </p:txBody>
      </p:sp>
      <p:sp>
        <p:nvSpPr>
          <p:cNvPr id="15365" name="文本框 15364"/>
          <p:cNvSpPr txBox="1">
            <a:spLocks noChangeArrowheads="1"/>
          </p:cNvSpPr>
          <p:nvPr/>
        </p:nvSpPr>
        <p:spPr bwMode="auto">
          <a:xfrm>
            <a:off x="538163" y="2824163"/>
            <a:ext cx="41767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400" b="1" dirty="0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2.</a:t>
            </a:r>
            <a:r>
              <a:rPr lang="zh-CN" altLang="en-US" sz="2400" b="1" dirty="0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大气压的产生原因</a:t>
            </a:r>
            <a:r>
              <a:rPr lang="en-US" altLang="zh-CN" sz="2400" b="1" dirty="0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:</a:t>
            </a:r>
            <a:endParaRPr lang="en-US" altLang="zh-CN" sz="2400" b="1" dirty="0">
              <a:solidFill>
                <a:srgbClr val="FF3300"/>
              </a:solidFill>
              <a:latin typeface="宋体" pitchFamily="2" charset="-122"/>
            </a:endParaRPr>
          </a:p>
        </p:txBody>
      </p:sp>
      <p:sp>
        <p:nvSpPr>
          <p:cNvPr id="15366" name="文本框 15365"/>
          <p:cNvSpPr txBox="1">
            <a:spLocks noChangeArrowheads="1"/>
          </p:cNvSpPr>
          <p:nvPr/>
        </p:nvSpPr>
        <p:spPr bwMode="auto">
          <a:xfrm>
            <a:off x="898525" y="3395663"/>
            <a:ext cx="63166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FF3300"/>
                </a:solidFill>
                <a:latin typeface="+mn-ea"/>
                <a:ea typeface="+mn-ea"/>
              </a:rPr>
              <a:t>大气压是由于大气层受到</a:t>
            </a: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重力</a:t>
            </a:r>
            <a:r>
              <a:rPr lang="zh-CN" altLang="en-US" sz="2400" b="1" dirty="0">
                <a:solidFill>
                  <a:srgbClr val="FF3300"/>
                </a:solidFill>
                <a:latin typeface="+mn-ea"/>
                <a:ea typeface="+mn-ea"/>
              </a:rPr>
              <a:t>作用而产生的。</a:t>
            </a:r>
            <a:endParaRPr lang="en-US" altLang="zh-CN" sz="2400" b="1" dirty="0">
              <a:solidFill>
                <a:srgbClr val="FF3300"/>
              </a:solidFill>
              <a:latin typeface="+mn-ea"/>
              <a:ea typeface="+mn-ea"/>
            </a:endParaRPr>
          </a:p>
        </p:txBody>
      </p:sp>
      <p:sp>
        <p:nvSpPr>
          <p:cNvPr id="15367" name="文本框 15366"/>
          <p:cNvSpPr txBox="1">
            <a:spLocks noChangeArrowheads="1"/>
          </p:cNvSpPr>
          <p:nvPr/>
        </p:nvSpPr>
        <p:spPr bwMode="auto">
          <a:xfrm>
            <a:off x="609600" y="4038600"/>
            <a:ext cx="4176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400" b="1" dirty="0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3.</a:t>
            </a:r>
            <a:r>
              <a:rPr lang="zh-CN" altLang="en-US" sz="2400" b="1" dirty="0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一个标准大气压</a:t>
            </a:r>
            <a:r>
              <a:rPr lang="en-US" altLang="zh-CN" sz="2400" b="1" dirty="0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:</a:t>
            </a:r>
            <a:endParaRPr lang="en-US" altLang="zh-CN" sz="2400" b="1" dirty="0">
              <a:solidFill>
                <a:srgbClr val="FF3300"/>
              </a:solidFill>
              <a:latin typeface="宋体" pitchFamily="2" charset="-122"/>
            </a:endParaRPr>
          </a:p>
        </p:txBody>
      </p:sp>
      <p:sp>
        <p:nvSpPr>
          <p:cNvPr id="15368" name="文本框 15367"/>
          <p:cNvSpPr txBox="1">
            <a:spLocks noChangeArrowheads="1"/>
          </p:cNvSpPr>
          <p:nvPr/>
        </p:nvSpPr>
        <p:spPr bwMode="auto">
          <a:xfrm>
            <a:off x="250825" y="4538663"/>
            <a:ext cx="84597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400" b="1" dirty="0">
                <a:solidFill>
                  <a:srgbClr val="FF3300"/>
                </a:solidFill>
                <a:latin typeface="+mn-ea"/>
                <a:ea typeface="+mn-ea"/>
              </a:rPr>
              <a:t>    </a:t>
            </a:r>
            <a:r>
              <a:rPr lang="zh-CN" altLang="en-US" sz="2400" b="1" dirty="0">
                <a:solidFill>
                  <a:srgbClr val="FF3300"/>
                </a:solidFill>
                <a:latin typeface="+mn-ea"/>
                <a:ea typeface="+mn-ea"/>
              </a:rPr>
              <a:t>人们通常把</a:t>
            </a:r>
            <a:r>
              <a:rPr lang="en-US" altLang="zh-CN" sz="2400" b="1" dirty="0">
                <a:solidFill>
                  <a:srgbClr val="FF3300"/>
                </a:solidFill>
                <a:latin typeface="+mn-ea"/>
                <a:ea typeface="+mn-ea"/>
              </a:rPr>
              <a:t>1.0</a:t>
            </a:r>
            <a:r>
              <a:rPr lang="en-US" altLang="zh-CN" sz="2400" b="1" dirty="0">
                <a:solidFill>
                  <a:srgbClr val="FF0066"/>
                </a:solidFill>
                <a:latin typeface="+mn-ea"/>
                <a:ea typeface="+mn-ea"/>
              </a:rPr>
              <a:t>×</a:t>
            </a:r>
            <a:r>
              <a:rPr lang="en-US" altLang="zh-CN" sz="2400" b="1" dirty="0">
                <a:solidFill>
                  <a:srgbClr val="FF3300"/>
                </a:solidFill>
                <a:latin typeface="+mn-ea"/>
                <a:ea typeface="+mn-ea"/>
              </a:rPr>
              <a:t>10</a:t>
            </a:r>
            <a:r>
              <a:rPr lang="en-US" altLang="zh-CN" sz="2400" b="1" baseline="30000" dirty="0">
                <a:solidFill>
                  <a:srgbClr val="FF3300"/>
                </a:solidFill>
                <a:latin typeface="+mn-ea"/>
                <a:ea typeface="+mn-ea"/>
              </a:rPr>
              <a:t>5 </a:t>
            </a:r>
            <a:r>
              <a:rPr lang="en-US" altLang="zh-CN" sz="2400" b="1" dirty="0">
                <a:solidFill>
                  <a:srgbClr val="FF3300"/>
                </a:solidFill>
                <a:latin typeface="+mn-ea"/>
                <a:ea typeface="+mn-ea"/>
              </a:rPr>
              <a:t>Pa</a:t>
            </a:r>
            <a:r>
              <a:rPr lang="zh-CN" altLang="en-US" sz="2400" b="1" dirty="0">
                <a:solidFill>
                  <a:srgbClr val="FF3300"/>
                </a:solidFill>
                <a:latin typeface="+mn-ea"/>
                <a:ea typeface="+mn-ea"/>
              </a:rPr>
              <a:t>的大气压叫做一个标准大气压。</a:t>
            </a:r>
            <a:endParaRPr lang="en-US" altLang="zh-CN" sz="2400" b="1" dirty="0">
              <a:solidFill>
                <a:srgbClr val="FF3300"/>
              </a:solidFill>
              <a:latin typeface="+mn-ea"/>
              <a:ea typeface="+mn-ea"/>
            </a:endParaRPr>
          </a:p>
        </p:txBody>
      </p:sp>
      <p:sp>
        <p:nvSpPr>
          <p:cNvPr id="16" name="文本框 16385"/>
          <p:cNvSpPr txBox="1">
            <a:spLocks noChangeArrowheads="1"/>
          </p:cNvSpPr>
          <p:nvPr/>
        </p:nvSpPr>
        <p:spPr bwMode="auto">
          <a:xfrm>
            <a:off x="571500" y="5072063"/>
            <a:ext cx="41767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400" b="1" dirty="0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4.</a:t>
            </a:r>
            <a:r>
              <a:rPr lang="zh-CN" altLang="en-US" sz="2400" b="1" dirty="0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大气压的变化</a:t>
            </a:r>
            <a:r>
              <a:rPr lang="en-US" altLang="zh-CN" sz="2400" b="1" dirty="0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:</a:t>
            </a:r>
            <a:endParaRPr lang="en-US" altLang="zh-CN" sz="2400" b="1" dirty="0">
              <a:solidFill>
                <a:srgbClr val="FF3300"/>
              </a:solidFill>
              <a:latin typeface="宋体" pitchFamily="2" charset="-122"/>
            </a:endParaRPr>
          </a:p>
        </p:txBody>
      </p:sp>
      <p:sp>
        <p:nvSpPr>
          <p:cNvPr id="17" name="文本框 16386"/>
          <p:cNvSpPr txBox="1">
            <a:spLocks noChangeArrowheads="1"/>
          </p:cNvSpPr>
          <p:nvPr/>
        </p:nvSpPr>
        <p:spPr bwMode="auto">
          <a:xfrm>
            <a:off x="769938" y="5572125"/>
            <a:ext cx="59451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400" b="1" dirty="0">
                <a:solidFill>
                  <a:srgbClr val="FF3300"/>
                </a:solidFill>
                <a:latin typeface="+mn-ea"/>
                <a:ea typeface="+mn-ea"/>
              </a:rPr>
              <a:t>(1)</a:t>
            </a:r>
            <a:r>
              <a:rPr lang="zh-CN" altLang="en-US" sz="2400" b="1" dirty="0">
                <a:solidFill>
                  <a:srgbClr val="FF3300"/>
                </a:solidFill>
                <a:latin typeface="+mn-ea"/>
                <a:ea typeface="+mn-ea"/>
              </a:rPr>
              <a:t>大气压随高度的增加而减小；</a:t>
            </a:r>
            <a:endParaRPr lang="en-US" altLang="zh-CN" sz="2400" b="1" dirty="0">
              <a:solidFill>
                <a:srgbClr val="FF3300"/>
              </a:solidFill>
              <a:latin typeface="+mn-ea"/>
              <a:ea typeface="+mn-ea"/>
            </a:endParaRPr>
          </a:p>
        </p:txBody>
      </p:sp>
      <p:sp>
        <p:nvSpPr>
          <p:cNvPr id="18" name="文本框 16387"/>
          <p:cNvSpPr txBox="1">
            <a:spLocks noChangeArrowheads="1"/>
          </p:cNvSpPr>
          <p:nvPr/>
        </p:nvSpPr>
        <p:spPr bwMode="auto">
          <a:xfrm>
            <a:off x="714375" y="6215063"/>
            <a:ext cx="59451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400" b="1" dirty="0">
                <a:solidFill>
                  <a:srgbClr val="FF3300"/>
                </a:solidFill>
                <a:latin typeface="+mn-ea"/>
                <a:ea typeface="+mn-ea"/>
              </a:rPr>
              <a:t>(2)</a:t>
            </a:r>
            <a:r>
              <a:rPr lang="zh-CN" altLang="en-US" sz="2400" b="1" dirty="0">
                <a:solidFill>
                  <a:srgbClr val="FF3300"/>
                </a:solidFill>
                <a:latin typeface="+mn-ea"/>
                <a:ea typeface="+mn-ea"/>
              </a:rPr>
              <a:t>大气压随天气的变化而变化。</a:t>
            </a:r>
            <a:endParaRPr lang="en-US" altLang="zh-CN" sz="2400" b="1" dirty="0">
              <a:solidFill>
                <a:srgbClr val="FF33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5407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5364" grpId="0"/>
      <p:bldP spid="15365" grpId="0"/>
      <p:bldP spid="15366" grpId="0"/>
      <p:bldP spid="15367" grpId="0"/>
      <p:bldP spid="15368" grpId="0"/>
      <p:bldP spid="16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文本框 17409"/>
          <p:cNvSpPr txBox="1">
            <a:spLocks noChangeArrowheads="1"/>
          </p:cNvSpPr>
          <p:nvPr/>
        </p:nvSpPr>
        <p:spPr bwMode="auto">
          <a:xfrm>
            <a:off x="357188" y="1038225"/>
            <a:ext cx="3600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400" b="1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5.</a:t>
            </a:r>
            <a:r>
              <a:rPr lang="zh-CN" altLang="en-US" sz="2400" b="1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大气压强的测量</a:t>
            </a:r>
            <a:r>
              <a:rPr lang="en-US" altLang="zh-CN" sz="2400" b="1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:</a:t>
            </a:r>
            <a:endParaRPr lang="en-US" altLang="zh-CN" sz="2400" b="1">
              <a:solidFill>
                <a:srgbClr val="FF3300"/>
              </a:solidFill>
              <a:latin typeface="宋体" pitchFamily="2" charset="-122"/>
            </a:endParaRPr>
          </a:p>
        </p:txBody>
      </p:sp>
      <p:sp>
        <p:nvSpPr>
          <p:cNvPr id="17411" name="文本框 17410"/>
          <p:cNvSpPr txBox="1">
            <a:spLocks noChangeArrowheads="1"/>
          </p:cNvSpPr>
          <p:nvPr/>
        </p:nvSpPr>
        <p:spPr bwMode="auto">
          <a:xfrm>
            <a:off x="642938" y="1681163"/>
            <a:ext cx="55435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FF3300"/>
                </a:solidFill>
                <a:latin typeface="+mn-ea"/>
                <a:ea typeface="+mn-ea"/>
              </a:rPr>
              <a:t>大气压强可以用</a:t>
            </a:r>
            <a:r>
              <a:rPr lang="zh-CN" altLang="en-US" sz="2400" b="1" dirty="0">
                <a:solidFill>
                  <a:srgbClr val="FF3300"/>
                </a:solidFill>
                <a:latin typeface="+mn-ea"/>
                <a:ea typeface="+mn-ea"/>
                <a:hlinkClick r:id="rId2" action="ppaction://hlinkfile"/>
              </a:rPr>
              <a:t>气压计</a:t>
            </a:r>
            <a:r>
              <a:rPr lang="zh-CN" altLang="en-US" sz="2400" b="1" dirty="0">
                <a:solidFill>
                  <a:srgbClr val="FF3300"/>
                </a:solidFill>
                <a:latin typeface="+mn-ea"/>
                <a:ea typeface="+mn-ea"/>
              </a:rPr>
              <a:t>来测量</a:t>
            </a:r>
          </a:p>
        </p:txBody>
      </p:sp>
      <p:pic>
        <p:nvPicPr>
          <p:cNvPr id="17412" name="图片 17411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2500313"/>
            <a:ext cx="4394200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文本框 17413"/>
          <p:cNvSpPr txBox="1">
            <a:spLocks noChangeArrowheads="1"/>
          </p:cNvSpPr>
          <p:nvPr/>
        </p:nvSpPr>
        <p:spPr bwMode="auto">
          <a:xfrm>
            <a:off x="5357813" y="2214563"/>
            <a:ext cx="349885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FF3300"/>
                </a:solidFill>
                <a:latin typeface="+mn-ea"/>
                <a:ea typeface="+mn-ea"/>
              </a:rPr>
              <a:t>原理：</a:t>
            </a:r>
            <a:r>
              <a:rPr lang="zh-CN" altLang="en-US" sz="2400" b="1" dirty="0">
                <a:solidFill>
                  <a:srgbClr val="0033CC"/>
                </a:solidFill>
                <a:latin typeface="+mn-ea"/>
                <a:ea typeface="+mn-ea"/>
              </a:rPr>
              <a:t>抽去内部空气的薄金属盒在大气压发生变化时会发生形变，这种形变经放大并显示出来，可用它测量大气压的值。</a:t>
            </a:r>
          </a:p>
        </p:txBody>
      </p:sp>
    </p:spTree>
    <p:extLst>
      <p:ext uri="{BB962C8B-B14F-4D97-AF65-F5344CB8AC3E}">
        <p14:creationId xmlns:p14="http://schemas.microsoft.com/office/powerpoint/2010/main" val="3700366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174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图片 18433"/>
          <p:cNvPicPr>
            <a:picLocks noChangeAspect="1" noChangeArrowheads="1"/>
          </p:cNvPicPr>
          <p:nvPr/>
        </p:nvPicPr>
        <p:blipFill>
          <a:blip r:embed="rId2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928688"/>
            <a:ext cx="4462463" cy="380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文本框 18434"/>
          <p:cNvSpPr txBox="1">
            <a:spLocks noChangeArrowheads="1"/>
          </p:cNvSpPr>
          <p:nvPr/>
        </p:nvSpPr>
        <p:spPr bwMode="auto">
          <a:xfrm>
            <a:off x="3419475" y="1895475"/>
            <a:ext cx="5184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chemeClr val="accent2"/>
                </a:solidFill>
                <a:latin typeface="宋体" pitchFamily="2" charset="-122"/>
                <a:ea typeface="楷体_GB2312" pitchFamily="49" charset="-122"/>
              </a:rPr>
              <a:t>液体的</a:t>
            </a:r>
            <a:r>
              <a:rPr lang="zh-CN" altLang="en-US" sz="2400" b="1">
                <a:solidFill>
                  <a:schemeClr val="accent2"/>
                </a:solidFill>
                <a:latin typeface="宋体" pitchFamily="2" charset="-122"/>
                <a:ea typeface="楷体_GB2312" pitchFamily="49" charset="-122"/>
                <a:hlinkClick r:id="rId3" action="ppaction://hlinkfile"/>
              </a:rPr>
              <a:t>沸点与气压</a:t>
            </a:r>
            <a:r>
              <a:rPr lang="zh-CN" altLang="en-US" sz="2400" b="1">
                <a:solidFill>
                  <a:schemeClr val="accent2"/>
                </a:solidFill>
                <a:latin typeface="宋体" pitchFamily="2" charset="-122"/>
                <a:ea typeface="楷体_GB2312" pitchFamily="49" charset="-122"/>
              </a:rPr>
              <a:t>的关系：</a:t>
            </a:r>
          </a:p>
        </p:txBody>
      </p:sp>
      <p:pic>
        <p:nvPicPr>
          <p:cNvPr id="46084" name="图片 18435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916113"/>
            <a:ext cx="2711450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文本框 18436"/>
          <p:cNvSpPr txBox="1">
            <a:spLocks noChangeArrowheads="1"/>
          </p:cNvSpPr>
          <p:nvPr/>
        </p:nvSpPr>
        <p:spPr bwMode="auto">
          <a:xfrm>
            <a:off x="3419475" y="2371725"/>
            <a:ext cx="47529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400" b="1" dirty="0">
                <a:solidFill>
                  <a:srgbClr val="FF3300"/>
                </a:solidFill>
                <a:latin typeface="+mn-ea"/>
                <a:ea typeface="+mn-ea"/>
              </a:rPr>
              <a:t>    </a:t>
            </a:r>
            <a:r>
              <a:rPr lang="zh-CN" altLang="en-US" sz="2400" b="1" dirty="0">
                <a:solidFill>
                  <a:srgbClr val="FF3300"/>
                </a:solidFill>
                <a:latin typeface="+mn-ea"/>
                <a:ea typeface="+mn-ea"/>
              </a:rPr>
              <a:t>液体的沸点随气压的增大而升高；随气压的减小而降低。</a:t>
            </a:r>
            <a:endParaRPr lang="en-US" altLang="zh-CN" sz="2400" b="1" dirty="0">
              <a:solidFill>
                <a:srgbClr val="FF3300"/>
              </a:solidFill>
              <a:latin typeface="+mn-ea"/>
              <a:ea typeface="+mn-ea"/>
            </a:endParaRPr>
          </a:p>
        </p:txBody>
      </p:sp>
      <p:sp>
        <p:nvSpPr>
          <p:cNvPr id="18438" name="文本框 18437"/>
          <p:cNvSpPr txBox="1">
            <a:spLocks noChangeArrowheads="1"/>
          </p:cNvSpPr>
          <p:nvPr/>
        </p:nvSpPr>
        <p:spPr bwMode="auto">
          <a:xfrm>
            <a:off x="3602038" y="3571875"/>
            <a:ext cx="5184775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sz="2400" b="1">
                <a:solidFill>
                  <a:schemeClr val="accent2"/>
                </a:solidFill>
                <a:latin typeface="宋体" pitchFamily="2" charset="-122"/>
                <a:ea typeface="楷体_GB2312" pitchFamily="49" charset="-122"/>
              </a:rPr>
              <a:t>   </a:t>
            </a:r>
            <a:r>
              <a:rPr lang="zh-CN" altLang="en-US" sz="2400" b="1">
                <a:solidFill>
                  <a:schemeClr val="accent2"/>
                </a:solidFill>
                <a:latin typeface="宋体" pitchFamily="2" charset="-122"/>
                <a:ea typeface="楷体_GB2312" pitchFamily="49" charset="-122"/>
              </a:rPr>
              <a:t>高压锅就是利用了液体的沸点与气压的关系来工作的。</a:t>
            </a:r>
            <a:endParaRPr lang="en-US" altLang="zh-CN" sz="2400" b="1">
              <a:solidFill>
                <a:schemeClr val="accent2"/>
              </a:solidFill>
              <a:latin typeface="宋体" pitchFamily="2" charset="-122"/>
              <a:ea typeface="楷体_GB2312" pitchFamily="49" charset="-122"/>
            </a:endParaRPr>
          </a:p>
        </p:txBody>
      </p:sp>
      <p:pic>
        <p:nvPicPr>
          <p:cNvPr id="18439" name="图片 1843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4857750"/>
            <a:ext cx="2230437" cy="134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3553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/>
      <p:bldP spid="18437" grpId="0"/>
      <p:bldP spid="1843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图片 19457"/>
          <p:cNvPicPr>
            <a:picLocks noChangeAspect="1" noChangeArrowheads="1"/>
          </p:cNvPicPr>
          <p:nvPr/>
        </p:nvPicPr>
        <p:blipFill>
          <a:blip r:embed="rId2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" b="55"/>
          <a:stretch>
            <a:fillRect/>
          </a:stretch>
        </p:blipFill>
        <p:spPr bwMode="auto">
          <a:xfrm>
            <a:off x="2000250" y="1143000"/>
            <a:ext cx="5040313" cy="441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文本框 19458"/>
          <p:cNvSpPr txBox="1">
            <a:spLocks noChangeArrowheads="1"/>
          </p:cNvSpPr>
          <p:nvPr/>
        </p:nvSpPr>
        <p:spPr bwMode="auto">
          <a:xfrm>
            <a:off x="2786063" y="3571875"/>
            <a:ext cx="38163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400" b="1" dirty="0">
                <a:solidFill>
                  <a:srgbClr val="FF3300"/>
                </a:solidFill>
                <a:latin typeface="+mn-ea"/>
                <a:ea typeface="+mn-ea"/>
              </a:rPr>
              <a:t>     </a:t>
            </a:r>
            <a:r>
              <a:rPr lang="zh-CN" altLang="en-US" sz="2400" b="1" dirty="0">
                <a:solidFill>
                  <a:srgbClr val="FF0066"/>
                </a:solidFill>
                <a:latin typeface="+mn-ea"/>
                <a:ea typeface="+mn-ea"/>
              </a:rPr>
              <a:t>通常把液体和气体称为流体。</a:t>
            </a:r>
            <a:endParaRPr lang="en-US" altLang="zh-CN" sz="2400" b="1" dirty="0">
              <a:solidFill>
                <a:srgbClr val="FF33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1531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图片 204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8" y="2428875"/>
            <a:ext cx="2243137" cy="303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图片 20482" descr="2022"/>
          <p:cNvPicPr>
            <a:picLocks noChangeAspect="1" noChangeArrowheads="1"/>
          </p:cNvPicPr>
          <p:nvPr/>
        </p:nvPicPr>
        <p:blipFill>
          <a:blip r:embed="rId3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97" b="-484"/>
          <a:stretch>
            <a:fillRect/>
          </a:stretch>
        </p:blipFill>
        <p:spPr bwMode="auto">
          <a:xfrm>
            <a:off x="500063" y="1000125"/>
            <a:ext cx="1511300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2" name="文本框 20483"/>
          <p:cNvSpPr txBox="1">
            <a:spLocks noChangeArrowheads="1"/>
          </p:cNvSpPr>
          <p:nvPr/>
        </p:nvSpPr>
        <p:spPr bwMode="auto">
          <a:xfrm>
            <a:off x="2000250" y="1181100"/>
            <a:ext cx="65516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chemeClr val="accent2"/>
                </a:solidFill>
                <a:ea typeface="黑体" pitchFamily="49" charset="-122"/>
              </a:rPr>
              <a:t>探究流速大小对流体压强的影响</a:t>
            </a:r>
          </a:p>
        </p:txBody>
      </p:sp>
      <p:pic>
        <p:nvPicPr>
          <p:cNvPr id="20485" name="图片 20484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2857500"/>
            <a:ext cx="2627312" cy="230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0757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图片 21505"/>
          <p:cNvPicPr>
            <a:picLocks noChangeAspect="1" noChangeArrowheads="1"/>
          </p:cNvPicPr>
          <p:nvPr/>
        </p:nvPicPr>
        <p:blipFill>
          <a:blip r:embed="rId2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1285875"/>
            <a:ext cx="4311650" cy="254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图片 21506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3643313"/>
            <a:ext cx="3228975" cy="228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066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文本框 22531"/>
          <p:cNvSpPr txBox="1">
            <a:spLocks noChangeArrowheads="1"/>
          </p:cNvSpPr>
          <p:nvPr/>
        </p:nvSpPr>
        <p:spPr bwMode="auto">
          <a:xfrm>
            <a:off x="712814" y="1674838"/>
            <a:ext cx="66246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3600" b="1" dirty="0">
                <a:solidFill>
                  <a:srgbClr val="FF0000"/>
                </a:solidFill>
                <a:latin typeface="+mn-ea"/>
                <a:ea typeface="+mn-ea"/>
              </a:rPr>
              <a:t>流体的压强与流速的</a:t>
            </a:r>
            <a:r>
              <a:rPr lang="zh-CN" altLang="en-US" sz="3600" b="1" dirty="0">
                <a:solidFill>
                  <a:srgbClr val="FF0000"/>
                </a:solidFill>
                <a:latin typeface="+mn-ea"/>
                <a:ea typeface="+mn-ea"/>
                <a:hlinkClick r:id="rId2" action="ppaction://hlinkfile"/>
              </a:rPr>
              <a:t>关系</a:t>
            </a:r>
            <a:r>
              <a:rPr lang="zh-CN" altLang="en-US" sz="3600" b="1" dirty="0">
                <a:solidFill>
                  <a:srgbClr val="FF0000"/>
                </a:solidFill>
                <a:latin typeface="+mn-ea"/>
                <a:ea typeface="+mn-ea"/>
              </a:rPr>
              <a:t>：</a:t>
            </a:r>
          </a:p>
        </p:txBody>
      </p:sp>
      <p:sp>
        <p:nvSpPr>
          <p:cNvPr id="22533" name="文本框 22532"/>
          <p:cNvSpPr txBox="1">
            <a:spLocks noChangeArrowheads="1"/>
          </p:cNvSpPr>
          <p:nvPr/>
        </p:nvSpPr>
        <p:spPr bwMode="auto">
          <a:xfrm>
            <a:off x="1043608" y="2420888"/>
            <a:ext cx="648176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600" b="1" dirty="0">
                <a:solidFill>
                  <a:schemeClr val="accent2"/>
                </a:solidFill>
                <a:latin typeface="+mn-ea"/>
                <a:ea typeface="+mn-ea"/>
              </a:rPr>
              <a:t>     </a:t>
            </a:r>
            <a:r>
              <a:rPr lang="zh-CN" altLang="en-US" sz="3600" b="1" dirty="0">
                <a:solidFill>
                  <a:schemeClr val="accent2"/>
                </a:solidFill>
                <a:latin typeface="+mn-ea"/>
                <a:ea typeface="+mn-ea"/>
              </a:rPr>
              <a:t>在流体中流速越大的地方</a:t>
            </a:r>
            <a:r>
              <a:rPr lang="en-US" altLang="zh-CN" sz="3600" b="1" dirty="0">
                <a:solidFill>
                  <a:schemeClr val="accent2"/>
                </a:solidFill>
                <a:latin typeface="+mn-ea"/>
                <a:ea typeface="+mn-ea"/>
              </a:rPr>
              <a:t>,</a:t>
            </a:r>
            <a:r>
              <a:rPr lang="zh-CN" altLang="en-US" sz="3600" b="1" dirty="0">
                <a:solidFill>
                  <a:schemeClr val="accent2"/>
                </a:solidFill>
                <a:latin typeface="+mn-ea"/>
                <a:ea typeface="+mn-ea"/>
              </a:rPr>
              <a:t>压强越小。</a:t>
            </a:r>
            <a:endParaRPr lang="en-US" altLang="zh-CN" sz="3600" b="1" dirty="0">
              <a:solidFill>
                <a:schemeClr val="accent2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12515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图片 23553"/>
          <p:cNvPicPr>
            <a:picLocks noChangeAspect="1" noChangeArrowheads="1"/>
          </p:cNvPicPr>
          <p:nvPr/>
        </p:nvPicPr>
        <p:blipFill>
          <a:blip r:embed="rId2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1143000"/>
            <a:ext cx="6550025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图片 23554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2143125"/>
            <a:ext cx="3548062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图片 2355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143125"/>
            <a:ext cx="3714750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图片 23556">
            <a:hlinkClick r:id="rId6" action="ppaction://hlinkfile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4143375"/>
            <a:ext cx="3770312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图片 2355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4071938"/>
            <a:ext cx="3571875" cy="210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598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图片 24577" descr="ind_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1071563"/>
            <a:ext cx="7429500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文本框 24578"/>
          <p:cNvSpPr txBox="1">
            <a:spLocks noChangeArrowheads="1"/>
          </p:cNvSpPr>
          <p:nvPr/>
        </p:nvSpPr>
        <p:spPr bwMode="auto">
          <a:xfrm>
            <a:off x="290513" y="3214688"/>
            <a:ext cx="8424862" cy="332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   </a:t>
            </a: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飞机前进时</a:t>
            </a: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,</a:t>
            </a: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机翼与周围的空气发生相对运动</a:t>
            </a: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,</a:t>
            </a: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相当于有气流迎面流过机翼</a:t>
            </a: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,</a:t>
            </a: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气流被机翼分成两部分，由于机翼横截面的形状上下不对称，在相同的时间里机翼上方气流通过的路程较长，因而速度较大。它对机翼的压强较小；下方气流通过的路程较短</a:t>
            </a: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,</a:t>
            </a: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因而速度较小</a:t>
            </a: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,</a:t>
            </a: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它对机翼的压强较大。因此在机翼的上下表面产生了压强差</a:t>
            </a: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,</a:t>
            </a: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这就是向上的升力。</a:t>
            </a:r>
            <a:endParaRPr lang="en-US" altLang="zh-CN" sz="2400" b="1" dirty="0">
              <a:solidFill>
                <a:schemeClr val="accent2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98064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图片 25601" descr="1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1"/>
          <a:stretch>
            <a:fillRect/>
          </a:stretch>
        </p:blipFill>
        <p:spPr bwMode="auto">
          <a:xfrm>
            <a:off x="1116013" y="1989138"/>
            <a:ext cx="6119812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标题 2560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143000"/>
            <a:ext cx="3157538" cy="500063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zh-CN" altLang="en-US" sz="2400" b="1" dirty="0" smtClean="0">
                <a:latin typeface="+mn-ea"/>
                <a:ea typeface="+mn-ea"/>
              </a:rPr>
              <a:t>草原犬鼠的空调系统</a:t>
            </a:r>
          </a:p>
        </p:txBody>
      </p:sp>
      <p:grpSp>
        <p:nvGrpSpPr>
          <p:cNvPr id="2" name="组合 25603"/>
          <p:cNvGrpSpPr>
            <a:grpSpLocks/>
          </p:cNvGrpSpPr>
          <p:nvPr/>
        </p:nvGrpSpPr>
        <p:grpSpPr bwMode="auto">
          <a:xfrm>
            <a:off x="2555875" y="2708275"/>
            <a:ext cx="3084513" cy="2952750"/>
            <a:chOff x="0" y="0"/>
            <a:chExt cx="1943" cy="1860"/>
          </a:xfrm>
        </p:grpSpPr>
        <p:sp>
          <p:nvSpPr>
            <p:cNvPr id="53254" name="未知"/>
            <p:cNvSpPr>
              <a:spLocks noChangeArrowheads="1"/>
            </p:cNvSpPr>
            <p:nvPr/>
          </p:nvSpPr>
          <p:spPr bwMode="auto">
            <a:xfrm>
              <a:off x="53" y="0"/>
              <a:ext cx="1852" cy="1732"/>
            </a:xfrm>
            <a:custGeom>
              <a:avLst/>
              <a:gdLst>
                <a:gd name="T0" fmla="*/ 128 w 1852"/>
                <a:gd name="T1" fmla="*/ 91 h 1732"/>
                <a:gd name="T2" fmla="*/ 128 w 1852"/>
                <a:gd name="T3" fmla="*/ 227 h 1732"/>
                <a:gd name="T4" fmla="*/ 38 w 1852"/>
                <a:gd name="T5" fmla="*/ 862 h 1732"/>
                <a:gd name="T6" fmla="*/ 219 w 1852"/>
                <a:gd name="T7" fmla="*/ 1588 h 1732"/>
                <a:gd name="T8" fmla="*/ 1353 w 1852"/>
                <a:gd name="T9" fmla="*/ 1679 h 1732"/>
                <a:gd name="T10" fmla="*/ 1625 w 1852"/>
                <a:gd name="T11" fmla="*/ 1270 h 1732"/>
                <a:gd name="T12" fmla="*/ 1852 w 1852"/>
                <a:gd name="T13" fmla="*/ 0 h 17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852"/>
                <a:gd name="T22" fmla="*/ 0 h 1732"/>
                <a:gd name="T23" fmla="*/ 1852 w 1852"/>
                <a:gd name="T24" fmla="*/ 1732 h 173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852" h="1732">
                  <a:moveTo>
                    <a:pt x="128" y="91"/>
                  </a:moveTo>
                  <a:cubicBezTo>
                    <a:pt x="135" y="95"/>
                    <a:pt x="143" y="99"/>
                    <a:pt x="128" y="227"/>
                  </a:cubicBezTo>
                  <a:cubicBezTo>
                    <a:pt x="113" y="355"/>
                    <a:pt x="23" y="635"/>
                    <a:pt x="38" y="862"/>
                  </a:cubicBezTo>
                  <a:cubicBezTo>
                    <a:pt x="53" y="1089"/>
                    <a:pt x="0" y="1452"/>
                    <a:pt x="219" y="1588"/>
                  </a:cubicBezTo>
                  <a:cubicBezTo>
                    <a:pt x="438" y="1724"/>
                    <a:pt x="1119" y="1732"/>
                    <a:pt x="1353" y="1679"/>
                  </a:cubicBezTo>
                  <a:cubicBezTo>
                    <a:pt x="1587" y="1626"/>
                    <a:pt x="1542" y="1550"/>
                    <a:pt x="1625" y="1270"/>
                  </a:cubicBezTo>
                  <a:cubicBezTo>
                    <a:pt x="1708" y="990"/>
                    <a:pt x="1814" y="212"/>
                    <a:pt x="1852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3255" name="组合 25605"/>
            <p:cNvGrpSpPr>
              <a:grpSpLocks/>
            </p:cNvGrpSpPr>
            <p:nvPr/>
          </p:nvGrpSpPr>
          <p:grpSpPr bwMode="auto">
            <a:xfrm>
              <a:off x="0" y="46"/>
              <a:ext cx="1943" cy="1814"/>
              <a:chOff x="0" y="0"/>
              <a:chExt cx="1943" cy="1814"/>
            </a:xfrm>
          </p:grpSpPr>
          <p:sp>
            <p:nvSpPr>
              <p:cNvPr id="53256" name="未知"/>
              <p:cNvSpPr>
                <a:spLocks noChangeArrowheads="1"/>
              </p:cNvSpPr>
              <p:nvPr/>
            </p:nvSpPr>
            <p:spPr bwMode="auto">
              <a:xfrm>
                <a:off x="91" y="0"/>
                <a:ext cx="1852" cy="1732"/>
              </a:xfrm>
              <a:custGeom>
                <a:avLst/>
                <a:gdLst>
                  <a:gd name="T0" fmla="*/ 128 w 1852"/>
                  <a:gd name="T1" fmla="*/ 91 h 1732"/>
                  <a:gd name="T2" fmla="*/ 128 w 1852"/>
                  <a:gd name="T3" fmla="*/ 227 h 1732"/>
                  <a:gd name="T4" fmla="*/ 38 w 1852"/>
                  <a:gd name="T5" fmla="*/ 862 h 1732"/>
                  <a:gd name="T6" fmla="*/ 219 w 1852"/>
                  <a:gd name="T7" fmla="*/ 1588 h 1732"/>
                  <a:gd name="T8" fmla="*/ 1353 w 1852"/>
                  <a:gd name="T9" fmla="*/ 1679 h 1732"/>
                  <a:gd name="T10" fmla="*/ 1625 w 1852"/>
                  <a:gd name="T11" fmla="*/ 1270 h 1732"/>
                  <a:gd name="T12" fmla="*/ 1852 w 1852"/>
                  <a:gd name="T13" fmla="*/ 0 h 173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52"/>
                  <a:gd name="T22" fmla="*/ 0 h 1732"/>
                  <a:gd name="T23" fmla="*/ 1852 w 1852"/>
                  <a:gd name="T24" fmla="*/ 1732 h 173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52" h="1732">
                    <a:moveTo>
                      <a:pt x="128" y="91"/>
                    </a:moveTo>
                    <a:cubicBezTo>
                      <a:pt x="135" y="95"/>
                      <a:pt x="143" y="99"/>
                      <a:pt x="128" y="227"/>
                    </a:cubicBezTo>
                    <a:cubicBezTo>
                      <a:pt x="113" y="355"/>
                      <a:pt x="23" y="635"/>
                      <a:pt x="38" y="862"/>
                    </a:cubicBezTo>
                    <a:cubicBezTo>
                      <a:pt x="53" y="1089"/>
                      <a:pt x="0" y="1452"/>
                      <a:pt x="219" y="1588"/>
                    </a:cubicBezTo>
                    <a:cubicBezTo>
                      <a:pt x="438" y="1724"/>
                      <a:pt x="1119" y="1732"/>
                      <a:pt x="1353" y="1679"/>
                    </a:cubicBezTo>
                    <a:cubicBezTo>
                      <a:pt x="1587" y="1626"/>
                      <a:pt x="1542" y="1550"/>
                      <a:pt x="1625" y="1270"/>
                    </a:cubicBezTo>
                    <a:cubicBezTo>
                      <a:pt x="1708" y="990"/>
                      <a:pt x="1814" y="212"/>
                      <a:pt x="1852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257" name="直接连接符 25607"/>
              <p:cNvSpPr>
                <a:spLocks noChangeShapeType="1"/>
              </p:cNvSpPr>
              <p:nvPr/>
            </p:nvSpPr>
            <p:spPr bwMode="auto">
              <a:xfrm>
                <a:off x="0" y="589"/>
                <a:ext cx="91" cy="36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258" name="直接连接符 25608"/>
              <p:cNvSpPr>
                <a:spLocks noChangeShapeType="1"/>
              </p:cNvSpPr>
              <p:nvPr/>
            </p:nvSpPr>
            <p:spPr bwMode="auto">
              <a:xfrm flipV="1">
                <a:off x="91" y="635"/>
                <a:ext cx="182" cy="318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259" name="直接连接符 25609"/>
              <p:cNvSpPr>
                <a:spLocks noChangeShapeType="1"/>
              </p:cNvSpPr>
              <p:nvPr/>
            </p:nvSpPr>
            <p:spPr bwMode="auto">
              <a:xfrm>
                <a:off x="726" y="1497"/>
                <a:ext cx="317" cy="181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260" name="直接连接符 25610"/>
              <p:cNvSpPr>
                <a:spLocks noChangeShapeType="1"/>
              </p:cNvSpPr>
              <p:nvPr/>
            </p:nvSpPr>
            <p:spPr bwMode="auto">
              <a:xfrm flipH="1">
                <a:off x="680" y="1678"/>
                <a:ext cx="363" cy="136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261" name="直接连接符 25611"/>
              <p:cNvSpPr>
                <a:spLocks noChangeShapeType="1"/>
              </p:cNvSpPr>
              <p:nvPr/>
            </p:nvSpPr>
            <p:spPr bwMode="auto">
              <a:xfrm>
                <a:off x="1814" y="544"/>
                <a:ext cx="45" cy="36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262" name="直接连接符 25612"/>
              <p:cNvSpPr>
                <a:spLocks noChangeShapeType="1"/>
              </p:cNvSpPr>
              <p:nvPr/>
            </p:nvSpPr>
            <p:spPr bwMode="auto">
              <a:xfrm flipH="1">
                <a:off x="1632" y="544"/>
                <a:ext cx="182" cy="318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pic>
        <p:nvPicPr>
          <p:cNvPr id="53253" name="图片 25613" descr="图片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571625"/>
            <a:ext cx="1289050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3265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文本框 1"/>
          <p:cNvSpPr>
            <a:spLocks noGrp="1"/>
          </p:cNvSpPr>
          <p:nvPr>
            <p:ph idx="4294967295"/>
          </p:nvPr>
        </p:nvSpPr>
        <p:spPr bwMode="auto">
          <a:xfrm>
            <a:off x="0" y="2132856"/>
            <a:ext cx="9144000" cy="1754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0" algn="ctr" eaLnBrk="1" hangingPunct="1"/>
            <a:r>
              <a:rPr lang="zh-CN" altLang="en-US" sz="3600" b="1" dirty="0" smtClean="0">
                <a:latin typeface="华文新魏" pitchFamily="2" charset="-122"/>
                <a:ea typeface="华文新魏" pitchFamily="2" charset="-122"/>
              </a:rPr>
              <a:t>第十章　压强和浮力</a:t>
            </a:r>
            <a:endParaRPr lang="zh-CN" altLang="en-US" sz="5400" b="1" dirty="0" smtClean="0">
              <a:solidFill>
                <a:schemeClr val="bg1"/>
              </a:solidFill>
              <a:latin typeface="华文新魏" pitchFamily="2" charset="-122"/>
              <a:ea typeface="华文新魏" pitchFamily="2" charset="-122"/>
            </a:endParaRPr>
          </a:p>
          <a:p>
            <a:pPr indent="0" algn="ctr" eaLnBrk="1" hangingPunct="1">
              <a:buNone/>
            </a:pPr>
            <a:r>
              <a:rPr lang="en-US" altLang="zh-CN" sz="6000" b="1" dirty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3</a:t>
            </a:r>
            <a:r>
              <a:rPr lang="zh-CN" altLang="en-US" sz="6000" b="1" dirty="0" smtClean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、气体的压强</a:t>
            </a:r>
          </a:p>
        </p:txBody>
      </p:sp>
    </p:spTree>
    <p:extLst>
      <p:ext uri="{BB962C8B-B14F-4D97-AF65-F5344CB8AC3E}">
        <p14:creationId xmlns:p14="http://schemas.microsoft.com/office/powerpoint/2010/main" val="3008648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图片 266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1714500"/>
            <a:ext cx="7215187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标题 2662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285875"/>
            <a:ext cx="1785938" cy="500063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zh-CN" altLang="en-US" sz="2400" b="1" dirty="0" smtClean="0">
                <a:latin typeface="+mn-ea"/>
                <a:ea typeface="+mn-ea"/>
              </a:rPr>
              <a:t>气流偏导器</a:t>
            </a:r>
          </a:p>
        </p:txBody>
      </p:sp>
      <p:sp>
        <p:nvSpPr>
          <p:cNvPr id="54276" name="直接连接符 26627"/>
          <p:cNvSpPr>
            <a:spLocks noChangeShapeType="1"/>
          </p:cNvSpPr>
          <p:nvPr/>
        </p:nvSpPr>
        <p:spPr bwMode="auto">
          <a:xfrm flipH="1" flipV="1">
            <a:off x="5286375" y="1497013"/>
            <a:ext cx="1871663" cy="360362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54277" name="图片 26628" descr="图片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643063"/>
            <a:ext cx="1476375" cy="122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579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文本框 27649"/>
          <p:cNvSpPr txBox="1">
            <a:spLocks noChangeArrowheads="1"/>
          </p:cNvSpPr>
          <p:nvPr/>
        </p:nvSpPr>
        <p:spPr bwMode="auto">
          <a:xfrm>
            <a:off x="4143375" y="1166813"/>
            <a:ext cx="4716463" cy="526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　　</a:t>
            </a:r>
            <a:r>
              <a:rPr lang="en-US" altLang="zh-CN" sz="2400" b="1" dirty="0">
                <a:latin typeface="+mn-ea"/>
                <a:ea typeface="+mn-ea"/>
              </a:rPr>
              <a:t>1912</a:t>
            </a:r>
            <a:r>
              <a:rPr lang="zh-CN" altLang="en-US" sz="2400" b="1" dirty="0">
                <a:latin typeface="+mn-ea"/>
                <a:ea typeface="+mn-ea"/>
              </a:rPr>
              <a:t>年秋天，</a:t>
            </a:r>
            <a:r>
              <a:rPr lang="en-US" altLang="zh-CN" sz="2400" b="1" dirty="0">
                <a:latin typeface="+mn-ea"/>
                <a:ea typeface="+mn-ea"/>
              </a:rPr>
              <a:t>“</a:t>
            </a:r>
            <a:r>
              <a:rPr lang="zh-CN" altLang="en-US" sz="2400" b="1" dirty="0">
                <a:latin typeface="+mn-ea"/>
                <a:ea typeface="+mn-ea"/>
              </a:rPr>
              <a:t>奥林匹克</a:t>
            </a:r>
            <a:r>
              <a:rPr lang="en-US" altLang="zh-CN" sz="2400" b="1" dirty="0">
                <a:latin typeface="+mn-ea"/>
                <a:ea typeface="+mn-ea"/>
              </a:rPr>
              <a:t>”</a:t>
            </a:r>
            <a:r>
              <a:rPr lang="zh-CN" altLang="en-US" sz="2400" b="1" dirty="0">
                <a:latin typeface="+mn-ea"/>
                <a:ea typeface="+mn-ea"/>
              </a:rPr>
              <a:t>号正在大海上航行，在距离这艘当时世界上最大远洋轮 的</a:t>
            </a:r>
            <a:r>
              <a:rPr lang="en-US" altLang="zh-CN" sz="2400" b="1" dirty="0">
                <a:latin typeface="+mn-ea"/>
                <a:ea typeface="+mn-ea"/>
              </a:rPr>
              <a:t>100</a:t>
            </a:r>
            <a:r>
              <a:rPr lang="zh-CN" altLang="en-US" sz="2400" b="1" dirty="0">
                <a:latin typeface="+mn-ea"/>
                <a:ea typeface="+mn-ea"/>
              </a:rPr>
              <a:t>米处，有一艘比它小得多的铁甲巡洋舰</a:t>
            </a:r>
            <a:r>
              <a:rPr lang="en-US" altLang="zh-CN" sz="2400" b="1" dirty="0">
                <a:latin typeface="+mn-ea"/>
                <a:ea typeface="+mn-ea"/>
              </a:rPr>
              <a:t>“</a:t>
            </a:r>
            <a:r>
              <a:rPr lang="zh-CN" altLang="en-US" sz="2400" b="1" dirty="0">
                <a:latin typeface="+mn-ea"/>
                <a:ea typeface="+mn-ea"/>
              </a:rPr>
              <a:t>豪克</a:t>
            </a:r>
            <a:r>
              <a:rPr lang="en-US" altLang="zh-CN" sz="2400" b="1" dirty="0">
                <a:latin typeface="+mn-ea"/>
                <a:ea typeface="+mn-ea"/>
              </a:rPr>
              <a:t>”</a:t>
            </a:r>
            <a:r>
              <a:rPr lang="zh-CN" altLang="en-US" sz="2400" b="1" dirty="0">
                <a:latin typeface="+mn-ea"/>
                <a:ea typeface="+mn-ea"/>
              </a:rPr>
              <a:t>号正在向前疾驶，两艘船似乎在比赛，彼此靠得较拢，平行着驶向前方．忽然，正在疾驶中的</a:t>
            </a:r>
            <a:r>
              <a:rPr lang="en-US" altLang="zh-CN" sz="2400" b="1" dirty="0">
                <a:latin typeface="+mn-ea"/>
                <a:ea typeface="+mn-ea"/>
              </a:rPr>
              <a:t>“</a:t>
            </a:r>
            <a:r>
              <a:rPr lang="zh-CN" altLang="en-US" sz="2400" b="1" dirty="0">
                <a:latin typeface="+mn-ea"/>
                <a:ea typeface="+mn-ea"/>
              </a:rPr>
              <a:t>豪克</a:t>
            </a:r>
            <a:r>
              <a:rPr lang="en-US" altLang="zh-CN" sz="2400" b="1" dirty="0">
                <a:latin typeface="+mn-ea"/>
                <a:ea typeface="+mn-ea"/>
              </a:rPr>
              <a:t>”</a:t>
            </a:r>
            <a:r>
              <a:rPr lang="zh-CN" altLang="en-US" sz="2400" b="1" dirty="0">
                <a:latin typeface="+mn-ea"/>
                <a:ea typeface="+mn-ea"/>
              </a:rPr>
              <a:t>号好像被大船吸引似 地，一点也不服从舵手的操纵，竟一头向</a:t>
            </a:r>
            <a:r>
              <a:rPr lang="en-US" altLang="zh-CN" sz="2400" b="1" dirty="0">
                <a:latin typeface="+mn-ea"/>
                <a:ea typeface="+mn-ea"/>
              </a:rPr>
              <a:t>“</a:t>
            </a:r>
            <a:r>
              <a:rPr lang="zh-CN" altLang="en-US" sz="2400" b="1" dirty="0">
                <a:latin typeface="+mn-ea"/>
                <a:ea typeface="+mn-ea"/>
              </a:rPr>
              <a:t>奥林匹克</a:t>
            </a:r>
            <a:r>
              <a:rPr lang="en-US" altLang="zh-CN" sz="2400" b="1" dirty="0">
                <a:latin typeface="+mn-ea"/>
                <a:ea typeface="+mn-ea"/>
              </a:rPr>
              <a:t>”</a:t>
            </a:r>
            <a:r>
              <a:rPr lang="zh-CN" altLang="en-US" sz="2400" b="1" dirty="0">
                <a:latin typeface="+mn-ea"/>
                <a:ea typeface="+mn-ea"/>
              </a:rPr>
              <a:t>号闯去。最后，</a:t>
            </a:r>
            <a:r>
              <a:rPr lang="en-US" altLang="zh-CN" sz="2400" b="1" dirty="0">
                <a:latin typeface="+mn-ea"/>
                <a:ea typeface="+mn-ea"/>
              </a:rPr>
              <a:t>“</a:t>
            </a:r>
            <a:r>
              <a:rPr lang="zh-CN" altLang="en-US" sz="2400" b="1" dirty="0">
                <a:latin typeface="+mn-ea"/>
                <a:ea typeface="+mn-ea"/>
              </a:rPr>
              <a:t>豪克</a:t>
            </a:r>
            <a:r>
              <a:rPr lang="en-US" altLang="zh-CN" sz="2400" b="1" dirty="0">
                <a:latin typeface="+mn-ea"/>
                <a:ea typeface="+mn-ea"/>
              </a:rPr>
              <a:t>”</a:t>
            </a:r>
            <a:r>
              <a:rPr lang="zh-CN" altLang="en-US" sz="2400" b="1" dirty="0">
                <a:latin typeface="+mn-ea"/>
                <a:ea typeface="+mn-ea"/>
              </a:rPr>
              <a:t>号的船头撞 在</a:t>
            </a:r>
            <a:r>
              <a:rPr lang="en-US" altLang="zh-CN" sz="2400" b="1" dirty="0">
                <a:latin typeface="+mn-ea"/>
                <a:ea typeface="+mn-ea"/>
              </a:rPr>
              <a:t>“</a:t>
            </a:r>
            <a:r>
              <a:rPr lang="zh-CN" altLang="en-US" sz="2400" b="1" dirty="0">
                <a:latin typeface="+mn-ea"/>
                <a:ea typeface="+mn-ea"/>
              </a:rPr>
              <a:t>奥林匹克</a:t>
            </a:r>
            <a:r>
              <a:rPr lang="en-US" altLang="zh-CN" sz="2400" b="1" dirty="0">
                <a:latin typeface="+mn-ea"/>
                <a:ea typeface="+mn-ea"/>
              </a:rPr>
              <a:t>”</a:t>
            </a:r>
            <a:r>
              <a:rPr lang="zh-CN" altLang="en-US" sz="2400" b="1" dirty="0">
                <a:latin typeface="+mn-ea"/>
                <a:ea typeface="+mn-ea"/>
              </a:rPr>
              <a:t>号的船舷上，撞出个大洞，酿成一件重大海难事故。</a:t>
            </a:r>
          </a:p>
        </p:txBody>
      </p:sp>
      <p:pic>
        <p:nvPicPr>
          <p:cNvPr id="27651" name="图片 27650" descr="9-图片-36一次海难（二）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4000500"/>
            <a:ext cx="334327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0" name="图片 27651" descr="9-图片-35一次海难（一）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1214438"/>
            <a:ext cx="33528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2500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标题 28673"/>
          <p:cNvSpPr>
            <a:spLocks noGrp="1" noRot="1"/>
          </p:cNvSpPr>
          <p:nvPr>
            <p:ph type="title" idx="4294967295"/>
          </p:nvPr>
        </p:nvSpPr>
        <p:spPr bwMode="auto">
          <a:xfrm>
            <a:off x="0" y="1143000"/>
            <a:ext cx="2320925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zh-CN" altLang="en-US" sz="4000" noProof="1" smtClean="0">
                <a:solidFill>
                  <a:schemeClr val="hlink"/>
                </a:solidFill>
              </a:rPr>
              <a:t>吹球实验</a:t>
            </a:r>
          </a:p>
        </p:txBody>
      </p:sp>
      <p:pic>
        <p:nvPicPr>
          <p:cNvPr id="56323" name="文本占位符 28674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00250"/>
            <a:ext cx="8066088" cy="4176713"/>
          </a:xfrm>
          <a:prstGeom prst="rect">
            <a:avLst/>
          </a:prstGeom>
          <a:solidFill>
            <a:schemeClr val="hlink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587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文本占位符 29697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8688"/>
            <a:ext cx="8358188" cy="541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矩形 29698"/>
          <p:cNvSpPr/>
          <p:nvPr/>
        </p:nvSpPr>
        <p:spPr>
          <a:xfrm>
            <a:off x="1200150" y="5367338"/>
            <a:ext cx="6729413" cy="847725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marL="342900" lvl="0" indent="-3429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charset="2"/>
              <a:buChar char="n"/>
              <a:defRPr sz="32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Garamond" pitchFamily="2" charset="0"/>
                <a:ea typeface="宋体" charset="-122"/>
              </a:defRPr>
            </a:lvl1pPr>
            <a:lvl2pPr marL="742950" lvl="1" indent="-28575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charset="2"/>
              <a:buChar char="n"/>
              <a:defRPr sz="28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lvl="2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charset="2"/>
              <a:buChar char="n"/>
              <a:defRPr sz="24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lvl="3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charset="2"/>
              <a:buChar char="n"/>
              <a:defRPr sz="20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lvl="4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charset="2"/>
              <a:buChar char="n"/>
              <a:defRPr sz="20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5pPr>
          </a:lstStyle>
          <a:p>
            <a:pPr marL="609600" indent="-609600">
              <a:buFont typeface="Wingdings" charset="2"/>
              <a:buNone/>
              <a:defRPr/>
            </a:pPr>
            <a:r>
              <a:rPr lang="en-US" altLang="zh-CN" sz="4000" b="1" noProof="1">
                <a:solidFill>
                  <a:srgbClr val="FF0066"/>
                </a:solidFill>
                <a:latin typeface="+mj-ea"/>
                <a:ea typeface="+mj-ea"/>
                <a:cs typeface="+mn-ea"/>
              </a:rPr>
              <a:t> </a:t>
            </a:r>
            <a:r>
              <a:rPr lang="zh-CN" altLang="en-US" sz="4000" b="1" noProof="1">
                <a:solidFill>
                  <a:srgbClr val="FF0066"/>
                </a:solidFill>
                <a:latin typeface="+mj-ea"/>
                <a:ea typeface="+mj-ea"/>
                <a:cs typeface="+mn-ea"/>
              </a:rPr>
              <a:t>为什么狂风会将屋顶掀起？</a:t>
            </a:r>
            <a:endParaRPr lang="zh-CN" altLang="en-US" sz="4000" b="1" noProof="1">
              <a:solidFill>
                <a:srgbClr val="FF0066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59918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文本占位符 30721"/>
          <p:cNvSpPr>
            <a:spLocks noGrp="1"/>
          </p:cNvSpPr>
          <p:nvPr>
            <p:ph type="body" sz="half" idx="4294967295"/>
          </p:nvPr>
        </p:nvSpPr>
        <p:spPr bwMode="auto">
          <a:xfrm>
            <a:off x="0" y="1838325"/>
            <a:ext cx="4143375" cy="287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sz="2400" b="1" smtClean="0">
                <a:solidFill>
                  <a:srgbClr val="FFFF66"/>
                </a:solidFill>
                <a:latin typeface="宋体" pitchFamily="2" charset="-122"/>
                <a:ea typeface="楷体_GB2312" pitchFamily="49" charset="-122"/>
              </a:rPr>
              <a:t>      </a:t>
            </a:r>
            <a:r>
              <a:rPr lang="zh-CN" altLang="en-US" sz="2400" b="1" smtClean="0">
                <a:latin typeface="宋体" pitchFamily="2" charset="-122"/>
                <a:ea typeface="楷体_GB2312" pitchFamily="49" charset="-122"/>
              </a:rPr>
              <a:t>在火车站或地铁站的站台上，离站台边缘１</a:t>
            </a:r>
            <a:r>
              <a:rPr lang="en-US" altLang="zh-CN" sz="2400" b="1" smtClean="0">
                <a:latin typeface="宋体" pitchFamily="2" charset="-122"/>
                <a:ea typeface="楷体_GB2312" pitchFamily="49" charset="-122"/>
              </a:rPr>
              <a:t>m</a:t>
            </a:r>
            <a:r>
              <a:rPr lang="zh-CN" altLang="en-US" sz="2400" b="1" smtClean="0">
                <a:latin typeface="宋体" pitchFamily="2" charset="-122"/>
                <a:ea typeface="楷体_GB2312" pitchFamily="49" charset="-122"/>
              </a:rPr>
              <a:t>左右的地方标有一条安全线，乘客必须站在安全线以外的地方候车，这是为什么呢？</a:t>
            </a:r>
          </a:p>
        </p:txBody>
      </p:sp>
      <p:pic>
        <p:nvPicPr>
          <p:cNvPr id="58371" name="内容占位符 30722" descr="北京城铁"/>
          <p:cNvPicPr>
            <a:picLocks noGrp="1" noChangeAspect="1" noChangeArrowheads="1"/>
          </p:cNvPicPr>
          <p:nvPr>
            <p:ph type="media"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1033463"/>
            <a:ext cx="4429125" cy="4824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72097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文本框 31745"/>
          <p:cNvSpPr txBox="1">
            <a:spLocks noChangeArrowheads="1"/>
          </p:cNvSpPr>
          <p:nvPr/>
        </p:nvSpPr>
        <p:spPr bwMode="auto">
          <a:xfrm>
            <a:off x="3357563" y="1214438"/>
            <a:ext cx="3581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4000" dirty="0">
                <a:solidFill>
                  <a:srgbClr val="FF0066"/>
                </a:solidFill>
                <a:latin typeface="Times New Roman" pitchFamily="18" charset="0"/>
                <a:ea typeface="汉鼎简魏碑" pitchFamily="1" charset="-122"/>
              </a:rPr>
              <a:t>巩 固 练 习</a:t>
            </a:r>
            <a:r>
              <a:rPr lang="zh-CN" altLang="en-US" sz="4000" dirty="0">
                <a:solidFill>
                  <a:srgbClr val="0000FF"/>
                </a:solidFill>
                <a:latin typeface="Times New Roman" pitchFamily="18" charset="0"/>
                <a:ea typeface="汉鼎简魏碑" pitchFamily="1" charset="-122"/>
              </a:rPr>
              <a:t>    </a:t>
            </a:r>
          </a:p>
        </p:txBody>
      </p:sp>
      <p:sp>
        <p:nvSpPr>
          <p:cNvPr id="31747" name="文本框 31746"/>
          <p:cNvSpPr txBox="1">
            <a:spLocks noChangeArrowheads="1"/>
          </p:cNvSpPr>
          <p:nvPr/>
        </p:nvSpPr>
        <p:spPr bwMode="auto">
          <a:xfrm>
            <a:off x="357188" y="2270125"/>
            <a:ext cx="86439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 dirty="0">
                <a:latin typeface="+mn-ea"/>
                <a:ea typeface="+mn-ea"/>
              </a:rPr>
              <a:t>1</a:t>
            </a:r>
            <a:r>
              <a:rPr lang="zh-CN" altLang="en-US" sz="2400" b="1" dirty="0">
                <a:latin typeface="+mn-ea"/>
                <a:ea typeface="+mn-ea"/>
              </a:rPr>
              <a:t>、由于空气也受</a:t>
            </a:r>
            <a:r>
              <a:rPr lang="en-US" altLang="zh-CN" sz="2400" b="1" dirty="0">
                <a:latin typeface="+mn-ea"/>
                <a:ea typeface="+mn-ea"/>
              </a:rPr>
              <a:t>_____</a:t>
            </a:r>
            <a:r>
              <a:rPr lang="zh-CN" altLang="en-US" sz="2400" b="1" dirty="0">
                <a:latin typeface="+mn-ea"/>
                <a:ea typeface="+mn-ea"/>
              </a:rPr>
              <a:t>力的作用，而且能流动，因而空气内部</a:t>
            </a:r>
          </a:p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向</a:t>
            </a:r>
            <a:r>
              <a:rPr lang="en-US" altLang="zh-CN" sz="2400" b="1" dirty="0">
                <a:latin typeface="+mn-ea"/>
                <a:ea typeface="+mn-ea"/>
              </a:rPr>
              <a:t>______</a:t>
            </a:r>
            <a:r>
              <a:rPr lang="zh-CN" altLang="en-US" sz="2400" b="1" dirty="0">
                <a:latin typeface="+mn-ea"/>
                <a:ea typeface="+mn-ea"/>
              </a:rPr>
              <a:t>方向都有压强。</a:t>
            </a:r>
          </a:p>
        </p:txBody>
      </p:sp>
      <p:sp>
        <p:nvSpPr>
          <p:cNvPr id="31748" name="文本框 31747"/>
          <p:cNvSpPr txBox="1">
            <a:spLocks noChangeArrowheads="1"/>
          </p:cNvSpPr>
          <p:nvPr/>
        </p:nvSpPr>
        <p:spPr bwMode="auto">
          <a:xfrm>
            <a:off x="2928938" y="2257425"/>
            <a:ext cx="83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重</a:t>
            </a:r>
          </a:p>
        </p:txBody>
      </p:sp>
      <p:sp>
        <p:nvSpPr>
          <p:cNvPr id="31749" name="文本框 31748"/>
          <p:cNvSpPr txBox="1">
            <a:spLocks noChangeArrowheads="1"/>
          </p:cNvSpPr>
          <p:nvPr/>
        </p:nvSpPr>
        <p:spPr bwMode="auto">
          <a:xfrm>
            <a:off x="642938" y="2752725"/>
            <a:ext cx="1066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 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各个</a:t>
            </a:r>
          </a:p>
        </p:txBody>
      </p:sp>
      <p:sp>
        <p:nvSpPr>
          <p:cNvPr id="31750" name="文本框 31749"/>
          <p:cNvSpPr txBox="1">
            <a:spLocks noChangeArrowheads="1"/>
          </p:cNvSpPr>
          <p:nvPr/>
        </p:nvSpPr>
        <p:spPr bwMode="auto">
          <a:xfrm>
            <a:off x="357188" y="3571875"/>
            <a:ext cx="78581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 dirty="0">
                <a:latin typeface="+mn-ea"/>
                <a:ea typeface="+mn-ea"/>
              </a:rPr>
              <a:t>2</a:t>
            </a:r>
            <a:r>
              <a:rPr lang="zh-CN" altLang="en-US" sz="2400" b="1" dirty="0">
                <a:latin typeface="+mn-ea"/>
                <a:ea typeface="+mn-ea"/>
              </a:rPr>
              <a:t>、大气对浸在它里面的物体的压强叫</a:t>
            </a:r>
            <a:r>
              <a:rPr lang="en-US" altLang="zh-CN" sz="2400" b="1" dirty="0">
                <a:latin typeface="+mn-ea"/>
                <a:ea typeface="+mn-ea"/>
              </a:rPr>
              <a:t>___________,</a:t>
            </a:r>
            <a:r>
              <a:rPr lang="zh-CN" altLang="en-US" sz="2400" b="1" dirty="0">
                <a:latin typeface="+mn-ea"/>
                <a:ea typeface="+mn-ea"/>
              </a:rPr>
              <a:t>简称</a:t>
            </a:r>
          </a:p>
          <a:p>
            <a:pPr>
              <a:spcBef>
                <a:spcPct val="50000"/>
              </a:spcBef>
              <a:defRPr/>
            </a:pPr>
            <a:r>
              <a:rPr lang="en-US" altLang="zh-CN" sz="2400" b="1" dirty="0">
                <a:latin typeface="+mn-ea"/>
                <a:ea typeface="+mn-ea"/>
              </a:rPr>
              <a:t>__________</a:t>
            </a:r>
            <a:r>
              <a:rPr lang="zh-CN" altLang="en-US" sz="2400" b="1" dirty="0">
                <a:latin typeface="+mn-ea"/>
                <a:ea typeface="+mn-ea"/>
              </a:rPr>
              <a:t>。</a:t>
            </a:r>
            <a:endParaRPr lang="en-US" altLang="zh-CN" sz="2400" b="1" dirty="0">
              <a:latin typeface="+mn-ea"/>
              <a:ea typeface="+mn-ea"/>
            </a:endParaRPr>
          </a:p>
        </p:txBody>
      </p:sp>
      <p:sp>
        <p:nvSpPr>
          <p:cNvPr id="31751" name="文本框 31750"/>
          <p:cNvSpPr txBox="1">
            <a:spLocks noChangeArrowheads="1"/>
          </p:cNvSpPr>
          <p:nvPr/>
        </p:nvSpPr>
        <p:spPr bwMode="auto">
          <a:xfrm>
            <a:off x="5643563" y="3543300"/>
            <a:ext cx="144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大气压强</a:t>
            </a:r>
          </a:p>
        </p:txBody>
      </p:sp>
      <p:sp>
        <p:nvSpPr>
          <p:cNvPr id="31752" name="文本框 31751"/>
          <p:cNvSpPr txBox="1">
            <a:spLocks noChangeArrowheads="1"/>
          </p:cNvSpPr>
          <p:nvPr/>
        </p:nvSpPr>
        <p:spPr bwMode="auto">
          <a:xfrm>
            <a:off x="642938" y="4000500"/>
            <a:ext cx="1143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</a:rPr>
              <a:t>大气压</a:t>
            </a:r>
          </a:p>
        </p:txBody>
      </p:sp>
      <p:sp>
        <p:nvSpPr>
          <p:cNvPr id="31753" name="文本框 31752"/>
          <p:cNvSpPr txBox="1">
            <a:spLocks noChangeArrowheads="1"/>
          </p:cNvSpPr>
          <p:nvPr/>
        </p:nvSpPr>
        <p:spPr bwMode="auto">
          <a:xfrm>
            <a:off x="328613" y="4929188"/>
            <a:ext cx="82438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 dirty="0">
                <a:latin typeface="+mn-ea"/>
                <a:ea typeface="+mn-ea"/>
              </a:rPr>
              <a:t>3</a:t>
            </a:r>
            <a:r>
              <a:rPr lang="zh-CN" altLang="en-US" sz="2400" b="1" dirty="0">
                <a:latin typeface="+mn-ea"/>
                <a:ea typeface="+mn-ea"/>
              </a:rPr>
              <a:t>、著名的</a:t>
            </a:r>
            <a:r>
              <a:rPr lang="en-US" altLang="zh-CN" sz="2400" b="1" dirty="0">
                <a:latin typeface="+mn-ea"/>
                <a:ea typeface="+mn-ea"/>
              </a:rPr>
              <a:t>____________</a:t>
            </a:r>
            <a:r>
              <a:rPr lang="zh-CN" altLang="en-US" sz="2400" b="1" dirty="0">
                <a:latin typeface="+mn-ea"/>
                <a:ea typeface="+mn-ea"/>
              </a:rPr>
              <a:t>实验有力地证明了大气压强的存在，</a:t>
            </a:r>
          </a:p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这个实验是由</a:t>
            </a:r>
            <a:r>
              <a:rPr lang="en-US" altLang="zh-CN" sz="2400" b="1" dirty="0">
                <a:latin typeface="+mn-ea"/>
                <a:ea typeface="+mn-ea"/>
              </a:rPr>
              <a:t>________________</a:t>
            </a:r>
            <a:r>
              <a:rPr lang="zh-CN" altLang="en-US" sz="2400" b="1" dirty="0">
                <a:latin typeface="+mn-ea"/>
                <a:ea typeface="+mn-ea"/>
              </a:rPr>
              <a:t>主持的。</a:t>
            </a:r>
          </a:p>
        </p:txBody>
      </p:sp>
      <p:sp>
        <p:nvSpPr>
          <p:cNvPr id="31754" name="文本框 31753"/>
          <p:cNvSpPr txBox="1">
            <a:spLocks noChangeArrowheads="1"/>
          </p:cNvSpPr>
          <p:nvPr/>
        </p:nvSpPr>
        <p:spPr bwMode="auto">
          <a:xfrm>
            <a:off x="1857375" y="4900613"/>
            <a:ext cx="205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马德堡半球</a:t>
            </a:r>
          </a:p>
        </p:txBody>
      </p:sp>
      <p:sp>
        <p:nvSpPr>
          <p:cNvPr id="31755" name="文本框 31754"/>
          <p:cNvSpPr txBox="1">
            <a:spLocks noChangeArrowheads="1"/>
          </p:cNvSpPr>
          <p:nvPr/>
        </p:nvSpPr>
        <p:spPr bwMode="auto">
          <a:xfrm>
            <a:off x="2400300" y="5429250"/>
            <a:ext cx="274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奥托 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· 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格里克</a:t>
            </a:r>
          </a:p>
        </p:txBody>
      </p:sp>
    </p:spTree>
    <p:extLst>
      <p:ext uri="{BB962C8B-B14F-4D97-AF65-F5344CB8AC3E}">
        <p14:creationId xmlns:p14="http://schemas.microsoft.com/office/powerpoint/2010/main" val="2539349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4" dur="500"/>
                                        <p:tgtEl>
                                          <p:spTgt spid="31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9" dur="500"/>
                                        <p:tgtEl>
                                          <p:spTgt spid="31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31747" grpId="0"/>
      <p:bldP spid="31748" grpId="0"/>
      <p:bldP spid="31749" grpId="0"/>
      <p:bldP spid="31750" grpId="0"/>
      <p:bldP spid="31751" grpId="0"/>
      <p:bldP spid="31752" grpId="0" animBg="1"/>
      <p:bldP spid="31753" grpId="0"/>
      <p:bldP spid="31754" grpId="0"/>
      <p:bldP spid="3175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矩形 32769"/>
          <p:cNvSpPr>
            <a:spLocks noChangeArrowheads="1"/>
          </p:cNvSpPr>
          <p:nvPr/>
        </p:nvSpPr>
        <p:spPr bwMode="auto">
          <a:xfrm>
            <a:off x="214313" y="1357313"/>
            <a:ext cx="845820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lang="en-US" altLang="zh-CN" sz="2400" b="1" dirty="0">
                <a:latin typeface="+mn-ea"/>
                <a:ea typeface="+mn-ea"/>
              </a:rPr>
              <a:t>4</a:t>
            </a:r>
            <a:r>
              <a:rPr lang="zh-CN" altLang="en-US" sz="2400" b="1" dirty="0">
                <a:latin typeface="+mn-ea"/>
                <a:ea typeface="+mn-ea"/>
              </a:rPr>
              <a:t>、测定大气压值的著名实验是</a:t>
            </a:r>
            <a:r>
              <a:rPr lang="en-US" altLang="zh-CN" sz="2400" b="1" dirty="0">
                <a:latin typeface="+mn-ea"/>
                <a:ea typeface="+mn-ea"/>
              </a:rPr>
              <a:t>___________</a:t>
            </a:r>
            <a:r>
              <a:rPr lang="zh-CN" altLang="en-US" sz="2400" b="1" dirty="0">
                <a:latin typeface="+mn-ea"/>
                <a:ea typeface="+mn-ea"/>
              </a:rPr>
              <a:t>实验，大气压值约为</a:t>
            </a:r>
            <a:r>
              <a:rPr lang="en-US" altLang="zh-CN" sz="2400" b="1" dirty="0">
                <a:latin typeface="+mn-ea"/>
                <a:ea typeface="+mn-ea"/>
              </a:rPr>
              <a:t>__________</a:t>
            </a:r>
            <a:r>
              <a:rPr lang="zh-CN" altLang="en-US" sz="2400" b="1" dirty="0">
                <a:latin typeface="+mn-ea"/>
                <a:ea typeface="+mn-ea"/>
              </a:rPr>
              <a:t>帕。</a:t>
            </a:r>
          </a:p>
        </p:txBody>
      </p:sp>
      <p:sp>
        <p:nvSpPr>
          <p:cNvPr id="32771" name="文本框 32770"/>
          <p:cNvSpPr txBox="1">
            <a:spLocks noChangeArrowheads="1"/>
          </p:cNvSpPr>
          <p:nvPr/>
        </p:nvSpPr>
        <p:spPr bwMode="auto">
          <a:xfrm>
            <a:off x="4643438" y="1428750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托里拆利</a:t>
            </a:r>
          </a:p>
        </p:txBody>
      </p:sp>
      <p:sp>
        <p:nvSpPr>
          <p:cNvPr id="32772" name="文本框 32771"/>
          <p:cNvSpPr txBox="1">
            <a:spLocks noChangeArrowheads="1"/>
          </p:cNvSpPr>
          <p:nvPr/>
        </p:nvSpPr>
        <p:spPr bwMode="auto">
          <a:xfrm>
            <a:off x="1000125" y="2000250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1.0×10</a:t>
            </a:r>
            <a:r>
              <a:rPr lang="en-US" altLang="zh-CN" sz="2400" b="1" baseline="30000" dirty="0">
                <a:solidFill>
                  <a:srgbClr val="FF0000"/>
                </a:solidFill>
                <a:latin typeface="+mn-ea"/>
                <a:ea typeface="+mn-ea"/>
              </a:rPr>
              <a:t>5</a:t>
            </a:r>
          </a:p>
        </p:txBody>
      </p:sp>
      <p:sp>
        <p:nvSpPr>
          <p:cNvPr id="32773" name="矩形 32772"/>
          <p:cNvSpPr>
            <a:spLocks noChangeArrowheads="1"/>
          </p:cNvSpPr>
          <p:nvPr/>
        </p:nvSpPr>
        <p:spPr bwMode="auto">
          <a:xfrm>
            <a:off x="228600" y="2786063"/>
            <a:ext cx="8915400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lang="en-US" altLang="zh-CN" sz="2400" b="1" dirty="0">
                <a:latin typeface="+mn-ea"/>
                <a:ea typeface="+mn-ea"/>
              </a:rPr>
              <a:t>5</a:t>
            </a:r>
            <a:r>
              <a:rPr lang="zh-CN" altLang="en-US" sz="2400" b="1" dirty="0">
                <a:latin typeface="+mn-ea"/>
                <a:ea typeface="+mn-ea"/>
              </a:rPr>
              <a:t>、在测定大气压值的实验中，所用玻璃管的粗细与测量结</a:t>
            </a:r>
          </a:p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果</a:t>
            </a:r>
            <a:r>
              <a:rPr lang="en-US" altLang="zh-CN" sz="2400" b="1" dirty="0">
                <a:latin typeface="+mn-ea"/>
                <a:ea typeface="+mn-ea"/>
              </a:rPr>
              <a:t>__________,</a:t>
            </a:r>
            <a:r>
              <a:rPr lang="zh-CN" altLang="en-US" sz="2400" b="1" dirty="0">
                <a:latin typeface="+mn-ea"/>
                <a:ea typeface="+mn-ea"/>
              </a:rPr>
              <a:t>在实验中应竖直放置，如果玻璃管倾斜，则管内水银柱长度将</a:t>
            </a:r>
            <a:r>
              <a:rPr lang="en-US" altLang="zh-CN" sz="2400" b="1" dirty="0">
                <a:latin typeface="+mn-ea"/>
                <a:ea typeface="+mn-ea"/>
              </a:rPr>
              <a:t>__________,</a:t>
            </a:r>
            <a:r>
              <a:rPr lang="zh-CN" altLang="en-US" sz="2400" b="1" dirty="0">
                <a:latin typeface="+mn-ea"/>
                <a:ea typeface="+mn-ea"/>
              </a:rPr>
              <a:t>水银柱的竖直高度将</a:t>
            </a:r>
            <a:r>
              <a:rPr lang="en-US" altLang="zh-CN" sz="2400" b="1" dirty="0">
                <a:latin typeface="+mn-ea"/>
                <a:ea typeface="+mn-ea"/>
              </a:rPr>
              <a:t>___________</a:t>
            </a:r>
            <a:r>
              <a:rPr lang="zh-CN" altLang="en-US" sz="2400" b="1" dirty="0">
                <a:latin typeface="+mn-ea"/>
                <a:ea typeface="+mn-ea"/>
              </a:rPr>
              <a:t>。</a:t>
            </a:r>
            <a:endParaRPr lang="en-US" altLang="zh-CN" sz="2400" b="1" dirty="0">
              <a:latin typeface="+mn-ea"/>
              <a:ea typeface="+mn-ea"/>
            </a:endParaRPr>
          </a:p>
        </p:txBody>
      </p:sp>
      <p:sp>
        <p:nvSpPr>
          <p:cNvPr id="32774" name="文本框 32773"/>
          <p:cNvSpPr txBox="1">
            <a:spLocks noChangeArrowheads="1"/>
          </p:cNvSpPr>
          <p:nvPr/>
        </p:nvSpPr>
        <p:spPr bwMode="auto">
          <a:xfrm>
            <a:off x="1157288" y="3571875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无关</a:t>
            </a:r>
          </a:p>
        </p:txBody>
      </p:sp>
      <p:sp>
        <p:nvSpPr>
          <p:cNvPr id="32775" name="文本框 32774"/>
          <p:cNvSpPr txBox="1">
            <a:spLocks noChangeArrowheads="1"/>
          </p:cNvSpPr>
          <p:nvPr/>
        </p:nvSpPr>
        <p:spPr bwMode="auto">
          <a:xfrm>
            <a:off x="2657475" y="41148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变长</a:t>
            </a:r>
          </a:p>
        </p:txBody>
      </p:sp>
      <p:sp>
        <p:nvSpPr>
          <p:cNvPr id="32776" name="文本框 32775"/>
          <p:cNvSpPr txBox="1">
            <a:spLocks noChangeArrowheads="1"/>
          </p:cNvSpPr>
          <p:nvPr/>
        </p:nvSpPr>
        <p:spPr bwMode="auto">
          <a:xfrm>
            <a:off x="7019925" y="4114800"/>
            <a:ext cx="83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不变</a:t>
            </a:r>
          </a:p>
        </p:txBody>
      </p:sp>
      <p:sp>
        <p:nvSpPr>
          <p:cNvPr id="32777" name="文本框 32776"/>
          <p:cNvSpPr txBox="1">
            <a:spLocks noChangeArrowheads="1"/>
          </p:cNvSpPr>
          <p:nvPr/>
        </p:nvSpPr>
        <p:spPr bwMode="auto">
          <a:xfrm>
            <a:off x="285750" y="4786313"/>
            <a:ext cx="850106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 dirty="0">
                <a:latin typeface="+mn-ea"/>
                <a:ea typeface="+mn-ea"/>
              </a:rPr>
              <a:t>6</a:t>
            </a:r>
            <a:r>
              <a:rPr lang="zh-CN" altLang="en-US" sz="2400" b="1" dirty="0">
                <a:latin typeface="+mn-ea"/>
                <a:ea typeface="+mn-ea"/>
              </a:rPr>
              <a:t>、假如用水来做托里拆利实验，管内上方为真空，大气压可</a:t>
            </a:r>
          </a:p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支持约</a:t>
            </a:r>
            <a:r>
              <a:rPr lang="en-US" altLang="zh-CN" sz="2400" b="1" dirty="0">
                <a:latin typeface="+mn-ea"/>
                <a:ea typeface="+mn-ea"/>
              </a:rPr>
              <a:t>_________</a:t>
            </a:r>
            <a:r>
              <a:rPr lang="zh-CN" altLang="en-US" sz="2400" b="1" dirty="0">
                <a:latin typeface="+mn-ea"/>
                <a:ea typeface="+mn-ea"/>
              </a:rPr>
              <a:t>米高的水柱。</a:t>
            </a:r>
          </a:p>
        </p:txBody>
      </p:sp>
      <p:sp>
        <p:nvSpPr>
          <p:cNvPr id="32778" name="文本框 32777"/>
          <p:cNvSpPr txBox="1">
            <a:spLocks noChangeArrowheads="1"/>
          </p:cNvSpPr>
          <p:nvPr/>
        </p:nvSpPr>
        <p:spPr bwMode="auto">
          <a:xfrm>
            <a:off x="1862138" y="5286375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10 </a:t>
            </a:r>
          </a:p>
        </p:txBody>
      </p:sp>
    </p:spTree>
    <p:extLst>
      <p:ext uri="{BB962C8B-B14F-4D97-AF65-F5344CB8AC3E}">
        <p14:creationId xmlns:p14="http://schemas.microsoft.com/office/powerpoint/2010/main" val="2155783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75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7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2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7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75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7" dur="5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1" grpId="0"/>
      <p:bldP spid="32772" grpId="0"/>
      <p:bldP spid="32773" grpId="0"/>
      <p:bldP spid="32774" grpId="0"/>
      <p:bldP spid="32775" grpId="0"/>
      <p:bldP spid="32776" grpId="0"/>
      <p:bldP spid="32777" grpId="0"/>
      <p:bldP spid="3277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文本框 34817"/>
          <p:cNvSpPr txBox="1">
            <a:spLocks noChangeArrowheads="1"/>
          </p:cNvSpPr>
          <p:nvPr/>
        </p:nvSpPr>
        <p:spPr bwMode="auto">
          <a:xfrm>
            <a:off x="357188" y="1071563"/>
            <a:ext cx="84296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lang="en-US" altLang="zh-CN" sz="2400" b="1" dirty="0">
                <a:latin typeface="+mn-ea"/>
                <a:ea typeface="+mn-ea"/>
              </a:rPr>
              <a:t>7</a:t>
            </a:r>
            <a:r>
              <a:rPr lang="zh-CN" altLang="en-US" sz="2400" b="1" dirty="0">
                <a:latin typeface="+mn-ea"/>
                <a:ea typeface="+mn-ea"/>
              </a:rPr>
              <a:t>、在广口瓶底铺层沙子，点燃浸过酒精的棉花投入瓶中，过一会把剥了皮的熟鸡蛋放在瓶口，则 鸡蛋会（       ）</a:t>
            </a:r>
          </a:p>
        </p:txBody>
      </p:sp>
      <p:sp>
        <p:nvSpPr>
          <p:cNvPr id="32785" name="矩形 34819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938213" y="2428875"/>
            <a:ext cx="3276600" cy="533400"/>
          </a:xfrm>
          <a:prstGeom prst="rect">
            <a:avLst/>
          </a:prstGeom>
          <a:gradFill rotWithShape="0">
            <a:gsLst>
              <a:gs pos="0">
                <a:srgbClr val="FFFFCC"/>
              </a:gs>
              <a:gs pos="100000">
                <a:srgbClr val="FFCC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grpSp>
        <p:nvGrpSpPr>
          <p:cNvPr id="61444" name="组合 34821"/>
          <p:cNvGrpSpPr>
            <a:grpSpLocks/>
          </p:cNvGrpSpPr>
          <p:nvPr/>
        </p:nvGrpSpPr>
        <p:grpSpPr bwMode="auto">
          <a:xfrm>
            <a:off x="928688" y="3357563"/>
            <a:ext cx="3276600" cy="533400"/>
            <a:chOff x="0" y="0"/>
            <a:chExt cx="2064" cy="336"/>
          </a:xfrm>
        </p:grpSpPr>
        <p:sp>
          <p:nvSpPr>
            <p:cNvPr id="32783" name="矩形 34822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2064" cy="336"/>
            </a:xfrm>
            <a:prstGeom prst="rect">
              <a:avLst/>
            </a:prstGeom>
            <a:gradFill rotWithShape="0">
              <a:gsLst>
                <a:gs pos="0">
                  <a:srgbClr val="FFFFCC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  <p:sp>
          <p:nvSpPr>
            <p:cNvPr id="32784" name="文本框 34823"/>
            <p:cNvSpPr txBox="1">
              <a:spLocks noChangeArrowheads="1"/>
            </p:cNvSpPr>
            <p:nvPr/>
          </p:nvSpPr>
          <p:spPr bwMode="auto">
            <a:xfrm>
              <a:off x="427" y="0"/>
              <a:ext cx="1238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zh-CN" sz="2400" b="1" dirty="0">
                  <a:latin typeface="+mn-ea"/>
                  <a:ea typeface="+mn-ea"/>
                  <a:hlinkClick r:id="rId2" action="ppaction://hlinksldjump"/>
                </a:rPr>
                <a:t>B.</a:t>
              </a:r>
              <a:r>
                <a:rPr lang="zh-CN" altLang="en-US" sz="2400" b="1" dirty="0">
                  <a:latin typeface="+mn-ea"/>
                  <a:ea typeface="+mn-ea"/>
                  <a:hlinkClick r:id="rId2" action="ppaction://hlinksldjump"/>
                </a:rPr>
                <a:t>原位不动</a:t>
              </a:r>
              <a:endParaRPr lang="zh-CN" altLang="en-US" sz="2400" b="1" dirty="0">
                <a:latin typeface="+mn-ea"/>
                <a:ea typeface="+mn-ea"/>
              </a:endParaRPr>
            </a:p>
          </p:txBody>
        </p:sp>
      </p:grpSp>
      <p:grpSp>
        <p:nvGrpSpPr>
          <p:cNvPr id="61445" name="组合 34824"/>
          <p:cNvGrpSpPr>
            <a:grpSpLocks/>
          </p:cNvGrpSpPr>
          <p:nvPr/>
        </p:nvGrpSpPr>
        <p:grpSpPr bwMode="auto">
          <a:xfrm>
            <a:off x="4572000" y="2428875"/>
            <a:ext cx="3276600" cy="533400"/>
            <a:chOff x="0" y="15"/>
            <a:chExt cx="2064" cy="336"/>
          </a:xfrm>
        </p:grpSpPr>
        <p:sp>
          <p:nvSpPr>
            <p:cNvPr id="32781" name="矩形 34825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"/>
              <a:ext cx="2064" cy="336"/>
            </a:xfrm>
            <a:prstGeom prst="rect">
              <a:avLst/>
            </a:prstGeom>
            <a:gradFill rotWithShape="0">
              <a:gsLst>
                <a:gs pos="0">
                  <a:srgbClr val="FFFFCC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  <p:sp>
          <p:nvSpPr>
            <p:cNvPr id="32782" name="文本框 34826"/>
            <p:cNvSpPr txBox="1">
              <a:spLocks noChangeArrowheads="1"/>
            </p:cNvSpPr>
            <p:nvPr/>
          </p:nvSpPr>
          <p:spPr bwMode="auto">
            <a:xfrm>
              <a:off x="126" y="24"/>
              <a:ext cx="1728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zh-CN" sz="2400" b="1" dirty="0">
                  <a:latin typeface="+mn-ea"/>
                  <a:ea typeface="+mn-ea"/>
                  <a:hlinkClick r:id="rId2" action="ppaction://hlinksldjump"/>
                </a:rPr>
                <a:t>C.</a:t>
              </a:r>
              <a:r>
                <a:rPr lang="zh-CN" altLang="en-US" sz="2400" b="1" dirty="0">
                  <a:latin typeface="+mn-ea"/>
                  <a:ea typeface="+mn-ea"/>
                  <a:hlinkClick r:id="rId2" action="ppaction://hlinksldjump"/>
                </a:rPr>
                <a:t>慢慢进入瓶内</a:t>
              </a:r>
              <a:endParaRPr lang="zh-CN" altLang="en-US" sz="2400" b="1" dirty="0">
                <a:latin typeface="+mn-ea"/>
                <a:ea typeface="+mn-ea"/>
              </a:endParaRPr>
            </a:p>
          </p:txBody>
        </p:sp>
      </p:grpSp>
      <p:grpSp>
        <p:nvGrpSpPr>
          <p:cNvPr id="61446" name="组合 34827"/>
          <p:cNvGrpSpPr>
            <a:grpSpLocks/>
          </p:cNvGrpSpPr>
          <p:nvPr/>
        </p:nvGrpSpPr>
        <p:grpSpPr bwMode="auto">
          <a:xfrm>
            <a:off x="4572000" y="3286125"/>
            <a:ext cx="3276600" cy="571500"/>
            <a:chOff x="0" y="0"/>
            <a:chExt cx="2064" cy="360"/>
          </a:xfrm>
        </p:grpSpPr>
        <p:sp>
          <p:nvSpPr>
            <p:cNvPr id="32779" name="矩形 34828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"/>
              <a:ext cx="2064" cy="336"/>
            </a:xfrm>
            <a:prstGeom prst="rect">
              <a:avLst/>
            </a:prstGeom>
            <a:gradFill rotWithShape="0">
              <a:gsLst>
                <a:gs pos="0">
                  <a:srgbClr val="FFFFCC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  <p:sp>
          <p:nvSpPr>
            <p:cNvPr id="32780" name="文本框 34829"/>
            <p:cNvSpPr txBox="1">
              <a:spLocks noChangeArrowheads="1"/>
            </p:cNvSpPr>
            <p:nvPr/>
          </p:nvSpPr>
          <p:spPr bwMode="auto">
            <a:xfrm>
              <a:off x="192" y="0"/>
              <a:ext cx="183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zh-CN" sz="2400" b="1" dirty="0">
                  <a:latin typeface="+mn-ea"/>
                  <a:ea typeface="+mn-ea"/>
                  <a:hlinkClick r:id="rId2" action="ppaction://hlinksldjump"/>
                </a:rPr>
                <a:t>D.</a:t>
              </a:r>
              <a:r>
                <a:rPr lang="zh-CN" altLang="en-US" sz="2400" b="1" dirty="0">
                  <a:latin typeface="+mn-ea"/>
                  <a:ea typeface="+mn-ea"/>
                  <a:hlinkClick r:id="rId2" action="ppaction://hlinksldjump"/>
                </a:rPr>
                <a:t>以上情况都可能</a:t>
              </a:r>
              <a:endParaRPr lang="zh-CN" altLang="en-US" sz="2400" b="1" dirty="0">
                <a:latin typeface="+mn-ea"/>
                <a:ea typeface="+mn-ea"/>
              </a:endParaRPr>
            </a:p>
          </p:txBody>
        </p:sp>
      </p:grpSp>
      <p:sp>
        <p:nvSpPr>
          <p:cNvPr id="34834" name="文本框 34833"/>
          <p:cNvSpPr txBox="1">
            <a:spLocks noChangeArrowheads="1"/>
          </p:cNvSpPr>
          <p:nvPr/>
        </p:nvSpPr>
        <p:spPr bwMode="auto">
          <a:xfrm>
            <a:off x="7208838" y="1714500"/>
            <a:ext cx="7921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solidFill>
                  <a:srgbClr val="FF0000"/>
                </a:solidFill>
                <a:latin typeface="宋体" pitchFamily="2" charset="-122"/>
              </a:rPr>
              <a:t>C</a:t>
            </a:r>
          </a:p>
        </p:txBody>
      </p:sp>
      <p:sp>
        <p:nvSpPr>
          <p:cNvPr id="19" name="文本框 34820"/>
          <p:cNvSpPr txBox="1">
            <a:spLocks noChangeArrowheads="1"/>
          </p:cNvSpPr>
          <p:nvPr/>
        </p:nvSpPr>
        <p:spPr bwMode="auto">
          <a:xfrm>
            <a:off x="1652588" y="2466975"/>
            <a:ext cx="22050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 dirty="0">
                <a:latin typeface="+mn-ea"/>
                <a:ea typeface="+mn-ea"/>
                <a:hlinkClick r:id="rId2" action="ppaction://hlinksldjump"/>
              </a:rPr>
              <a:t>A.</a:t>
            </a:r>
            <a:r>
              <a:rPr lang="zh-CN" altLang="en-US" sz="2400" b="1" dirty="0">
                <a:latin typeface="+mn-ea"/>
                <a:ea typeface="+mn-ea"/>
                <a:hlinkClick r:id="rId2" action="ppaction://hlinksldjump"/>
              </a:rPr>
              <a:t>弹起来</a:t>
            </a:r>
            <a:endParaRPr lang="zh-CN" altLang="en-US" sz="2400" b="1" dirty="0">
              <a:latin typeface="+mn-ea"/>
              <a:ea typeface="+mn-ea"/>
            </a:endParaRPr>
          </a:p>
        </p:txBody>
      </p:sp>
      <p:sp>
        <p:nvSpPr>
          <p:cNvPr id="28" name="文本框 35841"/>
          <p:cNvSpPr txBox="1">
            <a:spLocks noChangeArrowheads="1"/>
          </p:cNvSpPr>
          <p:nvPr/>
        </p:nvSpPr>
        <p:spPr bwMode="auto">
          <a:xfrm>
            <a:off x="314325" y="3929063"/>
            <a:ext cx="8686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lang="en-US" altLang="zh-CN" sz="2400" b="1" dirty="0">
                <a:latin typeface="+mn-ea"/>
                <a:ea typeface="+mn-ea"/>
              </a:rPr>
              <a:t>8</a:t>
            </a:r>
            <a:r>
              <a:rPr lang="zh-CN" altLang="en-US" sz="2400" b="1" dirty="0">
                <a:latin typeface="+mn-ea"/>
                <a:ea typeface="+mn-ea"/>
              </a:rPr>
              <a:t>、用自来水钢笔吸墨水时，只要把弹簧片按几下松开，墨水就吸到橡皮管里去了，这是因为（       ）</a:t>
            </a:r>
          </a:p>
        </p:txBody>
      </p:sp>
      <p:grpSp>
        <p:nvGrpSpPr>
          <p:cNvPr id="61450" name="组合 35842"/>
          <p:cNvGrpSpPr>
            <a:grpSpLocks/>
          </p:cNvGrpSpPr>
          <p:nvPr/>
        </p:nvGrpSpPr>
        <p:grpSpPr bwMode="auto">
          <a:xfrm>
            <a:off x="838200" y="5208588"/>
            <a:ext cx="3276600" cy="577850"/>
            <a:chOff x="0" y="0"/>
            <a:chExt cx="2064" cy="364"/>
          </a:xfrm>
        </p:grpSpPr>
        <p:sp>
          <p:nvSpPr>
            <p:cNvPr id="30" name="矩形 35843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"/>
              <a:ext cx="2064" cy="336"/>
            </a:xfrm>
            <a:prstGeom prst="rect">
              <a:avLst/>
            </a:prstGeom>
            <a:gradFill rotWithShape="0">
              <a:gsLst>
                <a:gs pos="0">
                  <a:srgbClr val="FFFFCC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  <p:sp>
          <p:nvSpPr>
            <p:cNvPr id="31" name="文本框 35844"/>
            <p:cNvSpPr txBox="1">
              <a:spLocks noChangeArrowheads="1"/>
            </p:cNvSpPr>
            <p:nvPr/>
          </p:nvSpPr>
          <p:spPr bwMode="auto">
            <a:xfrm>
              <a:off x="48" y="0"/>
              <a:ext cx="182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zh-CN" sz="2400" b="1" dirty="0">
                  <a:latin typeface="+mn-ea"/>
                  <a:ea typeface="+mn-ea"/>
                  <a:hlinkClick r:id="rId2" action="ppaction://hlinksldjump"/>
                </a:rPr>
                <a:t>A.</a:t>
              </a:r>
              <a:r>
                <a:rPr lang="zh-CN" altLang="en-US" sz="2400" b="1" dirty="0">
                  <a:latin typeface="+mn-ea"/>
                  <a:ea typeface="+mn-ea"/>
                  <a:hlinkClick r:id="rId2" action="ppaction://hlinksldjump"/>
                </a:rPr>
                <a:t>橡皮管有吸力</a:t>
              </a:r>
              <a:endParaRPr lang="zh-CN" altLang="en-US" sz="2400" b="1" dirty="0">
                <a:latin typeface="+mn-ea"/>
                <a:ea typeface="+mn-ea"/>
              </a:endParaRPr>
            </a:p>
          </p:txBody>
        </p:sp>
      </p:grpSp>
      <p:grpSp>
        <p:nvGrpSpPr>
          <p:cNvPr id="61451" name="组合 35845"/>
          <p:cNvGrpSpPr>
            <a:grpSpLocks/>
          </p:cNvGrpSpPr>
          <p:nvPr/>
        </p:nvGrpSpPr>
        <p:grpSpPr bwMode="auto">
          <a:xfrm>
            <a:off x="838200" y="6167438"/>
            <a:ext cx="3276600" cy="533400"/>
            <a:chOff x="0" y="0"/>
            <a:chExt cx="2064" cy="336"/>
          </a:xfrm>
        </p:grpSpPr>
        <p:sp>
          <p:nvSpPr>
            <p:cNvPr id="33" name="矩形 35846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2064" cy="336"/>
            </a:xfrm>
            <a:prstGeom prst="rect">
              <a:avLst/>
            </a:prstGeom>
            <a:gradFill rotWithShape="0">
              <a:gsLst>
                <a:gs pos="0">
                  <a:srgbClr val="FFFFCC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  <p:sp>
          <p:nvSpPr>
            <p:cNvPr id="34" name="文本框 35847"/>
            <p:cNvSpPr txBox="1">
              <a:spLocks noChangeArrowheads="1"/>
            </p:cNvSpPr>
            <p:nvPr/>
          </p:nvSpPr>
          <p:spPr bwMode="auto">
            <a:xfrm>
              <a:off x="60" y="18"/>
              <a:ext cx="177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zh-CN" sz="2400" b="1" dirty="0">
                  <a:latin typeface="+mn-ea"/>
                  <a:ea typeface="+mn-ea"/>
                  <a:hlinkClick r:id="rId2" action="ppaction://hlinksldjump"/>
                </a:rPr>
                <a:t>B.</a:t>
              </a:r>
              <a:r>
                <a:rPr lang="zh-CN" altLang="en-US" sz="2400" b="1" dirty="0">
                  <a:latin typeface="+mn-ea"/>
                  <a:ea typeface="+mn-ea"/>
                  <a:hlinkClick r:id="rId2" action="ppaction://hlinksldjump"/>
                </a:rPr>
                <a:t>弹簧片有吸力</a:t>
              </a:r>
              <a:endParaRPr lang="zh-CN" altLang="en-US" sz="2400" b="1" dirty="0">
                <a:latin typeface="+mn-ea"/>
                <a:ea typeface="+mn-ea"/>
              </a:endParaRPr>
            </a:p>
          </p:txBody>
        </p:sp>
      </p:grpSp>
      <p:grpSp>
        <p:nvGrpSpPr>
          <p:cNvPr id="61452" name="组合 35848"/>
          <p:cNvGrpSpPr>
            <a:grpSpLocks/>
          </p:cNvGrpSpPr>
          <p:nvPr/>
        </p:nvGrpSpPr>
        <p:grpSpPr bwMode="auto">
          <a:xfrm>
            <a:off x="4876800" y="5241925"/>
            <a:ext cx="3276600" cy="544513"/>
            <a:chOff x="0" y="0"/>
            <a:chExt cx="2064" cy="343"/>
          </a:xfrm>
        </p:grpSpPr>
        <p:sp>
          <p:nvSpPr>
            <p:cNvPr id="36" name="矩形 35849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7"/>
              <a:ext cx="2064" cy="336"/>
            </a:xfrm>
            <a:prstGeom prst="rect">
              <a:avLst/>
            </a:prstGeom>
            <a:gradFill rotWithShape="0">
              <a:gsLst>
                <a:gs pos="0">
                  <a:srgbClr val="FFFFCC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  <p:sp>
          <p:nvSpPr>
            <p:cNvPr id="37" name="文本框 35850"/>
            <p:cNvSpPr txBox="1">
              <a:spLocks noChangeArrowheads="1"/>
            </p:cNvSpPr>
            <p:nvPr/>
          </p:nvSpPr>
          <p:spPr bwMode="auto">
            <a:xfrm>
              <a:off x="8" y="0"/>
              <a:ext cx="182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zh-CN" sz="2400" b="1" dirty="0">
                  <a:latin typeface="+mn-ea"/>
                  <a:ea typeface="+mn-ea"/>
                  <a:hlinkClick r:id="rId2" action="ppaction://hlinksldjump"/>
                </a:rPr>
                <a:t>C.</a:t>
              </a:r>
              <a:r>
                <a:rPr lang="zh-CN" altLang="en-US" sz="2400" b="1" dirty="0">
                  <a:latin typeface="+mn-ea"/>
                  <a:ea typeface="+mn-ea"/>
                  <a:hlinkClick r:id="rId2" action="ppaction://hlinksldjump"/>
                </a:rPr>
                <a:t>大气压的作用</a:t>
              </a:r>
              <a:endParaRPr lang="zh-CN" altLang="en-US" sz="2400" b="1" dirty="0">
                <a:latin typeface="+mn-ea"/>
                <a:ea typeface="+mn-ea"/>
              </a:endParaRPr>
            </a:p>
          </p:txBody>
        </p:sp>
      </p:grpSp>
      <p:grpSp>
        <p:nvGrpSpPr>
          <p:cNvPr id="61453" name="组合 35851"/>
          <p:cNvGrpSpPr>
            <a:grpSpLocks/>
          </p:cNvGrpSpPr>
          <p:nvPr/>
        </p:nvGrpSpPr>
        <p:grpSpPr bwMode="auto">
          <a:xfrm>
            <a:off x="4953000" y="6167438"/>
            <a:ext cx="3684588" cy="533400"/>
            <a:chOff x="0" y="48"/>
            <a:chExt cx="2321" cy="336"/>
          </a:xfrm>
        </p:grpSpPr>
        <p:sp>
          <p:nvSpPr>
            <p:cNvPr id="39" name="矩形 35852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48"/>
              <a:ext cx="2064" cy="336"/>
            </a:xfrm>
            <a:prstGeom prst="rect">
              <a:avLst/>
            </a:prstGeom>
            <a:gradFill rotWithShape="0">
              <a:gsLst>
                <a:gs pos="0">
                  <a:srgbClr val="FFFFCC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  <p:sp>
          <p:nvSpPr>
            <p:cNvPr id="40" name="文本框 35853"/>
            <p:cNvSpPr txBox="1">
              <a:spLocks noChangeArrowheads="1"/>
            </p:cNvSpPr>
            <p:nvPr/>
          </p:nvSpPr>
          <p:spPr bwMode="auto">
            <a:xfrm>
              <a:off x="0" y="57"/>
              <a:ext cx="2321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zh-CN" sz="2400" b="1" dirty="0">
                  <a:latin typeface="+mn-ea"/>
                  <a:ea typeface="+mn-ea"/>
                  <a:hlinkClick r:id="rId2" action="ppaction://hlinksldjump"/>
                </a:rPr>
                <a:t>D.</a:t>
              </a:r>
              <a:r>
                <a:rPr lang="zh-CN" altLang="en-US" sz="2400" b="1" dirty="0">
                  <a:latin typeface="+mn-ea"/>
                  <a:ea typeface="+mn-ea"/>
                  <a:hlinkClick r:id="rId2" action="ppaction://hlinksldjump"/>
                </a:rPr>
                <a:t>橡皮管里真空有吸力</a:t>
              </a:r>
              <a:endParaRPr lang="zh-CN" altLang="en-US" sz="2400" b="1" dirty="0">
                <a:latin typeface="+mn-ea"/>
                <a:ea typeface="+mn-ea"/>
              </a:endParaRPr>
            </a:p>
          </p:txBody>
        </p:sp>
      </p:grpSp>
      <p:sp>
        <p:nvSpPr>
          <p:cNvPr id="41" name="文本框 35857"/>
          <p:cNvSpPr txBox="1">
            <a:spLocks noChangeArrowheads="1"/>
          </p:cNvSpPr>
          <p:nvPr/>
        </p:nvSpPr>
        <p:spPr bwMode="auto">
          <a:xfrm>
            <a:off x="5065713" y="4572000"/>
            <a:ext cx="7921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>
                <a:solidFill>
                  <a:srgbClr val="FF0000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484157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34" grpId="0"/>
      <p:bldP spid="4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文本框 36865"/>
          <p:cNvSpPr txBox="1">
            <a:spLocks noChangeArrowheads="1"/>
          </p:cNvSpPr>
          <p:nvPr/>
        </p:nvSpPr>
        <p:spPr bwMode="auto">
          <a:xfrm>
            <a:off x="500063" y="1357313"/>
            <a:ext cx="83581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 dirty="0">
                <a:solidFill>
                  <a:schemeClr val="hlink"/>
                </a:solidFill>
                <a:latin typeface="+mn-ea"/>
                <a:ea typeface="+mn-ea"/>
              </a:rPr>
              <a:t>9</a:t>
            </a:r>
            <a:r>
              <a:rPr lang="zh-CN" altLang="en-US" sz="2400" b="1" dirty="0">
                <a:solidFill>
                  <a:schemeClr val="hlink"/>
                </a:solidFill>
                <a:latin typeface="+mn-ea"/>
                <a:ea typeface="+mn-ea"/>
              </a:rPr>
              <a:t>、下列现象中，不能说明大气压存在的是 （      </a:t>
            </a:r>
            <a:r>
              <a:rPr lang="en-US" altLang="zh-CN" sz="2400" b="1" dirty="0">
                <a:solidFill>
                  <a:schemeClr val="hlink"/>
                </a:solidFill>
                <a:latin typeface="+mn-ea"/>
                <a:ea typeface="+mn-ea"/>
              </a:rPr>
              <a:t>)</a:t>
            </a:r>
          </a:p>
        </p:txBody>
      </p:sp>
      <p:grpSp>
        <p:nvGrpSpPr>
          <p:cNvPr id="62467" name="组合 36866"/>
          <p:cNvGrpSpPr>
            <a:grpSpLocks/>
          </p:cNvGrpSpPr>
          <p:nvPr/>
        </p:nvGrpSpPr>
        <p:grpSpPr bwMode="auto">
          <a:xfrm>
            <a:off x="757238" y="2357438"/>
            <a:ext cx="7243762" cy="492125"/>
            <a:chOff x="0" y="0"/>
            <a:chExt cx="4504" cy="340"/>
          </a:xfrm>
        </p:grpSpPr>
        <p:sp>
          <p:nvSpPr>
            <p:cNvPr id="34833" name="矩形 36867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4"/>
              <a:ext cx="4224" cy="336"/>
            </a:xfrm>
            <a:prstGeom prst="rect">
              <a:avLst/>
            </a:prstGeom>
            <a:gradFill rotWithShape="0">
              <a:gsLst>
                <a:gs pos="0">
                  <a:srgbClr val="FFFFCC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  <p:sp>
          <p:nvSpPr>
            <p:cNvPr id="34834" name="文本框 36868"/>
            <p:cNvSpPr txBox="1">
              <a:spLocks noChangeArrowheads="1"/>
            </p:cNvSpPr>
            <p:nvPr/>
          </p:nvSpPr>
          <p:spPr bwMode="auto">
            <a:xfrm>
              <a:off x="24" y="0"/>
              <a:ext cx="4480" cy="3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zh-CN" sz="2400" b="1" dirty="0">
                  <a:latin typeface="+mn-ea"/>
                  <a:ea typeface="+mn-ea"/>
                  <a:hlinkClick r:id="rId2" action="ppaction://hlinksldjump"/>
                </a:rPr>
                <a:t>A.</a:t>
              </a:r>
              <a:r>
                <a:rPr lang="zh-CN" altLang="en-US" sz="2400" b="1" dirty="0">
                  <a:latin typeface="+mn-ea"/>
                  <a:ea typeface="+mn-ea"/>
                  <a:hlinkClick r:id="rId2" action="ppaction://hlinksldjump"/>
                </a:rPr>
                <a:t>堵上茶壶盖上的小孔，壶里的水不容易倒出来</a:t>
              </a:r>
              <a:endParaRPr lang="zh-CN" altLang="en-US" sz="2400" b="1" dirty="0">
                <a:latin typeface="+mn-ea"/>
                <a:ea typeface="+mn-ea"/>
              </a:endParaRPr>
            </a:p>
          </p:txBody>
        </p:sp>
      </p:grpSp>
      <p:grpSp>
        <p:nvGrpSpPr>
          <p:cNvPr id="62468" name="组合 36869"/>
          <p:cNvGrpSpPr>
            <a:grpSpLocks/>
          </p:cNvGrpSpPr>
          <p:nvPr/>
        </p:nvGrpSpPr>
        <p:grpSpPr bwMode="auto">
          <a:xfrm>
            <a:off x="757238" y="3043238"/>
            <a:ext cx="7262812" cy="461962"/>
            <a:chOff x="0" y="0"/>
            <a:chExt cx="4656" cy="405"/>
          </a:xfrm>
        </p:grpSpPr>
        <p:sp>
          <p:nvSpPr>
            <p:cNvPr id="34831" name="矩形 36870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47"/>
              <a:ext cx="3216" cy="337"/>
            </a:xfrm>
            <a:prstGeom prst="rect">
              <a:avLst/>
            </a:prstGeom>
            <a:gradFill rotWithShape="0">
              <a:gsLst>
                <a:gs pos="0">
                  <a:srgbClr val="FFFFCC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  <p:sp>
          <p:nvSpPr>
            <p:cNvPr id="34832" name="文本框 36871"/>
            <p:cNvSpPr txBox="1">
              <a:spLocks noChangeArrowheads="1"/>
            </p:cNvSpPr>
            <p:nvPr/>
          </p:nvSpPr>
          <p:spPr bwMode="auto">
            <a:xfrm>
              <a:off x="0" y="0"/>
              <a:ext cx="4656" cy="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zh-CN" sz="2400" b="1" dirty="0">
                  <a:latin typeface="+mn-ea"/>
                  <a:ea typeface="+mn-ea"/>
                  <a:hlinkClick r:id="rId2" action="ppaction://hlinksldjump"/>
                </a:rPr>
                <a:t>B.</a:t>
              </a:r>
              <a:r>
                <a:rPr lang="zh-CN" altLang="en-US" sz="2400" b="1" dirty="0">
                  <a:latin typeface="+mn-ea"/>
                  <a:ea typeface="+mn-ea"/>
                  <a:hlinkClick r:id="rId2" action="ppaction://hlinksldjump"/>
                </a:rPr>
                <a:t>用吸管把杯中的果汁吸到口中</a:t>
              </a:r>
              <a:endParaRPr lang="zh-CN" altLang="en-US" sz="2400" b="1" dirty="0">
                <a:latin typeface="+mn-ea"/>
                <a:ea typeface="+mn-ea"/>
              </a:endParaRPr>
            </a:p>
          </p:txBody>
        </p:sp>
      </p:grpSp>
      <p:grpSp>
        <p:nvGrpSpPr>
          <p:cNvPr id="62469" name="组合 36872"/>
          <p:cNvGrpSpPr>
            <a:grpSpLocks/>
          </p:cNvGrpSpPr>
          <p:nvPr/>
        </p:nvGrpSpPr>
        <p:grpSpPr bwMode="auto">
          <a:xfrm>
            <a:off x="714375" y="4643438"/>
            <a:ext cx="1563688" cy="461962"/>
            <a:chOff x="-28" y="0"/>
            <a:chExt cx="1033" cy="405"/>
          </a:xfrm>
        </p:grpSpPr>
        <p:sp>
          <p:nvSpPr>
            <p:cNvPr id="34829" name="矩形 36873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3"/>
              <a:ext cx="908" cy="337"/>
            </a:xfrm>
            <a:prstGeom prst="rect">
              <a:avLst/>
            </a:prstGeom>
            <a:gradFill rotWithShape="0">
              <a:gsLst>
                <a:gs pos="0">
                  <a:srgbClr val="FFFFCC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  <p:sp>
          <p:nvSpPr>
            <p:cNvPr id="34830" name="文本框 36874"/>
            <p:cNvSpPr txBox="1">
              <a:spLocks noChangeArrowheads="1"/>
            </p:cNvSpPr>
            <p:nvPr/>
          </p:nvSpPr>
          <p:spPr bwMode="auto">
            <a:xfrm>
              <a:off x="-28" y="0"/>
              <a:ext cx="1033" cy="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zh-CN" sz="2400" b="1" dirty="0">
                  <a:latin typeface="+mn-ea"/>
                  <a:ea typeface="+mn-ea"/>
                  <a:hlinkClick r:id="rId2" action="ppaction://hlinksldjump"/>
                </a:rPr>
                <a:t>D.</a:t>
              </a:r>
              <a:r>
                <a:rPr lang="zh-CN" altLang="en-US" sz="2400" b="1" dirty="0">
                  <a:latin typeface="+mn-ea"/>
                  <a:ea typeface="+mn-ea"/>
                  <a:hlinkClick r:id="rId2" action="ppaction://hlinksldjump"/>
                </a:rPr>
                <a:t>船闸</a:t>
              </a:r>
              <a:endParaRPr lang="zh-CN" altLang="en-US" sz="2400" b="1" dirty="0">
                <a:latin typeface="+mn-ea"/>
                <a:ea typeface="+mn-ea"/>
              </a:endParaRPr>
            </a:p>
          </p:txBody>
        </p:sp>
      </p:grpSp>
      <p:grpSp>
        <p:nvGrpSpPr>
          <p:cNvPr id="62470" name="组合 36875"/>
          <p:cNvGrpSpPr>
            <a:grpSpLocks/>
          </p:cNvGrpSpPr>
          <p:nvPr/>
        </p:nvGrpSpPr>
        <p:grpSpPr bwMode="auto">
          <a:xfrm>
            <a:off x="714375" y="3824288"/>
            <a:ext cx="2614613" cy="461962"/>
            <a:chOff x="-28" y="0"/>
            <a:chExt cx="1728" cy="405"/>
          </a:xfrm>
        </p:grpSpPr>
        <p:sp>
          <p:nvSpPr>
            <p:cNvPr id="34827" name="矩形 36876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6"/>
              <a:ext cx="1582" cy="335"/>
            </a:xfrm>
            <a:prstGeom prst="rect">
              <a:avLst/>
            </a:prstGeom>
            <a:gradFill rotWithShape="0">
              <a:gsLst>
                <a:gs pos="0">
                  <a:srgbClr val="FFFFCC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  <p:sp>
          <p:nvSpPr>
            <p:cNvPr id="34828" name="文本框 36877"/>
            <p:cNvSpPr txBox="1">
              <a:spLocks noChangeArrowheads="1"/>
            </p:cNvSpPr>
            <p:nvPr/>
          </p:nvSpPr>
          <p:spPr bwMode="auto">
            <a:xfrm>
              <a:off x="-28" y="0"/>
              <a:ext cx="1728" cy="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zh-CN" sz="2400" b="1" dirty="0">
                  <a:latin typeface="+mn-ea"/>
                  <a:ea typeface="+mn-ea"/>
                  <a:hlinkClick r:id="rId2" action="ppaction://hlinksldjump"/>
                </a:rPr>
                <a:t>C.</a:t>
              </a:r>
              <a:r>
                <a:rPr lang="zh-CN" altLang="en-US" sz="2400" b="1" dirty="0">
                  <a:latin typeface="+mn-ea"/>
                  <a:ea typeface="+mn-ea"/>
                  <a:hlinkClick r:id="rId2" action="ppaction://hlinksldjump"/>
                </a:rPr>
                <a:t>托里拆利实验</a:t>
              </a:r>
              <a:endParaRPr lang="zh-CN" altLang="en-US" sz="2400" b="1" dirty="0">
                <a:latin typeface="+mn-ea"/>
                <a:ea typeface="+mn-ea"/>
              </a:endParaRPr>
            </a:p>
          </p:txBody>
        </p:sp>
      </p:grpSp>
      <p:sp>
        <p:nvSpPr>
          <p:cNvPr id="36882" name="文本框 36881"/>
          <p:cNvSpPr txBox="1">
            <a:spLocks noChangeArrowheads="1"/>
          </p:cNvSpPr>
          <p:nvPr/>
        </p:nvSpPr>
        <p:spPr bwMode="auto">
          <a:xfrm>
            <a:off x="7031038" y="1357313"/>
            <a:ext cx="7556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solidFill>
                  <a:srgbClr val="FF0000"/>
                </a:solidFill>
                <a:latin typeface="宋体" pitchFamily="2" charset="-122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42433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8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43012"/>
          <p:cNvSpPr>
            <a:spLocks noChangeArrowheads="1"/>
          </p:cNvSpPr>
          <p:nvPr/>
        </p:nvSpPr>
        <p:spPr bwMode="auto">
          <a:xfrm>
            <a:off x="285750" y="928688"/>
            <a:ext cx="79930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None/>
              <a:defRPr/>
            </a:pPr>
            <a:r>
              <a:rPr lang="en-US" altLang="zh-CN" sz="2400" b="1" dirty="0">
                <a:latin typeface="+mn-ea"/>
                <a:ea typeface="+mn-ea"/>
              </a:rPr>
              <a:t>10</a:t>
            </a:r>
            <a:r>
              <a:rPr lang="zh-CN" altLang="en-US" sz="2400" b="1" dirty="0">
                <a:latin typeface="+mn-ea"/>
                <a:ea typeface="+mn-ea"/>
              </a:rPr>
              <a:t>、航海规则中规定</a:t>
            </a:r>
            <a:r>
              <a:rPr lang="en-US" altLang="zh-CN" sz="2400" b="1" dirty="0">
                <a:latin typeface="+mn-ea"/>
                <a:ea typeface="+mn-ea"/>
              </a:rPr>
              <a:t>,</a:t>
            </a:r>
            <a:r>
              <a:rPr lang="zh-CN" altLang="en-US" sz="2400" b="1" dirty="0">
                <a:latin typeface="+mn-ea"/>
                <a:ea typeface="+mn-ea"/>
              </a:rPr>
              <a:t>两艘大轮船不能近距离同向航行。想一想</a:t>
            </a:r>
            <a:r>
              <a:rPr lang="en-US" altLang="zh-CN" sz="2400" b="1" dirty="0">
                <a:latin typeface="+mn-ea"/>
                <a:ea typeface="+mn-ea"/>
              </a:rPr>
              <a:t>,</a:t>
            </a:r>
            <a:r>
              <a:rPr lang="zh-CN" altLang="en-US" sz="2400" b="1" dirty="0">
                <a:latin typeface="+mn-ea"/>
                <a:ea typeface="+mn-ea"/>
              </a:rPr>
              <a:t>这是为什么</a:t>
            </a:r>
            <a:r>
              <a:rPr lang="en-US" altLang="zh-CN" sz="2400" b="1" dirty="0">
                <a:latin typeface="+mn-ea"/>
                <a:ea typeface="+mn-ea"/>
              </a:rPr>
              <a:t>?</a:t>
            </a:r>
          </a:p>
        </p:txBody>
      </p:sp>
      <p:sp>
        <p:nvSpPr>
          <p:cNvPr id="7" name="矩形 6"/>
          <p:cNvSpPr/>
          <p:nvPr/>
        </p:nvSpPr>
        <p:spPr>
          <a:xfrm>
            <a:off x="285750" y="2000250"/>
            <a:ext cx="7929563" cy="17541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答：两艘大轮船若近距离同向航行，两船之间的水流速加快、该处的压强变小，小于两船外面的压强，产生了一个向内的压强差，将两船压向中间，易发生两船相撞事故。</a:t>
            </a:r>
          </a:p>
        </p:txBody>
      </p:sp>
      <p:sp>
        <p:nvSpPr>
          <p:cNvPr id="8" name="矩形 44034"/>
          <p:cNvSpPr>
            <a:spLocks noChangeArrowheads="1"/>
          </p:cNvSpPr>
          <p:nvPr/>
        </p:nvSpPr>
        <p:spPr bwMode="auto">
          <a:xfrm>
            <a:off x="285750" y="3671888"/>
            <a:ext cx="7993063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None/>
              <a:defRPr/>
            </a:pPr>
            <a:r>
              <a:rPr lang="en-US" altLang="zh-CN" sz="2400" b="1" dirty="0">
                <a:latin typeface="+mn-ea"/>
                <a:ea typeface="+mn-ea"/>
              </a:rPr>
              <a:t>11</a:t>
            </a:r>
            <a:r>
              <a:rPr lang="zh-CN" altLang="en-US" sz="2400" b="1" dirty="0">
                <a:latin typeface="+mn-ea"/>
                <a:ea typeface="+mn-ea"/>
              </a:rPr>
              <a:t>、试一试</a:t>
            </a:r>
            <a:r>
              <a:rPr lang="en-US" altLang="zh-CN" sz="2400" b="1" dirty="0">
                <a:latin typeface="+mn-ea"/>
                <a:ea typeface="+mn-ea"/>
              </a:rPr>
              <a:t>,</a:t>
            </a:r>
            <a:r>
              <a:rPr lang="zh-CN" altLang="en-US" sz="2400" b="1" dirty="0">
                <a:latin typeface="+mn-ea"/>
                <a:ea typeface="+mn-ea"/>
              </a:rPr>
              <a:t>这样用一个矿泉水瓶和两根吸管制作一个口吹喷雾器</a:t>
            </a:r>
            <a:r>
              <a:rPr lang="en-US" altLang="zh-CN" sz="2400" b="1" dirty="0">
                <a:latin typeface="+mn-ea"/>
                <a:ea typeface="+mn-ea"/>
              </a:rPr>
              <a:t>?</a:t>
            </a:r>
            <a:endParaRPr lang="en-US" altLang="zh-CN" sz="2400" dirty="0">
              <a:latin typeface="+mn-ea"/>
              <a:ea typeface="+mn-ea"/>
            </a:endParaRP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85750" y="4818063"/>
            <a:ext cx="8358188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</a:rPr>
              <a:t>把一吸管竖直放进水里，从另一吸管水平放在竖直吸管的上方，这样用力水平吹吸管时，竖直吸管上方的空气流速大，压强小，矿泉水瓶中的水在大气压强的作用下从管中喷出。</a:t>
            </a:r>
          </a:p>
        </p:txBody>
      </p:sp>
    </p:spTree>
    <p:extLst>
      <p:ext uri="{BB962C8B-B14F-4D97-AF65-F5344CB8AC3E}">
        <p14:creationId xmlns:p14="http://schemas.microsoft.com/office/powerpoint/2010/main" val="1466390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图片 7169" descr="2022"/>
          <p:cNvPicPr>
            <a:picLocks noChangeAspect="1" noChangeArrowheads="1"/>
          </p:cNvPicPr>
          <p:nvPr/>
        </p:nvPicPr>
        <p:blipFill>
          <a:blip r:embed="rId2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97" b="-484"/>
          <a:stretch>
            <a:fillRect/>
          </a:stretch>
        </p:blipFill>
        <p:spPr bwMode="auto">
          <a:xfrm>
            <a:off x="622300" y="960438"/>
            <a:ext cx="1511300" cy="81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文本框 7170"/>
          <p:cNvSpPr txBox="1">
            <a:spLocks noChangeArrowheads="1"/>
          </p:cNvSpPr>
          <p:nvPr/>
        </p:nvSpPr>
        <p:spPr bwMode="auto">
          <a:xfrm>
            <a:off x="2133600" y="1076829"/>
            <a:ext cx="38385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体验大气压的存在</a:t>
            </a:r>
          </a:p>
        </p:txBody>
      </p:sp>
      <p:pic>
        <p:nvPicPr>
          <p:cNvPr id="7172" name="图片 7171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75" y="3857625"/>
            <a:ext cx="1582738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文本框 7172"/>
          <p:cNvSpPr txBox="1">
            <a:spLocks noChangeArrowheads="1"/>
          </p:cNvSpPr>
          <p:nvPr/>
        </p:nvSpPr>
        <p:spPr bwMode="auto">
          <a:xfrm>
            <a:off x="571500" y="1966913"/>
            <a:ext cx="23764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400" b="1" dirty="0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1.</a:t>
            </a:r>
            <a:r>
              <a:rPr lang="zh-CN" altLang="en-US" sz="2400" b="1" dirty="0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实验器材</a:t>
            </a:r>
            <a:r>
              <a:rPr lang="en-US" altLang="zh-CN" sz="2400" b="1" dirty="0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:</a:t>
            </a:r>
            <a:endParaRPr lang="en-US" altLang="zh-CN" sz="2400" b="1" dirty="0">
              <a:solidFill>
                <a:srgbClr val="FF3300"/>
              </a:solidFill>
              <a:latin typeface="宋体" pitchFamily="2" charset="-122"/>
            </a:endParaRPr>
          </a:p>
        </p:txBody>
      </p:sp>
      <p:sp>
        <p:nvSpPr>
          <p:cNvPr id="7174" name="文本框 7173"/>
          <p:cNvSpPr txBox="1">
            <a:spLocks noChangeArrowheads="1"/>
          </p:cNvSpPr>
          <p:nvPr/>
        </p:nvSpPr>
        <p:spPr bwMode="auto">
          <a:xfrm>
            <a:off x="571500" y="2514600"/>
            <a:ext cx="79930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rgbClr val="FF3300"/>
                </a:solidFill>
                <a:latin typeface="+mn-ea"/>
                <a:ea typeface="+mn-ea"/>
              </a:rPr>
              <a:t>玻璃杯、水、硬纸片、矿泉水瓶、易拉罐、铁架台、酒精灯、橡皮泥、塑料吸盘、挂钩。</a:t>
            </a:r>
            <a:endParaRPr lang="en-US" altLang="zh-CN" sz="2400" b="1" dirty="0">
              <a:solidFill>
                <a:srgbClr val="FF3300"/>
              </a:solidFill>
              <a:latin typeface="+mn-ea"/>
              <a:ea typeface="+mn-ea"/>
            </a:endParaRPr>
          </a:p>
        </p:txBody>
      </p:sp>
      <p:sp>
        <p:nvSpPr>
          <p:cNvPr id="7175" name="文本框 7174"/>
          <p:cNvSpPr txBox="1">
            <a:spLocks noChangeArrowheads="1"/>
          </p:cNvSpPr>
          <p:nvPr/>
        </p:nvSpPr>
        <p:spPr bwMode="auto">
          <a:xfrm>
            <a:off x="571500" y="3714750"/>
            <a:ext cx="23764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400" b="1" dirty="0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2.</a:t>
            </a:r>
            <a:r>
              <a:rPr lang="zh-CN" altLang="en-US" sz="2400" b="1" dirty="0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实验操作</a:t>
            </a:r>
            <a:r>
              <a:rPr lang="en-US" altLang="zh-CN" sz="2400" b="1" dirty="0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:</a:t>
            </a:r>
            <a:endParaRPr lang="en-US" altLang="zh-CN" sz="2400" b="1" dirty="0">
              <a:solidFill>
                <a:srgbClr val="FF3300"/>
              </a:solidFill>
              <a:latin typeface="宋体" pitchFamily="2" charset="-122"/>
            </a:endParaRPr>
          </a:p>
        </p:txBody>
      </p:sp>
      <p:sp>
        <p:nvSpPr>
          <p:cNvPr id="7176" name="文本框 7175"/>
          <p:cNvSpPr txBox="1">
            <a:spLocks noChangeArrowheads="1"/>
          </p:cNvSpPr>
          <p:nvPr/>
        </p:nvSpPr>
        <p:spPr bwMode="auto">
          <a:xfrm>
            <a:off x="357188" y="4273550"/>
            <a:ext cx="33115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FF3300"/>
                </a:solidFill>
                <a:latin typeface="+mn-ea"/>
                <a:ea typeface="+mn-ea"/>
              </a:rPr>
              <a:t>（</a:t>
            </a:r>
            <a:r>
              <a:rPr lang="en-US" altLang="zh-CN" sz="2400" b="1" dirty="0">
                <a:solidFill>
                  <a:srgbClr val="FF3300"/>
                </a:solidFill>
                <a:latin typeface="+mn-ea"/>
                <a:ea typeface="+mn-ea"/>
              </a:rPr>
              <a:t>1</a:t>
            </a:r>
            <a:r>
              <a:rPr lang="zh-CN" altLang="en-US" sz="2400" b="1" dirty="0">
                <a:solidFill>
                  <a:srgbClr val="FF3300"/>
                </a:solidFill>
                <a:latin typeface="+mn-ea"/>
                <a:ea typeface="+mn-ea"/>
              </a:rPr>
              <a:t>）组装器材；</a:t>
            </a:r>
            <a:endParaRPr lang="en-US" altLang="zh-CN" sz="2400" b="1" dirty="0">
              <a:solidFill>
                <a:srgbClr val="FF3300"/>
              </a:solidFill>
              <a:latin typeface="+mn-ea"/>
              <a:ea typeface="+mn-ea"/>
            </a:endParaRPr>
          </a:p>
        </p:txBody>
      </p:sp>
      <p:sp>
        <p:nvSpPr>
          <p:cNvPr id="7177" name="文本框 7176"/>
          <p:cNvSpPr txBox="1">
            <a:spLocks noChangeArrowheads="1"/>
          </p:cNvSpPr>
          <p:nvPr/>
        </p:nvSpPr>
        <p:spPr bwMode="auto">
          <a:xfrm>
            <a:off x="357188" y="4776788"/>
            <a:ext cx="57610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FF3300"/>
                </a:solidFill>
                <a:latin typeface="+mn-ea"/>
                <a:ea typeface="+mn-ea"/>
              </a:rPr>
              <a:t>（</a:t>
            </a:r>
            <a:r>
              <a:rPr lang="en-US" altLang="zh-CN" sz="2400" b="1" dirty="0">
                <a:solidFill>
                  <a:srgbClr val="FF3300"/>
                </a:solidFill>
                <a:latin typeface="+mn-ea"/>
                <a:ea typeface="+mn-ea"/>
              </a:rPr>
              <a:t>2</a:t>
            </a:r>
            <a:r>
              <a:rPr lang="zh-CN" altLang="en-US" sz="2400" b="1" dirty="0">
                <a:solidFill>
                  <a:srgbClr val="FF3300"/>
                </a:solidFill>
                <a:latin typeface="+mn-ea"/>
                <a:ea typeface="+mn-ea"/>
              </a:rPr>
              <a:t>）加水、加热、封口、冷却。</a:t>
            </a:r>
            <a:endParaRPr lang="en-US" altLang="zh-CN" sz="2400" b="1" dirty="0">
              <a:solidFill>
                <a:srgbClr val="FF3300"/>
              </a:solidFill>
              <a:latin typeface="+mn-ea"/>
              <a:ea typeface="+mn-ea"/>
            </a:endParaRPr>
          </a:p>
        </p:txBody>
      </p:sp>
      <p:sp>
        <p:nvSpPr>
          <p:cNvPr id="7178" name="文本框 7177"/>
          <p:cNvSpPr txBox="1">
            <a:spLocks noChangeArrowheads="1"/>
          </p:cNvSpPr>
          <p:nvPr/>
        </p:nvSpPr>
        <p:spPr bwMode="auto">
          <a:xfrm>
            <a:off x="552450" y="5353050"/>
            <a:ext cx="23764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400" b="1" dirty="0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3.</a:t>
            </a:r>
            <a:r>
              <a:rPr lang="zh-CN" altLang="en-US" sz="2400" b="1" dirty="0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实验现象</a:t>
            </a:r>
            <a:r>
              <a:rPr lang="en-US" altLang="zh-CN" sz="2400" b="1" dirty="0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:</a:t>
            </a:r>
            <a:endParaRPr lang="en-US" altLang="zh-CN" sz="2400" b="1" dirty="0">
              <a:solidFill>
                <a:srgbClr val="FF3300"/>
              </a:solidFill>
              <a:latin typeface="宋体" pitchFamily="2" charset="-122"/>
            </a:endParaRPr>
          </a:p>
        </p:txBody>
      </p:sp>
      <p:sp>
        <p:nvSpPr>
          <p:cNvPr id="7179" name="文本框 7178"/>
          <p:cNvSpPr txBox="1">
            <a:spLocks noChangeArrowheads="1"/>
          </p:cNvSpPr>
          <p:nvPr/>
        </p:nvSpPr>
        <p:spPr bwMode="auto">
          <a:xfrm>
            <a:off x="2571750" y="5353050"/>
            <a:ext cx="28082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FF3300"/>
                </a:solidFill>
                <a:latin typeface="+mn-ea"/>
                <a:ea typeface="+mn-ea"/>
              </a:rPr>
              <a:t>易拉罐被压瘪。</a:t>
            </a:r>
            <a:endParaRPr lang="en-US" altLang="zh-CN" sz="2400" b="1" dirty="0">
              <a:solidFill>
                <a:srgbClr val="FF3300"/>
              </a:solidFill>
              <a:latin typeface="+mn-ea"/>
              <a:ea typeface="+mn-ea"/>
            </a:endParaRPr>
          </a:p>
        </p:txBody>
      </p:sp>
      <p:sp>
        <p:nvSpPr>
          <p:cNvPr id="7180" name="文本框 7179"/>
          <p:cNvSpPr txBox="1">
            <a:spLocks noChangeArrowheads="1"/>
          </p:cNvSpPr>
          <p:nvPr/>
        </p:nvSpPr>
        <p:spPr bwMode="auto">
          <a:xfrm>
            <a:off x="500063" y="5929313"/>
            <a:ext cx="23764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400" b="1" dirty="0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4.</a:t>
            </a:r>
            <a:r>
              <a:rPr lang="zh-CN" altLang="en-US" sz="2400" b="1" dirty="0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实验结论</a:t>
            </a:r>
            <a:r>
              <a:rPr lang="en-US" altLang="zh-CN" sz="2400" b="1" dirty="0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:</a:t>
            </a:r>
            <a:endParaRPr lang="en-US" altLang="zh-CN" sz="2400" b="1" dirty="0">
              <a:solidFill>
                <a:srgbClr val="FF3300"/>
              </a:solidFill>
              <a:latin typeface="宋体" pitchFamily="2" charset="-122"/>
            </a:endParaRPr>
          </a:p>
        </p:txBody>
      </p:sp>
      <p:sp>
        <p:nvSpPr>
          <p:cNvPr id="7181" name="文本框 7180"/>
          <p:cNvSpPr txBox="1">
            <a:spLocks noChangeArrowheads="1"/>
          </p:cNvSpPr>
          <p:nvPr/>
        </p:nvSpPr>
        <p:spPr bwMode="auto">
          <a:xfrm>
            <a:off x="2571750" y="5929313"/>
            <a:ext cx="32400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FF3300"/>
                </a:solidFill>
                <a:latin typeface="+mn-ea"/>
                <a:ea typeface="+mn-ea"/>
              </a:rPr>
              <a:t>大气压是存在的。</a:t>
            </a:r>
            <a:endParaRPr lang="en-US" altLang="zh-CN" sz="2400" b="1" dirty="0">
              <a:solidFill>
                <a:srgbClr val="FF33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78645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/>
      <p:bldP spid="7174" grpId="0"/>
      <p:bldP spid="7175" grpId="0"/>
      <p:bldP spid="7176" grpId="0"/>
      <p:bldP spid="7177" grpId="0"/>
      <p:bldP spid="7178" grpId="0"/>
      <p:bldP spid="7179" grpId="0"/>
      <p:bldP spid="7180" grpId="0"/>
      <p:bldP spid="718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8193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2714625"/>
            <a:ext cx="5019675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图片 8194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3000375"/>
            <a:ext cx="272415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图片 8195" descr="2022"/>
          <p:cNvPicPr>
            <a:picLocks noChangeAspect="1" noChangeArrowheads="1"/>
          </p:cNvPicPr>
          <p:nvPr/>
        </p:nvPicPr>
        <p:blipFill>
          <a:blip r:embed="rId6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97" b="-484"/>
          <a:stretch>
            <a:fillRect/>
          </a:stretch>
        </p:blipFill>
        <p:spPr bwMode="auto">
          <a:xfrm>
            <a:off x="633413" y="920750"/>
            <a:ext cx="1511300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文本框 8196"/>
          <p:cNvSpPr txBox="1">
            <a:spLocks noChangeArrowheads="1"/>
          </p:cNvSpPr>
          <p:nvPr/>
        </p:nvSpPr>
        <p:spPr bwMode="auto">
          <a:xfrm>
            <a:off x="2290763" y="1109663"/>
            <a:ext cx="43211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chemeClr val="accent2"/>
                </a:solidFill>
                <a:ea typeface="黑体" pitchFamily="49" charset="-122"/>
              </a:rPr>
              <a:t>体验大气压的存在</a:t>
            </a:r>
          </a:p>
        </p:txBody>
      </p:sp>
    </p:spTree>
    <p:extLst>
      <p:ext uri="{BB962C8B-B14F-4D97-AF65-F5344CB8AC3E}">
        <p14:creationId xmlns:p14="http://schemas.microsoft.com/office/powerpoint/2010/main" val="3630868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图片 92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3" y="2214563"/>
            <a:ext cx="3098800" cy="179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图片 92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4214813"/>
            <a:ext cx="3240088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图片 92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938" y="4214813"/>
            <a:ext cx="4176712" cy="230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图片 9220" descr="2022"/>
          <p:cNvPicPr>
            <a:picLocks noChangeAspect="1" noChangeArrowheads="1"/>
          </p:cNvPicPr>
          <p:nvPr/>
        </p:nvPicPr>
        <p:blipFill>
          <a:blip r:embed="rId5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97" b="-484"/>
          <a:stretch>
            <a:fillRect/>
          </a:stretch>
        </p:blipFill>
        <p:spPr bwMode="auto">
          <a:xfrm>
            <a:off x="614363" y="1052513"/>
            <a:ext cx="1511300" cy="81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8" name="文本框 9221"/>
          <p:cNvSpPr txBox="1">
            <a:spLocks noChangeArrowheads="1"/>
          </p:cNvSpPr>
          <p:nvPr/>
        </p:nvSpPr>
        <p:spPr bwMode="auto">
          <a:xfrm>
            <a:off x="2271713" y="1252538"/>
            <a:ext cx="43211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chemeClr val="accent2"/>
                </a:solidFill>
                <a:ea typeface="黑体" pitchFamily="49" charset="-122"/>
              </a:rPr>
              <a:t>体验大气压的存在</a:t>
            </a:r>
          </a:p>
        </p:txBody>
      </p:sp>
      <p:pic>
        <p:nvPicPr>
          <p:cNvPr id="9223" name="图片 9222" descr="szchenghao_20081129432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2071688"/>
            <a:ext cx="2771775" cy="207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5351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图片 10241" descr="snapshot20090510161504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519" y="836712"/>
            <a:ext cx="4392613" cy="359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文本框 10242"/>
          <p:cNvSpPr txBox="1">
            <a:spLocks noChangeArrowheads="1"/>
          </p:cNvSpPr>
          <p:nvPr/>
        </p:nvSpPr>
        <p:spPr bwMode="auto">
          <a:xfrm>
            <a:off x="2123728" y="4725144"/>
            <a:ext cx="51117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 dirty="0">
                <a:solidFill>
                  <a:schemeClr val="accent2"/>
                </a:solidFill>
                <a:ea typeface="黑体" pitchFamily="49" charset="-122"/>
              </a:rPr>
              <a:t>生活中大气压的应用</a:t>
            </a:r>
          </a:p>
        </p:txBody>
      </p:sp>
    </p:spTree>
    <p:extLst>
      <p:ext uri="{BB962C8B-B14F-4D97-AF65-F5344CB8AC3E}">
        <p14:creationId xmlns:p14="http://schemas.microsoft.com/office/powerpoint/2010/main" val="429177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文本框 11265"/>
          <p:cNvSpPr txBox="1">
            <a:spLocks noChangeArrowheads="1"/>
          </p:cNvSpPr>
          <p:nvPr/>
        </p:nvSpPr>
        <p:spPr bwMode="auto">
          <a:xfrm>
            <a:off x="2000250" y="1466850"/>
            <a:ext cx="40322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chemeClr val="accent2"/>
                </a:solidFill>
                <a:ea typeface="黑体" pitchFamily="49" charset="-122"/>
              </a:rPr>
              <a:t>马德堡半球实验</a:t>
            </a:r>
          </a:p>
        </p:txBody>
      </p:sp>
      <p:pic>
        <p:nvPicPr>
          <p:cNvPr id="40963" name="图片 11266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2071688"/>
            <a:ext cx="7308850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4" name="文本框 11267"/>
          <p:cNvSpPr txBox="1">
            <a:spLocks noChangeArrowheads="1"/>
          </p:cNvSpPr>
          <p:nvPr/>
        </p:nvSpPr>
        <p:spPr bwMode="auto">
          <a:xfrm>
            <a:off x="684213" y="1358900"/>
            <a:ext cx="1150937" cy="641350"/>
          </a:xfrm>
          <a:prstGeom prst="rect">
            <a:avLst/>
          </a:prstGeom>
          <a:solidFill>
            <a:srgbClr val="FF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600" b="1">
                <a:solidFill>
                  <a:srgbClr val="FFC000"/>
                </a:solidFill>
                <a:ea typeface="黑体" pitchFamily="49" charset="-122"/>
              </a:rPr>
              <a:t>观察</a:t>
            </a:r>
          </a:p>
        </p:txBody>
      </p:sp>
    </p:spTree>
    <p:extLst>
      <p:ext uri="{BB962C8B-B14F-4D97-AF65-F5344CB8AC3E}">
        <p14:creationId xmlns:p14="http://schemas.microsoft.com/office/powerpoint/2010/main" val="138066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图片 12289"/>
          <p:cNvPicPr>
            <a:picLocks noChangeAspect="1" noChangeArrowheads="1"/>
          </p:cNvPicPr>
          <p:nvPr/>
        </p:nvPicPr>
        <p:blipFill>
          <a:blip r:embed="rId2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1670050"/>
            <a:ext cx="5076825" cy="144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图片 12290" descr="2022"/>
          <p:cNvPicPr>
            <a:picLocks noChangeAspect="1" noChangeArrowheads="1"/>
          </p:cNvPicPr>
          <p:nvPr/>
        </p:nvPicPr>
        <p:blipFill>
          <a:blip r:embed="rId3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97" b="-484"/>
          <a:stretch>
            <a:fillRect/>
          </a:stretch>
        </p:blipFill>
        <p:spPr bwMode="auto">
          <a:xfrm>
            <a:off x="729762" y="764465"/>
            <a:ext cx="1511300" cy="81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文本框 12291"/>
          <p:cNvSpPr txBox="1">
            <a:spLocks noChangeArrowheads="1"/>
          </p:cNvSpPr>
          <p:nvPr/>
        </p:nvSpPr>
        <p:spPr bwMode="auto">
          <a:xfrm>
            <a:off x="2286000" y="934327"/>
            <a:ext cx="35101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3200" b="1" dirty="0">
                <a:solidFill>
                  <a:schemeClr val="accent2"/>
                </a:solidFill>
                <a:latin typeface="黑体" pitchFamily="49" charset="-122"/>
                <a:ea typeface="黑体" pitchFamily="49" charset="-122"/>
              </a:rPr>
              <a:t>估测大气压的值</a:t>
            </a:r>
          </a:p>
        </p:txBody>
      </p:sp>
      <p:sp>
        <p:nvSpPr>
          <p:cNvPr id="12293" name="文本框 12292"/>
          <p:cNvSpPr txBox="1">
            <a:spLocks noChangeArrowheads="1"/>
          </p:cNvSpPr>
          <p:nvPr/>
        </p:nvSpPr>
        <p:spPr bwMode="auto">
          <a:xfrm>
            <a:off x="571500" y="2038350"/>
            <a:ext cx="23764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400" b="1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1.</a:t>
            </a:r>
            <a:r>
              <a:rPr lang="zh-CN" altLang="en-US" sz="2400" b="1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实验目的</a:t>
            </a:r>
            <a:r>
              <a:rPr lang="en-US" altLang="zh-CN" sz="2400" b="1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:</a:t>
            </a:r>
            <a:endParaRPr lang="en-US" altLang="zh-CN" sz="2400" b="1">
              <a:solidFill>
                <a:srgbClr val="FF3300"/>
              </a:solidFill>
              <a:latin typeface="宋体" pitchFamily="2" charset="-122"/>
            </a:endParaRPr>
          </a:p>
        </p:txBody>
      </p:sp>
      <p:sp>
        <p:nvSpPr>
          <p:cNvPr id="12294" name="文本框 12293"/>
          <p:cNvSpPr txBox="1">
            <a:spLocks noChangeArrowheads="1"/>
          </p:cNvSpPr>
          <p:nvPr/>
        </p:nvSpPr>
        <p:spPr bwMode="auto">
          <a:xfrm>
            <a:off x="536575" y="2609850"/>
            <a:ext cx="45354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400" b="1" dirty="0">
                <a:solidFill>
                  <a:srgbClr val="FF3300"/>
                </a:solidFill>
                <a:latin typeface="+mn-ea"/>
                <a:ea typeface="+mn-ea"/>
              </a:rPr>
              <a:t>   </a:t>
            </a:r>
            <a:r>
              <a:rPr lang="zh-CN" altLang="en-US" sz="2400" b="1" dirty="0">
                <a:solidFill>
                  <a:srgbClr val="FF3300"/>
                </a:solidFill>
                <a:latin typeface="+mn-ea"/>
                <a:ea typeface="+mn-ea"/>
              </a:rPr>
              <a:t>估测大气压的值。</a:t>
            </a:r>
            <a:endParaRPr lang="en-US" altLang="zh-CN" sz="2400" b="1" dirty="0">
              <a:solidFill>
                <a:srgbClr val="FF3300"/>
              </a:solidFill>
              <a:latin typeface="+mn-ea"/>
              <a:ea typeface="+mn-ea"/>
            </a:endParaRPr>
          </a:p>
        </p:txBody>
      </p:sp>
      <p:sp>
        <p:nvSpPr>
          <p:cNvPr id="12295" name="文本框 12294"/>
          <p:cNvSpPr txBox="1">
            <a:spLocks noChangeArrowheads="1"/>
          </p:cNvSpPr>
          <p:nvPr/>
        </p:nvSpPr>
        <p:spPr bwMode="auto">
          <a:xfrm>
            <a:off x="642938" y="3109913"/>
            <a:ext cx="23764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400" b="1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2.</a:t>
            </a:r>
            <a:r>
              <a:rPr lang="zh-CN" altLang="en-US" sz="2400" b="1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实验器材</a:t>
            </a:r>
            <a:r>
              <a:rPr lang="en-US" altLang="zh-CN" sz="2400" b="1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:</a:t>
            </a:r>
            <a:endParaRPr lang="en-US" altLang="zh-CN" sz="2400" b="1">
              <a:solidFill>
                <a:srgbClr val="FF3300"/>
              </a:solidFill>
              <a:latin typeface="宋体" pitchFamily="2" charset="-122"/>
            </a:endParaRPr>
          </a:p>
        </p:txBody>
      </p:sp>
      <p:sp>
        <p:nvSpPr>
          <p:cNvPr id="12296" name="文本框 12295"/>
          <p:cNvSpPr txBox="1">
            <a:spLocks noChangeArrowheads="1"/>
          </p:cNvSpPr>
          <p:nvPr/>
        </p:nvSpPr>
        <p:spPr bwMode="auto">
          <a:xfrm>
            <a:off x="571500" y="3538538"/>
            <a:ext cx="79930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400" b="1" dirty="0">
                <a:solidFill>
                  <a:srgbClr val="FF3300"/>
                </a:solidFill>
                <a:latin typeface="+mn-ea"/>
                <a:ea typeface="+mn-ea"/>
              </a:rPr>
              <a:t>   2mL</a:t>
            </a:r>
            <a:r>
              <a:rPr lang="zh-CN" altLang="en-US" sz="2400" b="1" dirty="0">
                <a:solidFill>
                  <a:srgbClr val="FF3300"/>
                </a:solidFill>
                <a:latin typeface="+mn-ea"/>
                <a:ea typeface="+mn-ea"/>
              </a:rPr>
              <a:t>的注射器一支、弹簧测力计一个、刻度尺一把。</a:t>
            </a:r>
            <a:endParaRPr lang="en-US" altLang="zh-CN" sz="2400" b="1" dirty="0">
              <a:solidFill>
                <a:srgbClr val="FF3300"/>
              </a:solidFill>
              <a:latin typeface="+mn-ea"/>
              <a:ea typeface="+mn-ea"/>
            </a:endParaRPr>
          </a:p>
        </p:txBody>
      </p:sp>
      <p:sp>
        <p:nvSpPr>
          <p:cNvPr id="12297" name="文本框 12296"/>
          <p:cNvSpPr txBox="1">
            <a:spLocks noChangeArrowheads="1"/>
          </p:cNvSpPr>
          <p:nvPr/>
        </p:nvSpPr>
        <p:spPr bwMode="auto">
          <a:xfrm>
            <a:off x="642938" y="4000500"/>
            <a:ext cx="23764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400" b="1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3.</a:t>
            </a:r>
            <a:r>
              <a:rPr lang="zh-CN" altLang="en-US" sz="2400" b="1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实验步骤</a:t>
            </a:r>
            <a:r>
              <a:rPr lang="en-US" altLang="zh-CN" sz="2400" b="1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:</a:t>
            </a:r>
            <a:endParaRPr lang="en-US" altLang="zh-CN" sz="2400" b="1">
              <a:solidFill>
                <a:srgbClr val="FF3300"/>
              </a:solidFill>
              <a:latin typeface="宋体" pitchFamily="2" charset="-122"/>
            </a:endParaRPr>
          </a:p>
        </p:txBody>
      </p:sp>
      <p:sp>
        <p:nvSpPr>
          <p:cNvPr id="12298" name="文本框 12297"/>
          <p:cNvSpPr txBox="1">
            <a:spLocks noChangeArrowheads="1"/>
          </p:cNvSpPr>
          <p:nvPr/>
        </p:nvSpPr>
        <p:spPr bwMode="auto">
          <a:xfrm>
            <a:off x="885825" y="4500563"/>
            <a:ext cx="53292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400" b="1" dirty="0">
                <a:solidFill>
                  <a:srgbClr val="FF3300"/>
                </a:solidFill>
                <a:latin typeface="+mn-ea"/>
                <a:ea typeface="+mn-ea"/>
              </a:rPr>
              <a:t>(1)</a:t>
            </a:r>
            <a:r>
              <a:rPr lang="zh-CN" altLang="en-US" sz="2400" b="1" dirty="0">
                <a:solidFill>
                  <a:srgbClr val="FF3300"/>
                </a:solidFill>
                <a:latin typeface="+mn-ea"/>
                <a:ea typeface="+mn-ea"/>
              </a:rPr>
              <a:t>排尽空气、封住小孔；</a:t>
            </a:r>
          </a:p>
        </p:txBody>
      </p:sp>
      <p:sp>
        <p:nvSpPr>
          <p:cNvPr id="12299" name="文本框 12298"/>
          <p:cNvSpPr txBox="1">
            <a:spLocks noChangeArrowheads="1"/>
          </p:cNvSpPr>
          <p:nvPr/>
        </p:nvSpPr>
        <p:spPr bwMode="auto">
          <a:xfrm>
            <a:off x="882650" y="5038725"/>
            <a:ext cx="57610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400" b="1" dirty="0">
                <a:solidFill>
                  <a:srgbClr val="FF3300"/>
                </a:solidFill>
                <a:latin typeface="+mn-ea"/>
                <a:ea typeface="+mn-ea"/>
              </a:rPr>
              <a:t>(2)</a:t>
            </a:r>
            <a:r>
              <a:rPr lang="zh-CN" altLang="en-US" sz="2400" b="1" dirty="0">
                <a:solidFill>
                  <a:srgbClr val="FF3300"/>
                </a:solidFill>
                <a:latin typeface="+mn-ea"/>
                <a:ea typeface="+mn-ea"/>
              </a:rPr>
              <a:t>水平慢拉、测出拉力</a:t>
            </a:r>
            <a:r>
              <a:rPr lang="en-US" altLang="zh-CN" sz="2400" b="1" dirty="0">
                <a:solidFill>
                  <a:srgbClr val="FF3300"/>
                </a:solidFill>
                <a:latin typeface="+mn-ea"/>
                <a:ea typeface="+mn-ea"/>
              </a:rPr>
              <a:t>(</a:t>
            </a:r>
            <a:r>
              <a:rPr lang="en-US" altLang="zh-CN" sz="2400" b="1" i="1" dirty="0">
                <a:solidFill>
                  <a:srgbClr val="FF33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lang="en-US" altLang="zh-CN" sz="2400" b="1" dirty="0">
                <a:solidFill>
                  <a:srgbClr val="FF3300"/>
                </a:solidFill>
                <a:latin typeface="+mn-ea"/>
                <a:ea typeface="+mn-ea"/>
              </a:rPr>
              <a:t>)</a:t>
            </a:r>
            <a:r>
              <a:rPr lang="zh-CN" altLang="en-US" sz="2400" b="1" dirty="0">
                <a:solidFill>
                  <a:srgbClr val="FF3300"/>
                </a:solidFill>
                <a:latin typeface="+mn-ea"/>
                <a:ea typeface="+mn-ea"/>
              </a:rPr>
              <a:t>；</a:t>
            </a:r>
            <a:endParaRPr lang="en-US" altLang="zh-CN" sz="2400" b="1" dirty="0">
              <a:solidFill>
                <a:srgbClr val="FF3300"/>
              </a:solidFill>
              <a:latin typeface="+mn-ea"/>
              <a:ea typeface="+mn-ea"/>
            </a:endParaRPr>
          </a:p>
        </p:txBody>
      </p:sp>
      <p:sp>
        <p:nvSpPr>
          <p:cNvPr id="12300" name="文本框 12299"/>
          <p:cNvSpPr txBox="1">
            <a:spLocks noChangeArrowheads="1"/>
          </p:cNvSpPr>
          <p:nvPr/>
        </p:nvSpPr>
        <p:spPr bwMode="auto">
          <a:xfrm>
            <a:off x="882650" y="5572125"/>
            <a:ext cx="57610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400" b="1" dirty="0">
                <a:solidFill>
                  <a:srgbClr val="FF3300"/>
                </a:solidFill>
                <a:latin typeface="+mn-ea"/>
                <a:ea typeface="+mn-ea"/>
              </a:rPr>
              <a:t>(3)</a:t>
            </a:r>
            <a:r>
              <a:rPr lang="zh-CN" altLang="en-US" sz="2400" b="1" dirty="0">
                <a:solidFill>
                  <a:srgbClr val="FF3300"/>
                </a:solidFill>
                <a:latin typeface="+mn-ea"/>
                <a:ea typeface="+mn-ea"/>
              </a:rPr>
              <a:t>测出长度</a:t>
            </a:r>
            <a:r>
              <a:rPr lang="en-US" altLang="zh-CN" sz="2400" b="1" dirty="0">
                <a:solidFill>
                  <a:srgbClr val="FF3300"/>
                </a:solidFill>
                <a:latin typeface="+mn-ea"/>
                <a:ea typeface="+mn-ea"/>
              </a:rPr>
              <a:t>(</a:t>
            </a:r>
            <a:r>
              <a:rPr lang="en-US" altLang="zh-CN" sz="2400" b="1" i="1" dirty="0">
                <a:solidFill>
                  <a:srgbClr val="FF33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L</a:t>
            </a:r>
            <a:r>
              <a:rPr lang="en-US" altLang="zh-CN" sz="2400" b="1" dirty="0">
                <a:solidFill>
                  <a:srgbClr val="FF3300"/>
                </a:solidFill>
                <a:latin typeface="+mn-ea"/>
                <a:ea typeface="+mn-ea"/>
              </a:rPr>
              <a:t>)</a:t>
            </a:r>
            <a:r>
              <a:rPr lang="zh-CN" altLang="en-US" sz="2400" b="1" dirty="0">
                <a:solidFill>
                  <a:srgbClr val="FF3300"/>
                </a:solidFill>
                <a:latin typeface="+mn-ea"/>
                <a:ea typeface="+mn-ea"/>
              </a:rPr>
              <a:t>、算出面积</a:t>
            </a:r>
            <a:r>
              <a:rPr lang="en-US" altLang="zh-CN" sz="2400" b="1" dirty="0">
                <a:solidFill>
                  <a:srgbClr val="FF3300"/>
                </a:solidFill>
                <a:latin typeface="+mn-ea"/>
                <a:ea typeface="+mn-ea"/>
              </a:rPr>
              <a:t>(</a:t>
            </a:r>
            <a:r>
              <a:rPr lang="en-US" altLang="zh-CN" sz="2400" b="1" i="1" dirty="0">
                <a:solidFill>
                  <a:srgbClr val="FF33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S</a:t>
            </a:r>
            <a:r>
              <a:rPr lang="en-US" altLang="zh-CN" sz="2400" b="1" dirty="0">
                <a:solidFill>
                  <a:srgbClr val="FF3300"/>
                </a:solidFill>
                <a:latin typeface="+mn-ea"/>
                <a:ea typeface="+mn-ea"/>
              </a:rPr>
              <a:t>)</a:t>
            </a:r>
            <a:r>
              <a:rPr lang="zh-CN" altLang="en-US" sz="2400" b="1" dirty="0">
                <a:solidFill>
                  <a:srgbClr val="FF3300"/>
                </a:solidFill>
                <a:latin typeface="+mn-ea"/>
                <a:ea typeface="+mn-ea"/>
              </a:rPr>
              <a:t>；</a:t>
            </a:r>
            <a:endParaRPr lang="en-US" altLang="zh-CN" sz="2400" b="1" dirty="0">
              <a:solidFill>
                <a:srgbClr val="FF3300"/>
              </a:solidFill>
              <a:latin typeface="+mn-ea"/>
              <a:ea typeface="+mn-ea"/>
            </a:endParaRPr>
          </a:p>
        </p:txBody>
      </p:sp>
      <p:sp>
        <p:nvSpPr>
          <p:cNvPr id="12301" name="文本框 12300"/>
          <p:cNvSpPr txBox="1">
            <a:spLocks noChangeArrowheads="1"/>
          </p:cNvSpPr>
          <p:nvPr/>
        </p:nvSpPr>
        <p:spPr bwMode="auto">
          <a:xfrm>
            <a:off x="885825" y="6143625"/>
            <a:ext cx="53292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400" b="1" dirty="0">
                <a:solidFill>
                  <a:srgbClr val="FF3300"/>
                </a:solidFill>
                <a:latin typeface="+mn-ea"/>
                <a:ea typeface="+mn-ea"/>
              </a:rPr>
              <a:t>(4)</a:t>
            </a:r>
            <a:r>
              <a:rPr lang="zh-CN" altLang="en-US" sz="2400" b="1" dirty="0">
                <a:solidFill>
                  <a:srgbClr val="FF3300"/>
                </a:solidFill>
                <a:latin typeface="+mn-ea"/>
                <a:ea typeface="+mn-ea"/>
              </a:rPr>
              <a:t>计算大气压强的数值</a:t>
            </a:r>
            <a:r>
              <a:rPr lang="en-US" altLang="zh-CN" sz="2400" b="1" i="1" dirty="0">
                <a:solidFill>
                  <a:srgbClr val="FF33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2341098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  <p:bldP spid="12294" grpId="0"/>
      <p:bldP spid="12295" grpId="0"/>
      <p:bldP spid="12296" grpId="0"/>
      <p:bldP spid="12297" grpId="0"/>
      <p:bldP spid="12298" grpId="0"/>
      <p:bldP spid="12299" grpId="0"/>
      <p:bldP spid="12300" grpId="0"/>
      <p:bldP spid="1230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文本框 13314"/>
          <p:cNvSpPr txBox="1">
            <a:spLocks noChangeArrowheads="1"/>
          </p:cNvSpPr>
          <p:nvPr/>
        </p:nvSpPr>
        <p:spPr bwMode="auto">
          <a:xfrm>
            <a:off x="357188" y="1214438"/>
            <a:ext cx="23764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400" b="1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4.</a:t>
            </a:r>
            <a:r>
              <a:rPr lang="zh-CN" altLang="en-US" sz="2400" b="1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实验数据</a:t>
            </a:r>
            <a:r>
              <a:rPr lang="en-US" altLang="zh-CN" sz="2400" b="1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:</a:t>
            </a:r>
            <a:endParaRPr lang="en-US" altLang="zh-CN" sz="2400" b="1">
              <a:solidFill>
                <a:srgbClr val="FF3300"/>
              </a:solidFill>
              <a:latin typeface="宋体" pitchFamily="2" charset="-122"/>
            </a:endParaRPr>
          </a:p>
        </p:txBody>
      </p:sp>
      <p:pic>
        <p:nvPicPr>
          <p:cNvPr id="13316" name="图片 133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2000250"/>
            <a:ext cx="83343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文本框 13316"/>
          <p:cNvSpPr txBox="1">
            <a:spLocks noChangeArrowheads="1"/>
          </p:cNvSpPr>
          <p:nvPr/>
        </p:nvSpPr>
        <p:spPr bwMode="auto">
          <a:xfrm>
            <a:off x="857250" y="2686050"/>
            <a:ext cx="719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 dirty="0">
                <a:solidFill>
                  <a:srgbClr val="FF0066"/>
                </a:solidFill>
                <a:latin typeface="+mn-ea"/>
                <a:ea typeface="+mn-ea"/>
              </a:rPr>
              <a:t>6.3</a:t>
            </a:r>
          </a:p>
        </p:txBody>
      </p:sp>
      <p:sp>
        <p:nvSpPr>
          <p:cNvPr id="13318" name="文本框 13317"/>
          <p:cNvSpPr txBox="1">
            <a:spLocks noChangeArrowheads="1"/>
          </p:cNvSpPr>
          <p:nvPr/>
        </p:nvSpPr>
        <p:spPr bwMode="auto">
          <a:xfrm>
            <a:off x="2782888" y="2686050"/>
            <a:ext cx="360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solidFill>
                  <a:srgbClr val="FF0066"/>
                </a:solidFill>
                <a:latin typeface="宋体" pitchFamily="2" charset="-122"/>
              </a:rPr>
              <a:t>2</a:t>
            </a:r>
          </a:p>
        </p:txBody>
      </p:sp>
      <p:sp>
        <p:nvSpPr>
          <p:cNvPr id="13319" name="文本框 13318"/>
          <p:cNvSpPr txBox="1">
            <a:spLocks noChangeArrowheads="1"/>
          </p:cNvSpPr>
          <p:nvPr/>
        </p:nvSpPr>
        <p:spPr bwMode="auto">
          <a:xfrm>
            <a:off x="4214813" y="2686050"/>
            <a:ext cx="719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 dirty="0">
                <a:solidFill>
                  <a:srgbClr val="FF0066"/>
                </a:solidFill>
                <a:latin typeface="+mn-ea"/>
                <a:ea typeface="+mn-ea"/>
              </a:rPr>
              <a:t>3.2</a:t>
            </a:r>
          </a:p>
        </p:txBody>
      </p:sp>
      <p:sp>
        <p:nvSpPr>
          <p:cNvPr id="13320" name="文本框 13319"/>
          <p:cNvSpPr txBox="1">
            <a:spLocks noChangeArrowheads="1"/>
          </p:cNvSpPr>
          <p:nvPr/>
        </p:nvSpPr>
        <p:spPr bwMode="auto">
          <a:xfrm>
            <a:off x="5416550" y="2686050"/>
            <a:ext cx="1655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 dirty="0">
                <a:solidFill>
                  <a:srgbClr val="FF0066"/>
                </a:solidFill>
                <a:latin typeface="+mn-ea"/>
                <a:ea typeface="+mn-ea"/>
              </a:rPr>
              <a:t>6.25×10</a:t>
            </a:r>
            <a:r>
              <a:rPr lang="en-US" altLang="zh-CN" sz="2400" b="1" baseline="30000" dirty="0">
                <a:solidFill>
                  <a:srgbClr val="FF0066"/>
                </a:solidFill>
                <a:latin typeface="+mn-ea"/>
                <a:ea typeface="+mn-ea"/>
              </a:rPr>
              <a:t>-5</a:t>
            </a:r>
          </a:p>
        </p:txBody>
      </p:sp>
      <p:sp>
        <p:nvSpPr>
          <p:cNvPr id="13321" name="文本框 13320"/>
          <p:cNvSpPr txBox="1">
            <a:spLocks noChangeArrowheads="1"/>
          </p:cNvSpPr>
          <p:nvPr/>
        </p:nvSpPr>
        <p:spPr bwMode="auto">
          <a:xfrm>
            <a:off x="7059613" y="2686050"/>
            <a:ext cx="172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 dirty="0">
                <a:solidFill>
                  <a:srgbClr val="FF0066"/>
                </a:solidFill>
                <a:latin typeface="+mn-ea"/>
                <a:ea typeface="+mn-ea"/>
              </a:rPr>
              <a:t>1.008×10</a:t>
            </a:r>
            <a:r>
              <a:rPr lang="en-US" altLang="zh-CN" sz="2400" b="1" baseline="30000" dirty="0">
                <a:solidFill>
                  <a:srgbClr val="FF0066"/>
                </a:solidFill>
                <a:latin typeface="+mn-ea"/>
                <a:ea typeface="+mn-ea"/>
              </a:rPr>
              <a:t>5</a:t>
            </a:r>
          </a:p>
        </p:txBody>
      </p:sp>
      <p:sp>
        <p:nvSpPr>
          <p:cNvPr id="13322" name="文本框 13321"/>
          <p:cNvSpPr txBox="1">
            <a:spLocks noChangeArrowheads="1"/>
          </p:cNvSpPr>
          <p:nvPr/>
        </p:nvSpPr>
        <p:spPr bwMode="auto">
          <a:xfrm>
            <a:off x="357188" y="3324225"/>
            <a:ext cx="23764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400" b="1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5.</a:t>
            </a:r>
            <a:r>
              <a:rPr lang="zh-CN" altLang="en-US" sz="2400" b="1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结果分析</a:t>
            </a:r>
            <a:r>
              <a:rPr lang="en-US" altLang="zh-CN" sz="2400" b="1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:</a:t>
            </a:r>
            <a:endParaRPr lang="en-US" altLang="zh-CN" sz="2400" b="1">
              <a:solidFill>
                <a:srgbClr val="FF3300"/>
              </a:solidFill>
              <a:latin typeface="宋体" pitchFamily="2" charset="-122"/>
            </a:endParaRPr>
          </a:p>
        </p:txBody>
      </p:sp>
      <p:sp>
        <p:nvSpPr>
          <p:cNvPr id="13323" name="文本框 13322"/>
          <p:cNvSpPr txBox="1">
            <a:spLocks noChangeArrowheads="1"/>
          </p:cNvSpPr>
          <p:nvPr/>
        </p:nvSpPr>
        <p:spPr bwMode="auto">
          <a:xfrm>
            <a:off x="642938" y="3786188"/>
            <a:ext cx="813752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="1">
                <a:solidFill>
                  <a:srgbClr val="FF3300"/>
                </a:solidFill>
                <a:latin typeface="宋体" pitchFamily="2" charset="-122"/>
                <a:ea typeface="楷体_GB2312" pitchFamily="49" charset="-122"/>
              </a:rPr>
              <a:t>橡皮帽漏气；筒内空气没有完全排尽；活塞与注射器筒之间不完全密封；活塞与注射器筒间有摩擦；弹簧测力计的示数不稳定或不准确等。</a:t>
            </a:r>
            <a:endParaRPr lang="en-US" altLang="zh-CN" sz="2400" b="1">
              <a:solidFill>
                <a:srgbClr val="FF3300"/>
              </a:solidFill>
              <a:latin typeface="宋体" pitchFamily="2" charset="-122"/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36900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/>
      <p:bldP spid="13317" grpId="0"/>
      <p:bldP spid="13318" grpId="0"/>
      <p:bldP spid="13319" grpId="0"/>
      <p:bldP spid="13320" grpId="0"/>
      <p:bldP spid="13321" grpId="0"/>
      <p:bldP spid="13322" grpId="0"/>
      <p:bldP spid="13323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1650</Words>
  <Application>Microsoft Office PowerPoint</Application>
  <PresentationFormat>全屏显示(4:3)</PresentationFormat>
  <Paragraphs>111</Paragraphs>
  <Slides>29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30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草原犬鼠的空调系统</vt:lpstr>
      <vt:lpstr>气流偏导器</vt:lpstr>
      <vt:lpstr>PowerPoint 演示文稿</vt:lpstr>
      <vt:lpstr>吹球实验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15</cp:revision>
  <dcterms:created xsi:type="dcterms:W3CDTF">2020-04-20T03:18:26Z</dcterms:created>
  <dcterms:modified xsi:type="dcterms:W3CDTF">2020-04-22T12:56:17Z</dcterms:modified>
</cp:coreProperties>
</file>