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7329;&#23646;&#30418;&#27668;&#21387;&#35745;.swf" TargetMode="External"/><Relationship Id="rId2" Type="http://schemas.openxmlformats.org/officeDocument/2006/relationships/hyperlink" Target="&#27668;&#21387;&#35745;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8082;&#20307;&#30340;&#27832;&#28857;&#19982;&#21387;&#24378;&#30340;&#20851;&#31995;.rmv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&#29992;&#20919;&#27700;&#33021;&#20351;&#28909;&#27700;&#37325;&#26032;&#27832;&#33150;&#21527;.fl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&#21561;&#30828;&#24065;.fl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7969;&#20307;&#30340;&#21387;&#24378;&#21644;&#27969;&#36895;&#26377;&#20851;.flv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27969;&#20307;&#21387;&#24378;&#19982;&#27969;&#36895;&#30340;&#20851;&#31995;.sw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&#39134;&#26426;.rmvb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26426;&#32764;&#21319;&#21147;&#30340;&#21407;&#29702;.fl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33609;&#21407;&#29356;&#40736;&#30340;&#27934;&#31348;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2823;&#27668;&#21387;&#21387;&#25153;&#26131;&#25289;&#32592;.rmv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9942;&#23376;&#21534;&#34507;.rmv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hyperlink" Target="&#32440;&#29255;&#25176;&#27700;.rmv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2823;&#27668;&#21387;&#30340;&#24212;&#29992;-&#21560;&#27773;&#27700;.rmvb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39532;&#24503;&#22561;&#21322;&#29699;&#23454;&#39564;.sw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6050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5361"/>
          <p:cNvSpPr txBox="1">
            <a:spLocks noChangeArrowheads="1"/>
          </p:cNvSpPr>
          <p:nvPr/>
        </p:nvSpPr>
        <p:spPr bwMode="auto">
          <a:xfrm>
            <a:off x="571500" y="16097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大气压强的定义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3315" name="文本框 15362"/>
          <p:cNvSpPr txBox="1">
            <a:spLocks noChangeArrowheads="1"/>
          </p:cNvSpPr>
          <p:nvPr/>
        </p:nvSpPr>
        <p:spPr bwMode="auto">
          <a:xfrm>
            <a:off x="2987825" y="764704"/>
            <a:ext cx="244827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</a:t>
            </a: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898525" y="2252663"/>
            <a:ext cx="595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地球周围的大气产生的压强叫做大气压强。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538163" y="2824163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大气压的产生原因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898525" y="3395663"/>
            <a:ext cx="6316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大气压是由于大气层受到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重力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作用而产生的。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609600" y="4038600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一个标准大气压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5368" name="文本框 15367"/>
          <p:cNvSpPr txBox="1">
            <a:spLocks noChangeArrowheads="1"/>
          </p:cNvSpPr>
          <p:nvPr/>
        </p:nvSpPr>
        <p:spPr bwMode="auto">
          <a:xfrm>
            <a:off x="250825" y="4538663"/>
            <a:ext cx="845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人们通常把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1.0</a:t>
            </a:r>
            <a:r>
              <a:rPr lang="en-US" altLang="zh-CN" sz="2400" b="1" dirty="0">
                <a:solidFill>
                  <a:srgbClr val="FF0066"/>
                </a:solidFill>
                <a:latin typeface="+mn-ea"/>
                <a:ea typeface="+mn-ea"/>
              </a:rPr>
              <a:t>×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10</a:t>
            </a:r>
            <a:r>
              <a:rPr lang="en-US" altLang="zh-CN" sz="2400" b="1" baseline="30000" dirty="0">
                <a:solidFill>
                  <a:srgbClr val="FF3300"/>
                </a:solidFill>
                <a:latin typeface="+mn-ea"/>
                <a:ea typeface="+mn-ea"/>
              </a:rPr>
              <a:t>5 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Pa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的大气压叫做一个标准大气压。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6" name="文本框 16385"/>
          <p:cNvSpPr txBox="1">
            <a:spLocks noChangeArrowheads="1"/>
          </p:cNvSpPr>
          <p:nvPr/>
        </p:nvSpPr>
        <p:spPr bwMode="auto">
          <a:xfrm>
            <a:off x="571500" y="5072063"/>
            <a:ext cx="417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大气压的变化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7" name="文本框 16386"/>
          <p:cNvSpPr txBox="1">
            <a:spLocks noChangeArrowheads="1"/>
          </p:cNvSpPr>
          <p:nvPr/>
        </p:nvSpPr>
        <p:spPr bwMode="auto">
          <a:xfrm>
            <a:off x="769938" y="5572125"/>
            <a:ext cx="594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(1)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大气压随高度的增加而减小；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8" name="文本框 16387"/>
          <p:cNvSpPr txBox="1">
            <a:spLocks noChangeArrowheads="1"/>
          </p:cNvSpPr>
          <p:nvPr/>
        </p:nvSpPr>
        <p:spPr bwMode="auto">
          <a:xfrm>
            <a:off x="714375" y="6215063"/>
            <a:ext cx="594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(2)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大气压随天气的变化而变化。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40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5364" grpId="0"/>
      <p:bldP spid="15365" grpId="0"/>
      <p:bldP spid="15366" grpId="0"/>
      <p:bldP spid="15367" grpId="0"/>
      <p:bldP spid="15368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17409"/>
          <p:cNvSpPr txBox="1">
            <a:spLocks noChangeArrowheads="1"/>
          </p:cNvSpPr>
          <p:nvPr/>
        </p:nvSpPr>
        <p:spPr bwMode="auto">
          <a:xfrm>
            <a:off x="357188" y="10382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5.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大气压强的测量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642938" y="1681163"/>
            <a:ext cx="554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大气压强可以用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  <a:hlinkClick r:id="rId2" action="ppaction://hlinkfile"/>
              </a:rPr>
              <a:t>气压计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来测量</a:t>
            </a:r>
          </a:p>
        </p:txBody>
      </p:sp>
      <p:pic>
        <p:nvPicPr>
          <p:cNvPr id="17412" name="图片 1741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00313"/>
            <a:ext cx="4394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5357813" y="2214563"/>
            <a:ext cx="3498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原理：</a:t>
            </a:r>
            <a:r>
              <a:rPr lang="zh-CN" altLang="en-US" sz="2400" b="1" dirty="0">
                <a:solidFill>
                  <a:srgbClr val="0033CC"/>
                </a:solidFill>
                <a:latin typeface="+mn-ea"/>
                <a:ea typeface="+mn-ea"/>
              </a:rPr>
              <a:t>抽去内部空气的薄金属盒在大气压发生变化时会发生形变，这种形变经放大并显示出来，可用它测量大气压的值。</a:t>
            </a:r>
          </a:p>
        </p:txBody>
      </p:sp>
    </p:spTree>
    <p:extLst>
      <p:ext uri="{BB962C8B-B14F-4D97-AF65-F5344CB8AC3E}">
        <p14:creationId xmlns:p14="http://schemas.microsoft.com/office/powerpoint/2010/main" val="3700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843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28688"/>
            <a:ext cx="4462463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3419475" y="1895475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  <a:latin typeface="宋体" pitchFamily="2" charset="-122"/>
                <a:ea typeface="楷体_GB2312" pitchFamily="49" charset="-122"/>
              </a:rPr>
              <a:t>液体的</a:t>
            </a:r>
            <a:r>
              <a:rPr lang="zh-CN" altLang="en-US" sz="2400" b="1">
                <a:solidFill>
                  <a:schemeClr val="accent2"/>
                </a:solidFill>
                <a:latin typeface="宋体" pitchFamily="2" charset="-122"/>
                <a:ea typeface="楷体_GB2312" pitchFamily="49" charset="-122"/>
                <a:hlinkClick r:id="rId3" action="ppaction://hlinkfile"/>
              </a:rPr>
              <a:t>沸点与气压</a:t>
            </a:r>
            <a:r>
              <a:rPr lang="zh-CN" altLang="en-US" sz="2400" b="1">
                <a:solidFill>
                  <a:schemeClr val="accent2"/>
                </a:solidFill>
                <a:latin typeface="宋体" pitchFamily="2" charset="-122"/>
                <a:ea typeface="楷体_GB2312" pitchFamily="49" charset="-122"/>
              </a:rPr>
              <a:t>的关系：</a:t>
            </a:r>
          </a:p>
        </p:txBody>
      </p:sp>
      <p:pic>
        <p:nvPicPr>
          <p:cNvPr id="46084" name="图片 1843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711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18436"/>
          <p:cNvSpPr txBox="1">
            <a:spLocks noChangeArrowheads="1"/>
          </p:cNvSpPr>
          <p:nvPr/>
        </p:nvSpPr>
        <p:spPr bwMode="auto">
          <a:xfrm>
            <a:off x="3419475" y="2371725"/>
            <a:ext cx="4752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液体的沸点随气压的增大而升高；随气压的减小而降低。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8438" name="文本框 18437"/>
          <p:cNvSpPr txBox="1">
            <a:spLocks noChangeArrowheads="1"/>
          </p:cNvSpPr>
          <p:nvPr/>
        </p:nvSpPr>
        <p:spPr bwMode="auto">
          <a:xfrm>
            <a:off x="3602038" y="3571875"/>
            <a:ext cx="51847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宋体" pitchFamily="2" charset="-122"/>
                <a:ea typeface="楷体_GB2312" pitchFamily="49" charset="-122"/>
              </a:rPr>
              <a:t>   </a:t>
            </a:r>
            <a:r>
              <a:rPr lang="zh-CN" altLang="en-US" sz="2400" b="1">
                <a:solidFill>
                  <a:schemeClr val="accent2"/>
                </a:solidFill>
                <a:latin typeface="宋体" pitchFamily="2" charset="-122"/>
                <a:ea typeface="楷体_GB2312" pitchFamily="49" charset="-122"/>
              </a:rPr>
              <a:t>高压锅就是利用了液体的沸点与气压的关系来工作的。</a:t>
            </a:r>
            <a:endParaRPr lang="en-US" altLang="zh-CN" sz="2400" b="1">
              <a:solidFill>
                <a:schemeClr val="accent2"/>
              </a:solidFill>
              <a:latin typeface="宋体" pitchFamily="2" charset="-122"/>
              <a:ea typeface="楷体_GB2312" pitchFamily="49" charset="-122"/>
            </a:endParaRPr>
          </a:p>
        </p:txBody>
      </p:sp>
      <p:pic>
        <p:nvPicPr>
          <p:cNvPr id="18439" name="图片 184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7750"/>
            <a:ext cx="22304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945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 b="55"/>
          <a:stretch>
            <a:fillRect/>
          </a:stretch>
        </p:blipFill>
        <p:spPr bwMode="auto">
          <a:xfrm>
            <a:off x="2000250" y="1143000"/>
            <a:ext cx="50403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9458"/>
          <p:cNvSpPr txBox="1">
            <a:spLocks noChangeArrowheads="1"/>
          </p:cNvSpPr>
          <p:nvPr/>
        </p:nvSpPr>
        <p:spPr bwMode="auto">
          <a:xfrm>
            <a:off x="2786063" y="3571875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FF0066"/>
                </a:solidFill>
                <a:latin typeface="+mn-ea"/>
                <a:ea typeface="+mn-ea"/>
              </a:rPr>
              <a:t>通常把液体和气体称为流体。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5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28875"/>
            <a:ext cx="22431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20482" descr="202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7" b="-484"/>
          <a:stretch>
            <a:fillRect/>
          </a:stretch>
        </p:blipFill>
        <p:spPr bwMode="auto">
          <a:xfrm>
            <a:off x="500063" y="1000125"/>
            <a:ext cx="15113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本框 20483"/>
          <p:cNvSpPr txBox="1">
            <a:spLocks noChangeArrowheads="1"/>
          </p:cNvSpPr>
          <p:nvPr/>
        </p:nvSpPr>
        <p:spPr bwMode="auto">
          <a:xfrm>
            <a:off x="2000250" y="1181100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  <a:ea typeface="黑体" pitchFamily="49" charset="-122"/>
              </a:rPr>
              <a:t>探究流速大小对流体压强的影响</a:t>
            </a:r>
          </a:p>
        </p:txBody>
      </p:sp>
      <p:pic>
        <p:nvPicPr>
          <p:cNvPr id="20485" name="图片 2048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0"/>
            <a:ext cx="262731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150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43116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50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32289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22531"/>
          <p:cNvSpPr txBox="1">
            <a:spLocks noChangeArrowheads="1"/>
          </p:cNvSpPr>
          <p:nvPr/>
        </p:nvSpPr>
        <p:spPr bwMode="auto">
          <a:xfrm>
            <a:off x="712814" y="1674838"/>
            <a:ext cx="6624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流体的压强与流速的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  <a:hlinkClick r:id="rId2" action="ppaction://hlinkfile"/>
              </a:rPr>
              <a:t>关系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</a:p>
        </p:txBody>
      </p:sp>
      <p:sp>
        <p:nvSpPr>
          <p:cNvPr id="22533" name="文本框 22532"/>
          <p:cNvSpPr txBox="1">
            <a:spLocks noChangeArrowheads="1"/>
          </p:cNvSpPr>
          <p:nvPr/>
        </p:nvSpPr>
        <p:spPr bwMode="auto">
          <a:xfrm>
            <a:off x="1043608" y="2420888"/>
            <a:ext cx="6481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+mn-ea"/>
                <a:ea typeface="+mn-ea"/>
              </a:rPr>
              <a:t>     </a:t>
            </a:r>
            <a:r>
              <a:rPr lang="zh-CN" altLang="en-US" sz="3600" b="1" dirty="0">
                <a:solidFill>
                  <a:schemeClr val="accent2"/>
                </a:solidFill>
                <a:latin typeface="+mn-ea"/>
                <a:ea typeface="+mn-ea"/>
              </a:rPr>
              <a:t>在流体中流速越大的地方</a:t>
            </a:r>
            <a:r>
              <a:rPr lang="en-US" altLang="zh-CN" sz="36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3600" b="1" dirty="0">
                <a:solidFill>
                  <a:schemeClr val="accent2"/>
                </a:solidFill>
                <a:latin typeface="+mn-ea"/>
                <a:ea typeface="+mn-ea"/>
              </a:rPr>
              <a:t>压强越小。</a:t>
            </a:r>
            <a:endParaRPr lang="en-US" altLang="zh-CN" sz="36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25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2355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43000"/>
            <a:ext cx="6550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355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25"/>
            <a:ext cx="3548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235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3125"/>
            <a:ext cx="37147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23556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43375"/>
            <a:ext cx="37703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235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71938"/>
            <a:ext cx="35718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24577" descr="ind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7429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290513" y="3214688"/>
            <a:ext cx="8424862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飞机前进时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机翼与周围的空气发生相对运动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相当于有气流迎面流过机翼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气流被机翼分成两部分，由于机翼横截面的形状上下不对称，在相同的时间里机翼上方气流通过的路程较长，因而速度较大。它对机翼的压强较小；下方气流通过的路程较短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因而速度较小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它对机翼的压强较大。因此在机翼的上下表面产生了压强差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这就是向上的升力。</a:t>
            </a:r>
            <a:endParaRPr lang="en-US" altLang="zh-CN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80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25601" descr="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 bwMode="auto">
          <a:xfrm>
            <a:off x="1116013" y="1989138"/>
            <a:ext cx="61198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标题 2560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3157538" cy="5000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草原犬鼠的空调系统</a:t>
            </a:r>
          </a:p>
        </p:txBody>
      </p:sp>
      <p:grpSp>
        <p:nvGrpSpPr>
          <p:cNvPr id="2" name="组合 25603"/>
          <p:cNvGrpSpPr>
            <a:grpSpLocks/>
          </p:cNvGrpSpPr>
          <p:nvPr/>
        </p:nvGrpSpPr>
        <p:grpSpPr bwMode="auto">
          <a:xfrm>
            <a:off x="2555875" y="2708275"/>
            <a:ext cx="3084513" cy="2952750"/>
            <a:chOff x="0" y="0"/>
            <a:chExt cx="1943" cy="1860"/>
          </a:xfrm>
        </p:grpSpPr>
        <p:sp>
          <p:nvSpPr>
            <p:cNvPr id="53254" name="未知"/>
            <p:cNvSpPr>
              <a:spLocks noChangeArrowheads="1"/>
            </p:cNvSpPr>
            <p:nvPr/>
          </p:nvSpPr>
          <p:spPr bwMode="auto">
            <a:xfrm>
              <a:off x="53" y="0"/>
              <a:ext cx="1852" cy="1732"/>
            </a:xfrm>
            <a:custGeom>
              <a:avLst/>
              <a:gdLst>
                <a:gd name="T0" fmla="*/ 128 w 1852"/>
                <a:gd name="T1" fmla="*/ 91 h 1732"/>
                <a:gd name="T2" fmla="*/ 128 w 1852"/>
                <a:gd name="T3" fmla="*/ 227 h 1732"/>
                <a:gd name="T4" fmla="*/ 38 w 1852"/>
                <a:gd name="T5" fmla="*/ 862 h 1732"/>
                <a:gd name="T6" fmla="*/ 219 w 1852"/>
                <a:gd name="T7" fmla="*/ 1588 h 1732"/>
                <a:gd name="T8" fmla="*/ 1353 w 1852"/>
                <a:gd name="T9" fmla="*/ 1679 h 1732"/>
                <a:gd name="T10" fmla="*/ 1625 w 1852"/>
                <a:gd name="T11" fmla="*/ 1270 h 1732"/>
                <a:gd name="T12" fmla="*/ 1852 w 1852"/>
                <a:gd name="T13" fmla="*/ 0 h 17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2"/>
                <a:gd name="T22" fmla="*/ 0 h 1732"/>
                <a:gd name="T23" fmla="*/ 1852 w 1852"/>
                <a:gd name="T24" fmla="*/ 1732 h 17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2" h="1732">
                  <a:moveTo>
                    <a:pt x="128" y="91"/>
                  </a:moveTo>
                  <a:cubicBezTo>
                    <a:pt x="135" y="95"/>
                    <a:pt x="143" y="99"/>
                    <a:pt x="128" y="227"/>
                  </a:cubicBezTo>
                  <a:cubicBezTo>
                    <a:pt x="113" y="355"/>
                    <a:pt x="23" y="635"/>
                    <a:pt x="38" y="862"/>
                  </a:cubicBezTo>
                  <a:cubicBezTo>
                    <a:pt x="53" y="1089"/>
                    <a:pt x="0" y="1452"/>
                    <a:pt x="219" y="1588"/>
                  </a:cubicBezTo>
                  <a:cubicBezTo>
                    <a:pt x="438" y="1724"/>
                    <a:pt x="1119" y="1732"/>
                    <a:pt x="1353" y="1679"/>
                  </a:cubicBezTo>
                  <a:cubicBezTo>
                    <a:pt x="1587" y="1626"/>
                    <a:pt x="1542" y="1550"/>
                    <a:pt x="1625" y="1270"/>
                  </a:cubicBezTo>
                  <a:cubicBezTo>
                    <a:pt x="1708" y="990"/>
                    <a:pt x="1814" y="212"/>
                    <a:pt x="18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255" name="组合 25605"/>
            <p:cNvGrpSpPr>
              <a:grpSpLocks/>
            </p:cNvGrpSpPr>
            <p:nvPr/>
          </p:nvGrpSpPr>
          <p:grpSpPr bwMode="auto">
            <a:xfrm>
              <a:off x="0" y="46"/>
              <a:ext cx="1943" cy="1814"/>
              <a:chOff x="0" y="0"/>
              <a:chExt cx="1943" cy="1814"/>
            </a:xfrm>
          </p:grpSpPr>
          <p:sp>
            <p:nvSpPr>
              <p:cNvPr id="53256" name="未知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1852" cy="1732"/>
              </a:xfrm>
              <a:custGeom>
                <a:avLst/>
                <a:gdLst>
                  <a:gd name="T0" fmla="*/ 128 w 1852"/>
                  <a:gd name="T1" fmla="*/ 91 h 1732"/>
                  <a:gd name="T2" fmla="*/ 128 w 1852"/>
                  <a:gd name="T3" fmla="*/ 227 h 1732"/>
                  <a:gd name="T4" fmla="*/ 38 w 1852"/>
                  <a:gd name="T5" fmla="*/ 862 h 1732"/>
                  <a:gd name="T6" fmla="*/ 219 w 1852"/>
                  <a:gd name="T7" fmla="*/ 1588 h 1732"/>
                  <a:gd name="T8" fmla="*/ 1353 w 1852"/>
                  <a:gd name="T9" fmla="*/ 1679 h 1732"/>
                  <a:gd name="T10" fmla="*/ 1625 w 1852"/>
                  <a:gd name="T11" fmla="*/ 1270 h 1732"/>
                  <a:gd name="T12" fmla="*/ 1852 w 1852"/>
                  <a:gd name="T13" fmla="*/ 0 h 17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2"/>
                  <a:gd name="T22" fmla="*/ 0 h 1732"/>
                  <a:gd name="T23" fmla="*/ 1852 w 1852"/>
                  <a:gd name="T24" fmla="*/ 1732 h 17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2" h="1732">
                    <a:moveTo>
                      <a:pt x="128" y="91"/>
                    </a:moveTo>
                    <a:cubicBezTo>
                      <a:pt x="135" y="95"/>
                      <a:pt x="143" y="99"/>
                      <a:pt x="128" y="227"/>
                    </a:cubicBezTo>
                    <a:cubicBezTo>
                      <a:pt x="113" y="355"/>
                      <a:pt x="23" y="635"/>
                      <a:pt x="38" y="862"/>
                    </a:cubicBezTo>
                    <a:cubicBezTo>
                      <a:pt x="53" y="1089"/>
                      <a:pt x="0" y="1452"/>
                      <a:pt x="219" y="1588"/>
                    </a:cubicBezTo>
                    <a:cubicBezTo>
                      <a:pt x="438" y="1724"/>
                      <a:pt x="1119" y="1732"/>
                      <a:pt x="1353" y="1679"/>
                    </a:cubicBezTo>
                    <a:cubicBezTo>
                      <a:pt x="1587" y="1626"/>
                      <a:pt x="1542" y="1550"/>
                      <a:pt x="1625" y="1270"/>
                    </a:cubicBezTo>
                    <a:cubicBezTo>
                      <a:pt x="1708" y="990"/>
                      <a:pt x="1814" y="212"/>
                      <a:pt x="18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7" name="直接连接符 25607"/>
              <p:cNvSpPr>
                <a:spLocks noChangeShapeType="1"/>
              </p:cNvSpPr>
              <p:nvPr/>
            </p:nvSpPr>
            <p:spPr bwMode="auto">
              <a:xfrm>
                <a:off x="0" y="589"/>
                <a:ext cx="91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8" name="直接连接符 25608"/>
              <p:cNvSpPr>
                <a:spLocks noChangeShapeType="1"/>
              </p:cNvSpPr>
              <p:nvPr/>
            </p:nvSpPr>
            <p:spPr bwMode="auto">
              <a:xfrm flipV="1">
                <a:off x="91" y="635"/>
                <a:ext cx="182" cy="31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9" name="直接连接符 25609"/>
              <p:cNvSpPr>
                <a:spLocks noChangeShapeType="1"/>
              </p:cNvSpPr>
              <p:nvPr/>
            </p:nvSpPr>
            <p:spPr bwMode="auto">
              <a:xfrm>
                <a:off x="726" y="1497"/>
                <a:ext cx="317" cy="1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0" name="直接连接符 25610"/>
              <p:cNvSpPr>
                <a:spLocks noChangeShapeType="1"/>
              </p:cNvSpPr>
              <p:nvPr/>
            </p:nvSpPr>
            <p:spPr bwMode="auto">
              <a:xfrm flipH="1">
                <a:off x="680" y="1678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1" name="直接连接符 25611"/>
              <p:cNvSpPr>
                <a:spLocks noChangeShapeType="1"/>
              </p:cNvSpPr>
              <p:nvPr/>
            </p:nvSpPr>
            <p:spPr bwMode="auto">
              <a:xfrm>
                <a:off x="1814" y="544"/>
                <a:ext cx="45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2" name="直接连接符 25612"/>
              <p:cNvSpPr>
                <a:spLocks noChangeShapeType="1"/>
              </p:cNvSpPr>
              <p:nvPr/>
            </p:nvSpPr>
            <p:spPr bwMode="auto">
              <a:xfrm flipH="1">
                <a:off x="1632" y="544"/>
                <a:ext cx="182" cy="31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53253" name="图片 25613" descr="图片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1289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>
            <a:spLocks noGrp="1"/>
          </p:cNvSpPr>
          <p:nvPr>
            <p:ph idx="4294967295"/>
          </p:nvPr>
        </p:nvSpPr>
        <p:spPr bwMode="auto">
          <a:xfrm>
            <a:off x="0" y="2132856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第十章　压强和浮力</a:t>
            </a:r>
            <a:endParaRPr lang="zh-CN" altLang="en-US" sz="5400" b="1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6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、气体的压强</a:t>
            </a:r>
          </a:p>
        </p:txBody>
      </p:sp>
    </p:spTree>
    <p:extLst>
      <p:ext uri="{BB962C8B-B14F-4D97-AF65-F5344CB8AC3E}">
        <p14:creationId xmlns:p14="http://schemas.microsoft.com/office/powerpoint/2010/main" val="30086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26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72151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标题 266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75"/>
            <a:ext cx="1785938" cy="5000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气流偏导器</a:t>
            </a:r>
          </a:p>
        </p:txBody>
      </p:sp>
      <p:sp>
        <p:nvSpPr>
          <p:cNvPr id="54276" name="直接连接符 26627"/>
          <p:cNvSpPr>
            <a:spLocks noChangeShapeType="1"/>
          </p:cNvSpPr>
          <p:nvPr/>
        </p:nvSpPr>
        <p:spPr bwMode="auto">
          <a:xfrm flipH="1" flipV="1">
            <a:off x="5286375" y="1497013"/>
            <a:ext cx="1871663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77" name="图片 26628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14763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7649"/>
          <p:cNvSpPr txBox="1">
            <a:spLocks noChangeArrowheads="1"/>
          </p:cNvSpPr>
          <p:nvPr/>
        </p:nvSpPr>
        <p:spPr bwMode="auto">
          <a:xfrm>
            <a:off x="4143375" y="1166813"/>
            <a:ext cx="47164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　　</a:t>
            </a:r>
            <a:r>
              <a:rPr lang="en-US" altLang="zh-CN" sz="2400" b="1" dirty="0">
                <a:latin typeface="+mn-ea"/>
                <a:ea typeface="+mn-ea"/>
              </a:rPr>
              <a:t>1912</a:t>
            </a:r>
            <a:r>
              <a:rPr lang="zh-CN" altLang="en-US" sz="2400" b="1" dirty="0">
                <a:latin typeface="+mn-ea"/>
                <a:ea typeface="+mn-ea"/>
              </a:rPr>
              <a:t>年秋天，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奥林匹克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号正在大海上航行，在距离这艘当时世界上最大远洋轮 的</a:t>
            </a:r>
            <a:r>
              <a:rPr lang="en-US" altLang="zh-CN" sz="2400" b="1" dirty="0">
                <a:latin typeface="+mn-ea"/>
                <a:ea typeface="+mn-ea"/>
              </a:rPr>
              <a:t>100</a:t>
            </a:r>
            <a:r>
              <a:rPr lang="zh-CN" altLang="en-US" sz="2400" b="1" dirty="0">
                <a:latin typeface="+mn-ea"/>
                <a:ea typeface="+mn-ea"/>
              </a:rPr>
              <a:t>米处，有一艘比它小得多的铁甲巡洋舰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豪克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号正在向前疾驶，两艘船似乎在比赛，彼此靠得较拢，平行着驶向前方．忽然，正在疾驶中的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豪克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号好像被大船吸引似 地，一点也不服从舵手的操纵，竟一头向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奥林匹克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号闯去。最后，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豪克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号的船头撞 在</a:t>
            </a:r>
            <a:r>
              <a:rPr lang="en-US" altLang="zh-CN" sz="2400" b="1" dirty="0">
                <a:latin typeface="+mn-ea"/>
                <a:ea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</a:rPr>
              <a:t>奥林匹克</a:t>
            </a:r>
            <a:r>
              <a:rPr lang="en-US" altLang="zh-CN" sz="2400" b="1" dirty="0">
                <a:latin typeface="+mn-ea"/>
                <a:ea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</a:rPr>
              <a:t>号的船舷上，撞出个大洞，酿成一件重大海难事故。</a:t>
            </a:r>
          </a:p>
        </p:txBody>
      </p:sp>
      <p:pic>
        <p:nvPicPr>
          <p:cNvPr id="27651" name="图片 27650" descr="9-图片-36一次海难（二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343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27651" descr="9-图片-35一次海难（一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28673"/>
          <p:cNvSpPr>
            <a:spLocks noGrp="1" noRot="1"/>
          </p:cNvSpPr>
          <p:nvPr>
            <p:ph type="title" idx="4294967295"/>
          </p:nvPr>
        </p:nvSpPr>
        <p:spPr bwMode="auto">
          <a:xfrm>
            <a:off x="0" y="1143000"/>
            <a:ext cx="23209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4000" noProof="1" smtClean="0">
                <a:solidFill>
                  <a:schemeClr val="hlink"/>
                </a:solidFill>
              </a:rPr>
              <a:t>吹球实验</a:t>
            </a:r>
          </a:p>
        </p:txBody>
      </p:sp>
      <p:pic>
        <p:nvPicPr>
          <p:cNvPr id="56323" name="文本占位符 2867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8066088" cy="4176713"/>
          </a:xfrm>
          <a:prstGeom prst="rect">
            <a:avLst/>
          </a:prstGeom>
          <a:solidFill>
            <a:schemeClr val="hlink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文本占位符 2969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358188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29698"/>
          <p:cNvSpPr/>
          <p:nvPr/>
        </p:nvSpPr>
        <p:spPr>
          <a:xfrm>
            <a:off x="1200150" y="5367338"/>
            <a:ext cx="6729413" cy="8477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itchFamily="2" charset="0"/>
                <a:ea typeface="宋体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marL="609600" indent="-609600">
              <a:buFont typeface="Wingdings" charset="2"/>
              <a:buNone/>
              <a:defRPr/>
            </a:pPr>
            <a:r>
              <a:rPr lang="en-US" altLang="zh-CN" sz="4000" b="1" noProof="1">
                <a:solidFill>
                  <a:srgbClr val="FF0066"/>
                </a:solidFill>
                <a:latin typeface="+mj-ea"/>
                <a:ea typeface="+mj-ea"/>
                <a:cs typeface="+mn-ea"/>
              </a:rPr>
              <a:t> </a:t>
            </a:r>
            <a:r>
              <a:rPr lang="zh-CN" altLang="en-US" sz="4000" b="1" noProof="1">
                <a:solidFill>
                  <a:srgbClr val="FF0066"/>
                </a:solidFill>
                <a:latin typeface="+mj-ea"/>
                <a:ea typeface="+mj-ea"/>
                <a:cs typeface="+mn-ea"/>
              </a:rPr>
              <a:t>为什么狂风会将屋顶掀起？</a:t>
            </a:r>
            <a:endParaRPr lang="zh-CN" altLang="en-US" sz="4000" b="1" noProof="1">
              <a:solidFill>
                <a:srgbClr val="FF006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91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占位符 30721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1838325"/>
            <a:ext cx="41433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FFFF66"/>
                </a:solidFill>
                <a:latin typeface="宋体" pitchFamily="2" charset="-122"/>
                <a:ea typeface="楷体_GB2312" pitchFamily="49" charset="-122"/>
              </a:rPr>
              <a:t>      </a:t>
            </a:r>
            <a:r>
              <a:rPr lang="zh-CN" altLang="en-US" sz="2400" b="1" smtClean="0">
                <a:latin typeface="宋体" pitchFamily="2" charset="-122"/>
                <a:ea typeface="楷体_GB2312" pitchFamily="49" charset="-122"/>
              </a:rPr>
              <a:t>在火车站或地铁站的站台上，离站台边缘１</a:t>
            </a:r>
            <a:r>
              <a:rPr lang="en-US" altLang="zh-CN" sz="2400" b="1" smtClean="0">
                <a:latin typeface="宋体" pitchFamily="2" charset="-122"/>
                <a:ea typeface="楷体_GB2312" pitchFamily="49" charset="-122"/>
              </a:rPr>
              <a:t>m</a:t>
            </a:r>
            <a:r>
              <a:rPr lang="zh-CN" altLang="en-US" sz="2400" b="1" smtClean="0">
                <a:latin typeface="宋体" pitchFamily="2" charset="-122"/>
                <a:ea typeface="楷体_GB2312" pitchFamily="49" charset="-122"/>
              </a:rPr>
              <a:t>左右的地方标有一条安全线，乘客必须站在安全线以外的地方候车，这是为什么呢？</a:t>
            </a:r>
          </a:p>
        </p:txBody>
      </p:sp>
      <p:pic>
        <p:nvPicPr>
          <p:cNvPr id="58371" name="内容占位符 30722" descr="北京城铁"/>
          <p:cNvPicPr>
            <a:picLocks noGrp="1" noChangeAspect="1" noChangeArrowheads="1"/>
          </p:cNvPicPr>
          <p:nvPr>
            <p:ph type="media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33463"/>
            <a:ext cx="442912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0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1745"/>
          <p:cNvSpPr txBox="1">
            <a:spLocks noChangeArrowheads="1"/>
          </p:cNvSpPr>
          <p:nvPr/>
        </p:nvSpPr>
        <p:spPr bwMode="auto">
          <a:xfrm>
            <a:off x="3357563" y="1214438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rgbClr val="FF0066"/>
                </a:solidFill>
                <a:latin typeface="Times New Roman" pitchFamily="18" charset="0"/>
                <a:ea typeface="汉鼎简魏碑" pitchFamily="1" charset="-122"/>
              </a:rPr>
              <a:t>巩 固 练 习</a:t>
            </a:r>
            <a:r>
              <a:rPr lang="zh-CN" altLang="en-US" sz="4000" dirty="0">
                <a:solidFill>
                  <a:srgbClr val="0000FF"/>
                </a:solidFill>
                <a:latin typeface="Times New Roman" pitchFamily="18" charset="0"/>
                <a:ea typeface="汉鼎简魏碑" pitchFamily="1" charset="-122"/>
              </a:rPr>
              <a:t>    </a:t>
            </a:r>
          </a:p>
        </p:txBody>
      </p:sp>
      <p:sp>
        <p:nvSpPr>
          <p:cNvPr id="31747" name="文本框 31746"/>
          <p:cNvSpPr txBox="1">
            <a:spLocks noChangeArrowheads="1"/>
          </p:cNvSpPr>
          <p:nvPr/>
        </p:nvSpPr>
        <p:spPr bwMode="auto">
          <a:xfrm>
            <a:off x="357188" y="2270125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、由于空气也受</a:t>
            </a:r>
            <a:r>
              <a:rPr lang="en-US" altLang="zh-CN" sz="2400" b="1" dirty="0">
                <a:latin typeface="+mn-ea"/>
                <a:ea typeface="+mn-ea"/>
              </a:rPr>
              <a:t>_____</a:t>
            </a:r>
            <a:r>
              <a:rPr lang="zh-CN" altLang="en-US" sz="2400" b="1" dirty="0">
                <a:latin typeface="+mn-ea"/>
                <a:ea typeface="+mn-ea"/>
              </a:rPr>
              <a:t>力的作用，而且能流动，因而空气内部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向</a:t>
            </a:r>
            <a:r>
              <a:rPr lang="en-US" altLang="zh-CN" sz="2400" b="1" dirty="0">
                <a:latin typeface="+mn-ea"/>
                <a:ea typeface="+mn-ea"/>
              </a:rPr>
              <a:t>______</a:t>
            </a:r>
            <a:r>
              <a:rPr lang="zh-CN" altLang="en-US" sz="2400" b="1" dirty="0">
                <a:latin typeface="+mn-ea"/>
                <a:ea typeface="+mn-ea"/>
              </a:rPr>
              <a:t>方向都有压强。</a:t>
            </a:r>
          </a:p>
        </p:txBody>
      </p:sp>
      <p:sp>
        <p:nvSpPr>
          <p:cNvPr id="31748" name="文本框 31747"/>
          <p:cNvSpPr txBox="1">
            <a:spLocks noChangeArrowheads="1"/>
          </p:cNvSpPr>
          <p:nvPr/>
        </p:nvSpPr>
        <p:spPr bwMode="auto">
          <a:xfrm>
            <a:off x="2928938" y="22574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重</a:t>
            </a:r>
          </a:p>
        </p:txBody>
      </p:sp>
      <p:sp>
        <p:nvSpPr>
          <p:cNvPr id="31749" name="文本框 31748"/>
          <p:cNvSpPr txBox="1">
            <a:spLocks noChangeArrowheads="1"/>
          </p:cNvSpPr>
          <p:nvPr/>
        </p:nvSpPr>
        <p:spPr bwMode="auto">
          <a:xfrm>
            <a:off x="642938" y="2752725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各个</a:t>
            </a:r>
          </a:p>
        </p:txBody>
      </p:sp>
      <p:sp>
        <p:nvSpPr>
          <p:cNvPr id="31750" name="文本框 31749"/>
          <p:cNvSpPr txBox="1">
            <a:spLocks noChangeArrowheads="1"/>
          </p:cNvSpPr>
          <p:nvPr/>
        </p:nvSpPr>
        <p:spPr bwMode="auto">
          <a:xfrm>
            <a:off x="357188" y="3571875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、大气对浸在它里面的物体的压强叫</a:t>
            </a:r>
            <a:r>
              <a:rPr lang="en-US" altLang="zh-CN" sz="2400" b="1" dirty="0">
                <a:latin typeface="+mn-ea"/>
                <a:ea typeface="+mn-ea"/>
              </a:rPr>
              <a:t>___________,</a:t>
            </a:r>
            <a:r>
              <a:rPr lang="zh-CN" altLang="en-US" sz="2400" b="1" dirty="0">
                <a:latin typeface="+mn-ea"/>
                <a:ea typeface="+mn-ea"/>
              </a:rPr>
              <a:t>简称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__________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31751" name="文本框 31750"/>
          <p:cNvSpPr txBox="1">
            <a:spLocks noChangeArrowheads="1"/>
          </p:cNvSpPr>
          <p:nvPr/>
        </p:nvSpPr>
        <p:spPr bwMode="auto">
          <a:xfrm>
            <a:off x="5643563" y="35433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大气压强</a:t>
            </a:r>
          </a:p>
        </p:txBody>
      </p:sp>
      <p:sp>
        <p:nvSpPr>
          <p:cNvPr id="31752" name="文本框 31751"/>
          <p:cNvSpPr txBox="1">
            <a:spLocks noChangeArrowheads="1"/>
          </p:cNvSpPr>
          <p:nvPr/>
        </p:nvSpPr>
        <p:spPr bwMode="auto">
          <a:xfrm>
            <a:off x="642938" y="40005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大气压</a:t>
            </a: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328613" y="4929188"/>
            <a:ext cx="8243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、著名的</a:t>
            </a:r>
            <a:r>
              <a:rPr lang="en-US" altLang="zh-CN" sz="2400" b="1" dirty="0">
                <a:latin typeface="+mn-ea"/>
                <a:ea typeface="+mn-ea"/>
              </a:rPr>
              <a:t>____________</a:t>
            </a:r>
            <a:r>
              <a:rPr lang="zh-CN" altLang="en-US" sz="2400" b="1" dirty="0">
                <a:latin typeface="+mn-ea"/>
                <a:ea typeface="+mn-ea"/>
              </a:rPr>
              <a:t>实验有力地证明了大气压强的存在，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这个实验是由</a:t>
            </a:r>
            <a:r>
              <a:rPr lang="en-US" altLang="zh-CN" sz="2400" b="1" dirty="0">
                <a:latin typeface="+mn-ea"/>
                <a:ea typeface="+mn-ea"/>
              </a:rPr>
              <a:t>________________</a:t>
            </a:r>
            <a:r>
              <a:rPr lang="zh-CN" altLang="en-US" sz="2400" b="1" dirty="0">
                <a:latin typeface="+mn-ea"/>
                <a:ea typeface="+mn-ea"/>
              </a:rPr>
              <a:t>主持的。</a:t>
            </a:r>
          </a:p>
        </p:txBody>
      </p:sp>
      <p:sp>
        <p:nvSpPr>
          <p:cNvPr id="31754" name="文本框 31753"/>
          <p:cNvSpPr txBox="1">
            <a:spLocks noChangeArrowheads="1"/>
          </p:cNvSpPr>
          <p:nvPr/>
        </p:nvSpPr>
        <p:spPr bwMode="auto">
          <a:xfrm>
            <a:off x="1857375" y="49006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马德堡半球</a:t>
            </a:r>
          </a:p>
        </p:txBody>
      </p:sp>
      <p:sp>
        <p:nvSpPr>
          <p:cNvPr id="31755" name="文本框 31754"/>
          <p:cNvSpPr txBox="1">
            <a:spLocks noChangeArrowheads="1"/>
          </p:cNvSpPr>
          <p:nvPr/>
        </p:nvSpPr>
        <p:spPr bwMode="auto">
          <a:xfrm>
            <a:off x="2400300" y="542925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奥托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·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格里克</a:t>
            </a:r>
          </a:p>
        </p:txBody>
      </p:sp>
    </p:spTree>
    <p:extLst>
      <p:ext uri="{BB962C8B-B14F-4D97-AF65-F5344CB8AC3E}">
        <p14:creationId xmlns:p14="http://schemas.microsoft.com/office/powerpoint/2010/main" val="25393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  <p:bldP spid="31752" grpId="0" animBg="1"/>
      <p:bldP spid="31753" grpId="0"/>
      <p:bldP spid="31754" grpId="0"/>
      <p:bldP spid="317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2769"/>
          <p:cNvSpPr>
            <a:spLocks noChangeArrowheads="1"/>
          </p:cNvSpPr>
          <p:nvPr/>
        </p:nvSpPr>
        <p:spPr bwMode="auto">
          <a:xfrm>
            <a:off x="214313" y="1357313"/>
            <a:ext cx="8458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4</a:t>
            </a:r>
            <a:r>
              <a:rPr lang="zh-CN" altLang="en-US" sz="2400" b="1" dirty="0">
                <a:latin typeface="+mn-ea"/>
                <a:ea typeface="+mn-ea"/>
              </a:rPr>
              <a:t>、测定大气压值的著名实验是</a:t>
            </a:r>
            <a:r>
              <a:rPr lang="en-US" altLang="zh-CN" sz="2400" b="1" dirty="0">
                <a:latin typeface="+mn-ea"/>
                <a:ea typeface="+mn-ea"/>
              </a:rPr>
              <a:t>___________</a:t>
            </a:r>
            <a:r>
              <a:rPr lang="zh-CN" altLang="en-US" sz="2400" b="1" dirty="0">
                <a:latin typeface="+mn-ea"/>
                <a:ea typeface="+mn-ea"/>
              </a:rPr>
              <a:t>实验，大气压值约为</a:t>
            </a:r>
            <a:r>
              <a:rPr lang="en-US" altLang="zh-CN" sz="2400" b="1" dirty="0">
                <a:latin typeface="+mn-ea"/>
                <a:ea typeface="+mn-ea"/>
              </a:rPr>
              <a:t>__________</a:t>
            </a:r>
            <a:r>
              <a:rPr lang="zh-CN" altLang="en-US" sz="2400" b="1" dirty="0">
                <a:latin typeface="+mn-ea"/>
                <a:ea typeface="+mn-ea"/>
              </a:rPr>
              <a:t>帕。</a:t>
            </a:r>
          </a:p>
        </p:txBody>
      </p:sp>
      <p:sp>
        <p:nvSpPr>
          <p:cNvPr id="32771" name="文本框 32770"/>
          <p:cNvSpPr txBox="1">
            <a:spLocks noChangeArrowheads="1"/>
          </p:cNvSpPr>
          <p:nvPr/>
        </p:nvSpPr>
        <p:spPr bwMode="auto">
          <a:xfrm>
            <a:off x="4643438" y="142875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托里拆利</a:t>
            </a:r>
          </a:p>
        </p:txBody>
      </p:sp>
      <p:sp>
        <p:nvSpPr>
          <p:cNvPr id="32772" name="文本框 32771"/>
          <p:cNvSpPr txBox="1">
            <a:spLocks noChangeArrowheads="1"/>
          </p:cNvSpPr>
          <p:nvPr/>
        </p:nvSpPr>
        <p:spPr bwMode="auto">
          <a:xfrm>
            <a:off x="1000125" y="200025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1.0×10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</a:p>
        </p:txBody>
      </p:sp>
      <p:sp>
        <p:nvSpPr>
          <p:cNvPr id="32773" name="矩形 32772"/>
          <p:cNvSpPr>
            <a:spLocks noChangeArrowheads="1"/>
          </p:cNvSpPr>
          <p:nvPr/>
        </p:nvSpPr>
        <p:spPr bwMode="auto">
          <a:xfrm>
            <a:off x="228600" y="2786063"/>
            <a:ext cx="8915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5</a:t>
            </a:r>
            <a:r>
              <a:rPr lang="zh-CN" altLang="en-US" sz="2400" b="1" dirty="0">
                <a:latin typeface="+mn-ea"/>
                <a:ea typeface="+mn-ea"/>
              </a:rPr>
              <a:t>、在测定大气压值的实验中，所用玻璃管的粗细与测量结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果</a:t>
            </a:r>
            <a:r>
              <a:rPr lang="en-US" altLang="zh-CN" sz="2400" b="1" dirty="0">
                <a:latin typeface="+mn-ea"/>
                <a:ea typeface="+mn-ea"/>
              </a:rPr>
              <a:t>__________,</a:t>
            </a:r>
            <a:r>
              <a:rPr lang="zh-CN" altLang="en-US" sz="2400" b="1" dirty="0">
                <a:latin typeface="+mn-ea"/>
                <a:ea typeface="+mn-ea"/>
              </a:rPr>
              <a:t>在实验中应竖直放置，如果玻璃管倾斜，则管内水银柱长度将</a:t>
            </a:r>
            <a:r>
              <a:rPr lang="en-US" altLang="zh-CN" sz="2400" b="1" dirty="0">
                <a:latin typeface="+mn-ea"/>
                <a:ea typeface="+mn-ea"/>
              </a:rPr>
              <a:t>__________,</a:t>
            </a:r>
            <a:r>
              <a:rPr lang="zh-CN" altLang="en-US" sz="2400" b="1" dirty="0">
                <a:latin typeface="+mn-ea"/>
                <a:ea typeface="+mn-ea"/>
              </a:rPr>
              <a:t>水银柱的竖直高度将</a:t>
            </a:r>
            <a:r>
              <a:rPr lang="en-US" altLang="zh-CN" sz="2400" b="1" dirty="0">
                <a:latin typeface="+mn-ea"/>
                <a:ea typeface="+mn-ea"/>
              </a:rPr>
              <a:t>___________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32774" name="文本框 32773"/>
          <p:cNvSpPr txBox="1">
            <a:spLocks noChangeArrowheads="1"/>
          </p:cNvSpPr>
          <p:nvPr/>
        </p:nvSpPr>
        <p:spPr bwMode="auto">
          <a:xfrm>
            <a:off x="1157288" y="35718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无关</a:t>
            </a:r>
          </a:p>
        </p:txBody>
      </p:sp>
      <p:sp>
        <p:nvSpPr>
          <p:cNvPr id="32775" name="文本框 32774"/>
          <p:cNvSpPr txBox="1">
            <a:spLocks noChangeArrowheads="1"/>
          </p:cNvSpPr>
          <p:nvPr/>
        </p:nvSpPr>
        <p:spPr bwMode="auto">
          <a:xfrm>
            <a:off x="2657475" y="411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变长</a:t>
            </a:r>
          </a:p>
        </p:txBody>
      </p:sp>
      <p:sp>
        <p:nvSpPr>
          <p:cNvPr id="32776" name="文本框 32775"/>
          <p:cNvSpPr txBox="1">
            <a:spLocks noChangeArrowheads="1"/>
          </p:cNvSpPr>
          <p:nvPr/>
        </p:nvSpPr>
        <p:spPr bwMode="auto">
          <a:xfrm>
            <a:off x="7019925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不变</a:t>
            </a:r>
          </a:p>
        </p:txBody>
      </p:sp>
      <p:sp>
        <p:nvSpPr>
          <p:cNvPr id="32777" name="文本框 32776"/>
          <p:cNvSpPr txBox="1">
            <a:spLocks noChangeArrowheads="1"/>
          </p:cNvSpPr>
          <p:nvPr/>
        </p:nvSpPr>
        <p:spPr bwMode="auto">
          <a:xfrm>
            <a:off x="285750" y="4786313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6</a:t>
            </a:r>
            <a:r>
              <a:rPr lang="zh-CN" altLang="en-US" sz="2400" b="1" dirty="0">
                <a:latin typeface="+mn-ea"/>
                <a:ea typeface="+mn-ea"/>
              </a:rPr>
              <a:t>、假如用水来做托里拆利实验，管内上方为真空，大气压可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支持约</a:t>
            </a:r>
            <a:r>
              <a:rPr lang="en-US" altLang="zh-CN" sz="2400" b="1" dirty="0">
                <a:latin typeface="+mn-ea"/>
                <a:ea typeface="+mn-ea"/>
              </a:rPr>
              <a:t>_________</a:t>
            </a:r>
            <a:r>
              <a:rPr lang="zh-CN" altLang="en-US" sz="2400" b="1" dirty="0">
                <a:latin typeface="+mn-ea"/>
                <a:ea typeface="+mn-ea"/>
              </a:rPr>
              <a:t>米高的水柱。</a:t>
            </a:r>
          </a:p>
        </p:txBody>
      </p:sp>
      <p:sp>
        <p:nvSpPr>
          <p:cNvPr id="32778" name="文本框 32777"/>
          <p:cNvSpPr txBox="1">
            <a:spLocks noChangeArrowheads="1"/>
          </p:cNvSpPr>
          <p:nvPr/>
        </p:nvSpPr>
        <p:spPr bwMode="auto">
          <a:xfrm>
            <a:off x="1862138" y="52863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21557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4" grpId="0"/>
      <p:bldP spid="32775" grpId="0"/>
      <p:bldP spid="32776" grpId="0"/>
      <p:bldP spid="32777" grpId="0"/>
      <p:bldP spid="32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4817"/>
          <p:cNvSpPr txBox="1"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7</a:t>
            </a:r>
            <a:r>
              <a:rPr lang="zh-CN" altLang="en-US" sz="2400" b="1" dirty="0">
                <a:latin typeface="+mn-ea"/>
                <a:ea typeface="+mn-ea"/>
              </a:rPr>
              <a:t>、在广口瓶底铺层沙子，点燃浸过酒精的棉花投入瓶中，过一会把剥了皮的熟鸡蛋放在瓶口，则 鸡蛋会（       ）</a:t>
            </a:r>
          </a:p>
        </p:txBody>
      </p:sp>
      <p:sp>
        <p:nvSpPr>
          <p:cNvPr id="32785" name="矩形 348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38213" y="2428875"/>
            <a:ext cx="3276600" cy="5334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grpSp>
        <p:nvGrpSpPr>
          <p:cNvPr id="61444" name="组合 34821"/>
          <p:cNvGrpSpPr>
            <a:grpSpLocks/>
          </p:cNvGrpSpPr>
          <p:nvPr/>
        </p:nvGrpSpPr>
        <p:grpSpPr bwMode="auto">
          <a:xfrm>
            <a:off x="928688" y="3357563"/>
            <a:ext cx="3276600" cy="533400"/>
            <a:chOff x="0" y="0"/>
            <a:chExt cx="2064" cy="336"/>
          </a:xfrm>
        </p:grpSpPr>
        <p:sp>
          <p:nvSpPr>
            <p:cNvPr id="32783" name="矩形 3482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2784" name="文本框 34823"/>
            <p:cNvSpPr txBox="1">
              <a:spLocks noChangeArrowheads="1"/>
            </p:cNvSpPr>
            <p:nvPr/>
          </p:nvSpPr>
          <p:spPr bwMode="auto">
            <a:xfrm>
              <a:off x="427" y="0"/>
              <a:ext cx="12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B.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原位不动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1445" name="组合 34824"/>
          <p:cNvGrpSpPr>
            <a:grpSpLocks/>
          </p:cNvGrpSpPr>
          <p:nvPr/>
        </p:nvGrpSpPr>
        <p:grpSpPr bwMode="auto">
          <a:xfrm>
            <a:off x="4572000" y="2428875"/>
            <a:ext cx="3276600" cy="533400"/>
            <a:chOff x="0" y="15"/>
            <a:chExt cx="2064" cy="336"/>
          </a:xfrm>
        </p:grpSpPr>
        <p:sp>
          <p:nvSpPr>
            <p:cNvPr id="32781" name="矩形 348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2782" name="文本框 34826"/>
            <p:cNvSpPr txBox="1">
              <a:spLocks noChangeArrowheads="1"/>
            </p:cNvSpPr>
            <p:nvPr/>
          </p:nvSpPr>
          <p:spPr bwMode="auto">
            <a:xfrm>
              <a:off x="126" y="24"/>
              <a:ext cx="17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C.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慢慢进入瓶内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1446" name="组合 34827"/>
          <p:cNvGrpSpPr>
            <a:grpSpLocks/>
          </p:cNvGrpSpPr>
          <p:nvPr/>
        </p:nvGrpSpPr>
        <p:grpSpPr bwMode="auto">
          <a:xfrm>
            <a:off x="4572000" y="3286125"/>
            <a:ext cx="3276600" cy="571500"/>
            <a:chOff x="0" y="0"/>
            <a:chExt cx="2064" cy="360"/>
          </a:xfrm>
        </p:grpSpPr>
        <p:sp>
          <p:nvSpPr>
            <p:cNvPr id="32779" name="矩形 3482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2780" name="文本框 34829"/>
            <p:cNvSpPr txBox="1">
              <a:spLocks noChangeArrowheads="1"/>
            </p:cNvSpPr>
            <p:nvPr/>
          </p:nvSpPr>
          <p:spPr bwMode="auto">
            <a:xfrm>
              <a:off x="192" y="0"/>
              <a:ext cx="18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D.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以上情况都可能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sp>
        <p:nvSpPr>
          <p:cNvPr id="34834" name="文本框 34833"/>
          <p:cNvSpPr txBox="1">
            <a:spLocks noChangeArrowheads="1"/>
          </p:cNvSpPr>
          <p:nvPr/>
        </p:nvSpPr>
        <p:spPr bwMode="auto">
          <a:xfrm>
            <a:off x="7208838" y="171450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C</a:t>
            </a:r>
          </a:p>
        </p:txBody>
      </p:sp>
      <p:sp>
        <p:nvSpPr>
          <p:cNvPr id="19" name="文本框 34820"/>
          <p:cNvSpPr txBox="1">
            <a:spLocks noChangeArrowheads="1"/>
          </p:cNvSpPr>
          <p:nvPr/>
        </p:nvSpPr>
        <p:spPr bwMode="auto">
          <a:xfrm>
            <a:off x="1652588" y="2466975"/>
            <a:ext cx="220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  <a:hlinkClick r:id="rId2" action="ppaction://hlinksldjump"/>
              </a:rPr>
              <a:t>A.</a:t>
            </a:r>
            <a:r>
              <a:rPr lang="zh-CN" altLang="en-US" sz="2400" b="1" dirty="0">
                <a:latin typeface="+mn-ea"/>
                <a:ea typeface="+mn-ea"/>
                <a:hlinkClick r:id="rId2" action="ppaction://hlinksldjump"/>
              </a:rPr>
              <a:t>弹起来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8" name="文本框 35841"/>
          <p:cNvSpPr txBox="1">
            <a:spLocks noChangeArrowheads="1"/>
          </p:cNvSpPr>
          <p:nvPr/>
        </p:nvSpPr>
        <p:spPr bwMode="auto">
          <a:xfrm>
            <a:off x="314325" y="3929063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8</a:t>
            </a:r>
            <a:r>
              <a:rPr lang="zh-CN" altLang="en-US" sz="2400" b="1" dirty="0">
                <a:latin typeface="+mn-ea"/>
                <a:ea typeface="+mn-ea"/>
              </a:rPr>
              <a:t>、用自来水钢笔吸墨水时，只要把弹簧片按几下松开，墨水就吸到橡皮管里去了，这是因为（       ）</a:t>
            </a:r>
          </a:p>
        </p:txBody>
      </p:sp>
      <p:grpSp>
        <p:nvGrpSpPr>
          <p:cNvPr id="61450" name="组合 35842"/>
          <p:cNvGrpSpPr>
            <a:grpSpLocks/>
          </p:cNvGrpSpPr>
          <p:nvPr/>
        </p:nvGrpSpPr>
        <p:grpSpPr bwMode="auto">
          <a:xfrm>
            <a:off x="838200" y="5208588"/>
            <a:ext cx="3276600" cy="577850"/>
            <a:chOff x="0" y="0"/>
            <a:chExt cx="2064" cy="364"/>
          </a:xfrm>
        </p:grpSpPr>
        <p:sp>
          <p:nvSpPr>
            <p:cNvPr id="30" name="矩形 3584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1" name="文本框 35844"/>
            <p:cNvSpPr txBox="1">
              <a:spLocks noChangeArrowheads="1"/>
            </p:cNvSpPr>
            <p:nvPr/>
          </p:nvSpPr>
          <p:spPr bwMode="auto">
            <a:xfrm>
              <a:off x="48" y="0"/>
              <a:ext cx="18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A.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橡皮管有吸力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1451" name="组合 35845"/>
          <p:cNvGrpSpPr>
            <a:grpSpLocks/>
          </p:cNvGrpSpPr>
          <p:nvPr/>
        </p:nvGrpSpPr>
        <p:grpSpPr bwMode="auto">
          <a:xfrm>
            <a:off x="838200" y="6167438"/>
            <a:ext cx="3276600" cy="533400"/>
            <a:chOff x="0" y="0"/>
            <a:chExt cx="2064" cy="336"/>
          </a:xfrm>
        </p:grpSpPr>
        <p:sp>
          <p:nvSpPr>
            <p:cNvPr id="33" name="矩形 3584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4" name="文本框 35847"/>
            <p:cNvSpPr txBox="1">
              <a:spLocks noChangeArrowheads="1"/>
            </p:cNvSpPr>
            <p:nvPr/>
          </p:nvSpPr>
          <p:spPr bwMode="auto">
            <a:xfrm>
              <a:off x="60" y="18"/>
              <a:ext cx="17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B.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弹簧片有吸力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1452" name="组合 35848"/>
          <p:cNvGrpSpPr>
            <a:grpSpLocks/>
          </p:cNvGrpSpPr>
          <p:nvPr/>
        </p:nvGrpSpPr>
        <p:grpSpPr bwMode="auto">
          <a:xfrm>
            <a:off x="4876800" y="5241925"/>
            <a:ext cx="3276600" cy="544513"/>
            <a:chOff x="0" y="0"/>
            <a:chExt cx="2064" cy="343"/>
          </a:xfrm>
        </p:grpSpPr>
        <p:sp>
          <p:nvSpPr>
            <p:cNvPr id="36" name="矩形 358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7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7" name="文本框 35850"/>
            <p:cNvSpPr txBox="1">
              <a:spLocks noChangeArrowheads="1"/>
            </p:cNvSpPr>
            <p:nvPr/>
          </p:nvSpPr>
          <p:spPr bwMode="auto">
            <a:xfrm>
              <a:off x="8" y="0"/>
              <a:ext cx="18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C.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大气压的作用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1453" name="组合 35851"/>
          <p:cNvGrpSpPr>
            <a:grpSpLocks/>
          </p:cNvGrpSpPr>
          <p:nvPr/>
        </p:nvGrpSpPr>
        <p:grpSpPr bwMode="auto">
          <a:xfrm>
            <a:off x="4953000" y="6167438"/>
            <a:ext cx="3684588" cy="533400"/>
            <a:chOff x="0" y="48"/>
            <a:chExt cx="2321" cy="336"/>
          </a:xfrm>
        </p:grpSpPr>
        <p:sp>
          <p:nvSpPr>
            <p:cNvPr id="39" name="矩形 3585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48"/>
              <a:ext cx="206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40" name="文本框 35853"/>
            <p:cNvSpPr txBox="1">
              <a:spLocks noChangeArrowheads="1"/>
            </p:cNvSpPr>
            <p:nvPr/>
          </p:nvSpPr>
          <p:spPr bwMode="auto">
            <a:xfrm>
              <a:off x="0" y="57"/>
              <a:ext cx="23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D.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橡皮管里真空有吸力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sp>
        <p:nvSpPr>
          <p:cNvPr id="41" name="文本框 35857"/>
          <p:cNvSpPr txBox="1">
            <a:spLocks noChangeArrowheads="1"/>
          </p:cNvSpPr>
          <p:nvPr/>
        </p:nvSpPr>
        <p:spPr bwMode="auto">
          <a:xfrm>
            <a:off x="5065713" y="4572000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4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>
            <a:spLocks noChangeArrowheads="1"/>
          </p:cNvSpPr>
          <p:nvPr/>
        </p:nvSpPr>
        <p:spPr bwMode="auto">
          <a:xfrm>
            <a:off x="500063" y="135731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chemeClr val="hlink"/>
                </a:solidFill>
                <a:latin typeface="+mn-ea"/>
                <a:ea typeface="+mn-ea"/>
              </a:rPr>
              <a:t>9</a:t>
            </a:r>
            <a:r>
              <a:rPr lang="zh-CN" altLang="en-US" sz="2400" b="1" dirty="0">
                <a:solidFill>
                  <a:schemeClr val="hlink"/>
                </a:solidFill>
                <a:latin typeface="+mn-ea"/>
                <a:ea typeface="+mn-ea"/>
              </a:rPr>
              <a:t>、下列现象中，不能说明大气压存在的是 （      </a:t>
            </a:r>
            <a:r>
              <a:rPr lang="en-US" altLang="zh-CN" sz="2400" b="1" dirty="0">
                <a:solidFill>
                  <a:schemeClr val="hlink"/>
                </a:solidFill>
                <a:latin typeface="+mn-ea"/>
                <a:ea typeface="+mn-ea"/>
              </a:rPr>
              <a:t>)</a:t>
            </a:r>
          </a:p>
        </p:txBody>
      </p:sp>
      <p:grpSp>
        <p:nvGrpSpPr>
          <p:cNvPr id="62467" name="组合 36866"/>
          <p:cNvGrpSpPr>
            <a:grpSpLocks/>
          </p:cNvGrpSpPr>
          <p:nvPr/>
        </p:nvGrpSpPr>
        <p:grpSpPr bwMode="auto">
          <a:xfrm>
            <a:off x="757238" y="2357438"/>
            <a:ext cx="7243762" cy="492125"/>
            <a:chOff x="0" y="0"/>
            <a:chExt cx="4504" cy="340"/>
          </a:xfrm>
        </p:grpSpPr>
        <p:sp>
          <p:nvSpPr>
            <p:cNvPr id="34833" name="矩形 3686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4"/>
              <a:ext cx="4224" cy="33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4834" name="文本框 36868"/>
            <p:cNvSpPr txBox="1">
              <a:spLocks noChangeArrowheads="1"/>
            </p:cNvSpPr>
            <p:nvPr/>
          </p:nvSpPr>
          <p:spPr bwMode="auto">
            <a:xfrm>
              <a:off x="24" y="0"/>
              <a:ext cx="448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A.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堵上茶壶盖上的小孔，壶里的水不容易倒出来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2468" name="组合 36869"/>
          <p:cNvGrpSpPr>
            <a:grpSpLocks/>
          </p:cNvGrpSpPr>
          <p:nvPr/>
        </p:nvGrpSpPr>
        <p:grpSpPr bwMode="auto">
          <a:xfrm>
            <a:off x="757238" y="3043238"/>
            <a:ext cx="7262812" cy="461962"/>
            <a:chOff x="0" y="0"/>
            <a:chExt cx="4656" cy="405"/>
          </a:xfrm>
        </p:grpSpPr>
        <p:sp>
          <p:nvSpPr>
            <p:cNvPr id="34831" name="矩形 3687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47"/>
              <a:ext cx="3216" cy="33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4832" name="文本框 36871"/>
            <p:cNvSpPr txBox="1">
              <a:spLocks noChangeArrowheads="1"/>
            </p:cNvSpPr>
            <p:nvPr/>
          </p:nvSpPr>
          <p:spPr bwMode="auto">
            <a:xfrm>
              <a:off x="0" y="0"/>
              <a:ext cx="465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B.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用吸管把杯中的果汁吸到口中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2469" name="组合 36872"/>
          <p:cNvGrpSpPr>
            <a:grpSpLocks/>
          </p:cNvGrpSpPr>
          <p:nvPr/>
        </p:nvGrpSpPr>
        <p:grpSpPr bwMode="auto">
          <a:xfrm>
            <a:off x="714375" y="4643438"/>
            <a:ext cx="1563688" cy="461962"/>
            <a:chOff x="-28" y="0"/>
            <a:chExt cx="1033" cy="405"/>
          </a:xfrm>
        </p:grpSpPr>
        <p:sp>
          <p:nvSpPr>
            <p:cNvPr id="34829" name="矩形 3687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"/>
              <a:ext cx="908" cy="33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4830" name="文本框 36874"/>
            <p:cNvSpPr txBox="1">
              <a:spLocks noChangeArrowheads="1"/>
            </p:cNvSpPr>
            <p:nvPr/>
          </p:nvSpPr>
          <p:spPr bwMode="auto">
            <a:xfrm>
              <a:off x="-28" y="0"/>
              <a:ext cx="103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D.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船闸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grpSp>
        <p:nvGrpSpPr>
          <p:cNvPr id="62470" name="组合 36875"/>
          <p:cNvGrpSpPr>
            <a:grpSpLocks/>
          </p:cNvGrpSpPr>
          <p:nvPr/>
        </p:nvGrpSpPr>
        <p:grpSpPr bwMode="auto">
          <a:xfrm>
            <a:off x="714375" y="3824288"/>
            <a:ext cx="2614613" cy="461962"/>
            <a:chOff x="-28" y="0"/>
            <a:chExt cx="1728" cy="405"/>
          </a:xfrm>
        </p:grpSpPr>
        <p:sp>
          <p:nvSpPr>
            <p:cNvPr id="34827" name="矩形 3687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6"/>
              <a:ext cx="1582" cy="33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34828" name="文本框 36877"/>
            <p:cNvSpPr txBox="1">
              <a:spLocks noChangeArrowheads="1"/>
            </p:cNvSpPr>
            <p:nvPr/>
          </p:nvSpPr>
          <p:spPr bwMode="auto">
            <a:xfrm>
              <a:off x="-28" y="0"/>
              <a:ext cx="1728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ea"/>
                  <a:ea typeface="+mn-ea"/>
                  <a:hlinkClick r:id="rId2" action="ppaction://hlinksldjump"/>
                </a:rPr>
                <a:t>C.</a:t>
              </a:r>
              <a:r>
                <a:rPr lang="zh-CN" altLang="en-US" sz="2400" b="1" dirty="0">
                  <a:latin typeface="+mn-ea"/>
                  <a:ea typeface="+mn-ea"/>
                  <a:hlinkClick r:id="rId2" action="ppaction://hlinksldjump"/>
                </a:rPr>
                <a:t>托里拆利实验</a:t>
              </a:r>
              <a:endParaRPr lang="zh-CN" altLang="en-US" sz="2400" b="1" dirty="0">
                <a:latin typeface="+mn-ea"/>
                <a:ea typeface="+mn-ea"/>
              </a:endParaRPr>
            </a:p>
          </p:txBody>
        </p:sp>
      </p:grpSp>
      <p:sp>
        <p:nvSpPr>
          <p:cNvPr id="36882" name="文本框 36881"/>
          <p:cNvSpPr txBox="1">
            <a:spLocks noChangeArrowheads="1"/>
          </p:cNvSpPr>
          <p:nvPr/>
        </p:nvSpPr>
        <p:spPr bwMode="auto">
          <a:xfrm>
            <a:off x="7031038" y="1357313"/>
            <a:ext cx="75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43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3012"/>
          <p:cNvSpPr>
            <a:spLocks noChangeArrowheads="1"/>
          </p:cNvSpPr>
          <p:nvPr/>
        </p:nvSpPr>
        <p:spPr bwMode="auto">
          <a:xfrm>
            <a:off x="285750" y="928688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latin typeface="+mn-ea"/>
                <a:ea typeface="+mn-ea"/>
              </a:rPr>
              <a:t>10</a:t>
            </a:r>
            <a:r>
              <a:rPr lang="zh-CN" altLang="en-US" sz="2400" b="1" dirty="0">
                <a:latin typeface="+mn-ea"/>
                <a:ea typeface="+mn-ea"/>
              </a:rPr>
              <a:t>、航海规则中规定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两艘大轮船不能近距离同向航行。想一想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这是为什么</a:t>
            </a:r>
            <a:r>
              <a:rPr lang="en-US" altLang="zh-CN" sz="2400" b="1" dirty="0">
                <a:latin typeface="+mn-ea"/>
                <a:ea typeface="+mn-ea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000250"/>
            <a:ext cx="79295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答：两艘大轮船若近距离同向航行，两船之间的水流速加快、该处的压强变小，小于两船外面的压强，产生了一个向内的压强差，将两船压向中间，易发生两船相撞事故。</a:t>
            </a:r>
          </a:p>
        </p:txBody>
      </p:sp>
      <p:sp>
        <p:nvSpPr>
          <p:cNvPr id="8" name="矩形 44034"/>
          <p:cNvSpPr>
            <a:spLocks noChangeArrowheads="1"/>
          </p:cNvSpPr>
          <p:nvPr/>
        </p:nvSpPr>
        <p:spPr bwMode="auto">
          <a:xfrm>
            <a:off x="285750" y="3671888"/>
            <a:ext cx="79930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latin typeface="+mn-ea"/>
                <a:ea typeface="+mn-ea"/>
              </a:rPr>
              <a:t>11</a:t>
            </a:r>
            <a:r>
              <a:rPr lang="zh-CN" altLang="en-US" sz="2400" b="1" dirty="0">
                <a:latin typeface="+mn-ea"/>
                <a:ea typeface="+mn-ea"/>
              </a:rPr>
              <a:t>、试一试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这样用一个矿泉水瓶和两根吸管制作一个口吹喷雾器</a:t>
            </a:r>
            <a:r>
              <a:rPr lang="en-US" altLang="zh-CN" sz="2400" b="1" dirty="0">
                <a:latin typeface="+mn-ea"/>
                <a:ea typeface="+mn-ea"/>
              </a:rPr>
              <a:t>?</a:t>
            </a:r>
            <a:endParaRPr lang="en-US" altLang="zh-CN" sz="2400" dirty="0"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5750" y="4818063"/>
            <a:ext cx="8358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把一吸管竖直放进水里，从另一吸管水平放在竖直吸管的上方，这样用力水平吹吸管时，竖直吸管上方的空气流速大，压强小，矿泉水瓶中的水在大气压强的作用下从管中喷出。</a:t>
            </a:r>
          </a:p>
        </p:txBody>
      </p:sp>
    </p:spTree>
    <p:extLst>
      <p:ext uri="{BB962C8B-B14F-4D97-AF65-F5344CB8AC3E}">
        <p14:creationId xmlns:p14="http://schemas.microsoft.com/office/powerpoint/2010/main" val="14663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7169" descr="202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7" b="-484"/>
          <a:stretch>
            <a:fillRect/>
          </a:stretch>
        </p:blipFill>
        <p:spPr bwMode="auto">
          <a:xfrm>
            <a:off x="622300" y="960438"/>
            <a:ext cx="1511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7170"/>
          <p:cNvSpPr txBox="1">
            <a:spLocks noChangeArrowheads="1"/>
          </p:cNvSpPr>
          <p:nvPr/>
        </p:nvSpPr>
        <p:spPr bwMode="auto">
          <a:xfrm>
            <a:off x="2133600" y="1076829"/>
            <a:ext cx="3838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体验大气压的存在</a:t>
            </a:r>
          </a:p>
        </p:txBody>
      </p:sp>
      <p:pic>
        <p:nvPicPr>
          <p:cNvPr id="7172" name="图片 717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857625"/>
            <a:ext cx="1582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571500" y="1966913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实验器材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571500" y="2514600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玻璃杯、水、硬纸片、矿泉水瓶、易拉罐、铁架台、酒精灯、橡皮泥、塑料吸盘、挂钩。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7175" name="文本框 7174"/>
          <p:cNvSpPr txBox="1">
            <a:spLocks noChangeArrowheads="1"/>
          </p:cNvSpPr>
          <p:nvPr/>
        </p:nvSpPr>
        <p:spPr bwMode="auto">
          <a:xfrm>
            <a:off x="571500" y="371475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实验操作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7176" name="文本框 7175"/>
          <p:cNvSpPr txBox="1">
            <a:spLocks noChangeArrowheads="1"/>
          </p:cNvSpPr>
          <p:nvPr/>
        </p:nvSpPr>
        <p:spPr bwMode="auto">
          <a:xfrm>
            <a:off x="357188" y="4273550"/>
            <a:ext cx="331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1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）组装器材；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7177" name="文本框 7176"/>
          <p:cNvSpPr txBox="1">
            <a:spLocks noChangeArrowheads="1"/>
          </p:cNvSpPr>
          <p:nvPr/>
        </p:nvSpPr>
        <p:spPr bwMode="auto">
          <a:xfrm>
            <a:off x="357188" y="4776788"/>
            <a:ext cx="5761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）加水、加热、封口、冷却。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552450" y="535305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实验现象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2571750" y="5353050"/>
            <a:ext cx="280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易拉罐被压瘪。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7180" name="文本框 7179"/>
          <p:cNvSpPr txBox="1">
            <a:spLocks noChangeArrowheads="1"/>
          </p:cNvSpPr>
          <p:nvPr/>
        </p:nvSpPr>
        <p:spPr bwMode="auto">
          <a:xfrm>
            <a:off x="500063" y="5929313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实验结论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7181" name="文本框 7180"/>
          <p:cNvSpPr txBox="1">
            <a:spLocks noChangeArrowheads="1"/>
          </p:cNvSpPr>
          <p:nvPr/>
        </p:nvSpPr>
        <p:spPr bwMode="auto">
          <a:xfrm>
            <a:off x="2571750" y="592931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大气压是存在的。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86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14625"/>
            <a:ext cx="5019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819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2724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8195" descr="2022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7" b="-484"/>
          <a:stretch>
            <a:fillRect/>
          </a:stretch>
        </p:blipFill>
        <p:spPr bwMode="auto">
          <a:xfrm>
            <a:off x="633413" y="920750"/>
            <a:ext cx="15113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8196"/>
          <p:cNvSpPr txBox="1">
            <a:spLocks noChangeArrowheads="1"/>
          </p:cNvSpPr>
          <p:nvPr/>
        </p:nvSpPr>
        <p:spPr bwMode="auto">
          <a:xfrm>
            <a:off x="2290763" y="1109663"/>
            <a:ext cx="432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ea typeface="黑体" pitchFamily="49" charset="-122"/>
              </a:rPr>
              <a:t>体验大气压的存在</a:t>
            </a:r>
          </a:p>
        </p:txBody>
      </p:sp>
    </p:spTree>
    <p:extLst>
      <p:ext uri="{BB962C8B-B14F-4D97-AF65-F5344CB8AC3E}">
        <p14:creationId xmlns:p14="http://schemas.microsoft.com/office/powerpoint/2010/main" val="36308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214563"/>
            <a:ext cx="30988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9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2400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9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14813"/>
            <a:ext cx="41767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9220" descr="2022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7" b="-484"/>
          <a:stretch>
            <a:fillRect/>
          </a:stretch>
        </p:blipFill>
        <p:spPr bwMode="auto">
          <a:xfrm>
            <a:off x="614363" y="1052513"/>
            <a:ext cx="1511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9221"/>
          <p:cNvSpPr txBox="1">
            <a:spLocks noChangeArrowheads="1"/>
          </p:cNvSpPr>
          <p:nvPr/>
        </p:nvSpPr>
        <p:spPr bwMode="auto">
          <a:xfrm>
            <a:off x="2271713" y="1252538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  <a:ea typeface="黑体" pitchFamily="49" charset="-122"/>
              </a:rPr>
              <a:t>体验大气压的存在</a:t>
            </a:r>
          </a:p>
        </p:txBody>
      </p:sp>
      <p:pic>
        <p:nvPicPr>
          <p:cNvPr id="9223" name="图片 9222" descr="szchenghao_2008112943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241" descr="snapshot2009051016150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19" y="836712"/>
            <a:ext cx="43926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10242"/>
          <p:cNvSpPr txBox="1">
            <a:spLocks noChangeArrowheads="1"/>
          </p:cNvSpPr>
          <p:nvPr/>
        </p:nvSpPr>
        <p:spPr bwMode="auto">
          <a:xfrm>
            <a:off x="2123728" y="4725144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2"/>
                </a:solidFill>
                <a:ea typeface="黑体" pitchFamily="49" charset="-122"/>
              </a:rPr>
              <a:t>生活中大气压的应用</a:t>
            </a:r>
          </a:p>
        </p:txBody>
      </p:sp>
    </p:spTree>
    <p:extLst>
      <p:ext uri="{BB962C8B-B14F-4D97-AF65-F5344CB8AC3E}">
        <p14:creationId xmlns:p14="http://schemas.microsoft.com/office/powerpoint/2010/main" val="42917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1265"/>
          <p:cNvSpPr txBox="1">
            <a:spLocks noChangeArrowheads="1"/>
          </p:cNvSpPr>
          <p:nvPr/>
        </p:nvSpPr>
        <p:spPr bwMode="auto">
          <a:xfrm>
            <a:off x="2000250" y="1466850"/>
            <a:ext cx="403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马德堡半球实验</a:t>
            </a:r>
          </a:p>
        </p:txBody>
      </p:sp>
      <p:pic>
        <p:nvPicPr>
          <p:cNvPr id="40963" name="图片 1126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1688"/>
            <a:ext cx="73088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文本框 11267"/>
          <p:cNvSpPr txBox="1">
            <a:spLocks noChangeArrowheads="1"/>
          </p:cNvSpPr>
          <p:nvPr/>
        </p:nvSpPr>
        <p:spPr bwMode="auto">
          <a:xfrm>
            <a:off x="684213" y="1358900"/>
            <a:ext cx="1150937" cy="6413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C000"/>
                </a:solidFill>
                <a:ea typeface="黑体" pitchFamily="49" charset="-122"/>
              </a:rPr>
              <a:t>观察</a:t>
            </a:r>
          </a:p>
        </p:txBody>
      </p:sp>
    </p:spTree>
    <p:extLst>
      <p:ext uri="{BB962C8B-B14F-4D97-AF65-F5344CB8AC3E}">
        <p14:creationId xmlns:p14="http://schemas.microsoft.com/office/powerpoint/2010/main" val="13806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70050"/>
            <a:ext cx="50768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12290" descr="202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7" b="-484"/>
          <a:stretch>
            <a:fillRect/>
          </a:stretch>
        </p:blipFill>
        <p:spPr bwMode="auto">
          <a:xfrm>
            <a:off x="729762" y="764465"/>
            <a:ext cx="1511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12291"/>
          <p:cNvSpPr txBox="1">
            <a:spLocks noChangeArrowheads="1"/>
          </p:cNvSpPr>
          <p:nvPr/>
        </p:nvSpPr>
        <p:spPr bwMode="auto">
          <a:xfrm>
            <a:off x="2286000" y="934327"/>
            <a:ext cx="3510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估测大气压的值</a:t>
            </a:r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571500" y="203835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实验目的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536575" y="2609850"/>
            <a:ext cx="453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估测大气压的值。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2295" name="文本框 12294"/>
          <p:cNvSpPr txBox="1">
            <a:spLocks noChangeArrowheads="1"/>
          </p:cNvSpPr>
          <p:nvPr/>
        </p:nvSpPr>
        <p:spPr bwMode="auto">
          <a:xfrm>
            <a:off x="642938" y="3109913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实验器材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571500" y="3538538"/>
            <a:ext cx="799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   2mL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的注射器一支、弹簧测力计一个、刻度尺一把。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2297" name="文本框 12296"/>
          <p:cNvSpPr txBox="1">
            <a:spLocks noChangeArrowheads="1"/>
          </p:cNvSpPr>
          <p:nvPr/>
        </p:nvSpPr>
        <p:spPr bwMode="auto">
          <a:xfrm>
            <a:off x="642938" y="4000500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实验步骤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2298" name="文本框 12297"/>
          <p:cNvSpPr txBox="1">
            <a:spLocks noChangeArrowheads="1"/>
          </p:cNvSpPr>
          <p:nvPr/>
        </p:nvSpPr>
        <p:spPr bwMode="auto">
          <a:xfrm>
            <a:off x="885825" y="4500563"/>
            <a:ext cx="5329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(1)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排尽空气、封住小孔；</a:t>
            </a:r>
          </a:p>
        </p:txBody>
      </p:sp>
      <p:sp>
        <p:nvSpPr>
          <p:cNvPr id="12299" name="文本框 12298"/>
          <p:cNvSpPr txBox="1">
            <a:spLocks noChangeArrowheads="1"/>
          </p:cNvSpPr>
          <p:nvPr/>
        </p:nvSpPr>
        <p:spPr bwMode="auto">
          <a:xfrm>
            <a:off x="882650" y="5038725"/>
            <a:ext cx="576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(2)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水平慢拉、测出拉力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882650" y="5572125"/>
            <a:ext cx="576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(3)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测出长度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、算出面积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12301" name="文本框 12300"/>
          <p:cNvSpPr txBox="1">
            <a:spLocks noChangeArrowheads="1"/>
          </p:cNvSpPr>
          <p:nvPr/>
        </p:nvSpPr>
        <p:spPr bwMode="auto">
          <a:xfrm>
            <a:off x="885825" y="6143625"/>
            <a:ext cx="532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ea"/>
                <a:ea typeface="+mn-ea"/>
              </a:rPr>
              <a:t>(4)</a:t>
            </a:r>
            <a:r>
              <a:rPr lang="zh-CN" altLang="en-US" sz="2400" b="1" dirty="0">
                <a:solidFill>
                  <a:srgbClr val="FF3300"/>
                </a:solidFill>
                <a:latin typeface="+mn-ea"/>
                <a:ea typeface="+mn-ea"/>
              </a:rPr>
              <a:t>计算大气压强的数值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410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13314"/>
          <p:cNvSpPr txBox="1">
            <a:spLocks noChangeArrowheads="1"/>
          </p:cNvSpPr>
          <p:nvPr/>
        </p:nvSpPr>
        <p:spPr bwMode="auto">
          <a:xfrm>
            <a:off x="357188" y="1214438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实验数据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pic>
        <p:nvPicPr>
          <p:cNvPr id="13316" name="图片 13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833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857250" y="268605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ea"/>
                <a:ea typeface="+mn-ea"/>
              </a:rPr>
              <a:t>6.3</a:t>
            </a:r>
          </a:p>
        </p:txBody>
      </p:sp>
      <p:sp>
        <p:nvSpPr>
          <p:cNvPr id="13318" name="文本框 13317"/>
          <p:cNvSpPr txBox="1">
            <a:spLocks noChangeArrowheads="1"/>
          </p:cNvSpPr>
          <p:nvPr/>
        </p:nvSpPr>
        <p:spPr bwMode="auto">
          <a:xfrm>
            <a:off x="2782888" y="268605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宋体" pitchFamily="2" charset="-122"/>
              </a:rPr>
              <a:t>2</a:t>
            </a:r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4214813" y="2686050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ea"/>
                <a:ea typeface="+mn-ea"/>
              </a:rPr>
              <a:t>3.2</a:t>
            </a:r>
          </a:p>
        </p:txBody>
      </p:sp>
      <p:sp>
        <p:nvSpPr>
          <p:cNvPr id="13320" name="文本框 13319"/>
          <p:cNvSpPr txBox="1">
            <a:spLocks noChangeArrowheads="1"/>
          </p:cNvSpPr>
          <p:nvPr/>
        </p:nvSpPr>
        <p:spPr bwMode="auto">
          <a:xfrm>
            <a:off x="5416550" y="268605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ea"/>
                <a:ea typeface="+mn-ea"/>
              </a:rPr>
              <a:t>6.25×10</a:t>
            </a:r>
            <a:r>
              <a:rPr lang="en-US" altLang="zh-CN" sz="2400" b="1" baseline="30000" dirty="0">
                <a:solidFill>
                  <a:srgbClr val="FF0066"/>
                </a:solidFill>
                <a:latin typeface="+mn-ea"/>
                <a:ea typeface="+mn-ea"/>
              </a:rPr>
              <a:t>-5</a:t>
            </a:r>
          </a:p>
        </p:txBody>
      </p:sp>
      <p:sp>
        <p:nvSpPr>
          <p:cNvPr id="13321" name="文本框 13320"/>
          <p:cNvSpPr txBox="1">
            <a:spLocks noChangeArrowheads="1"/>
          </p:cNvSpPr>
          <p:nvPr/>
        </p:nvSpPr>
        <p:spPr bwMode="auto">
          <a:xfrm>
            <a:off x="7059613" y="268605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ea"/>
                <a:ea typeface="+mn-ea"/>
              </a:rPr>
              <a:t>1.008×10</a:t>
            </a:r>
            <a:r>
              <a:rPr lang="en-US" altLang="zh-CN" sz="2400" b="1" baseline="30000" dirty="0">
                <a:solidFill>
                  <a:srgbClr val="FF0066"/>
                </a:solidFill>
                <a:latin typeface="+mn-ea"/>
                <a:ea typeface="+mn-ea"/>
              </a:rPr>
              <a:t>5</a:t>
            </a:r>
          </a:p>
        </p:txBody>
      </p:sp>
      <p:sp>
        <p:nvSpPr>
          <p:cNvPr id="13322" name="文本框 13321"/>
          <p:cNvSpPr txBox="1">
            <a:spLocks noChangeArrowheads="1"/>
          </p:cNvSpPr>
          <p:nvPr/>
        </p:nvSpPr>
        <p:spPr bwMode="auto">
          <a:xfrm>
            <a:off x="357188" y="3324225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5.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结果分析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642938" y="3786188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宋体" pitchFamily="2" charset="-122"/>
                <a:ea typeface="楷体_GB2312" pitchFamily="49" charset="-122"/>
              </a:rPr>
              <a:t>橡皮帽漏气；筒内空气没有完全排尽；活塞与注射器筒之间不完全密封；活塞与注射器筒间有摩擦；弹簧测力计的示数不稳定或不准确等。</a:t>
            </a:r>
            <a:endParaRPr lang="en-US" altLang="zh-CN" sz="2400" b="1">
              <a:solidFill>
                <a:srgbClr val="FF3300"/>
              </a:solidFill>
              <a:latin typeface="宋体" pitchFamily="2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9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8" grpId="0"/>
      <p:bldP spid="13319" grpId="0"/>
      <p:bldP spid="13320" grpId="0"/>
      <p:bldP spid="13321" grpId="0"/>
      <p:bldP spid="13322" grpId="0"/>
      <p:bldP spid="133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1650</Words>
  <Application>Microsoft Office PowerPoint</Application>
  <PresentationFormat>全屏显示(4:3)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草原犬鼠的空调系统</vt:lpstr>
      <vt:lpstr>气流偏导器</vt:lpstr>
      <vt:lpstr>PowerPoint 演示文稿</vt:lpstr>
      <vt:lpstr>吹球实验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15</cp:revision>
  <dcterms:created xsi:type="dcterms:W3CDTF">2020-04-20T03:18:26Z</dcterms:created>
  <dcterms:modified xsi:type="dcterms:W3CDTF">2020-04-22T12:56:17Z</dcterms:modified>
</cp:coreProperties>
</file>