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73" r:id="rId2"/>
    <p:sldId id="329" r:id="rId3"/>
    <p:sldId id="299" r:id="rId4"/>
    <p:sldId id="285" r:id="rId5"/>
    <p:sldId id="362" r:id="rId6"/>
    <p:sldId id="308" r:id="rId7"/>
    <p:sldId id="311" r:id="rId8"/>
    <p:sldId id="301" r:id="rId9"/>
    <p:sldId id="373" r:id="rId10"/>
    <p:sldId id="300" r:id="rId11"/>
    <p:sldId id="313" r:id="rId12"/>
    <p:sldId id="314" r:id="rId13"/>
    <p:sldId id="303" r:id="rId14"/>
    <p:sldId id="363" r:id="rId15"/>
    <p:sldId id="333" r:id="rId16"/>
    <p:sldId id="334" r:id="rId17"/>
    <p:sldId id="336" r:id="rId18"/>
    <p:sldId id="367" r:id="rId19"/>
    <p:sldId id="338" r:id="rId20"/>
    <p:sldId id="368" r:id="rId21"/>
    <p:sldId id="369" r:id="rId22"/>
    <p:sldId id="370" r:id="rId23"/>
    <p:sldId id="302" r:id="rId24"/>
    <p:sldId id="307" r:id="rId25"/>
    <p:sldId id="317" r:id="rId26"/>
    <p:sldId id="319" r:id="rId27"/>
    <p:sldId id="349" r:id="rId28"/>
    <p:sldId id="352" r:id="rId29"/>
    <p:sldId id="371" r:id="rId30"/>
    <p:sldId id="353" r:id="rId31"/>
    <p:sldId id="364" r:id="rId32"/>
    <p:sldId id="365" r:id="rId33"/>
    <p:sldId id="366" r:id="rId34"/>
    <p:sldId id="354" r:id="rId35"/>
    <p:sldId id="358" r:id="rId36"/>
    <p:sldId id="372" r:id="rId3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9E8A"/>
    <a:srgbClr val="62BFAA"/>
    <a:srgbClr val="45A994"/>
    <a:srgbClr val="006762"/>
    <a:srgbClr val="CCEAE4"/>
    <a:srgbClr val="B5E1D8"/>
    <a:srgbClr val="3A3A3A"/>
    <a:srgbClr val="6ABC6E"/>
    <a:srgbClr val="99CA6C"/>
    <a:srgbClr val="006A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06" autoAdjust="0"/>
    <p:restoredTop sz="98120" autoAdjust="0"/>
  </p:normalViewPr>
  <p:slideViewPr>
    <p:cSldViewPr snapToGrid="0">
      <p:cViewPr varScale="1">
        <p:scale>
          <a:sx n="150" d="100"/>
          <a:sy n="150" d="100"/>
        </p:scale>
        <p:origin x="-930"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FCD3C4-6B98-4A67-815F-F0B5C4B3F82D}" type="datetimeFigureOut">
              <a:rPr lang="zh-CN" altLang="en-US" smtClean="0"/>
              <a:pPr/>
              <a:t>2020/4/8</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6C8234-9F36-4217-8CB7-C38B88028451}" type="slidenum">
              <a:rPr lang="zh-CN" altLang="en-US" smtClean="0"/>
              <a:pPr/>
              <a:t>‹#›</a:t>
            </a:fld>
            <a:endParaRPr lang="zh-CN" altLang="en-US"/>
          </a:p>
        </p:txBody>
      </p:sp>
    </p:spTree>
    <p:extLst>
      <p:ext uri="{BB962C8B-B14F-4D97-AF65-F5344CB8AC3E}">
        <p14:creationId xmlns:p14="http://schemas.microsoft.com/office/powerpoint/2010/main" val="2917316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762807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1226970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4098323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3516412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3830377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1452999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647765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2972558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94673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Date Placeholder 4"/>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2958130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Date Placeholder 4"/>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1527094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7674428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17.jpeg"/><Relationship Id="rId5" Type="http://schemas.openxmlformats.org/officeDocument/2006/relationships/image" Target="../media/image16.emf"/><Relationship Id="rId4" Type="http://schemas.openxmlformats.org/officeDocument/2006/relationships/package" Target="../embeddings/Microsoft_Word___3.docx"/></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18.emf"/><Relationship Id="rId4" Type="http://schemas.openxmlformats.org/officeDocument/2006/relationships/package" Target="../embeddings/Microsoft_Word___4.docx"/></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oleObject" Target="../embeddings/oleObject1.bin"/><Relationship Id="rId7" Type="http://schemas.openxmlformats.org/officeDocument/2006/relationships/package" Target="../embeddings/Microsoft_Word___2.doc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emf"/><Relationship Id="rId4" Type="http://schemas.openxmlformats.org/officeDocument/2006/relationships/package" Target="../embeddings/Microsoft_Word___1.docx"/></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a:extLst>
              <a:ext uri="{FF2B5EF4-FFF2-40B4-BE49-F238E27FC236}">
                <a16:creationId xmlns="" xmlns:a16="http://schemas.microsoft.com/office/drawing/2014/main" id="{80A6C559-DA15-4C3F-8A8E-5BE44F54E11B}"/>
              </a:ext>
            </a:extLst>
          </p:cNvPr>
          <p:cNvSpPr txBox="1"/>
          <p:nvPr/>
        </p:nvSpPr>
        <p:spPr>
          <a:xfrm>
            <a:off x="3168897" y="2035227"/>
            <a:ext cx="4227687" cy="748786"/>
          </a:xfrm>
          <a:prstGeom prst="rect">
            <a:avLst/>
          </a:prstGeom>
          <a:noFill/>
        </p:spPr>
        <p:txBody>
          <a:bodyPr wrap="none" lIns="36000" tIns="36000" rIns="36000" bIns="36000" rtlCol="0">
            <a:spAutoFit/>
          </a:bodyPr>
          <a:lstStyle/>
          <a:p>
            <a:pPr>
              <a:lnSpc>
                <a:spcPct val="120000"/>
              </a:lnSpc>
            </a:pPr>
            <a:r>
              <a:rPr lang="zh-CN" altLang="en-US" sz="4000" b="1" spc="100" dirty="0" smtClean="0">
                <a:solidFill>
                  <a:srgbClr val="409E8A"/>
                </a:solidFill>
                <a:latin typeface="微软雅黑" panose="020B0503020204020204" pitchFamily="34" charset="-122"/>
                <a:ea typeface="微软雅黑" panose="020B0503020204020204" pitchFamily="34" charset="-122"/>
              </a:rPr>
              <a:t>第六章</a:t>
            </a:r>
            <a:r>
              <a:rPr lang="zh-CN" altLang="en-US" sz="4000" b="1" spc="100" dirty="0">
                <a:latin typeface="微软雅黑" panose="020B0503020204020204" pitchFamily="34" charset="-122"/>
                <a:ea typeface="微软雅黑" panose="020B0503020204020204" pitchFamily="34" charset="-122"/>
              </a:rPr>
              <a:t>　</a:t>
            </a:r>
            <a:r>
              <a:rPr lang="zh-CN" altLang="en-US" sz="4000" b="1" dirty="0" smtClean="0">
                <a:solidFill>
                  <a:schemeClr val="tx1">
                    <a:lumMod val="75000"/>
                    <a:lumOff val="25000"/>
                  </a:schemeClr>
                </a:solidFill>
                <a:latin typeface="微软雅黑" pitchFamily="34" charset="-122"/>
                <a:ea typeface="微软雅黑" pitchFamily="34" charset="-122"/>
              </a:rPr>
              <a:t>力和机械</a:t>
            </a:r>
            <a:endParaRPr lang="zh-CN" altLang="en-US" sz="4000" b="1" dirty="0">
              <a:solidFill>
                <a:schemeClr val="tx1">
                  <a:lumMod val="75000"/>
                  <a:lumOff val="25000"/>
                </a:schemeClr>
              </a:solidFill>
              <a:latin typeface="微软雅黑" pitchFamily="34" charset="-122"/>
              <a:ea typeface="微软雅黑" pitchFamily="34" charset="-122"/>
            </a:endParaRPr>
          </a:p>
        </p:txBody>
      </p:sp>
      <p:sp>
        <p:nvSpPr>
          <p:cNvPr id="4" name="文本框 5">
            <a:extLst>
              <a:ext uri="{FF2B5EF4-FFF2-40B4-BE49-F238E27FC236}">
                <a16:creationId xmlns:a16="http://schemas.microsoft.com/office/drawing/2014/main" xmlns="" id="{AC661369-7F35-4FB2-A688-71209A56C55B}"/>
              </a:ext>
            </a:extLst>
          </p:cNvPr>
          <p:cNvSpPr txBox="1"/>
          <p:nvPr/>
        </p:nvSpPr>
        <p:spPr>
          <a:xfrm>
            <a:off x="6629518" y="341967"/>
            <a:ext cx="2146742" cy="338554"/>
          </a:xfrm>
          <a:prstGeom prst="rect">
            <a:avLst/>
          </a:prstGeom>
          <a:noFill/>
          <a:effectLst>
            <a:outerShdw sx="1000" sy="1000" algn="ctr" rotWithShape="0">
              <a:srgbClr val="000000"/>
            </a:outerShdw>
          </a:effectLst>
        </p:spPr>
        <p:txBody>
          <a:bodyPr wrap="none" rtlCol="0">
            <a:spAutoFit/>
          </a:bodyPr>
          <a:lstStyle/>
          <a:p>
            <a:pPr algn="r"/>
            <a:r>
              <a:rPr lang="zh-CN" altLang="en-US" sz="1600" spc="100" dirty="0" smtClean="0">
                <a:solidFill>
                  <a:schemeClr val="tx1">
                    <a:alpha val="50000"/>
                  </a:schemeClr>
                </a:solidFill>
                <a:latin typeface="微软雅黑" panose="020B0503020204020204" pitchFamily="34" charset="-122"/>
                <a:ea typeface="微软雅黑" panose="020B0503020204020204" pitchFamily="34" charset="-122"/>
              </a:rPr>
              <a:t>第一篇</a:t>
            </a:r>
            <a:r>
              <a:rPr lang="zh-CN" altLang="en-US" sz="1600" spc="100" dirty="0">
                <a:solidFill>
                  <a:schemeClr val="tx1">
                    <a:alpha val="50000"/>
                  </a:schemeClr>
                </a:solidFill>
                <a:latin typeface="微软雅黑" panose="020B0503020204020204" pitchFamily="34" charset="-122"/>
                <a:ea typeface="微软雅黑" panose="020B0503020204020204" pitchFamily="34" charset="-122"/>
              </a:rPr>
              <a:t>　</a:t>
            </a:r>
            <a:r>
              <a:rPr lang="zh-CN" altLang="en-US" sz="1600" spc="100" dirty="0" smtClean="0">
                <a:solidFill>
                  <a:schemeClr val="tx1">
                    <a:alpha val="50000"/>
                  </a:schemeClr>
                </a:solidFill>
                <a:latin typeface="微软雅黑" panose="020B0503020204020204" pitchFamily="34" charset="-122"/>
                <a:ea typeface="微软雅黑" panose="020B0503020204020204" pitchFamily="34" charset="-122"/>
              </a:rPr>
              <a:t>考点过关篇</a:t>
            </a:r>
            <a:endParaRPr lang="zh-CN" altLang="en-US" sz="1600" spc="100" dirty="0">
              <a:solidFill>
                <a:schemeClr val="tx1">
                  <a:alpha val="50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225743588"/>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6" presetClass="emph" presetSubtype="0" fill="hold" grpId="1" nodeType="afterEffect">
                                  <p:stCondLst>
                                    <p:cond delay="0"/>
                                  </p:stCondLst>
                                  <p:childTnLst>
                                    <p:animEffect transition="out" filter="fade">
                                      <p:cBhvr>
                                        <p:cTn id="12" dur="500" tmFilter="0, 0; .2, .5; .8, .5; 1, 0"/>
                                        <p:tgtEl>
                                          <p:spTgt spid="6"/>
                                        </p:tgtEl>
                                      </p:cBhvr>
                                    </p:animEffect>
                                    <p:animScale>
                                      <p:cBhvr>
                                        <p:cTn id="13" dur="250" autoRev="1" fill="hold"/>
                                        <p:tgtEl>
                                          <p:spTgt spid="6"/>
                                        </p:tgtEl>
                                      </p:cBhvr>
                                      <p:by x="105000" y="105000"/>
                                    </p:animScale>
                                  </p:childTnLst>
                                </p:cTn>
                              </p:par>
                              <p:par>
                                <p:cTn id="14" presetID="10"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p:cNvSpPr txBox="1"/>
          <p:nvPr/>
        </p:nvSpPr>
        <p:spPr>
          <a:xfrm>
            <a:off x="831273" y="346365"/>
            <a:ext cx="7902824" cy="903700"/>
          </a:xfrm>
          <a:prstGeom prst="rect">
            <a:avLst/>
          </a:prstGeom>
          <a:noFill/>
        </p:spPr>
        <p:txBody>
          <a:bodyPr wrap="square" lIns="36000" tIns="36000" rIns="36000" bIns="36000" rtlCol="0">
            <a:spAutoFit/>
          </a:bodyPr>
          <a:lstStyle/>
          <a:p>
            <a:pPr algn="just">
              <a:lnSpc>
                <a:spcPct val="150000"/>
              </a:lnSpc>
            </a:pPr>
            <a:r>
              <a:rPr lang="zh-CN" altLang="en-US" b="1" dirty="0" smtClean="0">
                <a:solidFill>
                  <a:srgbClr val="409E8A"/>
                </a:solidFill>
                <a:latin typeface="微软雅黑" panose="020B0503020204020204" pitchFamily="34" charset="-122"/>
                <a:ea typeface="微软雅黑" panose="020B0503020204020204" pitchFamily="34" charset="-122"/>
              </a:rPr>
              <a:t>例１</a:t>
            </a:r>
            <a:r>
              <a:rPr lang="zh-CN" altLang="en-US" dirty="0" smtClean="0"/>
              <a:t> </a:t>
            </a:r>
            <a:r>
              <a:rPr lang="en-US" altLang="zh-CN" dirty="0" smtClean="0">
                <a:solidFill>
                  <a:srgbClr val="409E8A"/>
                </a:solidFill>
              </a:rPr>
              <a:t>[</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常州</a:t>
            </a:r>
            <a:r>
              <a:rPr lang="en-US" altLang="zh-CN" dirty="0" smtClean="0">
                <a:solidFill>
                  <a:srgbClr val="409E8A"/>
                </a:solidFill>
              </a:rPr>
              <a:t>] </a:t>
            </a:r>
            <a:r>
              <a:rPr lang="zh-CN" altLang="en-US" dirty="0" smtClean="0"/>
              <a:t>杠杆</a:t>
            </a:r>
            <a:r>
              <a:rPr lang="en-US" dirty="0" smtClean="0"/>
              <a:t>OAB</a:t>
            </a:r>
            <a:r>
              <a:rPr lang="zh-CN" altLang="en-US" dirty="0" smtClean="0"/>
              <a:t>可绕</a:t>
            </a:r>
            <a:r>
              <a:rPr lang="en-US" dirty="0" smtClean="0"/>
              <a:t>O</a:t>
            </a:r>
            <a:r>
              <a:rPr lang="zh-CN" altLang="en-US" dirty="0" smtClean="0"/>
              <a:t>点自由转动，为使杠杆在如图</a:t>
            </a:r>
            <a:r>
              <a:rPr lang="en-US" dirty="0" smtClean="0"/>
              <a:t>6-23</a:t>
            </a:r>
            <a:r>
              <a:rPr lang="zh-CN" altLang="en-US" dirty="0" smtClean="0"/>
              <a:t>所示位置保持平衡，请画出施加于</a:t>
            </a:r>
            <a:r>
              <a:rPr lang="en-US" dirty="0" smtClean="0"/>
              <a:t>B</a:t>
            </a:r>
            <a:r>
              <a:rPr lang="zh-CN" altLang="en-US" dirty="0" smtClean="0"/>
              <a:t>点的最小动力</a:t>
            </a:r>
            <a:r>
              <a:rPr lang="en-US" dirty="0" smtClean="0"/>
              <a:t>F</a:t>
            </a:r>
            <a:r>
              <a:rPr lang="zh-CN" altLang="en-US" dirty="0" smtClean="0"/>
              <a:t>。（保留作图痕迹）</a:t>
            </a:r>
          </a:p>
        </p:txBody>
      </p:sp>
      <p:sp>
        <p:nvSpPr>
          <p:cNvPr id="35" name="文本框 12">
            <a:extLst>
              <a:ext uri="{FF2B5EF4-FFF2-40B4-BE49-F238E27FC236}">
                <a16:creationId xmlns="" xmlns:a16="http://schemas.microsoft.com/office/drawing/2014/main" id="{2795C5FE-A0E3-4855-B937-A2DA6BC1A4B9}"/>
              </a:ext>
            </a:extLst>
          </p:cNvPr>
          <p:cNvSpPr txBox="1"/>
          <p:nvPr/>
        </p:nvSpPr>
        <p:spPr>
          <a:xfrm>
            <a:off x="847837" y="1286860"/>
            <a:ext cx="147494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rPr>
              <a:t>如图所示</a:t>
            </a:r>
            <a:endParaRPr lang="zh-CN" altLang="en-US" b="1" dirty="0">
              <a:solidFill>
                <a:srgbClr val="C00000"/>
              </a:solidFill>
              <a:latin typeface="+mn-ea"/>
            </a:endParaRPr>
          </a:p>
        </p:txBody>
      </p:sp>
      <p:sp>
        <p:nvSpPr>
          <p:cNvPr id="36" name="矩形 35">
            <a:extLst>
              <a:ext uri="{FF2B5EF4-FFF2-40B4-BE49-F238E27FC236}">
                <a16:creationId xmlns="" xmlns:a16="http://schemas.microsoft.com/office/drawing/2014/main" id="{45AB04A7-9050-478D-85EF-066586968C3B}"/>
              </a:ext>
            </a:extLst>
          </p:cNvPr>
          <p:cNvSpPr/>
          <p:nvPr/>
        </p:nvSpPr>
        <p:spPr>
          <a:xfrm>
            <a:off x="-7792" y="1845585"/>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37" name="文本框 10">
            <a:extLst>
              <a:ext uri="{FF2B5EF4-FFF2-40B4-BE49-F238E27FC236}">
                <a16:creationId xmlns="" xmlns:a16="http://schemas.microsoft.com/office/drawing/2014/main"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38"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矩形 8"/>
          <p:cNvSpPr/>
          <p:nvPr/>
        </p:nvSpPr>
        <p:spPr>
          <a:xfrm>
            <a:off x="7302287" y="3331803"/>
            <a:ext cx="758541" cy="307777"/>
          </a:xfrm>
          <a:prstGeom prst="rect">
            <a:avLst/>
          </a:prstGeom>
        </p:spPr>
        <p:txBody>
          <a:bodyPr wrap="none">
            <a:spAutoFit/>
          </a:bodyPr>
          <a:lstStyle/>
          <a:p>
            <a:r>
              <a:rPr lang="zh-CN" altLang="en-US" sz="1400" dirty="0" smtClean="0"/>
              <a:t>图</a:t>
            </a:r>
            <a:r>
              <a:rPr lang="en-US" sz="1400" dirty="0" smtClean="0"/>
              <a:t>6-23</a:t>
            </a:r>
            <a:endParaRPr lang="zh-CN" altLang="en-US" sz="1400" dirty="0"/>
          </a:p>
        </p:txBody>
      </p:sp>
      <p:pic>
        <p:nvPicPr>
          <p:cNvPr id="11" name="20WLZT1853.EPS" descr="id:2147500781;FounderCES"/>
          <p:cNvPicPr/>
          <p:nvPr/>
        </p:nvPicPr>
        <p:blipFill>
          <a:blip r:embed="rId2" cstate="print"/>
          <a:stretch>
            <a:fillRect/>
          </a:stretch>
        </p:blipFill>
        <p:spPr>
          <a:xfrm>
            <a:off x="6689226" y="1418418"/>
            <a:ext cx="1920227" cy="1566520"/>
          </a:xfrm>
          <a:prstGeom prst="rect">
            <a:avLst/>
          </a:prstGeom>
        </p:spPr>
      </p:pic>
      <p:pic>
        <p:nvPicPr>
          <p:cNvPr id="10" name="20WLZT1854.EPS" descr="id:2147490772;FounderCES"/>
          <p:cNvPicPr/>
          <p:nvPr/>
        </p:nvPicPr>
        <p:blipFill>
          <a:blip r:embed="rId3" cstate="print"/>
          <a:stretch>
            <a:fillRect/>
          </a:stretch>
        </p:blipFill>
        <p:spPr>
          <a:xfrm>
            <a:off x="1628747" y="1776779"/>
            <a:ext cx="2233139" cy="2374807"/>
          </a:xfrm>
          <a:prstGeom prst="rect">
            <a:avLst/>
          </a:prstGeom>
        </p:spPr>
      </p:pic>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7792" y="185216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rPr>
              <a:t>突破二　理解重力的三要素</a:t>
            </a:r>
            <a:endParaRPr lang="zh-CN" altLang="en-US" sz="2000" b="1" dirty="0">
              <a:solidFill>
                <a:srgbClr val="409E8A"/>
              </a:solidFill>
            </a:endParaRPr>
          </a:p>
        </p:txBody>
      </p:sp>
      <p:sp>
        <p:nvSpPr>
          <p:cNvPr id="32" name="TextBox 31"/>
          <p:cNvSpPr txBox="1"/>
          <p:nvPr/>
        </p:nvSpPr>
        <p:spPr>
          <a:xfrm>
            <a:off x="826718" y="729830"/>
            <a:ext cx="7930419" cy="1319198"/>
          </a:xfrm>
          <a:prstGeom prst="rect">
            <a:avLst/>
          </a:prstGeom>
          <a:solidFill>
            <a:schemeClr val="bg1">
              <a:lumMod val="95000"/>
            </a:schemeClr>
          </a:solidFill>
        </p:spPr>
        <p:txBody>
          <a:bodyPr wrap="square" lIns="36000" tIns="36000" rIns="36000" bIns="36000" rtlCol="0">
            <a:spAutoFit/>
          </a:bodyPr>
          <a:lstStyle/>
          <a:p>
            <a:pPr algn="just">
              <a:lnSpc>
                <a:spcPct val="150000"/>
              </a:lnSpc>
            </a:pPr>
            <a:r>
              <a:rPr lang="en-US" altLang="zh-CN" b="1" dirty="0" smtClean="0">
                <a:solidFill>
                  <a:srgbClr val="409E8A"/>
                </a:solidFill>
              </a:rPr>
              <a:t>【</a:t>
            </a:r>
            <a:r>
              <a:rPr lang="zh-CN" altLang="en-US" b="1" dirty="0" smtClean="0">
                <a:solidFill>
                  <a:srgbClr val="409E8A"/>
                </a:solidFill>
              </a:rPr>
              <a:t>突破金钥匙</a:t>
            </a:r>
            <a:r>
              <a:rPr lang="en-US" altLang="zh-CN" b="1" dirty="0" smtClean="0">
                <a:solidFill>
                  <a:srgbClr val="409E8A"/>
                </a:solidFill>
              </a:rPr>
              <a:t>】</a:t>
            </a:r>
          </a:p>
          <a:p>
            <a:pPr algn="just">
              <a:lnSpc>
                <a:spcPct val="150000"/>
              </a:lnSpc>
            </a:pPr>
            <a:r>
              <a:rPr lang="zh-CN" altLang="en-US" dirty="0" smtClean="0"/>
              <a:t>（</a:t>
            </a:r>
            <a:r>
              <a:rPr lang="en-US" dirty="0" smtClean="0"/>
              <a:t>1</a:t>
            </a:r>
            <a:r>
              <a:rPr lang="zh-CN" altLang="en-US" dirty="0" smtClean="0"/>
              <a:t>）杠杆的平衡条件：动力乘动力臂等于阻力乘阻力臂，公式：</a:t>
            </a:r>
            <a:r>
              <a:rPr lang="en-US" dirty="0" smtClean="0"/>
              <a:t>F</a:t>
            </a:r>
            <a:r>
              <a:rPr lang="en-US" baseline="-25000" dirty="0" smtClean="0"/>
              <a:t>1</a:t>
            </a:r>
            <a:r>
              <a:rPr lang="en-US" dirty="0" smtClean="0"/>
              <a:t>L</a:t>
            </a:r>
            <a:r>
              <a:rPr lang="en-US" baseline="-25000" dirty="0" smtClean="0"/>
              <a:t>1</a:t>
            </a:r>
            <a:r>
              <a:rPr lang="en-US" dirty="0" smtClean="0"/>
              <a:t>=F</a:t>
            </a:r>
            <a:r>
              <a:rPr lang="en-US" baseline="-25000" dirty="0" smtClean="0"/>
              <a:t>2</a:t>
            </a:r>
            <a:r>
              <a:rPr lang="en-US" dirty="0" smtClean="0"/>
              <a:t>L</a:t>
            </a:r>
            <a:r>
              <a:rPr lang="en-US" baseline="-25000" dirty="0" smtClean="0"/>
              <a:t>2</a:t>
            </a:r>
            <a:r>
              <a:rPr lang="zh-CN" altLang="en-US" dirty="0" smtClean="0"/>
              <a:t>。</a:t>
            </a:r>
          </a:p>
          <a:p>
            <a:pPr algn="just">
              <a:lnSpc>
                <a:spcPct val="150000"/>
              </a:lnSpc>
            </a:pPr>
            <a:r>
              <a:rPr lang="zh-CN" altLang="en-US" dirty="0" smtClean="0"/>
              <a:t>（</a:t>
            </a:r>
            <a:r>
              <a:rPr lang="en-US" dirty="0" smtClean="0"/>
              <a:t>2</a:t>
            </a:r>
            <a:r>
              <a:rPr lang="zh-CN" altLang="en-US" dirty="0" smtClean="0"/>
              <a:t>）省力的杠杆，一定费距离；费力的杠杆，一定省距离。</a:t>
            </a:r>
            <a:endParaRPr lang="zh-CN" altLang="en-US" dirty="0"/>
          </a:p>
        </p:txBody>
      </p:sp>
    </p:spTree>
    <p:extLst>
      <p:ext uri="{BB962C8B-B14F-4D97-AF65-F5344CB8AC3E}">
        <p14:creationId xmlns:p14="http://schemas.microsoft.com/office/powerpoint/2010/main" val="3355192232"/>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p:cNvSpPr txBox="1"/>
          <p:nvPr/>
        </p:nvSpPr>
        <p:spPr>
          <a:xfrm>
            <a:off x="831274" y="293611"/>
            <a:ext cx="5674630" cy="1734697"/>
          </a:xfrm>
          <a:prstGeom prst="rect">
            <a:avLst/>
          </a:prstGeom>
          <a:noFill/>
        </p:spPr>
        <p:txBody>
          <a:bodyPr wrap="square" lIns="36000" tIns="36000" rIns="36000" bIns="36000" rtlCol="0">
            <a:spAutoFit/>
          </a:bodyPr>
          <a:lstStyle/>
          <a:p>
            <a:pPr algn="just">
              <a:lnSpc>
                <a:spcPct val="150000"/>
              </a:lnSpc>
            </a:pPr>
            <a:r>
              <a:rPr lang="zh-CN" altLang="en-US" b="1" dirty="0" smtClean="0">
                <a:solidFill>
                  <a:srgbClr val="409E8A"/>
                </a:solidFill>
                <a:latin typeface="微软雅黑" panose="020B0503020204020204" pitchFamily="34" charset="-122"/>
                <a:ea typeface="微软雅黑" panose="020B0503020204020204" pitchFamily="34" charset="-122"/>
              </a:rPr>
              <a:t>例</a:t>
            </a:r>
            <a:r>
              <a:rPr lang="en-US" b="1" dirty="0" smtClean="0">
                <a:solidFill>
                  <a:srgbClr val="409E8A"/>
                </a:solidFill>
              </a:rPr>
              <a:t>2 </a:t>
            </a:r>
            <a:r>
              <a:rPr lang="en-US" dirty="0" smtClean="0">
                <a:solidFill>
                  <a:srgbClr val="409E8A"/>
                </a:solidFill>
              </a:rPr>
              <a:t>[2018</a:t>
            </a:r>
            <a:r>
              <a:rPr lang="en-US" altLang="zh-CN" dirty="0" smtClean="0">
                <a:solidFill>
                  <a:srgbClr val="409E8A"/>
                </a:solidFill>
              </a:rPr>
              <a:t>· </a:t>
            </a:r>
            <a:r>
              <a:rPr lang="zh-CN" altLang="en-US" dirty="0" smtClean="0">
                <a:solidFill>
                  <a:srgbClr val="409E8A"/>
                </a:solidFill>
              </a:rPr>
              <a:t>昆明</a:t>
            </a:r>
            <a:r>
              <a:rPr lang="en-US" altLang="zh-CN" dirty="0" smtClean="0">
                <a:solidFill>
                  <a:srgbClr val="409E8A"/>
                </a:solidFill>
              </a:rPr>
              <a:t>] </a:t>
            </a:r>
            <a:r>
              <a:rPr lang="zh-CN" altLang="en-US" dirty="0" smtClean="0"/>
              <a:t>如图</a:t>
            </a:r>
            <a:r>
              <a:rPr lang="en-US" dirty="0" smtClean="0"/>
              <a:t>6-24</a:t>
            </a:r>
            <a:r>
              <a:rPr lang="zh-CN" altLang="en-US" dirty="0" smtClean="0"/>
              <a:t>所示，轻质杠杆</a:t>
            </a:r>
            <a:r>
              <a:rPr lang="en-US" dirty="0" smtClean="0"/>
              <a:t>OA</a:t>
            </a:r>
            <a:r>
              <a:rPr lang="zh-CN" altLang="en-US" dirty="0" smtClean="0"/>
              <a:t>可绕</a:t>
            </a:r>
            <a:r>
              <a:rPr lang="en-US" dirty="0" smtClean="0"/>
              <a:t>O</a:t>
            </a:r>
            <a:r>
              <a:rPr lang="zh-CN" altLang="en-US" dirty="0" smtClean="0"/>
              <a:t>点无摩擦转动，</a:t>
            </a:r>
            <a:r>
              <a:rPr lang="en-US" dirty="0" smtClean="0"/>
              <a:t>A</a:t>
            </a:r>
            <a:r>
              <a:rPr lang="zh-CN" altLang="en-US" dirty="0" smtClean="0"/>
              <a:t>点处挂一个重为</a:t>
            </a:r>
            <a:r>
              <a:rPr lang="en-US" dirty="0" smtClean="0"/>
              <a:t>20 N</a:t>
            </a:r>
            <a:r>
              <a:rPr lang="zh-CN" altLang="en-US" dirty="0" smtClean="0"/>
              <a:t>的物体，</a:t>
            </a:r>
            <a:r>
              <a:rPr lang="en-US" dirty="0" smtClean="0"/>
              <a:t>B</a:t>
            </a:r>
            <a:r>
              <a:rPr lang="zh-CN" altLang="en-US" dirty="0" smtClean="0"/>
              <a:t>点处加一个竖直向上的力</a:t>
            </a:r>
            <a:r>
              <a:rPr lang="en-US" dirty="0" smtClean="0"/>
              <a:t>F</a:t>
            </a:r>
            <a:r>
              <a:rPr lang="zh-CN" altLang="en-US" dirty="0" smtClean="0"/>
              <a:t>，杠杆在水平位置平衡，且</a:t>
            </a:r>
            <a:r>
              <a:rPr lang="en-US" dirty="0" smtClean="0"/>
              <a:t>OB∶AB=2∶1</a:t>
            </a:r>
            <a:r>
              <a:rPr lang="zh-CN" altLang="en-US" dirty="0" smtClean="0"/>
              <a:t>。则 </a:t>
            </a:r>
            <a:r>
              <a:rPr lang="en-US" dirty="0" smtClean="0"/>
              <a:t>F=</a:t>
            </a:r>
            <a:r>
              <a:rPr lang="zh-CN" altLang="en-US" u="sng" dirty="0" smtClean="0"/>
              <a:t>　　　</a:t>
            </a:r>
            <a:r>
              <a:rPr lang="en-US" dirty="0" smtClean="0"/>
              <a:t>N</a:t>
            </a:r>
            <a:r>
              <a:rPr lang="zh-CN" altLang="en-US" dirty="0" smtClean="0"/>
              <a:t>，它是</a:t>
            </a:r>
            <a:r>
              <a:rPr lang="zh-CN" altLang="en-US" u="sng" dirty="0" smtClean="0"/>
              <a:t>　　　　</a:t>
            </a:r>
            <a:r>
              <a:rPr lang="zh-CN" altLang="en-US" dirty="0" smtClean="0"/>
              <a:t>杠杆。</a:t>
            </a:r>
            <a:r>
              <a:rPr lang="en-US" dirty="0" smtClean="0"/>
              <a:t>  </a:t>
            </a:r>
            <a:endParaRPr lang="zh-CN" altLang="en-US" dirty="0" smtClean="0"/>
          </a:p>
        </p:txBody>
      </p:sp>
      <p:sp>
        <p:nvSpPr>
          <p:cNvPr id="36" name="矩形 35">
            <a:extLst>
              <a:ext uri="{FF2B5EF4-FFF2-40B4-BE49-F238E27FC236}">
                <a16:creationId xmlns="" xmlns:a16="http://schemas.microsoft.com/office/drawing/2014/main" id="{45AB04A7-9050-478D-85EF-066586968C3B}"/>
              </a:ext>
            </a:extLst>
          </p:cNvPr>
          <p:cNvSpPr/>
          <p:nvPr/>
        </p:nvSpPr>
        <p:spPr>
          <a:xfrm>
            <a:off x="-7792" y="1845585"/>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37" name="文本框 10">
            <a:extLst>
              <a:ext uri="{FF2B5EF4-FFF2-40B4-BE49-F238E27FC236}">
                <a16:creationId xmlns="" xmlns:a16="http://schemas.microsoft.com/office/drawing/2014/main"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38"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矩形 8"/>
          <p:cNvSpPr/>
          <p:nvPr/>
        </p:nvSpPr>
        <p:spPr>
          <a:xfrm>
            <a:off x="7508205" y="2613940"/>
            <a:ext cx="758541" cy="307777"/>
          </a:xfrm>
          <a:prstGeom prst="rect">
            <a:avLst/>
          </a:prstGeom>
        </p:spPr>
        <p:txBody>
          <a:bodyPr wrap="none">
            <a:spAutoFit/>
          </a:bodyPr>
          <a:lstStyle/>
          <a:p>
            <a:r>
              <a:rPr lang="zh-CN" altLang="en-US" sz="1400" dirty="0" smtClean="0"/>
              <a:t>图</a:t>
            </a:r>
            <a:r>
              <a:rPr lang="en-US" sz="1400" dirty="0" smtClean="0"/>
              <a:t>6-24</a:t>
            </a:r>
            <a:endParaRPr lang="zh-CN" altLang="en-US" sz="1400" dirty="0"/>
          </a:p>
        </p:txBody>
      </p:sp>
      <p:pic>
        <p:nvPicPr>
          <p:cNvPr id="8" name="19LZ179.EPS" descr="id:2147500802;FounderCES"/>
          <p:cNvPicPr/>
          <p:nvPr/>
        </p:nvPicPr>
        <p:blipFill>
          <a:blip r:embed="rId2" cstate="print"/>
          <a:stretch>
            <a:fillRect/>
          </a:stretch>
        </p:blipFill>
        <p:spPr>
          <a:xfrm>
            <a:off x="6703077" y="428994"/>
            <a:ext cx="2131067" cy="1956855"/>
          </a:xfrm>
          <a:prstGeom prst="rect">
            <a:avLst/>
          </a:prstGeom>
        </p:spPr>
      </p:pic>
      <p:sp>
        <p:nvSpPr>
          <p:cNvPr id="10" name="矩形 9"/>
          <p:cNvSpPr/>
          <p:nvPr/>
        </p:nvSpPr>
        <p:spPr>
          <a:xfrm>
            <a:off x="3241429" y="1567277"/>
            <a:ext cx="470000" cy="369332"/>
          </a:xfrm>
          <a:prstGeom prst="rect">
            <a:avLst/>
          </a:prstGeom>
        </p:spPr>
        <p:txBody>
          <a:bodyPr wrap="none">
            <a:spAutoFit/>
          </a:bodyPr>
          <a:lstStyle/>
          <a:p>
            <a:r>
              <a:rPr lang="en-US" b="1" dirty="0" smtClean="0">
                <a:solidFill>
                  <a:srgbClr val="C00000"/>
                </a:solidFill>
              </a:rPr>
              <a:t>30</a:t>
            </a:r>
            <a:endParaRPr lang="zh-CN" altLang="en-US" b="1" dirty="0">
              <a:solidFill>
                <a:srgbClr val="C00000"/>
              </a:solidFill>
            </a:endParaRPr>
          </a:p>
        </p:txBody>
      </p:sp>
      <p:sp>
        <p:nvSpPr>
          <p:cNvPr id="11" name="矩形 10"/>
          <p:cNvSpPr/>
          <p:nvPr/>
        </p:nvSpPr>
        <p:spPr>
          <a:xfrm>
            <a:off x="4774351" y="1577787"/>
            <a:ext cx="646331" cy="369332"/>
          </a:xfrm>
          <a:prstGeom prst="rect">
            <a:avLst/>
          </a:prstGeom>
        </p:spPr>
        <p:txBody>
          <a:bodyPr wrap="none">
            <a:spAutoFit/>
          </a:bodyPr>
          <a:lstStyle/>
          <a:p>
            <a:r>
              <a:rPr lang="zh-CN" altLang="en-US" b="1" dirty="0" smtClean="0">
                <a:solidFill>
                  <a:srgbClr val="C00000"/>
                </a:solidFill>
              </a:rPr>
              <a:t>费力</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p:cNvSpPr txBox="1"/>
          <p:nvPr/>
        </p:nvSpPr>
        <p:spPr>
          <a:xfrm>
            <a:off x="831273" y="353293"/>
            <a:ext cx="4962858" cy="3396690"/>
          </a:xfrm>
          <a:prstGeom prst="rect">
            <a:avLst/>
          </a:prstGeom>
          <a:noFill/>
        </p:spPr>
        <p:txBody>
          <a:bodyPr wrap="square" lIns="36000" tIns="36000" rIns="36000" bIns="36000" rtlCol="0">
            <a:spAutoFit/>
          </a:bodyPr>
          <a:lstStyle/>
          <a:p>
            <a:pPr algn="just">
              <a:lnSpc>
                <a:spcPct val="150000"/>
              </a:lnSpc>
            </a:pPr>
            <a:r>
              <a:rPr lang="zh-CN" altLang="en-US" b="1" dirty="0" smtClean="0">
                <a:solidFill>
                  <a:srgbClr val="409E8A"/>
                </a:solidFill>
                <a:latin typeface="+mn-ea"/>
              </a:rPr>
              <a:t>例</a:t>
            </a:r>
            <a:r>
              <a:rPr lang="en-US" b="1" dirty="0" smtClean="0">
                <a:solidFill>
                  <a:srgbClr val="409E8A"/>
                </a:solidFill>
                <a:latin typeface="+mn-ea"/>
              </a:rPr>
              <a:t>3</a:t>
            </a:r>
            <a:r>
              <a:rPr lang="zh-CN" altLang="en-US" dirty="0" smtClean="0"/>
              <a:t> </a:t>
            </a:r>
            <a:r>
              <a:rPr lang="en-US" altLang="zh-CN" dirty="0" smtClean="0">
                <a:solidFill>
                  <a:srgbClr val="409E8A"/>
                </a:solidFill>
              </a:rPr>
              <a:t>[</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安顺</a:t>
            </a:r>
            <a:r>
              <a:rPr lang="en-US" altLang="zh-CN" dirty="0" smtClean="0">
                <a:solidFill>
                  <a:srgbClr val="409E8A"/>
                </a:solidFill>
              </a:rPr>
              <a:t>] </a:t>
            </a:r>
            <a:r>
              <a:rPr lang="zh-CN" altLang="en-US" dirty="0" smtClean="0"/>
              <a:t>如图</a:t>
            </a:r>
            <a:r>
              <a:rPr lang="en-US" dirty="0" smtClean="0"/>
              <a:t>6-25</a:t>
            </a:r>
            <a:r>
              <a:rPr lang="zh-CN" altLang="en-US" dirty="0" smtClean="0"/>
              <a:t>所示，用固定在竖直墙上的直角三角形支架</a:t>
            </a:r>
            <a:r>
              <a:rPr lang="en-US" dirty="0" smtClean="0"/>
              <a:t>ABC</a:t>
            </a:r>
            <a:r>
              <a:rPr lang="zh-CN" altLang="en-US" dirty="0" smtClean="0"/>
              <a:t>放置空调室外机。已知</a:t>
            </a:r>
            <a:r>
              <a:rPr lang="en-US" dirty="0" smtClean="0"/>
              <a:t>AB</a:t>
            </a:r>
            <a:r>
              <a:rPr lang="zh-CN" altLang="en-US" dirty="0" smtClean="0"/>
              <a:t>长</a:t>
            </a:r>
            <a:r>
              <a:rPr lang="en-US" dirty="0" smtClean="0"/>
              <a:t>40 cm</a:t>
            </a:r>
            <a:r>
              <a:rPr lang="zh-CN" altLang="en-US" dirty="0" smtClean="0"/>
              <a:t>，</a:t>
            </a:r>
            <a:r>
              <a:rPr lang="en-US" dirty="0" smtClean="0"/>
              <a:t>BC</a:t>
            </a:r>
            <a:r>
              <a:rPr lang="zh-CN" altLang="en-US" dirty="0" smtClean="0"/>
              <a:t>长</a:t>
            </a:r>
            <a:r>
              <a:rPr lang="en-US" dirty="0" smtClean="0"/>
              <a:t>50 cm</a:t>
            </a:r>
            <a:r>
              <a:rPr lang="zh-CN" altLang="en-US" dirty="0" smtClean="0"/>
              <a:t>。室外机的质量为</a:t>
            </a:r>
            <a:r>
              <a:rPr lang="en-US" dirty="0" smtClean="0"/>
              <a:t>30 kg</a:t>
            </a:r>
            <a:r>
              <a:rPr lang="zh-CN" altLang="en-US" dirty="0" smtClean="0"/>
              <a:t>，室外机的重力作用线正好通过</a:t>
            </a:r>
            <a:r>
              <a:rPr lang="en-US" dirty="0" smtClean="0"/>
              <a:t>AB</a:t>
            </a:r>
            <a:r>
              <a:rPr lang="zh-CN" altLang="en-US" dirty="0" smtClean="0"/>
              <a:t>中点，则</a:t>
            </a:r>
            <a:r>
              <a:rPr lang="en-US" dirty="0" smtClean="0"/>
              <a:t>A</a:t>
            </a:r>
            <a:r>
              <a:rPr lang="zh-CN" altLang="en-US" dirty="0" smtClean="0"/>
              <a:t>处螺钉受到的水平拉力</a:t>
            </a:r>
            <a:r>
              <a:rPr lang="en-US" dirty="0" smtClean="0"/>
              <a:t>F</a:t>
            </a:r>
            <a:r>
              <a:rPr lang="zh-CN" altLang="en-US" dirty="0" smtClean="0"/>
              <a:t>为</a:t>
            </a:r>
            <a:r>
              <a:rPr lang="zh-CN" altLang="en-US" u="sng" dirty="0" smtClean="0"/>
              <a:t>　    </a:t>
            </a:r>
            <a:r>
              <a:rPr lang="en-US" dirty="0" smtClean="0"/>
              <a:t>N</a:t>
            </a:r>
            <a:r>
              <a:rPr lang="zh-CN" altLang="en-US" dirty="0" smtClean="0"/>
              <a:t>（支架重力</a:t>
            </a:r>
            <a:r>
              <a:rPr lang="en-US" dirty="0" smtClean="0"/>
              <a:t> </a:t>
            </a:r>
            <a:r>
              <a:rPr lang="zh-CN" altLang="en-US" dirty="0" smtClean="0"/>
              <a:t>不计）。为了安全，从力学的角度分析，室外机的位置应尽量</a:t>
            </a:r>
            <a:r>
              <a:rPr lang="zh-CN" altLang="en-US" u="sng" dirty="0" smtClean="0"/>
              <a:t>　　　　</a:t>
            </a:r>
            <a:r>
              <a:rPr lang="zh-CN" altLang="en-US" dirty="0" smtClean="0"/>
              <a:t>（选填“靠近”或“远离”）墙壁。（</a:t>
            </a:r>
            <a:r>
              <a:rPr lang="en-US" dirty="0" smtClean="0"/>
              <a:t>g</a:t>
            </a:r>
            <a:r>
              <a:rPr lang="zh-CN" altLang="en-US" dirty="0" smtClean="0"/>
              <a:t>取</a:t>
            </a:r>
            <a:r>
              <a:rPr lang="en-US" dirty="0" smtClean="0"/>
              <a:t>10 N/kg</a:t>
            </a:r>
            <a:r>
              <a:rPr lang="zh-CN" altLang="en-US" dirty="0" smtClean="0"/>
              <a:t>）</a:t>
            </a:r>
            <a:r>
              <a:rPr lang="en-US" dirty="0" smtClean="0"/>
              <a:t> </a:t>
            </a:r>
            <a:endParaRPr lang="zh-CN" altLang="en-US" dirty="0" smtClean="0"/>
          </a:p>
        </p:txBody>
      </p:sp>
      <p:sp>
        <p:nvSpPr>
          <p:cNvPr id="15" name="矩形 14">
            <a:extLst>
              <a:ext uri="{FF2B5EF4-FFF2-40B4-BE49-F238E27FC236}">
                <a16:creationId xmlns="" xmlns:a16="http://schemas.microsoft.com/office/drawing/2014/main" id="{45AB04A7-9050-478D-85EF-066586968C3B}"/>
              </a:ext>
            </a:extLst>
          </p:cNvPr>
          <p:cNvSpPr/>
          <p:nvPr/>
        </p:nvSpPr>
        <p:spPr>
          <a:xfrm>
            <a:off x="-7792" y="1845585"/>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16" name="文本框 10">
            <a:extLst>
              <a:ext uri="{FF2B5EF4-FFF2-40B4-BE49-F238E27FC236}">
                <a16:creationId xmlns="" xmlns:a16="http://schemas.microsoft.com/office/drawing/2014/main"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7"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1" name="矩形 10"/>
          <p:cNvSpPr/>
          <p:nvPr/>
        </p:nvSpPr>
        <p:spPr>
          <a:xfrm>
            <a:off x="3995870" y="2017505"/>
            <a:ext cx="612668" cy="369332"/>
          </a:xfrm>
          <a:prstGeom prst="rect">
            <a:avLst/>
          </a:prstGeom>
        </p:spPr>
        <p:txBody>
          <a:bodyPr wrap="none">
            <a:spAutoFit/>
          </a:bodyPr>
          <a:lstStyle/>
          <a:p>
            <a:r>
              <a:rPr lang="en-US" altLang="zh-CN" b="1" dirty="0" smtClean="0">
                <a:solidFill>
                  <a:srgbClr val="C00000"/>
                </a:solidFill>
              </a:rPr>
              <a:t>200</a:t>
            </a:r>
            <a:endParaRPr lang="zh-CN" altLang="en-US" b="1" dirty="0">
              <a:solidFill>
                <a:srgbClr val="C00000"/>
              </a:solidFill>
            </a:endParaRPr>
          </a:p>
        </p:txBody>
      </p:sp>
      <p:sp>
        <p:nvSpPr>
          <p:cNvPr id="14" name="矩形 13"/>
          <p:cNvSpPr/>
          <p:nvPr/>
        </p:nvSpPr>
        <p:spPr>
          <a:xfrm>
            <a:off x="6943944" y="3158194"/>
            <a:ext cx="758541" cy="377411"/>
          </a:xfrm>
          <a:prstGeom prst="rect">
            <a:avLst/>
          </a:prstGeom>
        </p:spPr>
        <p:txBody>
          <a:bodyPr wrap="none">
            <a:spAutoFit/>
          </a:bodyPr>
          <a:lstStyle/>
          <a:p>
            <a:pPr algn="just">
              <a:lnSpc>
                <a:spcPct val="150000"/>
              </a:lnSpc>
            </a:pPr>
            <a:r>
              <a:rPr lang="zh-CN" altLang="en-US" sz="1400" dirty="0" smtClean="0"/>
              <a:t>图</a:t>
            </a:r>
            <a:r>
              <a:rPr lang="en-US" sz="1400" dirty="0" smtClean="0"/>
              <a:t>6-25</a:t>
            </a:r>
            <a:endParaRPr lang="zh-CN" altLang="en-US" sz="1400" dirty="0" smtClean="0"/>
          </a:p>
        </p:txBody>
      </p:sp>
      <p:pic>
        <p:nvPicPr>
          <p:cNvPr id="9" name="20WNW21.EPS" descr="id:2147500809;FounderCES"/>
          <p:cNvPicPr/>
          <p:nvPr/>
        </p:nvPicPr>
        <p:blipFill>
          <a:blip r:embed="rId2" cstate="print"/>
          <a:stretch>
            <a:fillRect/>
          </a:stretch>
        </p:blipFill>
        <p:spPr>
          <a:xfrm>
            <a:off x="6427530" y="537371"/>
            <a:ext cx="1773418" cy="2258381"/>
          </a:xfrm>
          <a:prstGeom prst="rect">
            <a:avLst/>
          </a:prstGeom>
        </p:spPr>
      </p:pic>
      <p:sp>
        <p:nvSpPr>
          <p:cNvPr id="10" name="矩形 9"/>
          <p:cNvSpPr/>
          <p:nvPr/>
        </p:nvSpPr>
        <p:spPr>
          <a:xfrm>
            <a:off x="2665980" y="2839029"/>
            <a:ext cx="646331" cy="369332"/>
          </a:xfrm>
          <a:prstGeom prst="rect">
            <a:avLst/>
          </a:prstGeom>
        </p:spPr>
        <p:txBody>
          <a:bodyPr wrap="none">
            <a:spAutoFit/>
          </a:bodyPr>
          <a:lstStyle/>
          <a:p>
            <a:r>
              <a:rPr lang="zh-CN" altLang="en-US" b="1" dirty="0" smtClean="0">
                <a:solidFill>
                  <a:srgbClr val="C00000"/>
                </a:solidFill>
              </a:rPr>
              <a:t>靠近</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8"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9"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9" name="文本框 15">
            <a:extLst>
              <a:ext uri="{FF2B5EF4-FFF2-40B4-BE49-F238E27FC236}">
                <a16:creationId xmlns:a16="http://schemas.microsoft.com/office/drawing/2014/main" xmlns="" id="{513755DF-9709-473A-BB92-B4F2B780B634}"/>
              </a:ext>
            </a:extLst>
          </p:cNvPr>
          <p:cNvSpPr txBox="1"/>
          <p:nvPr/>
        </p:nvSpPr>
        <p:spPr>
          <a:xfrm>
            <a:off x="736264" y="646119"/>
            <a:ext cx="8117589" cy="3396690"/>
          </a:xfrm>
          <a:prstGeom prst="rect">
            <a:avLst/>
          </a:prstGeom>
          <a:noFill/>
        </p:spPr>
        <p:txBody>
          <a:bodyPr wrap="square" lIns="36000" tIns="36000" rIns="36000" bIns="36000" rtlCol="0">
            <a:spAutoFit/>
          </a:bodyPr>
          <a:lstStyle/>
          <a:p>
            <a:pPr algn="just">
              <a:lnSpc>
                <a:spcPct val="150000"/>
              </a:lnSpc>
            </a:pPr>
            <a:r>
              <a:rPr lang="en-US" b="1" dirty="0" smtClean="0"/>
              <a:t>1.2020</a:t>
            </a:r>
            <a:r>
              <a:rPr lang="zh-CN" altLang="en-US" b="1" dirty="0" smtClean="0"/>
              <a:t>中考命题点预测</a:t>
            </a:r>
          </a:p>
          <a:p>
            <a:pPr algn="just">
              <a:lnSpc>
                <a:spcPct val="150000"/>
              </a:lnSpc>
            </a:pPr>
            <a:r>
              <a:rPr lang="zh-CN" altLang="en-US" dirty="0" smtClean="0"/>
              <a:t>（</a:t>
            </a:r>
            <a:r>
              <a:rPr lang="en-US" dirty="0" smtClean="0"/>
              <a:t>1</a:t>
            </a:r>
            <a:r>
              <a:rPr lang="zh-CN" altLang="en-US" dirty="0" smtClean="0"/>
              <a:t>） 杠杆平衡状态的判断：只要杠杆在动力和阻力的作用下处于静止状态，就叫杠杆平衡，与杠杆是否处于水平位置无关。</a:t>
            </a:r>
          </a:p>
          <a:p>
            <a:pPr algn="just">
              <a:lnSpc>
                <a:spcPct val="150000"/>
              </a:lnSpc>
            </a:pPr>
            <a:r>
              <a:rPr lang="zh-CN" altLang="en-US" dirty="0" smtClean="0"/>
              <a:t>（</a:t>
            </a:r>
            <a:r>
              <a:rPr lang="en-US" dirty="0" smtClean="0"/>
              <a:t>2</a:t>
            </a:r>
            <a:r>
              <a:rPr lang="zh-CN" altLang="en-US" dirty="0" smtClean="0"/>
              <a:t>）实验前平衡螺母的调节：杠杆向右倾斜时，向左调节平衡螺母；杠杆向左倾斜时，则向右调节平衡螺母。</a:t>
            </a:r>
          </a:p>
          <a:p>
            <a:pPr algn="just">
              <a:lnSpc>
                <a:spcPct val="150000"/>
              </a:lnSpc>
            </a:pPr>
            <a:r>
              <a:rPr lang="zh-CN" altLang="en-US" dirty="0" smtClean="0"/>
              <a:t>（</a:t>
            </a:r>
            <a:r>
              <a:rPr lang="en-US" dirty="0" smtClean="0"/>
              <a:t>3</a:t>
            </a:r>
            <a:r>
              <a:rPr lang="zh-CN" altLang="en-US" dirty="0" smtClean="0"/>
              <a:t>）选择杠杆中间为支点的目的是消除杠杆自重对平衡的影响。</a:t>
            </a:r>
          </a:p>
          <a:p>
            <a:pPr algn="just">
              <a:lnSpc>
                <a:spcPct val="150000"/>
              </a:lnSpc>
            </a:pPr>
            <a:r>
              <a:rPr lang="zh-CN" altLang="en-US" dirty="0" smtClean="0"/>
              <a:t>（</a:t>
            </a:r>
            <a:r>
              <a:rPr lang="en-US" dirty="0" smtClean="0"/>
              <a:t>4</a:t>
            </a:r>
            <a:r>
              <a:rPr lang="zh-CN" altLang="en-US" dirty="0" smtClean="0"/>
              <a:t>）实验过程中不能再调节平衡螺母（与天平相同）。</a:t>
            </a:r>
          </a:p>
          <a:p>
            <a:pPr algn="just">
              <a:lnSpc>
                <a:spcPct val="150000"/>
              </a:lnSpc>
            </a:pPr>
            <a:r>
              <a:rPr lang="zh-CN" altLang="en-US" dirty="0" smtClean="0"/>
              <a:t>（</a:t>
            </a:r>
            <a:r>
              <a:rPr lang="en-US" dirty="0" smtClean="0"/>
              <a:t>5</a:t>
            </a:r>
            <a:r>
              <a:rPr lang="zh-CN" altLang="en-US" dirty="0" smtClean="0"/>
              <a:t>）实验过程中使杠杆在水平位置平衡的目的是便于测量力臂。</a:t>
            </a:r>
          </a:p>
        </p:txBody>
      </p:sp>
      <p:sp>
        <p:nvSpPr>
          <p:cNvPr id="8" name="矩形 7"/>
          <p:cNvSpPr/>
          <p:nvPr/>
        </p:nvSpPr>
        <p:spPr>
          <a:xfrm>
            <a:off x="720750" y="268138"/>
            <a:ext cx="3262432" cy="400110"/>
          </a:xfrm>
          <a:prstGeom prst="rect">
            <a:avLst/>
          </a:prstGeom>
        </p:spPr>
        <p:txBody>
          <a:bodyPr wrap="none">
            <a:spAutoFit/>
          </a:bodyPr>
          <a:lstStyle/>
          <a:p>
            <a:r>
              <a:rPr lang="zh-CN" altLang="en-US" sz="2000" b="1" dirty="0" smtClean="0">
                <a:solidFill>
                  <a:srgbClr val="409E8A"/>
                </a:solidFill>
              </a:rPr>
              <a:t>突破　探究杠杆的平衡条件</a:t>
            </a:r>
            <a:endParaRPr lang="zh-CN" altLang="en-US" sz="2000" b="1" dirty="0">
              <a:solidFill>
                <a:srgbClr val="409E8A"/>
              </a:solidFill>
            </a:endParaRPr>
          </a:p>
        </p:txBody>
      </p:sp>
    </p:spTree>
    <p:extLst>
      <p:ext uri="{BB962C8B-B14F-4D97-AF65-F5344CB8AC3E}">
        <p14:creationId xmlns:p14="http://schemas.microsoft.com/office/powerpoint/2010/main" val="3355192232"/>
      </p:ext>
    </p:extLst>
  </p:cSld>
  <p:clrMapOvr>
    <a:masterClrMapping/>
  </p:clrMapOvr>
  <p:transition spd="med">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8"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9"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9" name="文本框 15">
            <a:extLst>
              <a:ext uri="{FF2B5EF4-FFF2-40B4-BE49-F238E27FC236}">
                <a16:creationId xmlns:a16="http://schemas.microsoft.com/office/drawing/2014/main" xmlns="" id="{513755DF-9709-473A-BB92-B4F2B780B634}"/>
              </a:ext>
            </a:extLst>
          </p:cNvPr>
          <p:cNvSpPr txBox="1"/>
          <p:nvPr/>
        </p:nvSpPr>
        <p:spPr>
          <a:xfrm>
            <a:off x="753848" y="320803"/>
            <a:ext cx="8117589" cy="1734697"/>
          </a:xfrm>
          <a:prstGeom prst="rect">
            <a:avLst/>
          </a:prstGeom>
          <a:noFill/>
        </p:spPr>
        <p:txBody>
          <a:bodyPr wrap="square" lIns="36000" tIns="36000" rIns="36000" bIns="36000" rtlCol="0">
            <a:spAutoFit/>
          </a:bodyPr>
          <a:lstStyle/>
          <a:p>
            <a:pPr algn="just">
              <a:lnSpc>
                <a:spcPct val="150000"/>
              </a:lnSpc>
            </a:pPr>
            <a:r>
              <a:rPr lang="zh-CN" altLang="en-US" dirty="0" smtClean="0"/>
              <a:t>（</a:t>
            </a:r>
            <a:r>
              <a:rPr lang="en-US" dirty="0" smtClean="0"/>
              <a:t>6</a:t>
            </a:r>
            <a:r>
              <a:rPr lang="zh-CN" altLang="en-US" dirty="0" smtClean="0"/>
              <a:t>）弹簧测力计从竖直拉杠杆变为倾斜拉杠杆，弹簧测力计的示数会变化（动力臂发生变化）。</a:t>
            </a:r>
          </a:p>
          <a:p>
            <a:pPr algn="just">
              <a:lnSpc>
                <a:spcPct val="150000"/>
              </a:lnSpc>
            </a:pPr>
            <a:r>
              <a:rPr lang="zh-CN" altLang="en-US" dirty="0" smtClean="0"/>
              <a:t>（</a:t>
            </a:r>
            <a:r>
              <a:rPr lang="en-US" dirty="0" smtClean="0"/>
              <a:t>7</a:t>
            </a:r>
            <a:r>
              <a:rPr lang="zh-CN" altLang="en-US" dirty="0" smtClean="0"/>
              <a:t>）实验结论的表述。</a:t>
            </a:r>
          </a:p>
          <a:p>
            <a:pPr algn="just">
              <a:lnSpc>
                <a:spcPct val="150000"/>
              </a:lnSpc>
            </a:pPr>
            <a:r>
              <a:rPr lang="zh-CN" altLang="en-US" dirty="0" smtClean="0"/>
              <a:t>（</a:t>
            </a:r>
            <a:r>
              <a:rPr lang="en-US" dirty="0" smtClean="0"/>
              <a:t>8</a:t>
            </a:r>
            <a:r>
              <a:rPr lang="zh-CN" altLang="en-US" dirty="0" smtClean="0"/>
              <a:t>）多次实验的目的是使实验结论具有普遍性。</a:t>
            </a:r>
            <a:endParaRPr lang="zh-CN" altLang="en-US" dirty="0"/>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8"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9"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9" name="文本框 15">
            <a:extLst>
              <a:ext uri="{FF2B5EF4-FFF2-40B4-BE49-F238E27FC236}">
                <a16:creationId xmlns:a16="http://schemas.microsoft.com/office/drawing/2014/main" xmlns="" id="{513755DF-9709-473A-BB92-B4F2B780B634}"/>
              </a:ext>
            </a:extLst>
          </p:cNvPr>
          <p:cNvSpPr txBox="1"/>
          <p:nvPr/>
        </p:nvSpPr>
        <p:spPr>
          <a:xfrm>
            <a:off x="771434" y="347181"/>
            <a:ext cx="7874602" cy="349702"/>
          </a:xfrm>
          <a:prstGeom prst="rect">
            <a:avLst/>
          </a:prstGeom>
          <a:noFill/>
        </p:spPr>
        <p:txBody>
          <a:bodyPr wrap="square" lIns="36000" tIns="36000" rIns="36000" bIns="36000" rtlCol="0">
            <a:spAutoFit/>
          </a:bodyPr>
          <a:lstStyle/>
          <a:p>
            <a:r>
              <a:rPr lang="en-US" b="1" dirty="0" smtClean="0"/>
              <a:t>2.</a:t>
            </a:r>
            <a:r>
              <a:rPr lang="zh-CN" altLang="en-US" dirty="0" smtClean="0"/>
              <a:t>实验设计如图</a:t>
            </a:r>
            <a:r>
              <a:rPr lang="en-US" dirty="0" smtClean="0"/>
              <a:t>6-26</a:t>
            </a:r>
            <a:r>
              <a:rPr lang="zh-CN" altLang="en-US" dirty="0" smtClean="0"/>
              <a:t>所示。</a:t>
            </a:r>
            <a:endParaRPr lang="zh-CN" altLang="en-US" dirty="0"/>
          </a:p>
        </p:txBody>
      </p:sp>
      <p:sp>
        <p:nvSpPr>
          <p:cNvPr id="12" name="矩形 11"/>
          <p:cNvSpPr/>
          <p:nvPr/>
        </p:nvSpPr>
        <p:spPr>
          <a:xfrm>
            <a:off x="691358" y="2946365"/>
            <a:ext cx="7974622" cy="874407"/>
          </a:xfrm>
          <a:prstGeom prst="rect">
            <a:avLst/>
          </a:prstGeom>
        </p:spPr>
        <p:txBody>
          <a:bodyPr wrap="square">
            <a:spAutoFit/>
          </a:bodyPr>
          <a:lstStyle/>
          <a:p>
            <a:pPr algn="just">
              <a:lnSpc>
                <a:spcPct val="150000"/>
              </a:lnSpc>
            </a:pPr>
            <a:r>
              <a:rPr lang="en-US" b="1" dirty="0" smtClean="0"/>
              <a:t>3.</a:t>
            </a:r>
            <a:r>
              <a:rPr lang="zh-CN" altLang="en-US" b="1" dirty="0" smtClean="0"/>
              <a:t>实验结论：</a:t>
            </a:r>
            <a:r>
              <a:rPr lang="zh-CN" altLang="en-US" dirty="0" smtClean="0"/>
              <a:t>杠杆平衡的条件：动力乘动力臂等于阻力乘阻力臂，用公式表示为</a:t>
            </a:r>
            <a:r>
              <a:rPr lang="en-US" dirty="0" smtClean="0"/>
              <a:t>F</a:t>
            </a:r>
            <a:r>
              <a:rPr lang="en-US" baseline="-25000" dirty="0" smtClean="0"/>
              <a:t>1</a:t>
            </a:r>
            <a:r>
              <a:rPr lang="en-US" dirty="0" smtClean="0"/>
              <a:t>L</a:t>
            </a:r>
            <a:r>
              <a:rPr lang="en-US" baseline="-25000" dirty="0" smtClean="0"/>
              <a:t>1</a:t>
            </a:r>
            <a:r>
              <a:rPr lang="en-US" dirty="0" smtClean="0"/>
              <a:t>=F</a:t>
            </a:r>
            <a:r>
              <a:rPr lang="en-US" baseline="-25000" dirty="0" smtClean="0"/>
              <a:t>2</a:t>
            </a:r>
            <a:r>
              <a:rPr lang="en-US" dirty="0" smtClean="0"/>
              <a:t>L</a:t>
            </a:r>
            <a:r>
              <a:rPr lang="en-US" baseline="-25000" dirty="0" smtClean="0"/>
              <a:t>2</a:t>
            </a:r>
            <a:r>
              <a:rPr lang="zh-CN" altLang="en-US" dirty="0" smtClean="0"/>
              <a:t>。</a:t>
            </a:r>
            <a:endParaRPr lang="zh-CN" altLang="en-US" dirty="0"/>
          </a:p>
        </p:txBody>
      </p:sp>
      <p:sp>
        <p:nvSpPr>
          <p:cNvPr id="15" name="矩形 14"/>
          <p:cNvSpPr/>
          <p:nvPr/>
        </p:nvSpPr>
        <p:spPr>
          <a:xfrm>
            <a:off x="4109480" y="2573926"/>
            <a:ext cx="758541" cy="307777"/>
          </a:xfrm>
          <a:prstGeom prst="rect">
            <a:avLst/>
          </a:prstGeom>
        </p:spPr>
        <p:txBody>
          <a:bodyPr wrap="none">
            <a:spAutoFit/>
          </a:bodyPr>
          <a:lstStyle/>
          <a:p>
            <a:r>
              <a:rPr lang="zh-CN" altLang="en-US" sz="1400" dirty="0" smtClean="0"/>
              <a:t>图</a:t>
            </a:r>
            <a:r>
              <a:rPr lang="en-US" sz="1400" dirty="0" smtClean="0"/>
              <a:t>6-26</a:t>
            </a:r>
            <a:endParaRPr lang="zh-CN" altLang="en-US" sz="1400" dirty="0"/>
          </a:p>
        </p:txBody>
      </p:sp>
      <p:pic>
        <p:nvPicPr>
          <p:cNvPr id="11" name="G211.EPS" descr="id:2147500837;FounderCES"/>
          <p:cNvPicPr/>
          <p:nvPr/>
        </p:nvPicPr>
        <p:blipFill>
          <a:blip r:embed="rId2" cstate="print"/>
          <a:stretch>
            <a:fillRect/>
          </a:stretch>
        </p:blipFill>
        <p:spPr>
          <a:xfrm>
            <a:off x="3470599" y="780611"/>
            <a:ext cx="2182580" cy="1636767"/>
          </a:xfrm>
          <a:prstGeom prst="rect">
            <a:avLst/>
          </a:prstGeom>
        </p:spPr>
      </p:pic>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653156" y="2560815"/>
            <a:ext cx="8165024" cy="1754326"/>
          </a:xfrm>
          <a:prstGeom prst="rect">
            <a:avLst/>
          </a:prstGeom>
        </p:spPr>
        <p:txBody>
          <a:bodyPr wrap="square">
            <a:spAutoFit/>
          </a:bodyPr>
          <a:lstStyle/>
          <a:p>
            <a:pPr algn="just">
              <a:lnSpc>
                <a:spcPct val="150000"/>
              </a:lnSpc>
            </a:pPr>
            <a:r>
              <a:rPr lang="zh-CN" altLang="en-US" dirty="0" smtClean="0"/>
              <a:t>（</a:t>
            </a:r>
            <a:r>
              <a:rPr lang="en-US" dirty="0" smtClean="0"/>
              <a:t>1</a:t>
            </a:r>
            <a:r>
              <a:rPr lang="zh-CN" altLang="en-US" dirty="0" smtClean="0"/>
              <a:t>）杠杆在如图甲所示的位置静止时</a:t>
            </a:r>
            <a:r>
              <a:rPr lang="zh-CN" altLang="en-US" u="sng" dirty="0" smtClean="0"/>
              <a:t>　　　　</a:t>
            </a:r>
            <a:r>
              <a:rPr lang="zh-CN" altLang="en-US" dirty="0" smtClean="0"/>
              <a:t>（选填“是”或“不是”）处于平衡状态的。</a:t>
            </a:r>
            <a:r>
              <a:rPr lang="en-US" dirty="0" smtClean="0"/>
              <a:t> </a:t>
            </a:r>
            <a:endParaRPr lang="zh-CN" altLang="en-US" dirty="0" smtClean="0"/>
          </a:p>
          <a:p>
            <a:pPr algn="just">
              <a:lnSpc>
                <a:spcPct val="150000"/>
              </a:lnSpc>
            </a:pPr>
            <a:r>
              <a:rPr lang="zh-CN" altLang="en-US" dirty="0" smtClean="0"/>
              <a:t>（</a:t>
            </a:r>
            <a:r>
              <a:rPr lang="en-US" dirty="0" smtClean="0"/>
              <a:t>2</a:t>
            </a:r>
            <a:r>
              <a:rPr lang="zh-CN" altLang="en-US" dirty="0" smtClean="0"/>
              <a:t>）为使杠杆在水平位置平衡，应将平衡螺母向</a:t>
            </a:r>
            <a:r>
              <a:rPr lang="zh-CN" altLang="en-US" u="sng" dirty="0" smtClean="0"/>
              <a:t>　　　</a:t>
            </a:r>
            <a:r>
              <a:rPr lang="zh-CN" altLang="en-US" dirty="0" smtClean="0"/>
              <a:t>（选填“左”或“右”）端调节。</a:t>
            </a:r>
            <a:r>
              <a:rPr lang="en-US" dirty="0" smtClean="0"/>
              <a:t> </a:t>
            </a:r>
            <a:endParaRPr lang="zh-CN" altLang="en-US" dirty="0" smtClean="0"/>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8"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9"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9" name="文本框 15">
            <a:extLst>
              <a:ext uri="{FF2B5EF4-FFF2-40B4-BE49-F238E27FC236}">
                <a16:creationId xmlns:a16="http://schemas.microsoft.com/office/drawing/2014/main" xmlns="" id="{513755DF-9709-473A-BB92-B4F2B780B634}"/>
              </a:ext>
            </a:extLst>
          </p:cNvPr>
          <p:cNvSpPr txBox="1"/>
          <p:nvPr/>
        </p:nvSpPr>
        <p:spPr>
          <a:xfrm>
            <a:off x="771434" y="347181"/>
            <a:ext cx="7874602" cy="349702"/>
          </a:xfrm>
          <a:prstGeom prst="rect">
            <a:avLst/>
          </a:prstGeom>
          <a:noFill/>
        </p:spPr>
        <p:txBody>
          <a:bodyPr wrap="square" lIns="36000" tIns="36000" rIns="36000" bIns="36000" rtlCol="0">
            <a:spAutoFit/>
          </a:bodyPr>
          <a:lstStyle/>
          <a:p>
            <a:r>
              <a:rPr lang="en-US" b="1" dirty="0" smtClean="0"/>
              <a:t>4.</a:t>
            </a:r>
            <a:r>
              <a:rPr lang="zh-CN" altLang="en-US" b="1" dirty="0" smtClean="0"/>
              <a:t>考题速递</a:t>
            </a:r>
            <a:endParaRPr lang="zh-CN" altLang="en-US" b="1" dirty="0"/>
          </a:p>
        </p:txBody>
      </p:sp>
      <p:sp>
        <p:nvSpPr>
          <p:cNvPr id="8" name="矩形 7"/>
          <p:cNvSpPr/>
          <p:nvPr/>
        </p:nvSpPr>
        <p:spPr>
          <a:xfrm>
            <a:off x="733603" y="741260"/>
            <a:ext cx="4216769" cy="1338828"/>
          </a:xfrm>
          <a:prstGeom prst="rect">
            <a:avLst/>
          </a:prstGeom>
        </p:spPr>
        <p:txBody>
          <a:bodyPr wrap="square">
            <a:spAutoFit/>
          </a:bodyPr>
          <a:lstStyle/>
          <a:p>
            <a:pPr>
              <a:lnSpc>
                <a:spcPct val="150000"/>
              </a:lnSpc>
            </a:pPr>
            <a:r>
              <a:rPr lang="zh-CN" altLang="en-US" b="1" dirty="0" smtClean="0">
                <a:solidFill>
                  <a:srgbClr val="409E8A"/>
                </a:solidFill>
              </a:rPr>
              <a:t>例 </a:t>
            </a:r>
            <a:r>
              <a:rPr lang="en-US" altLang="zh-CN" b="1" dirty="0" smtClean="0">
                <a:solidFill>
                  <a:srgbClr val="409E8A"/>
                </a:solidFill>
              </a:rPr>
              <a:t>1 </a:t>
            </a:r>
            <a:r>
              <a:rPr lang="zh-CN" altLang="en-US" dirty="0" smtClean="0"/>
              <a:t> </a:t>
            </a:r>
            <a:r>
              <a:rPr lang="en-US" altLang="zh-CN" dirty="0" smtClean="0">
                <a:solidFill>
                  <a:srgbClr val="409E8A"/>
                </a:solidFill>
              </a:rPr>
              <a:t>[</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荆州</a:t>
            </a:r>
            <a:r>
              <a:rPr lang="en-US" altLang="zh-CN" dirty="0" smtClean="0">
                <a:solidFill>
                  <a:srgbClr val="409E8A"/>
                </a:solidFill>
              </a:rPr>
              <a:t>] </a:t>
            </a:r>
            <a:r>
              <a:rPr lang="zh-CN" altLang="en-US" dirty="0" smtClean="0"/>
              <a:t>小华在做“探究杠杆平衡条件”实验时的装置如图</a:t>
            </a:r>
            <a:r>
              <a:rPr lang="en-US" dirty="0" smtClean="0"/>
              <a:t>6-27</a:t>
            </a:r>
            <a:r>
              <a:rPr lang="zh-CN" altLang="en-US" dirty="0" smtClean="0"/>
              <a:t>所示，杠杆上相邻刻线间的距离相等。</a:t>
            </a:r>
            <a:endParaRPr lang="zh-CN" altLang="en-US" dirty="0"/>
          </a:p>
        </p:txBody>
      </p:sp>
      <p:sp>
        <p:nvSpPr>
          <p:cNvPr id="14" name="矩形 13"/>
          <p:cNvSpPr/>
          <p:nvPr/>
        </p:nvSpPr>
        <p:spPr>
          <a:xfrm>
            <a:off x="4829309" y="2578149"/>
            <a:ext cx="415498" cy="369332"/>
          </a:xfrm>
          <a:prstGeom prst="rect">
            <a:avLst/>
          </a:prstGeom>
        </p:spPr>
        <p:txBody>
          <a:bodyPr wrap="none">
            <a:spAutoFit/>
          </a:bodyPr>
          <a:lstStyle/>
          <a:p>
            <a:r>
              <a:rPr lang="zh-CN" altLang="en-US" b="1" dirty="0" smtClean="0">
                <a:solidFill>
                  <a:srgbClr val="C00000"/>
                </a:solidFill>
              </a:rPr>
              <a:t>是</a:t>
            </a:r>
            <a:endParaRPr lang="zh-CN" altLang="en-US" b="1" dirty="0">
              <a:solidFill>
                <a:srgbClr val="C00000"/>
              </a:solidFill>
            </a:endParaRPr>
          </a:p>
        </p:txBody>
      </p:sp>
      <p:pic>
        <p:nvPicPr>
          <p:cNvPr id="12" name="20WNW166.EPS" descr="id:2147500858;FounderCES"/>
          <p:cNvPicPr/>
          <p:nvPr/>
        </p:nvPicPr>
        <p:blipFill>
          <a:blip r:embed="rId2" cstate="print"/>
          <a:stretch>
            <a:fillRect/>
          </a:stretch>
        </p:blipFill>
        <p:spPr>
          <a:xfrm>
            <a:off x="4971162" y="653405"/>
            <a:ext cx="3668342" cy="1469684"/>
          </a:xfrm>
          <a:prstGeom prst="rect">
            <a:avLst/>
          </a:prstGeom>
        </p:spPr>
      </p:pic>
      <p:sp>
        <p:nvSpPr>
          <p:cNvPr id="13" name="矩形 12"/>
          <p:cNvSpPr/>
          <p:nvPr/>
        </p:nvSpPr>
        <p:spPr>
          <a:xfrm>
            <a:off x="6370888" y="2095017"/>
            <a:ext cx="758541" cy="307777"/>
          </a:xfrm>
          <a:prstGeom prst="rect">
            <a:avLst/>
          </a:prstGeom>
        </p:spPr>
        <p:txBody>
          <a:bodyPr wrap="none">
            <a:spAutoFit/>
          </a:bodyPr>
          <a:lstStyle/>
          <a:p>
            <a:r>
              <a:rPr lang="zh-CN" altLang="en-US" sz="1400" dirty="0" smtClean="0"/>
              <a:t>图</a:t>
            </a:r>
            <a:r>
              <a:rPr lang="en-US" sz="1400" dirty="0" smtClean="0"/>
              <a:t>6-27</a:t>
            </a:r>
            <a:endParaRPr lang="zh-CN" altLang="en-US" sz="1400" dirty="0"/>
          </a:p>
        </p:txBody>
      </p:sp>
      <p:sp>
        <p:nvSpPr>
          <p:cNvPr id="15" name="矩形 14"/>
          <p:cNvSpPr/>
          <p:nvPr/>
        </p:nvSpPr>
        <p:spPr>
          <a:xfrm>
            <a:off x="5825281" y="3410326"/>
            <a:ext cx="415498" cy="369332"/>
          </a:xfrm>
          <a:prstGeom prst="rect">
            <a:avLst/>
          </a:prstGeom>
        </p:spPr>
        <p:txBody>
          <a:bodyPr wrap="none">
            <a:spAutoFit/>
          </a:bodyPr>
          <a:lstStyle/>
          <a:p>
            <a:r>
              <a:rPr lang="zh-CN" altLang="en-US" b="1" dirty="0" smtClean="0">
                <a:solidFill>
                  <a:srgbClr val="C00000"/>
                </a:solidFill>
              </a:rPr>
              <a:t>右</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695196" y="2098357"/>
            <a:ext cx="8165024" cy="2585323"/>
          </a:xfrm>
          <a:prstGeom prst="rect">
            <a:avLst/>
          </a:prstGeom>
        </p:spPr>
        <p:txBody>
          <a:bodyPr wrap="square">
            <a:spAutoFit/>
          </a:bodyPr>
          <a:lstStyle/>
          <a:p>
            <a:pPr algn="just">
              <a:lnSpc>
                <a:spcPct val="150000"/>
              </a:lnSpc>
            </a:pPr>
            <a:r>
              <a:rPr lang="zh-CN" altLang="en-US" dirty="0" smtClean="0"/>
              <a:t>（</a:t>
            </a:r>
            <a:r>
              <a:rPr lang="en-US" dirty="0" smtClean="0"/>
              <a:t>3</a:t>
            </a:r>
            <a:r>
              <a:rPr lang="zh-CN" altLang="en-US" dirty="0" smtClean="0"/>
              <a:t>）如图乙所示，杠杆在水平位置平衡后，在</a:t>
            </a:r>
            <a:r>
              <a:rPr lang="en-US" dirty="0" smtClean="0"/>
              <a:t>A</a:t>
            </a:r>
            <a:r>
              <a:rPr lang="zh-CN" altLang="en-US" dirty="0" smtClean="0"/>
              <a:t>点挂两个钩码，每个钩码重</a:t>
            </a:r>
            <a:r>
              <a:rPr lang="en-US" dirty="0" smtClean="0"/>
              <a:t>0.5 N</a:t>
            </a:r>
            <a:r>
              <a:rPr lang="zh-CN" altLang="en-US" dirty="0" smtClean="0"/>
              <a:t>，在</a:t>
            </a:r>
            <a:r>
              <a:rPr lang="en-US" dirty="0" smtClean="0"/>
              <a:t>B</a:t>
            </a:r>
            <a:r>
              <a:rPr lang="zh-CN" altLang="en-US" dirty="0" smtClean="0"/>
              <a:t>点竖直向下拉弹簧测力计，仍使杠杆在水平位置平衡，此时弹簧测力计的示数应为</a:t>
            </a:r>
            <a:r>
              <a:rPr lang="zh-CN" altLang="en-US" u="sng" dirty="0" smtClean="0"/>
              <a:t>　　　　</a:t>
            </a:r>
            <a:r>
              <a:rPr lang="en-US" dirty="0" smtClean="0"/>
              <a:t>N</a:t>
            </a:r>
            <a:r>
              <a:rPr lang="zh-CN" altLang="en-US" dirty="0" smtClean="0"/>
              <a:t>。当弹簧测力计改为斜拉时，再次使杠杆在水平位置平衡，则弹簧测力计的示数将</a:t>
            </a:r>
            <a:r>
              <a:rPr lang="zh-CN" altLang="en-US" u="sng" dirty="0" smtClean="0"/>
              <a:t>　　　　</a:t>
            </a:r>
            <a:r>
              <a:rPr lang="zh-CN" altLang="en-US" dirty="0" smtClean="0"/>
              <a:t>（选填“变大”“变小”或“不变”）。</a:t>
            </a:r>
            <a:r>
              <a:rPr lang="en-US" dirty="0" smtClean="0"/>
              <a:t> </a:t>
            </a:r>
            <a:endParaRPr lang="zh-CN" altLang="en-US" dirty="0" smtClean="0"/>
          </a:p>
          <a:p>
            <a:pPr algn="just">
              <a:lnSpc>
                <a:spcPct val="150000"/>
              </a:lnSpc>
            </a:pPr>
            <a:r>
              <a:rPr lang="zh-CN" altLang="en-US" dirty="0" smtClean="0"/>
              <a:t>（</a:t>
            </a:r>
            <a:r>
              <a:rPr lang="en-US" dirty="0" smtClean="0"/>
              <a:t>4</a:t>
            </a:r>
            <a:r>
              <a:rPr lang="zh-CN" altLang="en-US" dirty="0" smtClean="0"/>
              <a:t>）小华改变钩码的个数和位置进行了多次实验，其目的是</a:t>
            </a:r>
            <a:r>
              <a:rPr lang="zh-CN" altLang="en-US" u="sng" dirty="0" smtClean="0"/>
              <a:t>　　　　　　　　　　                                              　　</a:t>
            </a:r>
            <a:r>
              <a:rPr lang="zh-CN" altLang="en-US" dirty="0" smtClean="0"/>
              <a:t>。</a:t>
            </a:r>
            <a:r>
              <a:rPr lang="en-US" dirty="0" smtClean="0"/>
              <a:t> </a:t>
            </a:r>
            <a:endParaRPr lang="zh-CN" altLang="en-US" dirty="0"/>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8"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9"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9" name="文本框 15">
            <a:extLst>
              <a:ext uri="{FF2B5EF4-FFF2-40B4-BE49-F238E27FC236}">
                <a16:creationId xmlns:a16="http://schemas.microsoft.com/office/drawing/2014/main" xmlns="" id="{513755DF-9709-473A-BB92-B4F2B780B634}"/>
              </a:ext>
            </a:extLst>
          </p:cNvPr>
          <p:cNvSpPr txBox="1"/>
          <p:nvPr/>
        </p:nvSpPr>
        <p:spPr>
          <a:xfrm>
            <a:off x="771434" y="347181"/>
            <a:ext cx="7874602" cy="349702"/>
          </a:xfrm>
          <a:prstGeom prst="rect">
            <a:avLst/>
          </a:prstGeom>
          <a:noFill/>
        </p:spPr>
        <p:txBody>
          <a:bodyPr wrap="square" lIns="36000" tIns="36000" rIns="36000" bIns="36000" rtlCol="0">
            <a:spAutoFit/>
          </a:bodyPr>
          <a:lstStyle/>
          <a:p>
            <a:r>
              <a:rPr lang="en-US" b="1" dirty="0" smtClean="0"/>
              <a:t>4.</a:t>
            </a:r>
            <a:r>
              <a:rPr lang="zh-CN" altLang="en-US" b="1" dirty="0" smtClean="0"/>
              <a:t>考题速递</a:t>
            </a:r>
            <a:endParaRPr lang="zh-CN" altLang="en-US" b="1" dirty="0"/>
          </a:p>
        </p:txBody>
      </p:sp>
      <p:sp>
        <p:nvSpPr>
          <p:cNvPr id="8" name="矩形 7"/>
          <p:cNvSpPr/>
          <p:nvPr/>
        </p:nvSpPr>
        <p:spPr>
          <a:xfrm>
            <a:off x="733603" y="657177"/>
            <a:ext cx="4122175" cy="1338828"/>
          </a:xfrm>
          <a:prstGeom prst="rect">
            <a:avLst/>
          </a:prstGeom>
        </p:spPr>
        <p:txBody>
          <a:bodyPr wrap="square">
            <a:spAutoFit/>
          </a:bodyPr>
          <a:lstStyle/>
          <a:p>
            <a:pPr>
              <a:lnSpc>
                <a:spcPct val="150000"/>
              </a:lnSpc>
            </a:pPr>
            <a:r>
              <a:rPr lang="zh-CN" altLang="en-US" b="1" dirty="0" smtClean="0">
                <a:solidFill>
                  <a:srgbClr val="409E8A"/>
                </a:solidFill>
              </a:rPr>
              <a:t>例 </a:t>
            </a:r>
            <a:r>
              <a:rPr lang="en-US" altLang="zh-CN" b="1" dirty="0" smtClean="0">
                <a:solidFill>
                  <a:srgbClr val="409E8A"/>
                </a:solidFill>
              </a:rPr>
              <a:t>1</a:t>
            </a:r>
            <a:r>
              <a:rPr lang="zh-CN" altLang="en-US" dirty="0" smtClean="0"/>
              <a:t> </a:t>
            </a:r>
            <a:r>
              <a:rPr lang="en-US" altLang="zh-CN" dirty="0" smtClean="0">
                <a:solidFill>
                  <a:srgbClr val="409E8A"/>
                </a:solidFill>
              </a:rPr>
              <a:t>[2019·</a:t>
            </a:r>
            <a:r>
              <a:rPr lang="zh-CN" altLang="en-US" dirty="0" smtClean="0">
                <a:solidFill>
                  <a:srgbClr val="409E8A"/>
                </a:solidFill>
              </a:rPr>
              <a:t>荆州</a:t>
            </a:r>
            <a:r>
              <a:rPr lang="en-US" altLang="zh-CN" dirty="0" smtClean="0">
                <a:solidFill>
                  <a:srgbClr val="409E8A"/>
                </a:solidFill>
              </a:rPr>
              <a:t>] </a:t>
            </a:r>
            <a:r>
              <a:rPr lang="zh-CN" altLang="en-US" dirty="0" smtClean="0"/>
              <a:t>小华在做“探究杠杆平衡条件”实验时的装置如图</a:t>
            </a:r>
            <a:r>
              <a:rPr lang="en-US" dirty="0" smtClean="0"/>
              <a:t>6-27</a:t>
            </a:r>
            <a:r>
              <a:rPr lang="zh-CN" altLang="en-US" dirty="0" smtClean="0"/>
              <a:t>所示，杠杆上相邻刻线间的距离相等。</a:t>
            </a:r>
            <a:endParaRPr lang="zh-CN" altLang="en-US" dirty="0"/>
          </a:p>
        </p:txBody>
      </p:sp>
      <p:sp>
        <p:nvSpPr>
          <p:cNvPr id="14" name="矩形 13"/>
          <p:cNvSpPr/>
          <p:nvPr/>
        </p:nvSpPr>
        <p:spPr>
          <a:xfrm>
            <a:off x="2163403" y="2963637"/>
            <a:ext cx="535724" cy="369332"/>
          </a:xfrm>
          <a:prstGeom prst="rect">
            <a:avLst/>
          </a:prstGeom>
        </p:spPr>
        <p:txBody>
          <a:bodyPr wrap="none">
            <a:spAutoFit/>
          </a:bodyPr>
          <a:lstStyle/>
          <a:p>
            <a:r>
              <a:rPr lang="en-US" altLang="zh-CN" b="1" dirty="0" smtClean="0">
                <a:solidFill>
                  <a:srgbClr val="C00000"/>
                </a:solidFill>
              </a:rPr>
              <a:t>1.5</a:t>
            </a:r>
            <a:endParaRPr lang="zh-CN" altLang="en-US" b="1" dirty="0">
              <a:solidFill>
                <a:srgbClr val="C00000"/>
              </a:solidFill>
            </a:endParaRPr>
          </a:p>
        </p:txBody>
      </p:sp>
      <p:pic>
        <p:nvPicPr>
          <p:cNvPr id="12" name="20WNW166.EPS" descr="id:2147500858;FounderCES"/>
          <p:cNvPicPr/>
          <p:nvPr/>
        </p:nvPicPr>
        <p:blipFill>
          <a:blip r:embed="rId2" cstate="print"/>
          <a:stretch>
            <a:fillRect/>
          </a:stretch>
        </p:blipFill>
        <p:spPr>
          <a:xfrm>
            <a:off x="4918610" y="537791"/>
            <a:ext cx="3809846" cy="1448663"/>
          </a:xfrm>
          <a:prstGeom prst="rect">
            <a:avLst/>
          </a:prstGeom>
        </p:spPr>
      </p:pic>
      <p:sp>
        <p:nvSpPr>
          <p:cNvPr id="13" name="矩形 12"/>
          <p:cNvSpPr/>
          <p:nvPr/>
        </p:nvSpPr>
        <p:spPr>
          <a:xfrm>
            <a:off x="6570585" y="1790217"/>
            <a:ext cx="758541" cy="307777"/>
          </a:xfrm>
          <a:prstGeom prst="rect">
            <a:avLst/>
          </a:prstGeom>
        </p:spPr>
        <p:txBody>
          <a:bodyPr wrap="none">
            <a:spAutoFit/>
          </a:bodyPr>
          <a:lstStyle/>
          <a:p>
            <a:r>
              <a:rPr lang="zh-CN" altLang="en-US" sz="1400" dirty="0" smtClean="0"/>
              <a:t>图</a:t>
            </a:r>
            <a:r>
              <a:rPr lang="en-US" sz="1400" dirty="0" smtClean="0"/>
              <a:t>6-27</a:t>
            </a:r>
            <a:endParaRPr lang="zh-CN" altLang="en-US" sz="1400" dirty="0"/>
          </a:p>
        </p:txBody>
      </p:sp>
      <p:sp>
        <p:nvSpPr>
          <p:cNvPr id="15" name="矩形 14"/>
          <p:cNvSpPr/>
          <p:nvPr/>
        </p:nvSpPr>
        <p:spPr>
          <a:xfrm>
            <a:off x="3244049" y="3367941"/>
            <a:ext cx="646331" cy="369332"/>
          </a:xfrm>
          <a:prstGeom prst="rect">
            <a:avLst/>
          </a:prstGeom>
        </p:spPr>
        <p:txBody>
          <a:bodyPr wrap="none">
            <a:spAutoFit/>
          </a:bodyPr>
          <a:lstStyle/>
          <a:p>
            <a:r>
              <a:rPr lang="zh-CN" altLang="en-US" b="1" dirty="0" smtClean="0">
                <a:solidFill>
                  <a:srgbClr val="C00000"/>
                </a:solidFill>
              </a:rPr>
              <a:t>变大</a:t>
            </a:r>
            <a:endParaRPr lang="zh-CN" altLang="en-US" b="1" dirty="0">
              <a:solidFill>
                <a:srgbClr val="C00000"/>
              </a:solidFill>
            </a:endParaRPr>
          </a:p>
        </p:txBody>
      </p:sp>
      <p:sp>
        <p:nvSpPr>
          <p:cNvPr id="18" name="矩形 17"/>
          <p:cNvSpPr/>
          <p:nvPr/>
        </p:nvSpPr>
        <p:spPr>
          <a:xfrm>
            <a:off x="1123560" y="4192369"/>
            <a:ext cx="6637282" cy="369332"/>
          </a:xfrm>
          <a:prstGeom prst="rect">
            <a:avLst/>
          </a:prstGeom>
        </p:spPr>
        <p:txBody>
          <a:bodyPr wrap="square">
            <a:spAutoFit/>
          </a:bodyPr>
          <a:lstStyle/>
          <a:p>
            <a:r>
              <a:rPr lang="zh-CN" altLang="en-US" b="1" dirty="0" smtClean="0">
                <a:solidFill>
                  <a:srgbClr val="C00000"/>
                </a:solidFill>
              </a:rPr>
              <a:t>使实验结论更具有普遍性（或避免实验结论的偶然性）</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698431" y="320092"/>
            <a:ext cx="8067197" cy="3000821"/>
          </a:xfrm>
          <a:prstGeom prst="rect">
            <a:avLst/>
          </a:prstGeom>
        </p:spPr>
        <p:txBody>
          <a:bodyPr wrap="square">
            <a:spAutoFit/>
          </a:bodyPr>
          <a:lstStyle/>
          <a:p>
            <a:pPr algn="just">
              <a:lnSpc>
                <a:spcPct val="150000"/>
              </a:lnSpc>
            </a:pPr>
            <a:r>
              <a:rPr lang="zh-CN" altLang="en-US" b="1" dirty="0" smtClean="0">
                <a:solidFill>
                  <a:srgbClr val="409E8A"/>
                </a:solidFill>
              </a:rPr>
              <a:t>例</a:t>
            </a:r>
            <a:r>
              <a:rPr lang="en-US" altLang="zh-CN" b="1" dirty="0" smtClean="0">
                <a:solidFill>
                  <a:srgbClr val="409E8A"/>
                </a:solidFill>
              </a:rPr>
              <a:t>2 </a:t>
            </a:r>
            <a:r>
              <a:rPr lang="en-US" altLang="zh-CN" dirty="0" smtClean="0">
                <a:solidFill>
                  <a:srgbClr val="409E8A"/>
                </a:solidFill>
              </a:rPr>
              <a:t>[</a:t>
            </a:r>
            <a:r>
              <a:rPr lang="en-US" dirty="0" smtClean="0">
                <a:solidFill>
                  <a:srgbClr val="409E8A"/>
                </a:solidFill>
              </a:rPr>
              <a:t>2018</a:t>
            </a:r>
            <a:r>
              <a:rPr lang="en-US" altLang="zh-CN" dirty="0" smtClean="0">
                <a:solidFill>
                  <a:srgbClr val="409E8A"/>
                </a:solidFill>
              </a:rPr>
              <a:t>·</a:t>
            </a:r>
            <a:r>
              <a:rPr lang="zh-CN" altLang="en-US" dirty="0" smtClean="0">
                <a:solidFill>
                  <a:srgbClr val="409E8A"/>
                </a:solidFill>
              </a:rPr>
              <a:t>滨州</a:t>
            </a:r>
            <a:r>
              <a:rPr lang="en-US" altLang="zh-CN" dirty="0" smtClean="0">
                <a:solidFill>
                  <a:srgbClr val="409E8A"/>
                </a:solidFill>
              </a:rPr>
              <a:t>] </a:t>
            </a:r>
            <a:r>
              <a:rPr lang="zh-CN" altLang="en-US" dirty="0" smtClean="0"/>
              <a:t>小明在“探究杠杆平衡条件”的实验中所用的实验器材有：刻度均匀的杠杆、支架、弹簧测力计、刻度尺、细线和质量相同的</a:t>
            </a:r>
            <a:r>
              <a:rPr lang="en-US" dirty="0" smtClean="0"/>
              <a:t>0.5 N</a:t>
            </a:r>
            <a:r>
              <a:rPr lang="zh-CN" altLang="en-US" dirty="0" smtClean="0"/>
              <a:t>重的钩码若干个。</a:t>
            </a:r>
          </a:p>
          <a:p>
            <a:pPr algn="just">
              <a:lnSpc>
                <a:spcPct val="150000"/>
              </a:lnSpc>
            </a:pPr>
            <a:r>
              <a:rPr lang="zh-CN" altLang="en-US" dirty="0" smtClean="0"/>
              <a:t>（</a:t>
            </a:r>
            <a:r>
              <a:rPr lang="en-US" dirty="0" smtClean="0"/>
              <a:t>1</a:t>
            </a:r>
            <a:r>
              <a:rPr lang="zh-CN" altLang="en-US" dirty="0" smtClean="0"/>
              <a:t>）如图</a:t>
            </a:r>
            <a:r>
              <a:rPr lang="en-US" dirty="0" smtClean="0"/>
              <a:t>6-28Ⅰ</a:t>
            </a:r>
            <a:r>
              <a:rPr lang="zh-CN" altLang="en-US" dirty="0" smtClean="0"/>
              <a:t>所示，实验前，杠杆左端下沉，则应将左端的平衡螺母向</a:t>
            </a:r>
            <a:endParaRPr lang="en-US" altLang="zh-CN" dirty="0" smtClean="0"/>
          </a:p>
          <a:p>
            <a:pPr algn="just">
              <a:lnSpc>
                <a:spcPct val="150000"/>
              </a:lnSpc>
            </a:pPr>
            <a:r>
              <a:rPr lang="zh-CN" altLang="en-US" u="sng" dirty="0" smtClean="0"/>
              <a:t>　　　</a:t>
            </a:r>
            <a:r>
              <a:rPr lang="zh-CN" altLang="en-US" dirty="0" smtClean="0"/>
              <a:t>（选填“左”或“右”）调节，直到杠杆在</a:t>
            </a:r>
            <a:r>
              <a:rPr lang="zh-CN" altLang="en-US" u="sng" dirty="0" smtClean="0"/>
              <a:t>　　　　</a:t>
            </a:r>
            <a:r>
              <a:rPr lang="zh-CN" altLang="en-US" dirty="0" smtClean="0"/>
              <a:t>位置平衡，目的是便于测量</a:t>
            </a:r>
            <a:r>
              <a:rPr lang="zh-CN" altLang="en-US" u="sng" dirty="0" smtClean="0"/>
              <a:t>　　　</a:t>
            </a:r>
            <a:r>
              <a:rPr lang="zh-CN" altLang="en-US" dirty="0" smtClean="0"/>
              <a:t>。支点选在杠杆的中点是为了消除杠杆</a:t>
            </a:r>
            <a:r>
              <a:rPr lang="zh-CN" altLang="en-US" u="sng" dirty="0" smtClean="0"/>
              <a:t>　　　　</a:t>
            </a:r>
            <a:r>
              <a:rPr lang="zh-CN" altLang="en-US" dirty="0" smtClean="0"/>
              <a:t>对实验的影响。</a:t>
            </a:r>
            <a:r>
              <a:rPr lang="en-US" dirty="0" smtClean="0"/>
              <a:t> </a:t>
            </a:r>
            <a:endParaRPr lang="zh-CN" altLang="en-US" dirty="0"/>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8"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9"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14" name="矩形 13"/>
          <p:cNvSpPr/>
          <p:nvPr/>
        </p:nvSpPr>
        <p:spPr>
          <a:xfrm>
            <a:off x="966698" y="2012106"/>
            <a:ext cx="415498" cy="369332"/>
          </a:xfrm>
          <a:prstGeom prst="rect">
            <a:avLst/>
          </a:prstGeom>
        </p:spPr>
        <p:txBody>
          <a:bodyPr wrap="none">
            <a:spAutoFit/>
          </a:bodyPr>
          <a:lstStyle/>
          <a:p>
            <a:r>
              <a:rPr lang="zh-CN" altLang="en-US" b="1" dirty="0" smtClean="0">
                <a:solidFill>
                  <a:srgbClr val="C00000"/>
                </a:solidFill>
              </a:rPr>
              <a:t>右</a:t>
            </a:r>
            <a:endParaRPr lang="zh-CN" altLang="en-US" b="1" dirty="0">
              <a:solidFill>
                <a:srgbClr val="C00000"/>
              </a:solidFill>
            </a:endParaRPr>
          </a:p>
        </p:txBody>
      </p:sp>
      <p:sp>
        <p:nvSpPr>
          <p:cNvPr id="15" name="矩形 14"/>
          <p:cNvSpPr/>
          <p:nvPr/>
        </p:nvSpPr>
        <p:spPr>
          <a:xfrm>
            <a:off x="6053545" y="2026338"/>
            <a:ext cx="646331" cy="369332"/>
          </a:xfrm>
          <a:prstGeom prst="rect">
            <a:avLst/>
          </a:prstGeom>
        </p:spPr>
        <p:txBody>
          <a:bodyPr wrap="none">
            <a:spAutoFit/>
          </a:bodyPr>
          <a:lstStyle/>
          <a:p>
            <a:r>
              <a:rPr lang="zh-CN" altLang="en-US" b="1" dirty="0" smtClean="0">
                <a:solidFill>
                  <a:srgbClr val="C00000"/>
                </a:solidFill>
              </a:rPr>
              <a:t>水平</a:t>
            </a:r>
            <a:endParaRPr lang="zh-CN" altLang="en-US" b="1" dirty="0">
              <a:solidFill>
                <a:srgbClr val="C00000"/>
              </a:solidFill>
            </a:endParaRPr>
          </a:p>
        </p:txBody>
      </p:sp>
      <p:sp>
        <p:nvSpPr>
          <p:cNvPr id="18" name="矩形 17"/>
          <p:cNvSpPr/>
          <p:nvPr/>
        </p:nvSpPr>
        <p:spPr>
          <a:xfrm>
            <a:off x="6468512" y="4039936"/>
            <a:ext cx="758541" cy="307777"/>
          </a:xfrm>
          <a:prstGeom prst="rect">
            <a:avLst/>
          </a:prstGeom>
        </p:spPr>
        <p:txBody>
          <a:bodyPr wrap="none">
            <a:spAutoFit/>
          </a:bodyPr>
          <a:lstStyle/>
          <a:p>
            <a:r>
              <a:rPr lang="zh-CN" altLang="en-US" sz="1400" dirty="0" smtClean="0"/>
              <a:t>图</a:t>
            </a:r>
            <a:r>
              <a:rPr lang="en-US" sz="1400" dirty="0" smtClean="0"/>
              <a:t>6-28</a:t>
            </a:r>
            <a:endParaRPr lang="zh-CN" altLang="en-US" sz="1400" dirty="0"/>
          </a:p>
        </p:txBody>
      </p:sp>
      <p:pic>
        <p:nvPicPr>
          <p:cNvPr id="11" name="19WL331.EPS" descr="id:2147500872;FounderCES"/>
          <p:cNvPicPr/>
          <p:nvPr/>
        </p:nvPicPr>
        <p:blipFill>
          <a:blip r:embed="rId2" cstate="print"/>
          <a:stretch>
            <a:fillRect/>
          </a:stretch>
        </p:blipFill>
        <p:spPr>
          <a:xfrm>
            <a:off x="1670409" y="2991043"/>
            <a:ext cx="4630410" cy="1360239"/>
          </a:xfrm>
          <a:prstGeom prst="rect">
            <a:avLst/>
          </a:prstGeom>
        </p:spPr>
      </p:pic>
      <p:sp>
        <p:nvSpPr>
          <p:cNvPr id="13" name="矩形 12"/>
          <p:cNvSpPr/>
          <p:nvPr/>
        </p:nvSpPr>
        <p:spPr>
          <a:xfrm>
            <a:off x="1736862" y="2418615"/>
            <a:ext cx="646331" cy="369332"/>
          </a:xfrm>
          <a:prstGeom prst="rect">
            <a:avLst/>
          </a:prstGeom>
        </p:spPr>
        <p:txBody>
          <a:bodyPr wrap="none">
            <a:spAutoFit/>
          </a:bodyPr>
          <a:lstStyle/>
          <a:p>
            <a:r>
              <a:rPr lang="zh-CN" altLang="en-US" b="1" dirty="0" smtClean="0">
                <a:solidFill>
                  <a:srgbClr val="C00000"/>
                </a:solidFill>
              </a:rPr>
              <a:t>力臂</a:t>
            </a:r>
            <a:endParaRPr lang="zh-CN" altLang="en-US" b="1" dirty="0">
              <a:solidFill>
                <a:srgbClr val="C00000"/>
              </a:solidFill>
            </a:endParaRPr>
          </a:p>
        </p:txBody>
      </p:sp>
      <p:sp>
        <p:nvSpPr>
          <p:cNvPr id="17" name="矩形 16"/>
          <p:cNvSpPr/>
          <p:nvPr/>
        </p:nvSpPr>
        <p:spPr>
          <a:xfrm>
            <a:off x="6624171" y="2408105"/>
            <a:ext cx="646331" cy="369332"/>
          </a:xfrm>
          <a:prstGeom prst="rect">
            <a:avLst/>
          </a:prstGeom>
        </p:spPr>
        <p:txBody>
          <a:bodyPr wrap="none">
            <a:spAutoFit/>
          </a:bodyPr>
          <a:lstStyle/>
          <a:p>
            <a:r>
              <a:rPr lang="zh-CN" altLang="en-US" b="1" dirty="0" smtClean="0">
                <a:solidFill>
                  <a:srgbClr val="C00000"/>
                </a:solidFill>
              </a:rPr>
              <a:t>重力</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3"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xmlns="" id="{D7A3CC0C-7B50-47F5-93CC-6BB1519DFB82}"/>
              </a:ext>
            </a:extLst>
          </p:cNvPr>
          <p:cNvSpPr txBox="1"/>
          <p:nvPr/>
        </p:nvSpPr>
        <p:spPr>
          <a:xfrm>
            <a:off x="814192" y="1801904"/>
            <a:ext cx="7910185" cy="602143"/>
          </a:xfrm>
          <a:prstGeom prst="rect">
            <a:avLst/>
          </a:prstGeom>
          <a:noFill/>
        </p:spPr>
        <p:txBody>
          <a:bodyPr wrap="square" lIns="36000" tIns="36000" rIns="36000" bIns="36000" rtlCol="0">
            <a:spAutoFit/>
          </a:bodyPr>
          <a:lstStyle/>
          <a:p>
            <a:pPr algn="ctr">
              <a:lnSpc>
                <a:spcPct val="150000"/>
              </a:lnSpc>
            </a:pPr>
            <a:r>
              <a:rPr lang="zh-CN" altLang="en-US" sz="2600" b="1" dirty="0" smtClean="0">
                <a:solidFill>
                  <a:srgbClr val="409E8A"/>
                </a:solidFill>
                <a:latin typeface="微软雅黑" panose="020B0503020204020204" pitchFamily="34" charset="-122"/>
                <a:ea typeface="微软雅黑" panose="020B0503020204020204" pitchFamily="34" charset="-122"/>
              </a:rPr>
              <a:t>课时</a:t>
            </a:r>
            <a:r>
              <a:rPr lang="en-US" altLang="zh-CN" sz="2600" b="1" dirty="0" smtClean="0">
                <a:solidFill>
                  <a:srgbClr val="409E8A"/>
                </a:solidFill>
                <a:latin typeface="微软雅黑" panose="020B0503020204020204" pitchFamily="34" charset="-122"/>
                <a:ea typeface="微软雅黑" panose="020B0503020204020204" pitchFamily="34" charset="-122"/>
              </a:rPr>
              <a:t>02</a:t>
            </a:r>
            <a:r>
              <a:rPr lang="zh-CN" altLang="en-US" sz="2600" b="1" dirty="0">
                <a:solidFill>
                  <a:srgbClr val="409E8A"/>
                </a:solidFill>
                <a:latin typeface="微软雅黑" panose="020B0503020204020204" pitchFamily="34" charset="-122"/>
                <a:ea typeface="微软雅黑" panose="020B0503020204020204" pitchFamily="34" charset="-122"/>
              </a:rPr>
              <a:t>　</a:t>
            </a:r>
            <a:r>
              <a:rPr lang="zh-CN" altLang="en-US" sz="2600" b="1" dirty="0" smtClean="0">
                <a:solidFill>
                  <a:srgbClr val="409E8A"/>
                </a:solidFill>
                <a:latin typeface="微软雅黑" panose="020B0503020204020204" pitchFamily="34" charset="-122"/>
                <a:ea typeface="微软雅黑" panose="020B0503020204020204" pitchFamily="34" charset="-122"/>
              </a:rPr>
              <a:t>简单机械</a:t>
            </a:r>
            <a:endParaRPr lang="zh-CN" altLang="en-US" sz="2600" b="1" dirty="0">
              <a:solidFill>
                <a:srgbClr val="409E8A"/>
              </a:solidFill>
              <a:latin typeface="微软雅黑" panose="020B0503020204020204" pitchFamily="34" charset="-122"/>
              <a:ea typeface="微软雅黑" panose="020B0503020204020204" pitchFamily="34" charset="-122"/>
            </a:endParaRPr>
          </a:p>
        </p:txBody>
      </p:sp>
      <p:cxnSp>
        <p:nvCxnSpPr>
          <p:cNvPr id="4" name="直接连接符 3"/>
          <p:cNvCxnSpPr/>
          <p:nvPr/>
        </p:nvCxnSpPr>
        <p:spPr>
          <a:xfrm>
            <a:off x="435429" y="2484913"/>
            <a:ext cx="8708571" cy="0"/>
          </a:xfrm>
          <a:prstGeom prst="line">
            <a:avLst/>
          </a:prstGeom>
          <a:ln w="19050">
            <a:solidFill>
              <a:srgbClr val="409E8A"/>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1495925"/>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8"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9"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14" name="矩形 13"/>
          <p:cNvSpPr/>
          <p:nvPr/>
        </p:nvSpPr>
        <p:spPr>
          <a:xfrm>
            <a:off x="906544" y="2429125"/>
            <a:ext cx="678391" cy="369332"/>
          </a:xfrm>
          <a:prstGeom prst="rect">
            <a:avLst/>
          </a:prstGeom>
        </p:spPr>
        <p:txBody>
          <a:bodyPr wrap="none">
            <a:spAutoFit/>
          </a:bodyPr>
          <a:lstStyle/>
          <a:p>
            <a:r>
              <a:rPr lang="en-US" b="1" dirty="0" smtClean="0">
                <a:solidFill>
                  <a:srgbClr val="C00000"/>
                </a:solidFill>
              </a:rPr>
              <a:t>0</a:t>
            </a:r>
            <a:r>
              <a:rPr lang="en-US" b="1" i="1" dirty="0" smtClean="0">
                <a:solidFill>
                  <a:srgbClr val="C00000"/>
                </a:solidFill>
              </a:rPr>
              <a:t>.</a:t>
            </a:r>
            <a:r>
              <a:rPr lang="en-US" b="1" dirty="0" smtClean="0">
                <a:solidFill>
                  <a:srgbClr val="C00000"/>
                </a:solidFill>
              </a:rPr>
              <a:t>15</a:t>
            </a:r>
            <a:endParaRPr lang="zh-CN" altLang="en-US" b="1" dirty="0">
              <a:solidFill>
                <a:srgbClr val="C00000"/>
              </a:solidFill>
            </a:endParaRPr>
          </a:p>
        </p:txBody>
      </p:sp>
      <p:sp>
        <p:nvSpPr>
          <p:cNvPr id="16" name="矩形 15"/>
          <p:cNvSpPr/>
          <p:nvPr/>
        </p:nvSpPr>
        <p:spPr>
          <a:xfrm>
            <a:off x="698431" y="309582"/>
            <a:ext cx="8088217" cy="2585323"/>
          </a:xfrm>
          <a:prstGeom prst="rect">
            <a:avLst/>
          </a:prstGeom>
        </p:spPr>
        <p:txBody>
          <a:bodyPr wrap="square">
            <a:spAutoFit/>
          </a:bodyPr>
          <a:lstStyle/>
          <a:p>
            <a:pPr algn="just">
              <a:lnSpc>
                <a:spcPct val="150000"/>
              </a:lnSpc>
            </a:pPr>
            <a:r>
              <a:rPr lang="zh-CN" altLang="en-US" b="1" dirty="0" smtClean="0">
                <a:solidFill>
                  <a:srgbClr val="409E8A"/>
                </a:solidFill>
              </a:rPr>
              <a:t>例</a:t>
            </a:r>
            <a:r>
              <a:rPr lang="en-US" altLang="zh-CN" b="1" dirty="0" smtClean="0">
                <a:solidFill>
                  <a:srgbClr val="409E8A"/>
                </a:solidFill>
              </a:rPr>
              <a:t>2 </a:t>
            </a:r>
            <a:r>
              <a:rPr lang="en-US" altLang="zh-CN" dirty="0" smtClean="0">
                <a:solidFill>
                  <a:srgbClr val="409E8A"/>
                </a:solidFill>
              </a:rPr>
              <a:t>[2018·</a:t>
            </a:r>
            <a:r>
              <a:rPr lang="zh-CN" altLang="en-US" dirty="0" smtClean="0">
                <a:solidFill>
                  <a:srgbClr val="409E8A"/>
                </a:solidFill>
              </a:rPr>
              <a:t>滨州</a:t>
            </a:r>
            <a:r>
              <a:rPr lang="en-US" altLang="zh-CN" dirty="0" smtClean="0">
                <a:solidFill>
                  <a:srgbClr val="409E8A"/>
                </a:solidFill>
              </a:rPr>
              <a:t>] </a:t>
            </a:r>
            <a:r>
              <a:rPr lang="zh-CN" altLang="en-US" dirty="0" smtClean="0"/>
              <a:t>小明在“探究杠杆平衡条件”的实验中所用的实验器材有：刻度均匀的杠杆、支架、弹簧测力计、刻度尺、细线和质量相同的</a:t>
            </a:r>
            <a:r>
              <a:rPr lang="en-US" dirty="0" smtClean="0"/>
              <a:t>0.5 N</a:t>
            </a:r>
            <a:r>
              <a:rPr lang="zh-CN" altLang="en-US" dirty="0" smtClean="0"/>
              <a:t>重的钩码若干个。</a:t>
            </a:r>
            <a:endParaRPr lang="en-US" altLang="zh-CN" dirty="0" smtClean="0"/>
          </a:p>
          <a:p>
            <a:pPr algn="just">
              <a:lnSpc>
                <a:spcPct val="150000"/>
              </a:lnSpc>
            </a:pPr>
            <a:r>
              <a:rPr lang="zh-CN" altLang="en-US" dirty="0" smtClean="0"/>
              <a:t>（</a:t>
            </a:r>
            <a:r>
              <a:rPr lang="en-US" dirty="0" smtClean="0"/>
              <a:t>2</a:t>
            </a:r>
            <a:r>
              <a:rPr lang="zh-CN" altLang="en-US" dirty="0" smtClean="0"/>
              <a:t>）小明同学所在实验小组完成某次操作后，实验现象如图</a:t>
            </a:r>
            <a:r>
              <a:rPr lang="en-US" dirty="0" smtClean="0"/>
              <a:t>Ⅱ</a:t>
            </a:r>
            <a:r>
              <a:rPr lang="zh-CN" altLang="en-US" dirty="0" smtClean="0"/>
              <a:t>所示，他们记录的数值为动力</a:t>
            </a:r>
            <a:r>
              <a:rPr lang="en-US" dirty="0" smtClean="0"/>
              <a:t>F</a:t>
            </a:r>
            <a:r>
              <a:rPr lang="en-US" baseline="-25000" dirty="0" smtClean="0"/>
              <a:t>1</a:t>
            </a:r>
            <a:r>
              <a:rPr lang="en-US" dirty="0" smtClean="0"/>
              <a:t>=1.5 N</a:t>
            </a:r>
            <a:r>
              <a:rPr lang="zh-CN" altLang="en-US" dirty="0" smtClean="0"/>
              <a:t>，动力臂</a:t>
            </a:r>
            <a:r>
              <a:rPr lang="en-US" dirty="0" smtClean="0"/>
              <a:t>L</a:t>
            </a:r>
            <a:r>
              <a:rPr lang="en-US" baseline="-25000" dirty="0" smtClean="0"/>
              <a:t>1</a:t>
            </a:r>
            <a:r>
              <a:rPr lang="en-US" dirty="0" smtClean="0"/>
              <a:t>=0.1 m</a:t>
            </a:r>
            <a:r>
              <a:rPr lang="zh-CN" altLang="en-US" dirty="0" smtClean="0"/>
              <a:t>，阻力</a:t>
            </a:r>
            <a:r>
              <a:rPr lang="en-US" dirty="0" smtClean="0"/>
              <a:t>F</a:t>
            </a:r>
            <a:r>
              <a:rPr lang="en-US" baseline="-25000" dirty="0" smtClean="0"/>
              <a:t>2</a:t>
            </a:r>
            <a:r>
              <a:rPr lang="en-US" dirty="0" smtClean="0"/>
              <a:t>=1 N</a:t>
            </a:r>
            <a:r>
              <a:rPr lang="zh-CN" altLang="en-US" dirty="0" smtClean="0"/>
              <a:t>，则阻力臂</a:t>
            </a:r>
            <a:r>
              <a:rPr lang="en-US" dirty="0" smtClean="0"/>
              <a:t>L</a:t>
            </a:r>
            <a:r>
              <a:rPr lang="en-US" baseline="-25000" dirty="0" smtClean="0"/>
              <a:t>2</a:t>
            </a:r>
            <a:r>
              <a:rPr lang="en-US" dirty="0" smtClean="0"/>
              <a:t>=</a:t>
            </a:r>
          </a:p>
          <a:p>
            <a:pPr algn="just">
              <a:lnSpc>
                <a:spcPct val="150000"/>
              </a:lnSpc>
            </a:pPr>
            <a:r>
              <a:rPr lang="zh-CN" altLang="en-US" u="sng" dirty="0" smtClean="0"/>
              <a:t>　　　　</a:t>
            </a:r>
            <a:r>
              <a:rPr lang="en-US" dirty="0" smtClean="0"/>
              <a:t>m</a:t>
            </a:r>
            <a:r>
              <a:rPr lang="zh-CN" altLang="en-US" dirty="0" smtClean="0"/>
              <a:t>。</a:t>
            </a:r>
            <a:r>
              <a:rPr lang="en-US" dirty="0" smtClean="0"/>
              <a:t>  </a:t>
            </a:r>
            <a:endParaRPr lang="zh-CN" altLang="en-US" dirty="0"/>
          </a:p>
        </p:txBody>
      </p:sp>
      <p:sp>
        <p:nvSpPr>
          <p:cNvPr id="18" name="矩形 17"/>
          <p:cNvSpPr/>
          <p:nvPr/>
        </p:nvSpPr>
        <p:spPr>
          <a:xfrm>
            <a:off x="4881450" y="4134530"/>
            <a:ext cx="758541" cy="307777"/>
          </a:xfrm>
          <a:prstGeom prst="rect">
            <a:avLst/>
          </a:prstGeom>
        </p:spPr>
        <p:txBody>
          <a:bodyPr wrap="none">
            <a:spAutoFit/>
          </a:bodyPr>
          <a:lstStyle/>
          <a:p>
            <a:r>
              <a:rPr lang="zh-CN" altLang="en-US" sz="1400" dirty="0" smtClean="0"/>
              <a:t>图</a:t>
            </a:r>
            <a:r>
              <a:rPr lang="en-US" sz="1400" dirty="0" smtClean="0"/>
              <a:t>6-28</a:t>
            </a:r>
            <a:endParaRPr lang="zh-CN" altLang="en-US" sz="1400" dirty="0"/>
          </a:p>
        </p:txBody>
      </p:sp>
      <p:pic>
        <p:nvPicPr>
          <p:cNvPr id="11" name="19WL331.EPS" descr="id:2147500872;FounderCES"/>
          <p:cNvPicPr/>
          <p:nvPr/>
        </p:nvPicPr>
        <p:blipFill>
          <a:blip r:embed="rId2" cstate="print"/>
          <a:stretch>
            <a:fillRect/>
          </a:stretch>
        </p:blipFill>
        <p:spPr>
          <a:xfrm>
            <a:off x="2322050" y="2633693"/>
            <a:ext cx="5023970" cy="1475852"/>
          </a:xfrm>
          <a:prstGeom prst="rect">
            <a:avLst/>
          </a:prstGeom>
        </p:spPr>
      </p:pic>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8"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9"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14" name="矩形 13"/>
          <p:cNvSpPr/>
          <p:nvPr/>
        </p:nvSpPr>
        <p:spPr>
          <a:xfrm>
            <a:off x="5184255" y="2008711"/>
            <a:ext cx="3241593" cy="369332"/>
          </a:xfrm>
          <a:prstGeom prst="rect">
            <a:avLst/>
          </a:prstGeom>
        </p:spPr>
        <p:txBody>
          <a:bodyPr wrap="none">
            <a:spAutoFit/>
          </a:bodyPr>
          <a:lstStyle/>
          <a:p>
            <a:r>
              <a:rPr lang="zh-CN" altLang="en-US" b="1" dirty="0" smtClean="0">
                <a:solidFill>
                  <a:srgbClr val="C00000"/>
                </a:solidFill>
              </a:rPr>
              <a:t>只做一次实验</a:t>
            </a:r>
            <a:r>
              <a:rPr lang="en-US" b="1" dirty="0" smtClean="0">
                <a:solidFill>
                  <a:srgbClr val="C00000"/>
                </a:solidFill>
              </a:rPr>
              <a:t>,</a:t>
            </a:r>
            <a:r>
              <a:rPr lang="zh-CN" altLang="en-US" b="1" dirty="0" smtClean="0">
                <a:solidFill>
                  <a:srgbClr val="C00000"/>
                </a:solidFill>
              </a:rPr>
              <a:t>结论具有偶然性</a:t>
            </a:r>
            <a:endParaRPr lang="zh-CN" altLang="en-US" b="1" dirty="0">
              <a:solidFill>
                <a:srgbClr val="C00000"/>
              </a:solidFill>
            </a:endParaRPr>
          </a:p>
        </p:txBody>
      </p:sp>
      <p:sp>
        <p:nvSpPr>
          <p:cNvPr id="16" name="矩形 15"/>
          <p:cNvSpPr/>
          <p:nvPr/>
        </p:nvSpPr>
        <p:spPr>
          <a:xfrm>
            <a:off x="782514" y="351623"/>
            <a:ext cx="8009793" cy="2169825"/>
          </a:xfrm>
          <a:prstGeom prst="rect">
            <a:avLst/>
          </a:prstGeom>
        </p:spPr>
        <p:txBody>
          <a:bodyPr wrap="square">
            <a:spAutoFit/>
          </a:bodyPr>
          <a:lstStyle/>
          <a:p>
            <a:pPr algn="just">
              <a:lnSpc>
                <a:spcPct val="150000"/>
              </a:lnSpc>
            </a:pPr>
            <a:r>
              <a:rPr lang="zh-CN" altLang="en-US" b="1" dirty="0" smtClean="0">
                <a:solidFill>
                  <a:srgbClr val="409E8A"/>
                </a:solidFill>
              </a:rPr>
              <a:t>例</a:t>
            </a:r>
            <a:r>
              <a:rPr lang="en-US" altLang="zh-CN" b="1" dirty="0" smtClean="0">
                <a:solidFill>
                  <a:srgbClr val="409E8A"/>
                </a:solidFill>
              </a:rPr>
              <a:t>2 </a:t>
            </a:r>
            <a:r>
              <a:rPr lang="en-US" altLang="zh-CN" dirty="0" smtClean="0">
                <a:solidFill>
                  <a:srgbClr val="409E8A"/>
                </a:solidFill>
              </a:rPr>
              <a:t>[2018·</a:t>
            </a:r>
            <a:r>
              <a:rPr lang="zh-CN" altLang="en-US" dirty="0" smtClean="0">
                <a:solidFill>
                  <a:srgbClr val="409E8A"/>
                </a:solidFill>
              </a:rPr>
              <a:t>滨州</a:t>
            </a:r>
            <a:r>
              <a:rPr lang="en-US" altLang="zh-CN" dirty="0" smtClean="0">
                <a:solidFill>
                  <a:srgbClr val="409E8A"/>
                </a:solidFill>
              </a:rPr>
              <a:t>] </a:t>
            </a:r>
            <a:r>
              <a:rPr lang="zh-CN" altLang="en-US" dirty="0" smtClean="0"/>
              <a:t>小明在“探究杠杆平衡条件”的实验中所用的实验器材有：刻度均匀的杠杆、支架、弹簧测力计、刻度尺、细线和质量相同的</a:t>
            </a:r>
            <a:r>
              <a:rPr lang="en-US" dirty="0" smtClean="0"/>
              <a:t>0.5 N</a:t>
            </a:r>
            <a:r>
              <a:rPr lang="zh-CN" altLang="en-US" dirty="0" smtClean="0"/>
              <a:t>重的钩码若干个。</a:t>
            </a:r>
          </a:p>
          <a:p>
            <a:pPr>
              <a:lnSpc>
                <a:spcPct val="150000"/>
              </a:lnSpc>
            </a:pPr>
            <a:r>
              <a:rPr lang="zh-CN" altLang="en-US" dirty="0" smtClean="0"/>
              <a:t>（</a:t>
            </a:r>
            <a:r>
              <a:rPr lang="en-US" dirty="0" smtClean="0"/>
              <a:t>3</a:t>
            </a:r>
            <a:r>
              <a:rPr lang="zh-CN" altLang="en-US" dirty="0" smtClean="0"/>
              <a:t>）甲同学测出了一组数据后，就得出了“动力</a:t>
            </a:r>
            <a:r>
              <a:rPr lang="en-US" dirty="0" smtClean="0"/>
              <a:t>×</a:t>
            </a:r>
            <a:r>
              <a:rPr lang="zh-CN" altLang="en-US" dirty="0" smtClean="0"/>
              <a:t>动力臂</a:t>
            </a:r>
            <a:r>
              <a:rPr lang="en-US" dirty="0" smtClean="0"/>
              <a:t>=</a:t>
            </a:r>
            <a:r>
              <a:rPr lang="zh-CN" altLang="en-US" dirty="0" smtClean="0"/>
              <a:t>阻力</a:t>
            </a:r>
            <a:r>
              <a:rPr lang="en-US" dirty="0" smtClean="0"/>
              <a:t>×</a:t>
            </a:r>
            <a:r>
              <a:rPr lang="zh-CN" altLang="en-US" dirty="0" smtClean="0"/>
              <a:t>阻力臂”的结论，乙同学认为他的做法不合理，理由是</a:t>
            </a:r>
            <a:r>
              <a:rPr lang="zh-CN" altLang="en-US" u="sng" dirty="0" smtClean="0"/>
              <a:t>　                                          </a:t>
            </a:r>
            <a:r>
              <a:rPr lang="zh-CN" altLang="en-US" dirty="0" smtClean="0"/>
              <a:t>。</a:t>
            </a:r>
            <a:r>
              <a:rPr lang="en-US" dirty="0" smtClean="0"/>
              <a:t> </a:t>
            </a:r>
            <a:endParaRPr lang="zh-CN" altLang="en-US" dirty="0" smtClean="0"/>
          </a:p>
        </p:txBody>
      </p:sp>
      <p:sp>
        <p:nvSpPr>
          <p:cNvPr id="18" name="矩形 17"/>
          <p:cNvSpPr/>
          <p:nvPr/>
        </p:nvSpPr>
        <p:spPr>
          <a:xfrm>
            <a:off x="7214746" y="4060958"/>
            <a:ext cx="758541" cy="307777"/>
          </a:xfrm>
          <a:prstGeom prst="rect">
            <a:avLst/>
          </a:prstGeom>
        </p:spPr>
        <p:txBody>
          <a:bodyPr wrap="none">
            <a:spAutoFit/>
          </a:bodyPr>
          <a:lstStyle/>
          <a:p>
            <a:r>
              <a:rPr lang="zh-CN" altLang="en-US" sz="1400" dirty="0" smtClean="0"/>
              <a:t>图</a:t>
            </a:r>
            <a:r>
              <a:rPr lang="en-US" sz="1400" dirty="0" smtClean="0"/>
              <a:t>6-12</a:t>
            </a:r>
            <a:endParaRPr lang="zh-CN" altLang="en-US" sz="1400" dirty="0"/>
          </a:p>
        </p:txBody>
      </p:sp>
      <p:pic>
        <p:nvPicPr>
          <p:cNvPr id="11" name="19WL331.EPS" descr="id:2147500872;FounderCES"/>
          <p:cNvPicPr/>
          <p:nvPr/>
        </p:nvPicPr>
        <p:blipFill>
          <a:blip r:embed="rId2" cstate="print"/>
          <a:stretch>
            <a:fillRect/>
          </a:stretch>
        </p:blipFill>
        <p:spPr>
          <a:xfrm>
            <a:off x="1281526" y="2633691"/>
            <a:ext cx="5775316" cy="1696569"/>
          </a:xfrm>
          <a:prstGeom prst="rect">
            <a:avLst/>
          </a:prstGeom>
        </p:spPr>
      </p:pic>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8"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9"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14" name="矩形 13"/>
          <p:cNvSpPr/>
          <p:nvPr/>
        </p:nvSpPr>
        <p:spPr>
          <a:xfrm>
            <a:off x="5038716" y="2345042"/>
            <a:ext cx="646331" cy="369332"/>
          </a:xfrm>
          <a:prstGeom prst="rect">
            <a:avLst/>
          </a:prstGeom>
        </p:spPr>
        <p:txBody>
          <a:bodyPr wrap="none">
            <a:spAutoFit/>
          </a:bodyPr>
          <a:lstStyle/>
          <a:p>
            <a:r>
              <a:rPr lang="zh-CN" altLang="en-US" b="1" dirty="0" smtClean="0">
                <a:solidFill>
                  <a:srgbClr val="C00000"/>
                </a:solidFill>
              </a:rPr>
              <a:t>等于</a:t>
            </a:r>
            <a:endParaRPr lang="zh-CN" altLang="en-US" b="1" dirty="0">
              <a:solidFill>
                <a:srgbClr val="C00000"/>
              </a:solidFill>
            </a:endParaRPr>
          </a:p>
        </p:txBody>
      </p:sp>
      <p:sp>
        <p:nvSpPr>
          <p:cNvPr id="15" name="矩形 14"/>
          <p:cNvSpPr/>
          <p:nvPr/>
        </p:nvSpPr>
        <p:spPr>
          <a:xfrm>
            <a:off x="6182738" y="1115333"/>
            <a:ext cx="415498" cy="369332"/>
          </a:xfrm>
          <a:prstGeom prst="rect">
            <a:avLst/>
          </a:prstGeom>
        </p:spPr>
        <p:txBody>
          <a:bodyPr wrap="none">
            <a:spAutoFit/>
          </a:bodyPr>
          <a:lstStyle/>
          <a:p>
            <a:r>
              <a:rPr lang="zh-CN" altLang="en-US" b="1" dirty="0" smtClean="0">
                <a:solidFill>
                  <a:srgbClr val="C00000"/>
                </a:solidFill>
              </a:rPr>
              <a:t>能</a:t>
            </a:r>
            <a:endParaRPr lang="zh-CN" altLang="en-US" b="1" dirty="0">
              <a:solidFill>
                <a:srgbClr val="C00000"/>
              </a:solidFill>
            </a:endParaRPr>
          </a:p>
        </p:txBody>
      </p:sp>
      <p:sp>
        <p:nvSpPr>
          <p:cNvPr id="16" name="矩形 15"/>
          <p:cNvSpPr/>
          <p:nvPr/>
        </p:nvSpPr>
        <p:spPr>
          <a:xfrm>
            <a:off x="666900" y="260588"/>
            <a:ext cx="8130259" cy="3000821"/>
          </a:xfrm>
          <a:prstGeom prst="rect">
            <a:avLst/>
          </a:prstGeom>
        </p:spPr>
        <p:txBody>
          <a:bodyPr wrap="square">
            <a:spAutoFit/>
          </a:bodyPr>
          <a:lstStyle/>
          <a:p>
            <a:pPr algn="just">
              <a:lnSpc>
                <a:spcPct val="150000"/>
              </a:lnSpc>
            </a:pPr>
            <a:r>
              <a:rPr lang="zh-CN" altLang="en-US" dirty="0" smtClean="0"/>
              <a:t>（</a:t>
            </a:r>
            <a:r>
              <a:rPr lang="en-US" dirty="0" smtClean="0"/>
              <a:t>4</a:t>
            </a:r>
            <a:r>
              <a:rPr lang="zh-CN" altLang="en-US" dirty="0" smtClean="0"/>
              <a:t>）丙同学通过对数据分析后得出的结论是：动力</a:t>
            </a:r>
            <a:r>
              <a:rPr lang="en-US" dirty="0" smtClean="0"/>
              <a:t>×</a:t>
            </a:r>
            <a:r>
              <a:rPr lang="zh-CN" altLang="en-US" dirty="0" smtClean="0"/>
              <a:t>支点到动力作用点的距离</a:t>
            </a:r>
            <a:r>
              <a:rPr lang="en-US" dirty="0" smtClean="0"/>
              <a:t>=</a:t>
            </a:r>
            <a:r>
              <a:rPr lang="zh-CN" altLang="en-US" dirty="0" smtClean="0"/>
              <a:t>阻力</a:t>
            </a:r>
            <a:r>
              <a:rPr lang="en-US" dirty="0" smtClean="0"/>
              <a:t>×</a:t>
            </a:r>
            <a:r>
              <a:rPr lang="zh-CN" altLang="en-US" dirty="0" smtClean="0"/>
              <a:t>支点到阻力作用点的距离。与小组同学交流后，乙同学为了证明丙同学的结论是错误的，他做了如图</a:t>
            </a:r>
            <a:r>
              <a:rPr lang="en-US" dirty="0" smtClean="0"/>
              <a:t>Ⅲ</a:t>
            </a:r>
            <a:r>
              <a:rPr lang="zh-CN" altLang="en-US" dirty="0" smtClean="0"/>
              <a:t>所示的实验，此实验</a:t>
            </a:r>
            <a:r>
              <a:rPr lang="zh-CN" altLang="en-US" u="sng" dirty="0" smtClean="0"/>
              <a:t>　　</a:t>
            </a:r>
            <a:r>
              <a:rPr lang="zh-CN" altLang="en-US" dirty="0" smtClean="0"/>
              <a:t>（选填“能”或“不能”）说明该结论是错误的。图</a:t>
            </a:r>
            <a:r>
              <a:rPr lang="en-US" dirty="0" smtClean="0"/>
              <a:t>Ⅲ</a:t>
            </a:r>
            <a:r>
              <a:rPr lang="zh-CN" altLang="en-US" dirty="0" smtClean="0"/>
              <a:t>实验中，已知杠杆上每个小格长度为</a:t>
            </a:r>
            <a:r>
              <a:rPr lang="en-US" dirty="0" smtClean="0"/>
              <a:t>5 cm</a:t>
            </a:r>
            <a:r>
              <a:rPr lang="zh-CN" altLang="en-US" dirty="0" smtClean="0"/>
              <a:t>，每个钩码重</a:t>
            </a:r>
            <a:r>
              <a:rPr lang="en-US" dirty="0" smtClean="0"/>
              <a:t>0.5 N</a:t>
            </a:r>
            <a:r>
              <a:rPr lang="zh-CN" altLang="en-US" dirty="0" smtClean="0"/>
              <a:t>，当弹簧测力计在</a:t>
            </a:r>
            <a:r>
              <a:rPr lang="en-US" dirty="0" smtClean="0"/>
              <a:t>A</a:t>
            </a:r>
            <a:r>
              <a:rPr lang="zh-CN" altLang="en-US" dirty="0" smtClean="0"/>
              <a:t>点斜向上拉（与水平方向成</a:t>
            </a:r>
            <a:r>
              <a:rPr lang="en-US" dirty="0" smtClean="0"/>
              <a:t>30°</a:t>
            </a:r>
            <a:r>
              <a:rPr lang="zh-CN" altLang="en-US" dirty="0" smtClean="0"/>
              <a:t>角）杠杆，使杠杆在水平位置平衡时，动力</a:t>
            </a:r>
            <a:r>
              <a:rPr lang="en-US" dirty="0" smtClean="0"/>
              <a:t>×</a:t>
            </a:r>
            <a:r>
              <a:rPr lang="zh-CN" altLang="en-US" dirty="0" smtClean="0"/>
              <a:t>动力臂</a:t>
            </a:r>
            <a:r>
              <a:rPr lang="zh-CN" altLang="en-US" u="sng" dirty="0" smtClean="0"/>
              <a:t>　　　　</a:t>
            </a:r>
            <a:r>
              <a:rPr lang="zh-CN" altLang="en-US" dirty="0" smtClean="0"/>
              <a:t>（选填“等于”或“不等于”）阻力</a:t>
            </a:r>
            <a:r>
              <a:rPr lang="en-US" dirty="0" smtClean="0"/>
              <a:t>×</a:t>
            </a:r>
            <a:r>
              <a:rPr lang="zh-CN" altLang="en-US" dirty="0" smtClean="0"/>
              <a:t>阻力臂。</a:t>
            </a:r>
            <a:r>
              <a:rPr lang="en-US" dirty="0" smtClean="0"/>
              <a:t> </a:t>
            </a:r>
            <a:endParaRPr lang="zh-CN" altLang="en-US" dirty="0"/>
          </a:p>
        </p:txBody>
      </p:sp>
      <p:sp>
        <p:nvSpPr>
          <p:cNvPr id="18" name="矩形 17"/>
          <p:cNvSpPr/>
          <p:nvPr/>
        </p:nvSpPr>
        <p:spPr>
          <a:xfrm>
            <a:off x="7015051" y="4344737"/>
            <a:ext cx="758541" cy="307777"/>
          </a:xfrm>
          <a:prstGeom prst="rect">
            <a:avLst/>
          </a:prstGeom>
        </p:spPr>
        <p:txBody>
          <a:bodyPr wrap="none">
            <a:spAutoFit/>
          </a:bodyPr>
          <a:lstStyle/>
          <a:p>
            <a:r>
              <a:rPr lang="zh-CN" altLang="en-US" sz="1400" dirty="0" smtClean="0"/>
              <a:t>图</a:t>
            </a:r>
            <a:r>
              <a:rPr lang="en-US" sz="1400" dirty="0" smtClean="0"/>
              <a:t>6-28</a:t>
            </a:r>
            <a:endParaRPr lang="zh-CN" altLang="en-US" sz="1400" dirty="0"/>
          </a:p>
        </p:txBody>
      </p:sp>
      <p:pic>
        <p:nvPicPr>
          <p:cNvPr id="11" name="19WL331.EPS" descr="id:2147500872;FounderCES"/>
          <p:cNvPicPr/>
          <p:nvPr/>
        </p:nvPicPr>
        <p:blipFill>
          <a:blip r:embed="rId2" cstate="print"/>
          <a:stretch>
            <a:fillRect/>
          </a:stretch>
        </p:blipFill>
        <p:spPr>
          <a:xfrm>
            <a:off x="1512752" y="3138188"/>
            <a:ext cx="5167083" cy="1517893"/>
          </a:xfrm>
          <a:prstGeom prst="rect">
            <a:avLst/>
          </a:prstGeom>
        </p:spPr>
      </p:pic>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0" y="1799244"/>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24"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108000" y="181738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79" y="327185"/>
            <a:ext cx="8100006" cy="1319198"/>
          </a:xfrm>
          <a:prstGeom prst="rect">
            <a:avLst/>
          </a:prstGeom>
          <a:noFill/>
        </p:spPr>
        <p:txBody>
          <a:bodyPr wrap="square" lIns="36000" tIns="36000" rIns="36000" bIns="36000" rtlCol="0">
            <a:spAutoFit/>
          </a:bodyPr>
          <a:lstStyle/>
          <a:p>
            <a:pPr algn="just">
              <a:lnSpc>
                <a:spcPct val="150000"/>
              </a:lnSpc>
            </a:pPr>
            <a:r>
              <a:rPr lang="en-US" b="1" dirty="0" smtClean="0"/>
              <a:t>1. </a:t>
            </a:r>
            <a:r>
              <a:rPr lang="en-US" altLang="zh-CN" dirty="0" smtClean="0">
                <a:solidFill>
                  <a:srgbClr val="409E8A"/>
                </a:solidFill>
              </a:rPr>
              <a:t>[</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襄阳</a:t>
            </a:r>
            <a:r>
              <a:rPr lang="en-US" altLang="zh-CN" dirty="0" smtClean="0">
                <a:solidFill>
                  <a:srgbClr val="409E8A"/>
                </a:solidFill>
              </a:rPr>
              <a:t>] </a:t>
            </a:r>
            <a:r>
              <a:rPr lang="zh-CN" altLang="en-US" dirty="0" smtClean="0"/>
              <a:t>下列杠杆中属于省力杠杆的是（　　）</a:t>
            </a:r>
          </a:p>
          <a:p>
            <a:pPr algn="just">
              <a:lnSpc>
                <a:spcPct val="150000"/>
              </a:lnSpc>
            </a:pPr>
            <a:r>
              <a:rPr lang="en-US" dirty="0" smtClean="0"/>
              <a:t>A.</a:t>
            </a:r>
            <a:r>
              <a:rPr lang="zh-CN" altLang="en-US" dirty="0" smtClean="0"/>
              <a:t>定滑轮</a:t>
            </a:r>
            <a:r>
              <a:rPr lang="en-US" dirty="0" smtClean="0"/>
              <a:t>		B.</a:t>
            </a:r>
            <a:r>
              <a:rPr lang="zh-CN" altLang="en-US" dirty="0" smtClean="0"/>
              <a:t>筷子</a:t>
            </a:r>
          </a:p>
          <a:p>
            <a:pPr algn="just">
              <a:lnSpc>
                <a:spcPct val="150000"/>
              </a:lnSpc>
            </a:pPr>
            <a:r>
              <a:rPr lang="en-US" dirty="0" smtClean="0"/>
              <a:t>C.</a:t>
            </a:r>
            <a:r>
              <a:rPr lang="zh-CN" altLang="en-US" dirty="0" smtClean="0"/>
              <a:t>钳子</a:t>
            </a:r>
            <a:r>
              <a:rPr lang="en-US" dirty="0" smtClean="0"/>
              <a:t>		D.</a:t>
            </a:r>
            <a:r>
              <a:rPr lang="zh-CN" altLang="en-US" dirty="0" smtClean="0"/>
              <a:t>钓鱼竿</a:t>
            </a:r>
            <a:endParaRPr lang="zh-CN" altLang="en-US" dirty="0"/>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5730844" y="347457"/>
            <a:ext cx="36571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C</a:t>
            </a:r>
            <a:endParaRPr lang="zh-CN" altLang="en-US" b="1"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5519223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0" y="183441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21"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0000" y="1826178"/>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79" y="327185"/>
            <a:ext cx="7922137" cy="2565693"/>
          </a:xfrm>
          <a:prstGeom prst="rect">
            <a:avLst/>
          </a:prstGeom>
          <a:noFill/>
        </p:spPr>
        <p:txBody>
          <a:bodyPr wrap="square" lIns="36000" tIns="36000" rIns="36000" bIns="36000" rtlCol="0">
            <a:spAutoFit/>
          </a:bodyPr>
          <a:lstStyle/>
          <a:p>
            <a:pPr>
              <a:lnSpc>
                <a:spcPct val="150000"/>
              </a:lnSpc>
            </a:pPr>
            <a:r>
              <a:rPr lang="en-US" b="1" dirty="0" smtClean="0"/>
              <a:t>2.  </a:t>
            </a:r>
            <a:r>
              <a:rPr lang="en-US" dirty="0" smtClean="0">
                <a:solidFill>
                  <a:srgbClr val="409E8A"/>
                </a:solidFill>
              </a:rPr>
              <a:t>[2018</a:t>
            </a:r>
            <a:r>
              <a:rPr lang="en-US" altLang="zh-CN" dirty="0" smtClean="0">
                <a:solidFill>
                  <a:srgbClr val="409E8A"/>
                </a:solidFill>
              </a:rPr>
              <a:t>·</a:t>
            </a:r>
            <a:r>
              <a:rPr lang="zh-CN" altLang="en-US" dirty="0" smtClean="0">
                <a:solidFill>
                  <a:srgbClr val="409E8A"/>
                </a:solidFill>
              </a:rPr>
              <a:t>临沂</a:t>
            </a:r>
            <a:r>
              <a:rPr lang="en-US" altLang="zh-CN" dirty="0" smtClean="0">
                <a:solidFill>
                  <a:srgbClr val="409E8A"/>
                </a:solidFill>
              </a:rPr>
              <a:t>] </a:t>
            </a:r>
            <a:r>
              <a:rPr lang="zh-CN" altLang="en-US" dirty="0" smtClean="0"/>
              <a:t>如图</a:t>
            </a:r>
            <a:r>
              <a:rPr lang="en-US" dirty="0" smtClean="0"/>
              <a:t>6-29</a:t>
            </a:r>
            <a:r>
              <a:rPr lang="zh-CN" altLang="en-US" dirty="0" smtClean="0"/>
              <a:t>甲所示的杠杆是水平平衡的。如果在支点两侧的物体下方分别加挂一个等重的物体，如图乙所示，则杠杆</a:t>
            </a:r>
            <a:r>
              <a:rPr lang="en-US" dirty="0" smtClean="0"/>
              <a:t>	</a:t>
            </a:r>
            <a:r>
              <a:rPr lang="zh-CN" altLang="en-US" dirty="0" smtClean="0"/>
              <a:t>（　　）</a:t>
            </a:r>
          </a:p>
          <a:p>
            <a:pPr>
              <a:lnSpc>
                <a:spcPct val="150000"/>
              </a:lnSpc>
            </a:pPr>
            <a:r>
              <a:rPr lang="en-US" dirty="0" smtClean="0"/>
              <a:t>A.</a:t>
            </a:r>
            <a:r>
              <a:rPr lang="zh-CN" altLang="en-US" dirty="0" smtClean="0"/>
              <a:t>右端下沉</a:t>
            </a:r>
          </a:p>
          <a:p>
            <a:pPr>
              <a:lnSpc>
                <a:spcPct val="150000"/>
              </a:lnSpc>
            </a:pPr>
            <a:r>
              <a:rPr lang="en-US" dirty="0" smtClean="0"/>
              <a:t>B.</a:t>
            </a:r>
            <a:r>
              <a:rPr lang="zh-CN" altLang="en-US" dirty="0" smtClean="0"/>
              <a:t>左端下沉</a:t>
            </a:r>
          </a:p>
          <a:p>
            <a:pPr>
              <a:lnSpc>
                <a:spcPct val="150000"/>
              </a:lnSpc>
            </a:pPr>
            <a:r>
              <a:rPr lang="en-US" dirty="0" smtClean="0"/>
              <a:t>C.</a:t>
            </a:r>
            <a:r>
              <a:rPr lang="zh-CN" altLang="en-US" dirty="0" smtClean="0"/>
              <a:t>要保持平衡应将左端的物体向右移动</a:t>
            </a:r>
          </a:p>
          <a:p>
            <a:pPr>
              <a:lnSpc>
                <a:spcPct val="150000"/>
              </a:lnSpc>
            </a:pPr>
            <a:r>
              <a:rPr lang="en-US" dirty="0" smtClean="0"/>
              <a:t>D.</a:t>
            </a:r>
            <a:r>
              <a:rPr lang="zh-CN" altLang="en-US" dirty="0" smtClean="0"/>
              <a:t>要保持平衡应在右端再加挂一个物体 </a:t>
            </a:r>
            <a:endParaRPr lang="zh-CN" altLang="en-US" dirty="0"/>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6749313" y="745728"/>
            <a:ext cx="36571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A</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3" name="矩形 12"/>
          <p:cNvSpPr/>
          <p:nvPr/>
        </p:nvSpPr>
        <p:spPr>
          <a:xfrm>
            <a:off x="6418286" y="2852250"/>
            <a:ext cx="758541" cy="307777"/>
          </a:xfrm>
          <a:prstGeom prst="rect">
            <a:avLst/>
          </a:prstGeom>
        </p:spPr>
        <p:txBody>
          <a:bodyPr wrap="none">
            <a:spAutoFit/>
          </a:bodyPr>
          <a:lstStyle/>
          <a:p>
            <a:r>
              <a:rPr lang="zh-CN" altLang="en-US" sz="1400" dirty="0" smtClean="0"/>
              <a:t>图</a:t>
            </a:r>
            <a:r>
              <a:rPr lang="en-US" sz="1400" dirty="0" smtClean="0"/>
              <a:t>6-29</a:t>
            </a:r>
            <a:endParaRPr lang="zh-CN" altLang="en-US" sz="1400" dirty="0"/>
          </a:p>
        </p:txBody>
      </p:sp>
      <p:pic>
        <p:nvPicPr>
          <p:cNvPr id="10" name="19LZ177.EPS" descr="id:2147500886;FounderCES"/>
          <p:cNvPicPr/>
          <p:nvPr/>
        </p:nvPicPr>
        <p:blipFill>
          <a:blip r:embed="rId2" cstate="print"/>
          <a:stretch>
            <a:fillRect/>
          </a:stretch>
        </p:blipFill>
        <p:spPr>
          <a:xfrm>
            <a:off x="5093337" y="1342262"/>
            <a:ext cx="3410942" cy="1463999"/>
          </a:xfrm>
          <a:prstGeom prst="rect">
            <a:avLst/>
          </a:prstGeom>
        </p:spPr>
      </p:pic>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10">
            <a:extLst>
              <a:ext uri="{FF2B5EF4-FFF2-40B4-BE49-F238E27FC236}">
                <a16:creationId xmlns="" xmlns:a16="http://schemas.microsoft.com/office/drawing/2014/main" id="{F29EDA0F-BC0A-4D7C-956E-5318319B6409}"/>
              </a:ext>
            </a:extLst>
          </p:cNvPr>
          <p:cNvSpPr txBox="1"/>
          <p:nvPr/>
        </p:nvSpPr>
        <p:spPr>
          <a:xfrm>
            <a:off x="96421"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759406" y="285144"/>
            <a:ext cx="7943159" cy="2150195"/>
          </a:xfrm>
          <a:prstGeom prst="rect">
            <a:avLst/>
          </a:prstGeom>
          <a:noFill/>
        </p:spPr>
        <p:txBody>
          <a:bodyPr wrap="square" lIns="36000" tIns="36000" rIns="36000" bIns="36000" rtlCol="0">
            <a:spAutoFit/>
          </a:bodyPr>
          <a:lstStyle/>
          <a:p>
            <a:pPr>
              <a:lnSpc>
                <a:spcPct val="150000"/>
              </a:lnSpc>
            </a:pPr>
            <a:r>
              <a:rPr lang="en-US" b="1" dirty="0" smtClean="0"/>
              <a:t>3. </a:t>
            </a:r>
            <a:r>
              <a:rPr lang="zh-CN" altLang="en-US" dirty="0" smtClean="0"/>
              <a:t>图</a:t>
            </a:r>
            <a:r>
              <a:rPr lang="en-US" dirty="0" smtClean="0"/>
              <a:t>6-30</a:t>
            </a:r>
            <a:r>
              <a:rPr lang="zh-CN" altLang="en-US" dirty="0" smtClean="0"/>
              <a:t>是一个杠杆式简易起吊机，它上面装了一个定滑轮可以改变拉绳的方向，杠杆</a:t>
            </a:r>
            <a:r>
              <a:rPr lang="en-US" dirty="0" smtClean="0"/>
              <a:t>OBA</a:t>
            </a:r>
            <a:r>
              <a:rPr lang="zh-CN" altLang="en-US" dirty="0" smtClean="0"/>
              <a:t>可绕</a:t>
            </a:r>
            <a:r>
              <a:rPr lang="en-US" dirty="0" smtClean="0"/>
              <a:t>O</a:t>
            </a:r>
            <a:r>
              <a:rPr lang="zh-CN" altLang="en-US" dirty="0" smtClean="0"/>
              <a:t>点转动，重物通过绳子对杠杆的拉力为阻力。图中能够正确表示动力臂的是（　　）</a:t>
            </a:r>
          </a:p>
          <a:p>
            <a:pPr>
              <a:lnSpc>
                <a:spcPct val="150000"/>
              </a:lnSpc>
            </a:pPr>
            <a:r>
              <a:rPr lang="en-US" dirty="0" smtClean="0"/>
              <a:t>A.L</a:t>
            </a:r>
            <a:r>
              <a:rPr lang="en-US" baseline="-25000" dirty="0" smtClean="0"/>
              <a:t>1</a:t>
            </a:r>
            <a:r>
              <a:rPr lang="en-US" dirty="0" smtClean="0"/>
              <a:t>		B.L</a:t>
            </a:r>
            <a:r>
              <a:rPr lang="en-US" baseline="-25000" dirty="0" smtClean="0"/>
              <a:t>2</a:t>
            </a:r>
            <a:r>
              <a:rPr lang="en-US" dirty="0" smtClean="0"/>
              <a:t>	</a:t>
            </a:r>
            <a:endParaRPr lang="zh-CN" altLang="en-US" dirty="0" smtClean="0"/>
          </a:p>
          <a:p>
            <a:pPr>
              <a:lnSpc>
                <a:spcPct val="150000"/>
              </a:lnSpc>
            </a:pPr>
            <a:r>
              <a:rPr lang="en-US" dirty="0" smtClean="0"/>
              <a:t>C.L</a:t>
            </a:r>
            <a:r>
              <a:rPr lang="en-US" baseline="-25000" dirty="0" smtClean="0"/>
              <a:t>3</a:t>
            </a:r>
            <a:r>
              <a:rPr lang="en-US" dirty="0" smtClean="0"/>
              <a:t>		D.L</a:t>
            </a:r>
            <a:r>
              <a:rPr lang="en-US" baseline="-25000" dirty="0" smtClean="0"/>
              <a:t>4</a:t>
            </a:r>
            <a:endParaRPr lang="zh-CN" altLang="en-US" dirty="0"/>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2943862" y="1132707"/>
            <a:ext cx="36571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B</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8" name="矩形 17">
            <a:extLst>
              <a:ext uri="{FF2B5EF4-FFF2-40B4-BE49-F238E27FC236}">
                <a16:creationId xmlns="" xmlns:a16="http://schemas.microsoft.com/office/drawing/2014/main" id="{45AB04A7-9050-478D-85EF-066586968C3B}"/>
              </a:ext>
            </a:extLst>
          </p:cNvPr>
          <p:cNvSpPr/>
          <p:nvPr/>
        </p:nvSpPr>
        <p:spPr>
          <a:xfrm>
            <a:off x="0" y="183441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19" name="文本框 10">
            <a:extLst>
              <a:ext uri="{FF2B5EF4-FFF2-40B4-BE49-F238E27FC236}">
                <a16:creationId xmlns="" xmlns:a16="http://schemas.microsoft.com/office/drawing/2014/main" id="{BB9B33FC-E080-44CC-B608-FE671F79480C}"/>
              </a:ext>
            </a:extLst>
          </p:cNvPr>
          <p:cNvSpPr txBox="1"/>
          <p:nvPr/>
        </p:nvSpPr>
        <p:spPr>
          <a:xfrm>
            <a:off x="90000" y="1826178"/>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pic>
        <p:nvPicPr>
          <p:cNvPr id="8" name="18LW32.EPS" descr="id:2147500893;FounderCES"/>
          <p:cNvPicPr/>
          <p:nvPr/>
        </p:nvPicPr>
        <p:blipFill>
          <a:blip r:embed="rId2" cstate="print"/>
          <a:stretch>
            <a:fillRect/>
          </a:stretch>
        </p:blipFill>
        <p:spPr>
          <a:xfrm>
            <a:off x="4255998" y="1284633"/>
            <a:ext cx="2690052" cy="1784388"/>
          </a:xfrm>
          <a:prstGeom prst="rect">
            <a:avLst/>
          </a:prstGeom>
        </p:spPr>
      </p:pic>
      <p:sp>
        <p:nvSpPr>
          <p:cNvPr id="9" name="矩形 8"/>
          <p:cNvSpPr/>
          <p:nvPr/>
        </p:nvSpPr>
        <p:spPr>
          <a:xfrm>
            <a:off x="5310052" y="3138754"/>
            <a:ext cx="758541" cy="377411"/>
          </a:xfrm>
          <a:prstGeom prst="rect">
            <a:avLst/>
          </a:prstGeom>
        </p:spPr>
        <p:txBody>
          <a:bodyPr wrap="none">
            <a:spAutoFit/>
          </a:bodyPr>
          <a:lstStyle/>
          <a:p>
            <a:pPr>
              <a:lnSpc>
                <a:spcPct val="150000"/>
              </a:lnSpc>
            </a:pPr>
            <a:r>
              <a:rPr lang="zh-CN" altLang="en-US" sz="1400" dirty="0" smtClean="0"/>
              <a:t>图</a:t>
            </a:r>
            <a:r>
              <a:rPr lang="en-US" sz="1400" dirty="0" smtClean="0"/>
              <a:t>6-30</a:t>
            </a:r>
            <a:endParaRPr lang="zh-CN" altLang="en-US" sz="1400" dirty="0" smtClean="0"/>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0" y="173769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21"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0000" y="17382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79" y="327185"/>
            <a:ext cx="7911627" cy="2565693"/>
          </a:xfrm>
          <a:prstGeom prst="rect">
            <a:avLst/>
          </a:prstGeom>
          <a:noFill/>
        </p:spPr>
        <p:txBody>
          <a:bodyPr wrap="square" lIns="36000" tIns="36000" rIns="36000" bIns="36000" rtlCol="0">
            <a:spAutoFit/>
          </a:bodyPr>
          <a:lstStyle/>
          <a:p>
            <a:pPr>
              <a:lnSpc>
                <a:spcPct val="150000"/>
              </a:lnSpc>
            </a:pPr>
            <a:r>
              <a:rPr lang="en-US" b="1" dirty="0" smtClean="0"/>
              <a:t>4. </a:t>
            </a:r>
            <a:r>
              <a:rPr lang="zh-CN" altLang="en-US" dirty="0" smtClean="0"/>
              <a:t>小柯用图</a:t>
            </a:r>
            <a:r>
              <a:rPr lang="en-US" dirty="0" smtClean="0"/>
              <a:t>6-31</a:t>
            </a:r>
            <a:r>
              <a:rPr lang="zh-CN" altLang="en-US" dirty="0" smtClean="0"/>
              <a:t>中装置提升重为</a:t>
            </a:r>
            <a:r>
              <a:rPr lang="en-US" dirty="0" smtClean="0"/>
              <a:t>400 N</a:t>
            </a:r>
            <a:r>
              <a:rPr lang="zh-CN" altLang="en-US" dirty="0" smtClean="0"/>
              <a:t>的物体，不计摩擦和滑轮自重，下列说法正确的是</a:t>
            </a:r>
            <a:r>
              <a:rPr lang="en-US" dirty="0" smtClean="0"/>
              <a:t>	</a:t>
            </a:r>
            <a:r>
              <a:rPr lang="zh-CN" altLang="en-US" dirty="0" smtClean="0"/>
              <a:t>（　　）</a:t>
            </a:r>
          </a:p>
          <a:p>
            <a:pPr>
              <a:lnSpc>
                <a:spcPct val="150000"/>
              </a:lnSpc>
            </a:pPr>
            <a:r>
              <a:rPr lang="en-US" dirty="0" smtClean="0"/>
              <a:t>A.</a:t>
            </a:r>
            <a:r>
              <a:rPr lang="zh-CN" altLang="en-US" dirty="0" smtClean="0"/>
              <a:t>两个滑轮均为定滑轮</a:t>
            </a:r>
          </a:p>
          <a:p>
            <a:pPr>
              <a:lnSpc>
                <a:spcPct val="150000"/>
              </a:lnSpc>
            </a:pPr>
            <a:r>
              <a:rPr lang="en-US" dirty="0" smtClean="0"/>
              <a:t>B.</a:t>
            </a:r>
            <a:r>
              <a:rPr lang="zh-CN" altLang="en-US" dirty="0" smtClean="0"/>
              <a:t>人将绳子拉过</a:t>
            </a:r>
            <a:r>
              <a:rPr lang="en-US" dirty="0" smtClean="0"/>
              <a:t>1 m</a:t>
            </a:r>
            <a:r>
              <a:rPr lang="zh-CN" altLang="en-US" dirty="0" smtClean="0"/>
              <a:t>，物体也上升</a:t>
            </a:r>
            <a:r>
              <a:rPr lang="en-US" dirty="0" smtClean="0"/>
              <a:t>1 m</a:t>
            </a:r>
            <a:endParaRPr lang="zh-CN" altLang="en-US" dirty="0" smtClean="0"/>
          </a:p>
          <a:p>
            <a:pPr>
              <a:lnSpc>
                <a:spcPct val="150000"/>
              </a:lnSpc>
            </a:pPr>
            <a:r>
              <a:rPr lang="en-US" dirty="0" smtClean="0"/>
              <a:t>C.</a:t>
            </a:r>
            <a:r>
              <a:rPr lang="zh-CN" altLang="en-US" dirty="0" smtClean="0"/>
              <a:t>物体匀速上升时，人对绳子的拉力为</a:t>
            </a:r>
            <a:r>
              <a:rPr lang="en-US" dirty="0" smtClean="0"/>
              <a:t>200 N</a:t>
            </a:r>
            <a:endParaRPr lang="zh-CN" altLang="en-US" dirty="0" smtClean="0"/>
          </a:p>
          <a:p>
            <a:pPr>
              <a:lnSpc>
                <a:spcPct val="150000"/>
              </a:lnSpc>
            </a:pPr>
            <a:r>
              <a:rPr lang="en-US" dirty="0" smtClean="0"/>
              <a:t>D.</a:t>
            </a:r>
            <a:r>
              <a:rPr lang="zh-CN" altLang="en-US" dirty="0" smtClean="0"/>
              <a:t>使用该装置不能省力，但能改变力的方向</a:t>
            </a:r>
            <a:endParaRPr lang="zh-CN" altLang="en-US" dirty="0"/>
          </a:p>
        </p:txBody>
      </p:sp>
      <p:sp>
        <p:nvSpPr>
          <p:cNvPr id="16" name="矩形 15"/>
          <p:cNvSpPr/>
          <p:nvPr/>
        </p:nvSpPr>
        <p:spPr>
          <a:xfrm>
            <a:off x="2549948" y="828159"/>
            <a:ext cx="340158" cy="369332"/>
          </a:xfrm>
          <a:prstGeom prst="rect">
            <a:avLst/>
          </a:prstGeom>
        </p:spPr>
        <p:txBody>
          <a:bodyPr wrap="none">
            <a:spAutoFit/>
          </a:bodyPr>
          <a:lstStyle/>
          <a:p>
            <a:r>
              <a:rPr lang="en-US" altLang="zh-CN" b="1" dirty="0" smtClean="0">
                <a:solidFill>
                  <a:srgbClr val="C00000"/>
                </a:solidFill>
              </a:rPr>
              <a:t>C</a:t>
            </a:r>
            <a:endParaRPr lang="zh-CN" altLang="en-US" b="1" dirty="0">
              <a:solidFill>
                <a:srgbClr val="C00000"/>
              </a:solidFill>
            </a:endParaRPr>
          </a:p>
        </p:txBody>
      </p:sp>
      <p:pic>
        <p:nvPicPr>
          <p:cNvPr id="9" name="19LZ178.EPS" descr="id:2147500900;FounderCES"/>
          <p:cNvPicPr/>
          <p:nvPr/>
        </p:nvPicPr>
        <p:blipFill>
          <a:blip r:embed="rId2" cstate="print"/>
          <a:stretch>
            <a:fillRect/>
          </a:stretch>
        </p:blipFill>
        <p:spPr>
          <a:xfrm>
            <a:off x="5580669" y="1092150"/>
            <a:ext cx="2810176" cy="1640540"/>
          </a:xfrm>
          <a:prstGeom prst="rect">
            <a:avLst/>
          </a:prstGeom>
        </p:spPr>
      </p:pic>
      <p:sp>
        <p:nvSpPr>
          <p:cNvPr id="10" name="矩形 9"/>
          <p:cNvSpPr/>
          <p:nvPr/>
        </p:nvSpPr>
        <p:spPr>
          <a:xfrm>
            <a:off x="6656083" y="2822331"/>
            <a:ext cx="758541" cy="377411"/>
          </a:xfrm>
          <a:prstGeom prst="rect">
            <a:avLst/>
          </a:prstGeom>
        </p:spPr>
        <p:txBody>
          <a:bodyPr wrap="none">
            <a:spAutoFit/>
          </a:bodyPr>
          <a:lstStyle/>
          <a:p>
            <a:pPr>
              <a:lnSpc>
                <a:spcPct val="150000"/>
              </a:lnSpc>
            </a:pPr>
            <a:r>
              <a:rPr lang="zh-CN" altLang="en-US" sz="1400" dirty="0" smtClean="0"/>
              <a:t>图</a:t>
            </a:r>
            <a:r>
              <a:rPr lang="en-US" sz="1400" dirty="0" smtClean="0"/>
              <a:t>6-31</a:t>
            </a:r>
            <a:endParaRPr lang="zh-CN" altLang="en-US" sz="1400" dirty="0" smtClean="0"/>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0" y="1772867"/>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21"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0000" y="1764631"/>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80" y="327185"/>
            <a:ext cx="7774992" cy="4227687"/>
          </a:xfrm>
          <a:prstGeom prst="rect">
            <a:avLst/>
          </a:prstGeom>
          <a:noFill/>
        </p:spPr>
        <p:txBody>
          <a:bodyPr wrap="square" lIns="36000" tIns="36000" rIns="36000" bIns="36000" rtlCol="0">
            <a:spAutoFit/>
          </a:bodyPr>
          <a:lstStyle/>
          <a:p>
            <a:pPr algn="just">
              <a:lnSpc>
                <a:spcPct val="150000"/>
              </a:lnSpc>
            </a:pPr>
            <a:r>
              <a:rPr lang="en-US" b="1" dirty="0" smtClean="0"/>
              <a:t>5.</a:t>
            </a:r>
            <a:r>
              <a:rPr lang="zh-CN" altLang="en-US" dirty="0" smtClean="0"/>
              <a:t>身高相同的兄弟二人用一根重力不计的均匀扁担抬起一个</a:t>
            </a:r>
            <a:r>
              <a:rPr lang="en-US" dirty="0" smtClean="0"/>
              <a:t>900 N</a:t>
            </a:r>
            <a:r>
              <a:rPr lang="zh-CN" altLang="en-US" dirty="0" smtClean="0"/>
              <a:t>的重物，已知扁担长为</a:t>
            </a:r>
            <a:r>
              <a:rPr lang="en-US" dirty="0" smtClean="0"/>
              <a:t>1.8 m</a:t>
            </a:r>
            <a:r>
              <a:rPr lang="zh-CN" altLang="en-US" dirty="0" smtClean="0"/>
              <a:t>，重物悬挂点</a:t>
            </a:r>
            <a:r>
              <a:rPr lang="en-US" dirty="0" smtClean="0"/>
              <a:t>O</a:t>
            </a:r>
            <a:r>
              <a:rPr lang="zh-CN" altLang="en-US" dirty="0" smtClean="0"/>
              <a:t>与哥哥的肩之间的距离</a:t>
            </a:r>
            <a:r>
              <a:rPr lang="en-US" dirty="0" smtClean="0"/>
              <a:t>OA=0.8 m</a:t>
            </a:r>
            <a:r>
              <a:rPr lang="zh-CN" altLang="en-US" dirty="0" smtClean="0"/>
              <a:t>，如图</a:t>
            </a:r>
            <a:r>
              <a:rPr lang="en-US" dirty="0" smtClean="0"/>
              <a:t>6-32</a:t>
            </a:r>
            <a:r>
              <a:rPr lang="zh-CN" altLang="en-US" dirty="0" smtClean="0"/>
              <a:t>所示。则（　　）</a:t>
            </a:r>
          </a:p>
          <a:p>
            <a:pPr algn="just">
              <a:lnSpc>
                <a:spcPct val="150000"/>
              </a:lnSpc>
            </a:pPr>
            <a:endParaRPr lang="en-US" dirty="0" smtClean="0"/>
          </a:p>
          <a:p>
            <a:pPr algn="just">
              <a:lnSpc>
                <a:spcPct val="150000"/>
              </a:lnSpc>
            </a:pPr>
            <a:endParaRPr lang="en-US" dirty="0" smtClean="0"/>
          </a:p>
          <a:p>
            <a:pPr algn="just">
              <a:lnSpc>
                <a:spcPct val="150000"/>
              </a:lnSpc>
            </a:pPr>
            <a:endParaRPr lang="en-US" dirty="0" smtClean="0"/>
          </a:p>
          <a:p>
            <a:pPr algn="just">
              <a:lnSpc>
                <a:spcPct val="150000"/>
              </a:lnSpc>
            </a:pPr>
            <a:r>
              <a:rPr lang="en-US" dirty="0" smtClean="0"/>
              <a:t>A.</a:t>
            </a:r>
            <a:r>
              <a:rPr lang="zh-CN" altLang="en-US" dirty="0" smtClean="0"/>
              <a:t>以哥哥的肩</a:t>
            </a:r>
            <a:r>
              <a:rPr lang="en-US" dirty="0" smtClean="0"/>
              <a:t>A</a:t>
            </a:r>
            <a:r>
              <a:rPr lang="zh-CN" altLang="en-US" dirty="0" smtClean="0"/>
              <a:t>为支点，可计算出弟弟承担的压力为</a:t>
            </a:r>
            <a:r>
              <a:rPr lang="en-US" dirty="0" smtClean="0"/>
              <a:t>400 N</a:t>
            </a:r>
            <a:endParaRPr lang="zh-CN" altLang="en-US" dirty="0" smtClean="0"/>
          </a:p>
          <a:p>
            <a:pPr algn="just">
              <a:lnSpc>
                <a:spcPct val="150000"/>
              </a:lnSpc>
            </a:pPr>
            <a:r>
              <a:rPr lang="en-US" dirty="0" smtClean="0"/>
              <a:t>B.</a:t>
            </a:r>
            <a:r>
              <a:rPr lang="zh-CN" altLang="en-US" dirty="0" smtClean="0"/>
              <a:t>以</a:t>
            </a:r>
            <a:r>
              <a:rPr lang="en-US" dirty="0" smtClean="0"/>
              <a:t>O</a:t>
            </a:r>
            <a:r>
              <a:rPr lang="zh-CN" altLang="en-US" dirty="0" smtClean="0"/>
              <a:t>为支点，可计算出兄弟二人承担的压力之比为</a:t>
            </a:r>
            <a:r>
              <a:rPr lang="en-US" dirty="0" smtClean="0"/>
              <a:t>4∶9</a:t>
            </a:r>
            <a:endParaRPr lang="zh-CN" altLang="en-US" dirty="0" smtClean="0"/>
          </a:p>
          <a:p>
            <a:pPr algn="just">
              <a:lnSpc>
                <a:spcPct val="150000"/>
              </a:lnSpc>
            </a:pPr>
            <a:r>
              <a:rPr lang="en-US" dirty="0" smtClean="0"/>
              <a:t>C.</a:t>
            </a:r>
            <a:r>
              <a:rPr lang="zh-CN" altLang="en-US" dirty="0" smtClean="0"/>
              <a:t>以</a:t>
            </a:r>
            <a:r>
              <a:rPr lang="en-US" dirty="0" smtClean="0"/>
              <a:t>O</a:t>
            </a:r>
            <a:r>
              <a:rPr lang="zh-CN" altLang="en-US" dirty="0" smtClean="0"/>
              <a:t>为支点，可计算出兄弟二人承担的压力之比为</a:t>
            </a:r>
            <a:r>
              <a:rPr lang="en-US" dirty="0" smtClean="0"/>
              <a:t>9∶5</a:t>
            </a:r>
            <a:endParaRPr lang="zh-CN" altLang="en-US" dirty="0" smtClean="0"/>
          </a:p>
          <a:p>
            <a:pPr algn="just">
              <a:lnSpc>
                <a:spcPct val="150000"/>
              </a:lnSpc>
            </a:pPr>
            <a:r>
              <a:rPr lang="en-US" dirty="0" smtClean="0"/>
              <a:t>D.</a:t>
            </a:r>
            <a:r>
              <a:rPr lang="zh-CN" altLang="en-US" dirty="0" smtClean="0"/>
              <a:t>以弟弟的肩</a:t>
            </a:r>
            <a:r>
              <a:rPr lang="en-US" dirty="0" smtClean="0"/>
              <a:t>B</a:t>
            </a:r>
            <a:r>
              <a:rPr lang="zh-CN" altLang="en-US" dirty="0" smtClean="0"/>
              <a:t>为支点，可计算出哥哥承担的压力为</a:t>
            </a:r>
            <a:r>
              <a:rPr lang="en-US" dirty="0" smtClean="0"/>
              <a:t>600 N</a:t>
            </a:r>
            <a:endParaRPr lang="zh-CN" altLang="en-US" dirty="0" smtClean="0"/>
          </a:p>
        </p:txBody>
      </p:sp>
      <p:sp>
        <p:nvSpPr>
          <p:cNvPr id="10" name="矩形 9"/>
          <p:cNvSpPr/>
          <p:nvPr/>
        </p:nvSpPr>
        <p:spPr>
          <a:xfrm>
            <a:off x="2536044" y="1230945"/>
            <a:ext cx="357790" cy="369332"/>
          </a:xfrm>
          <a:prstGeom prst="rect">
            <a:avLst/>
          </a:prstGeom>
        </p:spPr>
        <p:txBody>
          <a:bodyPr wrap="none">
            <a:spAutoFit/>
          </a:bodyPr>
          <a:lstStyle/>
          <a:p>
            <a:r>
              <a:rPr lang="en-US" altLang="zh-CN" b="1" dirty="0" smtClean="0">
                <a:solidFill>
                  <a:srgbClr val="C00000"/>
                </a:solidFill>
              </a:rPr>
              <a:t>A</a:t>
            </a:r>
            <a:endParaRPr lang="zh-CN" altLang="en-US" b="1" dirty="0">
              <a:solidFill>
                <a:srgbClr val="C00000"/>
              </a:solidFill>
            </a:endParaRPr>
          </a:p>
        </p:txBody>
      </p:sp>
      <p:pic>
        <p:nvPicPr>
          <p:cNvPr id="9" name="G208.EPS" descr="id:2147500907;FounderCES"/>
          <p:cNvPicPr/>
          <p:nvPr/>
        </p:nvPicPr>
        <p:blipFill>
          <a:blip r:embed="rId2" cstate="print"/>
          <a:stretch>
            <a:fillRect/>
          </a:stretch>
        </p:blipFill>
        <p:spPr>
          <a:xfrm>
            <a:off x="2531041" y="1684488"/>
            <a:ext cx="4226701" cy="1134104"/>
          </a:xfrm>
          <a:prstGeom prst="rect">
            <a:avLst/>
          </a:prstGeom>
        </p:spPr>
      </p:pic>
      <p:sp>
        <p:nvSpPr>
          <p:cNvPr id="11" name="矩形 10"/>
          <p:cNvSpPr/>
          <p:nvPr/>
        </p:nvSpPr>
        <p:spPr>
          <a:xfrm>
            <a:off x="6803228" y="2391407"/>
            <a:ext cx="758541" cy="377411"/>
          </a:xfrm>
          <a:prstGeom prst="rect">
            <a:avLst/>
          </a:prstGeom>
        </p:spPr>
        <p:txBody>
          <a:bodyPr wrap="none">
            <a:spAutoFit/>
          </a:bodyPr>
          <a:lstStyle/>
          <a:p>
            <a:pPr algn="just">
              <a:lnSpc>
                <a:spcPct val="150000"/>
              </a:lnSpc>
            </a:pPr>
            <a:r>
              <a:rPr lang="zh-CN" altLang="en-US" sz="1400" dirty="0" smtClean="0"/>
              <a:t>图</a:t>
            </a:r>
            <a:r>
              <a:rPr lang="en-US" sz="1400" dirty="0" smtClean="0"/>
              <a:t>6-32</a:t>
            </a:r>
            <a:endParaRPr lang="zh-CN" altLang="en-US" sz="1400" dirty="0" smtClean="0"/>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6017" name="Object 1"/>
          <p:cNvGraphicFramePr>
            <a:graphicFrameLocks noChangeAspect="1"/>
          </p:cNvGraphicFramePr>
          <p:nvPr/>
        </p:nvGraphicFramePr>
        <p:xfrm>
          <a:off x="904875" y="1652588"/>
          <a:ext cx="7931150" cy="2760662"/>
        </p:xfrm>
        <a:graphic>
          <a:graphicData uri="http://schemas.openxmlformats.org/presentationml/2006/ole">
            <mc:AlternateContent xmlns:mc="http://schemas.openxmlformats.org/markup-compatibility/2006">
              <mc:Choice xmlns:v="urn:schemas-microsoft-com:vml" Requires="v">
                <p:oleObj spid="_x0000_s86018" name="文档" r:id="rId4" imgW="7961986" imgH="2773680" progId="Office12.wps.Document.8">
                  <p:embed/>
                </p:oleObj>
              </mc:Choice>
              <mc:Fallback>
                <p:oleObj name="文档" r:id="rId4" imgW="7961986" imgH="2773680" progId="Office12.wps.Document.8">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4875" y="1652588"/>
                        <a:ext cx="7931150" cy="2760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矩形 5">
            <a:extLst>
              <a:ext uri="{FF2B5EF4-FFF2-40B4-BE49-F238E27FC236}">
                <a16:creationId xmlns="" xmlns:a16="http://schemas.microsoft.com/office/drawing/2014/main" id="{45AB04A7-9050-478D-85EF-066586968C3B}"/>
              </a:ext>
            </a:extLst>
          </p:cNvPr>
          <p:cNvSpPr/>
          <p:nvPr/>
        </p:nvSpPr>
        <p:spPr>
          <a:xfrm>
            <a:off x="0" y="1772867"/>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21"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0000" y="17822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80" y="327185"/>
            <a:ext cx="7774992" cy="1270275"/>
          </a:xfrm>
          <a:prstGeom prst="rect">
            <a:avLst/>
          </a:prstGeom>
          <a:noFill/>
        </p:spPr>
        <p:txBody>
          <a:bodyPr wrap="square" lIns="36000" tIns="36000" rIns="36000" bIns="36000" rtlCol="0">
            <a:spAutoFit/>
          </a:bodyPr>
          <a:lstStyle/>
          <a:p>
            <a:pPr algn="just">
              <a:lnSpc>
                <a:spcPct val="150000"/>
              </a:lnSpc>
            </a:pPr>
            <a:r>
              <a:rPr lang="en-US" b="1" dirty="0" smtClean="0"/>
              <a:t>6.</a:t>
            </a:r>
            <a:r>
              <a:rPr lang="zh-CN" altLang="en-US" dirty="0" smtClean="0"/>
              <a:t>如图</a:t>
            </a:r>
            <a:r>
              <a:rPr lang="en-US" dirty="0" smtClean="0"/>
              <a:t>6-33</a:t>
            </a:r>
            <a:r>
              <a:rPr lang="zh-CN" altLang="en-US" dirty="0" smtClean="0"/>
              <a:t>所示，某人用扁担担起两筐质量分别为</a:t>
            </a:r>
            <a:r>
              <a:rPr lang="en-US" dirty="0" smtClean="0"/>
              <a:t>m</a:t>
            </a:r>
            <a:r>
              <a:rPr lang="en-US" baseline="-25000" dirty="0" smtClean="0"/>
              <a:t>1</a:t>
            </a:r>
            <a:r>
              <a:rPr lang="zh-CN" altLang="en-US" dirty="0" smtClean="0"/>
              <a:t>、</a:t>
            </a:r>
            <a:r>
              <a:rPr lang="en-US" dirty="0" smtClean="0"/>
              <a:t>m</a:t>
            </a:r>
            <a:r>
              <a:rPr lang="en-US" baseline="-25000" dirty="0" smtClean="0"/>
              <a:t>2</a:t>
            </a:r>
            <a:r>
              <a:rPr lang="zh-CN" altLang="en-US" dirty="0" smtClean="0"/>
              <a:t>的货物，当他的肩处于</a:t>
            </a:r>
            <a:r>
              <a:rPr lang="en-US" dirty="0" smtClean="0"/>
              <a:t>O</a:t>
            </a:r>
            <a:r>
              <a:rPr lang="zh-CN" altLang="en-US" dirty="0" smtClean="0"/>
              <a:t>点时，扁担水平平衡，已知</a:t>
            </a:r>
            <a:r>
              <a:rPr lang="en-US" dirty="0" smtClean="0"/>
              <a:t>L</a:t>
            </a:r>
            <a:r>
              <a:rPr lang="en-US" baseline="-25000" dirty="0" smtClean="0"/>
              <a:t>1</a:t>
            </a:r>
            <a:r>
              <a:rPr lang="en-US" dirty="0" smtClean="0"/>
              <a:t>&gt;L</a:t>
            </a:r>
            <a:r>
              <a:rPr lang="en-US" baseline="-25000" dirty="0" smtClean="0"/>
              <a:t>2</a:t>
            </a:r>
            <a:r>
              <a:rPr lang="zh-CN" altLang="en-US" dirty="0" smtClean="0"/>
              <a:t>，扁担和筐的重力不计。若将两筐的悬挂点向</a:t>
            </a:r>
            <a:r>
              <a:rPr lang="en-US" dirty="0" smtClean="0"/>
              <a:t>O</a:t>
            </a:r>
            <a:r>
              <a:rPr lang="zh-CN" altLang="en-US" dirty="0" smtClean="0"/>
              <a:t>移近相同的距离</a:t>
            </a:r>
            <a:r>
              <a:rPr lang="en-US" dirty="0" smtClean="0"/>
              <a:t>ΔL</a:t>
            </a:r>
            <a:r>
              <a:rPr lang="zh-CN" altLang="en-US" dirty="0" smtClean="0"/>
              <a:t>，则（　　）</a:t>
            </a:r>
            <a:endParaRPr lang="zh-CN" altLang="en-US" dirty="0"/>
          </a:p>
        </p:txBody>
      </p:sp>
      <p:sp>
        <p:nvSpPr>
          <p:cNvPr id="9" name="矩形 8"/>
          <p:cNvSpPr/>
          <p:nvPr/>
        </p:nvSpPr>
        <p:spPr>
          <a:xfrm>
            <a:off x="4817974" y="1209925"/>
            <a:ext cx="340158" cy="369332"/>
          </a:xfrm>
          <a:prstGeom prst="rect">
            <a:avLst/>
          </a:prstGeom>
        </p:spPr>
        <p:txBody>
          <a:bodyPr wrap="none">
            <a:spAutoFit/>
          </a:bodyPr>
          <a:lstStyle/>
          <a:p>
            <a:r>
              <a:rPr lang="en-US" altLang="zh-CN" b="1" dirty="0" smtClean="0">
                <a:solidFill>
                  <a:srgbClr val="C00000"/>
                </a:solidFill>
              </a:rPr>
              <a:t>C</a:t>
            </a:r>
            <a:endParaRPr lang="zh-CN" altLang="en-US" b="1" dirty="0">
              <a:solidFill>
                <a:srgbClr val="C00000"/>
              </a:solidFill>
            </a:endParaRPr>
          </a:p>
        </p:txBody>
      </p:sp>
      <p:pic>
        <p:nvPicPr>
          <p:cNvPr id="11" name="18LW31.EPS" descr="id:2147500914;FounderCES"/>
          <p:cNvPicPr/>
          <p:nvPr/>
        </p:nvPicPr>
        <p:blipFill>
          <a:blip r:embed="rId6" cstate="print"/>
          <a:stretch>
            <a:fillRect/>
          </a:stretch>
        </p:blipFill>
        <p:spPr>
          <a:xfrm>
            <a:off x="4897232" y="1556827"/>
            <a:ext cx="3614130" cy="1270455"/>
          </a:xfrm>
          <a:prstGeom prst="rect">
            <a:avLst/>
          </a:prstGeom>
        </p:spPr>
      </p:pic>
      <p:sp>
        <p:nvSpPr>
          <p:cNvPr id="13" name="矩形 12"/>
          <p:cNvSpPr/>
          <p:nvPr/>
        </p:nvSpPr>
        <p:spPr>
          <a:xfrm>
            <a:off x="6549969" y="2823972"/>
            <a:ext cx="758541" cy="307777"/>
          </a:xfrm>
          <a:prstGeom prst="rect">
            <a:avLst/>
          </a:prstGeom>
        </p:spPr>
        <p:txBody>
          <a:bodyPr wrap="none">
            <a:spAutoFit/>
          </a:bodyPr>
          <a:lstStyle/>
          <a:p>
            <a:r>
              <a:rPr lang="zh-CN" altLang="en-US" sz="1400" dirty="0" smtClean="0"/>
              <a:t>图</a:t>
            </a:r>
            <a:r>
              <a:rPr lang="en-US" sz="1400" dirty="0" smtClean="0"/>
              <a:t>6-33</a:t>
            </a:r>
            <a:endParaRPr lang="zh-CN" altLang="en-US" sz="1400" dirty="0"/>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10">
            <a:extLst>
              <a:ext uri="{FF2B5EF4-FFF2-40B4-BE49-F238E27FC236}">
                <a16:creationId xmlns="" xmlns:a16="http://schemas.microsoft.com/office/drawing/2014/main" id="{F29EDA0F-BC0A-4D7C-956E-5318319B6409}"/>
              </a:ext>
            </a:extLst>
          </p:cNvPr>
          <p:cNvSpPr txBox="1"/>
          <p:nvPr/>
        </p:nvSpPr>
        <p:spPr>
          <a:xfrm>
            <a:off x="96421"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8" name="矩形 17">
            <a:extLst>
              <a:ext uri="{FF2B5EF4-FFF2-40B4-BE49-F238E27FC236}">
                <a16:creationId xmlns="" xmlns:a16="http://schemas.microsoft.com/office/drawing/2014/main" id="{45AB04A7-9050-478D-85EF-066586968C3B}"/>
              </a:ext>
            </a:extLst>
          </p:cNvPr>
          <p:cNvSpPr/>
          <p:nvPr/>
        </p:nvSpPr>
        <p:spPr>
          <a:xfrm>
            <a:off x="0" y="183441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19" name="文本框 10">
            <a:extLst>
              <a:ext uri="{FF2B5EF4-FFF2-40B4-BE49-F238E27FC236}">
                <a16:creationId xmlns="" xmlns:a16="http://schemas.microsoft.com/office/drawing/2014/main" id="{BB9B33FC-E080-44CC-B608-FE671F79480C}"/>
              </a:ext>
            </a:extLst>
          </p:cNvPr>
          <p:cNvSpPr txBox="1"/>
          <p:nvPr/>
        </p:nvSpPr>
        <p:spPr>
          <a:xfrm>
            <a:off x="90000" y="1826178"/>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20" name="文本框 31">
            <a:extLst>
              <a:ext uri="{FF2B5EF4-FFF2-40B4-BE49-F238E27FC236}">
                <a16:creationId xmlns:a16="http://schemas.microsoft.com/office/drawing/2014/main" xmlns="" id="{B0D6B1F8-D14E-4B75-A040-E9496181774B}"/>
              </a:ext>
            </a:extLst>
          </p:cNvPr>
          <p:cNvSpPr txBox="1"/>
          <p:nvPr/>
        </p:nvSpPr>
        <p:spPr>
          <a:xfrm>
            <a:off x="819806" y="384856"/>
            <a:ext cx="8124497" cy="2981192"/>
          </a:xfrm>
          <a:prstGeom prst="rect">
            <a:avLst/>
          </a:prstGeom>
          <a:solidFill>
            <a:schemeClr val="bg1">
              <a:lumMod val="95000"/>
            </a:schemeClr>
          </a:solidFill>
        </p:spPr>
        <p:txBody>
          <a:bodyPr wrap="square" lIns="36000" tIns="36000" rIns="36000" bIns="36000" rtlCol="0">
            <a:spAutoFit/>
          </a:bodyPr>
          <a:lstStyle/>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zh-CN" altLang="en-US" dirty="0" smtClean="0">
              <a:solidFill>
                <a:srgbClr val="C00000"/>
              </a:solidFill>
            </a:endParaRPr>
          </a:p>
        </p:txBody>
      </p:sp>
      <p:graphicFrame>
        <p:nvGraphicFramePr>
          <p:cNvPr id="124930" name="Object 2"/>
          <p:cNvGraphicFramePr>
            <a:graphicFrameLocks noChangeAspect="1"/>
          </p:cNvGraphicFramePr>
          <p:nvPr/>
        </p:nvGraphicFramePr>
        <p:xfrm>
          <a:off x="815975" y="352425"/>
          <a:ext cx="8018463" cy="3051175"/>
        </p:xfrm>
        <a:graphic>
          <a:graphicData uri="http://schemas.openxmlformats.org/presentationml/2006/ole">
            <mc:AlternateContent xmlns:mc="http://schemas.openxmlformats.org/markup-compatibility/2006">
              <mc:Choice xmlns:v="urn:schemas-microsoft-com:vml" Requires="v">
                <p:oleObj spid="_x0000_s124931" name="文档" r:id="rId4" imgW="8101113" imgH="3098747" progId="Office12.wps.Document.8">
                  <p:embed/>
                </p:oleObj>
              </mc:Choice>
              <mc:Fallback>
                <p:oleObj name="文档" r:id="rId4" imgW="8101113" imgH="3098747" progId="Office12.wps.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5975" y="352425"/>
                        <a:ext cx="8018463" cy="305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759068" y="336550"/>
          <a:ext cx="8112369" cy="3497580"/>
        </p:xfrm>
        <a:graphic>
          <a:graphicData uri="http://schemas.openxmlformats.org/drawingml/2006/table">
            <a:tbl>
              <a:tblPr/>
              <a:tblGrid>
                <a:gridCol w="1016978"/>
                <a:gridCol w="3569677"/>
                <a:gridCol w="3525714"/>
              </a:tblGrid>
              <a:tr h="0">
                <a:tc gridSpan="3">
                  <a:txBody>
                    <a:bodyPr/>
                    <a:lstStyle/>
                    <a:p>
                      <a:pPr algn="ctr">
                        <a:lnSpc>
                          <a:spcPct val="150000"/>
                        </a:lnSpc>
                        <a:spcAft>
                          <a:spcPts val="0"/>
                        </a:spcAft>
                      </a:pPr>
                      <a:r>
                        <a:rPr lang="zh-CN" sz="1700" b="1" kern="100" dirty="0">
                          <a:solidFill>
                            <a:srgbClr val="000000"/>
                          </a:solidFill>
                          <a:latin typeface="+mn-ea"/>
                          <a:ea typeface="+mn-ea"/>
                          <a:cs typeface="Times New Roman"/>
                        </a:rPr>
                        <a:t>【柳州考情分析】</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hMerge="1">
                  <a:txBody>
                    <a:bodyPr/>
                    <a:lstStyle/>
                    <a:p>
                      <a:endParaRPr lang="zh-CN" altLang="en-US"/>
                    </a:p>
                  </a:txBody>
                  <a:tcPr/>
                </a:tc>
                <a:tc hMerge="1">
                  <a:txBody>
                    <a:bodyPr/>
                    <a:lstStyle/>
                    <a:p>
                      <a:endParaRPr lang="zh-CN" altLang="en-US"/>
                    </a:p>
                  </a:txBody>
                  <a:tcPr/>
                </a:tc>
              </a:tr>
              <a:tr h="0">
                <a:tc>
                  <a:txBody>
                    <a:bodyPr/>
                    <a:lstStyle/>
                    <a:p>
                      <a:pPr algn="ctr">
                        <a:lnSpc>
                          <a:spcPct val="150000"/>
                        </a:lnSpc>
                        <a:spcAft>
                          <a:spcPts val="0"/>
                        </a:spcAft>
                      </a:pPr>
                      <a:r>
                        <a:rPr lang="zh-CN" sz="1700" kern="100">
                          <a:solidFill>
                            <a:srgbClr val="000000"/>
                          </a:solidFill>
                          <a:latin typeface="+mn-ea"/>
                          <a:ea typeface="+mn-ea"/>
                          <a:cs typeface="Times New Roman"/>
                        </a:rPr>
                        <a:t>知识内容</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ctr">
                        <a:lnSpc>
                          <a:spcPct val="150000"/>
                        </a:lnSpc>
                        <a:spcAft>
                          <a:spcPts val="0"/>
                        </a:spcAft>
                      </a:pPr>
                      <a:r>
                        <a:rPr lang="zh-CN" sz="1700" kern="100">
                          <a:solidFill>
                            <a:srgbClr val="000000"/>
                          </a:solidFill>
                          <a:latin typeface="+mn-ea"/>
                          <a:ea typeface="+mn-ea"/>
                          <a:cs typeface="Times New Roman"/>
                        </a:rPr>
                        <a:t>考试要求</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ctr">
                        <a:lnSpc>
                          <a:spcPct val="150000"/>
                        </a:lnSpc>
                        <a:spcAft>
                          <a:spcPts val="0"/>
                        </a:spcAft>
                      </a:pPr>
                      <a:r>
                        <a:rPr lang="zh-CN" sz="1700" kern="100">
                          <a:solidFill>
                            <a:srgbClr val="000000"/>
                          </a:solidFill>
                          <a:latin typeface="+mn-ea"/>
                          <a:ea typeface="+mn-ea"/>
                          <a:cs typeface="Times New Roman"/>
                        </a:rPr>
                        <a:t>考情分析</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a:lstStyle/>
                    <a:p>
                      <a:pPr algn="ctr">
                        <a:lnSpc>
                          <a:spcPct val="150000"/>
                        </a:lnSpc>
                        <a:spcAft>
                          <a:spcPts val="0"/>
                        </a:spcAft>
                      </a:pPr>
                      <a:r>
                        <a:rPr lang="zh-CN" sz="1700" kern="100">
                          <a:solidFill>
                            <a:srgbClr val="000000"/>
                          </a:solidFill>
                          <a:latin typeface="+mn-ea"/>
                          <a:ea typeface="+mn-ea"/>
                          <a:cs typeface="Times New Roman"/>
                        </a:rPr>
                        <a:t>简单机械</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nSpc>
                          <a:spcPct val="150000"/>
                        </a:lnSpc>
                        <a:spcAft>
                          <a:spcPts val="0"/>
                        </a:spcAft>
                      </a:pPr>
                      <a:r>
                        <a:rPr lang="en-US" sz="1700" kern="100">
                          <a:solidFill>
                            <a:srgbClr val="000000"/>
                          </a:solidFill>
                          <a:latin typeface="+mn-ea"/>
                          <a:ea typeface="+mn-ea"/>
                          <a:cs typeface="Times New Roman"/>
                        </a:rPr>
                        <a:t>1.</a:t>
                      </a:r>
                      <a:r>
                        <a:rPr lang="zh-CN" sz="1700" kern="100">
                          <a:solidFill>
                            <a:srgbClr val="000000"/>
                          </a:solidFill>
                          <a:latin typeface="+mn-ea"/>
                          <a:ea typeface="+mn-ea"/>
                          <a:cs typeface="Times New Roman"/>
                        </a:rPr>
                        <a:t>知道简单机械；</a:t>
                      </a:r>
                    </a:p>
                    <a:p>
                      <a:pPr>
                        <a:lnSpc>
                          <a:spcPct val="150000"/>
                        </a:lnSpc>
                        <a:spcAft>
                          <a:spcPts val="0"/>
                        </a:spcAft>
                      </a:pPr>
                      <a:r>
                        <a:rPr lang="en-US" sz="1700" kern="100">
                          <a:solidFill>
                            <a:srgbClr val="000000"/>
                          </a:solidFill>
                          <a:latin typeface="+mn-ea"/>
                          <a:ea typeface="+mn-ea"/>
                          <a:cs typeface="Times New Roman"/>
                        </a:rPr>
                        <a:t>2.</a:t>
                      </a:r>
                      <a:r>
                        <a:rPr lang="zh-CN" sz="1700" kern="100">
                          <a:solidFill>
                            <a:srgbClr val="000000"/>
                          </a:solidFill>
                          <a:latin typeface="+mn-ea"/>
                          <a:ea typeface="+mn-ea"/>
                          <a:cs typeface="Times New Roman"/>
                        </a:rPr>
                        <a:t>通过实验，探究并了解杠杆的平衡条件；</a:t>
                      </a:r>
                    </a:p>
                    <a:p>
                      <a:pPr>
                        <a:lnSpc>
                          <a:spcPct val="150000"/>
                        </a:lnSpc>
                        <a:spcAft>
                          <a:spcPts val="0"/>
                        </a:spcAft>
                      </a:pPr>
                      <a:r>
                        <a:rPr lang="en-US" sz="1700" kern="100">
                          <a:solidFill>
                            <a:srgbClr val="000000"/>
                          </a:solidFill>
                          <a:latin typeface="+mn-ea"/>
                          <a:ea typeface="+mn-ea"/>
                          <a:cs typeface="Times New Roman"/>
                        </a:rPr>
                        <a:t>3.</a:t>
                      </a:r>
                      <a:r>
                        <a:rPr lang="zh-CN" sz="1700" kern="100">
                          <a:solidFill>
                            <a:srgbClr val="000000"/>
                          </a:solidFill>
                          <a:latin typeface="+mn-ea"/>
                          <a:ea typeface="+mn-ea"/>
                          <a:cs typeface="Times New Roman"/>
                        </a:rPr>
                        <a:t>通过实验，探究滑轮的作用</a:t>
                      </a: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nSpc>
                          <a:spcPct val="150000"/>
                        </a:lnSpc>
                        <a:spcAft>
                          <a:spcPts val="0"/>
                        </a:spcAft>
                      </a:pPr>
                      <a:r>
                        <a:rPr lang="en-US" sz="1700" kern="100" dirty="0">
                          <a:solidFill>
                            <a:srgbClr val="000000"/>
                          </a:solidFill>
                          <a:latin typeface="+mn-ea"/>
                          <a:ea typeface="+mn-ea"/>
                          <a:cs typeface="Times New Roman"/>
                        </a:rPr>
                        <a:t>19</a:t>
                      </a:r>
                      <a:r>
                        <a:rPr lang="zh-CN" sz="1700" kern="100" dirty="0">
                          <a:solidFill>
                            <a:srgbClr val="000000"/>
                          </a:solidFill>
                          <a:latin typeface="+mn-ea"/>
                          <a:ea typeface="+mn-ea"/>
                          <a:cs typeface="Times New Roman"/>
                        </a:rPr>
                        <a:t>年：杠杆的平衡条件；（</a:t>
                      </a:r>
                      <a:r>
                        <a:rPr lang="en-US" sz="1700" kern="100" dirty="0">
                          <a:solidFill>
                            <a:srgbClr val="000000"/>
                          </a:solidFill>
                          <a:latin typeface="+mn-ea"/>
                          <a:ea typeface="+mn-ea"/>
                          <a:cs typeface="Times New Roman"/>
                        </a:rPr>
                        <a:t>3</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18</a:t>
                      </a:r>
                      <a:r>
                        <a:rPr lang="zh-CN" sz="1700" kern="100" dirty="0">
                          <a:solidFill>
                            <a:srgbClr val="000000"/>
                          </a:solidFill>
                          <a:latin typeface="+mn-ea"/>
                          <a:ea typeface="+mn-ea"/>
                          <a:cs typeface="Times New Roman"/>
                        </a:rPr>
                        <a:t>年：杠杆的平衡条件；（</a:t>
                      </a:r>
                      <a:r>
                        <a:rPr lang="en-US" sz="1700" kern="100" dirty="0">
                          <a:solidFill>
                            <a:srgbClr val="000000"/>
                          </a:solidFill>
                          <a:latin typeface="+mn-ea"/>
                          <a:ea typeface="+mn-ea"/>
                          <a:cs typeface="Times New Roman"/>
                        </a:rPr>
                        <a:t>2</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18</a:t>
                      </a:r>
                      <a:r>
                        <a:rPr lang="zh-CN" sz="1700" kern="100" dirty="0">
                          <a:solidFill>
                            <a:srgbClr val="000000"/>
                          </a:solidFill>
                          <a:latin typeface="+mn-ea"/>
                          <a:ea typeface="+mn-ea"/>
                          <a:cs typeface="Times New Roman"/>
                        </a:rPr>
                        <a:t>年：滑轮组的计算；（</a:t>
                      </a:r>
                      <a:r>
                        <a:rPr lang="en-US" sz="1700" kern="100" dirty="0">
                          <a:solidFill>
                            <a:srgbClr val="000000"/>
                          </a:solidFill>
                          <a:latin typeface="+mn-ea"/>
                          <a:ea typeface="+mn-ea"/>
                          <a:cs typeface="Times New Roman"/>
                        </a:rPr>
                        <a:t>3</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17</a:t>
                      </a:r>
                      <a:r>
                        <a:rPr lang="zh-CN" sz="1700" kern="100" dirty="0">
                          <a:solidFill>
                            <a:srgbClr val="000000"/>
                          </a:solidFill>
                          <a:latin typeface="+mn-ea"/>
                          <a:ea typeface="+mn-ea"/>
                          <a:cs typeface="Times New Roman"/>
                        </a:rPr>
                        <a:t>年：杠杆的应用；（</a:t>
                      </a:r>
                      <a:r>
                        <a:rPr lang="en-US" sz="1700" kern="100" dirty="0">
                          <a:solidFill>
                            <a:srgbClr val="000000"/>
                          </a:solidFill>
                          <a:latin typeface="+mn-ea"/>
                          <a:ea typeface="+mn-ea"/>
                          <a:cs typeface="Times New Roman"/>
                        </a:rPr>
                        <a:t>3</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16</a:t>
                      </a:r>
                      <a:r>
                        <a:rPr lang="zh-CN" sz="1700" kern="100" dirty="0">
                          <a:solidFill>
                            <a:srgbClr val="000000"/>
                          </a:solidFill>
                          <a:latin typeface="+mn-ea"/>
                          <a:ea typeface="+mn-ea"/>
                          <a:cs typeface="Times New Roman"/>
                        </a:rPr>
                        <a:t>年：滑轮省力多少判断；（</a:t>
                      </a:r>
                      <a:r>
                        <a:rPr lang="en-US" sz="1700" kern="100" dirty="0">
                          <a:solidFill>
                            <a:srgbClr val="000000"/>
                          </a:solidFill>
                          <a:latin typeface="+mn-ea"/>
                          <a:ea typeface="+mn-ea"/>
                          <a:cs typeface="Times New Roman"/>
                        </a:rPr>
                        <a:t>3</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15</a:t>
                      </a:r>
                      <a:r>
                        <a:rPr lang="zh-CN" sz="1700" kern="100" dirty="0">
                          <a:solidFill>
                            <a:srgbClr val="000000"/>
                          </a:solidFill>
                          <a:latin typeface="+mn-ea"/>
                          <a:ea typeface="+mn-ea"/>
                          <a:cs typeface="Times New Roman"/>
                        </a:rPr>
                        <a:t>年：画力臂；（</a:t>
                      </a:r>
                      <a:r>
                        <a:rPr lang="en-US" sz="1700" kern="100" dirty="0">
                          <a:solidFill>
                            <a:srgbClr val="000000"/>
                          </a:solidFill>
                          <a:latin typeface="+mn-ea"/>
                          <a:ea typeface="+mn-ea"/>
                          <a:cs typeface="Times New Roman"/>
                        </a:rPr>
                        <a:t>2</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14</a:t>
                      </a:r>
                      <a:r>
                        <a:rPr lang="zh-CN" sz="1700" kern="100" dirty="0">
                          <a:solidFill>
                            <a:srgbClr val="000000"/>
                          </a:solidFill>
                          <a:latin typeface="+mn-ea"/>
                          <a:ea typeface="+mn-ea"/>
                          <a:cs typeface="Times New Roman"/>
                        </a:rPr>
                        <a:t>年：杠杆平衡条件探究；（</a:t>
                      </a:r>
                      <a:r>
                        <a:rPr lang="en-US" sz="1700" kern="100" dirty="0">
                          <a:solidFill>
                            <a:srgbClr val="000000"/>
                          </a:solidFill>
                          <a:latin typeface="+mn-ea"/>
                          <a:ea typeface="+mn-ea"/>
                          <a:cs typeface="Times New Roman"/>
                        </a:rPr>
                        <a:t>5</a:t>
                      </a:r>
                      <a:r>
                        <a:rPr lang="zh-CN" sz="1700" kern="100" dirty="0">
                          <a:solidFill>
                            <a:srgbClr val="000000"/>
                          </a:solidFill>
                          <a:latin typeface="+mn-ea"/>
                          <a:ea typeface="+mn-ea"/>
                          <a:cs typeface="Times New Roman"/>
                        </a:rPr>
                        <a:t>分）</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Tree>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0" y="1772867"/>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21"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0000" y="17822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79" y="327185"/>
            <a:ext cx="7941743" cy="903700"/>
          </a:xfrm>
          <a:prstGeom prst="rect">
            <a:avLst/>
          </a:prstGeom>
          <a:noFill/>
        </p:spPr>
        <p:txBody>
          <a:bodyPr wrap="square" lIns="36000" tIns="36000" rIns="36000" bIns="36000" rtlCol="0">
            <a:spAutoFit/>
          </a:bodyPr>
          <a:lstStyle/>
          <a:p>
            <a:pPr algn="just">
              <a:lnSpc>
                <a:spcPct val="150000"/>
              </a:lnSpc>
            </a:pPr>
            <a:r>
              <a:rPr lang="en-US" b="1" dirty="0" smtClean="0"/>
              <a:t>7.</a:t>
            </a:r>
            <a:r>
              <a:rPr lang="zh-CN" altLang="en-US" dirty="0" smtClean="0"/>
              <a:t>（</a:t>
            </a:r>
            <a:r>
              <a:rPr lang="en-US" dirty="0" smtClean="0"/>
              <a:t>1</a:t>
            </a:r>
            <a:r>
              <a:rPr lang="zh-CN" altLang="en-US" dirty="0" smtClean="0"/>
              <a:t>）如图</a:t>
            </a:r>
            <a:r>
              <a:rPr lang="en-US" dirty="0" smtClean="0"/>
              <a:t>6-34</a:t>
            </a:r>
            <a:r>
              <a:rPr lang="zh-CN" altLang="en-US" dirty="0" smtClean="0"/>
              <a:t>所示，利用羊角锤撬起钉子，请你在羊角锤</a:t>
            </a:r>
            <a:r>
              <a:rPr lang="en-US" dirty="0" smtClean="0"/>
              <a:t>A</a:t>
            </a:r>
            <a:r>
              <a:rPr lang="zh-CN" altLang="en-US" dirty="0" smtClean="0"/>
              <a:t>点处画出所能施加的最小动力</a:t>
            </a:r>
            <a:r>
              <a:rPr lang="en-US" dirty="0" smtClean="0"/>
              <a:t>F</a:t>
            </a:r>
            <a:r>
              <a:rPr lang="en-US" baseline="-25000" dirty="0" smtClean="0"/>
              <a:t>1</a:t>
            </a:r>
            <a:r>
              <a:rPr lang="zh-CN" altLang="en-US" dirty="0" smtClean="0"/>
              <a:t>，并画出阻力</a:t>
            </a:r>
            <a:r>
              <a:rPr lang="en-US" dirty="0" smtClean="0"/>
              <a:t>F</a:t>
            </a:r>
            <a:r>
              <a:rPr lang="en-US" baseline="-25000" dirty="0" smtClean="0"/>
              <a:t>2</a:t>
            </a:r>
            <a:r>
              <a:rPr lang="zh-CN" altLang="en-US" dirty="0" smtClean="0"/>
              <a:t>的阻力臂</a:t>
            </a:r>
            <a:r>
              <a:rPr lang="en-US" dirty="0" smtClean="0"/>
              <a:t>L</a:t>
            </a:r>
            <a:r>
              <a:rPr lang="en-US" baseline="-25000" dirty="0" smtClean="0"/>
              <a:t>2</a:t>
            </a:r>
            <a:r>
              <a:rPr lang="zh-CN" altLang="en-US" dirty="0" smtClean="0"/>
              <a:t>。</a:t>
            </a:r>
            <a:endParaRPr lang="zh-CN" altLang="en-US" dirty="0"/>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920803" y="1274237"/>
            <a:ext cx="1233818"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rPr>
              <a:t>如图所示</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5" name="矩形 14"/>
          <p:cNvSpPr/>
          <p:nvPr/>
        </p:nvSpPr>
        <p:spPr>
          <a:xfrm>
            <a:off x="7382813" y="3757775"/>
            <a:ext cx="758541" cy="307777"/>
          </a:xfrm>
          <a:prstGeom prst="rect">
            <a:avLst/>
          </a:prstGeom>
        </p:spPr>
        <p:txBody>
          <a:bodyPr wrap="none">
            <a:spAutoFit/>
          </a:bodyPr>
          <a:lstStyle/>
          <a:p>
            <a:r>
              <a:rPr lang="zh-CN" altLang="en-US" sz="1400" dirty="0" smtClean="0"/>
              <a:t>图</a:t>
            </a:r>
            <a:r>
              <a:rPr lang="en-US" sz="1400" dirty="0" smtClean="0"/>
              <a:t>6-34</a:t>
            </a:r>
            <a:endParaRPr lang="zh-CN" altLang="en-US" sz="1400" dirty="0"/>
          </a:p>
        </p:txBody>
      </p:sp>
      <p:pic>
        <p:nvPicPr>
          <p:cNvPr id="17" name="18LW33.EPS" descr="id:2147500921;FounderCES"/>
          <p:cNvPicPr/>
          <p:nvPr/>
        </p:nvPicPr>
        <p:blipFill>
          <a:blip r:embed="rId2" cstate="print"/>
          <a:stretch>
            <a:fillRect/>
          </a:stretch>
        </p:blipFill>
        <p:spPr>
          <a:xfrm>
            <a:off x="6818096" y="1370344"/>
            <a:ext cx="1684549" cy="2234703"/>
          </a:xfrm>
          <a:prstGeom prst="rect">
            <a:avLst/>
          </a:prstGeom>
        </p:spPr>
      </p:pic>
      <p:pic>
        <p:nvPicPr>
          <p:cNvPr id="14" name="18LW34.EPS" descr="id:2147490779;FounderCES"/>
          <p:cNvPicPr/>
          <p:nvPr/>
        </p:nvPicPr>
        <p:blipFill>
          <a:blip r:embed="rId3" cstate="print"/>
          <a:stretch>
            <a:fillRect/>
          </a:stretch>
        </p:blipFill>
        <p:spPr>
          <a:xfrm>
            <a:off x="2169056" y="1421781"/>
            <a:ext cx="2078568" cy="2750825"/>
          </a:xfrm>
          <a:prstGeom prst="rect">
            <a:avLst/>
          </a:prstGeom>
        </p:spPr>
      </p:pic>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par>
                                <p:cTn id="8" presetID="10"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0" y="1772867"/>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21"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0000" y="17822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79" y="327185"/>
            <a:ext cx="7941743" cy="903700"/>
          </a:xfrm>
          <a:prstGeom prst="rect">
            <a:avLst/>
          </a:prstGeom>
          <a:noFill/>
        </p:spPr>
        <p:txBody>
          <a:bodyPr wrap="square" lIns="36000" tIns="36000" rIns="36000" bIns="36000" rtlCol="0">
            <a:spAutoFit/>
          </a:bodyPr>
          <a:lstStyle/>
          <a:p>
            <a:pPr algn="just">
              <a:lnSpc>
                <a:spcPct val="150000"/>
              </a:lnSpc>
            </a:pPr>
            <a:r>
              <a:rPr lang="en-US" b="1" dirty="0" smtClean="0"/>
              <a:t>7.</a:t>
            </a:r>
            <a:r>
              <a:rPr lang="zh-CN" altLang="en-US" b="1" dirty="0" smtClean="0"/>
              <a:t> </a:t>
            </a:r>
            <a:r>
              <a:rPr lang="zh-CN" altLang="en-US" dirty="0" smtClean="0"/>
              <a:t>（</a:t>
            </a:r>
            <a:r>
              <a:rPr lang="en-US" dirty="0" smtClean="0"/>
              <a:t>2</a:t>
            </a:r>
            <a:r>
              <a:rPr lang="zh-CN" altLang="en-US" dirty="0" smtClean="0"/>
              <a:t>）如图</a:t>
            </a:r>
            <a:r>
              <a:rPr lang="en-US" dirty="0" smtClean="0"/>
              <a:t>6-35</a:t>
            </a:r>
            <a:r>
              <a:rPr lang="zh-CN" altLang="en-US" dirty="0" smtClean="0"/>
              <a:t>所示，想要在</a:t>
            </a:r>
            <a:r>
              <a:rPr lang="en-US" dirty="0" smtClean="0"/>
              <a:t>B</a:t>
            </a:r>
            <a:r>
              <a:rPr lang="zh-CN" altLang="en-US" dirty="0" smtClean="0"/>
              <a:t>点施加最小的动力撬起铁路上报废的道钉，请画出该最小动力</a:t>
            </a:r>
            <a:r>
              <a:rPr lang="en-US" dirty="0" smtClean="0"/>
              <a:t>F</a:t>
            </a:r>
            <a:r>
              <a:rPr lang="zh-CN" altLang="en-US" dirty="0" smtClean="0"/>
              <a:t>的示意图，并标出动力臂</a:t>
            </a:r>
            <a:r>
              <a:rPr lang="en-US" dirty="0" smtClean="0"/>
              <a:t>L</a:t>
            </a:r>
            <a:r>
              <a:rPr lang="zh-CN" altLang="en-US" dirty="0" smtClean="0"/>
              <a:t>。</a:t>
            </a:r>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920803" y="1379341"/>
            <a:ext cx="1149734"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如图所示</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5" name="矩形 14"/>
          <p:cNvSpPr/>
          <p:nvPr/>
        </p:nvSpPr>
        <p:spPr>
          <a:xfrm>
            <a:off x="7004440" y="3032561"/>
            <a:ext cx="758541" cy="307777"/>
          </a:xfrm>
          <a:prstGeom prst="rect">
            <a:avLst/>
          </a:prstGeom>
        </p:spPr>
        <p:txBody>
          <a:bodyPr wrap="none">
            <a:spAutoFit/>
          </a:bodyPr>
          <a:lstStyle/>
          <a:p>
            <a:r>
              <a:rPr lang="zh-CN" altLang="en-US" sz="1400" dirty="0" smtClean="0"/>
              <a:t>图</a:t>
            </a:r>
            <a:r>
              <a:rPr lang="en-US" sz="1400" dirty="0" smtClean="0"/>
              <a:t>6-35</a:t>
            </a:r>
            <a:endParaRPr lang="zh-CN" altLang="en-US" sz="1400" dirty="0"/>
          </a:p>
        </p:txBody>
      </p:sp>
      <p:pic>
        <p:nvPicPr>
          <p:cNvPr id="14" name="19LZ181.EPS" descr="id:2147500928;FounderCES"/>
          <p:cNvPicPr/>
          <p:nvPr/>
        </p:nvPicPr>
        <p:blipFill>
          <a:blip r:embed="rId2" cstate="print"/>
          <a:stretch>
            <a:fillRect/>
          </a:stretch>
        </p:blipFill>
        <p:spPr>
          <a:xfrm>
            <a:off x="6035165" y="1445114"/>
            <a:ext cx="2484053" cy="1287576"/>
          </a:xfrm>
          <a:prstGeom prst="rect">
            <a:avLst/>
          </a:prstGeom>
        </p:spPr>
      </p:pic>
      <p:pic>
        <p:nvPicPr>
          <p:cNvPr id="17" name="19LZ182.EPS" descr="id:2147490786;FounderCES"/>
          <p:cNvPicPr/>
          <p:nvPr/>
        </p:nvPicPr>
        <p:blipFill>
          <a:blip r:embed="rId3" cstate="print"/>
          <a:stretch>
            <a:fillRect/>
          </a:stretch>
        </p:blipFill>
        <p:spPr>
          <a:xfrm>
            <a:off x="1323007" y="2038442"/>
            <a:ext cx="3641018" cy="1692729"/>
          </a:xfrm>
          <a:prstGeom prst="rect">
            <a:avLst/>
          </a:prstGeom>
        </p:spPr>
      </p:pic>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0" y="1772867"/>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21"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0000" y="17822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79" y="327185"/>
            <a:ext cx="7941743" cy="903700"/>
          </a:xfrm>
          <a:prstGeom prst="rect">
            <a:avLst/>
          </a:prstGeom>
          <a:noFill/>
        </p:spPr>
        <p:txBody>
          <a:bodyPr wrap="square" lIns="36000" tIns="36000" rIns="36000" bIns="36000" rtlCol="0">
            <a:spAutoFit/>
          </a:bodyPr>
          <a:lstStyle/>
          <a:p>
            <a:pPr algn="just">
              <a:lnSpc>
                <a:spcPct val="150000"/>
              </a:lnSpc>
            </a:pPr>
            <a:r>
              <a:rPr lang="en-US" b="1" dirty="0" smtClean="0"/>
              <a:t>7.</a:t>
            </a:r>
            <a:r>
              <a:rPr lang="zh-CN" altLang="en-US" dirty="0" smtClean="0"/>
              <a:t> （</a:t>
            </a:r>
            <a:r>
              <a:rPr lang="en-US" dirty="0" smtClean="0"/>
              <a:t>3</a:t>
            </a:r>
            <a:r>
              <a:rPr lang="zh-CN" altLang="en-US" dirty="0" smtClean="0"/>
              <a:t>）如图</a:t>
            </a:r>
            <a:r>
              <a:rPr lang="en-US" dirty="0" smtClean="0"/>
              <a:t>6-36</a:t>
            </a:r>
            <a:r>
              <a:rPr lang="zh-CN" altLang="en-US" dirty="0" smtClean="0"/>
              <a:t>所示，轻质杠杆</a:t>
            </a:r>
            <a:r>
              <a:rPr lang="en-US" dirty="0" smtClean="0"/>
              <a:t>OA</a:t>
            </a:r>
            <a:r>
              <a:rPr lang="zh-CN" altLang="en-US" dirty="0" smtClean="0"/>
              <a:t>可绕</a:t>
            </a:r>
            <a:r>
              <a:rPr lang="en-US" dirty="0" smtClean="0"/>
              <a:t>O</a:t>
            </a:r>
            <a:r>
              <a:rPr lang="zh-CN" altLang="en-US" dirty="0" smtClean="0"/>
              <a:t>点在竖直面内旋转，请在图中画出物体所受重力和使杠杆保持平衡的最小力</a:t>
            </a:r>
            <a:r>
              <a:rPr lang="en-US" dirty="0" smtClean="0"/>
              <a:t>F</a:t>
            </a:r>
            <a:r>
              <a:rPr lang="zh-CN" altLang="en-US" dirty="0" smtClean="0"/>
              <a:t>的示意图。</a:t>
            </a:r>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857741" y="1221685"/>
            <a:ext cx="992080"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如图所示</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5" name="矩形 14"/>
          <p:cNvSpPr/>
          <p:nvPr/>
        </p:nvSpPr>
        <p:spPr>
          <a:xfrm>
            <a:off x="7424854" y="3431954"/>
            <a:ext cx="758541" cy="307777"/>
          </a:xfrm>
          <a:prstGeom prst="rect">
            <a:avLst/>
          </a:prstGeom>
        </p:spPr>
        <p:txBody>
          <a:bodyPr wrap="none">
            <a:spAutoFit/>
          </a:bodyPr>
          <a:lstStyle/>
          <a:p>
            <a:r>
              <a:rPr lang="zh-CN" altLang="en-US" sz="1400" dirty="0" smtClean="0"/>
              <a:t>图</a:t>
            </a:r>
            <a:r>
              <a:rPr lang="en-US" sz="1400" dirty="0" smtClean="0"/>
              <a:t>6-36</a:t>
            </a:r>
            <a:endParaRPr lang="zh-CN" altLang="en-US" sz="1400" dirty="0"/>
          </a:p>
        </p:txBody>
      </p:sp>
      <p:pic>
        <p:nvPicPr>
          <p:cNvPr id="14" name="18LW29.EPS" descr="id:2147500935;FounderCES"/>
          <p:cNvPicPr/>
          <p:nvPr/>
        </p:nvPicPr>
        <p:blipFill>
          <a:blip r:embed="rId2" cstate="print"/>
          <a:stretch>
            <a:fillRect/>
          </a:stretch>
        </p:blipFill>
        <p:spPr>
          <a:xfrm>
            <a:off x="6407572" y="1117899"/>
            <a:ext cx="2265486" cy="1593771"/>
          </a:xfrm>
          <a:prstGeom prst="rect">
            <a:avLst/>
          </a:prstGeom>
        </p:spPr>
      </p:pic>
      <p:pic>
        <p:nvPicPr>
          <p:cNvPr id="17" name="18LW30.EPS" descr="id:2147490793;FounderCES"/>
          <p:cNvPicPr/>
          <p:nvPr/>
        </p:nvPicPr>
        <p:blipFill>
          <a:blip r:embed="rId3" cstate="print"/>
          <a:stretch>
            <a:fillRect/>
          </a:stretch>
        </p:blipFill>
        <p:spPr>
          <a:xfrm>
            <a:off x="2148255" y="1368332"/>
            <a:ext cx="2367288" cy="1952938"/>
          </a:xfrm>
          <a:prstGeom prst="rect">
            <a:avLst/>
          </a:prstGeom>
        </p:spPr>
      </p:pic>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0" y="1772867"/>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21"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0000" y="17822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79" y="327185"/>
            <a:ext cx="7941743" cy="903700"/>
          </a:xfrm>
          <a:prstGeom prst="rect">
            <a:avLst/>
          </a:prstGeom>
          <a:noFill/>
        </p:spPr>
        <p:txBody>
          <a:bodyPr wrap="square" lIns="36000" tIns="36000" rIns="36000" bIns="36000" rtlCol="0">
            <a:spAutoFit/>
          </a:bodyPr>
          <a:lstStyle/>
          <a:p>
            <a:pPr algn="just">
              <a:lnSpc>
                <a:spcPct val="150000"/>
              </a:lnSpc>
            </a:pPr>
            <a:r>
              <a:rPr lang="en-US" b="1" dirty="0" smtClean="0"/>
              <a:t>7.</a:t>
            </a:r>
            <a:r>
              <a:rPr lang="zh-CN" altLang="en-US" b="1" dirty="0" smtClean="0"/>
              <a:t> </a:t>
            </a:r>
            <a:r>
              <a:rPr lang="zh-CN" altLang="en-US" dirty="0" smtClean="0"/>
              <a:t>（</a:t>
            </a:r>
            <a:r>
              <a:rPr lang="en-US" dirty="0" smtClean="0"/>
              <a:t>4</a:t>
            </a:r>
            <a:r>
              <a:rPr lang="zh-CN" altLang="en-US" dirty="0" smtClean="0"/>
              <a:t>）站在地面上的人想用尽可能小的力提升水桶。请在图</a:t>
            </a:r>
            <a:r>
              <a:rPr lang="en-US" dirty="0" smtClean="0"/>
              <a:t>6-37</a:t>
            </a:r>
            <a:r>
              <a:rPr lang="zh-CN" altLang="en-US" dirty="0" smtClean="0"/>
              <a:t>中画出滑轮组绳子的绕法。</a:t>
            </a:r>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878762" y="1200665"/>
            <a:ext cx="1055141"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如图所示</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5" name="矩形 14"/>
          <p:cNvSpPr/>
          <p:nvPr/>
        </p:nvSpPr>
        <p:spPr>
          <a:xfrm>
            <a:off x="7319751" y="3673692"/>
            <a:ext cx="758541" cy="307777"/>
          </a:xfrm>
          <a:prstGeom prst="rect">
            <a:avLst/>
          </a:prstGeom>
        </p:spPr>
        <p:txBody>
          <a:bodyPr wrap="none">
            <a:spAutoFit/>
          </a:bodyPr>
          <a:lstStyle/>
          <a:p>
            <a:r>
              <a:rPr lang="zh-CN" altLang="en-US" sz="1400" dirty="0" smtClean="0"/>
              <a:t>图</a:t>
            </a:r>
            <a:r>
              <a:rPr lang="en-US" sz="1400" dirty="0" smtClean="0"/>
              <a:t>6-37</a:t>
            </a:r>
            <a:endParaRPr lang="zh-CN" altLang="en-US" sz="1400" dirty="0"/>
          </a:p>
        </p:txBody>
      </p:sp>
      <p:pic>
        <p:nvPicPr>
          <p:cNvPr id="17" name="19LZ183.EPS" descr="id:2147500942;FounderCES"/>
          <p:cNvPicPr/>
          <p:nvPr/>
        </p:nvPicPr>
        <p:blipFill>
          <a:blip r:embed="rId2" cstate="print"/>
          <a:stretch>
            <a:fillRect/>
          </a:stretch>
        </p:blipFill>
        <p:spPr>
          <a:xfrm>
            <a:off x="7066386" y="1104959"/>
            <a:ext cx="1236785" cy="2277610"/>
          </a:xfrm>
          <a:prstGeom prst="rect">
            <a:avLst/>
          </a:prstGeom>
        </p:spPr>
      </p:pic>
      <p:pic>
        <p:nvPicPr>
          <p:cNvPr id="14" name="19LZ184.EPS" descr="id:2147490800;FounderCES"/>
          <p:cNvPicPr/>
          <p:nvPr/>
        </p:nvPicPr>
        <p:blipFill>
          <a:blip r:embed="rId3" cstate="print"/>
          <a:stretch>
            <a:fillRect/>
          </a:stretch>
        </p:blipFill>
        <p:spPr>
          <a:xfrm>
            <a:off x="2157451" y="1340632"/>
            <a:ext cx="1353004" cy="3055170"/>
          </a:xfrm>
          <a:prstGeom prst="rect">
            <a:avLst/>
          </a:prstGeom>
        </p:spPr>
      </p:pic>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0" y="1772867"/>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21"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0000" y="17822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79" y="327185"/>
            <a:ext cx="4820475" cy="2565693"/>
          </a:xfrm>
          <a:prstGeom prst="rect">
            <a:avLst/>
          </a:prstGeom>
          <a:noFill/>
        </p:spPr>
        <p:txBody>
          <a:bodyPr wrap="square" lIns="36000" tIns="36000" rIns="36000" bIns="36000" rtlCol="0">
            <a:spAutoFit/>
          </a:bodyPr>
          <a:lstStyle/>
          <a:p>
            <a:pPr>
              <a:lnSpc>
                <a:spcPct val="150000"/>
              </a:lnSpc>
            </a:pPr>
            <a:r>
              <a:rPr lang="en-US" b="1" dirty="0" smtClean="0"/>
              <a:t>8. </a:t>
            </a:r>
            <a:r>
              <a:rPr lang="en-US" dirty="0" smtClean="0">
                <a:solidFill>
                  <a:srgbClr val="409E8A"/>
                </a:solidFill>
              </a:rPr>
              <a:t>[2018</a:t>
            </a:r>
            <a:r>
              <a:rPr lang="en-US" altLang="zh-CN" dirty="0" smtClean="0">
                <a:solidFill>
                  <a:srgbClr val="409E8A"/>
                </a:solidFill>
              </a:rPr>
              <a:t>·</a:t>
            </a:r>
            <a:r>
              <a:rPr lang="zh-CN" altLang="en-US" dirty="0" smtClean="0">
                <a:solidFill>
                  <a:srgbClr val="409E8A"/>
                </a:solidFill>
              </a:rPr>
              <a:t>柳州</a:t>
            </a:r>
            <a:r>
              <a:rPr lang="en-US" altLang="zh-CN" dirty="0" smtClean="0">
                <a:solidFill>
                  <a:srgbClr val="409E8A"/>
                </a:solidFill>
              </a:rPr>
              <a:t>] </a:t>
            </a:r>
            <a:r>
              <a:rPr lang="zh-CN" altLang="en-US" dirty="0" smtClean="0"/>
              <a:t>如图</a:t>
            </a:r>
            <a:r>
              <a:rPr lang="en-US" dirty="0" smtClean="0"/>
              <a:t>6-38</a:t>
            </a:r>
            <a:r>
              <a:rPr lang="zh-CN" altLang="en-US" dirty="0" smtClean="0"/>
              <a:t>所示，妈妈体重比小明大，跷跷板水平平衡时，妈妈比小明离转轴</a:t>
            </a:r>
            <a:endParaRPr lang="en-US" altLang="zh-CN" dirty="0" smtClean="0"/>
          </a:p>
          <a:p>
            <a:pPr>
              <a:lnSpc>
                <a:spcPct val="150000"/>
              </a:lnSpc>
            </a:pPr>
            <a:r>
              <a:rPr lang="zh-CN" altLang="en-US" u="sng" dirty="0" smtClean="0"/>
              <a:t>　　　　</a:t>
            </a:r>
            <a:r>
              <a:rPr lang="zh-CN" altLang="en-US" dirty="0" smtClean="0"/>
              <a:t>（选填“远”或“近”）。若小明往转轴靠近一小段距离，为保持跷跷板水平平衡，妈妈应适当</a:t>
            </a:r>
            <a:r>
              <a:rPr lang="zh-CN" altLang="en-US" u="sng" dirty="0" smtClean="0"/>
              <a:t>　　　　</a:t>
            </a:r>
            <a:r>
              <a:rPr lang="zh-CN" altLang="en-US" dirty="0" smtClean="0"/>
              <a:t>（选填“远离”或“靠近”）转轴。</a:t>
            </a:r>
            <a:r>
              <a:rPr lang="en-US" dirty="0" smtClean="0"/>
              <a:t> </a:t>
            </a:r>
            <a:endParaRPr lang="zh-CN" altLang="en-US" dirty="0"/>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1154153" y="1114419"/>
            <a:ext cx="662013"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近</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0" name="文本框 12">
            <a:extLst>
              <a:ext uri="{FF2B5EF4-FFF2-40B4-BE49-F238E27FC236}">
                <a16:creationId xmlns="" xmlns:a16="http://schemas.microsoft.com/office/drawing/2014/main" id="{2795C5FE-A0E3-4855-B937-A2DA6BC1A4B9}"/>
              </a:ext>
            </a:extLst>
          </p:cNvPr>
          <p:cNvSpPr txBox="1"/>
          <p:nvPr/>
        </p:nvSpPr>
        <p:spPr>
          <a:xfrm>
            <a:off x="2235520" y="1940392"/>
            <a:ext cx="662013"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靠近</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3" name="矩形 12"/>
          <p:cNvSpPr/>
          <p:nvPr/>
        </p:nvSpPr>
        <p:spPr>
          <a:xfrm>
            <a:off x="6773718" y="2036302"/>
            <a:ext cx="758541" cy="307777"/>
          </a:xfrm>
          <a:prstGeom prst="rect">
            <a:avLst/>
          </a:prstGeom>
        </p:spPr>
        <p:txBody>
          <a:bodyPr wrap="none">
            <a:spAutoFit/>
          </a:bodyPr>
          <a:lstStyle/>
          <a:p>
            <a:r>
              <a:rPr lang="zh-CN" altLang="en-US" sz="1400" dirty="0" smtClean="0"/>
              <a:t>图</a:t>
            </a:r>
            <a:r>
              <a:rPr lang="en-US" sz="1400" dirty="0" smtClean="0"/>
              <a:t>6-38</a:t>
            </a:r>
            <a:endParaRPr lang="zh-CN" altLang="en-US" sz="1400" dirty="0"/>
          </a:p>
        </p:txBody>
      </p:sp>
      <p:pic>
        <p:nvPicPr>
          <p:cNvPr id="14" name="19WL329.EPS" descr="id:2147500949;FounderCES"/>
          <p:cNvPicPr/>
          <p:nvPr/>
        </p:nvPicPr>
        <p:blipFill>
          <a:blip r:embed="rId2" cstate="print"/>
          <a:stretch>
            <a:fillRect/>
          </a:stretch>
        </p:blipFill>
        <p:spPr>
          <a:xfrm>
            <a:off x="5528328" y="454664"/>
            <a:ext cx="3350632" cy="1226992"/>
          </a:xfrm>
          <a:prstGeom prst="rect">
            <a:avLst/>
          </a:prstGeom>
        </p:spPr>
      </p:pic>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0" y="1772867"/>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21"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0000" y="17822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675323" y="222081"/>
            <a:ext cx="4884649" cy="2981192"/>
          </a:xfrm>
          <a:prstGeom prst="rect">
            <a:avLst/>
          </a:prstGeom>
          <a:noFill/>
        </p:spPr>
        <p:txBody>
          <a:bodyPr wrap="square" lIns="36000" tIns="36000" rIns="36000" bIns="36000" rtlCol="0">
            <a:spAutoFit/>
          </a:bodyPr>
          <a:lstStyle/>
          <a:p>
            <a:pPr algn="just">
              <a:lnSpc>
                <a:spcPct val="150000"/>
              </a:lnSpc>
            </a:pPr>
            <a:r>
              <a:rPr lang="en-US" b="1" dirty="0" smtClean="0"/>
              <a:t>9.  </a:t>
            </a:r>
            <a:r>
              <a:rPr lang="en-US" dirty="0" smtClean="0">
                <a:solidFill>
                  <a:srgbClr val="409E8A"/>
                </a:solidFill>
              </a:rPr>
              <a:t>[2018</a:t>
            </a:r>
            <a:r>
              <a:rPr lang="en-US" altLang="zh-CN" dirty="0" smtClean="0">
                <a:solidFill>
                  <a:srgbClr val="409E8A"/>
                </a:solidFill>
              </a:rPr>
              <a:t>·</a:t>
            </a:r>
            <a:r>
              <a:rPr lang="zh-CN" altLang="en-US" dirty="0" smtClean="0">
                <a:solidFill>
                  <a:srgbClr val="409E8A"/>
                </a:solidFill>
              </a:rPr>
              <a:t>杭州</a:t>
            </a:r>
            <a:r>
              <a:rPr lang="en-US" altLang="zh-CN" dirty="0" smtClean="0">
                <a:solidFill>
                  <a:srgbClr val="409E8A"/>
                </a:solidFill>
              </a:rPr>
              <a:t>] </a:t>
            </a:r>
            <a:r>
              <a:rPr lang="zh-CN" altLang="en-US" dirty="0" smtClean="0"/>
              <a:t>如图</a:t>
            </a:r>
            <a:r>
              <a:rPr lang="en-US" dirty="0" smtClean="0"/>
              <a:t>6-39</a:t>
            </a:r>
            <a:r>
              <a:rPr lang="zh-CN" altLang="en-US" dirty="0" smtClean="0"/>
              <a:t>所示，将长为</a:t>
            </a:r>
            <a:r>
              <a:rPr lang="en-US" dirty="0" smtClean="0"/>
              <a:t>1.2 m</a:t>
            </a:r>
            <a:r>
              <a:rPr lang="zh-CN" altLang="en-US" dirty="0" smtClean="0"/>
              <a:t>的轻质木棒平放在水平方形台面上，左右两端点分别为</a:t>
            </a:r>
            <a:r>
              <a:rPr lang="en-US" dirty="0" smtClean="0"/>
              <a:t>A</a:t>
            </a:r>
            <a:r>
              <a:rPr lang="zh-CN" altLang="en-US" dirty="0" smtClean="0"/>
              <a:t>、</a:t>
            </a:r>
            <a:r>
              <a:rPr lang="en-US" dirty="0" smtClean="0"/>
              <a:t>B</a:t>
            </a:r>
            <a:r>
              <a:rPr lang="zh-CN" altLang="en-US" dirty="0" smtClean="0"/>
              <a:t>，它们距台面边缘处的距离均为</a:t>
            </a:r>
            <a:r>
              <a:rPr lang="en-US" dirty="0" smtClean="0"/>
              <a:t>0.3 m</a:t>
            </a:r>
            <a:r>
              <a:rPr lang="zh-CN" altLang="en-US" dirty="0" smtClean="0"/>
              <a:t>。在</a:t>
            </a:r>
            <a:r>
              <a:rPr lang="en-US" dirty="0" smtClean="0"/>
              <a:t>A</a:t>
            </a:r>
            <a:r>
              <a:rPr lang="zh-CN" altLang="en-US" dirty="0" smtClean="0"/>
              <a:t>端挂一个重为</a:t>
            </a:r>
            <a:r>
              <a:rPr lang="en-US" dirty="0" smtClean="0"/>
              <a:t>30 N</a:t>
            </a:r>
            <a:r>
              <a:rPr lang="zh-CN" altLang="en-US" dirty="0" smtClean="0"/>
              <a:t>的物体，在</a:t>
            </a:r>
            <a:r>
              <a:rPr lang="en-US" dirty="0" smtClean="0"/>
              <a:t>B</a:t>
            </a:r>
            <a:r>
              <a:rPr lang="zh-CN" altLang="en-US" dirty="0" smtClean="0"/>
              <a:t>端挂一个重为</a:t>
            </a:r>
            <a:r>
              <a:rPr lang="en-US" dirty="0" smtClean="0"/>
              <a:t>G</a:t>
            </a:r>
            <a:r>
              <a:rPr lang="zh-CN" altLang="en-US" dirty="0" smtClean="0"/>
              <a:t>的物体。</a:t>
            </a:r>
          </a:p>
          <a:p>
            <a:pPr algn="just">
              <a:lnSpc>
                <a:spcPct val="150000"/>
              </a:lnSpc>
            </a:pPr>
            <a:r>
              <a:rPr lang="zh-CN" altLang="en-US" dirty="0" smtClean="0"/>
              <a:t>（</a:t>
            </a:r>
            <a:r>
              <a:rPr lang="en-US" dirty="0" smtClean="0"/>
              <a:t>1</a:t>
            </a:r>
            <a:r>
              <a:rPr lang="zh-CN" altLang="en-US" dirty="0" smtClean="0"/>
              <a:t>）若</a:t>
            </a:r>
            <a:r>
              <a:rPr lang="en-US" dirty="0" smtClean="0"/>
              <a:t>G=30 N</a:t>
            </a:r>
            <a:r>
              <a:rPr lang="zh-CN" altLang="en-US" dirty="0" smtClean="0"/>
              <a:t>，台面受到木棒的压力为</a:t>
            </a:r>
            <a:endParaRPr lang="en-US" altLang="zh-CN" dirty="0" smtClean="0"/>
          </a:p>
          <a:p>
            <a:pPr algn="just">
              <a:lnSpc>
                <a:spcPct val="150000"/>
              </a:lnSpc>
            </a:pPr>
            <a:r>
              <a:rPr lang="zh-CN" altLang="en-US" u="sng" dirty="0" smtClean="0"/>
              <a:t>　　</a:t>
            </a:r>
            <a:r>
              <a:rPr lang="en-US" dirty="0" smtClean="0"/>
              <a:t>N</a:t>
            </a:r>
            <a:r>
              <a:rPr lang="zh-CN" altLang="en-US" dirty="0" smtClean="0"/>
              <a:t>。</a:t>
            </a:r>
            <a:r>
              <a:rPr lang="en-US" dirty="0" smtClean="0"/>
              <a:t> </a:t>
            </a:r>
            <a:endParaRPr lang="zh-CN" altLang="en-US" dirty="0" smtClean="0"/>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733740" y="2645535"/>
            <a:ext cx="464439" cy="488201"/>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60</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3" name="矩形 12"/>
          <p:cNvSpPr/>
          <p:nvPr/>
        </p:nvSpPr>
        <p:spPr>
          <a:xfrm>
            <a:off x="4156642" y="4232963"/>
            <a:ext cx="758541" cy="307777"/>
          </a:xfrm>
          <a:prstGeom prst="rect">
            <a:avLst/>
          </a:prstGeom>
        </p:spPr>
        <p:txBody>
          <a:bodyPr wrap="none">
            <a:spAutoFit/>
          </a:bodyPr>
          <a:lstStyle/>
          <a:p>
            <a:r>
              <a:rPr lang="zh-CN" altLang="en-US" sz="1400" dirty="0" smtClean="0"/>
              <a:t>图</a:t>
            </a:r>
            <a:r>
              <a:rPr lang="en-US" sz="1400" dirty="0" smtClean="0"/>
              <a:t>6-39</a:t>
            </a:r>
            <a:endParaRPr lang="zh-CN" altLang="en-US" sz="1400" dirty="0"/>
          </a:p>
        </p:txBody>
      </p:sp>
      <p:pic>
        <p:nvPicPr>
          <p:cNvPr id="11" name="19LZ180.EPS" descr="id:2147500956;FounderCES"/>
          <p:cNvPicPr/>
          <p:nvPr/>
        </p:nvPicPr>
        <p:blipFill>
          <a:blip r:embed="rId2" cstate="print"/>
          <a:stretch>
            <a:fillRect/>
          </a:stretch>
        </p:blipFill>
        <p:spPr>
          <a:xfrm>
            <a:off x="1778718" y="2792795"/>
            <a:ext cx="2356541" cy="1852775"/>
          </a:xfrm>
          <a:prstGeom prst="rect">
            <a:avLst/>
          </a:prstGeom>
        </p:spPr>
      </p:pic>
      <p:sp>
        <p:nvSpPr>
          <p:cNvPr id="14" name="文本框 31">
            <a:extLst>
              <a:ext uri="{FF2B5EF4-FFF2-40B4-BE49-F238E27FC236}">
                <a16:creationId xmlns:a16="http://schemas.microsoft.com/office/drawing/2014/main" xmlns="" id="{B0D6B1F8-D14E-4B75-A040-E9496181774B}"/>
              </a:ext>
            </a:extLst>
          </p:cNvPr>
          <p:cNvSpPr txBox="1"/>
          <p:nvPr/>
        </p:nvSpPr>
        <p:spPr>
          <a:xfrm>
            <a:off x="5812222" y="353326"/>
            <a:ext cx="2950270" cy="3812188"/>
          </a:xfrm>
          <a:prstGeom prst="rect">
            <a:avLst/>
          </a:prstGeom>
          <a:solidFill>
            <a:schemeClr val="bg1">
              <a:lumMod val="95000"/>
            </a:schemeClr>
          </a:solidFill>
        </p:spPr>
        <p:txBody>
          <a:bodyPr wrap="square" lIns="36000" tIns="36000" rIns="36000" bIns="36000" rtlCol="0">
            <a:spAutoFit/>
          </a:bodyPr>
          <a:lstStyle/>
          <a:p>
            <a:pPr algn="just">
              <a:lnSpc>
                <a:spcPct val="150000"/>
              </a:lnSpc>
            </a:pPr>
            <a:r>
              <a:rPr lang="en-US" altLang="zh-CN" dirty="0" smtClean="0">
                <a:solidFill>
                  <a:srgbClr val="C00000"/>
                </a:solidFill>
              </a:rPr>
              <a:t>[</a:t>
            </a:r>
            <a:r>
              <a:rPr lang="zh-CN" altLang="en-US" dirty="0" smtClean="0">
                <a:solidFill>
                  <a:srgbClr val="C00000"/>
                </a:solidFill>
              </a:rPr>
              <a:t>解析</a:t>
            </a:r>
            <a:r>
              <a:rPr lang="en-US" altLang="zh-CN" dirty="0" smtClean="0">
                <a:solidFill>
                  <a:srgbClr val="C00000"/>
                </a:solidFill>
              </a:rPr>
              <a:t>] </a:t>
            </a:r>
            <a:r>
              <a:rPr lang="zh-CN" altLang="en-US" dirty="0" smtClean="0">
                <a:solidFill>
                  <a:srgbClr val="C00000"/>
                </a:solidFill>
              </a:rPr>
              <a:t>放在水平方形台面上轻质木棒受左右两物体的竖直向下的拉力和台面竖直向上的支持力</a:t>
            </a:r>
            <a:r>
              <a:rPr lang="en-US" dirty="0" smtClean="0">
                <a:solidFill>
                  <a:srgbClr val="C00000"/>
                </a:solidFill>
              </a:rPr>
              <a:t>,</a:t>
            </a:r>
            <a:r>
              <a:rPr lang="zh-CN" altLang="en-US" dirty="0" smtClean="0">
                <a:solidFill>
                  <a:srgbClr val="C00000"/>
                </a:solidFill>
              </a:rPr>
              <a:t>即</a:t>
            </a:r>
            <a:r>
              <a:rPr lang="en-US" dirty="0" smtClean="0">
                <a:solidFill>
                  <a:srgbClr val="C00000"/>
                </a:solidFill>
              </a:rPr>
              <a:t>F</a:t>
            </a:r>
            <a:r>
              <a:rPr lang="zh-CN" altLang="en-US" baseline="-25000" dirty="0" smtClean="0">
                <a:solidFill>
                  <a:srgbClr val="C00000"/>
                </a:solidFill>
              </a:rPr>
              <a:t>支持</a:t>
            </a:r>
            <a:r>
              <a:rPr lang="en-US" dirty="0" smtClean="0">
                <a:solidFill>
                  <a:srgbClr val="C00000"/>
                </a:solidFill>
              </a:rPr>
              <a:t>=F</a:t>
            </a:r>
            <a:r>
              <a:rPr lang="zh-CN" altLang="en-US" baseline="-25000" dirty="0" smtClean="0">
                <a:solidFill>
                  <a:srgbClr val="C00000"/>
                </a:solidFill>
              </a:rPr>
              <a:t>拉力</a:t>
            </a:r>
            <a:r>
              <a:rPr lang="en-US" dirty="0" smtClean="0">
                <a:solidFill>
                  <a:srgbClr val="C00000"/>
                </a:solidFill>
              </a:rPr>
              <a:t>=30 N+30 N=60 N</a:t>
            </a:r>
            <a:r>
              <a:rPr lang="zh-CN" altLang="en-US" dirty="0" smtClean="0">
                <a:solidFill>
                  <a:srgbClr val="C00000"/>
                </a:solidFill>
              </a:rPr>
              <a:t>；因为木板对台面的压力和台面对木棒的支持力是一对相互作用力</a:t>
            </a:r>
            <a:r>
              <a:rPr lang="en-US" dirty="0" smtClean="0">
                <a:solidFill>
                  <a:srgbClr val="C00000"/>
                </a:solidFill>
              </a:rPr>
              <a:t>,</a:t>
            </a:r>
            <a:r>
              <a:rPr lang="zh-CN" altLang="en-US" dirty="0" smtClean="0">
                <a:solidFill>
                  <a:srgbClr val="C00000"/>
                </a:solidFill>
              </a:rPr>
              <a:t>大小相等</a:t>
            </a:r>
            <a:r>
              <a:rPr lang="en-US" dirty="0" smtClean="0">
                <a:solidFill>
                  <a:srgbClr val="C00000"/>
                </a:solidFill>
              </a:rPr>
              <a:t>,</a:t>
            </a:r>
            <a:r>
              <a:rPr lang="zh-CN" altLang="en-US" dirty="0" smtClean="0">
                <a:solidFill>
                  <a:srgbClr val="C00000"/>
                </a:solidFill>
              </a:rPr>
              <a:t>即</a:t>
            </a:r>
            <a:r>
              <a:rPr lang="en-US" dirty="0" smtClean="0">
                <a:solidFill>
                  <a:srgbClr val="C00000"/>
                </a:solidFill>
              </a:rPr>
              <a:t>F</a:t>
            </a:r>
            <a:r>
              <a:rPr lang="zh-CN" altLang="en-US" baseline="-25000" dirty="0" smtClean="0">
                <a:solidFill>
                  <a:srgbClr val="C00000"/>
                </a:solidFill>
              </a:rPr>
              <a:t>压力</a:t>
            </a:r>
            <a:r>
              <a:rPr lang="en-US" dirty="0" smtClean="0">
                <a:solidFill>
                  <a:srgbClr val="C00000"/>
                </a:solidFill>
              </a:rPr>
              <a:t>=F</a:t>
            </a:r>
            <a:r>
              <a:rPr lang="zh-CN" altLang="en-US" baseline="-25000" dirty="0" smtClean="0">
                <a:solidFill>
                  <a:srgbClr val="C00000"/>
                </a:solidFill>
              </a:rPr>
              <a:t>支持</a:t>
            </a:r>
            <a:r>
              <a:rPr lang="en-US" dirty="0" smtClean="0">
                <a:solidFill>
                  <a:srgbClr val="C00000"/>
                </a:solidFill>
              </a:rPr>
              <a:t>=60 N</a:t>
            </a:r>
            <a:r>
              <a:rPr lang="zh-CN" altLang="en-US" dirty="0" smtClean="0">
                <a:solidFill>
                  <a:srgbClr val="C00000"/>
                </a:solidFill>
              </a:rPr>
              <a:t>。</a:t>
            </a:r>
            <a:endParaRPr lang="zh-CN" altLang="en-US" dirty="0">
              <a:solidFill>
                <a:srgbClr val="C00000"/>
              </a:solidFill>
            </a:endParaRPr>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fade">
                                      <p:cBhvr>
                                        <p:cTn id="12" dur="10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0" y="1772867"/>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21"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常考实验突破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 xmlns:a16="http://schemas.microsoft.com/office/drawing/2014/main" id="{BB9B33FC-E080-44CC-B608-FE671F79480C}"/>
              </a:ext>
            </a:extLst>
          </p:cNvPr>
          <p:cNvSpPr txBox="1"/>
          <p:nvPr/>
        </p:nvSpPr>
        <p:spPr>
          <a:xfrm>
            <a:off x="90000" y="17822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22468" y="295654"/>
            <a:ext cx="5462313" cy="3396690"/>
          </a:xfrm>
          <a:prstGeom prst="rect">
            <a:avLst/>
          </a:prstGeom>
          <a:noFill/>
        </p:spPr>
        <p:txBody>
          <a:bodyPr wrap="square" lIns="36000" tIns="36000" rIns="36000" bIns="36000" rtlCol="0">
            <a:spAutoFit/>
          </a:bodyPr>
          <a:lstStyle/>
          <a:p>
            <a:pPr algn="just">
              <a:lnSpc>
                <a:spcPct val="150000"/>
              </a:lnSpc>
            </a:pPr>
            <a:r>
              <a:rPr lang="en-US" b="1" dirty="0" smtClean="0"/>
              <a:t>9.  </a:t>
            </a:r>
            <a:r>
              <a:rPr lang="en-US" dirty="0" smtClean="0">
                <a:solidFill>
                  <a:srgbClr val="409E8A"/>
                </a:solidFill>
              </a:rPr>
              <a:t>[2018</a:t>
            </a:r>
            <a:r>
              <a:rPr lang="en-US" altLang="zh-CN" dirty="0" smtClean="0">
                <a:solidFill>
                  <a:srgbClr val="409E8A"/>
                </a:solidFill>
              </a:rPr>
              <a:t>·</a:t>
            </a:r>
            <a:r>
              <a:rPr lang="zh-CN" altLang="en-US" dirty="0" smtClean="0">
                <a:solidFill>
                  <a:srgbClr val="409E8A"/>
                </a:solidFill>
              </a:rPr>
              <a:t>杭州</a:t>
            </a:r>
            <a:r>
              <a:rPr lang="en-US" altLang="zh-CN" dirty="0" smtClean="0">
                <a:solidFill>
                  <a:srgbClr val="409E8A"/>
                </a:solidFill>
              </a:rPr>
              <a:t>] </a:t>
            </a:r>
            <a:r>
              <a:rPr lang="zh-CN" altLang="en-US" dirty="0" smtClean="0"/>
              <a:t>如图</a:t>
            </a:r>
            <a:r>
              <a:rPr lang="en-US" dirty="0" smtClean="0"/>
              <a:t>6-39</a:t>
            </a:r>
            <a:r>
              <a:rPr lang="zh-CN" altLang="en-US" dirty="0" smtClean="0"/>
              <a:t>所示，将长为</a:t>
            </a:r>
            <a:r>
              <a:rPr lang="en-US" dirty="0" smtClean="0"/>
              <a:t>1.2 m</a:t>
            </a:r>
            <a:r>
              <a:rPr lang="zh-CN" altLang="en-US" dirty="0" smtClean="0"/>
              <a:t>的轻质木棒平放在水平方形台面上，左右两端点分别为</a:t>
            </a:r>
            <a:r>
              <a:rPr lang="en-US" dirty="0" smtClean="0"/>
              <a:t>A</a:t>
            </a:r>
            <a:r>
              <a:rPr lang="zh-CN" altLang="en-US" dirty="0" smtClean="0"/>
              <a:t>、</a:t>
            </a:r>
            <a:r>
              <a:rPr lang="en-US" dirty="0" smtClean="0"/>
              <a:t>B</a:t>
            </a:r>
            <a:r>
              <a:rPr lang="zh-CN" altLang="en-US" dirty="0" smtClean="0"/>
              <a:t>，它们距台面边缘处的距离均为</a:t>
            </a:r>
            <a:r>
              <a:rPr lang="en-US" dirty="0" smtClean="0"/>
              <a:t>0.3 m</a:t>
            </a:r>
            <a:r>
              <a:rPr lang="zh-CN" altLang="en-US" dirty="0" smtClean="0"/>
              <a:t>。在</a:t>
            </a:r>
            <a:r>
              <a:rPr lang="en-US" dirty="0" smtClean="0"/>
              <a:t>A</a:t>
            </a:r>
            <a:r>
              <a:rPr lang="zh-CN" altLang="en-US" dirty="0" smtClean="0"/>
              <a:t>端挂一个重为</a:t>
            </a:r>
            <a:r>
              <a:rPr lang="en-US" dirty="0" smtClean="0"/>
              <a:t>30 N</a:t>
            </a:r>
            <a:r>
              <a:rPr lang="zh-CN" altLang="en-US" dirty="0" smtClean="0"/>
              <a:t>的物体，在</a:t>
            </a:r>
            <a:r>
              <a:rPr lang="en-US" dirty="0" smtClean="0"/>
              <a:t>B</a:t>
            </a:r>
            <a:r>
              <a:rPr lang="zh-CN" altLang="en-US" dirty="0" smtClean="0"/>
              <a:t>端挂一个重为</a:t>
            </a:r>
            <a:r>
              <a:rPr lang="en-US" dirty="0" smtClean="0"/>
              <a:t>G</a:t>
            </a:r>
            <a:r>
              <a:rPr lang="zh-CN" altLang="en-US" dirty="0" smtClean="0"/>
              <a:t>的物体。</a:t>
            </a:r>
          </a:p>
          <a:p>
            <a:pPr algn="just">
              <a:lnSpc>
                <a:spcPct val="150000"/>
              </a:lnSpc>
            </a:pPr>
            <a:r>
              <a:rPr lang="zh-CN" altLang="en-US" dirty="0" smtClean="0"/>
              <a:t>（</a:t>
            </a:r>
            <a:r>
              <a:rPr lang="en-US" dirty="0" smtClean="0"/>
              <a:t>2</a:t>
            </a:r>
            <a:r>
              <a:rPr lang="zh-CN" altLang="en-US" dirty="0" smtClean="0"/>
              <a:t>）若要使木棒右端下沉，</a:t>
            </a:r>
            <a:r>
              <a:rPr lang="en-US" dirty="0" smtClean="0"/>
              <a:t>B</a:t>
            </a:r>
            <a:r>
              <a:rPr lang="zh-CN" altLang="en-US" dirty="0" smtClean="0"/>
              <a:t>端挂的物体至少要大于</a:t>
            </a:r>
            <a:endParaRPr lang="en-US" altLang="zh-CN" dirty="0" smtClean="0"/>
          </a:p>
          <a:p>
            <a:pPr algn="just">
              <a:lnSpc>
                <a:spcPct val="150000"/>
              </a:lnSpc>
            </a:pPr>
            <a:r>
              <a:rPr lang="zh-CN" altLang="en-US" u="sng" dirty="0" smtClean="0"/>
              <a:t>　　　　</a:t>
            </a:r>
            <a:r>
              <a:rPr lang="en-US" dirty="0" smtClean="0"/>
              <a:t>N</a:t>
            </a:r>
            <a:r>
              <a:rPr lang="zh-CN" altLang="en-US" dirty="0" smtClean="0"/>
              <a:t>。</a:t>
            </a:r>
            <a:r>
              <a:rPr lang="en-US" dirty="0" smtClean="0"/>
              <a:t> </a:t>
            </a:r>
            <a:endParaRPr lang="zh-CN" altLang="en-US" dirty="0" smtClean="0"/>
          </a:p>
          <a:p>
            <a:pPr algn="just">
              <a:lnSpc>
                <a:spcPct val="150000"/>
              </a:lnSpc>
            </a:pPr>
            <a:r>
              <a:rPr lang="zh-CN" altLang="en-US" dirty="0" smtClean="0"/>
              <a:t>（</a:t>
            </a:r>
            <a:r>
              <a:rPr lang="en-US" dirty="0" smtClean="0"/>
              <a:t>3</a:t>
            </a:r>
            <a:r>
              <a:rPr lang="zh-CN" altLang="en-US" dirty="0" smtClean="0"/>
              <a:t>）若</a:t>
            </a:r>
            <a:r>
              <a:rPr lang="en-US" dirty="0" smtClean="0"/>
              <a:t>B</a:t>
            </a:r>
            <a:r>
              <a:rPr lang="zh-CN" altLang="en-US" dirty="0" smtClean="0"/>
              <a:t>端挂物体后，木棒仍在水平台面上静止，则</a:t>
            </a:r>
            <a:r>
              <a:rPr lang="en-US" dirty="0" smtClean="0"/>
              <a:t>G</a:t>
            </a:r>
            <a:r>
              <a:rPr lang="zh-CN" altLang="en-US" dirty="0" smtClean="0"/>
              <a:t>的取值范围为</a:t>
            </a:r>
            <a:r>
              <a:rPr lang="zh-CN" altLang="en-US" u="sng" dirty="0" smtClean="0"/>
              <a:t>　            </a:t>
            </a:r>
            <a:r>
              <a:rPr lang="en-US" dirty="0" smtClean="0"/>
              <a:t>N</a:t>
            </a:r>
            <a:r>
              <a:rPr lang="zh-CN" altLang="en-US" dirty="0" smtClean="0"/>
              <a:t>。</a:t>
            </a:r>
            <a:r>
              <a:rPr lang="en-US" dirty="0" smtClean="0"/>
              <a:t> </a:t>
            </a:r>
            <a:endParaRPr lang="zh-CN" altLang="en-US" dirty="0"/>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1140736" y="2307578"/>
            <a:ext cx="662013"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90</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0" name="文本框 12">
            <a:extLst>
              <a:ext uri="{FF2B5EF4-FFF2-40B4-BE49-F238E27FC236}">
                <a16:creationId xmlns="" xmlns:a16="http://schemas.microsoft.com/office/drawing/2014/main" id="{2795C5FE-A0E3-4855-B937-A2DA6BC1A4B9}"/>
              </a:ext>
            </a:extLst>
          </p:cNvPr>
          <p:cNvSpPr txBox="1"/>
          <p:nvPr/>
        </p:nvSpPr>
        <p:spPr>
          <a:xfrm>
            <a:off x="2418729" y="3123039"/>
            <a:ext cx="1154789" cy="439278"/>
          </a:xfrm>
          <a:prstGeom prst="rect">
            <a:avLst/>
          </a:prstGeom>
          <a:noFill/>
        </p:spPr>
        <p:txBody>
          <a:bodyPr wrap="square" lIns="36000" tIns="36000" rIns="36000" bIns="36000" rtlCol="0">
            <a:spAutoFit/>
          </a:bodyPr>
          <a:lstStyle/>
          <a:p>
            <a:pPr>
              <a:lnSpc>
                <a:spcPct val="150000"/>
              </a:lnSpc>
            </a:pPr>
            <a:r>
              <a:rPr lang="en-US" b="1" dirty="0" smtClean="0">
                <a:solidFill>
                  <a:srgbClr val="C00000"/>
                </a:solidFill>
              </a:rPr>
              <a:t>10</a:t>
            </a:r>
            <a:r>
              <a:rPr lang="en-US" b="1" i="1" dirty="0" smtClean="0">
                <a:solidFill>
                  <a:srgbClr val="C00000"/>
                </a:solidFill>
              </a:rPr>
              <a:t>~</a:t>
            </a:r>
            <a:r>
              <a:rPr lang="en-US" b="1" dirty="0" smtClean="0">
                <a:solidFill>
                  <a:srgbClr val="C00000"/>
                </a:solidFill>
              </a:rPr>
              <a:t>90</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3" name="矩形 12"/>
          <p:cNvSpPr/>
          <p:nvPr/>
        </p:nvSpPr>
        <p:spPr>
          <a:xfrm>
            <a:off x="7425359" y="2687943"/>
            <a:ext cx="758541" cy="307777"/>
          </a:xfrm>
          <a:prstGeom prst="rect">
            <a:avLst/>
          </a:prstGeom>
        </p:spPr>
        <p:txBody>
          <a:bodyPr wrap="none">
            <a:spAutoFit/>
          </a:bodyPr>
          <a:lstStyle/>
          <a:p>
            <a:r>
              <a:rPr lang="zh-CN" altLang="en-US" sz="1400" dirty="0" smtClean="0"/>
              <a:t>图</a:t>
            </a:r>
            <a:r>
              <a:rPr lang="en-US" sz="1400" dirty="0" smtClean="0"/>
              <a:t>6-39</a:t>
            </a:r>
            <a:endParaRPr lang="zh-CN" altLang="en-US" sz="1400" dirty="0"/>
          </a:p>
        </p:txBody>
      </p:sp>
      <p:pic>
        <p:nvPicPr>
          <p:cNvPr id="11" name="19LZ180.EPS" descr="id:2147500956;FounderCES"/>
          <p:cNvPicPr/>
          <p:nvPr/>
        </p:nvPicPr>
        <p:blipFill>
          <a:blip r:embed="rId2" cstate="print"/>
          <a:stretch>
            <a:fillRect/>
          </a:stretch>
        </p:blipFill>
        <p:spPr>
          <a:xfrm>
            <a:off x="6434800" y="459501"/>
            <a:ext cx="2356541" cy="1852775"/>
          </a:xfrm>
          <a:prstGeom prst="rect">
            <a:avLst/>
          </a:prstGeom>
        </p:spPr>
      </p:pic>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5"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9" name="文本框 15">
            <a:extLst>
              <a:ext uri="{FF2B5EF4-FFF2-40B4-BE49-F238E27FC236}">
                <a16:creationId xmlns:a16="http://schemas.microsoft.com/office/drawing/2014/main" xmlns="" id="{513755DF-9709-473A-BB92-B4F2B780B634}"/>
              </a:ext>
            </a:extLst>
          </p:cNvPr>
          <p:cNvSpPr txBox="1"/>
          <p:nvPr/>
        </p:nvSpPr>
        <p:spPr>
          <a:xfrm>
            <a:off x="832980" y="707665"/>
            <a:ext cx="7928976" cy="2565693"/>
          </a:xfrm>
          <a:prstGeom prst="rect">
            <a:avLst/>
          </a:prstGeom>
          <a:noFill/>
        </p:spPr>
        <p:txBody>
          <a:bodyPr wrap="square" lIns="36000" tIns="36000" rIns="36000" bIns="36000" rtlCol="0">
            <a:spAutoFit/>
          </a:bodyPr>
          <a:lstStyle/>
          <a:p>
            <a:pPr algn="just">
              <a:lnSpc>
                <a:spcPct val="150000"/>
              </a:lnSpc>
            </a:pPr>
            <a:r>
              <a:rPr lang="en-US" b="1" dirty="0" smtClean="0"/>
              <a:t>1.</a:t>
            </a:r>
            <a:r>
              <a:rPr lang="zh-CN" altLang="en-US" dirty="0" smtClean="0"/>
              <a:t>物理学中，把能够绕某一</a:t>
            </a:r>
            <a:r>
              <a:rPr lang="zh-CN" altLang="en-US" u="sng" dirty="0" smtClean="0"/>
              <a:t>　　　　</a:t>
            </a:r>
            <a:r>
              <a:rPr lang="zh-CN" altLang="en-US" dirty="0" smtClean="0"/>
              <a:t>转动的硬棒（直棒或曲棒），叫杠杆。</a:t>
            </a:r>
            <a:r>
              <a:rPr lang="en-US" dirty="0" smtClean="0"/>
              <a:t> </a:t>
            </a:r>
            <a:endParaRPr lang="zh-CN" altLang="en-US" dirty="0" smtClean="0"/>
          </a:p>
          <a:p>
            <a:pPr algn="just">
              <a:lnSpc>
                <a:spcPct val="150000"/>
              </a:lnSpc>
            </a:pPr>
            <a:r>
              <a:rPr lang="en-US" b="1" dirty="0" smtClean="0"/>
              <a:t>2.</a:t>
            </a:r>
            <a:r>
              <a:rPr lang="zh-CN" altLang="en-US" b="1" dirty="0" smtClean="0"/>
              <a:t>有关杠杆的概念：</a:t>
            </a:r>
            <a:r>
              <a:rPr lang="zh-CN" altLang="en-US" dirty="0" smtClean="0"/>
              <a:t>（</a:t>
            </a:r>
            <a:r>
              <a:rPr lang="en-US" dirty="0" smtClean="0"/>
              <a:t>1</a:t>
            </a:r>
            <a:r>
              <a:rPr lang="zh-CN" altLang="en-US" dirty="0" smtClean="0"/>
              <a:t>）杠杆绕着转动的点叫</a:t>
            </a:r>
            <a:r>
              <a:rPr lang="zh-CN" altLang="en-US" u="sng" dirty="0" smtClean="0"/>
              <a:t>　　　</a:t>
            </a:r>
            <a:r>
              <a:rPr lang="zh-CN" altLang="en-US" dirty="0" smtClean="0"/>
              <a:t>。</a:t>
            </a:r>
            <a:endParaRPr lang="en-US" altLang="zh-CN" dirty="0" smtClean="0"/>
          </a:p>
          <a:p>
            <a:pPr algn="just">
              <a:lnSpc>
                <a:spcPct val="150000"/>
              </a:lnSpc>
            </a:pPr>
            <a:r>
              <a:rPr lang="zh-CN" altLang="en-US" dirty="0" smtClean="0"/>
              <a:t>（</a:t>
            </a:r>
            <a:r>
              <a:rPr lang="en-US" dirty="0" smtClean="0"/>
              <a:t>2</a:t>
            </a:r>
            <a:r>
              <a:rPr lang="zh-CN" altLang="en-US" dirty="0" smtClean="0"/>
              <a:t>）从支点到力的作用线的距离叫</a:t>
            </a:r>
            <a:r>
              <a:rPr lang="zh-CN" altLang="en-US" u="sng" dirty="0" smtClean="0"/>
              <a:t>　　　</a:t>
            </a:r>
            <a:r>
              <a:rPr lang="zh-CN" altLang="en-US" dirty="0" smtClean="0"/>
              <a:t>。</a:t>
            </a:r>
            <a:r>
              <a:rPr lang="en-US" dirty="0" smtClean="0"/>
              <a:t> </a:t>
            </a:r>
            <a:endParaRPr lang="zh-CN" altLang="en-US" dirty="0" smtClean="0"/>
          </a:p>
          <a:p>
            <a:pPr algn="just">
              <a:lnSpc>
                <a:spcPct val="150000"/>
              </a:lnSpc>
            </a:pPr>
            <a:r>
              <a:rPr lang="zh-CN" altLang="en-US" dirty="0" smtClean="0"/>
              <a:t>（</a:t>
            </a:r>
            <a:r>
              <a:rPr lang="en-US" dirty="0" smtClean="0"/>
              <a:t>3</a:t>
            </a:r>
            <a:r>
              <a:rPr lang="zh-CN" altLang="en-US" dirty="0" smtClean="0"/>
              <a:t>）杠杆在动力和阻力作用下处于静止状态，叫</a:t>
            </a:r>
            <a:r>
              <a:rPr lang="zh-CN" altLang="en-US" u="sng" dirty="0" smtClean="0"/>
              <a:t>　　　　　　</a:t>
            </a:r>
            <a:r>
              <a:rPr lang="zh-CN" altLang="en-US" dirty="0" smtClean="0"/>
              <a:t>。</a:t>
            </a:r>
            <a:r>
              <a:rPr lang="en-US" dirty="0" smtClean="0"/>
              <a:t> </a:t>
            </a:r>
            <a:endParaRPr lang="zh-CN" altLang="en-US" dirty="0" smtClean="0"/>
          </a:p>
          <a:p>
            <a:pPr algn="just">
              <a:lnSpc>
                <a:spcPct val="150000"/>
              </a:lnSpc>
            </a:pPr>
            <a:r>
              <a:rPr lang="en-US" b="1" dirty="0" smtClean="0"/>
              <a:t>3.</a:t>
            </a:r>
            <a:r>
              <a:rPr lang="zh-CN" altLang="en-US" b="1" dirty="0" smtClean="0"/>
              <a:t>杠杆的平衡条件：</a:t>
            </a:r>
            <a:r>
              <a:rPr lang="zh-CN" altLang="en-US" u="sng" dirty="0" smtClean="0"/>
              <a:t>　                                                     </a:t>
            </a:r>
            <a:r>
              <a:rPr lang="zh-CN" altLang="en-US" dirty="0" smtClean="0"/>
              <a:t>；</a:t>
            </a:r>
            <a:r>
              <a:rPr lang="en-US" dirty="0" smtClean="0"/>
              <a:t> </a:t>
            </a:r>
            <a:endParaRPr lang="zh-CN" altLang="en-US" dirty="0" smtClean="0"/>
          </a:p>
          <a:p>
            <a:pPr algn="just">
              <a:lnSpc>
                <a:spcPct val="150000"/>
              </a:lnSpc>
            </a:pPr>
            <a:r>
              <a:rPr lang="zh-CN" altLang="en-US" dirty="0" smtClean="0"/>
              <a:t>公式：</a:t>
            </a:r>
            <a:r>
              <a:rPr lang="zh-CN" altLang="en-US" u="sng" dirty="0" smtClean="0"/>
              <a:t>　　　　　　</a:t>
            </a:r>
            <a:r>
              <a:rPr lang="zh-CN" altLang="en-US" dirty="0" smtClean="0"/>
              <a:t>。</a:t>
            </a:r>
            <a:r>
              <a:rPr lang="en-US" dirty="0" smtClean="0"/>
              <a:t> </a:t>
            </a:r>
            <a:endParaRPr lang="zh-CN" altLang="en-US" dirty="0" smtClean="0"/>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a:solidFill>
                  <a:srgbClr val="409E8A"/>
                </a:solidFill>
                <a:latin typeface="微软雅黑" panose="020B0503020204020204" pitchFamily="34" charset="-122"/>
                <a:ea typeface="微软雅黑" panose="020B0503020204020204" pitchFamily="34" charset="-122"/>
              </a:rPr>
              <a:t>考点一　</a:t>
            </a:r>
            <a:r>
              <a:rPr lang="zh-CN" altLang="en-US" sz="2000" b="1" dirty="0" smtClean="0">
                <a:solidFill>
                  <a:srgbClr val="409E8A"/>
                </a:solidFill>
              </a:rPr>
              <a:t>探究杠杆的平衡条件</a:t>
            </a:r>
            <a:endParaRPr lang="zh-CN" altLang="en-US" sz="2000" b="1" dirty="0">
              <a:solidFill>
                <a:srgbClr val="409E8A"/>
              </a:solidFill>
            </a:endParaRPr>
          </a:p>
        </p:txBody>
      </p:sp>
      <p:sp>
        <p:nvSpPr>
          <p:cNvPr id="20" name="文本框 12">
            <a:extLst>
              <a:ext uri="{FF2B5EF4-FFF2-40B4-BE49-F238E27FC236}">
                <a16:creationId xmlns="" xmlns:a16="http://schemas.microsoft.com/office/drawing/2014/main" id="{2795C5FE-A0E3-4855-B937-A2DA6BC1A4B9}"/>
              </a:ext>
            </a:extLst>
          </p:cNvPr>
          <p:cNvSpPr txBox="1"/>
          <p:nvPr/>
        </p:nvSpPr>
        <p:spPr>
          <a:xfrm>
            <a:off x="3640017" y="661137"/>
            <a:ext cx="1053661"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固定点</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 name="文本框 12">
            <a:extLst>
              <a:ext uri="{FF2B5EF4-FFF2-40B4-BE49-F238E27FC236}">
                <a16:creationId xmlns="" xmlns:a16="http://schemas.microsoft.com/office/drawing/2014/main" id="{2795C5FE-A0E3-4855-B937-A2DA6BC1A4B9}"/>
              </a:ext>
            </a:extLst>
          </p:cNvPr>
          <p:cNvSpPr txBox="1"/>
          <p:nvPr/>
        </p:nvSpPr>
        <p:spPr>
          <a:xfrm>
            <a:off x="5593697" y="1076555"/>
            <a:ext cx="798311"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支点</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5" name="矩形 14"/>
          <p:cNvSpPr/>
          <p:nvPr/>
        </p:nvSpPr>
        <p:spPr>
          <a:xfrm>
            <a:off x="4471152" y="1557049"/>
            <a:ext cx="646331" cy="369332"/>
          </a:xfrm>
          <a:prstGeom prst="rect">
            <a:avLst/>
          </a:prstGeom>
        </p:spPr>
        <p:txBody>
          <a:bodyPr wrap="none">
            <a:spAutoFit/>
          </a:bodyPr>
          <a:lstStyle/>
          <a:p>
            <a:r>
              <a:rPr lang="zh-CN" altLang="en-US" b="1" dirty="0" smtClean="0">
                <a:solidFill>
                  <a:srgbClr val="C00000"/>
                </a:solidFill>
              </a:rPr>
              <a:t>力臂</a:t>
            </a:r>
            <a:endParaRPr lang="zh-CN" altLang="en-US" b="1" dirty="0">
              <a:solidFill>
                <a:srgbClr val="C00000"/>
              </a:solidFill>
            </a:endParaRPr>
          </a:p>
        </p:txBody>
      </p:sp>
      <p:sp>
        <p:nvSpPr>
          <p:cNvPr id="11" name="矩形 10"/>
          <p:cNvSpPr/>
          <p:nvPr/>
        </p:nvSpPr>
        <p:spPr>
          <a:xfrm>
            <a:off x="5846802" y="1982638"/>
            <a:ext cx="1107996" cy="369332"/>
          </a:xfrm>
          <a:prstGeom prst="rect">
            <a:avLst/>
          </a:prstGeom>
        </p:spPr>
        <p:txBody>
          <a:bodyPr wrap="none">
            <a:spAutoFit/>
          </a:bodyPr>
          <a:lstStyle/>
          <a:p>
            <a:r>
              <a:rPr lang="zh-CN" altLang="en-US" b="1" dirty="0" smtClean="0">
                <a:solidFill>
                  <a:srgbClr val="C00000"/>
                </a:solidFill>
              </a:rPr>
              <a:t>杠杆平衡</a:t>
            </a:r>
            <a:endParaRPr lang="zh-CN" altLang="en-US" b="1" dirty="0">
              <a:solidFill>
                <a:srgbClr val="C00000"/>
              </a:solidFill>
            </a:endParaRPr>
          </a:p>
        </p:txBody>
      </p:sp>
      <p:sp>
        <p:nvSpPr>
          <p:cNvPr id="13" name="矩形 12"/>
          <p:cNvSpPr/>
          <p:nvPr/>
        </p:nvSpPr>
        <p:spPr>
          <a:xfrm>
            <a:off x="2863840" y="2387084"/>
            <a:ext cx="3416320" cy="369332"/>
          </a:xfrm>
          <a:prstGeom prst="rect">
            <a:avLst/>
          </a:prstGeom>
        </p:spPr>
        <p:txBody>
          <a:bodyPr wrap="none">
            <a:spAutoFit/>
          </a:bodyPr>
          <a:lstStyle/>
          <a:p>
            <a:r>
              <a:rPr lang="zh-CN" altLang="en-US" b="1" dirty="0" smtClean="0">
                <a:solidFill>
                  <a:srgbClr val="C00000"/>
                </a:solidFill>
              </a:rPr>
              <a:t>动力乘动力臂等于阻力乘阻力臂</a:t>
            </a:r>
            <a:endParaRPr lang="zh-CN" altLang="en-US" b="1" dirty="0">
              <a:solidFill>
                <a:srgbClr val="C00000"/>
              </a:solidFill>
            </a:endParaRPr>
          </a:p>
        </p:txBody>
      </p:sp>
      <p:sp>
        <p:nvSpPr>
          <p:cNvPr id="14" name="矩形 13"/>
          <p:cNvSpPr/>
          <p:nvPr/>
        </p:nvSpPr>
        <p:spPr>
          <a:xfrm>
            <a:off x="1448513" y="2786254"/>
            <a:ext cx="1548822" cy="369332"/>
          </a:xfrm>
          <a:prstGeom prst="rect">
            <a:avLst/>
          </a:prstGeom>
        </p:spPr>
        <p:txBody>
          <a:bodyPr wrap="none">
            <a:spAutoFit/>
          </a:bodyPr>
          <a:lstStyle/>
          <a:p>
            <a:r>
              <a:rPr lang="zh-CN" altLang="en-US" b="1" i="1" dirty="0" smtClean="0">
                <a:solidFill>
                  <a:srgbClr val="C00000"/>
                </a:solidFill>
              </a:rPr>
              <a:t>　</a:t>
            </a:r>
            <a:r>
              <a:rPr lang="en-US" b="1" dirty="0" smtClean="0">
                <a:solidFill>
                  <a:srgbClr val="C00000"/>
                </a:solidFill>
              </a:rPr>
              <a:t>F</a:t>
            </a:r>
            <a:r>
              <a:rPr lang="en-US" b="1" baseline="-25000" dirty="0" smtClean="0">
                <a:solidFill>
                  <a:srgbClr val="C00000"/>
                </a:solidFill>
              </a:rPr>
              <a:t>1</a:t>
            </a:r>
            <a:r>
              <a:rPr lang="en-US" b="1" dirty="0" smtClean="0">
                <a:solidFill>
                  <a:srgbClr val="C00000"/>
                </a:solidFill>
              </a:rPr>
              <a:t>L</a:t>
            </a:r>
            <a:r>
              <a:rPr lang="en-US" b="1" baseline="-25000" dirty="0" smtClean="0">
                <a:solidFill>
                  <a:srgbClr val="C00000"/>
                </a:solidFill>
              </a:rPr>
              <a:t>1</a:t>
            </a:r>
            <a:r>
              <a:rPr lang="en-US" b="1" dirty="0" smtClean="0">
                <a:solidFill>
                  <a:srgbClr val="C00000"/>
                </a:solidFill>
              </a:rPr>
              <a:t>=F</a:t>
            </a:r>
            <a:r>
              <a:rPr lang="en-US" b="1" baseline="-25000" dirty="0" smtClean="0">
                <a:solidFill>
                  <a:srgbClr val="C00000"/>
                </a:solidFill>
              </a:rPr>
              <a:t>2</a:t>
            </a:r>
            <a:r>
              <a:rPr lang="en-US" b="1" dirty="0" smtClean="0">
                <a:solidFill>
                  <a:srgbClr val="C00000"/>
                </a:solidFill>
              </a:rPr>
              <a:t>L</a:t>
            </a:r>
            <a:r>
              <a:rPr lang="en-US" b="1" baseline="-25000" dirty="0" smtClean="0">
                <a:solidFill>
                  <a:srgbClr val="C00000"/>
                </a:solidFill>
              </a:rPr>
              <a:t>2</a:t>
            </a:r>
            <a:r>
              <a:rPr lang="en-US" b="1" dirty="0" smtClean="0">
                <a:solidFill>
                  <a:srgbClr val="C00000"/>
                </a:solidFill>
              </a:rPr>
              <a:t> </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15" grpId="0"/>
      <p:bldP spid="11" grpId="0"/>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9" name="文本框 15">
            <a:extLst>
              <a:ext uri="{FF2B5EF4-FFF2-40B4-BE49-F238E27FC236}">
                <a16:creationId xmlns:a16="http://schemas.microsoft.com/office/drawing/2014/main" xmlns="" id="{513755DF-9709-473A-BB92-B4F2B780B634}"/>
              </a:ext>
            </a:extLst>
          </p:cNvPr>
          <p:cNvSpPr txBox="1"/>
          <p:nvPr/>
        </p:nvSpPr>
        <p:spPr>
          <a:xfrm>
            <a:off x="815395" y="329596"/>
            <a:ext cx="7928976" cy="2981192"/>
          </a:xfrm>
          <a:prstGeom prst="rect">
            <a:avLst/>
          </a:prstGeom>
          <a:noFill/>
        </p:spPr>
        <p:txBody>
          <a:bodyPr wrap="square" lIns="36000" tIns="36000" rIns="36000" bIns="36000" rtlCol="0">
            <a:spAutoFit/>
          </a:bodyPr>
          <a:lstStyle/>
          <a:p>
            <a:pPr algn="just">
              <a:lnSpc>
                <a:spcPct val="150000"/>
              </a:lnSpc>
            </a:pPr>
            <a:r>
              <a:rPr lang="en-US" b="1" dirty="0" smtClean="0"/>
              <a:t>4.</a:t>
            </a:r>
            <a:r>
              <a:rPr lang="zh-CN" altLang="en-US" b="1" dirty="0" smtClean="0"/>
              <a:t>杠杆的类型（分类）：</a:t>
            </a:r>
          </a:p>
          <a:p>
            <a:pPr algn="just">
              <a:lnSpc>
                <a:spcPct val="150000"/>
              </a:lnSpc>
            </a:pPr>
            <a:r>
              <a:rPr lang="zh-CN" altLang="en-US" dirty="0" smtClean="0"/>
              <a:t>（</a:t>
            </a:r>
            <a:r>
              <a:rPr lang="en-US" dirty="0" smtClean="0"/>
              <a:t>1</a:t>
            </a:r>
            <a:r>
              <a:rPr lang="zh-CN" altLang="en-US" dirty="0" smtClean="0"/>
              <a:t>）动力臂</a:t>
            </a:r>
            <a:r>
              <a:rPr lang="zh-CN" altLang="en-US" u="sng" dirty="0" smtClean="0"/>
              <a:t>　　　</a:t>
            </a:r>
            <a:r>
              <a:rPr lang="zh-CN" altLang="en-US" dirty="0" smtClean="0"/>
              <a:t>阻力臂，</a:t>
            </a:r>
            <a:r>
              <a:rPr lang="en-US" dirty="0" smtClean="0"/>
              <a:t>F</a:t>
            </a:r>
            <a:r>
              <a:rPr lang="en-US" baseline="-25000" dirty="0" smtClean="0"/>
              <a:t>1</a:t>
            </a:r>
            <a:r>
              <a:rPr lang="zh-CN" altLang="en-US" u="sng" dirty="0" smtClean="0"/>
              <a:t>　　　　</a:t>
            </a:r>
            <a:r>
              <a:rPr lang="en-US" dirty="0" smtClean="0"/>
              <a:t>F</a:t>
            </a:r>
            <a:r>
              <a:rPr lang="en-US" baseline="-25000" dirty="0" smtClean="0"/>
              <a:t>2</a:t>
            </a:r>
            <a:r>
              <a:rPr lang="zh-CN" altLang="en-US" dirty="0" smtClean="0"/>
              <a:t>，省力杠杆；特点：省力但</a:t>
            </a:r>
            <a:r>
              <a:rPr lang="zh-CN" altLang="en-US" u="sng" dirty="0" smtClean="0"/>
              <a:t>　　　　　</a:t>
            </a:r>
            <a:r>
              <a:rPr lang="zh-CN" altLang="en-US" dirty="0" smtClean="0"/>
              <a:t>。举例：撬棒、铡刀、羊角锤、起子、独轮车。</a:t>
            </a:r>
            <a:r>
              <a:rPr lang="en-US" dirty="0" smtClean="0"/>
              <a:t> </a:t>
            </a:r>
            <a:endParaRPr lang="zh-CN" altLang="en-US" dirty="0" smtClean="0"/>
          </a:p>
          <a:p>
            <a:pPr algn="just">
              <a:lnSpc>
                <a:spcPct val="150000"/>
              </a:lnSpc>
            </a:pPr>
            <a:r>
              <a:rPr lang="zh-CN" altLang="en-US" dirty="0" smtClean="0"/>
              <a:t>（</a:t>
            </a:r>
            <a:r>
              <a:rPr lang="en-US" dirty="0" smtClean="0"/>
              <a:t>2</a:t>
            </a:r>
            <a:r>
              <a:rPr lang="zh-CN" altLang="en-US" dirty="0" smtClean="0"/>
              <a:t>）动力臂</a:t>
            </a:r>
            <a:r>
              <a:rPr lang="zh-CN" altLang="en-US" u="sng" dirty="0" smtClean="0"/>
              <a:t>　　　</a:t>
            </a:r>
            <a:r>
              <a:rPr lang="zh-CN" altLang="en-US" dirty="0" smtClean="0"/>
              <a:t>阻力臂，</a:t>
            </a:r>
            <a:r>
              <a:rPr lang="en-US" dirty="0" smtClean="0"/>
              <a:t>F</a:t>
            </a:r>
            <a:r>
              <a:rPr lang="en-US" baseline="-25000" dirty="0" smtClean="0"/>
              <a:t>1</a:t>
            </a:r>
            <a:r>
              <a:rPr lang="zh-CN" altLang="en-US" u="sng" dirty="0" smtClean="0"/>
              <a:t>　　　　</a:t>
            </a:r>
            <a:r>
              <a:rPr lang="en-US" dirty="0" smtClean="0"/>
              <a:t>F</a:t>
            </a:r>
            <a:r>
              <a:rPr lang="en-US" baseline="-25000" dirty="0" smtClean="0"/>
              <a:t>2</a:t>
            </a:r>
            <a:r>
              <a:rPr lang="zh-CN" altLang="en-US" dirty="0" smtClean="0"/>
              <a:t>，费力杠杆；特点：费力但</a:t>
            </a:r>
            <a:r>
              <a:rPr lang="zh-CN" altLang="en-US" u="sng" dirty="0" smtClean="0"/>
              <a:t>　　　　　</a:t>
            </a:r>
            <a:r>
              <a:rPr lang="zh-CN" altLang="en-US" dirty="0" smtClean="0"/>
              <a:t>。举例：理发剪、钓鱼竿、镊子、筷子。</a:t>
            </a:r>
            <a:r>
              <a:rPr lang="en-US" dirty="0" smtClean="0"/>
              <a:t> </a:t>
            </a:r>
            <a:endParaRPr lang="zh-CN" altLang="en-US" dirty="0" smtClean="0"/>
          </a:p>
          <a:p>
            <a:pPr algn="just">
              <a:lnSpc>
                <a:spcPct val="150000"/>
              </a:lnSpc>
            </a:pPr>
            <a:r>
              <a:rPr lang="zh-CN" altLang="en-US" dirty="0" smtClean="0"/>
              <a:t>（</a:t>
            </a:r>
            <a:r>
              <a:rPr lang="en-US" dirty="0" smtClean="0"/>
              <a:t>3</a:t>
            </a:r>
            <a:r>
              <a:rPr lang="zh-CN" altLang="en-US" dirty="0" smtClean="0"/>
              <a:t>）动力臂</a:t>
            </a:r>
            <a:r>
              <a:rPr lang="zh-CN" altLang="en-US" u="sng" dirty="0" smtClean="0"/>
              <a:t>　　　</a:t>
            </a:r>
            <a:r>
              <a:rPr lang="zh-CN" altLang="en-US" dirty="0" smtClean="0"/>
              <a:t>阻力臂，</a:t>
            </a:r>
            <a:r>
              <a:rPr lang="en-US" dirty="0" smtClean="0"/>
              <a:t>F</a:t>
            </a:r>
            <a:r>
              <a:rPr lang="en-US" baseline="-25000" dirty="0" smtClean="0"/>
              <a:t>1</a:t>
            </a:r>
            <a:r>
              <a:rPr lang="zh-CN" altLang="en-US" u="sng" dirty="0" smtClean="0"/>
              <a:t>　　　　</a:t>
            </a:r>
            <a:r>
              <a:rPr lang="en-US" dirty="0" smtClean="0"/>
              <a:t>F</a:t>
            </a:r>
            <a:r>
              <a:rPr lang="en-US" baseline="-25000" dirty="0" smtClean="0"/>
              <a:t>2</a:t>
            </a:r>
            <a:r>
              <a:rPr lang="zh-CN" altLang="en-US" dirty="0" smtClean="0"/>
              <a:t>，等臂杠杆。特点：既不</a:t>
            </a:r>
            <a:r>
              <a:rPr lang="zh-CN" altLang="en-US" u="sng" dirty="0" smtClean="0"/>
              <a:t>　　　</a:t>
            </a:r>
            <a:r>
              <a:rPr lang="zh-CN" altLang="en-US" dirty="0" smtClean="0"/>
              <a:t>也不</a:t>
            </a:r>
            <a:r>
              <a:rPr lang="zh-CN" altLang="en-US" u="sng" dirty="0" smtClean="0"/>
              <a:t>　　　</a:t>
            </a:r>
            <a:r>
              <a:rPr lang="zh-CN" altLang="en-US" dirty="0" smtClean="0"/>
              <a:t>。举例：天平、定滑轮。</a:t>
            </a:r>
            <a:r>
              <a:rPr lang="en-US" dirty="0" smtClean="0"/>
              <a:t> </a:t>
            </a:r>
            <a:endParaRPr lang="zh-CN" altLang="en-US" dirty="0"/>
          </a:p>
        </p:txBody>
      </p:sp>
      <p:sp>
        <p:nvSpPr>
          <p:cNvPr id="20" name="文本框 12">
            <a:extLst>
              <a:ext uri="{FF2B5EF4-FFF2-40B4-BE49-F238E27FC236}">
                <a16:creationId xmlns="" xmlns:a16="http://schemas.microsoft.com/office/drawing/2014/main" id="{2795C5FE-A0E3-4855-B937-A2DA6BC1A4B9}"/>
              </a:ext>
            </a:extLst>
          </p:cNvPr>
          <p:cNvSpPr txBox="1"/>
          <p:nvPr/>
        </p:nvSpPr>
        <p:spPr>
          <a:xfrm>
            <a:off x="2478304" y="683876"/>
            <a:ext cx="664777"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大于</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 name="文本框 12">
            <a:extLst>
              <a:ext uri="{FF2B5EF4-FFF2-40B4-BE49-F238E27FC236}">
                <a16:creationId xmlns="" xmlns:a16="http://schemas.microsoft.com/office/drawing/2014/main" id="{2795C5FE-A0E3-4855-B937-A2DA6BC1A4B9}"/>
              </a:ext>
            </a:extLst>
          </p:cNvPr>
          <p:cNvSpPr txBox="1"/>
          <p:nvPr/>
        </p:nvSpPr>
        <p:spPr>
          <a:xfrm>
            <a:off x="4803628" y="697837"/>
            <a:ext cx="652379"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小于</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5" name="矩形 14"/>
          <p:cNvSpPr/>
          <p:nvPr/>
        </p:nvSpPr>
        <p:spPr>
          <a:xfrm>
            <a:off x="1137574" y="1168287"/>
            <a:ext cx="877163" cy="369332"/>
          </a:xfrm>
          <a:prstGeom prst="rect">
            <a:avLst/>
          </a:prstGeom>
        </p:spPr>
        <p:txBody>
          <a:bodyPr wrap="none">
            <a:spAutoFit/>
          </a:bodyPr>
          <a:lstStyle/>
          <a:p>
            <a:r>
              <a:rPr lang="zh-CN" altLang="en-US" b="1" dirty="0" smtClean="0">
                <a:solidFill>
                  <a:srgbClr val="C00000"/>
                </a:solidFill>
              </a:rPr>
              <a:t>费距离</a:t>
            </a:r>
            <a:endParaRPr lang="zh-CN" altLang="en-US" b="1" dirty="0">
              <a:solidFill>
                <a:srgbClr val="C00000"/>
              </a:solidFill>
            </a:endParaRPr>
          </a:p>
        </p:txBody>
      </p:sp>
      <p:sp>
        <p:nvSpPr>
          <p:cNvPr id="10" name="矩形 9"/>
          <p:cNvSpPr/>
          <p:nvPr/>
        </p:nvSpPr>
        <p:spPr>
          <a:xfrm>
            <a:off x="1098332" y="2816144"/>
            <a:ext cx="793531" cy="369332"/>
          </a:xfrm>
          <a:prstGeom prst="rect">
            <a:avLst/>
          </a:prstGeom>
        </p:spPr>
        <p:txBody>
          <a:bodyPr wrap="square">
            <a:spAutoFit/>
          </a:bodyPr>
          <a:lstStyle/>
          <a:p>
            <a:r>
              <a:rPr lang="zh-CN" altLang="en-US" b="1" dirty="0" smtClean="0">
                <a:solidFill>
                  <a:srgbClr val="C00000"/>
                </a:solidFill>
              </a:rPr>
              <a:t>费力</a:t>
            </a:r>
            <a:endParaRPr lang="zh-CN" altLang="en-US" b="1" dirty="0">
              <a:solidFill>
                <a:srgbClr val="C00000"/>
              </a:solidFill>
            </a:endParaRPr>
          </a:p>
        </p:txBody>
      </p:sp>
      <p:sp>
        <p:nvSpPr>
          <p:cNvPr id="11" name="文本框 12">
            <a:extLst>
              <a:ext uri="{FF2B5EF4-FFF2-40B4-BE49-F238E27FC236}">
                <a16:creationId xmlns="" xmlns:a16="http://schemas.microsoft.com/office/drawing/2014/main" id="{2795C5FE-A0E3-4855-B937-A2DA6BC1A4B9}"/>
              </a:ext>
            </a:extLst>
          </p:cNvPr>
          <p:cNvSpPr txBox="1"/>
          <p:nvPr/>
        </p:nvSpPr>
        <p:spPr>
          <a:xfrm>
            <a:off x="2523931" y="1519504"/>
            <a:ext cx="652379"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小于</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2795C5FE-A0E3-4855-B937-A2DA6BC1A4B9}"/>
              </a:ext>
            </a:extLst>
          </p:cNvPr>
          <p:cNvSpPr txBox="1"/>
          <p:nvPr/>
        </p:nvSpPr>
        <p:spPr>
          <a:xfrm>
            <a:off x="4796485" y="1508938"/>
            <a:ext cx="664777"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大于</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3" name="矩形 12"/>
          <p:cNvSpPr/>
          <p:nvPr/>
        </p:nvSpPr>
        <p:spPr>
          <a:xfrm>
            <a:off x="1169501" y="2007476"/>
            <a:ext cx="877163" cy="369332"/>
          </a:xfrm>
          <a:prstGeom prst="rect">
            <a:avLst/>
          </a:prstGeom>
        </p:spPr>
        <p:txBody>
          <a:bodyPr wrap="square">
            <a:spAutoFit/>
          </a:bodyPr>
          <a:lstStyle/>
          <a:p>
            <a:r>
              <a:rPr lang="zh-CN" altLang="en-US" b="1" dirty="0" smtClean="0">
                <a:solidFill>
                  <a:srgbClr val="C00000"/>
                </a:solidFill>
              </a:rPr>
              <a:t>省距离</a:t>
            </a:r>
          </a:p>
        </p:txBody>
      </p:sp>
      <p:sp>
        <p:nvSpPr>
          <p:cNvPr id="14" name="矩形 13"/>
          <p:cNvSpPr/>
          <p:nvPr/>
        </p:nvSpPr>
        <p:spPr>
          <a:xfrm>
            <a:off x="2248310" y="2407942"/>
            <a:ext cx="646331" cy="369332"/>
          </a:xfrm>
          <a:prstGeom prst="rect">
            <a:avLst/>
          </a:prstGeom>
        </p:spPr>
        <p:txBody>
          <a:bodyPr wrap="none">
            <a:spAutoFit/>
          </a:bodyPr>
          <a:lstStyle/>
          <a:p>
            <a:r>
              <a:rPr lang="zh-CN" altLang="en-US" b="1" dirty="0" smtClean="0">
                <a:solidFill>
                  <a:srgbClr val="C00000"/>
                </a:solidFill>
              </a:rPr>
              <a:t>等于</a:t>
            </a:r>
            <a:endParaRPr lang="zh-CN" altLang="en-US" b="1" dirty="0">
              <a:solidFill>
                <a:srgbClr val="C00000"/>
              </a:solidFill>
            </a:endParaRPr>
          </a:p>
        </p:txBody>
      </p:sp>
      <p:sp>
        <p:nvSpPr>
          <p:cNvPr id="16" name="矩形 15"/>
          <p:cNvSpPr/>
          <p:nvPr/>
        </p:nvSpPr>
        <p:spPr>
          <a:xfrm>
            <a:off x="4028314" y="2418615"/>
            <a:ext cx="877163" cy="369332"/>
          </a:xfrm>
          <a:prstGeom prst="rect">
            <a:avLst/>
          </a:prstGeom>
        </p:spPr>
        <p:txBody>
          <a:bodyPr wrap="none">
            <a:spAutoFit/>
          </a:bodyPr>
          <a:lstStyle/>
          <a:p>
            <a:r>
              <a:rPr lang="zh-CN" altLang="en-US" b="1" dirty="0" smtClean="0">
                <a:solidFill>
                  <a:srgbClr val="C00000"/>
                </a:solidFill>
              </a:rPr>
              <a:t>　等于</a:t>
            </a:r>
            <a:endParaRPr lang="zh-CN" altLang="en-US" b="1" dirty="0">
              <a:solidFill>
                <a:srgbClr val="C00000"/>
              </a:solidFill>
            </a:endParaRPr>
          </a:p>
        </p:txBody>
      </p:sp>
      <p:sp>
        <p:nvSpPr>
          <p:cNvPr id="17" name="矩形 16"/>
          <p:cNvSpPr/>
          <p:nvPr/>
        </p:nvSpPr>
        <p:spPr>
          <a:xfrm>
            <a:off x="7790820" y="2450146"/>
            <a:ext cx="646331" cy="369332"/>
          </a:xfrm>
          <a:prstGeom prst="rect">
            <a:avLst/>
          </a:prstGeom>
        </p:spPr>
        <p:txBody>
          <a:bodyPr wrap="none">
            <a:spAutoFit/>
          </a:bodyPr>
          <a:lstStyle/>
          <a:p>
            <a:r>
              <a:rPr lang="zh-CN" altLang="en-US" b="1" dirty="0" smtClean="0">
                <a:solidFill>
                  <a:srgbClr val="C00000"/>
                </a:solidFill>
              </a:rPr>
              <a:t>省力</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fade">
                                      <p:cBhvr>
                                        <p:cTn id="5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15" grpId="0"/>
      <p:bldP spid="10" grpId="0"/>
      <p:bldP spid="11" grpId="0"/>
      <p:bldP spid="12" grpId="0"/>
      <p:bldP spid="13" grpId="0"/>
      <p:bldP spid="14" grpId="0"/>
      <p:bldP spid="16" grpId="0"/>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 xmlns:a16="http://schemas.microsoft.com/office/drawing/2014/main"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9" name="文本框 15">
            <a:extLst>
              <a:ext uri="{FF2B5EF4-FFF2-40B4-BE49-F238E27FC236}">
                <a16:creationId xmlns:a16="http://schemas.microsoft.com/office/drawing/2014/main" xmlns="" id="{513755DF-9709-473A-BB92-B4F2B780B634}"/>
              </a:ext>
            </a:extLst>
          </p:cNvPr>
          <p:cNvSpPr txBox="1"/>
          <p:nvPr/>
        </p:nvSpPr>
        <p:spPr>
          <a:xfrm>
            <a:off x="832979" y="707665"/>
            <a:ext cx="7950535" cy="3396690"/>
          </a:xfrm>
          <a:prstGeom prst="rect">
            <a:avLst/>
          </a:prstGeom>
          <a:noFill/>
        </p:spPr>
        <p:txBody>
          <a:bodyPr wrap="square" lIns="36000" tIns="36000" rIns="36000" bIns="36000" rtlCol="0">
            <a:spAutoFit/>
          </a:bodyPr>
          <a:lstStyle/>
          <a:p>
            <a:pPr algn="just">
              <a:lnSpc>
                <a:spcPct val="150000"/>
              </a:lnSpc>
            </a:pPr>
            <a:r>
              <a:rPr lang="zh-CN" altLang="en-US" dirty="0" smtClean="0"/>
              <a:t>      使用滑轮将重力为</a:t>
            </a:r>
            <a:r>
              <a:rPr lang="en-US" dirty="0" smtClean="0"/>
              <a:t>G</a:t>
            </a:r>
            <a:r>
              <a:rPr lang="zh-CN" altLang="en-US" dirty="0" smtClean="0"/>
              <a:t>的物体拉升</a:t>
            </a:r>
            <a:r>
              <a:rPr lang="en-US" dirty="0" smtClean="0"/>
              <a:t>h</a:t>
            </a:r>
            <a:r>
              <a:rPr lang="zh-CN" altLang="en-US" dirty="0" smtClean="0"/>
              <a:t>高度，用力大小为</a:t>
            </a:r>
            <a:r>
              <a:rPr lang="en-US" dirty="0" smtClean="0"/>
              <a:t>F</a:t>
            </a:r>
            <a:r>
              <a:rPr lang="zh-CN" altLang="en-US" dirty="0" smtClean="0"/>
              <a:t>，绳移动的距离为</a:t>
            </a:r>
            <a:r>
              <a:rPr lang="en-US" dirty="0" smtClean="0"/>
              <a:t>s</a:t>
            </a:r>
            <a:r>
              <a:rPr lang="zh-CN" altLang="en-US" dirty="0" smtClean="0"/>
              <a:t>，不计绳和滑轮的重力及摩擦，承重绳的段数为</a:t>
            </a:r>
            <a:r>
              <a:rPr lang="en-US" dirty="0" smtClean="0"/>
              <a:t>n</a:t>
            </a:r>
            <a:r>
              <a:rPr lang="zh-CN" altLang="en-US" dirty="0" smtClean="0"/>
              <a:t>。</a:t>
            </a:r>
          </a:p>
          <a:p>
            <a:pPr algn="just">
              <a:lnSpc>
                <a:spcPct val="150000"/>
              </a:lnSpc>
            </a:pPr>
            <a:r>
              <a:rPr lang="en-US" b="1" dirty="0" smtClean="0"/>
              <a:t>1.</a:t>
            </a:r>
            <a:r>
              <a:rPr lang="zh-CN" altLang="en-US" b="1" dirty="0" smtClean="0"/>
              <a:t>定滑轮：</a:t>
            </a:r>
            <a:r>
              <a:rPr lang="zh-CN" altLang="en-US" dirty="0" smtClean="0"/>
              <a:t>实质是</a:t>
            </a:r>
            <a:r>
              <a:rPr lang="zh-CN" altLang="en-US" u="sng" dirty="0" smtClean="0"/>
              <a:t>　　　　</a:t>
            </a:r>
            <a:r>
              <a:rPr lang="zh-CN" altLang="en-US" dirty="0" smtClean="0"/>
              <a:t>杠杆，不省力，但可改变</a:t>
            </a:r>
            <a:r>
              <a:rPr lang="zh-CN" altLang="en-US" u="sng" dirty="0" smtClean="0"/>
              <a:t>　　　　　　</a:t>
            </a:r>
            <a:r>
              <a:rPr lang="zh-CN" altLang="en-US" dirty="0" smtClean="0"/>
              <a:t>，如旗杆顶端的滑轮。距离关系：</a:t>
            </a:r>
            <a:r>
              <a:rPr lang="zh-CN" altLang="en-US" u="sng" dirty="0" smtClean="0"/>
              <a:t>　　　</a:t>
            </a:r>
            <a:r>
              <a:rPr lang="zh-CN" altLang="en-US" dirty="0" smtClean="0"/>
              <a:t>，力的关系：</a:t>
            </a:r>
            <a:r>
              <a:rPr lang="zh-CN" altLang="en-US" u="sng" dirty="0" smtClean="0"/>
              <a:t>　　　</a:t>
            </a:r>
            <a:r>
              <a:rPr lang="zh-CN" altLang="en-US" dirty="0" smtClean="0"/>
              <a:t>。</a:t>
            </a:r>
            <a:r>
              <a:rPr lang="en-US" dirty="0" smtClean="0"/>
              <a:t> </a:t>
            </a:r>
            <a:endParaRPr lang="zh-CN" altLang="en-US" dirty="0" smtClean="0"/>
          </a:p>
          <a:p>
            <a:pPr algn="just">
              <a:lnSpc>
                <a:spcPct val="150000"/>
              </a:lnSpc>
            </a:pPr>
            <a:r>
              <a:rPr lang="en-US" b="1" dirty="0" smtClean="0"/>
              <a:t>2.</a:t>
            </a:r>
            <a:r>
              <a:rPr lang="zh-CN" altLang="en-US" b="1" dirty="0" smtClean="0"/>
              <a:t>动滑轮：</a:t>
            </a:r>
            <a:r>
              <a:rPr lang="zh-CN" altLang="en-US" dirty="0" smtClean="0"/>
              <a:t>实质是</a:t>
            </a:r>
            <a:r>
              <a:rPr lang="zh-CN" altLang="en-US" u="sng" dirty="0" smtClean="0"/>
              <a:t>　　　　</a:t>
            </a:r>
            <a:r>
              <a:rPr lang="zh-CN" altLang="en-US" dirty="0" smtClean="0"/>
              <a:t>杠杆，能</a:t>
            </a:r>
            <a:r>
              <a:rPr lang="zh-CN" altLang="en-US" u="sng" dirty="0" smtClean="0"/>
              <a:t>　　　  　</a:t>
            </a:r>
            <a:r>
              <a:rPr lang="zh-CN" altLang="en-US" dirty="0" smtClean="0"/>
              <a:t>，但不能改变</a:t>
            </a:r>
            <a:r>
              <a:rPr lang="zh-CN" altLang="en-US" u="sng" dirty="0" smtClean="0"/>
              <a:t>　　　　　　</a:t>
            </a:r>
            <a:r>
              <a:rPr lang="zh-CN" altLang="en-US" dirty="0" smtClean="0"/>
              <a:t>。距离关系：</a:t>
            </a:r>
            <a:r>
              <a:rPr lang="zh-CN" altLang="en-US" u="sng" dirty="0" smtClean="0"/>
              <a:t>　　　　</a:t>
            </a:r>
            <a:r>
              <a:rPr lang="zh-CN" altLang="en-US" dirty="0" smtClean="0"/>
              <a:t>，力的关系：</a:t>
            </a:r>
            <a:r>
              <a:rPr lang="zh-CN" altLang="en-US" u="sng" dirty="0" smtClean="0"/>
              <a:t>　　　　　　</a:t>
            </a:r>
            <a:r>
              <a:rPr lang="zh-CN" altLang="en-US" dirty="0" smtClean="0"/>
              <a:t>。</a:t>
            </a:r>
            <a:r>
              <a:rPr lang="en-US" dirty="0" smtClean="0"/>
              <a:t> </a:t>
            </a:r>
            <a:endParaRPr lang="zh-CN" altLang="en-US" dirty="0" smtClean="0"/>
          </a:p>
          <a:p>
            <a:pPr algn="just">
              <a:lnSpc>
                <a:spcPct val="150000"/>
              </a:lnSpc>
            </a:pPr>
            <a:r>
              <a:rPr lang="en-US" b="1" dirty="0" smtClean="0"/>
              <a:t>3.</a:t>
            </a:r>
            <a:r>
              <a:rPr lang="zh-CN" altLang="en-US" b="1" dirty="0" smtClean="0"/>
              <a:t>滑轮组：</a:t>
            </a:r>
            <a:r>
              <a:rPr lang="zh-CN" altLang="en-US" dirty="0" smtClean="0"/>
              <a:t>由</a:t>
            </a:r>
            <a:r>
              <a:rPr lang="zh-CN" altLang="en-US" u="sng" dirty="0" smtClean="0"/>
              <a:t>　　　　</a:t>
            </a:r>
            <a:r>
              <a:rPr lang="zh-CN" altLang="en-US" dirty="0" smtClean="0"/>
              <a:t>和</a:t>
            </a:r>
            <a:r>
              <a:rPr lang="zh-CN" altLang="en-US" u="sng" dirty="0" smtClean="0"/>
              <a:t>　　　　　</a:t>
            </a:r>
            <a:r>
              <a:rPr lang="zh-CN" altLang="en-US" dirty="0" smtClean="0"/>
              <a:t>组成，既可以</a:t>
            </a:r>
            <a:r>
              <a:rPr lang="zh-CN" altLang="en-US" u="sng" dirty="0" smtClean="0"/>
              <a:t>　　　</a:t>
            </a:r>
            <a:r>
              <a:rPr lang="zh-CN" altLang="en-US" dirty="0" smtClean="0"/>
              <a:t>又可改变</a:t>
            </a:r>
            <a:r>
              <a:rPr lang="zh-CN" altLang="en-US" u="sng" dirty="0" smtClean="0"/>
              <a:t>　　　　　</a:t>
            </a:r>
            <a:r>
              <a:rPr lang="zh-CN" altLang="en-US" dirty="0" smtClean="0"/>
              <a:t>。距离关系：</a:t>
            </a:r>
            <a:r>
              <a:rPr lang="zh-CN" altLang="en-US" u="sng" dirty="0" smtClean="0"/>
              <a:t>　　　</a:t>
            </a:r>
            <a:r>
              <a:rPr lang="zh-CN" altLang="en-US" dirty="0" smtClean="0"/>
              <a:t>，力的关系：</a:t>
            </a:r>
            <a:r>
              <a:rPr lang="zh-CN" altLang="en-US" u="sng" dirty="0" smtClean="0"/>
              <a:t>　　　　</a:t>
            </a:r>
            <a:r>
              <a:rPr lang="zh-CN" altLang="en-US" dirty="0" smtClean="0"/>
              <a:t>。</a:t>
            </a:r>
            <a:r>
              <a:rPr lang="en-US" dirty="0" smtClean="0"/>
              <a:t> </a:t>
            </a:r>
            <a:endParaRPr lang="zh-CN" altLang="en-US" dirty="0"/>
          </a:p>
        </p:txBody>
      </p:sp>
      <p:sp>
        <p:nvSpPr>
          <p:cNvPr id="20" name="文本框 12">
            <a:extLst>
              <a:ext uri="{FF2B5EF4-FFF2-40B4-BE49-F238E27FC236}">
                <a16:creationId xmlns="" xmlns:a16="http://schemas.microsoft.com/office/drawing/2014/main" id="{2795C5FE-A0E3-4855-B937-A2DA6BC1A4B9}"/>
              </a:ext>
            </a:extLst>
          </p:cNvPr>
          <p:cNvSpPr txBox="1"/>
          <p:nvPr/>
        </p:nvSpPr>
        <p:spPr>
          <a:xfrm>
            <a:off x="2945195" y="1465037"/>
            <a:ext cx="821717"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rPr>
              <a:t>等臂</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5" name="文本框 12">
            <a:extLst>
              <a:ext uri="{FF2B5EF4-FFF2-40B4-BE49-F238E27FC236}">
                <a16:creationId xmlns="" xmlns:a16="http://schemas.microsoft.com/office/drawing/2014/main" id="{2795C5FE-A0E3-4855-B937-A2DA6BC1A4B9}"/>
              </a:ext>
            </a:extLst>
          </p:cNvPr>
          <p:cNvSpPr txBox="1"/>
          <p:nvPr/>
        </p:nvSpPr>
        <p:spPr>
          <a:xfrm>
            <a:off x="6414853" y="1464876"/>
            <a:ext cx="1097135"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rPr>
              <a:t>力的方向</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7" name="文本框 12">
            <a:extLst>
              <a:ext uri="{FF2B5EF4-FFF2-40B4-BE49-F238E27FC236}">
                <a16:creationId xmlns="" xmlns:a16="http://schemas.microsoft.com/office/drawing/2014/main" id="{2795C5FE-A0E3-4855-B937-A2DA6BC1A4B9}"/>
              </a:ext>
            </a:extLst>
          </p:cNvPr>
          <p:cNvSpPr txBox="1"/>
          <p:nvPr/>
        </p:nvSpPr>
        <p:spPr>
          <a:xfrm>
            <a:off x="3137339" y="1907853"/>
            <a:ext cx="951184" cy="439278"/>
          </a:xfrm>
          <a:prstGeom prst="rect">
            <a:avLst/>
          </a:prstGeom>
          <a:noFill/>
        </p:spPr>
        <p:txBody>
          <a:bodyPr wrap="square" lIns="36000" tIns="36000" rIns="36000" bIns="36000" rtlCol="0">
            <a:spAutoFit/>
          </a:bodyPr>
          <a:lstStyle/>
          <a:p>
            <a:pPr>
              <a:lnSpc>
                <a:spcPct val="150000"/>
              </a:lnSpc>
            </a:pPr>
            <a:r>
              <a:rPr lang="en-US" b="1" dirty="0" smtClean="0">
                <a:solidFill>
                  <a:srgbClr val="C00000"/>
                </a:solidFill>
              </a:rPr>
              <a:t>s=h</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8" name="文本框 12">
            <a:extLst>
              <a:ext uri="{FF2B5EF4-FFF2-40B4-BE49-F238E27FC236}">
                <a16:creationId xmlns="" xmlns:a16="http://schemas.microsoft.com/office/drawing/2014/main" id="{2795C5FE-A0E3-4855-B937-A2DA6BC1A4B9}"/>
              </a:ext>
            </a:extLst>
          </p:cNvPr>
          <p:cNvSpPr txBox="1"/>
          <p:nvPr/>
        </p:nvSpPr>
        <p:spPr>
          <a:xfrm>
            <a:off x="5212653" y="1925293"/>
            <a:ext cx="694909" cy="439278"/>
          </a:xfrm>
          <a:prstGeom prst="rect">
            <a:avLst/>
          </a:prstGeom>
          <a:noFill/>
        </p:spPr>
        <p:txBody>
          <a:bodyPr wrap="square" lIns="36000" tIns="36000" rIns="36000" bIns="36000" rtlCol="0">
            <a:spAutoFit/>
          </a:bodyPr>
          <a:lstStyle/>
          <a:p>
            <a:pPr>
              <a:lnSpc>
                <a:spcPct val="150000"/>
              </a:lnSpc>
            </a:pPr>
            <a:r>
              <a:rPr lang="en-US" b="1" dirty="0" smtClean="0">
                <a:solidFill>
                  <a:srgbClr val="C00000"/>
                </a:solidFill>
              </a:rPr>
              <a:t>F=G</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9" name="文本框 12">
            <a:extLst>
              <a:ext uri="{FF2B5EF4-FFF2-40B4-BE49-F238E27FC236}">
                <a16:creationId xmlns="" xmlns:a16="http://schemas.microsoft.com/office/drawing/2014/main" id="{2795C5FE-A0E3-4855-B937-A2DA6BC1A4B9}"/>
              </a:ext>
            </a:extLst>
          </p:cNvPr>
          <p:cNvSpPr txBox="1"/>
          <p:nvPr/>
        </p:nvSpPr>
        <p:spPr>
          <a:xfrm>
            <a:off x="2942202" y="2313987"/>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rPr>
              <a:t>省力</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5" name="文本框 12">
            <a:extLst>
              <a:ext uri="{FF2B5EF4-FFF2-40B4-BE49-F238E27FC236}">
                <a16:creationId xmlns="" xmlns:a16="http://schemas.microsoft.com/office/drawing/2014/main" id="{2795C5FE-A0E3-4855-B937-A2DA6BC1A4B9}"/>
              </a:ext>
            </a:extLst>
          </p:cNvPr>
          <p:cNvSpPr txBox="1"/>
          <p:nvPr/>
        </p:nvSpPr>
        <p:spPr>
          <a:xfrm>
            <a:off x="4609518" y="2333764"/>
            <a:ext cx="1108110"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rPr>
              <a:t>省一半力</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6" name="文本框 12">
            <a:extLst>
              <a:ext uri="{FF2B5EF4-FFF2-40B4-BE49-F238E27FC236}">
                <a16:creationId xmlns="" xmlns:a16="http://schemas.microsoft.com/office/drawing/2014/main" id="{2795C5FE-A0E3-4855-B937-A2DA6BC1A4B9}"/>
              </a:ext>
            </a:extLst>
          </p:cNvPr>
          <p:cNvSpPr txBox="1"/>
          <p:nvPr/>
        </p:nvSpPr>
        <p:spPr>
          <a:xfrm>
            <a:off x="7405288" y="2305816"/>
            <a:ext cx="1224681"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rPr>
              <a:t>力的方向</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7" name="文本框 12">
            <a:extLst>
              <a:ext uri="{FF2B5EF4-FFF2-40B4-BE49-F238E27FC236}">
                <a16:creationId xmlns="" xmlns:a16="http://schemas.microsoft.com/office/drawing/2014/main" id="{2795C5FE-A0E3-4855-B937-A2DA6BC1A4B9}"/>
              </a:ext>
            </a:extLst>
          </p:cNvPr>
          <p:cNvSpPr txBox="1"/>
          <p:nvPr/>
        </p:nvSpPr>
        <p:spPr>
          <a:xfrm>
            <a:off x="2081524" y="2820823"/>
            <a:ext cx="861373" cy="349702"/>
          </a:xfrm>
          <a:prstGeom prst="rect">
            <a:avLst/>
          </a:prstGeom>
          <a:noFill/>
        </p:spPr>
        <p:txBody>
          <a:bodyPr wrap="square" lIns="36000" tIns="36000" rIns="36000" bIns="36000" rtlCol="0">
            <a:spAutoFit/>
          </a:bodyPr>
          <a:lstStyle/>
          <a:p>
            <a:r>
              <a:rPr lang="en-US" b="1" dirty="0" smtClean="0">
                <a:solidFill>
                  <a:srgbClr val="C00000"/>
                </a:solidFill>
              </a:rPr>
              <a:t>s=2h</a:t>
            </a:r>
            <a:endParaRPr lang="zh-CN" altLang="en-US" b="1" dirty="0">
              <a:solidFill>
                <a:srgbClr val="C00000"/>
              </a:solidFill>
            </a:endParaRPr>
          </a:p>
        </p:txBody>
      </p:sp>
      <p:sp>
        <p:nvSpPr>
          <p:cNvPr id="28" name="文本框 12">
            <a:extLst>
              <a:ext uri="{FF2B5EF4-FFF2-40B4-BE49-F238E27FC236}">
                <a16:creationId xmlns="" xmlns:a16="http://schemas.microsoft.com/office/drawing/2014/main" id="{2795C5FE-A0E3-4855-B937-A2DA6BC1A4B9}"/>
              </a:ext>
            </a:extLst>
          </p:cNvPr>
          <p:cNvSpPr txBox="1"/>
          <p:nvPr/>
        </p:nvSpPr>
        <p:spPr>
          <a:xfrm>
            <a:off x="2244460" y="3152376"/>
            <a:ext cx="109782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rPr>
              <a:t>定滑轮</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 name="文本框 12">
            <a:extLst>
              <a:ext uri="{FF2B5EF4-FFF2-40B4-BE49-F238E27FC236}">
                <a16:creationId xmlns:a16="http://schemas.microsoft.com/office/drawing/2014/main" xmlns=""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latin typeface="微软雅黑" panose="020B0503020204020204" pitchFamily="34" charset="-122"/>
                <a:ea typeface="微软雅黑" panose="020B0503020204020204" pitchFamily="34" charset="-122"/>
              </a:rPr>
              <a:t>考点二</a:t>
            </a:r>
            <a:r>
              <a:rPr lang="zh-CN" altLang="en-US" sz="2000" b="1" dirty="0">
                <a:solidFill>
                  <a:srgbClr val="409E8A"/>
                </a:solidFill>
                <a:latin typeface="微软雅黑" panose="020B0503020204020204" pitchFamily="34" charset="-122"/>
                <a:ea typeface="微软雅黑" panose="020B0503020204020204" pitchFamily="34" charset="-122"/>
              </a:rPr>
              <a:t>　</a:t>
            </a:r>
            <a:r>
              <a:rPr lang="zh-CN" altLang="en-US" sz="2000" b="1" dirty="0" smtClean="0">
                <a:solidFill>
                  <a:srgbClr val="409E8A"/>
                </a:solidFill>
              </a:rPr>
              <a:t>探究滑轮的作用</a:t>
            </a:r>
            <a:endParaRPr lang="zh-CN" altLang="en-US" sz="2000" b="1" dirty="0">
              <a:solidFill>
                <a:srgbClr val="409E8A"/>
              </a:solidFill>
            </a:endParaRPr>
          </a:p>
        </p:txBody>
      </p:sp>
      <p:graphicFrame>
        <p:nvGraphicFramePr>
          <p:cNvPr id="103425" name="Object 1"/>
          <p:cNvGraphicFramePr>
            <a:graphicFrameLocks noChangeAspect="1"/>
          </p:cNvGraphicFramePr>
          <p:nvPr/>
        </p:nvGraphicFramePr>
        <p:xfrm>
          <a:off x="4715517" y="2633280"/>
          <a:ext cx="896937" cy="590550"/>
        </p:xfrm>
        <a:graphic>
          <a:graphicData uri="http://schemas.openxmlformats.org/presentationml/2006/ole">
            <mc:AlternateContent xmlns:mc="http://schemas.openxmlformats.org/markup-compatibility/2006">
              <mc:Choice xmlns:v="urn:schemas-microsoft-com:vml" Requires="v">
                <p:oleObj spid="_x0000_s103427" name="文档" r:id="rId4" imgW="902208" imgH="594360" progId="Office12.wps.Document.8">
                  <p:embed/>
                </p:oleObj>
              </mc:Choice>
              <mc:Fallback>
                <p:oleObj name="文档" r:id="rId4" imgW="902208" imgH="594360" progId="Office12.wps.Document.8">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5517" y="2633280"/>
                        <a:ext cx="896937" cy="59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4" name="矩形 23"/>
          <p:cNvSpPr/>
          <p:nvPr/>
        </p:nvSpPr>
        <p:spPr>
          <a:xfrm>
            <a:off x="1982226" y="3627305"/>
            <a:ext cx="772969" cy="369332"/>
          </a:xfrm>
          <a:prstGeom prst="rect">
            <a:avLst/>
          </a:prstGeom>
        </p:spPr>
        <p:txBody>
          <a:bodyPr wrap="none">
            <a:spAutoFit/>
          </a:bodyPr>
          <a:lstStyle/>
          <a:p>
            <a:r>
              <a:rPr lang="en-US" b="1" dirty="0" smtClean="0">
                <a:solidFill>
                  <a:srgbClr val="C00000"/>
                </a:solidFill>
              </a:rPr>
              <a:t>s=</a:t>
            </a:r>
            <a:r>
              <a:rPr lang="en-US" b="1" dirty="0" err="1" smtClean="0">
                <a:solidFill>
                  <a:srgbClr val="C00000"/>
                </a:solidFill>
              </a:rPr>
              <a:t>nh</a:t>
            </a:r>
            <a:endParaRPr lang="zh-CN" altLang="en-US" b="1" dirty="0">
              <a:solidFill>
                <a:srgbClr val="C00000"/>
              </a:solidFill>
            </a:endParaRPr>
          </a:p>
        </p:txBody>
      </p:sp>
      <p:sp>
        <p:nvSpPr>
          <p:cNvPr id="29" name="矩形 28"/>
          <p:cNvSpPr/>
          <p:nvPr/>
        </p:nvSpPr>
        <p:spPr>
          <a:xfrm>
            <a:off x="3450245" y="3217401"/>
            <a:ext cx="877163" cy="369332"/>
          </a:xfrm>
          <a:prstGeom prst="rect">
            <a:avLst/>
          </a:prstGeom>
        </p:spPr>
        <p:txBody>
          <a:bodyPr wrap="none">
            <a:spAutoFit/>
          </a:bodyPr>
          <a:lstStyle/>
          <a:p>
            <a:r>
              <a:rPr lang="zh-CN" altLang="en-US" b="1" dirty="0" smtClean="0">
                <a:solidFill>
                  <a:srgbClr val="C00000"/>
                </a:solidFill>
              </a:rPr>
              <a:t>动滑轮</a:t>
            </a:r>
            <a:endParaRPr lang="zh-CN" altLang="en-US" b="1" dirty="0">
              <a:solidFill>
                <a:srgbClr val="C00000"/>
              </a:solidFill>
            </a:endParaRPr>
          </a:p>
        </p:txBody>
      </p:sp>
      <p:sp>
        <p:nvSpPr>
          <p:cNvPr id="30" name="矩形 29"/>
          <p:cNvSpPr/>
          <p:nvPr/>
        </p:nvSpPr>
        <p:spPr>
          <a:xfrm>
            <a:off x="5972530" y="3206891"/>
            <a:ext cx="646331" cy="369332"/>
          </a:xfrm>
          <a:prstGeom prst="rect">
            <a:avLst/>
          </a:prstGeom>
        </p:spPr>
        <p:txBody>
          <a:bodyPr wrap="none">
            <a:spAutoFit/>
          </a:bodyPr>
          <a:lstStyle/>
          <a:p>
            <a:r>
              <a:rPr lang="zh-CN" altLang="en-US" b="1" dirty="0" smtClean="0">
                <a:solidFill>
                  <a:srgbClr val="C00000"/>
                </a:solidFill>
              </a:rPr>
              <a:t>省力</a:t>
            </a:r>
            <a:endParaRPr lang="zh-CN" altLang="en-US" b="1" dirty="0">
              <a:solidFill>
                <a:srgbClr val="C00000"/>
              </a:solidFill>
            </a:endParaRPr>
          </a:p>
        </p:txBody>
      </p:sp>
      <p:sp>
        <p:nvSpPr>
          <p:cNvPr id="31" name="矩形 30"/>
          <p:cNvSpPr/>
          <p:nvPr/>
        </p:nvSpPr>
        <p:spPr>
          <a:xfrm>
            <a:off x="7612540" y="3227912"/>
            <a:ext cx="1107996" cy="369332"/>
          </a:xfrm>
          <a:prstGeom prst="rect">
            <a:avLst/>
          </a:prstGeom>
        </p:spPr>
        <p:txBody>
          <a:bodyPr wrap="none">
            <a:spAutoFit/>
          </a:bodyPr>
          <a:lstStyle/>
          <a:p>
            <a:r>
              <a:rPr lang="zh-CN" altLang="en-US" b="1" dirty="0" smtClean="0">
                <a:solidFill>
                  <a:srgbClr val="C00000"/>
                </a:solidFill>
              </a:rPr>
              <a:t>力的方向</a:t>
            </a:r>
            <a:endParaRPr lang="zh-CN" altLang="en-US" b="1" dirty="0">
              <a:solidFill>
                <a:srgbClr val="C00000"/>
              </a:solidFill>
            </a:endParaRPr>
          </a:p>
        </p:txBody>
      </p:sp>
      <p:graphicFrame>
        <p:nvGraphicFramePr>
          <p:cNvPr id="103426" name="Object 2"/>
          <p:cNvGraphicFramePr>
            <a:graphicFrameLocks noChangeAspect="1"/>
          </p:cNvGraphicFramePr>
          <p:nvPr/>
        </p:nvGraphicFramePr>
        <p:xfrm>
          <a:off x="4150820" y="3459873"/>
          <a:ext cx="914400" cy="590550"/>
        </p:xfrm>
        <a:graphic>
          <a:graphicData uri="http://schemas.openxmlformats.org/presentationml/2006/ole">
            <mc:AlternateContent xmlns:mc="http://schemas.openxmlformats.org/markup-compatibility/2006">
              <mc:Choice xmlns:v="urn:schemas-microsoft-com:vml" Requires="v">
                <p:oleObj spid="_x0000_s103428" name="文档" r:id="rId7" imgW="920191" imgH="594360" progId="Office12.wps.Document.8">
                  <p:embed/>
                </p:oleObj>
              </mc:Choice>
              <mc:Fallback>
                <p:oleObj name="文档" r:id="rId7" imgW="920191" imgH="594360" progId="Office12.wps.Document.8">
                  <p:embed/>
                  <p:pic>
                    <p:nvPicPr>
                      <p:cNvPr id="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50820" y="3459873"/>
                        <a:ext cx="914400" cy="59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5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5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500"/>
                                        <p:tgtEl>
                                          <p:spTgt spid="2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03425"/>
                                        </p:tgtEl>
                                        <p:attrNameLst>
                                          <p:attrName>style.visibility</p:attrName>
                                        </p:attrNameLst>
                                      </p:cBhvr>
                                      <p:to>
                                        <p:strVal val="visible"/>
                                      </p:to>
                                    </p:set>
                                    <p:animEffect transition="in" filter="fade">
                                      <p:cBhvr>
                                        <p:cTn id="47" dur="500"/>
                                        <p:tgtEl>
                                          <p:spTgt spid="10342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fade">
                                      <p:cBhvr>
                                        <p:cTn id="52" dur="500"/>
                                        <p:tgtEl>
                                          <p:spTgt spid="2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fade">
                                      <p:cBhvr>
                                        <p:cTn id="57" dur="500"/>
                                        <p:tgtEl>
                                          <p:spTgt spid="29"/>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0"/>
                                        </p:tgtEl>
                                        <p:attrNameLst>
                                          <p:attrName>style.visibility</p:attrName>
                                        </p:attrNameLst>
                                      </p:cBhvr>
                                      <p:to>
                                        <p:strVal val="visible"/>
                                      </p:to>
                                    </p:set>
                                    <p:animEffect transition="in" filter="fade">
                                      <p:cBhvr>
                                        <p:cTn id="62" dur="500"/>
                                        <p:tgtEl>
                                          <p:spTgt spid="30"/>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fade">
                                      <p:cBhvr>
                                        <p:cTn id="67" dur="500"/>
                                        <p:tgtEl>
                                          <p:spTgt spid="31"/>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fade">
                                      <p:cBhvr>
                                        <p:cTn id="72" dur="500"/>
                                        <p:tgtEl>
                                          <p:spTgt spid="24"/>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103426"/>
                                        </p:tgtEl>
                                        <p:attrNameLst>
                                          <p:attrName>style.visibility</p:attrName>
                                        </p:attrNameLst>
                                      </p:cBhvr>
                                      <p:to>
                                        <p:strVal val="visible"/>
                                      </p:to>
                                    </p:set>
                                    <p:animEffect transition="in" filter="fade">
                                      <p:cBhvr>
                                        <p:cTn id="77" dur="500"/>
                                        <p:tgtEl>
                                          <p:spTgt spid="1034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5" grpId="0"/>
      <p:bldP spid="17" grpId="0"/>
      <p:bldP spid="18" grpId="0"/>
      <p:bldP spid="19" grpId="0"/>
      <p:bldP spid="25" grpId="0"/>
      <p:bldP spid="26" grpId="0"/>
      <p:bldP spid="27" grpId="0"/>
      <p:bldP spid="28" grpId="0"/>
      <p:bldP spid="24" grpId="0"/>
      <p:bldP spid="29" grpId="0"/>
      <p:bldP spid="30" grpId="0"/>
      <p:bldP spid="3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p:nvPr/>
        </p:nvSpPr>
        <p:spPr>
          <a:xfrm>
            <a:off x="719655" y="2726465"/>
            <a:ext cx="5073162" cy="1754326"/>
          </a:xfrm>
          <a:prstGeom prst="rect">
            <a:avLst/>
          </a:prstGeom>
        </p:spPr>
        <p:txBody>
          <a:bodyPr wrap="square">
            <a:spAutoFit/>
          </a:bodyPr>
          <a:lstStyle/>
          <a:p>
            <a:pPr algn="just">
              <a:lnSpc>
                <a:spcPct val="150000"/>
              </a:lnSpc>
            </a:pPr>
            <a:r>
              <a:rPr lang="en-US" b="1" dirty="0" smtClean="0"/>
              <a:t>2.</a:t>
            </a:r>
            <a:r>
              <a:rPr lang="zh-CN" altLang="en-US" dirty="0" smtClean="0"/>
              <a:t>如图</a:t>
            </a:r>
            <a:r>
              <a:rPr lang="en-US" dirty="0" smtClean="0"/>
              <a:t>6-22</a:t>
            </a:r>
            <a:r>
              <a:rPr lang="zh-CN" altLang="en-US" dirty="0" smtClean="0"/>
              <a:t>所示，钩码的重力不变均匀速拉动时，沿不同方向的拉力大小</a:t>
            </a:r>
            <a:r>
              <a:rPr lang="zh-CN" altLang="en-US" u="sng" dirty="0" smtClean="0"/>
              <a:t>　　　　</a:t>
            </a:r>
            <a:r>
              <a:rPr lang="zh-CN" altLang="en-US" dirty="0" smtClean="0"/>
              <a:t>（选填“相等”或“不相等”），实验表明，使用定滑轮不能</a:t>
            </a:r>
            <a:r>
              <a:rPr lang="zh-CN" altLang="en-US" u="sng" dirty="0" smtClean="0"/>
              <a:t>　　　　</a:t>
            </a:r>
            <a:r>
              <a:rPr lang="zh-CN" altLang="en-US" dirty="0" smtClean="0"/>
              <a:t>，但是能够改变</a:t>
            </a:r>
            <a:r>
              <a:rPr lang="zh-CN" altLang="en-US" u="sng" dirty="0" smtClean="0"/>
              <a:t>　　　　  </a:t>
            </a:r>
            <a:r>
              <a:rPr lang="zh-CN" altLang="en-US" dirty="0" smtClean="0"/>
              <a:t>。</a:t>
            </a:r>
            <a:r>
              <a:rPr lang="en-US" dirty="0" smtClean="0"/>
              <a:t> </a:t>
            </a:r>
            <a:endParaRPr lang="zh-CN" altLang="en-US" dirty="0"/>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 xmlns:a16="http://schemas.microsoft.com/office/drawing/2014/main"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 xmlns:a16="http://schemas.microsoft.com/office/drawing/2014/main"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9" name="文本框 15">
            <a:extLst>
              <a:ext uri="{FF2B5EF4-FFF2-40B4-BE49-F238E27FC236}">
                <a16:creationId xmlns:a16="http://schemas.microsoft.com/office/drawing/2014/main" xmlns="" id="{513755DF-9709-473A-BB92-B4F2B780B634}"/>
              </a:ext>
            </a:extLst>
          </p:cNvPr>
          <p:cNvSpPr txBox="1"/>
          <p:nvPr/>
        </p:nvSpPr>
        <p:spPr>
          <a:xfrm>
            <a:off x="764932" y="663704"/>
            <a:ext cx="4413738" cy="1734697"/>
          </a:xfrm>
          <a:prstGeom prst="rect">
            <a:avLst/>
          </a:prstGeom>
          <a:noFill/>
        </p:spPr>
        <p:txBody>
          <a:bodyPr wrap="square" lIns="36000" tIns="36000" rIns="36000" bIns="36000" rtlCol="0">
            <a:spAutoFit/>
          </a:bodyPr>
          <a:lstStyle/>
          <a:p>
            <a:pPr algn="just">
              <a:lnSpc>
                <a:spcPct val="150000"/>
              </a:lnSpc>
            </a:pPr>
            <a:r>
              <a:rPr lang="en-US" b="1" dirty="0" smtClean="0"/>
              <a:t>1.</a:t>
            </a:r>
            <a:r>
              <a:rPr lang="zh-CN" altLang="en-US" dirty="0" smtClean="0"/>
              <a:t>如图</a:t>
            </a:r>
            <a:r>
              <a:rPr lang="en-US" dirty="0" smtClean="0"/>
              <a:t>6-21</a:t>
            </a:r>
            <a:r>
              <a:rPr lang="zh-CN" altLang="en-US" dirty="0" smtClean="0"/>
              <a:t>所示是人的前臂工作示意图，由图可知，人的前臂属于</a:t>
            </a:r>
            <a:r>
              <a:rPr lang="zh-CN" altLang="en-US" u="sng" dirty="0" smtClean="0"/>
              <a:t>　　　</a:t>
            </a:r>
            <a:r>
              <a:rPr lang="zh-CN" altLang="en-US" dirty="0" smtClean="0"/>
              <a:t>杠杆，若人用手拿起重</a:t>
            </a:r>
            <a:r>
              <a:rPr lang="en-US" dirty="0" smtClean="0"/>
              <a:t>10 N</a:t>
            </a:r>
            <a:r>
              <a:rPr lang="zh-CN" altLang="en-US" dirty="0" smtClean="0"/>
              <a:t>的物体，则</a:t>
            </a:r>
            <a:r>
              <a:rPr lang="en-US" dirty="0" smtClean="0"/>
              <a:t>F</a:t>
            </a:r>
            <a:r>
              <a:rPr lang="en-US" baseline="-25000" dirty="0" smtClean="0"/>
              <a:t>1</a:t>
            </a:r>
            <a:r>
              <a:rPr lang="zh-CN" altLang="en-US" dirty="0" smtClean="0"/>
              <a:t>的大小约为</a:t>
            </a:r>
            <a:r>
              <a:rPr lang="zh-CN" altLang="en-US" u="sng" dirty="0" smtClean="0"/>
              <a:t>　　　</a:t>
            </a:r>
            <a:r>
              <a:rPr lang="en-US" dirty="0" smtClean="0"/>
              <a:t>N</a:t>
            </a:r>
            <a:r>
              <a:rPr lang="zh-CN" altLang="en-US" dirty="0" smtClean="0"/>
              <a:t>。</a:t>
            </a:r>
            <a:r>
              <a:rPr lang="en-US" dirty="0" smtClean="0"/>
              <a:t> </a:t>
            </a:r>
            <a:endParaRPr lang="zh-CN" altLang="en-US" dirty="0"/>
          </a:p>
        </p:txBody>
      </p:sp>
      <p:sp>
        <p:nvSpPr>
          <p:cNvPr id="20" name="文本框 12">
            <a:extLst>
              <a:ext uri="{FF2B5EF4-FFF2-40B4-BE49-F238E27FC236}">
                <a16:creationId xmlns="" xmlns:a16="http://schemas.microsoft.com/office/drawing/2014/main" id="{2795C5FE-A0E3-4855-B937-A2DA6BC1A4B9}"/>
              </a:ext>
            </a:extLst>
          </p:cNvPr>
          <p:cNvSpPr txBox="1"/>
          <p:nvPr/>
        </p:nvSpPr>
        <p:spPr>
          <a:xfrm>
            <a:off x="3579210" y="1023765"/>
            <a:ext cx="622020"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费力</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5" name="文本框 12">
            <a:extLst>
              <a:ext uri="{FF2B5EF4-FFF2-40B4-BE49-F238E27FC236}">
                <a16:creationId xmlns="" xmlns:a16="http://schemas.microsoft.com/office/drawing/2014/main" id="{2795C5FE-A0E3-4855-B937-A2DA6BC1A4B9}"/>
              </a:ext>
            </a:extLst>
          </p:cNvPr>
          <p:cNvSpPr txBox="1"/>
          <p:nvPr/>
        </p:nvSpPr>
        <p:spPr>
          <a:xfrm>
            <a:off x="1198002" y="1871546"/>
            <a:ext cx="571620" cy="488201"/>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40</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8" name="文本框 12">
            <a:extLst>
              <a:ext uri="{FF2B5EF4-FFF2-40B4-BE49-F238E27FC236}">
                <a16:creationId xmlns="" xmlns:a16="http://schemas.microsoft.com/office/drawing/2014/main" id="{2795C5FE-A0E3-4855-B937-A2DA6BC1A4B9}"/>
              </a:ext>
            </a:extLst>
          </p:cNvPr>
          <p:cNvSpPr txBox="1"/>
          <p:nvPr/>
        </p:nvSpPr>
        <p:spPr>
          <a:xfrm>
            <a:off x="3387506" y="3110173"/>
            <a:ext cx="76149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相等</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 name="文本框 12">
            <a:extLst>
              <a:ext uri="{FF2B5EF4-FFF2-40B4-BE49-F238E27FC236}">
                <a16:creationId xmlns:a16="http://schemas.microsoft.com/office/drawing/2014/main" xmlns="" id="{8CB8DA87-30EF-4CE6-BCFA-63A6A0982DC1}"/>
              </a:ext>
            </a:extLst>
          </p:cNvPr>
          <p:cNvSpPr txBox="1"/>
          <p:nvPr/>
        </p:nvSpPr>
        <p:spPr>
          <a:xfrm>
            <a:off x="780226" y="292016"/>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rPr>
              <a:t>考点三　课本重要图片</a:t>
            </a:r>
            <a:endParaRPr lang="zh-CN" altLang="en-US" sz="2000" b="1" dirty="0">
              <a:solidFill>
                <a:srgbClr val="409E8A"/>
              </a:solidFill>
            </a:endParaRPr>
          </a:p>
        </p:txBody>
      </p:sp>
      <p:sp>
        <p:nvSpPr>
          <p:cNvPr id="14" name="文本框 12">
            <a:extLst>
              <a:ext uri="{FF2B5EF4-FFF2-40B4-BE49-F238E27FC236}">
                <a16:creationId xmlns="" xmlns:a16="http://schemas.microsoft.com/office/drawing/2014/main" id="{2795C5FE-A0E3-4855-B937-A2DA6BC1A4B9}"/>
              </a:ext>
            </a:extLst>
          </p:cNvPr>
          <p:cNvSpPr txBox="1"/>
          <p:nvPr/>
        </p:nvSpPr>
        <p:spPr>
          <a:xfrm>
            <a:off x="1198680" y="3928282"/>
            <a:ext cx="76149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省力</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6" name="文本框 12">
            <a:extLst>
              <a:ext uri="{FF2B5EF4-FFF2-40B4-BE49-F238E27FC236}">
                <a16:creationId xmlns="" xmlns:a16="http://schemas.microsoft.com/office/drawing/2014/main" id="{2795C5FE-A0E3-4855-B937-A2DA6BC1A4B9}"/>
              </a:ext>
            </a:extLst>
          </p:cNvPr>
          <p:cNvSpPr txBox="1"/>
          <p:nvPr/>
        </p:nvSpPr>
        <p:spPr>
          <a:xfrm>
            <a:off x="3579273" y="3909120"/>
            <a:ext cx="1066300"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力的方向</a:t>
            </a:r>
            <a:endParaRPr lang="zh-CN" altLang="en-US" b="1" dirty="0">
              <a:solidFill>
                <a:srgbClr val="C00000"/>
              </a:solidFill>
              <a:latin typeface="微软雅黑" panose="020B0503020204020204" pitchFamily="34" charset="-122"/>
              <a:ea typeface="微软雅黑" panose="020B0503020204020204" pitchFamily="34" charset="-122"/>
            </a:endParaRPr>
          </a:p>
        </p:txBody>
      </p:sp>
      <p:pic>
        <p:nvPicPr>
          <p:cNvPr id="18" name="G202.EPS" descr="id:2147500739;FounderCES"/>
          <p:cNvPicPr/>
          <p:nvPr/>
        </p:nvPicPr>
        <p:blipFill>
          <a:blip r:embed="rId2" cstate="print"/>
          <a:stretch>
            <a:fillRect/>
          </a:stretch>
        </p:blipFill>
        <p:spPr>
          <a:xfrm>
            <a:off x="5523715" y="682790"/>
            <a:ext cx="3029916" cy="1219581"/>
          </a:xfrm>
          <a:prstGeom prst="rect">
            <a:avLst/>
          </a:prstGeom>
        </p:spPr>
      </p:pic>
      <p:sp>
        <p:nvSpPr>
          <p:cNvPr id="19" name="矩形 18"/>
          <p:cNvSpPr/>
          <p:nvPr/>
        </p:nvSpPr>
        <p:spPr>
          <a:xfrm>
            <a:off x="6801408" y="1989510"/>
            <a:ext cx="758541" cy="307777"/>
          </a:xfrm>
          <a:prstGeom prst="rect">
            <a:avLst/>
          </a:prstGeom>
        </p:spPr>
        <p:txBody>
          <a:bodyPr wrap="none">
            <a:spAutoFit/>
          </a:bodyPr>
          <a:lstStyle/>
          <a:p>
            <a:r>
              <a:rPr lang="zh-CN" altLang="en-US" sz="1400" dirty="0" smtClean="0"/>
              <a:t>图</a:t>
            </a:r>
            <a:r>
              <a:rPr lang="en-US" sz="1400" dirty="0" smtClean="0"/>
              <a:t>6-21</a:t>
            </a:r>
            <a:endParaRPr lang="zh-CN" altLang="en-US" sz="1400" dirty="0"/>
          </a:p>
        </p:txBody>
      </p:sp>
      <p:pic>
        <p:nvPicPr>
          <p:cNvPr id="22" name="G203.EPS" descr="id:2147500746;FounderCES"/>
          <p:cNvPicPr/>
          <p:nvPr/>
        </p:nvPicPr>
        <p:blipFill>
          <a:blip r:embed="rId3" cstate="print"/>
          <a:stretch>
            <a:fillRect/>
          </a:stretch>
        </p:blipFill>
        <p:spPr>
          <a:xfrm>
            <a:off x="6145216" y="2841698"/>
            <a:ext cx="1466235" cy="1309887"/>
          </a:xfrm>
          <a:prstGeom prst="rect">
            <a:avLst/>
          </a:prstGeom>
        </p:spPr>
      </p:pic>
      <p:sp>
        <p:nvSpPr>
          <p:cNvPr id="23" name="矩形 22"/>
          <p:cNvSpPr/>
          <p:nvPr/>
        </p:nvSpPr>
        <p:spPr>
          <a:xfrm>
            <a:off x="7675384" y="3917856"/>
            <a:ext cx="758541" cy="307777"/>
          </a:xfrm>
          <a:prstGeom prst="rect">
            <a:avLst/>
          </a:prstGeom>
        </p:spPr>
        <p:txBody>
          <a:bodyPr wrap="none">
            <a:spAutoFit/>
          </a:bodyPr>
          <a:lstStyle/>
          <a:p>
            <a:r>
              <a:rPr lang="zh-CN" altLang="en-US" sz="1400" dirty="0" smtClean="0"/>
              <a:t>图</a:t>
            </a:r>
            <a:r>
              <a:rPr lang="en-US" sz="1400" dirty="0" smtClean="0"/>
              <a:t>6-22</a:t>
            </a:r>
            <a:endParaRPr lang="zh-CN" altLang="en-US" sz="1400" dirty="0"/>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5" grpId="0"/>
      <p:bldP spid="28" grpId="0"/>
      <p:bldP spid="14"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7792" y="185216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a16="http://schemas.microsoft.com/office/drawing/2014/main" xmlns=""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latin typeface="微软雅黑" panose="020B0503020204020204" pitchFamily="34" charset="-122"/>
                <a:ea typeface="微软雅黑" panose="020B0503020204020204" pitchFamily="34" charset="-122"/>
              </a:rPr>
              <a:t>突破一　</a:t>
            </a:r>
            <a:r>
              <a:rPr lang="zh-CN" altLang="en-US" sz="2000" b="1" dirty="0" smtClean="0">
                <a:solidFill>
                  <a:srgbClr val="409E8A"/>
                </a:solidFill>
              </a:rPr>
              <a:t>力臂和最小力的画法</a:t>
            </a:r>
            <a:endParaRPr lang="zh-CN" altLang="en-US" sz="2000" b="1" dirty="0">
              <a:solidFill>
                <a:srgbClr val="409E8A"/>
              </a:solidFill>
              <a:latin typeface="微软雅黑" panose="020B0503020204020204" pitchFamily="34" charset="-122"/>
              <a:ea typeface="微软雅黑" panose="020B0503020204020204" pitchFamily="34" charset="-122"/>
            </a:endParaRPr>
          </a:p>
        </p:txBody>
      </p:sp>
      <p:sp>
        <p:nvSpPr>
          <p:cNvPr id="32" name="TextBox 31"/>
          <p:cNvSpPr txBox="1"/>
          <p:nvPr/>
        </p:nvSpPr>
        <p:spPr>
          <a:xfrm>
            <a:off x="826718" y="729830"/>
            <a:ext cx="7934143" cy="2150195"/>
          </a:xfrm>
          <a:prstGeom prst="rect">
            <a:avLst/>
          </a:prstGeom>
          <a:solidFill>
            <a:schemeClr val="bg1">
              <a:lumMod val="95000"/>
            </a:schemeClr>
          </a:solidFill>
        </p:spPr>
        <p:txBody>
          <a:bodyPr wrap="square" lIns="36000" tIns="36000" rIns="36000" bIns="36000" rtlCol="0">
            <a:spAutoFit/>
          </a:bodyPr>
          <a:lstStyle/>
          <a:p>
            <a:pPr algn="just">
              <a:lnSpc>
                <a:spcPct val="150000"/>
              </a:lnSpc>
            </a:pPr>
            <a:r>
              <a:rPr lang="en-US" altLang="zh-CN" b="1" dirty="0" smtClean="0">
                <a:solidFill>
                  <a:srgbClr val="409E8A"/>
                </a:solidFill>
                <a:latin typeface="微软雅黑" panose="020B0503020204020204" pitchFamily="34" charset="-122"/>
                <a:ea typeface="微软雅黑" panose="020B0503020204020204" pitchFamily="34" charset="-122"/>
              </a:rPr>
              <a:t>【</a:t>
            </a:r>
            <a:r>
              <a:rPr lang="zh-CN" altLang="en-US" b="1" dirty="0" smtClean="0">
                <a:solidFill>
                  <a:srgbClr val="409E8A"/>
                </a:solidFill>
                <a:latin typeface="微软雅黑" panose="020B0503020204020204" pitchFamily="34" charset="-122"/>
                <a:ea typeface="微软雅黑" panose="020B0503020204020204" pitchFamily="34" charset="-122"/>
              </a:rPr>
              <a:t>突破金钥匙</a:t>
            </a:r>
            <a:r>
              <a:rPr lang="en-US" altLang="zh-CN" b="1" dirty="0" smtClean="0">
                <a:solidFill>
                  <a:srgbClr val="409E8A"/>
                </a:solidFill>
                <a:latin typeface="微软雅黑" panose="020B0503020204020204" pitchFamily="34" charset="-122"/>
                <a:ea typeface="微软雅黑" panose="020B0503020204020204" pitchFamily="34" charset="-122"/>
              </a:rPr>
              <a:t>】</a:t>
            </a:r>
          </a:p>
          <a:p>
            <a:pPr algn="just">
              <a:lnSpc>
                <a:spcPct val="150000"/>
              </a:lnSpc>
            </a:pPr>
            <a:r>
              <a:rPr lang="zh-CN" altLang="en-US" dirty="0" smtClean="0"/>
              <a:t>（</a:t>
            </a:r>
            <a:r>
              <a:rPr lang="en-US" dirty="0" smtClean="0"/>
              <a:t>1</a:t>
            </a:r>
            <a:r>
              <a:rPr lang="zh-CN" altLang="en-US" dirty="0" smtClean="0"/>
              <a:t>）力臂的画法：</a:t>
            </a:r>
            <a:r>
              <a:rPr lang="en-US" dirty="0" smtClean="0"/>
              <a:t>①</a:t>
            </a:r>
            <a:r>
              <a:rPr lang="zh-CN" altLang="en-US" dirty="0" smtClean="0"/>
              <a:t>首先根据杠杆的示意图，确定杠杆的支点。</a:t>
            </a:r>
            <a:r>
              <a:rPr lang="en-US" dirty="0" smtClean="0"/>
              <a:t>②</a:t>
            </a:r>
            <a:r>
              <a:rPr lang="zh-CN" altLang="en-US" dirty="0" smtClean="0"/>
              <a:t>确定力的作用点和力的方向，画出力的作用线。</a:t>
            </a:r>
            <a:r>
              <a:rPr lang="en-US" dirty="0" smtClean="0"/>
              <a:t>③</a:t>
            </a:r>
            <a:r>
              <a:rPr lang="zh-CN" altLang="en-US" dirty="0" smtClean="0"/>
              <a:t>从支点向力的作用线作垂线（用虚线表示），支点到垂足的距离就是力臂（用大括号标出表示力臂的线段）。</a:t>
            </a:r>
            <a:r>
              <a:rPr lang="en-US" dirty="0" smtClean="0"/>
              <a:t>④</a:t>
            </a:r>
            <a:r>
              <a:rPr lang="zh-CN" altLang="en-US" dirty="0" smtClean="0"/>
              <a:t>用字母</a:t>
            </a:r>
            <a:r>
              <a:rPr lang="en-US" dirty="0" smtClean="0"/>
              <a:t>L</a:t>
            </a:r>
            <a:r>
              <a:rPr lang="en-US" baseline="-25000" dirty="0" smtClean="0"/>
              <a:t>1</a:t>
            </a:r>
            <a:r>
              <a:rPr lang="zh-CN" altLang="en-US" dirty="0" smtClean="0"/>
              <a:t>或</a:t>
            </a:r>
            <a:r>
              <a:rPr lang="en-US" dirty="0" smtClean="0"/>
              <a:t>L</a:t>
            </a:r>
            <a:r>
              <a:rPr lang="en-US" baseline="-25000" dirty="0" smtClean="0"/>
              <a:t>2</a:t>
            </a:r>
            <a:r>
              <a:rPr lang="zh-CN" altLang="en-US" dirty="0" smtClean="0"/>
              <a:t>表示力臂。力臂的画法可以简单记为“一点、二线、三垂线”。</a:t>
            </a:r>
          </a:p>
        </p:txBody>
      </p:sp>
    </p:spTree>
    <p:extLst>
      <p:ext uri="{BB962C8B-B14F-4D97-AF65-F5344CB8AC3E}">
        <p14:creationId xmlns:p14="http://schemas.microsoft.com/office/powerpoint/2010/main" val="3355192232"/>
      </p:ext>
    </p:extLst>
  </p:cSld>
  <p:clrMapOvr>
    <a:masterClrMapping/>
  </p:clrMapOvr>
  <p:transition spd="slow">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45AB04A7-9050-478D-85EF-066586968C3B}"/>
              </a:ext>
            </a:extLst>
          </p:cNvPr>
          <p:cNvSpPr/>
          <p:nvPr/>
        </p:nvSpPr>
        <p:spPr>
          <a:xfrm>
            <a:off x="-7792" y="185216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 xmlns:a16="http://schemas.microsoft.com/office/drawing/2014/main"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 xmlns:a16="http://schemas.microsoft.com/office/drawing/2014/main"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32" name="TextBox 31"/>
          <p:cNvSpPr txBox="1"/>
          <p:nvPr/>
        </p:nvSpPr>
        <p:spPr>
          <a:xfrm>
            <a:off x="826718" y="518810"/>
            <a:ext cx="7934143" cy="2101272"/>
          </a:xfrm>
          <a:prstGeom prst="rect">
            <a:avLst/>
          </a:prstGeom>
          <a:solidFill>
            <a:schemeClr val="bg1">
              <a:lumMod val="95000"/>
            </a:schemeClr>
          </a:solidFill>
        </p:spPr>
        <p:txBody>
          <a:bodyPr wrap="square" lIns="36000" tIns="36000" rIns="36000" bIns="36000" rtlCol="0">
            <a:spAutoFit/>
          </a:bodyPr>
          <a:lstStyle/>
          <a:p>
            <a:pPr algn="just">
              <a:lnSpc>
                <a:spcPct val="150000"/>
              </a:lnSpc>
            </a:pPr>
            <a:r>
              <a:rPr lang="zh-CN" altLang="en-US" dirty="0" smtClean="0"/>
              <a:t>（</a:t>
            </a:r>
            <a:r>
              <a:rPr lang="en-US" dirty="0" smtClean="0"/>
              <a:t>2</a:t>
            </a:r>
            <a:r>
              <a:rPr lang="zh-CN" altLang="en-US" dirty="0" smtClean="0"/>
              <a:t>）由杠杆平衡的条件知，当阻力与阻力臂的积为定值且动力臂最大时，动力是最小的。最大动力臂的确定方法：</a:t>
            </a:r>
            <a:r>
              <a:rPr lang="en-US" dirty="0" smtClean="0"/>
              <a:t>①</a:t>
            </a:r>
            <a:r>
              <a:rPr lang="zh-CN" altLang="en-US" dirty="0" smtClean="0"/>
              <a:t>如果动力作用点已经给出，那么支点到动力作用点的连线作力臂是最长力臂；</a:t>
            </a:r>
            <a:r>
              <a:rPr lang="en-US" dirty="0" smtClean="0"/>
              <a:t>②</a:t>
            </a:r>
            <a:r>
              <a:rPr lang="zh-CN" altLang="en-US" dirty="0" smtClean="0"/>
              <a:t>如果动力作用点没有确定，则选择杠杆上离支点最远的点为动力作用点，以支点与动力作用点的连线作力臂是最长的力臂。</a:t>
            </a:r>
            <a:endParaRPr lang="zh-CN" altLang="en-US" dirty="0"/>
          </a:p>
        </p:txBody>
      </p:sp>
    </p:spTree>
    <p:extLst>
      <p:ext uri="{BB962C8B-B14F-4D97-AF65-F5344CB8AC3E}">
        <p14:creationId xmlns:p14="http://schemas.microsoft.com/office/powerpoint/2010/main" val="3355192232"/>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1">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自定义 2">
      <a:majorFont>
        <a:latin typeface="微软雅黑"/>
        <a:ea typeface="微软雅黑"/>
        <a:cs typeface=""/>
      </a:majorFont>
      <a:minorFont>
        <a:latin typeface="微软雅黑"/>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lIns="36000" tIns="36000" rIns="36000" bIns="36000" rtlCol="0">
        <a:spAutoFit/>
      </a:bodyPr>
      <a:lstStyle>
        <a:defPPr algn="l">
          <a:lnSpc>
            <a:spcPct val="150000"/>
          </a:lnSpc>
          <a:defRPr sz="1400" dirty="0" smtClean="0">
            <a:latin typeface="微软雅黑" panose="020B0503020204020204" pitchFamily="34" charset="-122"/>
            <a:ea typeface="微软雅黑" panose="020B0503020204020204" pitchFamily="34" charset="-122"/>
          </a:defRPr>
        </a:defPPr>
      </a:lstStyle>
    </a:tx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2885</TotalTime>
  <Words>2454</Words>
  <Application>Microsoft Office PowerPoint</Application>
  <PresentationFormat>全屏显示(16:9)</PresentationFormat>
  <Paragraphs>278</Paragraphs>
  <Slides>36</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36</vt:i4>
      </vt:variant>
    </vt:vector>
  </HeadingPairs>
  <TitlesOfParts>
    <vt:vector size="38" baseType="lpstr">
      <vt:lpstr>1</vt:lpstr>
      <vt:lpstr>文档</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subject/>
  <dc:creator/>
  <cp:keywords/>
  <dc:description/>
  <dcterms:created xsi:type="dcterms:W3CDTF">2018-08-24T06:22:56Z</dcterms:created>
  <dcterms:modified xsi:type="dcterms:W3CDTF">2020-04-08T00:15:02Z</dcterms:modified>
  <cp:category/>
</cp:coreProperties>
</file>