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69775" cy="6948488"/>
  <p:notesSz cx="6858000" cy="9144000"/>
  <p:defaultTextStyle>
    <a:defPPr>
      <a:defRPr lang="zh-CN"/>
    </a:defPPr>
    <a:lvl1pPr marL="0" algn="l" defTabSz="12235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779" algn="l" defTabSz="12235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3559" algn="l" defTabSz="12235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5338" algn="l" defTabSz="12235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7117" algn="l" defTabSz="12235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8897" algn="l" defTabSz="12235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0676" algn="l" defTabSz="12235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2455" algn="l" defTabSz="12235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4235" algn="l" defTabSz="12235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20" y="-102"/>
      </p:cViewPr>
      <p:guideLst>
        <p:guide orient="horz" pos="2189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58537"/>
            <a:ext cx="10344309" cy="14894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937476"/>
            <a:ext cx="8518843" cy="17757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5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2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8264"/>
            <a:ext cx="2738199" cy="59287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8264"/>
            <a:ext cx="8011769" cy="59287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668709" y="965077"/>
            <a:ext cx="10832455" cy="54600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921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65048"/>
            <a:ext cx="10344309" cy="1380047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45066"/>
            <a:ext cx="10344309" cy="1519981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17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35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5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71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88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06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24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42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21315"/>
            <a:ext cx="5374984" cy="458568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21315"/>
            <a:ext cx="5374984" cy="458568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55368"/>
            <a:ext cx="5377097" cy="64820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779" indent="0">
              <a:buNone/>
              <a:defRPr sz="2700" b="1"/>
            </a:lvl2pPr>
            <a:lvl3pPr marL="1223559" indent="0">
              <a:buNone/>
              <a:defRPr sz="2400" b="1"/>
            </a:lvl3pPr>
            <a:lvl4pPr marL="1835338" indent="0">
              <a:buNone/>
              <a:defRPr sz="2100" b="1"/>
            </a:lvl4pPr>
            <a:lvl5pPr marL="2447117" indent="0">
              <a:buNone/>
              <a:defRPr sz="2100" b="1"/>
            </a:lvl5pPr>
            <a:lvl6pPr marL="3058897" indent="0">
              <a:buNone/>
              <a:defRPr sz="2100" b="1"/>
            </a:lvl6pPr>
            <a:lvl7pPr marL="3670676" indent="0">
              <a:buNone/>
              <a:defRPr sz="2100" b="1"/>
            </a:lvl7pPr>
            <a:lvl8pPr marL="4282455" indent="0">
              <a:buNone/>
              <a:defRPr sz="2100" b="1"/>
            </a:lvl8pPr>
            <a:lvl9pPr marL="489423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203571"/>
            <a:ext cx="5377097" cy="40034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81" y="1555368"/>
            <a:ext cx="5379210" cy="64820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779" indent="0">
              <a:buNone/>
              <a:defRPr sz="2700" b="1"/>
            </a:lvl2pPr>
            <a:lvl3pPr marL="1223559" indent="0">
              <a:buNone/>
              <a:defRPr sz="2400" b="1"/>
            </a:lvl3pPr>
            <a:lvl4pPr marL="1835338" indent="0">
              <a:buNone/>
              <a:defRPr sz="2100" b="1"/>
            </a:lvl4pPr>
            <a:lvl5pPr marL="2447117" indent="0">
              <a:buNone/>
              <a:defRPr sz="2100" b="1"/>
            </a:lvl5pPr>
            <a:lvl6pPr marL="3058897" indent="0">
              <a:buNone/>
              <a:defRPr sz="2100" b="1"/>
            </a:lvl6pPr>
            <a:lvl7pPr marL="3670676" indent="0">
              <a:buNone/>
              <a:defRPr sz="2100" b="1"/>
            </a:lvl7pPr>
            <a:lvl8pPr marL="4282455" indent="0">
              <a:buNone/>
              <a:defRPr sz="2100" b="1"/>
            </a:lvl8pPr>
            <a:lvl9pPr marL="4894235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81" y="2203571"/>
            <a:ext cx="5379210" cy="40034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93" y="276652"/>
            <a:ext cx="4003772" cy="117738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6656"/>
            <a:ext cx="6803242" cy="593034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93" y="1454039"/>
            <a:ext cx="4003772" cy="4752959"/>
          </a:xfrm>
        </p:spPr>
        <p:txBody>
          <a:bodyPr/>
          <a:lstStyle>
            <a:lvl1pPr marL="0" indent="0">
              <a:buNone/>
              <a:defRPr sz="1900"/>
            </a:lvl1pPr>
            <a:lvl2pPr marL="611779" indent="0">
              <a:buNone/>
              <a:defRPr sz="1600"/>
            </a:lvl2pPr>
            <a:lvl3pPr marL="1223559" indent="0">
              <a:buNone/>
              <a:defRPr sz="1300"/>
            </a:lvl3pPr>
            <a:lvl4pPr marL="1835338" indent="0">
              <a:buNone/>
              <a:defRPr sz="1200"/>
            </a:lvl4pPr>
            <a:lvl5pPr marL="2447117" indent="0">
              <a:buNone/>
              <a:defRPr sz="1200"/>
            </a:lvl5pPr>
            <a:lvl6pPr marL="3058897" indent="0">
              <a:buNone/>
              <a:defRPr sz="1200"/>
            </a:lvl6pPr>
            <a:lvl7pPr marL="3670676" indent="0">
              <a:buNone/>
              <a:defRPr sz="1200"/>
            </a:lvl7pPr>
            <a:lvl8pPr marL="4282455" indent="0">
              <a:buNone/>
              <a:defRPr sz="1200"/>
            </a:lvl8pPr>
            <a:lvl9pPr marL="489423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63943"/>
            <a:ext cx="7301865" cy="574217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20860"/>
            <a:ext cx="7301865" cy="4169093"/>
          </a:xfrm>
        </p:spPr>
        <p:txBody>
          <a:bodyPr/>
          <a:lstStyle>
            <a:lvl1pPr marL="0" indent="0">
              <a:buNone/>
              <a:defRPr sz="4300"/>
            </a:lvl1pPr>
            <a:lvl2pPr marL="611779" indent="0">
              <a:buNone/>
              <a:defRPr sz="3700"/>
            </a:lvl2pPr>
            <a:lvl3pPr marL="1223559" indent="0">
              <a:buNone/>
              <a:defRPr sz="3200"/>
            </a:lvl3pPr>
            <a:lvl4pPr marL="1835338" indent="0">
              <a:buNone/>
              <a:defRPr sz="2700"/>
            </a:lvl4pPr>
            <a:lvl5pPr marL="2447117" indent="0">
              <a:buNone/>
              <a:defRPr sz="2700"/>
            </a:lvl5pPr>
            <a:lvl6pPr marL="3058897" indent="0">
              <a:buNone/>
              <a:defRPr sz="2700"/>
            </a:lvl6pPr>
            <a:lvl7pPr marL="3670676" indent="0">
              <a:buNone/>
              <a:defRPr sz="2700"/>
            </a:lvl7pPr>
            <a:lvl8pPr marL="4282455" indent="0">
              <a:buNone/>
              <a:defRPr sz="2700"/>
            </a:lvl8pPr>
            <a:lvl9pPr marL="4894235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438159"/>
            <a:ext cx="7301865" cy="815482"/>
          </a:xfrm>
        </p:spPr>
        <p:txBody>
          <a:bodyPr/>
          <a:lstStyle>
            <a:lvl1pPr marL="0" indent="0">
              <a:buNone/>
              <a:defRPr sz="1900"/>
            </a:lvl1pPr>
            <a:lvl2pPr marL="611779" indent="0">
              <a:buNone/>
              <a:defRPr sz="1600"/>
            </a:lvl2pPr>
            <a:lvl3pPr marL="1223559" indent="0">
              <a:buNone/>
              <a:defRPr sz="1300"/>
            </a:lvl3pPr>
            <a:lvl4pPr marL="1835338" indent="0">
              <a:buNone/>
              <a:defRPr sz="1200"/>
            </a:lvl4pPr>
            <a:lvl5pPr marL="2447117" indent="0">
              <a:buNone/>
              <a:defRPr sz="1200"/>
            </a:lvl5pPr>
            <a:lvl6pPr marL="3058897" indent="0">
              <a:buNone/>
              <a:defRPr sz="1200"/>
            </a:lvl6pPr>
            <a:lvl7pPr marL="3670676" indent="0">
              <a:buNone/>
              <a:defRPr sz="1200"/>
            </a:lvl7pPr>
            <a:lvl8pPr marL="4282455" indent="0">
              <a:buNone/>
              <a:defRPr sz="1200"/>
            </a:lvl8pPr>
            <a:lvl9pPr marL="489423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8263"/>
            <a:ext cx="10952798" cy="1158081"/>
          </a:xfrm>
          <a:prstGeom prst="rect">
            <a:avLst/>
          </a:prstGeom>
        </p:spPr>
        <p:txBody>
          <a:bodyPr vert="horz" lIns="122356" tIns="61178" rIns="122356" bIns="6117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21315"/>
            <a:ext cx="10952798" cy="4585681"/>
          </a:xfrm>
          <a:prstGeom prst="rect">
            <a:avLst/>
          </a:prstGeom>
        </p:spPr>
        <p:txBody>
          <a:bodyPr vert="horz" lIns="122356" tIns="61178" rIns="122356" bIns="6117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440221"/>
            <a:ext cx="2839614" cy="369943"/>
          </a:xfrm>
          <a:prstGeom prst="rect">
            <a:avLst/>
          </a:prstGeom>
        </p:spPr>
        <p:txBody>
          <a:bodyPr vert="horz" lIns="122356" tIns="61178" rIns="122356" bIns="6117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440221"/>
            <a:ext cx="3853762" cy="369943"/>
          </a:xfrm>
          <a:prstGeom prst="rect">
            <a:avLst/>
          </a:prstGeom>
        </p:spPr>
        <p:txBody>
          <a:bodyPr vert="horz" lIns="122356" tIns="61178" rIns="122356" bIns="6117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440221"/>
            <a:ext cx="2839614" cy="369943"/>
          </a:xfrm>
          <a:prstGeom prst="rect">
            <a:avLst/>
          </a:prstGeom>
        </p:spPr>
        <p:txBody>
          <a:bodyPr vert="horz" lIns="122356" tIns="61178" rIns="122356" bIns="6117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2355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834" indent="-458834" algn="l" defTabSz="122355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4141" indent="-382362" algn="l" defTabSz="122355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9448" indent="-305890" algn="l" defTabSz="12235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1228" indent="-305890" algn="l" defTabSz="122355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3007" indent="-305890" algn="l" defTabSz="122355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4786" indent="-305890" algn="l" defTabSz="12235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6566" indent="-305890" algn="l" defTabSz="12235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8345" indent="-305890" algn="l" defTabSz="12235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124" indent="-305890" algn="l" defTabSz="12235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235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779" algn="l" defTabSz="12235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3559" algn="l" defTabSz="12235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5338" algn="l" defTabSz="12235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117" algn="l" defTabSz="12235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8897" algn="l" defTabSz="12235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0676" algn="l" defTabSz="12235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2455" algn="l" defTabSz="12235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4235" algn="l" defTabSz="12235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H:\&#26032;&#24314;&#25991;&#20214;&#22841;\&#21033;&#29992;&#20869;&#33021;&#20570;&#21151;1.asf" TargetMode="External"/><Relationship Id="rId1" Type="http://schemas.microsoft.com/office/2007/relationships/media" Target="file:///H:\&#26032;&#24314;&#25991;&#20214;&#22841;\&#21033;&#29992;&#20869;&#33021;&#20570;&#21151;1.asf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/>
          <p:nvPr/>
        </p:nvSpPr>
        <p:spPr>
          <a:xfrm>
            <a:off x="3187804" y="2917779"/>
            <a:ext cx="5714090" cy="840896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>
            <a:spAutoFit/>
          </a:bodyPr>
          <a:lstStyle/>
          <a:p>
            <a:r>
              <a:rPr lang="zh-CN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第一节  物体的内能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187803" y="1208938"/>
            <a:ext cx="5537248" cy="716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767" tIns="45883" rIns="91767" bIns="45883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第十三章   内能与热机</a:t>
            </a:r>
          </a:p>
        </p:txBody>
      </p:sp>
    </p:spTree>
    <p:extLst>
      <p:ext uri="{BB962C8B-B14F-4D97-AF65-F5344CB8AC3E}">
        <p14:creationId xmlns:p14="http://schemas.microsoft.com/office/powerpoint/2010/main" val="226506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44033"/>
          <p:cNvSpPr/>
          <p:nvPr/>
        </p:nvSpPr>
        <p:spPr>
          <a:xfrm>
            <a:off x="1700284" y="1140390"/>
            <a:ext cx="4815617" cy="965711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同一灯泡在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不发光</a:t>
            </a:r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发光</a:t>
            </a:r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两种情况下，内能是否相同？</a:t>
            </a:r>
          </a:p>
        </p:txBody>
      </p:sp>
      <p:pic>
        <p:nvPicPr>
          <p:cNvPr id="23554" name="图片 44034" descr="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076" y="2555178"/>
            <a:ext cx="1868251" cy="1838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44035" descr="不发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6" y="2466070"/>
            <a:ext cx="2012450" cy="18284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矩形 44036"/>
          <p:cNvSpPr/>
          <p:nvPr/>
        </p:nvSpPr>
        <p:spPr>
          <a:xfrm>
            <a:off x="2419695" y="4860725"/>
            <a:ext cx="1941142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2800" b="1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温度较低</a:t>
            </a:r>
          </a:p>
        </p:txBody>
      </p:sp>
      <p:sp>
        <p:nvSpPr>
          <p:cNvPr id="23557" name="矩形 44037"/>
          <p:cNvSpPr/>
          <p:nvPr/>
        </p:nvSpPr>
        <p:spPr>
          <a:xfrm>
            <a:off x="4574759" y="4860725"/>
            <a:ext cx="1939558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2800" b="1">
                <a:solidFill>
                  <a:srgbClr val="99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温度较高</a:t>
            </a:r>
          </a:p>
        </p:txBody>
      </p:sp>
      <p:sp>
        <p:nvSpPr>
          <p:cNvPr id="44039" name="矩形 44038"/>
          <p:cNvSpPr/>
          <p:nvPr/>
        </p:nvSpPr>
        <p:spPr>
          <a:xfrm>
            <a:off x="1700284" y="5370604"/>
            <a:ext cx="8948270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3200" b="1">
                <a:solidFill>
                  <a:srgbClr val="000099"/>
                </a:solidFill>
                <a:latin typeface="新宋体" panose="02010609030101010101" charset="-122"/>
                <a:ea typeface="新宋体" panose="02010609030101010101" charset="-122"/>
              </a:rPr>
              <a:t>哪种情况下内能比较大？为什么？</a:t>
            </a:r>
            <a:endParaRPr lang="zh-CN" altLang="en-US" sz="3200" b="1">
              <a:solidFill>
                <a:srgbClr val="000099"/>
              </a:solidFill>
              <a:latin typeface="新宋体"/>
              <a:ea typeface="新宋体"/>
            </a:endParaRPr>
          </a:p>
        </p:txBody>
      </p:sp>
      <p:pic>
        <p:nvPicPr>
          <p:cNvPr id="23559" name="图片 440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160" y="2555180"/>
            <a:ext cx="3809394" cy="19703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1" name="文本框 44040"/>
          <p:cNvSpPr txBox="1"/>
          <p:nvPr/>
        </p:nvSpPr>
        <p:spPr>
          <a:xfrm>
            <a:off x="6946914" y="1285472"/>
            <a:ext cx="4017928" cy="965711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新宋体" panose="02010609030101010101" charset="-122"/>
                <a:ea typeface="新宋体" panose="02010609030101010101" charset="-122"/>
              </a:rPr>
              <a:t>等量</a:t>
            </a:r>
            <a:r>
              <a:rPr lang="zh-CN" altLang="en-US" sz="28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热水</a:t>
            </a:r>
            <a:r>
              <a:rPr lang="zh-CN" altLang="en-US" sz="2800" b="1">
                <a:solidFill>
                  <a:srgbClr val="000099"/>
                </a:solidFill>
                <a:latin typeface="新宋体" panose="02010609030101010101" charset="-122"/>
                <a:ea typeface="新宋体" panose="02010609030101010101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冷水</a:t>
            </a:r>
            <a:r>
              <a:rPr lang="zh-CN" altLang="en-US" sz="2800" b="1">
                <a:solidFill>
                  <a:srgbClr val="000099"/>
                </a:solidFill>
                <a:latin typeface="新宋体" panose="02010609030101010101" charset="-122"/>
                <a:ea typeface="新宋体" panose="02010609030101010101" charset="-122"/>
              </a:rPr>
              <a:t>的内能，内能是否相同？</a:t>
            </a:r>
            <a:endParaRPr lang="zh-CN" altLang="en-US" sz="2800" b="1">
              <a:solidFill>
                <a:srgbClr val="000099"/>
              </a:solidFill>
              <a:latin typeface="新宋体"/>
              <a:ea typeface="新宋体"/>
            </a:endParaRPr>
          </a:p>
        </p:txBody>
      </p:sp>
      <p:sp>
        <p:nvSpPr>
          <p:cNvPr id="23561" name="文本框 44042"/>
          <p:cNvSpPr txBox="1"/>
          <p:nvPr/>
        </p:nvSpPr>
        <p:spPr>
          <a:xfrm>
            <a:off x="1521222" y="231616"/>
            <a:ext cx="8823087" cy="653673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CC0000"/>
                </a:solidFill>
                <a:latin typeface="新宋体" panose="02010609030101010101" charset="-122"/>
                <a:ea typeface="新宋体" panose="02010609030101010101" charset="-122"/>
              </a:rPr>
              <a:t>二、内能的大小与哪些因素有关</a:t>
            </a:r>
            <a:endParaRPr lang="zh-CN" altLang="en-US" sz="3600" b="1">
              <a:solidFill>
                <a:srgbClr val="CC0000"/>
              </a:solidFill>
              <a:latin typeface="新宋体"/>
              <a:ea typeface="新宋体"/>
            </a:endParaRPr>
          </a:p>
        </p:txBody>
      </p:sp>
    </p:spTree>
    <p:extLst>
      <p:ext uri="{BB962C8B-B14F-4D97-AF65-F5344CB8AC3E}">
        <p14:creationId xmlns:p14="http://schemas.microsoft.com/office/powerpoint/2010/main" val="178446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9" grpId="0"/>
      <p:bldP spid="440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未命名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5791" y="2817998"/>
            <a:ext cx="1510129" cy="148620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19" name="Picture 3" descr="不发光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88682" y="847653"/>
            <a:ext cx="1725635" cy="140739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71591" y="-170494"/>
            <a:ext cx="8626596" cy="8408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宋体" panose="02010600030101010101" pitchFamily="2" charset="-122"/>
              </a:rPr>
              <a:t> 1.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同一物体的温度越高，内能越大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1224" y="2380501"/>
            <a:ext cx="3161289" cy="4677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b="1">
                <a:solidFill>
                  <a:srgbClr val="993300"/>
                </a:solidFill>
                <a:latin typeface="宋体" panose="02010600030101010101" pitchFamily="2" charset="-122"/>
              </a:rPr>
              <a:t>温度较低，内能较小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21223" y="4349239"/>
            <a:ext cx="3089982" cy="4677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b="1">
                <a:solidFill>
                  <a:srgbClr val="993300"/>
                </a:solidFill>
                <a:latin typeface="宋体" panose="02010600030101010101" pitchFamily="2" charset="-122"/>
              </a:rPr>
              <a:t>温度较高，内能较大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78662" y="1359138"/>
            <a:ext cx="2047312" cy="6536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温度越高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574759" y="2452881"/>
            <a:ext cx="4097791" cy="4677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b="1">
                <a:solidFill>
                  <a:srgbClr val="000099"/>
                </a:solidFill>
                <a:latin typeface="宋体" panose="02010600030101010101" pitchFamily="2" charset="-122"/>
              </a:rPr>
              <a:t>分子无规则运动越剧烈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574759" y="6028457"/>
            <a:ext cx="4609619" cy="59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</a:rPr>
              <a:t>这个物体的内能增大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934463" y="3401864"/>
            <a:ext cx="2646293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分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子动能越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大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940690" y="2015385"/>
            <a:ext cx="215506" cy="43749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</p:spPr>
        <p:txBody>
          <a:bodyPr vert="eaVert" wrap="none" lIns="91767" tIns="45883" rIns="91767" bIns="45883" anchor="ctr"/>
          <a:lstStyle/>
          <a:p>
            <a:endParaRPr lang="zh-CN" alt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791849" y="4567989"/>
            <a:ext cx="4167514" cy="965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 b="1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800" b="1">
                <a:solidFill>
                  <a:srgbClr val="FF0066"/>
                </a:solidFill>
                <a:latin typeface="宋体" panose="02010600030101010101" pitchFamily="2" charset="-122"/>
              </a:rPr>
              <a:t>组成这个物体的</a:t>
            </a:r>
          </a:p>
          <a:p>
            <a:r>
              <a:rPr lang="zh-CN" altLang="en-US" sz="2800" b="1">
                <a:solidFill>
                  <a:srgbClr val="FF0066"/>
                </a:solidFill>
                <a:latin typeface="宋体" panose="02010600030101010101" pitchFamily="2" charset="-122"/>
              </a:rPr>
              <a:t>所有分子</a:t>
            </a:r>
            <a:r>
              <a:rPr lang="zh-CN" altLang="en-US" sz="2800" b="1">
                <a:solidFill>
                  <a:srgbClr val="FF0066"/>
                </a:solidFill>
                <a:latin typeface="宋体" panose="02010600030101010101" pitchFamily="2" charset="-122"/>
              </a:rPr>
              <a:t>的能量总</a:t>
            </a:r>
            <a:r>
              <a:rPr lang="zh-CN" altLang="en-US" sz="2800" b="1">
                <a:solidFill>
                  <a:srgbClr val="FF0066"/>
                </a:solidFill>
                <a:latin typeface="宋体" panose="02010600030101010101" pitchFamily="2" charset="-122"/>
              </a:rPr>
              <a:t>和增加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869382" y="2890379"/>
            <a:ext cx="215506" cy="43749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</p:spPr>
        <p:txBody>
          <a:bodyPr vert="eaVert" wrap="none" lIns="91767" tIns="45883" rIns="91767" bIns="45883" anchor="ctr"/>
          <a:lstStyle/>
          <a:p>
            <a:endParaRPr lang="zh-CN" altLang="en-US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9382" y="4058110"/>
            <a:ext cx="215506" cy="43749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</p:spPr>
        <p:txBody>
          <a:bodyPr vert="eaVert" wrap="none" lIns="91767" tIns="45883" rIns="91767" bIns="45883" anchor="ctr"/>
          <a:lstStyle/>
          <a:p>
            <a:endParaRPr lang="zh-CN" altLang="en-US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6013581" y="5663340"/>
            <a:ext cx="215506" cy="43749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</p:spPr>
        <p:txBody>
          <a:bodyPr vert="eaVert" wrap="none" lIns="91767" tIns="45883" rIns="91767" bIns="45883" anchor="ctr"/>
          <a:lstStyle/>
          <a:p>
            <a:endParaRPr lang="zh-CN" altLang="en-US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810525" y="1650266"/>
            <a:ext cx="2587661" cy="197034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810524" y="3546625"/>
            <a:ext cx="2443463" cy="84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b="1">
                <a:solidFill>
                  <a:srgbClr val="993300"/>
                </a:solidFill>
                <a:latin typeface="宋体" panose="02010600030101010101" pitchFamily="2" charset="-122"/>
              </a:rPr>
              <a:t>等量热水的内能比冷水的内能大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762083" y="482535"/>
            <a:ext cx="8626596" cy="59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</a:rPr>
              <a:t>反之</a:t>
            </a:r>
            <a:r>
              <a:rPr lang="zh-CN" altLang="en-US" b="1" smtClean="0">
                <a:latin typeface="宋体" panose="02010600030101010101" pitchFamily="2" charset="-122"/>
              </a:rPr>
              <a:t>，</a:t>
            </a:r>
            <a:r>
              <a:rPr lang="zh-CN" altLang="en-US" sz="3200" b="1">
                <a:latin typeface="宋体" panose="02010600030101010101" pitchFamily="2" charset="-122"/>
              </a:rPr>
              <a:t>同</a:t>
            </a:r>
            <a:r>
              <a:rPr lang="zh-CN" altLang="en-US" sz="3200" b="1">
                <a:latin typeface="宋体" panose="02010600030101010101" pitchFamily="2" charset="-122"/>
              </a:rPr>
              <a:t>一物体的温度越低</a:t>
            </a:r>
            <a:r>
              <a:rPr lang="zh-CN" altLang="en-US" sz="3200" b="1">
                <a:latin typeface="宋体" panose="02010600030101010101" pitchFamily="2" charset="-122"/>
              </a:rPr>
              <a:t>，内</a:t>
            </a:r>
            <a:r>
              <a:rPr lang="zh-CN" altLang="en-US" sz="3200" b="1">
                <a:latin typeface="宋体" panose="02010600030101010101" pitchFamily="2" charset="-122"/>
              </a:rPr>
              <a:t>能越小。</a:t>
            </a:r>
          </a:p>
        </p:txBody>
      </p:sp>
    </p:spTree>
    <p:extLst>
      <p:ext uri="{BB962C8B-B14F-4D97-AF65-F5344CB8AC3E}">
        <p14:creationId xmlns:p14="http://schemas.microsoft.com/office/powerpoint/2010/main" val="103518457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82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 animBg="1"/>
      <p:bldP spid="8204" grpId="0"/>
      <p:bldP spid="8205" grpId="0" animBg="1"/>
      <p:bldP spid="8206" grpId="0" animBg="1"/>
      <p:bldP spid="8207" grpId="0" animBg="1"/>
      <p:bldP spid="8209" grpId="0"/>
      <p:bldP spid="82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1"/>
          <p:cNvSpPr txBox="1">
            <a:spLocks noChangeArrowheads="1"/>
          </p:cNvSpPr>
          <p:nvPr/>
        </p:nvSpPr>
        <p:spPr bwMode="auto">
          <a:xfrm>
            <a:off x="3495006" y="3209815"/>
            <a:ext cx="3061460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r>
              <a:rPr lang="zh-CN" altLang="en-US" sz="2800" b="1"/>
              <a:t>一桶</a:t>
            </a:r>
            <a:r>
              <a:rPr lang="en-US" altLang="zh-CN" sz="2800" b="1"/>
              <a:t>20℃</a:t>
            </a:r>
            <a:r>
              <a:rPr lang="zh-CN" altLang="en-US" sz="2800" b="1"/>
              <a:t>的水</a:t>
            </a:r>
          </a:p>
        </p:txBody>
      </p:sp>
      <p:pic>
        <p:nvPicPr>
          <p:cNvPr id="10243" name="Picture 42" descr="2007111607095923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736" y="1089884"/>
            <a:ext cx="1901527" cy="211993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44" name="Picture 4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7519" y="1192180"/>
            <a:ext cx="3061460" cy="189410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45" name="Text Box 45"/>
          <p:cNvSpPr txBox="1">
            <a:spLocks noChangeArrowheads="1"/>
          </p:cNvSpPr>
          <p:nvPr/>
        </p:nvSpPr>
        <p:spPr bwMode="auto">
          <a:xfrm>
            <a:off x="100146" y="3337205"/>
            <a:ext cx="2883984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r>
              <a:rPr lang="zh-CN" altLang="en-US" sz="2800" b="1"/>
              <a:t>一杯</a:t>
            </a:r>
            <a:r>
              <a:rPr lang="en-US" altLang="zh-CN" sz="2800" b="1"/>
              <a:t>75℃</a:t>
            </a:r>
            <a:r>
              <a:rPr lang="zh-CN" altLang="en-US" sz="2800" b="1"/>
              <a:t>的水</a:t>
            </a:r>
          </a:p>
        </p:txBody>
      </p:sp>
      <p:sp>
        <p:nvSpPr>
          <p:cNvPr id="10246" name="Text Box 47"/>
          <p:cNvSpPr txBox="1">
            <a:spLocks noChangeArrowheads="1"/>
          </p:cNvSpPr>
          <p:nvPr/>
        </p:nvSpPr>
        <p:spPr bwMode="auto">
          <a:xfrm>
            <a:off x="199660" y="3979297"/>
            <a:ext cx="4711351" cy="18387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一</a:t>
            </a: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杯</a:t>
            </a:r>
            <a:r>
              <a:rPr lang="en-US" altLang="zh-CN" sz="3200" b="1">
                <a:solidFill>
                  <a:srgbClr val="CC00FF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75℃</a:t>
            </a:r>
            <a:r>
              <a:rPr lang="zh-CN" altLang="en-US" sz="3200" b="1">
                <a:solidFill>
                  <a:srgbClr val="00206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的水比一</a:t>
            </a: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桶</a:t>
            </a:r>
            <a:r>
              <a:rPr lang="en-US" altLang="zh-CN" sz="3200" b="1">
                <a:solidFill>
                  <a:srgbClr val="CC00FF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20℃</a:t>
            </a:r>
            <a:r>
              <a:rPr lang="zh-CN" altLang="en-US" sz="3200" b="1">
                <a:solidFill>
                  <a:srgbClr val="00206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的水的内能大吗？为什么？</a:t>
            </a:r>
            <a:endParaRPr lang="zh-CN" altLang="en-US" sz="4800" b="1">
              <a:solidFill>
                <a:srgbClr val="002060"/>
              </a:solidFill>
            </a:endParaRPr>
          </a:p>
          <a:p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/>
        </p:nvSpPr>
        <p:spPr>
          <a:xfrm>
            <a:off x="1833706" y="232904"/>
            <a:ext cx="8138537" cy="1158081"/>
          </a:xfrm>
          <a:prstGeom prst="rect">
            <a:avLst/>
          </a:prstGeom>
          <a:noFill/>
          <a:ln>
            <a:noFill/>
          </a:ln>
        </p:spPr>
        <p:txBody>
          <a:bodyPr vert="horz" wrap="square" lIns="101963" tIns="38236" rIns="76472" bIns="38236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spc="2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9pPr>
          </a:lstStyle>
          <a:p>
            <a:r>
              <a:rPr lang="en-US" altLang="zh-CN" sz="4000">
                <a:solidFill>
                  <a:srgbClr val="FF0000"/>
                </a:solidFill>
              </a:rPr>
              <a:t>2</a:t>
            </a:r>
            <a:r>
              <a:rPr lang="zh-CN" altLang="en-US" sz="4000">
                <a:solidFill>
                  <a:srgbClr val="FF0000"/>
                </a:solidFill>
              </a:rPr>
              <a:t>、物体的内能还与</a:t>
            </a:r>
            <a:r>
              <a:rPr lang="zh-CN" altLang="en-US" sz="4000">
                <a:solidFill>
                  <a:srgbClr val="002060"/>
                </a:solidFill>
              </a:rPr>
              <a:t>质量</a:t>
            </a:r>
            <a:r>
              <a:rPr lang="zh-CN" altLang="en-US" sz="4000">
                <a:solidFill>
                  <a:srgbClr val="FF0000"/>
                </a:solidFill>
              </a:rPr>
              <a:t>有关</a:t>
            </a:r>
          </a:p>
        </p:txBody>
      </p:sp>
      <p:sp>
        <p:nvSpPr>
          <p:cNvPr id="2" name="Rectangle 3"/>
          <p:cNvSpPr>
            <a:spLocks noGrp="1" noRot="1" noChangeArrowheads="1"/>
          </p:cNvSpPr>
          <p:nvPr/>
        </p:nvSpPr>
        <p:spPr>
          <a:xfrm>
            <a:off x="7239116" y="1192182"/>
            <a:ext cx="3962149" cy="5073039"/>
          </a:xfrm>
          <a:prstGeom prst="rect">
            <a:avLst/>
          </a:prstGeom>
          <a:noFill/>
          <a:ln>
            <a:noFill/>
          </a:ln>
        </p:spPr>
        <p:txBody>
          <a:bodyPr vert="horz" wrap="square" lIns="101963" tIns="0" rIns="82846" bIns="0" numCol="1" anchor="t" anchorCtr="0" compatLnSpc="1"/>
          <a:lstStyle>
            <a:lvl1pPr marL="228600" indent="-228600"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+mn-cs"/>
              </a:defRPr>
            </a:lvl1pPr>
            <a:lvl2pPr marL="685800" indent="-228600" algn="l" defTabSz="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+mn-cs"/>
              </a:defRPr>
            </a:lvl2pPr>
            <a:lvl3pPr marL="1143000" indent="-228600" algn="l" defTabSz="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+mn-cs"/>
              </a:defRPr>
            </a:lvl3pPr>
            <a:lvl4pPr marL="1600200" indent="-228600" algn="l" defTabSz="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+mn-cs"/>
              </a:defRPr>
            </a:lvl4pPr>
            <a:lvl5pPr marL="2057400" indent="-228600" algn="l" defTabSz="0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kern="1200" spc="15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对同一种物质，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质量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越大，物体内部</a:t>
            </a:r>
            <a:r>
              <a:rPr lang="zh-CN" altLang="en-US" sz="3600" b="1">
                <a:solidFill>
                  <a:srgbClr val="CC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分子数目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越多，所以分子能量的总和也会越大，即内能也越大。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新宋体"/>
              <a:ea typeface="新宋体"/>
            </a:endParaRPr>
          </a:p>
        </p:txBody>
      </p:sp>
    </p:spTree>
    <p:extLst>
      <p:ext uri="{BB962C8B-B14F-4D97-AF65-F5344CB8AC3E}">
        <p14:creationId xmlns:p14="http://schemas.microsoft.com/office/powerpoint/2010/main" val="292894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1266" grpId="0"/>
      <p:bldP spid="2" grpId="0" build="p"/>
      <p:bldP spid="2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/>
          <p:nvPr/>
        </p:nvSpPr>
        <p:spPr>
          <a:xfrm>
            <a:off x="1771590" y="1505507"/>
            <a:ext cx="8411090" cy="716080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★</a:t>
            </a:r>
            <a:r>
              <a:rPr lang="zh-CN" altLang="en-US" sz="3200" b="1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</a:rPr>
              <a:t>同一物体，温度越高，内能越多</a:t>
            </a:r>
            <a:r>
              <a:rPr lang="zh-CN" alt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2291" name="文本框 12290"/>
          <p:cNvSpPr txBox="1"/>
          <p:nvPr/>
        </p:nvSpPr>
        <p:spPr>
          <a:xfrm>
            <a:off x="1844481" y="2380501"/>
            <a:ext cx="9344106" cy="591265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★★</a:t>
            </a:r>
            <a:r>
              <a:rPr lang="zh-CN" altLang="en-US" sz="3200" b="1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</a:rPr>
              <a:t>同种物质，相同温度，质量越大，内能越大。</a:t>
            </a:r>
            <a:endParaRPr lang="zh-CN" altLang="en-US" sz="3200" b="1">
              <a:solidFill>
                <a:srgbClr val="0000FF"/>
              </a:solidFill>
              <a:latin typeface="新宋体"/>
              <a:ea typeface="新宋体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1844482" y="3274797"/>
            <a:ext cx="8748294" cy="1090527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★★★</a:t>
            </a:r>
            <a:r>
              <a:rPr lang="zh-CN" altLang="en-US" sz="3200" b="1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</a:rPr>
              <a:t>物体的密度、温度、质量、体积和状态均不同，是无法比较内能大小。</a:t>
            </a:r>
          </a:p>
        </p:txBody>
      </p:sp>
      <p:sp>
        <p:nvSpPr>
          <p:cNvPr id="12293" name="文本框 12292"/>
          <p:cNvSpPr txBox="1"/>
          <p:nvPr/>
        </p:nvSpPr>
        <p:spPr>
          <a:xfrm>
            <a:off x="1844482" y="847652"/>
            <a:ext cx="1510130" cy="716080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新宋体" panose="02010609030101010101" charset="-122"/>
                <a:ea typeface="新宋体" panose="02010609030101010101" charset="-122"/>
              </a:rPr>
              <a:t>结论</a:t>
            </a:r>
            <a:r>
              <a:rPr lang="zh-CN" altLang="en-US" sz="4000" b="1">
                <a:latin typeface="Arial" panose="020B0604020202020204" pitchFamily="34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8031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80897"/>
          <p:cNvSpPr>
            <a:spLocks noGrp="1"/>
          </p:cNvSpPr>
          <p:nvPr>
            <p:ph type="title"/>
          </p:nvPr>
        </p:nvSpPr>
        <p:spPr>
          <a:xfrm>
            <a:off x="3928239" y="191407"/>
            <a:ext cx="3646179" cy="775271"/>
          </a:xfrm>
        </p:spPr>
        <p:txBody>
          <a:bodyPr anchor="ctr">
            <a:normAutofit fontScale="90000"/>
          </a:bodyPr>
          <a:lstStyle/>
          <a:p>
            <a:r>
              <a:rPr lang="zh-CN" altLang="en-US" b="1">
                <a:solidFill>
                  <a:srgbClr val="0000FF"/>
                </a:solidFill>
                <a:ea typeface="楷体_GB2312" pitchFamily="49" charset="-122"/>
              </a:rPr>
              <a:t>注   意</a:t>
            </a:r>
            <a:r>
              <a:rPr lang="zh-CN" altLang="en-US"/>
              <a:t>  </a:t>
            </a:r>
          </a:p>
        </p:txBody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>
          <a:xfrm>
            <a:off x="1771590" y="775273"/>
            <a:ext cx="9700325" cy="636365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物体的内能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内部所有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分子动能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+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分子势能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一切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物体，无论温度高低，都具</a:t>
            </a:r>
            <a:r>
              <a:rPr lang="zh-CN" altLang="en-US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有内能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同一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物体，</a:t>
            </a:r>
            <a:r>
              <a:rPr lang="zh-CN" altLang="en-US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温度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越高，内能越大。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温度相同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的不同物体，</a:t>
            </a:r>
            <a:r>
              <a:rPr lang="zh-CN" altLang="en-US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质量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越大，内能越大。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内能和机械能的区别：</a:t>
            </a: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内能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是大量微观粒子的宏观体现，研究个别或少量粒子的内能是没有意义的，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跟物体整体运动无关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；</a:t>
            </a: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机械能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与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整个物体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的机械运动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有关；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）一个物体</a:t>
            </a:r>
            <a:r>
              <a:rPr lang="zh-CN" altLang="en-US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有机械能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同时也</a:t>
            </a:r>
            <a:r>
              <a:rPr lang="zh-CN" altLang="en-US" sz="2800" b="1">
                <a:solidFill>
                  <a:srgbClr val="FF33CC"/>
                </a:solidFill>
                <a:latin typeface="楷体_GB2312" pitchFamily="49" charset="-122"/>
                <a:ea typeface="楷体_GB2312" pitchFamily="49" charset="-122"/>
              </a:rPr>
              <a:t>有内能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，但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有内能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时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不一定有机械能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421052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50177" descr="图片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22" y="1610"/>
            <a:ext cx="9127331" cy="69468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文本框 50178"/>
          <p:cNvSpPr txBox="1"/>
          <p:nvPr/>
        </p:nvSpPr>
        <p:spPr>
          <a:xfrm>
            <a:off x="2777815" y="2890379"/>
            <a:ext cx="6921560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内能的大小跟物体的温度有关。</a:t>
            </a:r>
          </a:p>
        </p:txBody>
      </p:sp>
      <p:sp>
        <p:nvSpPr>
          <p:cNvPr id="50180" name="文本框 50179"/>
          <p:cNvSpPr txBox="1"/>
          <p:nvPr/>
        </p:nvSpPr>
        <p:spPr>
          <a:xfrm>
            <a:off x="2777816" y="3765374"/>
            <a:ext cx="7132312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改变物体温度的方法有哪些呢？</a:t>
            </a:r>
          </a:p>
        </p:txBody>
      </p:sp>
      <p:sp>
        <p:nvSpPr>
          <p:cNvPr id="28676" name="矩形 50180"/>
          <p:cNvSpPr/>
          <p:nvPr/>
        </p:nvSpPr>
        <p:spPr>
          <a:xfrm>
            <a:off x="1844481" y="191406"/>
            <a:ext cx="6181550" cy="1589146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4800" b="1">
                <a:solidFill>
                  <a:srgbClr val="FF3300"/>
                </a:solidFill>
                <a:latin typeface="方正舒体" pitchFamily="2" charset="-122"/>
                <a:ea typeface="方正舒体" pitchFamily="2" charset="-122"/>
              </a:rPr>
              <a:t>三、改变物体内能的两种途径</a:t>
            </a:r>
          </a:p>
        </p:txBody>
      </p:sp>
    </p:spTree>
    <p:extLst>
      <p:ext uri="{BB962C8B-B14F-4D97-AF65-F5344CB8AC3E}">
        <p14:creationId xmlns:p14="http://schemas.microsoft.com/office/powerpoint/2010/main" val="248063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286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25466" y="926466"/>
            <a:ext cx="8594904" cy="1339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        </a:t>
            </a:r>
            <a:r>
              <a:rPr lang="zh-CN" altLang="en-US" sz="4000" b="1"/>
              <a:t>有一根铁丝，你能通过哪些方法使它的</a:t>
            </a:r>
            <a:r>
              <a:rPr lang="zh-CN" altLang="en-US" sz="4000" b="1">
                <a:solidFill>
                  <a:srgbClr val="0000CC"/>
                </a:solidFill>
              </a:rPr>
              <a:t>温度升高</a:t>
            </a:r>
            <a:r>
              <a:rPr lang="zh-CN" altLang="en-US" sz="4000" b="1"/>
              <a:t>？（</a:t>
            </a:r>
            <a:r>
              <a:rPr lang="zh-CN" altLang="en-US" sz="4000" b="1">
                <a:solidFill>
                  <a:srgbClr val="0000FF"/>
                </a:solidFill>
              </a:rPr>
              <a:t>使它的内能增加</a:t>
            </a:r>
            <a:r>
              <a:rPr lang="zh-CN" altLang="en-US" sz="4000" b="1"/>
              <a:t>）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449914" y="-24127"/>
            <a:ext cx="2277080" cy="998846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lIns="91767" tIns="45883" rIns="91767" bIns="45883" anchor="ctr"/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方正魏碑简体" pitchFamily="1" charset="-122"/>
                <a:ea typeface="方正魏碑简体" pitchFamily="1" charset="-122"/>
              </a:rPr>
              <a:t>想一想   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129710" y="2470574"/>
            <a:ext cx="7834293" cy="2088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、放在太阳下晒；   </a:t>
            </a:r>
            <a:r>
              <a:rPr lang="en-US" altLang="zh-CN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、在石头上摩擦；</a:t>
            </a:r>
            <a:r>
              <a:rPr lang="en-US" altLang="zh-CN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、放在热水中烫；   </a:t>
            </a:r>
            <a:r>
              <a:rPr lang="en-US" altLang="zh-CN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、放在火上烧；  </a:t>
            </a:r>
            <a:r>
              <a:rPr lang="en-US" altLang="zh-CN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、用锤子敲         </a:t>
            </a:r>
            <a:r>
              <a:rPr lang="en-US" altLang="zh-CN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、放在手中捂    </a:t>
            </a:r>
            <a:r>
              <a:rPr lang="en-US" altLang="zh-CN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zh-CN" altLang="en-US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、用力反复弯折</a:t>
            </a:r>
            <a:r>
              <a:rPr lang="zh-CN" altLang="en-US" sz="280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/>
              <a:t> </a:t>
            </a:r>
          </a:p>
        </p:txBody>
      </p:sp>
      <p:pic>
        <p:nvPicPr>
          <p:cNvPr id="95243" name="图片 95242" descr="铁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8" y="1154865"/>
            <a:ext cx="10326561" cy="57749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8274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46803" y="1431517"/>
            <a:ext cx="2085342" cy="4677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endParaRPr lang="zh-CN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94702" y="2509821"/>
            <a:ext cx="3873412" cy="37857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A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、放在太阳下晒</a:t>
            </a:r>
            <a:endParaRPr lang="zh-CN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新宋体"/>
              <a:ea typeface="新宋体"/>
              <a:cs typeface="新宋体" panose="0201060903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C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、放在热水中烫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D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、放在火上烧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F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、放在手中捂</a:t>
            </a:r>
          </a:p>
          <a:p>
            <a:pPr>
              <a:lnSpc>
                <a:spcPct val="140000"/>
              </a:lnSpc>
              <a:defRPr/>
            </a:pPr>
            <a:endParaRPr lang="zh-CN" altLang="en-US" sz="3200" b="1">
              <a:solidFill>
                <a:srgbClr val="993300"/>
              </a:solidFill>
              <a:latin typeface="宋体" pitchFamily="2" charset="-122"/>
            </a:endParaRPr>
          </a:p>
          <a:p>
            <a:pPr>
              <a:defRPr/>
            </a:pPr>
            <a:endParaRPr lang="en-US" b="1">
              <a:solidFill>
                <a:srgbClr val="993300"/>
              </a:solidFill>
              <a:latin typeface="宋体" pitchFamily="2" charset="-122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774623" y="3151269"/>
            <a:ext cx="1681267" cy="365117"/>
          </a:xfrm>
          <a:prstGeom prst="rightArrow">
            <a:avLst>
              <a:gd name="adj1" fmla="val 50000"/>
              <a:gd name="adj2" fmla="val 116850"/>
            </a:avLst>
          </a:prstGeom>
          <a:gradFill rotWithShape="1">
            <a:gsLst>
              <a:gs pos="0">
                <a:srgbClr val="FFFFFF"/>
              </a:gs>
              <a:gs pos="50000">
                <a:srgbClr val="FF66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lIns="91767" tIns="45883" rIns="91767" bIns="45883" anchor="ctr"/>
          <a:lstStyle/>
          <a:p>
            <a:endParaRPr lang="zh-CN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832709" y="3038034"/>
            <a:ext cx="2055233" cy="59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热传递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771590" y="140257"/>
            <a:ext cx="4096207" cy="2150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、在石头上摩擦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宋体"/>
              <a:ea typeface="新宋体"/>
              <a:cs typeface="新宋体" panose="0201060903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E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、用锤子敲 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G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、用力反复弯折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097338" y="920032"/>
            <a:ext cx="2150312" cy="59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做功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6013582" y="1066400"/>
            <a:ext cx="1681267" cy="365117"/>
          </a:xfrm>
          <a:prstGeom prst="rightArrow">
            <a:avLst>
              <a:gd name="adj1" fmla="val 50000"/>
              <a:gd name="adj2" fmla="val 116850"/>
            </a:avLst>
          </a:prstGeom>
          <a:gradFill rotWithShape="1">
            <a:gsLst>
              <a:gs pos="0">
                <a:srgbClr val="FFFFFF"/>
              </a:gs>
              <a:gs pos="50000">
                <a:srgbClr val="FF66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lIns="91767" tIns="45883" rIns="91767" bIns="45883" anchor="ctr"/>
          <a:lstStyle/>
          <a:p>
            <a:endParaRPr lang="zh-CN" alt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739215" y="920033"/>
            <a:ext cx="2148727" cy="656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91767" tIns="45883" rIns="91767" bIns="45883" anchor="ctr"/>
          <a:lstStyle/>
          <a:p>
            <a:endParaRPr lang="zh-CN" alt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738900" y="2969192"/>
            <a:ext cx="2055233" cy="730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91767" tIns="45883" rIns="91767" bIns="45883" anchor="ctr"/>
          <a:lstStyle/>
          <a:p>
            <a:endParaRPr lang="zh-CN" alt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771590" y="337774"/>
            <a:ext cx="3696569" cy="2004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91767" tIns="45883" rIns="91767" bIns="45883" anchor="ctr"/>
          <a:lstStyle/>
          <a:p>
            <a:endParaRPr lang="zh-CN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855893" y="2342541"/>
            <a:ext cx="3527333" cy="22248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lIns="91767" tIns="45883" rIns="91767" bIns="45883" anchor="ctr"/>
          <a:lstStyle/>
          <a:p>
            <a:endParaRPr lang="zh-CN" altLang="en-US"/>
          </a:p>
        </p:txBody>
      </p:sp>
      <p:sp>
        <p:nvSpPr>
          <p:cNvPr id="15373" name="Text Box 4"/>
          <p:cNvSpPr txBox="1">
            <a:spLocks noChangeArrowheads="1"/>
          </p:cNvSpPr>
          <p:nvPr/>
        </p:nvSpPr>
        <p:spPr bwMode="auto">
          <a:xfrm>
            <a:off x="7685339" y="5484803"/>
            <a:ext cx="3422749" cy="716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/>
              <a:t> 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热传递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宋体"/>
              <a:ea typeface="新宋体"/>
            </a:endParaRPr>
          </a:p>
        </p:txBody>
      </p:sp>
      <p:sp>
        <p:nvSpPr>
          <p:cNvPr id="15374" name="Text Box 5"/>
          <p:cNvSpPr txBox="1">
            <a:spLocks noChangeArrowheads="1"/>
          </p:cNvSpPr>
          <p:nvPr/>
        </p:nvSpPr>
        <p:spPr bwMode="auto">
          <a:xfrm>
            <a:off x="3808125" y="5239675"/>
            <a:ext cx="5324277" cy="59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改变内能</a:t>
            </a:r>
            <a:r>
              <a:rPr lang="zh-CN" altLang="en-US" sz="3200" b="1">
                <a:latin typeface="新宋体" panose="02010609030101010101" charset="-122"/>
                <a:ea typeface="新宋体" panose="02010609030101010101" charset="-122"/>
              </a:rPr>
              <a:t>的两种方式</a:t>
            </a:r>
            <a:endParaRPr lang="zh-CN" altLang="en-US" sz="3200" b="1">
              <a:latin typeface="新宋体"/>
              <a:ea typeface="新宋体"/>
            </a:endParaRPr>
          </a:p>
        </p:txBody>
      </p:sp>
      <p:sp>
        <p:nvSpPr>
          <p:cNvPr id="15375" name="Text Box 6"/>
          <p:cNvSpPr txBox="1">
            <a:spLocks noChangeArrowheads="1"/>
          </p:cNvSpPr>
          <p:nvPr/>
        </p:nvSpPr>
        <p:spPr bwMode="auto">
          <a:xfrm>
            <a:off x="7685341" y="4674146"/>
            <a:ext cx="1879343" cy="716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/>
              <a:t> 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做功</a:t>
            </a:r>
          </a:p>
        </p:txBody>
      </p:sp>
      <p:sp>
        <p:nvSpPr>
          <p:cNvPr id="15376" name="AutoShape 7"/>
          <p:cNvSpPr>
            <a:spLocks noChangeArrowheads="1"/>
          </p:cNvSpPr>
          <p:nvPr/>
        </p:nvSpPr>
        <p:spPr bwMode="auto">
          <a:xfrm>
            <a:off x="1901527" y="5484801"/>
            <a:ext cx="1673344" cy="1235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91767" tIns="45883" rIns="91767" bIns="45883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ea typeface="幼圆" pitchFamily="1" charset="-122"/>
              </a:rPr>
              <a:t>总结</a:t>
            </a:r>
          </a:p>
        </p:txBody>
      </p:sp>
      <p:sp>
        <p:nvSpPr>
          <p:cNvPr id="13325" name="文本框 13324"/>
          <p:cNvSpPr txBox="1"/>
          <p:nvPr/>
        </p:nvSpPr>
        <p:spPr>
          <a:xfrm>
            <a:off x="3590084" y="6200561"/>
            <a:ext cx="8338198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做功和热传递对于改变物体的内能是等效的。</a:t>
            </a:r>
            <a:endParaRPr lang="zh-CN" altLang="en-US" sz="2800" b="1">
              <a:solidFill>
                <a:srgbClr val="FF0000"/>
              </a:solidFill>
              <a:latin typeface="新宋体"/>
              <a:ea typeface="新宋体"/>
            </a:endParaRPr>
          </a:p>
        </p:txBody>
      </p:sp>
      <p:sp>
        <p:nvSpPr>
          <p:cNvPr id="2069" name="AutoShape 16"/>
          <p:cNvSpPr/>
          <p:nvPr/>
        </p:nvSpPr>
        <p:spPr>
          <a:xfrm>
            <a:off x="7685341" y="5049880"/>
            <a:ext cx="147685" cy="970858"/>
          </a:xfrm>
          <a:prstGeom prst="leftBrace">
            <a:avLst>
              <a:gd name="adj1" fmla="val 50000"/>
              <a:gd name="adj2" fmla="val 52708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767" tIns="45883" rIns="91767" bIns="45883" anchor="ctr"/>
          <a:lstStyle/>
          <a:p>
            <a:pPr lvl="0" eaLnBrk="1" hangingPunct="1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7350279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/>
      <p:bldP spid="15367" grpId="0"/>
      <p:bldP spid="15368" grpId="0" animBg="1"/>
      <p:bldP spid="15369" grpId="0" animBg="1"/>
      <p:bldP spid="15370" grpId="0" animBg="1"/>
      <p:bldP spid="15373" grpId="0"/>
      <p:bldP spid="15374" grpId="0"/>
      <p:bldP spid="15375" grpId="0"/>
      <p:bldP spid="15376" grpId="0" animBg="1"/>
      <p:bldP spid="13325" grpId="0"/>
      <p:bldP spid="20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压缩使燃烧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944877" y="513738"/>
            <a:ext cx="605320" cy="233546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05422" y="3830676"/>
            <a:ext cx="8266891" cy="59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压缩空气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做功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，使空气的内能增大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温度升高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  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56515" y="986944"/>
            <a:ext cx="8816114" cy="2534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）我们观察到的实验现象是：</a:t>
            </a:r>
            <a:r>
              <a:rPr lang="zh-CN" altLang="en-US" sz="2800" b="1" u="sng">
                <a:solidFill>
                  <a:srgbClr val="000099"/>
                </a:solidFill>
                <a:latin typeface="宋体" panose="02010600030101010101" pitchFamily="2" charset="-122"/>
              </a:rPr>
              <a:t>               </a:t>
            </a: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>
              <a:solidFill>
                <a:srgbClr val="000099"/>
              </a:solidFill>
              <a:latin typeface="宋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000099"/>
                </a:solidFill>
                <a:latin typeface="宋体" pitchFamily="2" charset="-122"/>
              </a:rPr>
              <a:t>（</a:t>
            </a:r>
            <a:r>
              <a:rPr lang="en-US" altLang="zh-CN" sz="2800" b="1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）物体燃烧的条件是温度</a:t>
            </a:r>
            <a:r>
              <a:rPr lang="zh-CN" altLang="en-US" sz="2800" b="1" u="sng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rgbClr val="000099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达到着火点</a:t>
            </a:r>
            <a:r>
              <a:rPr lang="en-US" altLang="zh-CN" sz="2800" b="1">
                <a:solidFill>
                  <a:srgbClr val="000099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FF0066"/>
                </a:solidFill>
                <a:latin typeface="宋体" panose="02010600030101010101" pitchFamily="2" charset="-122"/>
              </a:rPr>
              <a:t>燃点</a:t>
            </a:r>
            <a:r>
              <a:rPr lang="en-US" altLang="zh-CN" sz="2800" b="1">
                <a:solidFill>
                  <a:srgbClr val="FF0066"/>
                </a:solidFill>
                <a:latin typeface="宋体" panose="02010600030101010101" pitchFamily="2" charset="-122"/>
              </a:rPr>
              <a:t>)</a:t>
            </a:r>
            <a:endParaRPr lang="en-US" altLang="zh-CN" sz="2800" b="1">
              <a:solidFill>
                <a:srgbClr val="FF0066"/>
              </a:solidFill>
              <a:latin typeface="宋体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）迅速向下压活塞，空气的内能</a:t>
            </a:r>
            <a:r>
              <a:rPr lang="zh-CN" altLang="en-US" sz="2800" b="1" u="sng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rgbClr val="000099"/>
                </a:solidFill>
                <a:latin typeface="宋体" panose="02010600030101010101" pitchFamily="2" charset="-122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这是通过</a:t>
            </a:r>
            <a:r>
              <a:rPr lang="zh-CN" altLang="en-US" sz="2800" b="1" u="sng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的方式改变空气的</a:t>
            </a:r>
            <a:r>
              <a:rPr lang="zh-CN" altLang="en-US" sz="2800" b="1">
                <a:solidFill>
                  <a:srgbClr val="000099"/>
                </a:solidFill>
                <a:latin typeface="宋体" panose="02010600030101010101" pitchFamily="2" charset="-122"/>
              </a:rPr>
              <a:t>内能。</a:t>
            </a:r>
            <a:endParaRPr lang="zh-CN" altLang="en-US" sz="2800" b="1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pic>
        <p:nvPicPr>
          <p:cNvPr id="16389" name="Picture 5" descr="压缩前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002465" y="514060"/>
            <a:ext cx="1394453" cy="244355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38130" y="986942"/>
            <a:ext cx="3234182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棉花燃烧起来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248534" y="1775725"/>
            <a:ext cx="1077532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升高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086179" y="2957289"/>
            <a:ext cx="1077532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增大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137814" y="2428754"/>
            <a:ext cx="1077532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做功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21222" y="1"/>
            <a:ext cx="7367151" cy="12771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>
              <a:defRPr/>
            </a:pPr>
            <a:r>
              <a:rPr lang="en-US" sz="4000" b="1"/>
              <a:t>  </a:t>
            </a:r>
            <a:r>
              <a:rPr lang="zh-CN" altLang="en-US" sz="3600" b="1"/>
              <a:t>一演示探究： 实验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做功改变物体内能</a:t>
            </a:r>
          </a:p>
        </p:txBody>
      </p:sp>
      <p:sp>
        <p:nvSpPr>
          <p:cNvPr id="16395" name="AutoShape 16"/>
          <p:cNvSpPr>
            <a:spLocks noChangeArrowheads="1"/>
          </p:cNvSpPr>
          <p:nvPr/>
        </p:nvSpPr>
        <p:spPr bwMode="auto">
          <a:xfrm>
            <a:off x="3469021" y="1160096"/>
            <a:ext cx="4808963" cy="3066818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square" lIns="91767" tIns="45883" rIns="91767" bIns="45883" anchor="ctr">
            <a:spAutoFit/>
          </a:bodyPr>
          <a:lstStyle/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对</a:t>
            </a:r>
            <a:r>
              <a:rPr lang="zh-CN" altLang="en-US" sz="4400" b="1">
                <a:solidFill>
                  <a:srgbClr val="FF0066"/>
                </a:solidFill>
              </a:rPr>
              <a:t>物体做功，</a:t>
            </a:r>
          </a:p>
          <a:p>
            <a:pPr algn="ctr"/>
            <a:r>
              <a:rPr lang="zh-CN" altLang="en-US" sz="4400" b="1">
                <a:solidFill>
                  <a:srgbClr val="FF0066"/>
                </a:solidFill>
              </a:rPr>
              <a:t>物体的内能增大</a:t>
            </a:r>
          </a:p>
        </p:txBody>
      </p:sp>
    </p:spTree>
    <p:extLst>
      <p:ext uri="{BB962C8B-B14F-4D97-AF65-F5344CB8AC3E}">
        <p14:creationId xmlns:p14="http://schemas.microsoft.com/office/powerpoint/2010/main" val="418925524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0" grpId="0"/>
      <p:bldP spid="16391" grpId="0"/>
      <p:bldP spid="16392" grpId="0"/>
      <p:bldP spid="16393" grpId="0"/>
      <p:bldP spid="163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1521224" y="1"/>
            <a:ext cx="4707865" cy="716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defRPr/>
            </a:pPr>
            <a:r>
              <a:rPr lang="en-US" sz="4000" b="1"/>
              <a:t>  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做功改变物体内能</a:t>
            </a:r>
          </a:p>
        </p:txBody>
      </p:sp>
      <p:pic>
        <p:nvPicPr>
          <p:cNvPr id="17412" name="利用内能做功1.asf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4165" y="538830"/>
            <a:ext cx="4528804" cy="2772962"/>
          </a:xfrm>
          <a:prstGeom prst="rect">
            <a:avLst/>
          </a:prstGeom>
        </p:spPr>
      </p:pic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1844482" y="3620614"/>
            <a:ext cx="8442781" cy="18387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当瓶塞跳飞出时，是</a:t>
            </a:r>
            <a:r>
              <a:rPr lang="zh-CN" altLang="en-US" sz="2800" b="1" u="sng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     </a:t>
            </a:r>
            <a:r>
              <a:rPr lang="zh-CN" altLang="en-US" sz="2800" b="1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对</a:t>
            </a:r>
            <a:r>
              <a:rPr lang="en-US" sz="2800" b="1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_____</a:t>
            </a:r>
            <a:r>
              <a:rPr lang="zh-CN" altLang="en-US" sz="2800" b="1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做功，</a:t>
            </a:r>
            <a:endParaRPr lang="zh-CN" altLang="en-US" sz="2800" b="1">
              <a:solidFill>
                <a:srgbClr val="08058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新宋体"/>
              <a:ea typeface="新宋体"/>
              <a:cs typeface="新宋体" panose="02010609030101010101" charset="-122"/>
            </a:endParaRPr>
          </a:p>
          <a:p>
            <a:pPr>
              <a:defRPr/>
            </a:pPr>
            <a:r>
              <a:rPr lang="zh-CN" altLang="en-US" sz="2800" b="1" u="sng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     </a:t>
            </a:r>
            <a:r>
              <a:rPr lang="zh-CN" altLang="en-US" sz="2800" b="1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的内能减少，温度降低，水蒸气遇冷，</a:t>
            </a:r>
            <a:r>
              <a:rPr lang="zh-CN" altLang="en-US" sz="2800" b="1" u="sng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   </a:t>
            </a:r>
            <a:r>
              <a:rPr lang="en-US" sz="2800" b="1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(</a:t>
            </a:r>
            <a:r>
              <a:rPr lang="zh-CN" altLang="en-US" sz="2800" b="1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填物态变化名称</a:t>
            </a:r>
            <a:r>
              <a:rPr lang="en-US" sz="2800" b="1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)</a:t>
            </a:r>
            <a:r>
              <a:rPr lang="zh-CN" altLang="en-US" sz="2800" b="1">
                <a:solidFill>
                  <a:srgbClr val="0805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成小液滴，于是就观察到“雾”这种现象。</a:t>
            </a:r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5509677" y="3620613"/>
            <a:ext cx="2156648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瓶内水蒸气</a:t>
            </a:r>
          </a:p>
        </p:txBody>
      </p:sp>
      <p:sp>
        <p:nvSpPr>
          <p:cNvPr id="17415" name="Text Box 25"/>
          <p:cNvSpPr txBox="1">
            <a:spLocks noChangeArrowheads="1"/>
          </p:cNvSpPr>
          <p:nvPr/>
        </p:nvSpPr>
        <p:spPr bwMode="auto">
          <a:xfrm>
            <a:off x="7881831" y="3546625"/>
            <a:ext cx="1510130" cy="59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瓶塞</a:t>
            </a:r>
          </a:p>
        </p:txBody>
      </p:sp>
      <p:sp>
        <p:nvSpPr>
          <p:cNvPr id="17416" name="Text Box 26"/>
          <p:cNvSpPr txBox="1">
            <a:spLocks noChangeArrowheads="1"/>
          </p:cNvSpPr>
          <p:nvPr/>
        </p:nvSpPr>
        <p:spPr bwMode="auto">
          <a:xfrm>
            <a:off x="1844483" y="4104755"/>
            <a:ext cx="2227957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瓶内水蒸气</a:t>
            </a:r>
          </a:p>
        </p:txBody>
      </p:sp>
      <p:sp>
        <p:nvSpPr>
          <p:cNvPr id="17417" name="Text Box 27"/>
          <p:cNvSpPr txBox="1">
            <a:spLocks noChangeArrowheads="1"/>
          </p:cNvSpPr>
          <p:nvPr/>
        </p:nvSpPr>
        <p:spPr bwMode="auto">
          <a:xfrm>
            <a:off x="2706507" y="4600157"/>
            <a:ext cx="1510130" cy="59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液化</a:t>
            </a:r>
          </a:p>
        </p:txBody>
      </p:sp>
      <p:sp>
        <p:nvSpPr>
          <p:cNvPr id="17418" name="AutoShape 28"/>
          <p:cNvSpPr>
            <a:spLocks noChangeArrowheads="1"/>
          </p:cNvSpPr>
          <p:nvPr/>
        </p:nvSpPr>
        <p:spPr bwMode="auto">
          <a:xfrm>
            <a:off x="3686643" y="3615075"/>
            <a:ext cx="5512732" cy="211331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lIns="91767" tIns="45883" rIns="91767" bIns="45883" anchor="ctr">
            <a:spAutoFit/>
          </a:bodyPr>
          <a:lstStyle/>
          <a:p>
            <a:pPr algn="ctr"/>
            <a:r>
              <a:rPr lang="zh-CN" altLang="en-US" sz="4800" b="1">
                <a:solidFill>
                  <a:srgbClr val="FF0066"/>
                </a:solidFill>
              </a:rPr>
              <a:t>物体对外界做功，</a:t>
            </a:r>
          </a:p>
          <a:p>
            <a:pPr algn="ctr"/>
            <a:r>
              <a:rPr lang="zh-CN" altLang="en-US" sz="4800" b="1">
                <a:solidFill>
                  <a:srgbClr val="FF0066"/>
                </a:solidFill>
              </a:rPr>
              <a:t>内能减少</a:t>
            </a:r>
          </a:p>
        </p:txBody>
      </p:sp>
      <p:pic>
        <p:nvPicPr>
          <p:cNvPr id="11" name="图片 10" descr="pic_283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005" y="366726"/>
            <a:ext cx="2662138" cy="29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180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31" fill="hold" display="0"/>
                <p:tgtEl>
                  <p:spTgt spid="17412"/>
                </p:tgtEl>
              </p:cMediaNode>
            </p:video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  <p:bldP spid="174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 idx="4294967295"/>
          </p:nvPr>
        </p:nvSpPr>
        <p:spPr>
          <a:xfrm>
            <a:off x="3846157" y="516634"/>
            <a:ext cx="4478097" cy="448434"/>
          </a:xfrm>
        </p:spPr>
        <p:txBody>
          <a:bodyPr vert="horz" wrap="square" anchor="ctr">
            <a:normAutofit fontScale="90000"/>
          </a:bodyPr>
          <a:lstStyle/>
          <a:p>
            <a:r>
              <a:rPr lang="zh-CN" altLang="en-US" sz="3600">
                <a:latin typeface="新宋体" panose="02010609030101010101" charset="-122"/>
                <a:ea typeface="新宋体" panose="02010609030101010101" charset="-122"/>
              </a:rPr>
              <a:t>学习目标</a:t>
            </a:r>
            <a:endParaRPr lang="zh-CN" altLang="en-US" sz="3600">
              <a:latin typeface="新宋体"/>
              <a:ea typeface="新宋体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4294967295"/>
          </p:nvPr>
        </p:nvSpPr>
        <p:spPr>
          <a:xfrm>
            <a:off x="669338" y="1325360"/>
            <a:ext cx="10832368" cy="5460997"/>
          </a:xfrm>
        </p:spPr>
        <p:txBody>
          <a:bodyPr vert="horz" wrap="square" anchor="t"/>
          <a:lstStyle/>
          <a:p>
            <a:r>
              <a:rPr lang="zh-CN" altLang="en-US" sz="2800">
                <a:solidFill>
                  <a:srgbClr val="FF0000"/>
                </a:solidFill>
              </a:rPr>
              <a:t>1、通过回忆分子热运动的相关内容，能总结出内能的定义。</a:t>
            </a:r>
          </a:p>
          <a:p>
            <a:r>
              <a:rPr lang="zh-CN" altLang="en-US" sz="2800">
                <a:solidFill>
                  <a:srgbClr val="FF0000"/>
                </a:solidFill>
              </a:rPr>
              <a:t>2、通过机械能与内能的比较，能举例说明影响内能大小的因素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．能说出通过做功改变物体内能的实质和方法。</a:t>
            </a:r>
            <a:endParaRPr lang="zh-CN" altLang="en-US" sz="3200" b="1">
              <a:solidFill>
                <a:srgbClr val="FF0000"/>
              </a:solidFill>
              <a:latin typeface="新宋体"/>
              <a:ea typeface="新宋体"/>
              <a:cs typeface="新宋体" panose="0201060903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．能说出热传递的定义、条件、方式和实质；能判断             哪些实例属于利用热传递改变内能的。</a:t>
            </a:r>
            <a:endParaRPr lang="zh-CN" altLang="en-US" sz="3200" b="1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、能区别温度、内能、和热量三者的不同。</a:t>
            </a:r>
            <a:endParaRPr lang="zh-CN" altLang="en-US" sz="3200" b="1">
              <a:solidFill>
                <a:srgbClr val="FF0000"/>
              </a:solidFill>
              <a:latin typeface="新宋体"/>
              <a:ea typeface="新宋体"/>
              <a:cs typeface="新宋体" panose="0201060903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4335184"/>
      </p:ext>
    </p:extLst>
  </p:cSld>
  <p:clrMapOvr>
    <a:masterClrMapping/>
  </p:clrMapOvr>
  <p:transition>
    <p:dissolve/>
    <p:sndAc>
      <p:stSnd>
        <p:snd r:embed="rId2" name="coin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872803" y="926466"/>
          <a:ext cx="10910331" cy="4406501"/>
        </p:xfrm>
        <a:graphic>
          <a:graphicData uri="http://schemas.openxmlformats.org/drawingml/2006/table">
            <a:tbl>
              <a:tblPr/>
              <a:tblGrid>
                <a:gridCol w="1398257"/>
                <a:gridCol w="3995109"/>
                <a:gridCol w="2923915"/>
                <a:gridCol w="2593050"/>
              </a:tblGrid>
              <a:tr h="943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marL="91273" marR="91273" marT="46323" marB="463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2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273" marR="91273" marT="46323" marB="46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91273" marR="91273" marT="46323" marB="463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521222" y="0"/>
            <a:ext cx="3955177" cy="591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改变物体的内能</a:t>
            </a:r>
            <a:endParaRPr lang="zh-CN" altLang="en-US" sz="3200" b="1">
              <a:solidFill>
                <a:srgbClr val="FF0000"/>
              </a:solidFill>
              <a:latin typeface="新宋体"/>
              <a:ea typeface="新宋体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216978" y="1028118"/>
            <a:ext cx="912733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方式</a:t>
            </a:r>
            <a:endParaRPr lang="zh-CN" altLang="en-US" sz="2800" b="1">
              <a:latin typeface="新宋体"/>
              <a:ea typeface="新宋体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194566" y="926465"/>
            <a:ext cx="2738199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内能如何变化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388499" y="1028118"/>
            <a:ext cx="3028500" cy="528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能的种类是否变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9217971" y="926467"/>
            <a:ext cx="2701437" cy="965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如何量度改变了多少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521222" y="2160145"/>
            <a:ext cx="380305" cy="18387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热</a:t>
            </a:r>
          </a:p>
          <a:p>
            <a:pPr>
              <a:spcBef>
                <a:spcPct val="50000"/>
              </a:spcBef>
            </a:pPr>
            <a:r>
              <a:rPr lang="zh-CN" altLang="en-US" sz="2800" b="1"/>
              <a:t>传</a:t>
            </a:r>
          </a:p>
          <a:p>
            <a:pPr>
              <a:spcBef>
                <a:spcPct val="50000"/>
              </a:spcBef>
            </a:pPr>
            <a:r>
              <a:rPr lang="zh-CN" altLang="en-US" sz="2800" b="1"/>
              <a:t>递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216978" y="4435452"/>
            <a:ext cx="988794" cy="7588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做功</a:t>
            </a:r>
            <a:r>
              <a:rPr lang="zh-CN" altLang="en-US" sz="1500" b="1">
                <a:solidFill>
                  <a:srgbClr val="FF0000"/>
                </a:solidFill>
              </a:rPr>
              <a:t>（机械功）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2402263" y="2251826"/>
            <a:ext cx="3530503" cy="14019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物体吸收热量，内能</a:t>
            </a:r>
            <a:r>
              <a:rPr lang="en-US" altLang="zh-CN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_____</a:t>
            </a:r>
            <a:r>
              <a:rPr lang="zh-CN" altLang="en-US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； 物体放出热量，   内能</a:t>
            </a:r>
            <a:r>
              <a:rPr lang="en-US" altLang="zh-CN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_____</a:t>
            </a:r>
            <a:endParaRPr lang="zh-CN" altLang="en-US" sz="2800" b="1">
              <a:solidFill>
                <a:srgbClr val="0000CC"/>
              </a:solidFill>
              <a:latin typeface="新宋体"/>
              <a:ea typeface="新宋体"/>
              <a:cs typeface="新宋体" panose="02010609030101010101" charset="-122"/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2507483" y="4014683"/>
            <a:ext cx="3578040" cy="14019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对物体做功， 内能</a:t>
            </a:r>
            <a:r>
              <a:rPr lang="en-US" altLang="zh-CN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_____</a:t>
            </a:r>
            <a:r>
              <a:rPr lang="zh-CN" altLang="en-US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； 物体对外做功，内能</a:t>
            </a:r>
            <a:r>
              <a:rPr lang="en-US" altLang="zh-CN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_____</a:t>
            </a:r>
            <a:r>
              <a:rPr lang="zh-CN" altLang="en-US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。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6531746" y="2059456"/>
            <a:ext cx="2397193" cy="965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A5002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不变  </a:t>
            </a:r>
            <a:r>
              <a:rPr lang="zh-CN" altLang="en-US" sz="2800" b="1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内能的转移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6277577" y="4217347"/>
            <a:ext cx="3139421" cy="965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767" tIns="45883" rIns="91767" bIns="458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改变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机械能与内能相互转化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9881605" y="2251827"/>
            <a:ext cx="1901527" cy="965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传递热量的多少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9645180" y="4326077"/>
            <a:ext cx="1521222" cy="10905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做功的多少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825466" y="5944818"/>
            <a:ext cx="8594904" cy="59126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lIns="91767" tIns="45883" rIns="91767" bIns="45883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热传递和做功改变物体内能是</a:t>
            </a:r>
            <a:r>
              <a:rPr lang="zh-CN" altLang="en-US" sz="3200" b="1" u="sng">
                <a:solidFill>
                  <a:srgbClr val="0000CC"/>
                </a:solidFill>
                <a:latin typeface="新宋体" panose="02010609030101010101" charset="-122"/>
                <a:ea typeface="新宋体" panose="02010609030101010101" charset="-122"/>
              </a:rPr>
              <a:t>等效</a:t>
            </a: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的</a:t>
            </a:r>
          </a:p>
        </p:txBody>
      </p:sp>
      <p:sp>
        <p:nvSpPr>
          <p:cNvPr id="26662" name="TextBox 39"/>
          <p:cNvSpPr txBox="1">
            <a:spLocks noChangeArrowheads="1"/>
          </p:cNvSpPr>
          <p:nvPr/>
        </p:nvSpPr>
        <p:spPr bwMode="auto">
          <a:xfrm>
            <a:off x="2507481" y="2659728"/>
            <a:ext cx="803027" cy="4677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767" tIns="45883" rIns="91767" bIns="45883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增加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宋体"/>
              <a:ea typeface="新宋体"/>
            </a:endParaRPr>
          </a:p>
        </p:txBody>
      </p:sp>
      <p:sp>
        <p:nvSpPr>
          <p:cNvPr id="26663" name="TextBox 40"/>
          <p:cNvSpPr txBox="1">
            <a:spLocks noChangeArrowheads="1"/>
          </p:cNvSpPr>
          <p:nvPr/>
        </p:nvSpPr>
        <p:spPr bwMode="auto">
          <a:xfrm>
            <a:off x="2610797" y="4462474"/>
            <a:ext cx="905432" cy="530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767" tIns="45883" rIns="91767" bIns="45883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增加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宋体"/>
              <a:ea typeface="新宋体"/>
            </a:endParaRPr>
          </a:p>
        </p:txBody>
      </p:sp>
      <p:sp>
        <p:nvSpPr>
          <p:cNvPr id="26664" name="TextBox 41"/>
          <p:cNvSpPr txBox="1">
            <a:spLocks noChangeArrowheads="1"/>
          </p:cNvSpPr>
          <p:nvPr/>
        </p:nvSpPr>
        <p:spPr bwMode="auto">
          <a:xfrm>
            <a:off x="4445137" y="3126177"/>
            <a:ext cx="905432" cy="530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767" tIns="45883" rIns="91767" bIns="45883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减少</a:t>
            </a:r>
          </a:p>
        </p:txBody>
      </p:sp>
      <p:sp>
        <p:nvSpPr>
          <p:cNvPr id="26665" name="TextBox 42"/>
          <p:cNvSpPr txBox="1">
            <a:spLocks noChangeArrowheads="1"/>
          </p:cNvSpPr>
          <p:nvPr/>
        </p:nvSpPr>
        <p:spPr bwMode="auto">
          <a:xfrm>
            <a:off x="4246111" y="4991330"/>
            <a:ext cx="905432" cy="5301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767" tIns="45883" rIns="91767" bIns="45883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减少</a:t>
            </a:r>
          </a:p>
        </p:txBody>
      </p:sp>
    </p:spTree>
    <p:extLst>
      <p:ext uri="{BB962C8B-B14F-4D97-AF65-F5344CB8AC3E}">
        <p14:creationId xmlns:p14="http://schemas.microsoft.com/office/powerpoint/2010/main" val="242782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7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2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7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/>
      <p:bldP spid="26654" grpId="0"/>
      <p:bldP spid="26655" grpId="0"/>
      <p:bldP spid="26656" grpId="0"/>
      <p:bldP spid="26657" grpId="0"/>
      <p:bldP spid="26658" grpId="0"/>
      <p:bldP spid="26659" grpId="0"/>
      <p:bldP spid="26660" grpId="0"/>
      <p:bldP spid="26661" grpId="0" animBg="1"/>
      <p:bldP spid="26662" grpId="0"/>
      <p:bldP spid="26663" grpId="0"/>
      <p:bldP spid="26664" grpId="0"/>
      <p:bldP spid="266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04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817" y="191407"/>
            <a:ext cx="2372155" cy="2407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204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018" y="191406"/>
            <a:ext cx="2443463" cy="23145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4" name="组合 20483"/>
          <p:cNvGrpSpPr/>
          <p:nvPr/>
        </p:nvGrpSpPr>
        <p:grpSpPr>
          <a:xfrm>
            <a:off x="1771590" y="0"/>
            <a:ext cx="784381" cy="3136471"/>
            <a:chOff x="323" y="210"/>
            <a:chExt cx="454" cy="1587"/>
          </a:xfrm>
        </p:grpSpPr>
        <p:sp>
          <p:nvSpPr>
            <p:cNvPr id="20485" name="矩形 20484"/>
            <p:cNvSpPr/>
            <p:nvPr/>
          </p:nvSpPr>
          <p:spPr>
            <a:xfrm>
              <a:off x="323" y="210"/>
              <a:ext cx="454" cy="1587"/>
            </a:xfrm>
            <a:prstGeom prst="rect">
              <a:avLst/>
            </a:prstGeom>
            <a:gradFill rotWithShape="1">
              <a:gsLst>
                <a:gs pos="0">
                  <a:srgbClr val="E6DCAC">
                    <a:alpha val="100000"/>
                  </a:srgbClr>
                </a:gs>
                <a:gs pos="6000">
                  <a:srgbClr val="E6D78A">
                    <a:alpha val="100000"/>
                  </a:srgbClr>
                </a:gs>
                <a:gs pos="15000">
                  <a:srgbClr val="C7AC4C">
                    <a:alpha val="100000"/>
                  </a:srgbClr>
                </a:gs>
                <a:gs pos="22500">
                  <a:srgbClr val="E6D78A">
                    <a:alpha val="100000"/>
                  </a:srgbClr>
                </a:gs>
                <a:gs pos="38500">
                  <a:srgbClr val="C7AC4C">
                    <a:alpha val="100000"/>
                  </a:srgbClr>
                </a:gs>
                <a:gs pos="50000">
                  <a:srgbClr val="E6DCAC">
                    <a:alpha val="100000"/>
                  </a:srgbClr>
                </a:gs>
                <a:gs pos="61500">
                  <a:srgbClr val="C7AC4C">
                    <a:alpha val="100000"/>
                  </a:srgbClr>
                </a:gs>
                <a:gs pos="77500">
                  <a:srgbClr val="E6D78A">
                    <a:alpha val="100000"/>
                  </a:srgbClr>
                </a:gs>
                <a:gs pos="85000">
                  <a:srgbClr val="C7AC4C">
                    <a:alpha val="100000"/>
                  </a:srgbClr>
                </a:gs>
                <a:gs pos="94000">
                  <a:srgbClr val="E6D78A">
                    <a:alpha val="100000"/>
                  </a:srgbClr>
                </a:gs>
                <a:gs pos="100000">
                  <a:srgbClr val="E6DCAC">
                    <a:alpha val="100000"/>
                  </a:srgbClr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6" name="矩形 20485"/>
            <p:cNvSpPr/>
            <p:nvPr/>
          </p:nvSpPr>
          <p:spPr>
            <a:xfrm rot="5400000">
              <a:off x="-206" y="846"/>
              <a:ext cx="1470" cy="288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怎样改变物体的内能</a:t>
              </a:r>
            </a:p>
          </p:txBody>
        </p:sp>
      </p:grpSp>
      <p:sp>
        <p:nvSpPr>
          <p:cNvPr id="20487" name="矩形标注 20486"/>
          <p:cNvSpPr/>
          <p:nvPr/>
        </p:nvSpPr>
        <p:spPr>
          <a:xfrm flipV="1">
            <a:off x="2275494" y="3183117"/>
            <a:ext cx="3809394" cy="1167732"/>
          </a:xfrm>
          <a:prstGeom prst="wedgeRectCallout">
            <a:avLst>
              <a:gd name="adj1" fmla="val -5495"/>
              <a:gd name="adj2" fmla="val 13719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rot="10800000" lIns="91767" tIns="45883" rIns="91767" bIns="45883"/>
          <a:lstStyle/>
          <a:p>
            <a:pPr lvl="0">
              <a:buClr>
                <a:srgbClr val="000000"/>
              </a:buClr>
            </a:pP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人用力钻木，会使物体的温度升高，这是通过什么途径来改变物体内能的</a:t>
            </a:r>
          </a:p>
        </p:txBody>
      </p:sp>
      <p:grpSp>
        <p:nvGrpSpPr>
          <p:cNvPr id="20488" name="组合 20487"/>
          <p:cNvGrpSpPr/>
          <p:nvPr/>
        </p:nvGrpSpPr>
        <p:grpSpPr>
          <a:xfrm>
            <a:off x="5798076" y="482535"/>
            <a:ext cx="1422976" cy="2042727"/>
            <a:chOff x="3288" y="709"/>
            <a:chExt cx="1152" cy="2177"/>
          </a:xfrm>
        </p:grpSpPr>
        <p:sp>
          <p:nvSpPr>
            <p:cNvPr id="20489" name="矩形 20488"/>
            <p:cNvSpPr/>
            <p:nvPr/>
          </p:nvSpPr>
          <p:spPr>
            <a:xfrm>
              <a:off x="3288" y="981"/>
              <a:ext cx="736" cy="190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  <a:normAutofit/>
              <a:scene3d>
                <a:camera prst="legacyObliqueTopRight">
                  <a:rot lat="0" lon="0" rev="0"/>
                </a:camera>
                <a:lightRig rig="legacyFlat3" dir="b"/>
              </a:scene3d>
              <a:sp3d extrusionH="430200" prstMaterial="legacyMatte">
                <a:extrusionClr>
                  <a:srgbClr val="6600CC"/>
                </a:extrusionClr>
              </a:sp3d>
            </a:bodyPr>
            <a:lstStyle/>
            <a:p>
              <a:pPr algn="ctr"/>
              <a:r>
                <a:rPr lang="zh-CN" altLang="en-US" sz="3600"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latin typeface="楷体_GB2312" charset="0"/>
                  <a:ea typeface="楷体_GB2312" charset="0"/>
                </a:rPr>
                <a:t>？</a:t>
              </a:r>
              <a:endParaRPr lang="zh-CN" altLang="en-US" sz="3600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楷体_GB2312" charset="-122"/>
                <a:ea typeface="楷体_GB2312" panose="02010609030101010101" charset="-122"/>
              </a:endParaRPr>
            </a:p>
          </p:txBody>
        </p:sp>
        <p:sp>
          <p:nvSpPr>
            <p:cNvPr id="20490" name="矩形 20489"/>
            <p:cNvSpPr/>
            <p:nvPr/>
          </p:nvSpPr>
          <p:spPr>
            <a:xfrm>
              <a:off x="3288" y="709"/>
              <a:ext cx="1152" cy="829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9812094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你知道吗</a:t>
              </a:r>
            </a:p>
          </p:txBody>
        </p:sp>
      </p:grpSp>
      <p:sp>
        <p:nvSpPr>
          <p:cNvPr id="20491" name="矩形标注 20490"/>
          <p:cNvSpPr/>
          <p:nvPr/>
        </p:nvSpPr>
        <p:spPr>
          <a:xfrm flipV="1">
            <a:off x="6408147" y="3109127"/>
            <a:ext cx="4240407" cy="1240112"/>
          </a:xfrm>
          <a:prstGeom prst="wedgeRectCallout">
            <a:avLst>
              <a:gd name="adj1" fmla="val -1125"/>
              <a:gd name="adj2" fmla="val 14000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rot="10800000" lIns="54193" tIns="45883" rIns="54193" bIns="45883"/>
          <a:lstStyle/>
          <a:p>
            <a:pPr lvl="0">
              <a:buClr>
                <a:srgbClr val="000000"/>
              </a:buClr>
            </a:pP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饮料和冰块放在一起，它们的温度会发生变化，这是通过什么途径来改变物体内能的</a:t>
            </a:r>
          </a:p>
        </p:txBody>
      </p:sp>
      <p:sp>
        <p:nvSpPr>
          <p:cNvPr id="20492" name="文本框 20491"/>
          <p:cNvSpPr txBox="1"/>
          <p:nvPr/>
        </p:nvSpPr>
        <p:spPr>
          <a:xfrm>
            <a:off x="1915791" y="4495607"/>
            <a:ext cx="8266889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思考：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内能改变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多少可以用什么来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量度</a:t>
            </a:r>
            <a:r>
              <a:rPr lang="zh-CN" altLang="en-US" sz="2800" b="1">
                <a:latin typeface="Times New Roman" panose="02020603050405020304" pitchFamily="18" charset="0"/>
                <a:ea typeface="楷体_GB2312" pitchFamily="49" charset="-122"/>
              </a:rPr>
              <a:t>呢？</a:t>
            </a:r>
          </a:p>
        </p:txBody>
      </p:sp>
      <p:sp>
        <p:nvSpPr>
          <p:cNvPr id="20494" name="文本框 20493"/>
          <p:cNvSpPr txBox="1"/>
          <p:nvPr/>
        </p:nvSpPr>
        <p:spPr>
          <a:xfrm>
            <a:off x="1988682" y="5151856"/>
            <a:ext cx="8049799" cy="965711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热传递过程中，传递内能的多少叫做</a:t>
            </a:r>
            <a:r>
              <a:rPr lang="zh-CN" altLang="en-US" sz="2800" b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热量</a:t>
            </a: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。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用字母</a:t>
            </a:r>
            <a:r>
              <a:rPr lang="en-US" altLang="zh-CN" sz="2800" b="1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表示。</a:t>
            </a:r>
          </a:p>
        </p:txBody>
      </p:sp>
      <p:sp>
        <p:nvSpPr>
          <p:cNvPr id="20495" name="文本框 20494"/>
          <p:cNvSpPr txBox="1"/>
          <p:nvPr/>
        </p:nvSpPr>
        <p:spPr>
          <a:xfrm>
            <a:off x="2059989" y="6173217"/>
            <a:ext cx="6723484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热量和内能的单位都是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焦（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J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20496" name="矩形 20495"/>
          <p:cNvSpPr/>
          <p:nvPr/>
        </p:nvSpPr>
        <p:spPr>
          <a:xfrm>
            <a:off x="8888057" y="4495608"/>
            <a:ext cx="1626535" cy="530124"/>
          </a:xfrm>
          <a:prstGeom prst="rect">
            <a:avLst/>
          </a:prstGeom>
          <a:noFill/>
          <a:ln w="9525">
            <a:noFill/>
          </a:ln>
        </p:spPr>
        <p:txBody>
          <a:bodyPr wrap="none" lIns="91767" tIns="45883" rIns="91767" bIns="45883" anchor="t">
            <a:spAutoFit/>
          </a:bodyPr>
          <a:lstStyle/>
          <a:p>
            <a:pPr lvl="0"/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功和热量</a:t>
            </a:r>
          </a:p>
        </p:txBody>
      </p:sp>
    </p:spTree>
    <p:extLst>
      <p:ext uri="{BB962C8B-B14F-4D97-AF65-F5344CB8AC3E}">
        <p14:creationId xmlns:p14="http://schemas.microsoft.com/office/powerpoint/2010/main" val="386038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91" grpId="0" animBg="1"/>
      <p:bldP spid="20492" grpId="0"/>
      <p:bldP spid="20494" grpId="0"/>
      <p:bldP spid="20495" grpId="0"/>
      <p:bldP spid="204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矩形 72707"/>
          <p:cNvSpPr/>
          <p:nvPr/>
        </p:nvSpPr>
        <p:spPr>
          <a:xfrm>
            <a:off x="129304" y="1235287"/>
            <a:ext cx="3726994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</a:rPr>
              <a:t>铁锅热得烫手</a:t>
            </a:r>
            <a:endParaRPr lang="zh-CN" altLang="en-US" sz="2800">
              <a:solidFill>
                <a:schemeClr val="accent1">
                  <a:lumMod val="50000"/>
                </a:schemeClr>
              </a:solidFill>
              <a:latin typeface="新宋体"/>
              <a:ea typeface="新宋体"/>
            </a:endParaRPr>
          </a:p>
        </p:txBody>
      </p:sp>
      <p:sp>
        <p:nvSpPr>
          <p:cNvPr id="72709" name="矩形 72708"/>
          <p:cNvSpPr/>
          <p:nvPr/>
        </p:nvSpPr>
        <p:spPr>
          <a:xfrm>
            <a:off x="7543361" y="1116906"/>
            <a:ext cx="3429293" cy="530124"/>
          </a:xfrm>
          <a:prstGeom prst="rect">
            <a:avLst/>
          </a:prstGeom>
          <a:noFill/>
          <a:ln w="9525">
            <a:noFill/>
          </a:ln>
        </p:spPr>
        <p:txBody>
          <a:bodyPr wrap="none"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新宋体" panose="02010609030101010101" charset="-122"/>
                <a:ea typeface="新宋体" panose="02010609030101010101" charset="-122"/>
              </a:rPr>
              <a:t>棉被被晒得暖乎乎的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新宋体"/>
              <a:ea typeface="新宋体"/>
            </a:endParaRPr>
          </a:p>
        </p:txBody>
      </p:sp>
      <p:sp>
        <p:nvSpPr>
          <p:cNvPr id="36868" name="文本框 72710"/>
          <p:cNvSpPr txBox="1"/>
          <p:nvPr/>
        </p:nvSpPr>
        <p:spPr>
          <a:xfrm>
            <a:off x="2407968" y="174999"/>
            <a:ext cx="7353841" cy="653673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探究二：热传递改变内能</a:t>
            </a:r>
            <a:endParaRPr lang="zh-CN" altLang="en-US" sz="3600" b="1">
              <a:solidFill>
                <a:srgbClr val="FF0000"/>
              </a:solidFill>
              <a:latin typeface="新宋体"/>
              <a:ea typeface="新宋体"/>
            </a:endParaRPr>
          </a:p>
        </p:txBody>
      </p:sp>
      <p:pic>
        <p:nvPicPr>
          <p:cNvPr id="36869" name="图片 72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02" y="1764144"/>
            <a:ext cx="6556466" cy="281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5" name="内容占位符 74754"/>
          <p:cNvSpPr>
            <a:spLocks noGrp="1"/>
          </p:cNvSpPr>
          <p:nvPr/>
        </p:nvSpPr>
        <p:spPr>
          <a:xfrm>
            <a:off x="783430" y="5045374"/>
            <a:ext cx="10847580" cy="2283994"/>
          </a:xfrm>
          <a:prstGeom prst="rect">
            <a:avLst/>
          </a:prstGeom>
          <a:noFill/>
          <a:ln>
            <a:solidFill>
              <a:srgbClr val="FF0066"/>
            </a:solidFill>
            <a:miter/>
          </a:ln>
        </p:spPr>
        <p:txBody>
          <a:bodyPr vert="horz" wrap="square" lIns="101963" tIns="0" rIns="82846" bIns="0" numCol="1" rtlCol="0" anchor="t" anchorCtr="0" compatLnSpc="1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热传递：</a:t>
            </a:r>
            <a:r>
              <a:rPr lang="zh-CN" altLang="en-US" sz="28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温度不同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的两个物体互相接触时，</a:t>
            </a:r>
            <a:r>
              <a:rPr lang="zh-CN" altLang="en-US" sz="2800" b="1">
                <a:solidFill>
                  <a:srgbClr val="990033"/>
                </a:solidFill>
                <a:latin typeface="新宋体" panose="02010609030101010101" charset="-122"/>
                <a:ea typeface="新宋体" panose="02010609030101010101" charset="-122"/>
              </a:rPr>
              <a:t>低温物体温度升高，高温物体温度降低，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这个过程叫做热传递</a:t>
            </a:r>
            <a:r>
              <a:rPr lang="zh-CN" altLang="en-US" sz="3200" b="1">
                <a:latin typeface="新宋体" panose="02010609030101010101" charset="-122"/>
                <a:ea typeface="新宋体" panose="02010609030101010101" charset="-122"/>
              </a:rPr>
              <a:t>。</a:t>
            </a:r>
            <a:endParaRPr lang="zh-CN" altLang="en-US" sz="3200" b="1">
              <a:solidFill>
                <a:srgbClr val="FF0066"/>
              </a:solidFill>
              <a:latin typeface="新宋体"/>
              <a:ea typeface="新宋体"/>
            </a:endParaRPr>
          </a:p>
        </p:txBody>
      </p:sp>
    </p:spTree>
    <p:extLst>
      <p:ext uri="{BB962C8B-B14F-4D97-AF65-F5344CB8AC3E}">
        <p14:creationId xmlns:p14="http://schemas.microsoft.com/office/powerpoint/2010/main" val="84743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文本框 49154"/>
          <p:cNvSpPr txBox="1"/>
          <p:nvPr/>
        </p:nvSpPr>
        <p:spPr>
          <a:xfrm>
            <a:off x="1771590" y="994019"/>
            <a:ext cx="2803169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08058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en-US" sz="2800" b="1">
                <a:solidFill>
                  <a:srgbClr val="08058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低温物体吸热</a:t>
            </a:r>
          </a:p>
        </p:txBody>
      </p:sp>
      <p:sp>
        <p:nvSpPr>
          <p:cNvPr id="49156" name="右箭头 49155"/>
          <p:cNvSpPr/>
          <p:nvPr/>
        </p:nvSpPr>
        <p:spPr>
          <a:xfrm>
            <a:off x="4487605" y="1158082"/>
            <a:ext cx="1064855" cy="201057"/>
          </a:xfrm>
          <a:prstGeom prst="rightArrow">
            <a:avLst>
              <a:gd name="adj1" fmla="val 50000"/>
              <a:gd name="adj2" fmla="val 1343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/>
          <a:lstStyle/>
          <a:p>
            <a:endParaRPr lang="zh-CN" altLang="en-US"/>
          </a:p>
        </p:txBody>
      </p:sp>
      <p:sp>
        <p:nvSpPr>
          <p:cNvPr id="49157" name="文本框 49156"/>
          <p:cNvSpPr txBox="1"/>
          <p:nvPr/>
        </p:nvSpPr>
        <p:spPr>
          <a:xfrm>
            <a:off x="8670965" y="926465"/>
            <a:ext cx="2586077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rgbClr val="08058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内能增加</a:t>
            </a:r>
          </a:p>
        </p:txBody>
      </p:sp>
      <p:sp>
        <p:nvSpPr>
          <p:cNvPr id="49158" name="文本框 49157"/>
          <p:cNvSpPr txBox="1"/>
          <p:nvPr/>
        </p:nvSpPr>
        <p:spPr>
          <a:xfrm>
            <a:off x="1771591" y="1503898"/>
            <a:ext cx="2947368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800" b="1">
                <a:solidFill>
                  <a:srgbClr val="08058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en-US" sz="2800" b="1">
                <a:solidFill>
                  <a:srgbClr val="08058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高温物体放热</a:t>
            </a:r>
          </a:p>
        </p:txBody>
      </p:sp>
      <p:sp>
        <p:nvSpPr>
          <p:cNvPr id="49159" name="文本框 49158"/>
          <p:cNvSpPr txBox="1"/>
          <p:nvPr/>
        </p:nvSpPr>
        <p:spPr>
          <a:xfrm>
            <a:off x="5704582" y="1003670"/>
            <a:ext cx="2205772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rgbClr val="08058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温度升高</a:t>
            </a:r>
          </a:p>
        </p:txBody>
      </p:sp>
      <p:sp>
        <p:nvSpPr>
          <p:cNvPr id="49160" name="右箭头 49159"/>
          <p:cNvSpPr/>
          <p:nvPr/>
        </p:nvSpPr>
        <p:spPr>
          <a:xfrm>
            <a:off x="7530048" y="1158082"/>
            <a:ext cx="1064855" cy="201057"/>
          </a:xfrm>
          <a:prstGeom prst="rightArrow">
            <a:avLst>
              <a:gd name="adj1" fmla="val 50000"/>
              <a:gd name="adj2" fmla="val 1343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/>
          <a:lstStyle/>
          <a:p>
            <a:endParaRPr lang="zh-CN" altLang="en-US"/>
          </a:p>
        </p:txBody>
      </p:sp>
      <p:sp>
        <p:nvSpPr>
          <p:cNvPr id="49161" name="右箭头 49160"/>
          <p:cNvSpPr/>
          <p:nvPr/>
        </p:nvSpPr>
        <p:spPr>
          <a:xfrm>
            <a:off x="4503450" y="1722647"/>
            <a:ext cx="1064855" cy="175320"/>
          </a:xfrm>
          <a:prstGeom prst="rightArrow">
            <a:avLst>
              <a:gd name="adj1" fmla="val 50000"/>
              <a:gd name="adj2" fmla="val 1541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/>
          <a:lstStyle/>
          <a:p>
            <a:endParaRPr lang="zh-CN" altLang="en-US"/>
          </a:p>
        </p:txBody>
      </p:sp>
      <p:sp>
        <p:nvSpPr>
          <p:cNvPr id="49162" name="文本框 49161"/>
          <p:cNvSpPr txBox="1"/>
          <p:nvPr/>
        </p:nvSpPr>
        <p:spPr>
          <a:xfrm>
            <a:off x="5704582" y="1544108"/>
            <a:ext cx="1825466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rgbClr val="08058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温度降低</a:t>
            </a:r>
          </a:p>
        </p:txBody>
      </p:sp>
      <p:sp>
        <p:nvSpPr>
          <p:cNvPr id="49163" name="右箭头 49162"/>
          <p:cNvSpPr/>
          <p:nvPr/>
        </p:nvSpPr>
        <p:spPr>
          <a:xfrm>
            <a:off x="7522126" y="1722647"/>
            <a:ext cx="1064855" cy="175320"/>
          </a:xfrm>
          <a:prstGeom prst="rightArrow">
            <a:avLst>
              <a:gd name="adj1" fmla="val 50000"/>
              <a:gd name="adj2" fmla="val 1541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/>
          <a:lstStyle/>
          <a:p>
            <a:endParaRPr lang="zh-CN" altLang="en-US"/>
          </a:p>
        </p:txBody>
      </p:sp>
      <p:sp>
        <p:nvSpPr>
          <p:cNvPr id="49164" name="文本框 49163"/>
          <p:cNvSpPr txBox="1"/>
          <p:nvPr/>
        </p:nvSpPr>
        <p:spPr>
          <a:xfrm>
            <a:off x="8747026" y="1503898"/>
            <a:ext cx="1901527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内能减少</a:t>
            </a:r>
          </a:p>
        </p:txBody>
      </p:sp>
      <p:sp>
        <p:nvSpPr>
          <p:cNvPr id="49165" name="文本框 49164"/>
          <p:cNvSpPr txBox="1"/>
          <p:nvPr/>
        </p:nvSpPr>
        <p:spPr>
          <a:xfrm>
            <a:off x="2104675" y="2152745"/>
            <a:ext cx="7377926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solidFill>
                  <a:srgbClr val="080583"/>
                </a:solidFill>
                <a:latin typeface="楷体_GB2312" pitchFamily="49" charset="-122"/>
                <a:ea typeface="楷体_GB2312" pitchFamily="49" charset="-122"/>
              </a:rPr>
              <a:t>讨论</a:t>
            </a:r>
            <a:r>
              <a:rPr lang="en-US" altLang="zh-CN" sz="3200" b="1">
                <a:solidFill>
                  <a:srgbClr val="080583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b="1">
                <a:solidFill>
                  <a:srgbClr val="08058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热传递改变内能的实质是什么</a:t>
            </a:r>
            <a:r>
              <a:rPr lang="en-US" altLang="zh-CN" b="1">
                <a:solidFill>
                  <a:srgbClr val="08058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49166" name="文本框 49165"/>
          <p:cNvSpPr txBox="1"/>
          <p:nvPr/>
        </p:nvSpPr>
        <p:spPr>
          <a:xfrm>
            <a:off x="1844482" y="3036747"/>
            <a:ext cx="2514770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能量的转移</a:t>
            </a:r>
          </a:p>
        </p:txBody>
      </p:sp>
      <p:sp>
        <p:nvSpPr>
          <p:cNvPr id="49167" name="左大括号 49166"/>
          <p:cNvSpPr/>
          <p:nvPr/>
        </p:nvSpPr>
        <p:spPr>
          <a:xfrm>
            <a:off x="4001132" y="2890379"/>
            <a:ext cx="76061" cy="926465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1767" tIns="45883" rIns="91767" bIns="45883"/>
          <a:lstStyle/>
          <a:p>
            <a:endParaRPr lang="zh-CN" altLang="en-US"/>
          </a:p>
        </p:txBody>
      </p:sp>
      <p:sp>
        <p:nvSpPr>
          <p:cNvPr id="49168" name="文本框 49167"/>
          <p:cNvSpPr txBox="1"/>
          <p:nvPr/>
        </p:nvSpPr>
        <p:spPr>
          <a:xfrm>
            <a:off x="4287944" y="2744011"/>
            <a:ext cx="1445161" cy="466449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高温物体</a:t>
            </a:r>
          </a:p>
        </p:txBody>
      </p:sp>
      <p:sp>
        <p:nvSpPr>
          <p:cNvPr id="49169" name="右箭头 49168"/>
          <p:cNvSpPr/>
          <p:nvPr/>
        </p:nvSpPr>
        <p:spPr>
          <a:xfrm>
            <a:off x="6013581" y="3109127"/>
            <a:ext cx="1064855" cy="133501"/>
          </a:xfrm>
          <a:prstGeom prst="rightArrow">
            <a:avLst>
              <a:gd name="adj1" fmla="val 50000"/>
              <a:gd name="adj2" fmla="val 20241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/>
          <a:lstStyle/>
          <a:p>
            <a:endParaRPr lang="zh-CN" altLang="en-US"/>
          </a:p>
        </p:txBody>
      </p:sp>
      <p:sp>
        <p:nvSpPr>
          <p:cNvPr id="49170" name="文本框 49169"/>
          <p:cNvSpPr txBox="1"/>
          <p:nvPr/>
        </p:nvSpPr>
        <p:spPr>
          <a:xfrm>
            <a:off x="7235312" y="2744011"/>
            <a:ext cx="1597283" cy="466449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低温物体</a:t>
            </a:r>
          </a:p>
        </p:txBody>
      </p:sp>
      <p:sp>
        <p:nvSpPr>
          <p:cNvPr id="49171" name="文本框 49170"/>
          <p:cNvSpPr txBox="1"/>
          <p:nvPr/>
        </p:nvSpPr>
        <p:spPr>
          <a:xfrm>
            <a:off x="6013580" y="2599251"/>
            <a:ext cx="1369100" cy="466449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转移到</a:t>
            </a:r>
          </a:p>
        </p:txBody>
      </p:sp>
      <p:sp>
        <p:nvSpPr>
          <p:cNvPr id="49172" name="文本框 49171"/>
          <p:cNvSpPr txBox="1"/>
          <p:nvPr/>
        </p:nvSpPr>
        <p:spPr>
          <a:xfrm>
            <a:off x="9032255" y="2525262"/>
            <a:ext cx="1445161" cy="840896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不同物体之间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49173" name="文本框 49172"/>
          <p:cNvSpPr txBox="1"/>
          <p:nvPr/>
        </p:nvSpPr>
        <p:spPr>
          <a:xfrm>
            <a:off x="4287944" y="3474245"/>
            <a:ext cx="1445161" cy="466449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高温部分</a:t>
            </a:r>
          </a:p>
        </p:txBody>
      </p:sp>
      <p:sp>
        <p:nvSpPr>
          <p:cNvPr id="49174" name="右箭头 49173"/>
          <p:cNvSpPr/>
          <p:nvPr/>
        </p:nvSpPr>
        <p:spPr>
          <a:xfrm>
            <a:off x="6013581" y="3692995"/>
            <a:ext cx="1064855" cy="172104"/>
          </a:xfrm>
          <a:prstGeom prst="rightArrow">
            <a:avLst>
              <a:gd name="adj1" fmla="val 50000"/>
              <a:gd name="adj2" fmla="val 15700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/>
          <a:lstStyle/>
          <a:p>
            <a:endParaRPr lang="zh-CN" altLang="en-US"/>
          </a:p>
        </p:txBody>
      </p:sp>
      <p:sp>
        <p:nvSpPr>
          <p:cNvPr id="49175" name="文本框 49174"/>
          <p:cNvSpPr txBox="1"/>
          <p:nvPr/>
        </p:nvSpPr>
        <p:spPr>
          <a:xfrm>
            <a:off x="7306619" y="3474245"/>
            <a:ext cx="1521222" cy="466449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低温部分</a:t>
            </a:r>
          </a:p>
        </p:txBody>
      </p:sp>
      <p:sp>
        <p:nvSpPr>
          <p:cNvPr id="49176" name="文本框 49175"/>
          <p:cNvSpPr txBox="1"/>
          <p:nvPr/>
        </p:nvSpPr>
        <p:spPr>
          <a:xfrm>
            <a:off x="8959363" y="3327877"/>
            <a:ext cx="1293039" cy="840896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同一物体之间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49177" name="文本框 49176"/>
          <p:cNvSpPr txBox="1"/>
          <p:nvPr/>
        </p:nvSpPr>
        <p:spPr>
          <a:xfrm>
            <a:off x="988477" y="4169093"/>
            <a:ext cx="7758232" cy="1152291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热传递过程中内能改变多少可用传递的</a:t>
            </a:r>
            <a:r>
              <a:rPr lang="zh-CN" altLang="en-US" sz="28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热量</a:t>
            </a:r>
            <a:r>
              <a:rPr lang="zh-CN" altLang="en-US" sz="2800" b="1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的多少来量度</a:t>
            </a:r>
            <a:r>
              <a:rPr lang="en-US" altLang="zh-CN" sz="2800" b="1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.</a:t>
            </a:r>
            <a:r>
              <a:rPr lang="zh-CN" altLang="en-US" sz="40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热量是一个过程量</a:t>
            </a:r>
            <a:endParaRPr lang="zh-CN" altLang="en-US" sz="4000" b="1">
              <a:solidFill>
                <a:srgbClr val="FF0000"/>
              </a:solidFill>
              <a:latin typeface="新宋体"/>
              <a:ea typeface="新宋体"/>
              <a:cs typeface="新宋体" panose="02010609030101010101" charset="-122"/>
              <a:sym typeface="+mn-ea"/>
            </a:endParaRPr>
          </a:p>
        </p:txBody>
      </p:sp>
      <p:sp>
        <p:nvSpPr>
          <p:cNvPr id="75786" name="文本框 75785"/>
          <p:cNvSpPr txBox="1"/>
          <p:nvPr/>
        </p:nvSpPr>
        <p:spPr>
          <a:xfrm>
            <a:off x="784065" y="5455207"/>
            <a:ext cx="9693352" cy="653673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x-none" sz="3600" b="1">
                <a:latin typeface="幼圆" pitchFamily="1" charset="-122"/>
                <a:ea typeface="幼圆" pitchFamily="1" charset="-122"/>
              </a:rPr>
              <a:t>热传递的条件：是</a:t>
            </a:r>
            <a:r>
              <a:rPr lang="zh-CN" altLang="x-none" sz="3600" b="1">
                <a:solidFill>
                  <a:srgbClr val="FF0000"/>
                </a:solidFill>
                <a:latin typeface="幼圆" pitchFamily="1" charset="-122"/>
                <a:ea typeface="幼圆" pitchFamily="1" charset="-122"/>
              </a:rPr>
              <a:t>物体之间有温度差。</a:t>
            </a:r>
          </a:p>
        </p:txBody>
      </p:sp>
      <p:sp>
        <p:nvSpPr>
          <p:cNvPr id="75787" name="文本框 75786"/>
          <p:cNvSpPr txBox="1"/>
          <p:nvPr/>
        </p:nvSpPr>
        <p:spPr>
          <a:xfrm>
            <a:off x="2550582" y="6108879"/>
            <a:ext cx="10466007" cy="653673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x-none" sz="3600" b="1">
                <a:latin typeface="幼圆" pitchFamily="1" charset="-122"/>
                <a:ea typeface="幼圆" pitchFamily="1" charset="-122"/>
              </a:rPr>
              <a:t>方向：内能从</a:t>
            </a:r>
            <a:r>
              <a:rPr lang="zh-CN" altLang="x-none" sz="3600" b="1">
                <a:solidFill>
                  <a:srgbClr val="FF0066"/>
                </a:solidFill>
                <a:latin typeface="幼圆" pitchFamily="1" charset="-122"/>
                <a:ea typeface="幼圆" pitchFamily="1" charset="-122"/>
              </a:rPr>
              <a:t>高温物体</a:t>
            </a:r>
            <a:r>
              <a:rPr lang="zh-CN" altLang="x-none" sz="3600" b="1">
                <a:latin typeface="幼圆" pitchFamily="1" charset="-122"/>
                <a:ea typeface="幼圆" pitchFamily="1" charset="-122"/>
              </a:rPr>
              <a:t>向</a:t>
            </a:r>
            <a:r>
              <a:rPr lang="zh-CN" altLang="x-none" sz="3600" b="1">
                <a:solidFill>
                  <a:srgbClr val="0000FF"/>
                </a:solidFill>
                <a:latin typeface="幼圆" pitchFamily="1" charset="-122"/>
                <a:ea typeface="幼圆" pitchFamily="1" charset="-122"/>
              </a:rPr>
              <a:t>低温物体</a:t>
            </a:r>
            <a:endParaRPr lang="zh-CN" altLang="x-none" sz="3600" b="1">
              <a:latin typeface="幼圆" pitchFamily="1" charset="-122"/>
              <a:ea typeface="幼圆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44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>
                                      <p:cBhvr>
                                        <p:cTn id="138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>
                                      <p:cBhvr>
                                        <p:cTn id="143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7" grpId="0"/>
      <p:bldP spid="49158" grpId="0"/>
      <p:bldP spid="49159" grpId="0"/>
      <p:bldP spid="49162" grpId="0"/>
      <p:bldP spid="49164" grpId="0"/>
      <p:bldP spid="49165" grpId="0"/>
      <p:bldP spid="49166" grpId="0"/>
      <p:bldP spid="49168" grpId="0" animBg="1"/>
      <p:bldP spid="49170" grpId="0" animBg="1"/>
      <p:bldP spid="49171" grpId="0"/>
      <p:bldP spid="49172" grpId="0"/>
      <p:bldP spid="49173" grpId="0" animBg="1"/>
      <p:bldP spid="49175" grpId="0" animBg="1"/>
      <p:bldP spid="49176" grpId="0"/>
      <p:bldP spid="49177" grpId="0"/>
      <p:bldP spid="75786" grpId="0"/>
      <p:bldP spid="757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7409"/>
          <p:cNvSpPr>
            <a:spLocks noGrp="1"/>
          </p:cNvSpPr>
          <p:nvPr>
            <p:ph type="title" idx="4294967295"/>
          </p:nvPr>
        </p:nvSpPr>
        <p:spPr>
          <a:xfrm>
            <a:off x="1988681" y="847652"/>
            <a:ext cx="1364346" cy="730235"/>
          </a:xfrm>
        </p:spPr>
        <p:txBody>
          <a:bodyPr anchor="ctr"/>
          <a:lstStyle/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热量</a:t>
            </a: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en-US" sz="3600">
              <a:solidFill>
                <a:srgbClr val="0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2265987" y="1457253"/>
            <a:ext cx="8274813" cy="358490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定义: 在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热传递过程中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,物体间内能传递的多少叫热量，用符号</a:t>
            </a:r>
            <a:r>
              <a:rPr lang="zh-CN" altLang="en-US" sz="36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Q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  <a:b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国际制单位为焦耳（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J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44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注意：</a:t>
            </a:r>
            <a:r>
              <a:rPr lang="zh-CN" altLang="en-US" sz="36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热量是过程量，只能说：吸收热量、放出热量、传递热量、不能说含有热量、具有热量。</a:t>
            </a:r>
          </a:p>
        </p:txBody>
      </p:sp>
    </p:spTree>
    <p:extLst>
      <p:ext uri="{BB962C8B-B14F-4D97-AF65-F5344CB8AC3E}">
        <p14:creationId xmlns:p14="http://schemas.microsoft.com/office/powerpoint/2010/main" val="359735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TextEdit="1"/>
          </p:cNvSpPr>
          <p:nvPr/>
        </p:nvSpPr>
        <p:spPr>
          <a:xfrm>
            <a:off x="2738200" y="579040"/>
            <a:ext cx="1066440" cy="463233"/>
          </a:xfrm>
          <a:prstGeom prst="rect">
            <a:avLst/>
          </a:prstGeom>
        </p:spPr>
        <p:txBody>
          <a:bodyPr wrap="none" lIns="91767" tIns="45883" rIns="91767" bIns="45883" fromWordArt="1">
            <a:prstTxWarp prst="textPlain">
              <a:avLst>
                <a:gd name="adj" fmla="val 50000"/>
              </a:avLst>
            </a:prstTxWarp>
            <a:normAutofit fontScale="82500" lnSpcReduction="20000"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小结：</a:t>
            </a:r>
          </a:p>
        </p:txBody>
      </p:sp>
      <p:sp>
        <p:nvSpPr>
          <p:cNvPr id="17415" name="Text Box 7"/>
          <p:cNvSpPr txBox="1"/>
          <p:nvPr/>
        </p:nvSpPr>
        <p:spPr>
          <a:xfrm>
            <a:off x="2662138" y="1003671"/>
            <a:ext cx="7377926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1.</a:t>
            </a:r>
            <a:r>
              <a:rPr lang="zh-CN" altLang="en-US" sz="3200">
                <a:latin typeface="Times New Roman" panose="02020603050405020304" pitchFamily="18" charset="0"/>
              </a:rPr>
              <a:t>内能的定义</a:t>
            </a:r>
          </a:p>
        </p:txBody>
      </p:sp>
      <p:sp>
        <p:nvSpPr>
          <p:cNvPr id="17416" name="Text Box 8"/>
          <p:cNvSpPr txBox="1"/>
          <p:nvPr/>
        </p:nvSpPr>
        <p:spPr>
          <a:xfrm>
            <a:off x="2662139" y="1466903"/>
            <a:ext cx="7682170" cy="841962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物体内部所有分子无规则运动的</a:t>
            </a:r>
            <a:r>
              <a:rPr lang="zh-CN" altLang="en-US" u="sng" dirty="0">
                <a:latin typeface="Times New Roman" panose="02020603050405020304" pitchFamily="18" charset="0"/>
              </a:rPr>
              <a:t>                   </a:t>
            </a:r>
            <a:r>
              <a:rPr lang="zh-CN" altLang="en-US" dirty="0">
                <a:latin typeface="Times New Roman" panose="02020603050405020304" pitchFamily="18" charset="0"/>
              </a:rPr>
              <a:t>和分子相互作用的</a:t>
            </a:r>
            <a:r>
              <a:rPr lang="zh-CN" altLang="en-US" u="sng" dirty="0">
                <a:latin typeface="Times New Roman" panose="02020603050405020304" pitchFamily="18" charset="0"/>
              </a:rPr>
              <a:t>                 </a:t>
            </a:r>
            <a:r>
              <a:rPr lang="zh-CN" altLang="en-US" dirty="0">
                <a:latin typeface="Times New Roman" panose="02020603050405020304" pitchFamily="18" charset="0"/>
              </a:rPr>
              <a:t> 的总和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</a:rPr>
              <a:t>叫物体的内能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7" name="Text Box 9"/>
          <p:cNvSpPr txBox="1"/>
          <p:nvPr/>
        </p:nvSpPr>
        <p:spPr>
          <a:xfrm>
            <a:off x="7986415" y="1312492"/>
            <a:ext cx="1597283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动  能</a:t>
            </a:r>
          </a:p>
        </p:txBody>
      </p:sp>
      <p:sp>
        <p:nvSpPr>
          <p:cNvPr id="17418" name="Text Box 10"/>
          <p:cNvSpPr txBox="1"/>
          <p:nvPr/>
        </p:nvSpPr>
        <p:spPr>
          <a:xfrm>
            <a:off x="5015280" y="1775725"/>
            <a:ext cx="1901527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势   能</a:t>
            </a:r>
          </a:p>
        </p:txBody>
      </p:sp>
      <p:sp>
        <p:nvSpPr>
          <p:cNvPr id="17419" name="Text Box 11"/>
          <p:cNvSpPr txBox="1"/>
          <p:nvPr/>
        </p:nvSpPr>
        <p:spPr>
          <a:xfrm>
            <a:off x="2662138" y="2393369"/>
            <a:ext cx="5856704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2.</a:t>
            </a:r>
            <a:r>
              <a:rPr lang="zh-CN" altLang="en-US">
                <a:latin typeface="Times New Roman" panose="02020603050405020304" pitchFamily="18" charset="0"/>
              </a:rPr>
              <a:t>改变内能的方法</a:t>
            </a:r>
          </a:p>
        </p:txBody>
      </p:sp>
      <p:sp>
        <p:nvSpPr>
          <p:cNvPr id="17420" name="Text Box 12"/>
          <p:cNvSpPr txBox="1"/>
          <p:nvPr/>
        </p:nvSpPr>
        <p:spPr>
          <a:xfrm>
            <a:off x="2814260" y="2856601"/>
            <a:ext cx="7301865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A.</a:t>
            </a:r>
            <a:r>
              <a:rPr lang="zh-CN" altLang="en-US">
                <a:latin typeface="Times New Roman" panose="02020603050405020304" pitchFamily="18" charset="0"/>
              </a:rPr>
              <a:t>热传递</a:t>
            </a:r>
            <a:r>
              <a:rPr lang="en-US" altLang="zh-CN">
                <a:latin typeface="Times New Roman" panose="02020603050405020304" pitchFamily="18" charset="0"/>
              </a:rPr>
              <a:t>.           B.</a:t>
            </a:r>
            <a:r>
              <a:rPr lang="zh-CN" altLang="en-US">
                <a:latin typeface="Times New Roman" panose="02020603050405020304" pitchFamily="18" charset="0"/>
              </a:rPr>
              <a:t>做功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2738199" y="3257105"/>
            <a:ext cx="7149743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3.</a:t>
            </a:r>
            <a:r>
              <a:rPr lang="zh-CN" altLang="en-US">
                <a:latin typeface="Times New Roman" panose="02020603050405020304" pitchFamily="18" charset="0"/>
              </a:rPr>
              <a:t>内能改变多少的量度</a:t>
            </a:r>
          </a:p>
        </p:txBody>
      </p:sp>
      <p:sp>
        <p:nvSpPr>
          <p:cNvPr id="17424" name="Text Box 16"/>
          <p:cNvSpPr txBox="1"/>
          <p:nvPr/>
        </p:nvSpPr>
        <p:spPr>
          <a:xfrm>
            <a:off x="2814260" y="3783066"/>
            <a:ext cx="1597283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A.</a:t>
            </a:r>
            <a:r>
              <a:rPr lang="zh-CN" altLang="en-US">
                <a:latin typeface="Times New Roman" panose="02020603050405020304" pitchFamily="18" charset="0"/>
              </a:rPr>
              <a:t>热传递</a:t>
            </a:r>
          </a:p>
        </p:txBody>
      </p:sp>
      <p:sp>
        <p:nvSpPr>
          <p:cNvPr id="17425" name="AutoShape 17"/>
          <p:cNvSpPr/>
          <p:nvPr/>
        </p:nvSpPr>
        <p:spPr>
          <a:xfrm>
            <a:off x="4487605" y="4014682"/>
            <a:ext cx="1597283" cy="231616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767" tIns="45883" rIns="91767" bIns="45883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426" name="Text Box 18"/>
          <p:cNvSpPr txBox="1"/>
          <p:nvPr/>
        </p:nvSpPr>
        <p:spPr>
          <a:xfrm>
            <a:off x="6084887" y="3783066"/>
            <a:ext cx="3042444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</a:rPr>
              <a:t>传递的热量来量度</a:t>
            </a:r>
          </a:p>
        </p:txBody>
      </p:sp>
      <p:sp>
        <p:nvSpPr>
          <p:cNvPr id="17428" name="Text Box 20"/>
          <p:cNvSpPr txBox="1"/>
          <p:nvPr/>
        </p:nvSpPr>
        <p:spPr>
          <a:xfrm>
            <a:off x="2890322" y="4400710"/>
            <a:ext cx="1749405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B.</a:t>
            </a:r>
            <a:r>
              <a:rPr lang="zh-CN" altLang="en-US">
                <a:latin typeface="Times New Roman" panose="02020603050405020304" pitchFamily="18" charset="0"/>
              </a:rPr>
              <a:t>做功</a:t>
            </a:r>
          </a:p>
        </p:txBody>
      </p:sp>
      <p:sp>
        <p:nvSpPr>
          <p:cNvPr id="17429" name="AutoShape 21"/>
          <p:cNvSpPr/>
          <p:nvPr/>
        </p:nvSpPr>
        <p:spPr>
          <a:xfrm>
            <a:off x="4487605" y="4632325"/>
            <a:ext cx="1597283" cy="231616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767" tIns="45883" rIns="91767" bIns="45883" anchor="ctr"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430" name="Text Box 22"/>
          <p:cNvSpPr txBox="1"/>
          <p:nvPr/>
        </p:nvSpPr>
        <p:spPr>
          <a:xfrm>
            <a:off x="6084888" y="4477915"/>
            <a:ext cx="3346688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</a:rPr>
              <a:t>做功的多少来量度</a:t>
            </a:r>
          </a:p>
        </p:txBody>
      </p:sp>
      <p:sp>
        <p:nvSpPr>
          <p:cNvPr id="17431" name="Text Box 23"/>
          <p:cNvSpPr txBox="1"/>
          <p:nvPr/>
        </p:nvSpPr>
        <p:spPr>
          <a:xfrm>
            <a:off x="2738199" y="5172764"/>
            <a:ext cx="7073682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4.</a:t>
            </a:r>
            <a:r>
              <a:rPr lang="zh-CN" altLang="en-US">
                <a:latin typeface="Times New Roman" panose="02020603050405020304" pitchFamily="18" charset="0"/>
              </a:rPr>
              <a:t>热传递和做功改变物体的内能是等效的</a:t>
            </a:r>
            <a:r>
              <a:rPr lang="en-US" altLang="zh-CN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09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4" grpId="0"/>
      <p:bldP spid="17425" grpId="0" animBg="1"/>
      <p:bldP spid="17426" grpId="0"/>
      <p:bldP spid="17428" grpId="0"/>
      <p:bldP spid="17429" grpId="0" animBg="1"/>
      <p:bldP spid="17430" grpId="0"/>
      <p:bldP spid="174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/>
          <p:nvPr/>
        </p:nvSpPr>
        <p:spPr>
          <a:xfrm>
            <a:off x="988794" y="78493"/>
            <a:ext cx="6845498" cy="716080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4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课堂练习</a:t>
            </a:r>
            <a:r>
              <a:rPr lang="en-US" altLang="zh-CN" sz="4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:</a:t>
            </a:r>
            <a:endParaRPr lang="en-US" altLang="zh-CN" sz="4000">
              <a:latin typeface="新宋体"/>
              <a:ea typeface="新宋体"/>
              <a:cs typeface="新宋体" panose="02010609030101010101" charset="-122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1293039" y="1002383"/>
            <a:ext cx="6845498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</a:rPr>
              <a:t>改变物体内能的方式有</a:t>
            </a:r>
            <a:r>
              <a:rPr lang="zh-CN" altLang="en-US" sz="2800" u="sng">
                <a:latin typeface="Times New Roman" panose="02020603050405020304" pitchFamily="18" charset="0"/>
              </a:rPr>
              <a:t>            </a:t>
            </a:r>
            <a:r>
              <a:rPr lang="zh-CN" altLang="en-US" sz="2800">
                <a:latin typeface="Times New Roman" panose="02020603050405020304" pitchFamily="18" charset="0"/>
              </a:rPr>
              <a:t>和</a:t>
            </a:r>
            <a:r>
              <a:rPr lang="zh-CN" altLang="en-US" sz="2800" u="sng">
                <a:latin typeface="Times New Roman" panose="02020603050405020304" pitchFamily="18" charset="0"/>
              </a:rPr>
              <a:t>               </a:t>
            </a:r>
            <a:r>
              <a:rPr lang="en-US" altLang="zh-CN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700" name="Text Box 4"/>
          <p:cNvSpPr txBox="1"/>
          <p:nvPr/>
        </p:nvSpPr>
        <p:spPr>
          <a:xfrm>
            <a:off x="5199410" y="1002385"/>
            <a:ext cx="1293039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热传递</a:t>
            </a:r>
          </a:p>
        </p:txBody>
      </p:sp>
      <p:sp>
        <p:nvSpPr>
          <p:cNvPr id="29701" name="Text Box 5"/>
          <p:cNvSpPr txBox="1"/>
          <p:nvPr/>
        </p:nvSpPr>
        <p:spPr>
          <a:xfrm>
            <a:off x="7021072" y="990132"/>
            <a:ext cx="1216978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做功</a:t>
            </a:r>
          </a:p>
        </p:txBody>
      </p:sp>
      <p:sp>
        <p:nvSpPr>
          <p:cNvPr id="29702" name="Text Box 6"/>
          <p:cNvSpPr txBox="1"/>
          <p:nvPr/>
        </p:nvSpPr>
        <p:spPr>
          <a:xfrm>
            <a:off x="1357691" y="1814971"/>
            <a:ext cx="8454191" cy="1401922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</a:rPr>
              <a:t>物体内部</a:t>
            </a:r>
            <a:r>
              <a:rPr lang="zh-CN" altLang="en-US" sz="2800" u="sng">
                <a:latin typeface="Times New Roman" panose="02020603050405020304" pitchFamily="18" charset="0"/>
              </a:rPr>
              <a:t>                                               </a:t>
            </a:r>
            <a:r>
              <a:rPr lang="zh-CN" altLang="en-US" sz="2800">
                <a:latin typeface="Times New Roman" panose="02020603050405020304" pitchFamily="18" charset="0"/>
              </a:rPr>
              <a:t>和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  </a:t>
            </a:r>
            <a:r>
              <a:rPr lang="zh-CN" altLang="en-US" sz="2800" u="sng">
                <a:latin typeface="Times New Roman" panose="02020603050405020304" pitchFamily="18" charset="0"/>
              </a:rPr>
              <a:t>                                  </a:t>
            </a:r>
            <a:r>
              <a:rPr lang="zh-CN" altLang="en-US" sz="2800">
                <a:latin typeface="Times New Roman" panose="02020603050405020304" pitchFamily="18" charset="0"/>
              </a:rPr>
              <a:t>的总和叫做物体的内能</a:t>
            </a:r>
            <a:r>
              <a:rPr lang="en-US" altLang="zh-CN" sz="2800">
                <a:latin typeface="Times New Roman" panose="02020603050405020304" pitchFamily="18" charset="0"/>
              </a:rPr>
              <a:t>.</a:t>
            </a:r>
            <a:r>
              <a:rPr lang="zh-CN" altLang="en-US" sz="2800">
                <a:latin typeface="Times New Roman" panose="02020603050405020304" pitchFamily="18" charset="0"/>
              </a:rPr>
              <a:t>物体温度升高</a:t>
            </a:r>
            <a:r>
              <a:rPr lang="zh-CN" altLang="en-US" sz="2800" u="sng">
                <a:latin typeface="Times New Roman" panose="02020603050405020304" pitchFamily="18" charset="0"/>
              </a:rPr>
              <a:t>                 </a:t>
            </a:r>
            <a:r>
              <a:rPr lang="zh-CN" altLang="en-US" sz="2800">
                <a:latin typeface="Times New Roman" panose="02020603050405020304" pitchFamily="18" charset="0"/>
              </a:rPr>
              <a:t>必定增加</a:t>
            </a:r>
            <a:r>
              <a:rPr lang="en-US" altLang="zh-CN" sz="2800">
                <a:latin typeface="Times New Roman" panose="02020603050405020304" pitchFamily="18" charset="0"/>
              </a:rPr>
              <a:t>,</a:t>
            </a:r>
            <a:r>
              <a:rPr lang="zh-CN" altLang="en-US" sz="2800">
                <a:latin typeface="Times New Roman" panose="02020603050405020304" pitchFamily="18" charset="0"/>
              </a:rPr>
              <a:t>因而这个物体的内能</a:t>
            </a:r>
            <a:r>
              <a:rPr lang="zh-CN" altLang="en-US" sz="2800" u="sng">
                <a:latin typeface="Times New Roman" panose="02020603050405020304" pitchFamily="18" charset="0"/>
              </a:rPr>
              <a:t>     </a:t>
            </a:r>
            <a:r>
              <a:rPr lang="zh-CN" altLang="en-US" u="sng">
                <a:latin typeface="Times New Roman" panose="02020603050405020304" pitchFamily="18" charset="0"/>
              </a:rPr>
              <a:t>        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703" name="Text Box 7"/>
          <p:cNvSpPr txBox="1"/>
          <p:nvPr/>
        </p:nvSpPr>
        <p:spPr>
          <a:xfrm>
            <a:off x="3460780" y="1671499"/>
            <a:ext cx="5248215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所有分子作无规则运动的动能</a:t>
            </a:r>
          </a:p>
        </p:txBody>
      </p:sp>
      <p:sp>
        <p:nvSpPr>
          <p:cNvPr id="29704" name="Text Box 8"/>
          <p:cNvSpPr txBox="1"/>
          <p:nvPr/>
        </p:nvSpPr>
        <p:spPr>
          <a:xfrm>
            <a:off x="1924979" y="2331604"/>
            <a:ext cx="3574871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分子相互作用的势能</a:t>
            </a:r>
          </a:p>
        </p:txBody>
      </p:sp>
      <p:sp>
        <p:nvSpPr>
          <p:cNvPr id="29706" name="Text Box 10"/>
          <p:cNvSpPr txBox="1"/>
          <p:nvPr/>
        </p:nvSpPr>
        <p:spPr>
          <a:xfrm>
            <a:off x="2049847" y="2805774"/>
            <a:ext cx="2063158" cy="467757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内能</a:t>
            </a:r>
          </a:p>
        </p:txBody>
      </p:sp>
      <p:sp>
        <p:nvSpPr>
          <p:cNvPr id="29707" name="Text Box 11"/>
          <p:cNvSpPr txBox="1"/>
          <p:nvPr/>
        </p:nvSpPr>
        <p:spPr>
          <a:xfrm>
            <a:off x="8442781" y="2704764"/>
            <a:ext cx="912733" cy="46775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增加</a:t>
            </a:r>
          </a:p>
        </p:txBody>
      </p:sp>
      <p:sp>
        <p:nvSpPr>
          <p:cNvPr id="29708" name="Text Box 12"/>
          <p:cNvSpPr txBox="1"/>
          <p:nvPr/>
        </p:nvSpPr>
        <p:spPr>
          <a:xfrm>
            <a:off x="1444528" y="4014683"/>
            <a:ext cx="9510806" cy="1838776"/>
          </a:xfrm>
          <a:prstGeom prst="rect">
            <a:avLst/>
          </a:prstGeom>
          <a:noFill/>
          <a:ln w="9525">
            <a:noFill/>
          </a:ln>
        </p:spPr>
        <p:txBody>
          <a:bodyPr wrap="square" lIns="91767" tIns="45883" rIns="91767" bIns="45883">
            <a:spAutoFit/>
          </a:bodyPr>
          <a:lstStyle/>
          <a:p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3.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冬天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用嘴对手呵气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手会暖和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这是用</a:t>
            </a:r>
            <a:r>
              <a:rPr lang="zh-CN" altLang="en-US" sz="2800" b="1" u="sng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        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的方法增加了手的内能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而它的实质是内能在物体间</a:t>
            </a:r>
            <a:r>
              <a:rPr lang="zh-CN" altLang="en-US" sz="2800" b="1" u="sng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    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.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两手摩擦也能使手暖和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这是用</a:t>
            </a:r>
            <a:r>
              <a:rPr lang="zh-CN" altLang="en-US" sz="2800" b="1" u="sng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           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的方法增加手的内能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在这过程中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,   </a:t>
            </a:r>
            <a:r>
              <a:rPr lang="en-US" altLang="zh-CN" sz="2800" b="1" u="sng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           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能转化为内能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.</a:t>
            </a:r>
            <a:endParaRPr lang="en-US" altLang="zh-CN" sz="2800" b="1">
              <a:latin typeface="新宋体"/>
              <a:ea typeface="新宋体"/>
              <a:cs typeface="新宋体" panose="02010609030101010101" charset="-122"/>
            </a:endParaRPr>
          </a:p>
        </p:txBody>
      </p:sp>
      <p:sp>
        <p:nvSpPr>
          <p:cNvPr id="29709" name="Text Box 13"/>
          <p:cNvSpPr txBox="1"/>
          <p:nvPr/>
        </p:nvSpPr>
        <p:spPr>
          <a:xfrm>
            <a:off x="8892810" y="4411003"/>
            <a:ext cx="1216978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转   移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29710" name="Text Box 14"/>
          <p:cNvSpPr txBox="1"/>
          <p:nvPr/>
        </p:nvSpPr>
        <p:spPr>
          <a:xfrm>
            <a:off x="8518842" y="4014682"/>
            <a:ext cx="1293039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热传递</a:t>
            </a:r>
          </a:p>
        </p:txBody>
      </p:sp>
      <p:sp>
        <p:nvSpPr>
          <p:cNvPr id="29711" name="Text Box 15"/>
          <p:cNvSpPr txBox="1"/>
          <p:nvPr/>
        </p:nvSpPr>
        <p:spPr>
          <a:xfrm>
            <a:off x="6114678" y="4939859"/>
            <a:ext cx="1521222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做   功</a:t>
            </a:r>
          </a:p>
        </p:txBody>
      </p:sp>
      <p:sp>
        <p:nvSpPr>
          <p:cNvPr id="29712" name="Text Box 16"/>
          <p:cNvSpPr txBox="1"/>
          <p:nvPr/>
        </p:nvSpPr>
        <p:spPr>
          <a:xfrm>
            <a:off x="5810433" y="5468717"/>
            <a:ext cx="2129711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>
            <a:spAutoFit/>
          </a:bodyPr>
          <a:lstStyle/>
          <a:p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机械能</a:t>
            </a:r>
          </a:p>
        </p:txBody>
      </p:sp>
      <p:pic>
        <p:nvPicPr>
          <p:cNvPr id="29713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383811" y="12069782"/>
            <a:ext cx="418336" cy="321689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32242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  <p:bldP spid="29701" grpId="0"/>
      <p:bldP spid="29702" grpId="0"/>
      <p:bldP spid="29703" grpId="0"/>
      <p:bldP spid="29704" grpId="0"/>
      <p:bldP spid="29706" grpId="0"/>
      <p:bldP spid="29707" grpId="0"/>
      <p:bldP spid="29708" grpId="0"/>
      <p:bldP spid="29709" grpId="0"/>
      <p:bldP spid="29710" grpId="0"/>
      <p:bldP spid="29711" grpId="0"/>
      <p:bldP spid="297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 idx="4294967295"/>
          </p:nvPr>
        </p:nvSpPr>
        <p:spPr>
          <a:xfrm>
            <a:off x="0" y="146690"/>
            <a:ext cx="8525182" cy="1158081"/>
          </a:xfrm>
        </p:spPr>
        <p:txBody>
          <a:bodyPr vert="horz" wrap="square" anchor="ctr"/>
          <a:lstStyle/>
          <a:p>
            <a:r>
              <a:rPr lang="zh-CN" altLang="en-US" sz="3600">
                <a:latin typeface="新宋体" panose="02010609030101010101" charset="-122"/>
                <a:ea typeface="新宋体" panose="02010609030101010101" charset="-122"/>
              </a:rPr>
              <a:t>自学指导一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4294967295"/>
          </p:nvPr>
        </p:nvSpPr>
        <p:spPr>
          <a:xfrm>
            <a:off x="2886519" y="146691"/>
            <a:ext cx="8330592" cy="2632062"/>
          </a:xfrm>
        </p:spPr>
        <p:txBody>
          <a:bodyPr vert="horz" wrap="square" anchor="t"/>
          <a:lstStyle/>
          <a:p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、结合八年级分子动理论，自学课本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P34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页内容，用笔划出重点内容。</a:t>
            </a:r>
            <a:endParaRPr lang="zh-CN" altLang="en-US" sz="2800" b="1">
              <a:latin typeface="新宋体"/>
              <a:ea typeface="新宋体"/>
              <a:cs typeface="新宋体" panose="02010609030101010101" charset="-122"/>
            </a:endParaRPr>
          </a:p>
          <a:p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、时间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5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分钟。</a:t>
            </a:r>
          </a:p>
          <a:p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、独立学习自学内容，完成自学检测一</a:t>
            </a:r>
            <a:r>
              <a:rPr lang="zh-CN" altLang="en-US" sz="24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。</a:t>
            </a:r>
            <a:endParaRPr lang="zh-CN" altLang="en-US" sz="2400">
              <a:latin typeface="新宋体"/>
              <a:ea typeface="新宋体"/>
              <a:cs typeface="新宋体" panose="02010609030101010101" charset="-122"/>
            </a:endParaRPr>
          </a:p>
        </p:txBody>
      </p:sp>
      <p:sp>
        <p:nvSpPr>
          <p:cNvPr id="7170" name="标题 7169"/>
          <p:cNvSpPr>
            <a:spLocks noGrp="1" noRot="1"/>
          </p:cNvSpPr>
          <p:nvPr/>
        </p:nvSpPr>
        <p:spPr>
          <a:xfrm>
            <a:off x="86203" y="3262573"/>
            <a:ext cx="8525182" cy="1158081"/>
          </a:xfrm>
          <a:prstGeom prst="rect">
            <a:avLst/>
          </a:prstGeom>
        </p:spPr>
        <p:txBody>
          <a:bodyPr vert="horz" lIns="101963" tIns="38236" rIns="76472" bIns="38236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endParaRPr lang="zh-CN" altLang="en-US" sz="360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7171" name="文本占位符 7170"/>
          <p:cNvSpPr>
            <a:spLocks noGrp="1" noRot="1"/>
          </p:cNvSpPr>
          <p:nvPr/>
        </p:nvSpPr>
        <p:spPr>
          <a:xfrm>
            <a:off x="2089779" y="2955682"/>
            <a:ext cx="9539330" cy="4249515"/>
          </a:xfrm>
          <a:prstGeom prst="rect">
            <a:avLst/>
          </a:prstGeom>
        </p:spPr>
        <p:txBody>
          <a:bodyPr vert="horz" lIns="101963" tIns="0" rIns="82846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物体的内能是物体内部所有分子热运动的</a:t>
            </a: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___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和</a:t>
            </a: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___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的总和。内能的国际单位是</a:t>
            </a: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___,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符号为“</a:t>
            </a: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___”.  </a:t>
            </a:r>
            <a:endParaRPr lang="en-US" altLang="zh-CN" sz="2800" b="1">
              <a:solidFill>
                <a:schemeClr val="tx1"/>
              </a:solidFill>
              <a:latin typeface="新宋体"/>
              <a:ea typeface="新宋体"/>
              <a:cs typeface="新宋体" panose="0201060903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下列说法中正确的是（  ）</a:t>
            </a:r>
          </a:p>
          <a:p>
            <a:pPr>
              <a:lnSpc>
                <a:spcPct val="80000"/>
              </a:lnSpc>
            </a:pP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A.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物体的内能是物体的动能和势能的总和</a:t>
            </a:r>
          </a:p>
          <a:p>
            <a:pPr>
              <a:lnSpc>
                <a:spcPct val="80000"/>
              </a:lnSpc>
            </a:pP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B.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在温度为</a:t>
            </a: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-15℃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时，静止在桌面的上的木块即具有内能又具有机械能</a:t>
            </a:r>
          </a:p>
          <a:p>
            <a:pPr>
              <a:lnSpc>
                <a:spcPct val="80000"/>
              </a:lnSpc>
            </a:pP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C.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物体吸收热量，温度一定会升高</a:t>
            </a:r>
          </a:p>
          <a:p>
            <a:pPr>
              <a:lnSpc>
                <a:spcPct val="80000"/>
              </a:lnSpc>
            </a:pPr>
            <a:r>
              <a:rPr lang="en-US" altLang="zh-CN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D.</a:t>
            </a:r>
            <a:r>
              <a:rPr lang="zh-CN" altLang="en-US" sz="28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在空中飞行的足球具有机械能，不具有内能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3002" y="2442908"/>
            <a:ext cx="739324" cy="3891153"/>
          </a:xfrm>
          <a:prstGeom prst="rect">
            <a:avLst/>
          </a:prstGeom>
          <a:noFill/>
        </p:spPr>
        <p:txBody>
          <a:bodyPr vert="eaVert" wrap="square" lIns="91767" tIns="45883" rIns="91767" bIns="45883" rtlCol="0">
            <a:spAutoFit/>
          </a:bodyPr>
          <a:lstStyle/>
          <a:p>
            <a:pPr algn="l"/>
            <a:r>
              <a:rPr lang="zh-CN" altLang="en-US" sz="3600">
                <a:latin typeface="新宋体" panose="02010609030101010101" charset="-122"/>
                <a:ea typeface="新宋体" panose="02010609030101010101" charset="-122"/>
                <a:sym typeface="+mn-ea"/>
              </a:rPr>
              <a:t>自学检测一</a:t>
            </a:r>
            <a:endParaRPr lang="zh-CN" altLang="en-US" sz="3600">
              <a:latin typeface="新宋体"/>
              <a:ea typeface="新宋体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7096631"/>
      </p:ext>
    </p:extLst>
  </p:cSld>
  <p:clrMapOvr>
    <a:masterClrMapping/>
  </p:clrMapOvr>
  <p:transition>
    <p:dissolv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11617"/>
          <p:cNvSpPr>
            <a:spLocks noGrp="1"/>
          </p:cNvSpPr>
          <p:nvPr>
            <p:ph type="title"/>
          </p:nvPr>
        </p:nvSpPr>
        <p:spPr>
          <a:xfrm>
            <a:off x="668704" y="449079"/>
            <a:ext cx="4121878" cy="447791"/>
          </a:xfrm>
        </p:spPr>
        <p:txBody>
          <a:bodyPr anchor="ctr">
            <a:normAutofit fontScale="90000"/>
          </a:bodyPr>
          <a:lstStyle/>
          <a:p>
            <a:r>
              <a:rPr lang="zh-CN" altLang="en-US" sz="3600" b="1">
                <a:latin typeface="新宋体" panose="02010609030101010101" charset="-122"/>
                <a:ea typeface="新宋体" panose="02010609030101010101" charset="-122"/>
              </a:rPr>
              <a:t>复习回顾</a:t>
            </a:r>
            <a:endParaRPr lang="zh-CN" altLang="en-US" sz="3600" b="1">
              <a:latin typeface="新宋体"/>
              <a:ea typeface="新宋体"/>
            </a:endParaRPr>
          </a:p>
        </p:txBody>
      </p:sp>
      <p:sp>
        <p:nvSpPr>
          <p:cNvPr id="14338" name="文本占位符 111618"/>
          <p:cNvSpPr>
            <a:spLocks noGrp="1"/>
          </p:cNvSpPr>
          <p:nvPr>
            <p:ph idx="1"/>
          </p:nvPr>
        </p:nvSpPr>
        <p:spPr>
          <a:xfrm>
            <a:off x="668704" y="965069"/>
            <a:ext cx="11130907" cy="1910190"/>
          </a:xfrm>
        </p:spPr>
        <p:txBody>
          <a:bodyPr anchor="t"/>
          <a:lstStyle/>
          <a:p>
            <a:pPr>
              <a:buNone/>
            </a:pPr>
            <a:r>
              <a:rPr lang="zh-CN" altLang="x-none" sz="2800" b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机械能包括哪些能？都是与什么因素有关？</a:t>
            </a:r>
            <a:endParaRPr lang="zh-CN" altLang="x-none" sz="2800" b="1">
              <a:solidFill>
                <a:schemeClr val="accent1">
                  <a:lumMod val="50000"/>
                </a:schemeClr>
              </a:solidFill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pPr>
              <a:buNone/>
            </a:pPr>
            <a:r>
              <a:rPr lang="zh-CN" altLang="x-none" sz="2800" b="1">
                <a:solidFill>
                  <a:schemeClr val="accent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宋体" panose="02010600030101010101" pitchFamily="2" charset="-122"/>
              </a:rPr>
              <a:t>2.举例说明.</a:t>
            </a:r>
            <a:endParaRPr lang="zh-CN" altLang="x-none" sz="2800">
              <a:solidFill>
                <a:schemeClr val="accent1">
                  <a:lumMod val="50000"/>
                </a:schemeClr>
              </a:solidFill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  <a:p>
            <a:endParaRPr lang="zh-CN" altLang="x-none" sz="2800">
              <a:solidFill>
                <a:schemeClr val="accent1">
                  <a:lumMod val="50000"/>
                </a:schemeClr>
              </a:solidFill>
              <a:latin typeface="宋体" pitchFamily="2" charset="-122"/>
              <a:ea typeface="宋体" pitchFamily="2" charset="-122"/>
              <a:cs typeface="宋体" panose="02010600030101010101" pitchFamily="2" charset="-122"/>
            </a:endParaRPr>
          </a:p>
        </p:txBody>
      </p:sp>
      <p:pic>
        <p:nvPicPr>
          <p:cNvPr id="103428" name="图片 103427" descr="篮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053" y="3265146"/>
            <a:ext cx="3441765" cy="34935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03430" descr="s2011312071159554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7" y="3303106"/>
            <a:ext cx="3254148" cy="304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02403" descr="呵呵和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612" y="3265146"/>
            <a:ext cx="3444934" cy="29801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102404" descr="20100814190600-256785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539" y="3303106"/>
            <a:ext cx="3957712" cy="32323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8812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794 -0.50902 C -0.697224 -0.50717 -0.714754 -0.47314 -0.701734 -0.49259 C -0.688714 -0.51203 -0.676214 -0.63726 -0.617014 -0.62592 C -0.557814 -0.61458 -0.420664 -0.49467 -0.345834 -0.4243 C -0.271004 -0.35347 -0.211284 -0.27291 -0.167704 -0.20254 C -0.124304 -0.13194 -0.104684 -0.06597 -0.084724 -0.00023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04449"/>
          <p:cNvSpPr>
            <a:spLocks noGrp="1"/>
          </p:cNvSpPr>
          <p:nvPr>
            <p:ph type="title"/>
          </p:nvPr>
        </p:nvSpPr>
        <p:spPr>
          <a:xfrm>
            <a:off x="554570" y="247062"/>
            <a:ext cx="10832455" cy="447796"/>
          </a:xfrm>
        </p:spPr>
        <p:txBody>
          <a:bodyPr anchor="ctr">
            <a:normAutofit fontScale="90000"/>
          </a:bodyPr>
          <a:lstStyle/>
          <a:p>
            <a:r>
              <a:rPr lang="zh-CN" altLang="en-US"/>
              <a:t>机械能</a:t>
            </a:r>
          </a:p>
        </p:txBody>
      </p:sp>
      <p:sp>
        <p:nvSpPr>
          <p:cNvPr id="17410" name="文本占位符 104450"/>
          <p:cNvSpPr>
            <a:spLocks noGrp="1"/>
          </p:cNvSpPr>
          <p:nvPr>
            <p:ph idx="1"/>
          </p:nvPr>
        </p:nvSpPr>
        <p:spPr>
          <a:xfrm>
            <a:off x="668705" y="965068"/>
            <a:ext cx="10620031" cy="1693372"/>
          </a:xfrm>
        </p:spPr>
        <p:txBody>
          <a:bodyPr anchor="t"/>
          <a:lstStyle/>
          <a:p>
            <a:r>
              <a:rPr lang="zh-CN" altLang="en-US" sz="3600"/>
              <a:t>机械能</a:t>
            </a:r>
            <a:r>
              <a:rPr lang="en-US" altLang="zh-CN" sz="3600"/>
              <a:t>=</a:t>
            </a:r>
            <a:r>
              <a:rPr lang="zh-CN" altLang="en-US" sz="3600"/>
              <a:t>动能</a:t>
            </a:r>
            <a:r>
              <a:rPr lang="en-US" altLang="zh-CN" sz="3600"/>
              <a:t>+</a:t>
            </a:r>
            <a:r>
              <a:rPr lang="zh-CN" altLang="en-US" sz="3600"/>
              <a:t>势能</a:t>
            </a:r>
          </a:p>
        </p:txBody>
      </p:sp>
      <p:pic>
        <p:nvPicPr>
          <p:cNvPr id="17411" name="图片 104452" descr="7675329_213741424000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851" y="167279"/>
            <a:ext cx="5601265" cy="3774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3" name="标题 101377"/>
          <p:cNvSpPr>
            <a:spLocks noGrp="1"/>
          </p:cNvSpPr>
          <p:nvPr/>
        </p:nvSpPr>
        <p:spPr>
          <a:xfrm>
            <a:off x="355587" y="3534080"/>
            <a:ext cx="5871283" cy="2019566"/>
          </a:xfrm>
          <a:prstGeom prst="rect">
            <a:avLst/>
          </a:prstGeom>
          <a:noFill/>
          <a:ln>
            <a:noFill/>
          </a:ln>
        </p:spPr>
        <p:txBody>
          <a:bodyPr vert="horz" wrap="square" lIns="101963" tIns="38236" rIns="76472" bIns="38236" numCol="1" rtlCol="0" anchor="ctr" anchorCtr="0" compatLnSpc="1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/>
                <a:cs typeface="+mj-cs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/>
              </a:defRPr>
            </a:lvl9pPr>
          </a:lstStyle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分子的动理论：构成物质的分子在做永不停息的热运动。分子之间有相互作用的引力和斥力</a:t>
            </a:r>
          </a:p>
        </p:txBody>
      </p:sp>
      <p:pic>
        <p:nvPicPr>
          <p:cNvPr id="18434" name="文本占位符 101379"/>
          <p:cNvPicPr>
            <a:picLocks noGrp="1" noChangeAspect="1"/>
          </p:cNvPicPr>
          <p:nvPr/>
        </p:nvPicPr>
        <p:blipFill>
          <a:blip r:embed="rId3"/>
          <a:srcRect b="10591"/>
          <a:stretch>
            <a:fillRect/>
          </a:stretch>
        </p:blipFill>
        <p:spPr>
          <a:xfrm>
            <a:off x="8087830" y="3941981"/>
            <a:ext cx="3425285" cy="307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37113" y="6076710"/>
            <a:ext cx="6665723" cy="654859"/>
          </a:xfrm>
          <a:prstGeom prst="rect">
            <a:avLst/>
          </a:prstGeom>
          <a:noFill/>
        </p:spPr>
        <p:txBody>
          <a:bodyPr wrap="none" lIns="91767" tIns="45883" rIns="91767" bIns="45883" rtlCol="0">
            <a:spAutoFit/>
          </a:bodyPr>
          <a:lstStyle/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因此物体本身也有一种能叫内能</a:t>
            </a:r>
          </a:p>
        </p:txBody>
      </p:sp>
    </p:spTree>
    <p:extLst>
      <p:ext uri="{BB962C8B-B14F-4D97-AF65-F5344CB8AC3E}">
        <p14:creationId xmlns:p14="http://schemas.microsoft.com/office/powerpoint/2010/main" val="226836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  <p:bldP spid="18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6865" descr="篮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071" y="3860271"/>
            <a:ext cx="1920543" cy="194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矩形 36866"/>
          <p:cNvSpPr/>
          <p:nvPr/>
        </p:nvSpPr>
        <p:spPr>
          <a:xfrm>
            <a:off x="1521223" y="5298223"/>
            <a:ext cx="5355969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运动着的篮球具有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       </a:t>
            </a:r>
            <a:endParaRPr lang="zh-CN" altLang="en-US" sz="3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868" name="矩形 36867"/>
          <p:cNvSpPr/>
          <p:nvPr/>
        </p:nvSpPr>
        <p:spPr>
          <a:xfrm>
            <a:off x="6156197" y="5298223"/>
            <a:ext cx="5175323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运动着的分子具有</a:t>
            </a:r>
            <a:r>
              <a:rPr lang="zh-CN" altLang="en-US" sz="2800" b="1" u="sng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8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       </a:t>
            </a:r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869" name="矩形 36868"/>
          <p:cNvSpPr/>
          <p:nvPr/>
        </p:nvSpPr>
        <p:spPr>
          <a:xfrm>
            <a:off x="4934464" y="5248361"/>
            <a:ext cx="1460127" cy="592492"/>
          </a:xfrm>
          <a:prstGeom prst="rect">
            <a:avLst/>
          </a:prstGeom>
          <a:noFill/>
          <a:ln w="9525">
            <a:noFill/>
          </a:ln>
        </p:spPr>
        <p:txBody>
          <a:bodyPr wrap="none" lIns="91767" tIns="45883" rIns="91767" bIns="45883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 能</a:t>
            </a:r>
            <a:r>
              <a:rPr lang="zh-CN" altLang="en-US" sz="3200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6870" name="矩形 36869"/>
          <p:cNvSpPr/>
          <p:nvPr/>
        </p:nvSpPr>
        <p:spPr>
          <a:xfrm>
            <a:off x="9498130" y="5225843"/>
            <a:ext cx="1150424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动能</a:t>
            </a:r>
          </a:p>
        </p:txBody>
      </p:sp>
      <p:sp>
        <p:nvSpPr>
          <p:cNvPr id="36871" name="矩形 36870"/>
          <p:cNvSpPr/>
          <p:nvPr/>
        </p:nvSpPr>
        <p:spPr>
          <a:xfrm>
            <a:off x="2357894" y="2779395"/>
            <a:ext cx="6110241" cy="1028120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</a:rPr>
              <a:t>共同点</a:t>
            </a:r>
            <a:r>
              <a:rPr lang="en-US" altLang="zh-CN" sz="60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4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都在运动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     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72" name="矩形 36871"/>
          <p:cNvSpPr/>
          <p:nvPr/>
        </p:nvSpPr>
        <p:spPr>
          <a:xfrm>
            <a:off x="1988681" y="1869016"/>
            <a:ext cx="7151327" cy="840896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</a:rPr>
              <a:t>它们具有什么共同点</a:t>
            </a:r>
            <a:r>
              <a:rPr lang="en-US" altLang="zh-CN" sz="4800" b="1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19464" name="图片 368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243" y="3183115"/>
            <a:ext cx="1801698" cy="18641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图片 368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857" y="3546624"/>
            <a:ext cx="228183" cy="21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35482" y="540438"/>
            <a:ext cx="3650933" cy="7784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767" tIns="45883" rIns="91767" bIns="45883">
            <a:spAutoFit/>
          </a:bodyPr>
          <a:lstStyle/>
          <a:p>
            <a:pPr defTabSz="917669">
              <a:spcBef>
                <a:spcPct val="50000"/>
              </a:spcBef>
            </a:pPr>
            <a:r>
              <a:rPr lang="zh-CN" altLang="en-US" sz="4400" b="1" noProof="1">
                <a:solidFill>
                  <a:srgbClr val="FF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楷体" pitchFamily="2" charset="-122"/>
                <a:ea typeface="华文楷体" pitchFamily="2" charset="-122"/>
              </a:rPr>
              <a:t>认识内能</a:t>
            </a:r>
          </a:p>
        </p:txBody>
      </p:sp>
    </p:spTree>
    <p:extLst>
      <p:ext uri="{BB962C8B-B14F-4D97-AF65-F5344CB8AC3E}">
        <p14:creationId xmlns:p14="http://schemas.microsoft.com/office/powerpoint/2010/main" val="25195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50902 C -0.64462 -0.50717 -0.66215 -0.47314 -0.64913 -0.49259 C -0.63611 -0.51203 -0.62361 -0.63726 -0.56441 -0.62592 C -0.50521 -0.61458 -0.36806 -0.49467 -0.29323 -0.4243 C -0.2184 -0.35347 -0.15868 -0.27291 -0.1151 -0.20254 C -0.0717 -0.13194 -0.05208 -0.06597 -0.03212 -0.00023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19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22 -0.039907 C 0.044167 -0.045 0.045903 -0.051944 0.042986 -0.055463 C 0.039653 -0.059352 0.034097 -0.056852 0.029583 -0.057685 C 0.020208 -0.059815 0.012083 -0.065556 0.003056 -0.068796 C -0.004236 -0.075093 -0.013472 -0.079259 -0.021944 -0.082037 C -0.036042 -0.091759 -0.05375 -0.096389 -0.068681 -0.104259 C -0.077847 -0.101481 -0.084097 -0.102593 -0.090347 -0.093148 C -0.092431 -0.089907 -0.092778 -0.084537 -0.095417 -0.082037 C -0.097639 -0.079722 -0.100972 -0.080185 -0.10375 -0.08 C -0.115903 -0.078796 -0.128194 -0.078333 -0.140347 -0.077593 C -0.149931 -0.076204 -0.159097 -0.071389 -0.168681 -0.070926 C -0.178056 -0.070463 -0.187569 -0.072593 -0.196944 -0.073241 C -0.213125 -0.078611 -0.205833 -0.076481 -0.218681 -0.08 C -0.221944 -0.076944 -0.227153 -0.075833 -0.22875 -0.070926 C -0.232917 -0.057963 -0.226667 -0.051667 -0.220417 -0.046574 C -0.209444 -0.037593 -0.186389 -0.030833 -0.173681 -0.028796 C -0.148889 -0.031111 -0.148333 -0.038981 -0.138611 -0.013333 C -0.137569 -0.007222 -0.137778 -0.000556 -0.135347 0.004537 C -0.134792 0.005648 -0.120556 0.025648 -0.115347 0.029074 C -0.113264 0.030463 -0.110833 0.030463 -0.108611 0.031204 C -0.104236 0.0325 -0.095417 0.035556 -0.095417 0.035556 C -0.084653 0.042963 -0.090903 0.039537 -0.075278 0.044537 C -0.072986 0.045278 -0.068681 0.046667 -0.068681 0.046667 C -0.036181 0.040926 -0.046806 0.051759 -0.040347 0.024444 C -0.042083 0.005278 -0.018611 0.155463 -0.021389 0.148426 C -0.024167 0.141389 -0.045417 -0.006111 -0.057014 -0.017685 C -0.062431 -0.035926 -0.065556 -0.032685 -0.080278 -0.037593 C -0.082569 -0.038333 -0.087083 -0.039907 -0.087083 -0.039907 C -0.087569 -0.044352 -0.089306 -0.048981 -0.088611 -0.053333 C -0.087569 -0.060278 -0.081181 -0.064444 -0.077014 -0.066574 C -0.066042 -0.072037 -0.054931 -0.076019 -0.043681 -0.08 C -0.038958 -0.084815 -0.035 -0.090833 -0.030278 -0.095463 C -0.023194 -0.102593 -0.014653 -0.107037 -0.007014 -0.113333 C 0.000278 -0.119074 0.00375 -0.119074 0.012917 -0.122037 C 0.015208 -0.122778 0.019722 -0.124352 0.019722 -0.124352 C 0.035833 -0.122963 0.052014 -0.122315 0.067986 -0.12 C 0.085139 -0.1175 0.076458 -0.116574 0.087917 -0.110926 C 0.100278 -0.105 0.113472 -0.102222 0.126319 -0.099815 C 0.135833 -0.09037 0.147986 -0.086204 0.159653 -0.082037 C 0.16625 -0.0675 0.168819 -0.068333 0.179583 -0.059815 C 0.182917 -0.042963 0.185 -0.026019 0.187917 -0.008889 C 0.186042 0.002407 0.183264 0.01213 0.176319 0.02 C 0.172153 0.024907 0.159792 0.027963 0.156319 0.029074 C 0.145556 0.032778 0.135486 0.038796 0.124722 0.042315 C 0.123542 0.042037 0.088611 0.038796 0.086389 0.03787 C 0.083611 0.036944 0.082222 0.032315 0.079583 0.031204 C 0.075417 0.029259 0.070764 0.029815 0.066389 0.029074 C 0.039861 0.002685 0.092292 0.010093 0.103056 0.008889 C 0.110139 0.006667 0.112569 0.007315 0.117986 -0.002222 C 0.120903 -0.0075 0.124722 -0.02 0.124722 -0.02 C 0.117639 -0.056111 0.054583 -0.031296 0.047986 -0.031111 C 0.036389 -0.026944 0.046111 -0.031574 0.034653 -0.022037 C 0.020069 -0.010093 0.0025 -0.002593 -0.007014 0.017963 C -0.011736 0.027963 -0.015903 0.042037 -0.018681 0.053426 C -0.020069 0.059167 -0.021944 0.071204 -0.021944 0.071204 C -0.021458 0.085278 -0.022292 0.099444 -0.020417 0.113333 C -0.019514 0.119815 -0.013611 0.131204 -0.013611 0.131204 C 0.017986 0.130463 0.049722 0.130278 0.081319 0.129074 C 0.103194 0.128148 0.099722 0.134907 0.103056 0.117963 C 0.092292 0.100185 0.078542 0.094352 0.062917 0.086667 C 0.058403 0.084444 0.054236 0.084907 0.049722 0.082315 C 0.017083 0.064074 0.050417 0.083056 0.029583 0.064537 C 0.023889 0.059444 0.014653 0.055648 0.008056 0.053426 C -0.001319 0.045741 -0.010347 0.041111 -0.020417 0.035556 C -0.025972 0.020741 -0.020417 0.031204 -0.030278 0.022407 C -0.035 0.018148 -0.038611 0.01213 -0.043681 0.008889 C -0.048542 0.005648 -0.053889 0.003796 -0.058611 0.000185 C -0.063264 -0.003796 -0.067083 -0.009352 -0.071944 -0.013333 C -0.074722 -0.015556 -0.0775 -0.017685 -0.080278 -0.02 C -0.092639 -0.082037 -0.052361 -0.121389 -0.016944 -0.144352 C -0.007014 -0.157963 0.003056 -0.162315 0.016389 -0.166574 C 0.028889 -0.174815 0.032222 -0.172963 0.047986 -0.170926 C 0.05875 -0.165093 0.073194 -0.163056 0.081319 -0.151019 C 0.085139 -0.145463 0.091389 -0.133241 0.091389 -0.133241 C 0.095208 -0.111481 0.080625 -0.098241 0.064653 -0.097778 C 0.031319 -0.097037 -0.002014 -0.096204 -0.035347 -0.095463 C -0.038819 -0.077407 -0.042431 -0.058889 -0.048681 -0.042222 C -0.051319 -0.026944 -0.053403 -0.011667 -0.058611 0.002222 C -0.056181 0.040648 -0.060694 0.080926 -0.073681 0.115648 C -0.076458 0.131204 -0.076111 0.124907 -0.073681 0.148981 C -0.073333 0.152037 -0.073889 0.156204 -0.071944 0.157778 C -0.068125 0.161296 -0.063125 0.161019 -0.058611 0.162407 C -0.056319 0.163148 -0.052014 0.164537 -0.052014 0.164537 C 0.001319 0.147593 0.057917 0.17213 0.111389 0.155648 C 0.117431 0.151574 0.125625 0.149167 0.131319 0.144537 C 0.141042 0.136667 0.149931 0.126296 0.158056 0.115648 C 0.162569 0.100648 0.166597 0.086667 0.169722 0.071204 C 0.169167 0.048981 0.169861 0.026574 0.167986 0.004537 C 0.167639 0.000833 0.164167 -0.001019 0.162917 -0.004259 C 0.160833 -0.009815 0.160486 -0.016574 0.158056 -0.022037 C 0.149028 -0.042963 0.122292 -0.045926 0.106319 -0.048704 C 0.060139 -0.046574 0.049028 0.074537 0.002847 0.077315 C -0.011042 0.077963 -0.051667 -0.033241 -0.065347 -0.031111 C -0.077153 -0.019074 -0.066389 -0.02787 -0.083611 -0.022037 C -0.088264 -0.020463 -0.092431 -0.016944 -0.096944 -0.01537 C -0.111181 -0.010093 -0.120764 -0.01213 -0.138611 -0.010926 C -0.144167 0.010278 -0.136875 0.031667 -0.12875 0.048981 C -0.124375 0.058241 -0.126806 0.058889 -0.118681 0.064537 C -0.117639 0.065185 -0.106319 0.068704 -0.105278 0.068889 C -0.091944 0.078426 -0.105625 0.071204 -0.091944 0.071204 C -0.042431 0.071204 0.006875 0.072778 0.056319 0.073519 C 0.075069 0.083426 0.095417 0.077963 0.114653 0.071204 C 0.123889 0.061944 0.132917 0.055463 0.141389 0.044537 C 0.146597 0.030648 0.148681 0.023519 0.151319 0.008889 C 0.150625 -0.002222 0.152014 -0.014722 0.147986 -0.024352 C 0.137431 -0.050093 0.112917 -0.05287 0.094722 -0.06213 C 0.077361 -0.070926 0.098194 -0.063056 0.081319 -0.068796 C 0.074028 -0.068148 0.066597 -0.069352 0.059653 -0.066574 C 0.057917 -0.065833 0.058611 -0.06213 0.058056 -0.059815 C 0.056875 -0.054074 0.054583 -0.042222 0.054583 -0.042222 C 0.053403 -0.022037 0.055625 0.001296 0.04625 0.017963 C 0.044861 0.033056 0.043542 0.039907 0.039653 0.053426 C 0.038819 0.056389 0.039306 0.059907 0.037917 0.062407 C 0.031319 0.073981 0.019514 0.077037 0.009653 0.08 C 0.003194 0.079537 -0.016597 0.080926 -0.027014 0.075648 C -0.029236 0.074444 -0.031319 0.07213 -0.033611 0.071204 C -0.037917 0.069352 -0.046944 0.066759 -0.046944 0.066759 C -0.063125 0.049167 -0.081319 0.040463 -0.087083 0.011296 C -0.084792 0.005278 -0.083264 -0.001204 -0.080278 -0.006574 C -0.077361 -0.01213 -0.071111 -0.014722 -0.066944 -0.017685 C -0.047153 -0.032222 -0.069375 -0.015833 -0.052014 -0.033241 C -0.047847 -0.037315 -0.042986 -0.04037 -0.038611 -0.044352 C -0.036389 -0.046204 -0.027014 -0.054074 -0.023681 -0.055463 C -0.019375 -0.057222 -0.010347 -0.059815 -0.010347 -0.059815 C 0.003889 -0.069722 0.009097 -0.066111 0.028056 -0.064444 C 0.035833 -0.061667 0.040903 -0.055833 0.047986 -0.051019 C 0.055139 -0.031852 0.054583 -0.010741 0.036389 -0.004259 C 0.026319 0.005278 0.016042 0.004074 0.004583 0.008889 C -0.002014 0.006667 -0.00875 0.004537 -0.015347 0.002222 C -0.017639 0.001574 -0.021944 0.000185 -0.021944 0.000185 C -0.021458 -0.005 -0.023194 -0.011667 -0.020417 -0.01537 C -0.018681 -0.017685 -0.017778 -0.009537 -0.016944 -0.006574 C -0.016042 -0.003796 -0.015903 -0.000833 -0.015347 0.002222 C -0.013472 -0.0075 -0.012083 -0.01537 -0.008611 -0.024352 C -0.005972 -0.039167 6.9E-05 -0.051667 0.008056 -0.06213 C 0.019375 -0.092222 0.038958 -0.112315 0.056319 -0.135463 C 0.066736 -0.149352 0.055625 -0.145741 0.076319 -0.159815 C 0.085694 -0.166296 0.095903 -0.173981 0.104583 -0.182037 C 0.114514 -0.191111 0.120069 -0.200833 0.131319 -0.204259 C 0.136389 -0.190556 0.139167 -0.176204 0.142986 -0.16213 C 0.149931 -0.136852 0.143125 -0.169352 0.147986 -0.144352 C 0.142639 -0.1175 0.148194 -0.147778 0.144722 -0.084352 C 0.144167 -0.076019 0.141944 -0.074167 0.139653 -0.066574 C 0.135 -0.04963 0.132222 -0.031574 0.126319 -0.01537 C 0.122986 0.003611 0.127361 -0.018148 0.119722 0.006852 C 0.115 0.02213 0.113611 0.038519 0.108056 0.053426 C 0.103542 0.088519 0.087222 0.122593 0.059653 0.131204 C 0.048194 0.127407 0.037778 0.121389 0.026319 0.117963 C 0.025625 0.117037 0.014653 0.102685 0.014653 0.100185 C 0.014653 0.086019 0.02125 0.086296 0.028056 0.082315 C 0.040347 0.075185 0.053056 0.069537 0.066389 0.066759 C 0.096111 0.051019 0.111875 0.052685 0.147986 0.051296 C 0.156319 0.056852 0.158958 0.062407 0.162917 0.073519 C 0.159653 0.090648 0.159653 0.105926 0.144722 0.111296 C 0.118125 0.101574 0.094167 0.082778 0.07125 0.062407 C 0.052014 0.045278 0.072292 0.05963 0.056319 0.048981 C 0.049722 0.037407 0.047153 0.027407 0.044722 0.013333 C 0.045764 0.002037 0.045764 -0.012315 0.051319 -0.022037 C 0.053194 -0.025556 0.056181 -0.027593 0.058056 -0.031111 C 0.066597 -0.046204 0.06625 -0.055648 0.079583 -0.066574 C 0.089167 -0.083704 0.094028 -0.084352 0.106319 -0.095463 C 0.113611 -0.102222 0.111528 -0.102407 0.119722 -0.106574 C 0.121806 -0.107685 0.130833 -0.110278 0.133056 -0.110926 C 0.137431 -0.112315 0.14625 -0.11537 0.14625 -0.11537 C 0.166389 -0.110093 0.171111 -0.109537 0.186389 -0.097778 C 0.188611 -0.091759 0.191736 -0.086481 0.192986 -0.08 C 0.194028 -0.073981 0.19625 -0.06213 0.19625 -0.06213 C 0.195764 -0.047963 0.195903 -0.033889 0.194722 -0.02 C 0.193681 -0.009074 0.186736 0.002685 0.184653 0.013333 C 0.183958 0.017037 0.183958 0.020741 0.183056 0.024444 C 0.181181 0.033426 0.178542 0.042315 0.176319 0.051296 C 0.174583 0.058241 0.168819 0.062407 0.166389 0.068889 C 0.16 0.086019 0.154792 0.096667 0.14625 0.111296 C 0.138264 0.124907 0.120069 0.13787 0.108056 0.142315 C 0.100278 0.145278 0.084653 0.151296 0.084653 0.151296 C 0.030486 0.14713 0.018333 0.154074 -0.020417 0.115648 C -0.023333 0.108704 -0.028056 0.103148 -0.030278 0.095741 C -0.032014 0.090185 -0.032569 0.083889 -0.033611 0.077963 C -0.034097 0.074907 -0.035347 0.068889 -0.035347 0.068889 C -0.034306 0.038796 -0.038611 0.023056 -0.027014 0.002222 C -0.022292 -0.032685 -0.01 -0.070741 0.011389 -0.093148 C 0.019028 -0.110093 0.019514 -0.104444 0.031319 -0.113333 C 0.043819 -0.122593 0.031875 -0.119074 0.047986 -0.128796 C 0.058611 -0.135278 0.073333 -0.136852 0.084653 -0.142222 C 0.1225 -0.14037 0.121458 -0.145463 0.144722 -0.133241 C 0.15375 -0.1175 0.154792 -0.097593 0.161389 -0.08 C 0.165347 -0.056574 0.158264 -0.033426 0.144722 -0.017685 C 0.138958 -0.010926 0.128194 -0.010278 0.12125 -0.008889 C 0.049722 0.046667 -0.040556 0.004815 -0.118681 -0.013333 C -0.123194 -0.016296 -0.1275 -0.019074 -0.132014 -0.022037 C -0.134306 -0.023426 -0.138611 -0.026481 -0.138611 -0.026481 C -0.142639 -0.047593 -0.139861 -0.038704 -0.145417 -0.053333 C -0.147639 -0.065093 -0.149722 -0.076944 -0.152014 -0.088704 C -0.1525 -0.096852 -0.155139 -0.105185 -0.15375 -0.113333 C -0.153194 -0.116574 -0.149375 -0.117685 -0.146944 -0.117685 C -0.103542 -0.118333 -0.060347 -0.116111 -0.016944 -0.11537 C -0.01 -0.118611 -0.013819 -0.117685 -0.005278 -0.117685" pathEditMode="relative" rAng="0" ptsTypes="ffffffffffffffffffffffffaffffffffffffffffffffffffffffffffffffffffffffffffffffffffffffffffffffffffffffffffffffffffff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/>
      <p:bldP spid="36870" grpId="0"/>
      <p:bldP spid="36871" grpId="0"/>
      <p:bldP spid="36872" grpId="0"/>
      <p:bldP spid="368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37889"/>
          <p:cNvSpPr/>
          <p:nvPr/>
        </p:nvSpPr>
        <p:spPr>
          <a:xfrm>
            <a:off x="1700283" y="5007094"/>
            <a:ext cx="4671420" cy="1489422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自由下落的石块和地球互相吸引具有 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1" name="矩形 37890"/>
          <p:cNvSpPr/>
          <p:nvPr/>
        </p:nvSpPr>
        <p:spPr>
          <a:xfrm>
            <a:off x="7091113" y="5007094"/>
            <a:ext cx="3953592" cy="1489422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互相吸引的分子</a:t>
            </a:r>
          </a:p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具有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      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2" name="矩形 37891"/>
          <p:cNvSpPr/>
          <p:nvPr/>
        </p:nvSpPr>
        <p:spPr>
          <a:xfrm>
            <a:off x="3928240" y="5589352"/>
            <a:ext cx="2100159" cy="841962"/>
          </a:xfrm>
          <a:prstGeom prst="rect">
            <a:avLst/>
          </a:prstGeom>
          <a:noFill/>
          <a:ln w="9525">
            <a:noFill/>
          </a:ln>
        </p:spPr>
        <p:txBody>
          <a:bodyPr wrap="none" lIns="91767" tIns="45883" rIns="91767" bIns="45883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势 能</a:t>
            </a:r>
            <a:r>
              <a:rPr lang="zh-CN" altLang="en-US" sz="4800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7893" name="矩形 37892"/>
          <p:cNvSpPr/>
          <p:nvPr/>
        </p:nvSpPr>
        <p:spPr>
          <a:xfrm>
            <a:off x="8097338" y="5608653"/>
            <a:ext cx="1927351" cy="841962"/>
          </a:xfrm>
          <a:prstGeom prst="rect">
            <a:avLst/>
          </a:prstGeom>
          <a:noFill/>
          <a:ln w="9525">
            <a:noFill/>
          </a:ln>
        </p:spPr>
        <p:txBody>
          <a:bodyPr wrap="none" lIns="91767" tIns="45883" rIns="91767" bIns="45883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势 能</a:t>
            </a:r>
            <a:r>
              <a:rPr lang="zh-CN" altLang="en-US" sz="3200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7894" name="矩形 37893"/>
          <p:cNvSpPr/>
          <p:nvPr/>
        </p:nvSpPr>
        <p:spPr>
          <a:xfrm>
            <a:off x="3042444" y="1930135"/>
            <a:ext cx="6002489" cy="1028120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</a:rPr>
              <a:t>共同点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      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37895" name="矩形 37894"/>
          <p:cNvSpPr/>
          <p:nvPr/>
        </p:nvSpPr>
        <p:spPr>
          <a:xfrm>
            <a:off x="5653875" y="1941395"/>
            <a:ext cx="3018675" cy="94590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55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互相吸引</a:t>
            </a:r>
          </a:p>
        </p:txBody>
      </p:sp>
      <p:pic>
        <p:nvPicPr>
          <p:cNvPr id="37896" name="图片 378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058" y="4567988"/>
            <a:ext cx="332767" cy="7334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058" y="263786"/>
            <a:ext cx="332767" cy="6851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图片 378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466" y="3088218"/>
            <a:ext cx="1941143" cy="19430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9" name="图片 378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016" y="617643"/>
            <a:ext cx="648104" cy="6417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5504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06 L -0.00208 0.3650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8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2824 L -0.00243 0.26319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4.81481E-06 L -0.00243 -0.22061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/>
      <p:bldP spid="37893" grpId="0"/>
      <p:bldP spid="37894" grpId="0"/>
      <p:bldP spid="378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8913" descr="弹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81" y="3109127"/>
            <a:ext cx="3018674" cy="649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38914" descr="已形变弹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02" y="3109126"/>
            <a:ext cx="1823881" cy="6626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矩形 38915"/>
          <p:cNvSpPr/>
          <p:nvPr/>
        </p:nvSpPr>
        <p:spPr>
          <a:xfrm>
            <a:off x="1771590" y="4641977"/>
            <a:ext cx="4313298" cy="1489422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被压缩的弹簧因各部分</a:t>
            </a:r>
          </a:p>
          <a:p>
            <a:pPr>
              <a:lnSpc>
                <a:spcPct val="14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互相排斥具有</a:t>
            </a:r>
            <a:r>
              <a:rPr lang="zh-CN" altLang="en-US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8917" name="矩形 38916"/>
          <p:cNvSpPr/>
          <p:nvPr/>
        </p:nvSpPr>
        <p:spPr>
          <a:xfrm>
            <a:off x="6875608" y="4349239"/>
            <a:ext cx="3413241" cy="1489422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互相排斥的分子</a:t>
            </a:r>
          </a:p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具有</a:t>
            </a:r>
            <a:r>
              <a:rPr lang="zh-CN" altLang="en-US" sz="3200" b="1" u="sng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8918" name="矩形 38917"/>
          <p:cNvSpPr/>
          <p:nvPr/>
        </p:nvSpPr>
        <p:spPr>
          <a:xfrm>
            <a:off x="4216639" y="5225842"/>
            <a:ext cx="1927351" cy="841962"/>
          </a:xfrm>
          <a:prstGeom prst="rect">
            <a:avLst/>
          </a:prstGeom>
          <a:noFill/>
          <a:ln w="9525">
            <a:noFill/>
          </a:ln>
        </p:spPr>
        <p:txBody>
          <a:bodyPr wrap="none" lIns="91767" tIns="45883" rIns="91767" bIns="45883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势 能</a:t>
            </a:r>
            <a:r>
              <a:rPr lang="zh-CN" altLang="en-US" sz="3200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8919" name="矩形 38918"/>
          <p:cNvSpPr/>
          <p:nvPr/>
        </p:nvSpPr>
        <p:spPr>
          <a:xfrm>
            <a:off x="7737634" y="5007094"/>
            <a:ext cx="1927351" cy="841962"/>
          </a:xfrm>
          <a:prstGeom prst="rect">
            <a:avLst/>
          </a:prstGeom>
          <a:noFill/>
          <a:ln w="9525">
            <a:noFill/>
          </a:ln>
        </p:spPr>
        <p:txBody>
          <a:bodyPr wrap="none" lIns="91767" tIns="45883" rIns="91767" bIns="45883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势 能</a:t>
            </a:r>
            <a:r>
              <a:rPr lang="zh-CN" altLang="en-US" sz="3200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8920" name="矩形 38919"/>
          <p:cNvSpPr/>
          <p:nvPr/>
        </p:nvSpPr>
        <p:spPr>
          <a:xfrm>
            <a:off x="6008828" y="1621314"/>
            <a:ext cx="2945783" cy="2234836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55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互相排斥</a:t>
            </a:r>
          </a:p>
          <a:p>
            <a:endParaRPr lang="zh-CN" altLang="en-US" sz="2800" b="1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921" name="矩形 38920"/>
          <p:cNvSpPr/>
          <p:nvPr/>
        </p:nvSpPr>
        <p:spPr>
          <a:xfrm>
            <a:off x="3568533" y="1650265"/>
            <a:ext cx="6015165" cy="1028120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</a:rPr>
              <a:t>共同点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3200" b="1" u="sng">
                <a:latin typeface="宋体" panose="02010600030101010101" pitchFamily="2" charset="-122"/>
                <a:ea typeface="宋体" panose="02010600030101010101" pitchFamily="2" charset="-122"/>
              </a:rPr>
              <a:t>                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</a:p>
        </p:txBody>
      </p:sp>
      <p:pic>
        <p:nvPicPr>
          <p:cNvPr id="38922" name="图片 389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683" y="3319834"/>
            <a:ext cx="751103" cy="347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图片 389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538" y="3319834"/>
            <a:ext cx="751103" cy="35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图片 38928" descr="2b78bfec-4761-4b77-8ae8-bb99f44d55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232" y="3319833"/>
            <a:ext cx="399321" cy="34420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5282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5 -0.00394 L -0.16719 4.81481E-06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0 L 0.17916 0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  <p:bldP spid="38920" grpId="0"/>
      <p:bldP spid="389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40961"/>
          <p:cNvSpPr/>
          <p:nvPr/>
        </p:nvSpPr>
        <p:spPr>
          <a:xfrm>
            <a:off x="1667007" y="3799794"/>
            <a:ext cx="9417315" cy="1090527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en-US" altLang="zh-CN" sz="32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物体内部所有的</a:t>
            </a:r>
            <a:r>
              <a:rPr lang="zh-CN" altLang="en-US" sz="3200" b="1">
                <a:solidFill>
                  <a:srgbClr val="99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分子动能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3200" b="1">
                <a:solidFill>
                  <a:srgbClr val="99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分子势能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的总和，</a:t>
            </a:r>
          </a:p>
          <a:p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</a:t>
            </a:r>
          </a:p>
        </p:txBody>
      </p:sp>
      <p:sp>
        <p:nvSpPr>
          <p:cNvPr id="40963" name="矩形 40962"/>
          <p:cNvSpPr/>
          <p:nvPr/>
        </p:nvSpPr>
        <p:spPr>
          <a:xfrm>
            <a:off x="2738199" y="3119742"/>
            <a:ext cx="1869836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2800" b="1">
                <a:solidFill>
                  <a:srgbClr val="99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分子动能</a:t>
            </a:r>
          </a:p>
        </p:txBody>
      </p:sp>
      <p:sp>
        <p:nvSpPr>
          <p:cNvPr id="40964" name="矩形 40963"/>
          <p:cNvSpPr/>
          <p:nvPr/>
        </p:nvSpPr>
        <p:spPr>
          <a:xfrm>
            <a:off x="6873388" y="2713127"/>
            <a:ext cx="1725637" cy="528858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2800" b="1">
                <a:solidFill>
                  <a:srgbClr val="99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分子势能</a:t>
            </a:r>
          </a:p>
        </p:txBody>
      </p:sp>
      <p:sp>
        <p:nvSpPr>
          <p:cNvPr id="40965" name="矩形 40964"/>
          <p:cNvSpPr/>
          <p:nvPr/>
        </p:nvSpPr>
        <p:spPr>
          <a:xfrm>
            <a:off x="1911669" y="4478559"/>
            <a:ext cx="3522580" cy="591265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叫做物体的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内能</a:t>
            </a:r>
            <a:r>
              <a:rPr lang="zh-CN" altLang="en-US" sz="32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0966" name="文本框 40965"/>
          <p:cNvSpPr txBox="1"/>
          <p:nvPr/>
        </p:nvSpPr>
        <p:spPr>
          <a:xfrm>
            <a:off x="1834341" y="5201715"/>
            <a:ext cx="8670965" cy="653673"/>
          </a:xfrm>
          <a:prstGeom prst="rect">
            <a:avLst/>
          </a:prstGeom>
          <a:noFill/>
          <a:ln w="9525">
            <a:noFill/>
          </a:ln>
        </p:spPr>
        <p:txBody>
          <a:bodyPr lIns="91767" tIns="45883" rIns="91767" bIns="45883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内能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所有分子的动能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所有分子间的势能</a:t>
            </a:r>
          </a:p>
        </p:txBody>
      </p:sp>
      <p:pic>
        <p:nvPicPr>
          <p:cNvPr id="40967" name="图片 40966" descr="斥力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050" y="1466903"/>
            <a:ext cx="1652744" cy="5758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图片 40967" descr="引力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82" y="1003672"/>
            <a:ext cx="562852" cy="20285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图片 409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774" y="926466"/>
            <a:ext cx="2401629" cy="19790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文本框 40970"/>
          <p:cNvSpPr txBox="1"/>
          <p:nvPr/>
        </p:nvSpPr>
        <p:spPr>
          <a:xfrm>
            <a:off x="1977588" y="1"/>
            <a:ext cx="2660363" cy="831326"/>
          </a:xfrm>
          <a:prstGeom prst="rect">
            <a:avLst/>
          </a:prstGeom>
          <a:noFill/>
          <a:ln w="9525">
            <a:noFill/>
          </a:ln>
        </p:spPr>
        <p:txBody>
          <a:bodyPr wrap="none" lIns="91767" tIns="45883" rIns="91767" bIns="45883" anchor="t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一、内能</a:t>
            </a:r>
          </a:p>
        </p:txBody>
      </p:sp>
    </p:spTree>
    <p:extLst>
      <p:ext uri="{BB962C8B-B14F-4D97-AF65-F5344CB8AC3E}">
        <p14:creationId xmlns:p14="http://schemas.microsoft.com/office/powerpoint/2010/main" val="310122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409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2398</Words>
  <Application>Microsoft Office PowerPoint</Application>
  <PresentationFormat>自定义</PresentationFormat>
  <Paragraphs>213</Paragraphs>
  <Slides>26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学习目标</vt:lpstr>
      <vt:lpstr>自学指导一</vt:lpstr>
      <vt:lpstr>复习回顾</vt:lpstr>
      <vt:lpstr>机械能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注   意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热量  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12.5全球变暖 与水资源危机</dc:title>
  <dc:creator>Administrator</dc:creator>
  <cp:lastModifiedBy>User</cp:lastModifiedBy>
  <cp:revision>2</cp:revision>
  <dcterms:created xsi:type="dcterms:W3CDTF">2020-11-15T01:31:48Z</dcterms:created>
  <dcterms:modified xsi:type="dcterms:W3CDTF">2020-11-15T01:41:17Z</dcterms:modified>
</cp:coreProperties>
</file>