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627E67-173A-44BE-9DAC-0EE69FAD098C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A213A5-0BD1-42EC-A7F1-09362ECFDD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65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40"/>
          <p:cNvSpPr/>
          <p:nvPr/>
        </p:nvSpPr>
        <p:spPr>
          <a:xfrm>
            <a:off x="1172884" y="987573"/>
            <a:ext cx="3979194" cy="54373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400" b="1" baseline="-25000" dirty="0">
                <a:solidFill>
                  <a:srgbClr val="007E27"/>
                </a:solidFill>
                <a:latin typeface="华文中宋" pitchFamily="2" charset="-122"/>
                <a:ea typeface="华文中宋" pitchFamily="2" charset="-122"/>
              </a:rPr>
              <a:t>教科</a:t>
            </a:r>
            <a:r>
              <a:rPr lang="zh-CN" altLang="en-US" sz="4400" b="1" baseline="-25000" dirty="0" smtClean="0">
                <a:solidFill>
                  <a:srgbClr val="007E27"/>
                </a:solidFill>
                <a:latin typeface="华文中宋" pitchFamily="2" charset="-122"/>
                <a:ea typeface="华文中宋" pitchFamily="2" charset="-122"/>
              </a:rPr>
              <a:t>版  物理（初中）</a:t>
            </a:r>
            <a:endParaRPr lang="zh-CN" sz="4400" b="1" baseline="-25000" dirty="0">
              <a:solidFill>
                <a:srgbClr val="007E27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4344"/>
            <a:ext cx="1530566" cy="308537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23728" y="1851670"/>
            <a:ext cx="137473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206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483518"/>
            <a:ext cx="3462933" cy="3462933"/>
          </a:xfrm>
          <a:prstGeom prst="rect">
            <a:avLst/>
          </a:prstGeom>
        </p:spPr>
      </p:pic>
      <p:sp>
        <p:nvSpPr>
          <p:cNvPr id="15" name="Shape 40"/>
          <p:cNvSpPr/>
          <p:nvPr/>
        </p:nvSpPr>
        <p:spPr>
          <a:xfrm>
            <a:off x="1835696" y="2508075"/>
            <a:ext cx="3456383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en-US" altLang="zh-CN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11.4 </a:t>
            </a:r>
            <a:r>
              <a:rPr lang="zh-CN" altLang="en-US" sz="4800" baseline="-25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1396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2000"/>
    </mc:Choice>
    <mc:Fallback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7062" y="-164792"/>
            <a:ext cx="9056938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优点：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①核电站消耗的燃料很少，可以大大减少燃料的运输量。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②核电站没有煤燃烧放出的大量硫化物、碳氧化物、烟尘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等，不会</a:t>
            </a:r>
            <a:r>
              <a:rPr lang="zh-CN" altLang="en-US" sz="2400" dirty="0">
                <a:latin typeface="微软雅黑" panose="020B0503020204020204" pitchFamily="34" charset="-122"/>
              </a:rPr>
              <a:t>对大气造成污染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2479" y="1955615"/>
            <a:ext cx="8697342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的缺点：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①</a:t>
            </a:r>
            <a:r>
              <a:rPr lang="zh-CN" altLang="en-US" sz="2400" dirty="0">
                <a:latin typeface="微软雅黑" panose="020B0503020204020204" pitchFamily="34" charset="-122"/>
              </a:rPr>
              <a:t>核电厂的反应器内有大量的放射性物质，如果在事故中释放到外界环境，会对生态及民众造成伤害。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②</a:t>
            </a:r>
            <a:r>
              <a:rPr lang="zh-CN" altLang="en-US" sz="2400" dirty="0">
                <a:latin typeface="微软雅黑" panose="020B0503020204020204" pitchFamily="34" charset="-122"/>
              </a:rPr>
              <a:t>核电站发电时，能量转化的环节多，核能发电厂热效率较低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，排放</a:t>
            </a:r>
            <a:r>
              <a:rPr lang="zh-CN" altLang="en-US" sz="2400" dirty="0">
                <a:latin typeface="微软雅黑" panose="020B0503020204020204" pitchFamily="34" charset="-122"/>
              </a:rPr>
              <a:t>更多废热到环境中，故核能电厂的热污染较严重。 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③</a:t>
            </a:r>
            <a:r>
              <a:rPr lang="zh-CN" altLang="en-US" sz="2400" dirty="0">
                <a:latin typeface="微软雅黑" panose="020B0503020204020204" pitchFamily="34" charset="-122"/>
              </a:rPr>
              <a:t>核能电厂投资成本太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大。 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8156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163" y="436409"/>
            <a:ext cx="1382511" cy="462808"/>
            <a:chOff x="484666" y="1400632"/>
            <a:chExt cx="2111407" cy="525595"/>
          </a:xfrm>
        </p:grpSpPr>
        <p:sp>
          <p:nvSpPr>
            <p:cNvPr id="3" name="Shape 108"/>
            <p:cNvSpPr/>
            <p:nvPr/>
          </p:nvSpPr>
          <p:spPr>
            <a:xfrm>
              <a:off x="524394" y="1415810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484666" y="1400632"/>
              <a:ext cx="2111407" cy="52559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09901" y="449774"/>
            <a:ext cx="11079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泄漏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4163" y="885850"/>
            <a:ext cx="8467468" cy="240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2011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日，日本以东海域发生了里氏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9.0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级地震。强震引发剧烈的海啸，对日本沿海地区造成了灾难性的冲击。其中，位于福岛县沿海的福岛第一核电站反应堆遭到破坏，这一突发事件使附近区域居民甚至周边邻国陷入一片恐慌之中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。大家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的担心是什么？这样的事故能够避免吗？请了解相关事件背景，与同学讨论核能安全利用的条件。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3"/>
          <p:cNvSpPr/>
          <p:nvPr/>
        </p:nvSpPr>
        <p:spPr>
          <a:xfrm>
            <a:off x="310177" y="3292449"/>
            <a:ext cx="844544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是因为用于核反应的燃料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具有强烈放射性的物质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放射性物质的泄露，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产生放射性污染。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没有足够的保护措施，这些射线会对人体健康造成严重伤害。</a:t>
            </a:r>
          </a:p>
        </p:txBody>
      </p:sp>
    </p:spTree>
    <p:extLst>
      <p:ext uri="{BB962C8B-B14F-4D97-AF65-F5344CB8AC3E}">
        <p14:creationId xmlns:p14="http://schemas.microsoft.com/office/powerpoint/2010/main" val="1760064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9061" y="1905321"/>
            <a:ext cx="3117065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核辐射的防护措施：</a:t>
            </a:r>
          </a:p>
        </p:txBody>
      </p:sp>
      <p:sp>
        <p:nvSpPr>
          <p:cNvPr id="7" name="矩形 6"/>
          <p:cNvSpPr/>
          <p:nvPr/>
        </p:nvSpPr>
        <p:spPr>
          <a:xfrm>
            <a:off x="179061" y="2280733"/>
            <a:ext cx="8935825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对于辐射强度超过国家标准的放射性物质，一定要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防止其扩散，人体切莫随便靠近。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距离防护：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远距离操作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，任何辐射源不能直接用手操作。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屏蔽防护：根据辐射源的类型、射线能量、活度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屏蔽体。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5886" y="501600"/>
            <a:ext cx="8691222" cy="148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人体受放射性危害，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轻者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头晕、疲乏、脱发、红斑、白血球减少或增多、血小板减少；而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大剂量照射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，还会引起白血病及骨、肺、甲状腺癌变甚至死亡，放射性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还能引起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基因突变和染色体畸变 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21970" y="137902"/>
            <a:ext cx="17235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放射性污染</a:t>
            </a:r>
          </a:p>
        </p:txBody>
      </p:sp>
    </p:spTree>
    <p:extLst>
      <p:ext uri="{BB962C8B-B14F-4D97-AF65-F5344CB8AC3E}">
        <p14:creationId xmlns:p14="http://schemas.microsoft.com/office/powerpoint/2010/main" val="369662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962" y="682505"/>
            <a:ext cx="906180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轻</a:t>
            </a:r>
            <a:r>
              <a:rPr lang="zh-CN" altLang="en-US" sz="2400" dirty="0">
                <a:latin typeface="微软雅黑" panose="020B0503020204020204" pitchFamily="34" charset="-122"/>
              </a:rPr>
              <a:t>原子核结合成较重的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原子核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释放核能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这种</a:t>
            </a:r>
            <a:r>
              <a:rPr lang="zh-CN" altLang="en-US" sz="2400" dirty="0">
                <a:latin typeface="微软雅黑" panose="020B0503020204020204" pitchFamily="34" charset="-122"/>
              </a:rPr>
              <a:t>核反应叫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82962" y="1167337"/>
            <a:ext cx="290175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聚变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又叫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热核反应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4167" y="178018"/>
            <a:ext cx="1987550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800" dirty="0">
                <a:latin typeface="微软雅黑" panose="020B0503020204020204" pitchFamily="34" charset="-122"/>
              </a:rPr>
              <a:t>三、核聚变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4168" y="1470337"/>
            <a:ext cx="8681733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itchFamily="34" charset="-122"/>
              </a:rPr>
              <a:t>例如：氘核</a:t>
            </a:r>
            <a:r>
              <a:rPr lang="zh-CN" altLang="en-US" sz="2400" dirty="0">
                <a:latin typeface="微软雅黑" pitchFamily="34" charset="-122"/>
              </a:rPr>
              <a:t>与氚核在超高温下结合形成氦</a:t>
            </a:r>
            <a:r>
              <a:rPr lang="zh-CN" altLang="en-US" sz="2400" dirty="0" smtClean="0">
                <a:latin typeface="微软雅黑" pitchFamily="34" charset="-122"/>
              </a:rPr>
              <a:t>核，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原子核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带有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正电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两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个较轻的核在靠近过程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彼此排斥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难以接近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所以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把它们加热到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足够高的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温度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使</a:t>
            </a:r>
            <a:r>
              <a:rPr lang="zh-CN" altLang="en-US" sz="2400" dirty="0">
                <a:latin typeface="微软雅黑" panose="020B0503020204020204" pitchFamily="34" charset="-122"/>
              </a:rPr>
              <a:t>这些粒子的无规则运动极其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剧烈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从而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发生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因此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聚变也常称为热核反应。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44612" y="3227100"/>
            <a:ext cx="2342508" cy="1916400"/>
            <a:chOff x="5024063" y="3062676"/>
            <a:chExt cx="2342508" cy="1911668"/>
          </a:xfrm>
        </p:grpSpPr>
        <p:sp>
          <p:nvSpPr>
            <p:cNvPr id="11" name="矩形 15"/>
            <p:cNvSpPr/>
            <p:nvPr/>
          </p:nvSpPr>
          <p:spPr>
            <a:xfrm>
              <a:off x="5460760" y="4512679"/>
              <a:ext cx="146911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氢核聚变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l="1239" t="2486" r="3264" b="4408"/>
            <a:stretch/>
          </p:blipFill>
          <p:spPr>
            <a:xfrm>
              <a:off x="5024063" y="3062676"/>
              <a:ext cx="2342508" cy="1499996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075809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6625"/>
          <p:cNvSpPr>
            <a:spLocks noGrp="1" noChangeArrowheads="1"/>
          </p:cNvSpPr>
          <p:nvPr/>
        </p:nvSpPr>
        <p:spPr bwMode="auto">
          <a:xfrm>
            <a:off x="110620" y="202884"/>
            <a:ext cx="32095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中的热核反应</a:t>
            </a:r>
          </a:p>
        </p:txBody>
      </p:sp>
      <p:sp>
        <p:nvSpPr>
          <p:cNvPr id="7" name="矩形 6"/>
          <p:cNvSpPr/>
          <p:nvPr/>
        </p:nvSpPr>
        <p:spPr>
          <a:xfrm>
            <a:off x="109132" y="546627"/>
            <a:ext cx="89678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聚变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释放的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远大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我们“点火”所需的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来自核聚变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这把“火”自从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亿年前“点燃”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2"/>
          <a:srcRect l="2492" t="4883" r="2697" b="5482"/>
          <a:stretch/>
        </p:blipFill>
        <p:spPr>
          <a:xfrm>
            <a:off x="1115505" y="1796831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76148" y="3384832"/>
            <a:ext cx="8900836" cy="17586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太阳内部发生的聚变反应，每秒钟把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x 10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的氢变为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太阳内部的温度高达1000万摄氏度以上，太阳辐射出的光和热，正是由聚变反应释放的核能转化而来的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 preferRelativeResize="0">
            <a:picLocks/>
          </p:cNvPicPr>
          <p:nvPr/>
        </p:nvPicPr>
        <p:blipFill rotWithShape="1">
          <a:blip r:embed="rId3"/>
          <a:srcRect l="6004" t="7462" r="4762" b="4748"/>
          <a:stretch/>
        </p:blipFill>
        <p:spPr>
          <a:xfrm>
            <a:off x="4626566" y="1760822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7179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653" y="127591"/>
            <a:ext cx="10550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氢弹</a:t>
            </a:r>
          </a:p>
        </p:txBody>
      </p:sp>
      <p:sp>
        <p:nvSpPr>
          <p:cNvPr id="3" name="矩形 2"/>
          <p:cNvSpPr/>
          <p:nvPr/>
        </p:nvSpPr>
        <p:spPr>
          <a:xfrm>
            <a:off x="174347" y="581170"/>
            <a:ext cx="541686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buFont typeface="Arial" charset="0"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氢弹利用的就是聚变瞬间释放的能量。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288" y="1043978"/>
            <a:ext cx="860344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质量相同的核燃料，聚变反应释放的核能比裂变反应要多得多。</a:t>
            </a:r>
          </a:p>
        </p:txBody>
      </p:sp>
      <p:pic>
        <p:nvPicPr>
          <p:cNvPr id="5" name="图片 4" descr="氢弹爆炸升起的蘑菇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548" y="1543128"/>
            <a:ext cx="1848467" cy="1867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95000" y="3829219"/>
            <a:ext cx="895493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未实现可控核聚变，还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不能和平的利用核聚变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可控核聚变的研究已在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实验室取得重大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53905" y="3472401"/>
            <a:ext cx="197842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可控核聚变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757561" y="1587366"/>
            <a:ext cx="3001593" cy="2248632"/>
            <a:chOff x="4757560" y="1583446"/>
            <a:chExt cx="3001593" cy="2243080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4757560" y="3364861"/>
              <a:ext cx="30015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中国核聚变实验装置</a:t>
              </a:r>
            </a:p>
          </p:txBody>
        </p:sp>
        <p:pic>
          <p:nvPicPr>
            <p:cNvPr id="12" name="图片 11"/>
            <p:cNvPicPr preferRelativeResize="0">
              <a:picLocks/>
            </p:cNvPicPr>
            <p:nvPr/>
          </p:nvPicPr>
          <p:blipFill rotWithShape="1">
            <a:blip r:embed="rId3"/>
            <a:srcRect l="12852" t="11412" r="9256" b="15096"/>
            <a:stretch/>
          </p:blipFill>
          <p:spPr>
            <a:xfrm>
              <a:off x="4972692" y="1583446"/>
              <a:ext cx="2581311" cy="1774653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5799648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1386" y="805941"/>
            <a:ext cx="7281799" cy="3923577"/>
            <a:chOff x="426128" y="351888"/>
            <a:chExt cx="7281799" cy="3913890"/>
          </a:xfrm>
        </p:grpSpPr>
        <p:sp>
          <p:nvSpPr>
            <p:cNvPr id="3" name="Rectangle 1"/>
            <p:cNvSpPr>
              <a:spLocks noChangeArrowheads="1"/>
            </p:cNvSpPr>
            <p:nvPr/>
          </p:nvSpPr>
          <p:spPr bwMode="auto">
            <a:xfrm>
              <a:off x="2348532" y="351888"/>
              <a:ext cx="35713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核裂变和核聚变的区别</a:t>
              </a:r>
            </a:p>
          </p:txBody>
        </p:sp>
        <p:graphicFrame>
          <p:nvGraphicFramePr>
            <p:cNvPr id="4" name="表格 3"/>
            <p:cNvGraphicFramePr/>
            <p:nvPr>
              <p:extLst>
                <p:ext uri="{D42A27DB-BD31-4B8C-83A1-F6EECF244321}">
                  <p14:modId xmlns:p14="http://schemas.microsoft.com/office/powerpoint/2010/main" val="3297000291"/>
                </p:ext>
              </p:extLst>
            </p:nvPr>
          </p:nvGraphicFramePr>
          <p:xfrm>
            <a:off x="426128" y="1078787"/>
            <a:ext cx="7126756" cy="3186991"/>
          </p:xfrm>
          <a:graphic>
            <a:graphicData uri="http://schemas.openxmlformats.org/drawingml/2006/table">
              <a:tbl>
                <a:tblPr/>
                <a:tblGrid>
                  <a:gridCol w="1961911"/>
                  <a:gridCol w="2658711"/>
                  <a:gridCol w="2506134"/>
                </a:tblGrid>
                <a:tr h="383642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 dirty="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比较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裂变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聚变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9130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定义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l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21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条件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44190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释放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核能的大小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19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是否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可控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3663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应用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5" name="TextBox 7"/>
            <p:cNvSpPr>
              <a:spLocks noChangeArrowheads="1"/>
            </p:cNvSpPr>
            <p:nvPr/>
          </p:nvSpPr>
          <p:spPr bwMode="auto">
            <a:xfrm>
              <a:off x="2471822" y="1521601"/>
              <a:ext cx="237648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较大原子核分裂为较小原子核的过程</a:t>
              </a:r>
            </a:p>
          </p:txBody>
        </p:sp>
        <p:sp>
          <p:nvSpPr>
            <p:cNvPr id="6" name="TextBox 8"/>
            <p:cNvSpPr>
              <a:spLocks noChangeArrowheads="1"/>
            </p:cNvSpPr>
            <p:nvPr/>
          </p:nvSpPr>
          <p:spPr bwMode="auto">
            <a:xfrm>
              <a:off x="5095426" y="1521601"/>
              <a:ext cx="261250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质量小的原子核结合成较大原子核的过程</a:t>
              </a:r>
            </a:p>
          </p:txBody>
        </p:sp>
        <p:sp>
          <p:nvSpPr>
            <p:cNvPr id="7" name="TextBox 9"/>
            <p:cNvSpPr>
              <a:spLocks noChangeArrowheads="1"/>
            </p:cNvSpPr>
            <p:nvPr/>
          </p:nvSpPr>
          <p:spPr bwMode="auto">
            <a:xfrm>
              <a:off x="2492366" y="2326660"/>
              <a:ext cx="26802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中子轰击较大原子核</a:t>
              </a:r>
            </a:p>
          </p:txBody>
        </p:sp>
        <p:sp>
          <p:nvSpPr>
            <p:cNvPr id="8" name="TextBox 10"/>
            <p:cNvSpPr>
              <a:spLocks noChangeArrowheads="1"/>
            </p:cNvSpPr>
            <p:nvPr/>
          </p:nvSpPr>
          <p:spPr bwMode="auto">
            <a:xfrm>
              <a:off x="5588869" y="2329069"/>
              <a:ext cx="10556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超高温</a:t>
              </a:r>
            </a:p>
          </p:txBody>
        </p:sp>
        <p:sp>
          <p:nvSpPr>
            <p:cNvPr id="9" name="TextBox 11"/>
            <p:cNvSpPr>
              <a:spLocks noChangeArrowheads="1"/>
            </p:cNvSpPr>
            <p:nvPr/>
          </p:nvSpPr>
          <p:spPr bwMode="auto">
            <a:xfrm>
              <a:off x="3102853" y="2858057"/>
              <a:ext cx="8810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巨大</a:t>
              </a:r>
            </a:p>
          </p:txBody>
        </p:sp>
        <p:sp>
          <p:nvSpPr>
            <p:cNvPr id="10" name="TextBox 12"/>
            <p:cNvSpPr>
              <a:spLocks noChangeArrowheads="1"/>
            </p:cNvSpPr>
            <p:nvPr/>
          </p:nvSpPr>
          <p:spPr bwMode="auto">
            <a:xfrm>
              <a:off x="5588869" y="2796913"/>
              <a:ext cx="12334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更加巨大</a:t>
              </a:r>
            </a:p>
          </p:txBody>
        </p:sp>
        <p:sp>
          <p:nvSpPr>
            <p:cNvPr id="11" name="TextBox 13"/>
            <p:cNvSpPr>
              <a:spLocks noChangeArrowheads="1"/>
            </p:cNvSpPr>
            <p:nvPr/>
          </p:nvSpPr>
          <p:spPr bwMode="auto">
            <a:xfrm>
              <a:off x="2658430" y="3322755"/>
              <a:ext cx="25336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裂变的链式反应可控</a:t>
              </a:r>
            </a:p>
          </p:txBody>
        </p:sp>
        <p:sp>
          <p:nvSpPr>
            <p:cNvPr id="12" name="TextBox 15"/>
            <p:cNvSpPr>
              <a:spLocks noChangeArrowheads="1"/>
            </p:cNvSpPr>
            <p:nvPr/>
          </p:nvSpPr>
          <p:spPr bwMode="auto">
            <a:xfrm>
              <a:off x="5282488" y="3322755"/>
              <a:ext cx="22383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聚变目前不可控</a:t>
              </a:r>
              <a:endPara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6"/>
            <p:cNvSpPr>
              <a:spLocks noChangeArrowheads="1"/>
            </p:cNvSpPr>
            <p:nvPr/>
          </p:nvSpPr>
          <p:spPr bwMode="auto">
            <a:xfrm>
              <a:off x="2687782" y="3754357"/>
              <a:ext cx="2330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原子弹、核电站</a:t>
              </a:r>
            </a:p>
          </p:txBody>
        </p:sp>
        <p:sp>
          <p:nvSpPr>
            <p:cNvPr id="14" name="TextBox 17"/>
            <p:cNvSpPr>
              <a:spLocks noChangeArrowheads="1"/>
            </p:cNvSpPr>
            <p:nvPr/>
          </p:nvSpPr>
          <p:spPr bwMode="auto">
            <a:xfrm>
              <a:off x="5118702" y="3855572"/>
              <a:ext cx="25119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氢弹、太阳内部爆炸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1926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35353" y="14502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35352" y="145025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1089" y="20673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70188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0" name="TextBox 3"/>
          <p:cNvSpPr txBox="1"/>
          <p:nvPr/>
        </p:nvSpPr>
        <p:spPr>
          <a:xfrm>
            <a:off x="229243" y="4103114"/>
            <a:ext cx="714377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知道可控链式反应，区分裂变与聚变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235823" y="4561271"/>
            <a:ext cx="5651941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了解链式反应及发生的条件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43" y="1091282"/>
            <a:ext cx="8808648" cy="304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27631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6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57524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431" y="24753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7524" y="699635"/>
            <a:ext cx="489369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核裂变及其应用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009" y="1265027"/>
            <a:ext cx="2212465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16703" y="1886210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120" y="1718724"/>
            <a:ext cx="824076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成都）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关于原子核和核能，下列说法正确的是（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原子核是由电子、质子和中子组成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核能的使用不会对人类产生危害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现有核电站利用核裂变释放的能量来发电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氢弹爆炸时的链式反应是可控的</a:t>
            </a:r>
          </a:p>
        </p:txBody>
      </p:sp>
    </p:spTree>
    <p:extLst>
      <p:ext uri="{BB962C8B-B14F-4D97-AF65-F5344CB8AC3E}">
        <p14:creationId xmlns:p14="http://schemas.microsoft.com/office/powerpoint/2010/main" val="3924036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580" y="459366"/>
            <a:ext cx="247608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068778" y="1803812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00" y="1090450"/>
            <a:ext cx="8536256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黄石）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能源科技的发展促进了人类文明的进步，下列有关能源的说法错误的是（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．目前的核电站是靠原子核的裂变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进行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．能量转化是守恒的，所以能源是取之不尽用之不竭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．风力发电机将风能转化为电能	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．水能、太阳能都是可再生能源</a:t>
            </a:r>
          </a:p>
        </p:txBody>
      </p:sp>
    </p:spTree>
    <p:extLst>
      <p:ext uri="{BB962C8B-B14F-4D97-AF65-F5344CB8AC3E}">
        <p14:creationId xmlns:p14="http://schemas.microsoft.com/office/powerpoint/2010/main" val="901927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30278" y="128199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87590" y="10014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889" y="10014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7487" y="62465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01336" y="985355"/>
            <a:ext cx="1139766" cy="461665"/>
            <a:chOff x="444940" y="1400632"/>
            <a:chExt cx="2203069" cy="524297"/>
          </a:xfrm>
        </p:grpSpPr>
        <p:sp>
          <p:nvSpPr>
            <p:cNvPr id="7" name="Shape 108"/>
            <p:cNvSpPr/>
            <p:nvPr/>
          </p:nvSpPr>
          <p:spPr>
            <a:xfrm>
              <a:off x="576330" y="1409136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9" name="Shape 112"/>
            <p:cNvSpPr/>
            <p:nvPr/>
          </p:nvSpPr>
          <p:spPr>
            <a:xfrm>
              <a:off x="444940" y="1400632"/>
              <a:ext cx="2151135" cy="5242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复习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83483" y="1443895"/>
            <a:ext cx="8126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我们已经知道物体是由分子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组成，分子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又是由原子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组成。以水分子为例：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31" y="4236885"/>
            <a:ext cx="515700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那么，原子又是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由什么组成的呢？</a:t>
            </a:r>
          </a:p>
        </p:txBody>
      </p:sp>
      <p:pic>
        <p:nvPicPr>
          <p:cNvPr id="12" name="Picture 6" descr="E:\电子课件编制\22章\2\Hydrogen-Bonds-Colored-JC_20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31496">
            <a:off x="6857591" y="2517145"/>
            <a:ext cx="1936167" cy="168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10331" y="2652387"/>
            <a:ext cx="2858614" cy="1452943"/>
            <a:chOff x="250745" y="800381"/>
            <a:chExt cx="2858614" cy="144935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45" y="800381"/>
              <a:ext cx="1158240" cy="144935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385810" y="1122614"/>
              <a:ext cx="1723549" cy="400110"/>
              <a:chOff x="1385810" y="1122614"/>
              <a:chExt cx="1723549" cy="400110"/>
            </a:xfrm>
          </p:grpSpPr>
          <p:cxnSp>
            <p:nvCxnSpPr>
              <p:cNvPr id="16" name="直接箭头连接符 9"/>
              <p:cNvCxnSpPr>
                <a:cxnSpLocks noChangeShapeType="1"/>
              </p:cNvCxnSpPr>
              <p:nvPr/>
            </p:nvCxnSpPr>
            <p:spPr bwMode="auto">
              <a:xfrm flipV="1">
                <a:off x="1451187" y="1508217"/>
                <a:ext cx="1639146" cy="1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arrow" w="med" len="med"/>
              </a:ln>
              <a:effectLst>
                <a:outerShdw dist="23000" dir="5400000" algn="ctr" rotWithShape="0">
                  <a:srgbClr val="000000">
                    <a:alpha val="29999"/>
                  </a:srgbClr>
                </a:outerShdw>
              </a:effectLst>
              <a:extLst/>
            </p:spPr>
          </p:cxnSp>
          <p:sp>
            <p:nvSpPr>
              <p:cNvPr id="17" name="矩形 16"/>
              <p:cNvSpPr/>
              <p:nvPr/>
            </p:nvSpPr>
            <p:spPr>
              <a:xfrm>
                <a:off x="1385810" y="1122614"/>
                <a:ext cx="17235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</a:t>
                </a:r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水分子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组成</a:t>
                </a:r>
                <a:endParaRPr lang="zh-CN" altLang="en-US" sz="20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981964" y="3046115"/>
            <a:ext cx="4848669" cy="532827"/>
            <a:chOff x="3002175" y="1230660"/>
            <a:chExt cx="4848669" cy="531511"/>
          </a:xfrm>
        </p:grpSpPr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3002175" y="1300506"/>
              <a:ext cx="1425304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H</a:t>
              </a:r>
              <a:r>
                <a:rPr lang="en-US" altLang="zh-CN" sz="2400" baseline="-250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</a:t>
              </a:r>
              <a:r>
                <a:rPr lang="zh-CN" altLang="en-US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分子</a:t>
              </a:r>
            </a:p>
          </p:txBody>
        </p:sp>
        <p:cxnSp>
          <p:nvCxnSpPr>
            <p:cNvPr id="20" name="直接箭头连接符 9"/>
            <p:cNvCxnSpPr>
              <a:cxnSpLocks noChangeShapeType="1"/>
            </p:cNvCxnSpPr>
            <p:nvPr/>
          </p:nvCxnSpPr>
          <p:spPr bwMode="auto">
            <a:xfrm flipV="1">
              <a:off x="4168878" y="1625894"/>
              <a:ext cx="3588538" cy="487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  <a:extLst/>
          </p:spPr>
        </p:cxnSp>
        <p:sp>
          <p:nvSpPr>
            <p:cNvPr id="21" name="矩形 20"/>
            <p:cNvSpPr/>
            <p:nvPr/>
          </p:nvSpPr>
          <p:spPr>
            <a:xfrm>
              <a:off x="4075451" y="1230660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由一个氧原子和两个氢原子组成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9467573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489" y="306721"/>
            <a:ext cx="585413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核聚变及其应用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801" y="964555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801" y="1622388"/>
            <a:ext cx="771741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内江）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关于核聚变，下列说法正确的是（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．原子核必须在超高温下才能发生聚变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．任何两个原子核都可以发生聚变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．原子弹爆炸时释放的巨大能量来自核聚变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．目前人类已经建成核电站，利用核聚变发电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6862602" y="1725384"/>
            <a:ext cx="68545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7389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250" y="51124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251" y="1205634"/>
            <a:ext cx="831436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德州）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氢弹是利用氢核的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（选填“裂变”或“聚变”）在瞬间释放的能量，核能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（选填“可再生”或“不可再生”）能源。</a:t>
            </a:r>
          </a:p>
        </p:txBody>
      </p:sp>
      <p:sp>
        <p:nvSpPr>
          <p:cNvPr id="5" name="矩形 4"/>
          <p:cNvSpPr/>
          <p:nvPr/>
        </p:nvSpPr>
        <p:spPr>
          <a:xfrm>
            <a:off x="452064" y="2377900"/>
            <a:ext cx="144402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不可再生</a:t>
            </a:r>
          </a:p>
        </p:txBody>
      </p:sp>
      <p:sp>
        <p:nvSpPr>
          <p:cNvPr id="6" name="矩形 5"/>
          <p:cNvSpPr/>
          <p:nvPr/>
        </p:nvSpPr>
        <p:spPr>
          <a:xfrm>
            <a:off x="5294584" y="1205634"/>
            <a:ext cx="8915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聚变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70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30278" y="128199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87590" y="100146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27889" y="10014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897487" y="62465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201336" y="985355"/>
            <a:ext cx="1139766" cy="461665"/>
            <a:chOff x="444940" y="1400632"/>
            <a:chExt cx="2203069" cy="524297"/>
          </a:xfrm>
        </p:grpSpPr>
        <p:sp>
          <p:nvSpPr>
            <p:cNvPr id="7" name="Shape 108"/>
            <p:cNvSpPr/>
            <p:nvPr/>
          </p:nvSpPr>
          <p:spPr>
            <a:xfrm>
              <a:off x="576330" y="1409136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9" name="Shape 112"/>
            <p:cNvSpPr/>
            <p:nvPr/>
          </p:nvSpPr>
          <p:spPr>
            <a:xfrm>
              <a:off x="444940" y="1400632"/>
              <a:ext cx="2151135" cy="524297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复习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10" name="矩形 2"/>
          <p:cNvSpPr>
            <a:spLocks noChangeArrowheads="1"/>
          </p:cNvSpPr>
          <p:nvPr/>
        </p:nvSpPr>
        <p:spPr bwMode="auto">
          <a:xfrm>
            <a:off x="383483" y="1443895"/>
            <a:ext cx="8126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我们已经知道物体是由分子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组成，分子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又是由原子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组成。以水分子为例：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27231" y="4236885"/>
            <a:ext cx="5157001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那么，原子又是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由什么组成的呢？</a:t>
            </a:r>
          </a:p>
        </p:txBody>
      </p:sp>
      <p:pic>
        <p:nvPicPr>
          <p:cNvPr id="12" name="Picture 6" descr="E:\电子课件编制\22章\2\Hydrogen-Bonds-Colored-JC_20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31496">
            <a:off x="6857591" y="2517145"/>
            <a:ext cx="1936167" cy="1688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210331" y="2652387"/>
            <a:ext cx="2858614" cy="1452943"/>
            <a:chOff x="250745" y="800381"/>
            <a:chExt cx="2858614" cy="144935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0745" y="800381"/>
              <a:ext cx="1158240" cy="1449355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385810" y="1122614"/>
              <a:ext cx="1723549" cy="400110"/>
              <a:chOff x="1385810" y="1122614"/>
              <a:chExt cx="1723549" cy="400110"/>
            </a:xfrm>
          </p:grpSpPr>
          <p:cxnSp>
            <p:nvCxnSpPr>
              <p:cNvPr id="16" name="直接箭头连接符 9"/>
              <p:cNvCxnSpPr>
                <a:cxnSpLocks noChangeShapeType="1"/>
              </p:cNvCxnSpPr>
              <p:nvPr/>
            </p:nvCxnSpPr>
            <p:spPr bwMode="auto">
              <a:xfrm flipV="1">
                <a:off x="1451187" y="1508217"/>
                <a:ext cx="1639146" cy="1"/>
              </a:xfrm>
              <a:prstGeom prst="straightConnector1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arrow" w="med" len="med"/>
              </a:ln>
              <a:effectLst>
                <a:outerShdw dist="23000" dir="5400000" algn="ctr" rotWithShape="0">
                  <a:srgbClr val="000000">
                    <a:alpha val="29999"/>
                  </a:srgbClr>
                </a:outerShdw>
              </a:effectLst>
              <a:extLst/>
            </p:spPr>
          </p:cxnSp>
          <p:sp>
            <p:nvSpPr>
              <p:cNvPr id="17" name="矩形 16"/>
              <p:cNvSpPr/>
              <p:nvPr/>
            </p:nvSpPr>
            <p:spPr>
              <a:xfrm>
                <a:off x="1385810" y="1122614"/>
                <a:ext cx="172354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</a:t>
                </a:r>
                <a:r>
                  <a:rPr lang="zh-CN" altLang="en-US" sz="20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水分子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组成</a:t>
                </a:r>
                <a:endParaRPr lang="zh-CN" altLang="en-US" sz="2000" dirty="0"/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2981964" y="3046115"/>
            <a:ext cx="4848669" cy="532827"/>
            <a:chOff x="3002175" y="1230660"/>
            <a:chExt cx="4848669" cy="531511"/>
          </a:xfrm>
        </p:grpSpPr>
        <p:sp>
          <p:nvSpPr>
            <p:cNvPr id="19" name="矩形 7"/>
            <p:cNvSpPr>
              <a:spLocks noChangeArrowheads="1"/>
            </p:cNvSpPr>
            <p:nvPr/>
          </p:nvSpPr>
          <p:spPr bwMode="auto">
            <a:xfrm>
              <a:off x="3002175" y="1300506"/>
              <a:ext cx="1425304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H</a:t>
              </a:r>
              <a:r>
                <a:rPr lang="en-US" altLang="zh-CN" sz="2400" baseline="-250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2</a:t>
              </a:r>
              <a:r>
                <a:rPr lang="en-US" altLang="zh-CN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O</a:t>
              </a:r>
              <a:r>
                <a:rPr lang="zh-CN" altLang="en-US" sz="2400" dirty="0">
                  <a:solidFill>
                    <a:srgbClr val="0070C0"/>
                  </a:solidFill>
                  <a:latin typeface="Times New Roman" pitchFamily="18" charset="0"/>
                  <a:ea typeface="微软雅黑" pitchFamily="34" charset="-122"/>
                  <a:cs typeface="Times New Roman" pitchFamily="18" charset="0"/>
                </a:rPr>
                <a:t>分子</a:t>
              </a:r>
            </a:p>
          </p:txBody>
        </p:sp>
        <p:cxnSp>
          <p:nvCxnSpPr>
            <p:cNvPr id="20" name="直接箭头连接符 9"/>
            <p:cNvCxnSpPr>
              <a:cxnSpLocks noChangeShapeType="1"/>
            </p:cNvCxnSpPr>
            <p:nvPr/>
          </p:nvCxnSpPr>
          <p:spPr bwMode="auto">
            <a:xfrm flipV="1">
              <a:off x="4168878" y="1625894"/>
              <a:ext cx="3588538" cy="487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med" len="med"/>
            </a:ln>
            <a:effectLst>
              <a:outerShdw dist="23000" dir="5400000" algn="ctr" rotWithShape="0">
                <a:srgbClr val="000000">
                  <a:alpha val="29999"/>
                </a:srgbClr>
              </a:outerShdw>
            </a:effectLst>
            <a:extLst/>
          </p:spPr>
        </p:cxnSp>
        <p:sp>
          <p:nvSpPr>
            <p:cNvPr id="21" name="矩形 20"/>
            <p:cNvSpPr/>
            <p:nvPr/>
          </p:nvSpPr>
          <p:spPr>
            <a:xfrm>
              <a:off x="4075451" y="1230660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由一个氧原子和两个氢原子组成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6225998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54838" y="197232"/>
            <a:ext cx="785679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9977" y="20697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115" y="21351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27529" y="73802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文本框 6151"/>
          <p:cNvSpPr txBox="1">
            <a:spLocks noChangeArrowheads="1"/>
          </p:cNvSpPr>
          <p:nvPr/>
        </p:nvSpPr>
        <p:spPr bwMode="auto">
          <a:xfrm>
            <a:off x="249978" y="1061993"/>
            <a:ext cx="2909771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宋体" panose="02010600030101010101" pitchFamily="2" charset="-122"/>
              </a:rPr>
              <a:t>一、</a:t>
            </a:r>
            <a:r>
              <a:rPr lang="zh-CN" altLang="zh-CN" dirty="0">
                <a:sym typeface="宋体" panose="02010600030101010101" pitchFamily="2" charset="-122"/>
              </a:rPr>
              <a:t>原子核  核能</a:t>
            </a:r>
          </a:p>
        </p:txBody>
      </p:sp>
      <p:sp>
        <p:nvSpPr>
          <p:cNvPr id="4" name="矩形 3"/>
          <p:cNvSpPr/>
          <p:nvPr/>
        </p:nvSpPr>
        <p:spPr>
          <a:xfrm>
            <a:off x="234492" y="1895396"/>
            <a:ext cx="852490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卢瑟福的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粒子散射实验打开了人们认识原子世界的视野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年，物理学家发现，原子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原子核和核外电子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构成的。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256556" y="1525083"/>
            <a:ext cx="25939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原子核内部结构</a:t>
            </a:r>
          </a:p>
        </p:txBody>
      </p: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3"/>
          <a:srcRect l="13580" t="16515" r="4014" b="16449"/>
          <a:stretch/>
        </p:blipFill>
        <p:spPr>
          <a:xfrm>
            <a:off x="690536" y="3203386"/>
            <a:ext cx="2160000" cy="1660099"/>
          </a:xfrm>
          <a:prstGeom prst="rect">
            <a:avLst/>
          </a:prstGeom>
          <a:effectLst>
            <a:outerShdw blurRad="673100"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3" name="组合 28"/>
          <p:cNvGrpSpPr>
            <a:grpSpLocks/>
          </p:cNvGrpSpPr>
          <p:nvPr/>
        </p:nvGrpSpPr>
        <p:grpSpPr bwMode="auto">
          <a:xfrm>
            <a:off x="3957441" y="3098695"/>
            <a:ext cx="4074306" cy="2078642"/>
            <a:chOff x="1964421" y="2437458"/>
            <a:chExt cx="5913052" cy="2791742"/>
          </a:xfrm>
        </p:grpSpPr>
        <p:pic>
          <p:nvPicPr>
            <p:cNvPr id="14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034" y="2437458"/>
              <a:ext cx="3927546" cy="2791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4072983" y="2587370"/>
              <a:ext cx="1775345" cy="62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原子核</a:t>
              </a:r>
            </a:p>
          </p:txBody>
        </p:sp>
        <p:sp>
          <p:nvSpPr>
            <p:cNvPr id="16" name="矩形 11"/>
            <p:cNvSpPr>
              <a:spLocks noChangeArrowheads="1"/>
            </p:cNvSpPr>
            <p:nvPr/>
          </p:nvSpPr>
          <p:spPr bwMode="auto">
            <a:xfrm>
              <a:off x="1964421" y="3470952"/>
              <a:ext cx="1161360" cy="620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质子</a:t>
              </a:r>
            </a:p>
          </p:txBody>
        </p:sp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6716113" y="3260085"/>
              <a:ext cx="1161360" cy="620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中子</a:t>
              </a:r>
            </a:p>
          </p:txBody>
        </p:sp>
        <p:sp>
          <p:nvSpPr>
            <p:cNvPr id="18" name="文本框 13"/>
            <p:cNvSpPr txBox="1">
              <a:spLocks noChangeArrowheads="1"/>
            </p:cNvSpPr>
            <p:nvPr/>
          </p:nvSpPr>
          <p:spPr bwMode="auto">
            <a:xfrm>
              <a:off x="2189229" y="2704734"/>
              <a:ext cx="1339592" cy="62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电子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 flipV="1">
              <a:off x="3073917" y="3177058"/>
              <a:ext cx="897711" cy="2132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4949903" y="3440973"/>
              <a:ext cx="1781677" cy="1000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14" idx="1"/>
            </p:cNvCxnSpPr>
            <p:nvPr/>
          </p:nvCxnSpPr>
          <p:spPr>
            <a:xfrm flipH="1">
              <a:off x="2804033" y="3442675"/>
              <a:ext cx="1890002" cy="39065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8034035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287676" y="251565"/>
            <a:ext cx="139728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核力</a:t>
            </a:r>
          </a:p>
        </p:txBody>
      </p:sp>
      <p:pic>
        <p:nvPicPr>
          <p:cNvPr id="3" name="Picture 5" descr="E:\罗梦\2017春下\人九物下\素材\0d31852f07082838353d4ecbbc99a9014d08f18f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3" r="18990"/>
          <a:stretch>
            <a:fillRect/>
          </a:stretch>
        </p:blipFill>
        <p:spPr bwMode="auto">
          <a:xfrm>
            <a:off x="1309275" y="1778755"/>
            <a:ext cx="2139417" cy="1957438"/>
          </a:xfrm>
          <a:prstGeom prst="ellipse">
            <a:avLst/>
          </a:prstGeom>
          <a:ln>
            <a:noFill/>
          </a:ln>
          <a:effectLst>
            <a:outerShdw blurRad="342900" dist="50800" dir="5400000" algn="ctr" rotWithShape="0">
              <a:srgbClr val="000000">
                <a:alpha val="43137"/>
              </a:srgb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058969" y="1863629"/>
            <a:ext cx="3365082" cy="1787687"/>
            <a:chOff x="3555536" y="2216150"/>
            <a:chExt cx="3365082" cy="1783273"/>
          </a:xfrm>
        </p:grpSpPr>
        <p:grpSp>
          <p:nvGrpSpPr>
            <p:cNvPr id="5" name="组合 25"/>
            <p:cNvGrpSpPr>
              <a:grpSpLocks/>
            </p:cNvGrpSpPr>
            <p:nvPr/>
          </p:nvGrpSpPr>
          <p:grpSpPr bwMode="auto">
            <a:xfrm>
              <a:off x="3555536" y="3004115"/>
              <a:ext cx="1149369" cy="461963"/>
              <a:chOff x="3197708" y="3338227"/>
              <a:chExt cx="1148867" cy="46166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869694" y="3620055"/>
                <a:ext cx="476881" cy="2834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/>
              <p:cNvSpPr/>
              <p:nvPr/>
            </p:nvSpPr>
            <p:spPr>
              <a:xfrm>
                <a:off x="3197708" y="3338227"/>
                <a:ext cx="80292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0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中子</a:t>
                </a:r>
              </a:p>
            </p:txBody>
          </p:sp>
        </p:grpSp>
        <p:pic>
          <p:nvPicPr>
            <p:cNvPr id="6" name="图片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9807" y="2216150"/>
              <a:ext cx="1831815" cy="1783273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23"/>
            <p:cNvGrpSpPr>
              <a:grpSpLocks/>
            </p:cNvGrpSpPr>
            <p:nvPr/>
          </p:nvGrpSpPr>
          <p:grpSpPr bwMode="auto">
            <a:xfrm>
              <a:off x="5722626" y="2216150"/>
              <a:ext cx="1197992" cy="461963"/>
              <a:chOff x="5803046" y="2324954"/>
              <a:chExt cx="1197561" cy="46166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197621" y="2324954"/>
                <a:ext cx="802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400" b="1" kern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质子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803046" y="2555787"/>
                <a:ext cx="394575" cy="79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/>
          <p:cNvSpPr/>
          <p:nvPr/>
        </p:nvSpPr>
        <p:spPr>
          <a:xfrm>
            <a:off x="380145" y="714372"/>
            <a:ext cx="8393985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原子核内的各个质子和中子是通过一种叫作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“核力”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的作用力使它们能紧紧地结合在一起。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80143" y="3670152"/>
            <a:ext cx="8393985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但是，一旦使原子核分裂或聚合，就可以释放出惊人的能量，这就是我们说的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，又称原子能。</a:t>
            </a:r>
          </a:p>
        </p:txBody>
      </p:sp>
    </p:spTree>
    <p:extLst>
      <p:ext uri="{BB962C8B-B14F-4D97-AF65-F5344CB8AC3E}">
        <p14:creationId xmlns:p14="http://schemas.microsoft.com/office/powerpoint/2010/main" val="1492409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49672" y="922315"/>
            <a:ext cx="79422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4202" y="507364"/>
            <a:ext cx="86299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元素的原子核是牢固而稳定的，而有些原子核会按照一定的规律发出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新的原子核。这就是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放射性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52230" y="224085"/>
            <a:ext cx="23086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元素的放射性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47606" y="2092314"/>
            <a:ext cx="873765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dirty="0"/>
              <a:t>(2)</a:t>
            </a:r>
            <a:r>
              <a:rPr lang="zh-CN" altLang="en-US" dirty="0"/>
              <a:t>大剂量放射线对人畜会造成很大的伤害</a:t>
            </a:r>
            <a:r>
              <a:rPr lang="zh-CN" altLang="en-US" dirty="0" smtClean="0"/>
              <a:t>；如果</a:t>
            </a:r>
            <a:r>
              <a:rPr lang="zh-CN" altLang="en-US" dirty="0"/>
              <a:t>用较小的剂量，并谨慎地加以控制，射线也可以为人类做许多事。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573816" y="3334676"/>
            <a:ext cx="2646878" cy="1808824"/>
            <a:chOff x="4886258" y="3082446"/>
            <a:chExt cx="2646878" cy="1804358"/>
          </a:xfrm>
        </p:grpSpPr>
        <p:pic>
          <p:nvPicPr>
            <p:cNvPr id="6" name="Picture 7" descr="标准放射性物质的标志（色彩）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8469" y="3082446"/>
              <a:ext cx="2160000" cy="144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886258" y="4425139"/>
              <a:ext cx="26468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放射性物质的标志</a:t>
              </a:r>
            </a:p>
          </p:txBody>
        </p:sp>
      </p:grp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52230" y="1697103"/>
            <a:ext cx="64680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放射性元素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种射线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γ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l-GR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3" r="3583"/>
          <a:stretch/>
        </p:blipFill>
        <p:spPr>
          <a:xfrm>
            <a:off x="2197001" y="3295613"/>
            <a:ext cx="1749283" cy="1702165"/>
          </a:xfrm>
          <a:prstGeom prst="rect">
            <a:avLst/>
          </a:prstGeom>
          <a:effectLst>
            <a:outerShdw blurRad="6731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0494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284389" y="242921"/>
            <a:ext cx="133892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1782" y="678597"/>
            <a:ext cx="853440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fontAlgn="base">
              <a:lnSpc>
                <a:spcPct val="150000"/>
              </a:lnSpc>
              <a:spcAft>
                <a:spcPct val="0"/>
              </a:spcAft>
              <a:buClr>
                <a:srgbClr val="CCFF33"/>
              </a:buClr>
              <a:buSzPct val="70000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较大的原子核发生分裂或者质量较小的原子核相互结合时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，可能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释放出惊人的能量，这就是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核能。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2331" y="1893714"/>
            <a:ext cx="612453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：在原子核发生变化时放出的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1783" y="2368339"/>
            <a:ext cx="67053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获得核能有两种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途径：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核裂变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核聚变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3853" y="2969370"/>
            <a:ext cx="2880000" cy="2086817"/>
            <a:chOff x="1485256" y="3082270"/>
            <a:chExt cx="2880000" cy="2081664"/>
          </a:xfrm>
        </p:grpSpPr>
        <p:pic>
          <p:nvPicPr>
            <p:cNvPr id="6" name="Picture 4" descr="I:\program\教学素材库\第18章\图片素材库\18-2图片 核能\2核能\18-2图片-15核裂变1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5256" y="3082270"/>
              <a:ext cx="2880000" cy="162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2490697" y="4702269"/>
              <a:ext cx="8691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裂变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24093" y="2969369"/>
            <a:ext cx="2880000" cy="2086818"/>
            <a:chOff x="5331606" y="3006033"/>
            <a:chExt cx="2880000" cy="2081665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342045" y="4626033"/>
              <a:ext cx="8591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聚变</a:t>
              </a:r>
            </a:p>
          </p:txBody>
        </p:sp>
        <p:pic>
          <p:nvPicPr>
            <p:cNvPr id="10" name="图片 9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1606" y="3006033"/>
              <a:ext cx="2880000" cy="162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853082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4441" y="180011"/>
            <a:ext cx="3775393" cy="5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800" dirty="0">
                <a:latin typeface="微软雅黑" panose="020B0503020204020204" pitchFamily="34" charset="-122"/>
              </a:rPr>
              <a:t>二、核裂变能及其利用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4441" y="687892"/>
            <a:ext cx="72532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裂变：</a:t>
            </a:r>
            <a:r>
              <a:rPr lang="zh-CN" altLang="en-US" sz="2400" noProof="1">
                <a:latin typeface="微软雅黑" panose="020B0503020204020204" pitchFamily="34" charset="-122"/>
              </a:rPr>
              <a:t>重原子核分裂成较轻的原子核，叫裂变。</a:t>
            </a:r>
          </a:p>
        </p:txBody>
      </p:sp>
      <p:sp>
        <p:nvSpPr>
          <p:cNvPr id="6" name="矩形 32"/>
          <p:cNvSpPr/>
          <p:nvPr/>
        </p:nvSpPr>
        <p:spPr>
          <a:xfrm>
            <a:off x="115908" y="1431308"/>
            <a:ext cx="9038367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中子轰击铀核，铀核发生裂变，放出能量。 铀核分裂的同时放出2～3个中子，又可以轰击其他铀核，使它们也发生裂变。于是裂变反应便会链锁式地自行持续下去。这种现象叫作链式反应。　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81799" y="3189977"/>
            <a:ext cx="6624654" cy="1871586"/>
            <a:chOff x="1026452" y="3221677"/>
            <a:chExt cx="6624654" cy="1866965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5221555" y="4626977"/>
              <a:ext cx="2339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链式反应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示意图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26452" y="3221677"/>
              <a:ext cx="2520000" cy="1866965"/>
              <a:chOff x="1530849" y="3221677"/>
              <a:chExt cx="2520000" cy="1866965"/>
            </a:xfrm>
          </p:grpSpPr>
          <p:pic>
            <p:nvPicPr>
              <p:cNvPr id="7" name="图片 6"/>
              <p:cNvPicPr preferRelativeResize="0">
                <a:picLocks/>
              </p:cNvPicPr>
              <p:nvPr/>
            </p:nvPicPr>
            <p:blipFill rotWithShape="1">
              <a:blip r:embed="rId2"/>
              <a:srcRect l="2629" t="1199" r="-12" b="2655"/>
              <a:stretch/>
            </p:blipFill>
            <p:spPr>
              <a:xfrm>
                <a:off x="1530849" y="3221677"/>
                <a:ext cx="2520000" cy="144000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2122644" y="4626977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noProof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铀</a:t>
                </a:r>
                <a:r>
                  <a:rPr lang="zh-CN" altLang="en-US" sz="2400" noProof="1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核</a:t>
                </a:r>
                <a:r>
                  <a:rPr lang="zh-CN" altLang="en-US" sz="2400" noProof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裂变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9" name="图片 8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1106" y="3221677"/>
              <a:ext cx="252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64441" y="1133158"/>
            <a:ext cx="1724025" cy="46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链式反应</a:t>
            </a:r>
          </a:p>
        </p:txBody>
      </p:sp>
    </p:spTree>
    <p:extLst>
      <p:ext uri="{BB962C8B-B14F-4D97-AF65-F5344CB8AC3E}">
        <p14:creationId xmlns:p14="http://schemas.microsoft.com/office/powerpoint/2010/main" val="3004449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02603" y="138918"/>
            <a:ext cx="1454244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 原子弹</a:t>
            </a:r>
            <a:endParaRPr lang="zh-CN" altLang="en-US" dirty="0"/>
          </a:p>
        </p:txBody>
      </p:sp>
      <p:sp>
        <p:nvSpPr>
          <p:cNvPr id="5" name="文本框 20484"/>
          <p:cNvSpPr txBox="1">
            <a:spLocks noChangeArrowheads="1"/>
          </p:cNvSpPr>
          <p:nvPr/>
        </p:nvSpPr>
        <p:spPr bwMode="auto">
          <a:xfrm>
            <a:off x="302604" y="490776"/>
            <a:ext cx="8505647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链式反应如果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不加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原子核就会在一瞬间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发生裂变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，释放出极大的能量。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02604" y="1407568"/>
            <a:ext cx="8833449" cy="17543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在</a:t>
            </a:r>
            <a:r>
              <a:rPr lang="zh-CN" altLang="en-US" dirty="0"/>
              <a:t>人类实现可控核裂变大约三年后，即</a:t>
            </a:r>
            <a:r>
              <a:rPr lang="en-US" altLang="zh-CN" dirty="0"/>
              <a:t>1945</a:t>
            </a:r>
            <a:r>
              <a:rPr lang="zh-CN" altLang="en-US" dirty="0"/>
              <a:t>年，利用</a:t>
            </a:r>
            <a:r>
              <a:rPr lang="zh-CN" altLang="en-US" dirty="0">
                <a:solidFill>
                  <a:srgbClr val="FF0000"/>
                </a:solidFill>
              </a:rPr>
              <a:t>不加控制的核裂变</a:t>
            </a:r>
            <a:r>
              <a:rPr lang="zh-CN" altLang="en-US" dirty="0"/>
              <a:t>制造的毁灭性武器</a:t>
            </a:r>
            <a:r>
              <a:rPr lang="en-US" altLang="zh-CN" dirty="0"/>
              <a:t>——</a:t>
            </a:r>
            <a:r>
              <a:rPr lang="zh-CN" altLang="en-US" dirty="0"/>
              <a:t>原子弹爆炸了</a:t>
            </a:r>
            <a:r>
              <a:rPr lang="zh-CN" altLang="en-US" dirty="0" smtClean="0"/>
              <a:t>。</a:t>
            </a:r>
            <a:r>
              <a:rPr lang="en-US" altLang="zh-CN" dirty="0"/>
              <a:t>1945</a:t>
            </a:r>
            <a:r>
              <a:rPr lang="zh-CN" altLang="en-US" dirty="0"/>
              <a:t>年，美国在日本的广岛、长崎各投下一颗原子弹，最后迫使 日本投降</a:t>
            </a:r>
            <a:r>
              <a:rPr lang="zh-CN" altLang="en-US" dirty="0" smtClean="0"/>
              <a:t>．</a:t>
            </a:r>
            <a:endParaRPr lang="en-US" altLang="zh-CN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471862" y="3185542"/>
            <a:ext cx="2007277" cy="1844664"/>
            <a:chOff x="3699255" y="1659467"/>
            <a:chExt cx="2007277" cy="1840109"/>
          </a:xfrm>
        </p:grpSpPr>
        <p:pic>
          <p:nvPicPr>
            <p:cNvPr id="11" name="图片 10" descr="123564318.jpg"/>
            <p:cNvPicPr preferRelativeResize="0">
              <a:picLocks/>
            </p:cNvPicPr>
            <p:nvPr/>
          </p:nvPicPr>
          <p:blipFill>
            <a:blip r:embed="rId2"/>
            <a:srcRect l="10798" r="8814"/>
            <a:stretch>
              <a:fillRect/>
            </a:stretch>
          </p:blipFill>
          <p:spPr>
            <a:xfrm>
              <a:off x="3699256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2" name="矩形 11"/>
            <p:cNvSpPr/>
            <p:nvPr/>
          </p:nvSpPr>
          <p:spPr>
            <a:xfrm>
              <a:off x="3699255" y="3099466"/>
              <a:ext cx="200727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广岛原子弹爆炸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704" y="3185540"/>
            <a:ext cx="1800000" cy="1844665"/>
            <a:chOff x="-99665" y="1939397"/>
            <a:chExt cx="1800000" cy="1840110"/>
          </a:xfrm>
        </p:grpSpPr>
        <p:pic>
          <p:nvPicPr>
            <p:cNvPr id="14" name="图片 34826" descr="200708081700233d917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9665" y="193939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34830"/>
            <p:cNvSpPr txBox="1">
              <a:spLocks noChangeArrowheads="1"/>
            </p:cNvSpPr>
            <p:nvPr/>
          </p:nvSpPr>
          <p:spPr bwMode="auto">
            <a:xfrm>
              <a:off x="131648" y="3379397"/>
              <a:ext cx="14565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9pPr>
            </a:lstStyle>
            <a:p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小男孩”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40667" y="3185541"/>
            <a:ext cx="2568332" cy="1844665"/>
            <a:chOff x="5607398" y="1659467"/>
            <a:chExt cx="2568332" cy="1840110"/>
          </a:xfrm>
        </p:grpSpPr>
        <p:pic>
          <p:nvPicPr>
            <p:cNvPr id="17" name="图片 16" descr="8a18e40e961230a8d984a190d36bc8b6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750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5607398" y="3099467"/>
              <a:ext cx="256833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原子弹爆炸后的广岛 </a:t>
              </a:r>
              <a:endPara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9763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/>
      <p:bldP spid="6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1082" y="176753"/>
            <a:ext cx="13628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核电站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1083" y="639561"/>
            <a:ext cx="672652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核反应堆</a:t>
            </a:r>
            <a:r>
              <a:rPr lang="zh-CN" altLang="en-US" sz="2400" dirty="0">
                <a:latin typeface="微软雅黑" panose="020B0503020204020204" pitchFamily="34" charset="-122"/>
              </a:rPr>
              <a:t>：是一种能够控制链式反应的装置。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1082" y="1034052"/>
            <a:ext cx="871633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96925" indent="-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latin typeface="微软雅黑" panose="020B0503020204020204" pitchFamily="34" charset="-122"/>
              </a:rPr>
              <a:t>：利用核反应堆工作时释放的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使</a:t>
            </a:r>
            <a:r>
              <a:rPr lang="zh-CN" altLang="en-US" sz="2400" dirty="0">
                <a:latin typeface="微软雅黑" panose="020B0503020204020204" pitchFamily="34" charset="-122"/>
              </a:rPr>
              <a:t>水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汽化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推动蒸汽   机</a:t>
            </a:r>
            <a:r>
              <a:rPr lang="zh-CN" altLang="en-US" sz="2400" dirty="0">
                <a:latin typeface="微软雅黑" panose="020B0503020204020204" pitchFamily="34" charset="-122"/>
              </a:rPr>
              <a:t>带动发电机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发电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87028" y="1635701"/>
            <a:ext cx="6210393" cy="3368327"/>
            <a:chOff x="2481544" y="1770790"/>
            <a:chExt cx="6210393" cy="3360010"/>
          </a:xfrm>
        </p:grpSpPr>
        <p:sp>
          <p:nvSpPr>
            <p:cNvPr id="8" name="文本框 7"/>
            <p:cNvSpPr txBox="1"/>
            <p:nvPr/>
          </p:nvSpPr>
          <p:spPr>
            <a:xfrm>
              <a:off x="2481544" y="2582275"/>
              <a:ext cx="461663" cy="206510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核电站示意图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3207" y="1770790"/>
              <a:ext cx="5748730" cy="336001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1083" y="2366798"/>
            <a:ext cx="2136073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核电站能流图：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→内能→机械能→电能 </a:t>
            </a:r>
          </a:p>
        </p:txBody>
      </p:sp>
    </p:spTree>
    <p:extLst>
      <p:ext uri="{BB962C8B-B14F-4D97-AF65-F5344CB8AC3E}">
        <p14:creationId xmlns:p14="http://schemas.microsoft.com/office/powerpoint/2010/main" val="2520942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54838" y="197232"/>
            <a:ext cx="785679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49977" y="20697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34115" y="213515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27529" y="73802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文本框 6151"/>
          <p:cNvSpPr txBox="1">
            <a:spLocks noChangeArrowheads="1"/>
          </p:cNvSpPr>
          <p:nvPr/>
        </p:nvSpPr>
        <p:spPr bwMode="auto">
          <a:xfrm>
            <a:off x="249978" y="1061993"/>
            <a:ext cx="2909771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sym typeface="宋体" panose="02010600030101010101" pitchFamily="2" charset="-122"/>
              </a:rPr>
              <a:t>一、</a:t>
            </a:r>
            <a:r>
              <a:rPr lang="zh-CN" altLang="zh-CN" dirty="0">
                <a:sym typeface="宋体" panose="02010600030101010101" pitchFamily="2" charset="-122"/>
              </a:rPr>
              <a:t>原子核  核能</a:t>
            </a:r>
          </a:p>
        </p:txBody>
      </p:sp>
      <p:sp>
        <p:nvSpPr>
          <p:cNvPr id="4" name="矩形 3"/>
          <p:cNvSpPr/>
          <p:nvPr/>
        </p:nvSpPr>
        <p:spPr>
          <a:xfrm>
            <a:off x="234492" y="1895396"/>
            <a:ext cx="8524907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卢瑟福的</a:t>
            </a:r>
            <a:r>
              <a:rPr lang="en-US" altLang="zh-CN" sz="2400" i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粒子散射实验打开了人们认识原子世界的视野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1932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年，物理学家发现，原子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是由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原子核和核外电子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构成的。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256556" y="1525083"/>
            <a:ext cx="259398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原子核内部结构</a:t>
            </a:r>
          </a:p>
        </p:txBody>
      </p:sp>
      <p:pic>
        <p:nvPicPr>
          <p:cNvPr id="11" name="图片 10"/>
          <p:cNvPicPr preferRelativeResize="0">
            <a:picLocks/>
          </p:cNvPicPr>
          <p:nvPr/>
        </p:nvPicPr>
        <p:blipFill rotWithShape="1">
          <a:blip r:embed="rId3"/>
          <a:srcRect l="13580" t="16515" r="4014" b="16449"/>
          <a:stretch/>
        </p:blipFill>
        <p:spPr>
          <a:xfrm>
            <a:off x="690536" y="3203386"/>
            <a:ext cx="2160000" cy="1660099"/>
          </a:xfrm>
          <a:prstGeom prst="rect">
            <a:avLst/>
          </a:prstGeom>
          <a:effectLst>
            <a:outerShdw blurRad="673100" dist="50800" dir="5400000" algn="ctr" rotWithShape="0">
              <a:srgbClr val="000000">
                <a:alpha val="43137"/>
              </a:srgbClr>
            </a:outerShdw>
          </a:effectLst>
        </p:spPr>
      </p:pic>
      <p:grpSp>
        <p:nvGrpSpPr>
          <p:cNvPr id="13" name="组合 28"/>
          <p:cNvGrpSpPr>
            <a:grpSpLocks/>
          </p:cNvGrpSpPr>
          <p:nvPr/>
        </p:nvGrpSpPr>
        <p:grpSpPr bwMode="auto">
          <a:xfrm>
            <a:off x="3957441" y="3098695"/>
            <a:ext cx="4074306" cy="2078642"/>
            <a:chOff x="1964421" y="2437458"/>
            <a:chExt cx="5913052" cy="2791742"/>
          </a:xfrm>
        </p:grpSpPr>
        <p:pic>
          <p:nvPicPr>
            <p:cNvPr id="14" name="图片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4034" y="2437458"/>
              <a:ext cx="3927546" cy="2791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0"/>
            <p:cNvSpPr>
              <a:spLocks noChangeArrowheads="1"/>
            </p:cNvSpPr>
            <p:nvPr/>
          </p:nvSpPr>
          <p:spPr bwMode="auto">
            <a:xfrm>
              <a:off x="4072983" y="2587370"/>
              <a:ext cx="1775345" cy="62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原子核</a:t>
              </a:r>
            </a:p>
          </p:txBody>
        </p:sp>
        <p:sp>
          <p:nvSpPr>
            <p:cNvPr id="16" name="矩形 11"/>
            <p:cNvSpPr>
              <a:spLocks noChangeArrowheads="1"/>
            </p:cNvSpPr>
            <p:nvPr/>
          </p:nvSpPr>
          <p:spPr bwMode="auto">
            <a:xfrm>
              <a:off x="1964421" y="3470952"/>
              <a:ext cx="1161360" cy="620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质子</a:t>
              </a:r>
            </a:p>
          </p:txBody>
        </p:sp>
        <p:sp>
          <p:nvSpPr>
            <p:cNvPr id="17" name="矩形 12"/>
            <p:cNvSpPr>
              <a:spLocks noChangeArrowheads="1"/>
            </p:cNvSpPr>
            <p:nvPr/>
          </p:nvSpPr>
          <p:spPr bwMode="auto">
            <a:xfrm>
              <a:off x="6716113" y="3260085"/>
              <a:ext cx="1161360" cy="6200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中子</a:t>
              </a:r>
            </a:p>
          </p:txBody>
        </p:sp>
        <p:sp>
          <p:nvSpPr>
            <p:cNvPr id="18" name="文本框 13"/>
            <p:cNvSpPr txBox="1">
              <a:spLocks noChangeArrowheads="1"/>
            </p:cNvSpPr>
            <p:nvPr/>
          </p:nvSpPr>
          <p:spPr bwMode="auto">
            <a:xfrm>
              <a:off x="2189229" y="2704734"/>
              <a:ext cx="1339592" cy="6215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电子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 flipH="1" flipV="1">
              <a:off x="3073917" y="3177058"/>
              <a:ext cx="897711" cy="2132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 flipV="1">
              <a:off x="4949903" y="3440973"/>
              <a:ext cx="1781677" cy="10004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endCxn id="14" idx="1"/>
            </p:cNvCxnSpPr>
            <p:nvPr/>
          </p:nvCxnSpPr>
          <p:spPr>
            <a:xfrm flipH="1">
              <a:off x="2804033" y="3442675"/>
              <a:ext cx="1890002" cy="39065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296590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87062" y="-164792"/>
            <a:ext cx="9056938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(3)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优点：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①核电站消耗的燃料很少，可以大大减少燃料的运输量。</a:t>
            </a:r>
          </a:p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</a:rPr>
              <a:t>②核电站没有煤燃烧放出的大量硫化物、碳氧化物、烟尘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等，不会</a:t>
            </a:r>
            <a:r>
              <a:rPr lang="zh-CN" altLang="en-US" sz="2400" dirty="0">
                <a:latin typeface="微软雅黑" panose="020B0503020204020204" pitchFamily="34" charset="-122"/>
              </a:rPr>
              <a:t>对大气造成污染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2479" y="1955615"/>
            <a:ext cx="8697342" cy="342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(4)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的缺点：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①</a:t>
            </a:r>
            <a:r>
              <a:rPr lang="zh-CN" altLang="en-US" sz="2400" dirty="0">
                <a:latin typeface="微软雅黑" panose="020B0503020204020204" pitchFamily="34" charset="-122"/>
              </a:rPr>
              <a:t>核电厂的反应器内有大量的放射性物质，如果在事故中释放到外界环境，会对生态及民众造成伤害。</a:t>
            </a: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②</a:t>
            </a:r>
            <a:r>
              <a:rPr lang="zh-CN" altLang="en-US" sz="2400" dirty="0">
                <a:latin typeface="微软雅黑" panose="020B0503020204020204" pitchFamily="34" charset="-122"/>
              </a:rPr>
              <a:t>核电站发电时，能量转化的环节多，核能发电厂热效率较低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，排放</a:t>
            </a:r>
            <a:r>
              <a:rPr lang="zh-CN" altLang="en-US" sz="2400" dirty="0">
                <a:latin typeface="微软雅黑" panose="020B0503020204020204" pitchFamily="34" charset="-122"/>
              </a:rPr>
              <a:t>更多废热到环境中，故核能电厂的热污染较严重。 </a:t>
            </a:r>
            <a:endParaRPr lang="en-US" altLang="zh-CN" sz="2400" dirty="0" smtClean="0">
              <a:latin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anose="020B0503020204020204" pitchFamily="34" charset="-122"/>
              </a:rPr>
              <a:t>③</a:t>
            </a:r>
            <a:r>
              <a:rPr lang="zh-CN" altLang="en-US" sz="2400" dirty="0">
                <a:latin typeface="微软雅黑" panose="020B0503020204020204" pitchFamily="34" charset="-122"/>
              </a:rPr>
              <a:t>核能电厂投资成本太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大。 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04444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163" y="436409"/>
            <a:ext cx="1382511" cy="462808"/>
            <a:chOff x="484666" y="1400632"/>
            <a:chExt cx="2111407" cy="525595"/>
          </a:xfrm>
        </p:grpSpPr>
        <p:sp>
          <p:nvSpPr>
            <p:cNvPr id="3" name="Shape 108"/>
            <p:cNvSpPr/>
            <p:nvPr/>
          </p:nvSpPr>
          <p:spPr>
            <a:xfrm>
              <a:off x="524394" y="1415810"/>
              <a:ext cx="2071679" cy="495236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2040204020203" charset="-122"/>
                <a:ea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484666" y="1400632"/>
              <a:ext cx="2111407" cy="52559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noProof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2040204020203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409901" y="449774"/>
            <a:ext cx="11079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泄漏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84163" y="885850"/>
            <a:ext cx="8467468" cy="2406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    2011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日，日本以东海域发生了里氏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9.0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级地震。强震引发剧烈的海啸，对日本沿海地区造成了灾难性的冲击。其中，位于福岛县沿海的福岛第一核电站反应堆遭到破坏，这一突发事件使附近区域居民甚至周边邻国陷入一片恐慌之中</a:t>
            </a:r>
            <a:r>
              <a:rPr lang="zh-CN" altLang="en-US" sz="2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。大家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的担心是什么？这样的事故能够避免吗？请了解相关事件背景，与同学讨论核能安全利用的条件。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3"/>
          <p:cNvSpPr/>
          <p:nvPr/>
        </p:nvSpPr>
        <p:spPr>
          <a:xfrm>
            <a:off x="310177" y="3292449"/>
            <a:ext cx="844544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是因为用于核反应的燃料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，是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具有强烈放射性的物质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放射性物质的泄露，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能够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导致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产生放射性污染。</a:t>
            </a:r>
            <a:r>
              <a:rPr lang="zh-CN" altLang="en-US" sz="2400" noProof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没有足够的保护措施，这些射线会对人体健康造成严重伤害。</a:t>
            </a:r>
          </a:p>
        </p:txBody>
      </p:sp>
    </p:spTree>
    <p:extLst>
      <p:ext uri="{BB962C8B-B14F-4D97-AF65-F5344CB8AC3E}">
        <p14:creationId xmlns:p14="http://schemas.microsoft.com/office/powerpoint/2010/main" val="186456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9061" y="1905321"/>
            <a:ext cx="3117065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核辐射的防护措施：</a:t>
            </a:r>
          </a:p>
        </p:txBody>
      </p:sp>
      <p:sp>
        <p:nvSpPr>
          <p:cNvPr id="7" name="矩形 6"/>
          <p:cNvSpPr/>
          <p:nvPr/>
        </p:nvSpPr>
        <p:spPr>
          <a:xfrm>
            <a:off x="179061" y="2280733"/>
            <a:ext cx="8935825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对于辐射强度超过国家标准的放射性物质，一定要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防止其扩散，人体切莫随便靠近。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距离防护：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远距离操作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，任何辐射源不能直接用手操作。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屏蔽防护：根据辐射源的类型、射线能量、活度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屏蔽体。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5886" y="501600"/>
            <a:ext cx="8691222" cy="1480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人体受放射性危害，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轻者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头晕、疲乏、脱发、红斑、白血球减少或增多、血小板减少；而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大剂量照射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，还会引起白血病及骨、肺、甲状腺癌变甚至死亡，放射性</a:t>
            </a:r>
            <a:r>
              <a:rPr lang="zh-CN" altLang="en-US" sz="20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还能引起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基因突变和染色体畸变 。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321970" y="137902"/>
            <a:ext cx="172354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itchFamily="2" charset="-122"/>
              </a:rPr>
              <a:t>放射性污染</a:t>
            </a:r>
          </a:p>
        </p:txBody>
      </p:sp>
    </p:spTree>
    <p:extLst>
      <p:ext uri="{BB962C8B-B14F-4D97-AF65-F5344CB8AC3E}">
        <p14:creationId xmlns:p14="http://schemas.microsoft.com/office/powerpoint/2010/main" val="3372047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962" y="682505"/>
            <a:ext cx="906180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: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轻</a:t>
            </a:r>
            <a:r>
              <a:rPr lang="zh-CN" altLang="en-US" sz="2400" dirty="0">
                <a:latin typeface="微软雅黑" panose="020B0503020204020204" pitchFamily="34" charset="-122"/>
              </a:rPr>
              <a:t>原子核结合成较重的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原子核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释放核能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这种</a:t>
            </a:r>
            <a:r>
              <a:rPr lang="zh-CN" altLang="en-US" sz="2400" dirty="0">
                <a:latin typeface="微软雅黑" panose="020B0503020204020204" pitchFamily="34" charset="-122"/>
              </a:rPr>
              <a:t>核反应叫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82962" y="1167337"/>
            <a:ext cx="290175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聚变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又叫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热核反应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54167" y="178018"/>
            <a:ext cx="1987550" cy="52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800" dirty="0">
                <a:latin typeface="微软雅黑" panose="020B0503020204020204" pitchFamily="34" charset="-122"/>
              </a:rPr>
              <a:t>三、核聚变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54168" y="1470337"/>
            <a:ext cx="8681733" cy="231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latin typeface="微软雅黑" pitchFamily="34" charset="-122"/>
              </a:rPr>
              <a:t>例如：氘核</a:t>
            </a:r>
            <a:r>
              <a:rPr lang="zh-CN" altLang="en-US" sz="2400" dirty="0">
                <a:latin typeface="微软雅黑" pitchFamily="34" charset="-122"/>
              </a:rPr>
              <a:t>与氚核在超高温下结合形成氦</a:t>
            </a:r>
            <a:r>
              <a:rPr lang="zh-CN" altLang="en-US" sz="2400" dirty="0" smtClean="0">
                <a:latin typeface="微软雅黑" pitchFamily="34" charset="-122"/>
              </a:rPr>
              <a:t>核，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原子核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带有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正电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两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个较轻的核在靠近过程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彼此排斥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难以接近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所以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把它们加热到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足够高的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温度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使</a:t>
            </a:r>
            <a:r>
              <a:rPr lang="zh-CN" altLang="en-US" sz="2400" dirty="0">
                <a:latin typeface="微软雅黑" panose="020B0503020204020204" pitchFamily="34" charset="-122"/>
              </a:rPr>
              <a:t>这些粒子的无规则运动极其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剧烈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从而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发生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聚变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</a:rPr>
              <a:t>因此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</a:rPr>
              <a:t>聚变也常称为热核反应。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44612" y="3227100"/>
            <a:ext cx="2342508" cy="1916400"/>
            <a:chOff x="5024063" y="3062676"/>
            <a:chExt cx="2342508" cy="1911668"/>
          </a:xfrm>
        </p:grpSpPr>
        <p:sp>
          <p:nvSpPr>
            <p:cNvPr id="11" name="矩形 15"/>
            <p:cNvSpPr/>
            <p:nvPr/>
          </p:nvSpPr>
          <p:spPr>
            <a:xfrm>
              <a:off x="5460760" y="4512679"/>
              <a:ext cx="1469114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氢核聚变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/>
            <a:srcRect l="1239" t="2486" r="3264" b="4408"/>
            <a:stretch/>
          </p:blipFill>
          <p:spPr>
            <a:xfrm>
              <a:off x="5024063" y="3062676"/>
              <a:ext cx="2342508" cy="1499996"/>
            </a:xfrm>
            <a:prstGeom prst="rect">
              <a:avLst/>
            </a:prstGeom>
            <a:noFill/>
            <a:effectLst>
              <a:outerShdw blurRad="2794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269862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26625"/>
          <p:cNvSpPr>
            <a:spLocks noGrp="1" noChangeArrowheads="1"/>
          </p:cNvSpPr>
          <p:nvPr/>
        </p:nvSpPr>
        <p:spPr bwMode="auto">
          <a:xfrm>
            <a:off x="110620" y="202884"/>
            <a:ext cx="3209533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中的热核反应</a:t>
            </a:r>
          </a:p>
        </p:txBody>
      </p:sp>
      <p:sp>
        <p:nvSpPr>
          <p:cNvPr id="7" name="矩形 6"/>
          <p:cNvSpPr/>
          <p:nvPr/>
        </p:nvSpPr>
        <p:spPr>
          <a:xfrm>
            <a:off x="109132" y="546627"/>
            <a:ext cx="8967852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聚变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释放的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远大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我们“点火”所需的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来自核聚变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这把“火”自从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亿年前“点燃”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至今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/>
          <p:cNvPicPr preferRelativeResize="0">
            <a:picLocks/>
          </p:cNvPicPr>
          <p:nvPr/>
        </p:nvPicPr>
        <p:blipFill rotWithShape="1">
          <a:blip r:embed="rId2"/>
          <a:srcRect l="2492" t="4883" r="2697" b="5482"/>
          <a:stretch/>
        </p:blipFill>
        <p:spPr>
          <a:xfrm>
            <a:off x="1115505" y="1796831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9" name="矩形 8"/>
          <p:cNvSpPr/>
          <p:nvPr/>
        </p:nvSpPr>
        <p:spPr>
          <a:xfrm>
            <a:off x="176148" y="3384832"/>
            <a:ext cx="8900836" cy="175866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太阳内部发生的聚变反应，每秒钟把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x 10</a:t>
            </a:r>
            <a:r>
              <a:rPr lang="en-US" altLang="zh-CN" sz="2400" baseline="30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t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的氢变为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太阳内部的温度高达1000万摄氏度以上，太阳辐射出的光和热，正是由聚变反应释放的核能转化而来的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 preferRelativeResize="0">
            <a:picLocks/>
          </p:cNvPicPr>
          <p:nvPr/>
        </p:nvPicPr>
        <p:blipFill rotWithShape="1">
          <a:blip r:embed="rId3"/>
          <a:srcRect l="6004" t="7462" r="4762" b="4748"/>
          <a:stretch/>
        </p:blipFill>
        <p:spPr>
          <a:xfrm>
            <a:off x="4626566" y="1760822"/>
            <a:ext cx="2160000" cy="1624010"/>
          </a:xfrm>
          <a:prstGeom prst="rect">
            <a:avLst/>
          </a:prstGeom>
          <a:noFill/>
          <a:ln>
            <a:noFill/>
          </a:ln>
          <a:effectLst>
            <a:outerShdw blurRad="3302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4015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653" y="127591"/>
            <a:ext cx="105509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氢弹</a:t>
            </a:r>
          </a:p>
        </p:txBody>
      </p:sp>
      <p:sp>
        <p:nvSpPr>
          <p:cNvPr id="3" name="矩形 2"/>
          <p:cNvSpPr/>
          <p:nvPr/>
        </p:nvSpPr>
        <p:spPr>
          <a:xfrm>
            <a:off x="174347" y="581170"/>
            <a:ext cx="541686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buFont typeface="Arial" charset="0"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氢弹利用的就是聚变瞬间释放的能量。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9288" y="1043978"/>
            <a:ext cx="8603448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Arial" charset="0"/>
              <a:buNone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质量相同的核燃料，聚变反应释放的核能比裂变反应要多得多。</a:t>
            </a:r>
          </a:p>
        </p:txBody>
      </p:sp>
      <p:pic>
        <p:nvPicPr>
          <p:cNvPr id="5" name="图片 4" descr="氢弹爆炸升起的蘑菇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548" y="1543128"/>
            <a:ext cx="1848467" cy="18675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195000" y="3829219"/>
            <a:ext cx="8954930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目前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人类还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未实现可控核聚变，还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不能和平的利用核聚变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可控核聚变的研究已在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实验室取得重大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进展。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153905" y="3472401"/>
            <a:ext cx="1978427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可控核聚变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4757561" y="1587366"/>
            <a:ext cx="3001593" cy="2248632"/>
            <a:chOff x="4757560" y="1583446"/>
            <a:chExt cx="3001593" cy="2243080"/>
          </a:xfrm>
        </p:grpSpPr>
        <p:sp>
          <p:nvSpPr>
            <p:cNvPr id="11" name="Rectangle 3"/>
            <p:cNvSpPr>
              <a:spLocks noChangeArrowheads="1"/>
            </p:cNvSpPr>
            <p:nvPr/>
          </p:nvSpPr>
          <p:spPr bwMode="auto">
            <a:xfrm>
              <a:off x="4757560" y="3364861"/>
              <a:ext cx="300159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中国核聚变实验装置</a:t>
              </a:r>
            </a:p>
          </p:txBody>
        </p:sp>
        <p:pic>
          <p:nvPicPr>
            <p:cNvPr id="12" name="图片 11"/>
            <p:cNvPicPr preferRelativeResize="0">
              <a:picLocks/>
            </p:cNvPicPr>
            <p:nvPr/>
          </p:nvPicPr>
          <p:blipFill rotWithShape="1">
            <a:blip r:embed="rId3"/>
            <a:srcRect l="12852" t="11412" r="9256" b="15096"/>
            <a:stretch/>
          </p:blipFill>
          <p:spPr>
            <a:xfrm>
              <a:off x="4972692" y="1583446"/>
              <a:ext cx="2581311" cy="1774653"/>
            </a:xfrm>
            <a:prstGeom prst="rect">
              <a:avLst/>
            </a:prstGeom>
            <a:noFill/>
            <a:ln>
              <a:noFill/>
            </a:ln>
            <a:effectLst>
              <a:outerShdw blurRad="3175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752180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01386" y="805941"/>
            <a:ext cx="7281799" cy="3923577"/>
            <a:chOff x="426128" y="351888"/>
            <a:chExt cx="7281799" cy="3913890"/>
          </a:xfrm>
        </p:grpSpPr>
        <p:sp>
          <p:nvSpPr>
            <p:cNvPr id="3" name="Rectangle 1"/>
            <p:cNvSpPr>
              <a:spLocks noChangeArrowheads="1"/>
            </p:cNvSpPr>
            <p:nvPr/>
          </p:nvSpPr>
          <p:spPr bwMode="auto">
            <a:xfrm>
              <a:off x="2348532" y="351888"/>
              <a:ext cx="357134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rPr>
                <a:t>核裂变和核聚变的区别</a:t>
              </a:r>
            </a:p>
          </p:txBody>
        </p:sp>
        <p:graphicFrame>
          <p:nvGraphicFramePr>
            <p:cNvPr id="4" name="表格 3"/>
            <p:cNvGraphicFramePr/>
            <p:nvPr>
              <p:extLst>
                <p:ext uri="{D42A27DB-BD31-4B8C-83A1-F6EECF244321}">
                  <p14:modId xmlns:p14="http://schemas.microsoft.com/office/powerpoint/2010/main" val="1054976985"/>
                </p:ext>
              </p:extLst>
            </p:nvPr>
          </p:nvGraphicFramePr>
          <p:xfrm>
            <a:off x="426128" y="1078787"/>
            <a:ext cx="7126756" cy="3186991"/>
          </p:xfrm>
          <a:graphic>
            <a:graphicData uri="http://schemas.openxmlformats.org/drawingml/2006/table">
              <a:tbl>
                <a:tblPr/>
                <a:tblGrid>
                  <a:gridCol w="1961911"/>
                  <a:gridCol w="2658711"/>
                  <a:gridCol w="2506134"/>
                </a:tblGrid>
                <a:tr h="383642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 dirty="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比较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裂变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400">
                            <a:solidFill>
                              <a:srgbClr val="FF0000"/>
                            </a:solidFill>
                            <a:latin typeface="Calibri" panose="020F0502020204030204" pitchFamily="2" charset="0"/>
                            <a:ea typeface="微软简隶书" charset="0"/>
                            <a:sym typeface="Arial" panose="020B0604020202020204" charset="-76"/>
                          </a:rPr>
                          <a:t>聚变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79130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定义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l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 fontAlgn="base">
                          <a:lnSpc>
                            <a:spcPts val="22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21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条件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441901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释放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核能的大小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19700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是否</a:t>
                        </a:r>
                        <a:r>
                          <a:rPr lang="zh-CN" altLang="en-US" sz="2000" b="1" dirty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可控</a:t>
                        </a: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536633"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r>
                          <a:rPr lang="zh-CN" altLang="en-US" sz="2000" b="1" dirty="0" smtClean="0">
                            <a:solidFill>
                              <a:srgbClr val="0039AC"/>
                            </a:solidFill>
                            <a:latin typeface="微软雅黑" pitchFamily="34" charset="-122"/>
                            <a:ea typeface="微软雅黑" pitchFamily="34" charset="-122"/>
                            <a:sym typeface="Arial" panose="020B0604020202020204" charset="-76"/>
                          </a:rPr>
                          <a:t>应用</a:t>
                        </a:r>
                        <a:endParaRPr lang="zh-CN" altLang="en-US" sz="2000" b="1" dirty="0">
                          <a:solidFill>
                            <a:srgbClr val="0039AC"/>
                          </a:solidFill>
                          <a:latin typeface="微软雅黑" pitchFamily="34" charset="-122"/>
                          <a:ea typeface="微软雅黑" pitchFamily="34" charset="-122"/>
                          <a:sym typeface="Arial" panose="020B0604020202020204" charset="-76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342900" lvl="0" indent="-342900" algn="l" defTabSz="914400" eaLnBrk="0" fontAlgn="base" latinLnBrk="0" hangingPunct="0"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tx1"/>
                          </a:buClr>
                          <a:buFont typeface="Wingdings" panose="05000000000000000000" pitchFamily="2" charset="2"/>
                          <a:buChar char="v"/>
                          <a:defRPr sz="2400" b="1" i="0" u="none" kern="1200" baseline="0">
                            <a:solidFill>
                              <a:schemeClr val="tx1"/>
                            </a:solidFill>
                            <a:latin typeface="Verdana" panose="020B0604030504040204" pitchFamily="2" charset="0"/>
                          </a:defRPr>
                        </a:lvl1pPr>
                        <a:lvl2pPr marL="742950" lvl="1" indent="-285750" algn="l">
                          <a:defRPr sz="2400" kern="1200">
                            <a:solidFill>
                              <a:schemeClr val="tx2"/>
                            </a:solidFill>
                            <a:latin typeface="Arial" panose="020B0604020202020204" charset="-76"/>
                          </a:defRPr>
                        </a:lvl2pPr>
                        <a:lvl3pPr marL="1143000" lvl="2" indent="-228600" algn="l">
                          <a:defRPr sz="2000" kern="1200"/>
                        </a:lvl3pPr>
                        <a:lvl4pPr marL="1600200" lvl="3" indent="-228600" algn="l">
                          <a:defRPr sz="1800" kern="1200"/>
                        </a:lvl4pPr>
                        <a:lvl5pPr marL="2057400" lvl="4" indent="-228600" algn="l">
                          <a:defRPr sz="1800" kern="1200"/>
                        </a:lvl5pPr>
                      </a:lstStyle>
                      <a:p>
                        <a:pPr marL="0" lvl="0" indent="0" algn="ctr"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charset="-76"/>
                          <a:buNone/>
                        </a:pPr>
                        <a:endParaRPr sz="2000" dirty="0">
                          <a:solidFill>
                            <a:srgbClr val="FFFEFA"/>
                          </a:solidFill>
                          <a:latin typeface="微软简隶书" charset="0"/>
                          <a:ea typeface="微软简隶书" charset="0"/>
                          <a:sym typeface="Times New Roman" panose="02020603050405020304" pitchFamily="2" charset="0"/>
                        </a:endParaRPr>
                      </a:p>
                    </a:txBody>
                    <a:tcPr marL="68580" marR="68580" marT="0" marB="0" anchor="ctr" anchorCtr="1">
                      <a:lnL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L>
                      <a:lnR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R>
                      <a:lnT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T>
                      <a:lnB w="12700" cap="flat" cmpd="sng">
                        <a:solidFill>
                          <a:srgbClr val="000000"/>
                        </a:solidFill>
                        <a:prstDash val="solid"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5" name="TextBox 7"/>
            <p:cNvSpPr>
              <a:spLocks noChangeArrowheads="1"/>
            </p:cNvSpPr>
            <p:nvPr/>
          </p:nvSpPr>
          <p:spPr bwMode="auto">
            <a:xfrm>
              <a:off x="2471822" y="1521601"/>
              <a:ext cx="237648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较大原子核分裂为较小原子核的过程</a:t>
              </a:r>
            </a:p>
          </p:txBody>
        </p:sp>
        <p:sp>
          <p:nvSpPr>
            <p:cNvPr id="6" name="TextBox 8"/>
            <p:cNvSpPr>
              <a:spLocks noChangeArrowheads="1"/>
            </p:cNvSpPr>
            <p:nvPr/>
          </p:nvSpPr>
          <p:spPr bwMode="auto">
            <a:xfrm>
              <a:off x="5095426" y="1521601"/>
              <a:ext cx="261250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质量小的原子核结合成较大原子核的过程</a:t>
              </a:r>
            </a:p>
          </p:txBody>
        </p:sp>
        <p:sp>
          <p:nvSpPr>
            <p:cNvPr id="7" name="TextBox 9"/>
            <p:cNvSpPr>
              <a:spLocks noChangeArrowheads="1"/>
            </p:cNvSpPr>
            <p:nvPr/>
          </p:nvSpPr>
          <p:spPr bwMode="auto">
            <a:xfrm>
              <a:off x="2492366" y="2326660"/>
              <a:ext cx="268022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中子轰击较大原子核</a:t>
              </a:r>
            </a:p>
          </p:txBody>
        </p:sp>
        <p:sp>
          <p:nvSpPr>
            <p:cNvPr id="8" name="TextBox 10"/>
            <p:cNvSpPr>
              <a:spLocks noChangeArrowheads="1"/>
            </p:cNvSpPr>
            <p:nvPr/>
          </p:nvSpPr>
          <p:spPr bwMode="auto">
            <a:xfrm>
              <a:off x="5588869" y="2329069"/>
              <a:ext cx="1055688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超高温</a:t>
              </a:r>
            </a:p>
          </p:txBody>
        </p:sp>
        <p:sp>
          <p:nvSpPr>
            <p:cNvPr id="9" name="TextBox 11"/>
            <p:cNvSpPr>
              <a:spLocks noChangeArrowheads="1"/>
            </p:cNvSpPr>
            <p:nvPr/>
          </p:nvSpPr>
          <p:spPr bwMode="auto">
            <a:xfrm>
              <a:off x="3102853" y="2858057"/>
              <a:ext cx="88106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巨大</a:t>
              </a:r>
            </a:p>
          </p:txBody>
        </p:sp>
        <p:sp>
          <p:nvSpPr>
            <p:cNvPr id="10" name="TextBox 12"/>
            <p:cNvSpPr>
              <a:spLocks noChangeArrowheads="1"/>
            </p:cNvSpPr>
            <p:nvPr/>
          </p:nvSpPr>
          <p:spPr bwMode="auto">
            <a:xfrm>
              <a:off x="5588869" y="2796913"/>
              <a:ext cx="12334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更加巨大</a:t>
              </a:r>
            </a:p>
          </p:txBody>
        </p:sp>
        <p:sp>
          <p:nvSpPr>
            <p:cNvPr id="11" name="TextBox 13"/>
            <p:cNvSpPr>
              <a:spLocks noChangeArrowheads="1"/>
            </p:cNvSpPr>
            <p:nvPr/>
          </p:nvSpPr>
          <p:spPr bwMode="auto">
            <a:xfrm>
              <a:off x="2658430" y="3322755"/>
              <a:ext cx="25336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裂变的链式反应可控</a:t>
              </a:r>
            </a:p>
          </p:txBody>
        </p:sp>
        <p:sp>
          <p:nvSpPr>
            <p:cNvPr id="12" name="TextBox 15"/>
            <p:cNvSpPr>
              <a:spLocks noChangeArrowheads="1"/>
            </p:cNvSpPr>
            <p:nvPr/>
          </p:nvSpPr>
          <p:spPr bwMode="auto">
            <a:xfrm>
              <a:off x="5282488" y="3322755"/>
              <a:ext cx="223837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聚变目前不可控</a:t>
              </a:r>
              <a:endPara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6"/>
            <p:cNvSpPr>
              <a:spLocks noChangeArrowheads="1"/>
            </p:cNvSpPr>
            <p:nvPr/>
          </p:nvSpPr>
          <p:spPr bwMode="auto">
            <a:xfrm>
              <a:off x="2687782" y="3754357"/>
              <a:ext cx="233045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原子弹、核电站</a:t>
              </a:r>
            </a:p>
          </p:txBody>
        </p:sp>
        <p:sp>
          <p:nvSpPr>
            <p:cNvPr id="14" name="TextBox 17"/>
            <p:cNvSpPr>
              <a:spLocks noChangeArrowheads="1"/>
            </p:cNvSpPr>
            <p:nvPr/>
          </p:nvSpPr>
          <p:spPr bwMode="auto">
            <a:xfrm>
              <a:off x="5118702" y="3855572"/>
              <a:ext cx="251195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l">
                <a:buFont typeface="Arial" pitchFamily="34" charset="0"/>
                <a:buNone/>
              </a:pPr>
              <a:r>
                <a:rPr lang="zh-CN" altLang="en-US" sz="20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宋体" pitchFamily="2" charset="-122"/>
                </a:rPr>
                <a:t>氢弹、太阳内部爆炸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807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35353" y="14502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35352" y="145025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1089" y="206734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59874" y="70188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10" name="TextBox 3"/>
          <p:cNvSpPr txBox="1"/>
          <p:nvPr/>
        </p:nvSpPr>
        <p:spPr>
          <a:xfrm>
            <a:off x="229243" y="4103114"/>
            <a:ext cx="7143776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本堂重点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知道可控链式反应，区分裂变与聚变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1" name="TextBox 6"/>
          <p:cNvSpPr txBox="1"/>
          <p:nvPr/>
        </p:nvSpPr>
        <p:spPr>
          <a:xfrm>
            <a:off x="235823" y="4561271"/>
            <a:ext cx="5651941" cy="46280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本堂难点</a:t>
            </a:r>
            <a:r>
              <a:rPr lang="zh-CN" altLang="en-US" dirty="0" smtClean="0"/>
              <a:t>：</a:t>
            </a:r>
            <a:r>
              <a:rPr lang="zh-CN" altLang="zh-CN" dirty="0">
                <a:latin typeface="+mn-ea"/>
              </a:rPr>
              <a:t>了解链式反应及发生的条件</a:t>
            </a:r>
            <a:r>
              <a:rPr lang="zh-CN" altLang="zh-CN" dirty="0" smtClean="0">
                <a:latin typeface="+mn-ea"/>
              </a:rPr>
              <a:t>。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243" y="1091282"/>
            <a:ext cx="8808648" cy="3041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1845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6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57524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41431" y="247532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7524" y="699635"/>
            <a:ext cx="4893692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核裂变及其应用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009" y="1265027"/>
            <a:ext cx="2212465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7816703" y="1886210"/>
            <a:ext cx="407484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120" y="1718724"/>
            <a:ext cx="8240767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成都）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关于原子核和核能，下列说法正确的是（   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原子核是由电子、质子和中子组成      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核能的使用不会对人类产生危害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现有核电站利用核裂变释放的能量来发电    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氢弹爆炸时的链式反应是可控的</a:t>
            </a:r>
          </a:p>
        </p:txBody>
      </p:sp>
    </p:spTree>
    <p:extLst>
      <p:ext uri="{BB962C8B-B14F-4D97-AF65-F5344CB8AC3E}">
        <p14:creationId xmlns:p14="http://schemas.microsoft.com/office/powerpoint/2010/main" val="4096562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580" y="459366"/>
            <a:ext cx="2476084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4068778" y="1803812"/>
            <a:ext cx="389850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0500" y="1090450"/>
            <a:ext cx="8536256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黄石）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能源科技的发展促进了人类文明的进步，下列有关能源的说法错误的是（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．目前的核电站是靠原子核的裂变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进行</a:t>
            </a:r>
            <a:endParaRPr lang="en-US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．能量转化是守恒的，所以能源是取之不尽用之不竭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的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．风力发电机将风能转化为电能	            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．水能、太阳能都是可再生能源</a:t>
            </a:r>
          </a:p>
        </p:txBody>
      </p:sp>
    </p:spTree>
    <p:extLst>
      <p:ext uri="{BB962C8B-B14F-4D97-AF65-F5344CB8AC3E}">
        <p14:creationId xmlns:p14="http://schemas.microsoft.com/office/powerpoint/2010/main" val="38508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"/>
          <p:cNvSpPr/>
          <p:nvPr/>
        </p:nvSpPr>
        <p:spPr>
          <a:xfrm>
            <a:off x="287676" y="251565"/>
            <a:ext cx="139728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核力</a:t>
            </a:r>
          </a:p>
        </p:txBody>
      </p:sp>
      <p:pic>
        <p:nvPicPr>
          <p:cNvPr id="3" name="Picture 5" descr="E:\罗梦\2017春下\人九物下\素材\0d31852f07082838353d4ecbbc99a9014d08f18f.jpg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3" r="18990"/>
          <a:stretch>
            <a:fillRect/>
          </a:stretch>
        </p:blipFill>
        <p:spPr bwMode="auto">
          <a:xfrm>
            <a:off x="1309275" y="1778755"/>
            <a:ext cx="2139417" cy="1957438"/>
          </a:xfrm>
          <a:prstGeom prst="ellipse">
            <a:avLst/>
          </a:prstGeom>
          <a:ln>
            <a:noFill/>
          </a:ln>
          <a:effectLst>
            <a:outerShdw blurRad="342900" dist="50800" dir="5400000" algn="ctr" rotWithShape="0">
              <a:srgbClr val="000000">
                <a:alpha val="43137"/>
              </a:srgbClr>
            </a:outerShd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058969" y="1863629"/>
            <a:ext cx="3365082" cy="1787687"/>
            <a:chOff x="3555536" y="2216150"/>
            <a:chExt cx="3365082" cy="1783273"/>
          </a:xfrm>
        </p:grpSpPr>
        <p:grpSp>
          <p:nvGrpSpPr>
            <p:cNvPr id="5" name="组合 25"/>
            <p:cNvGrpSpPr>
              <a:grpSpLocks/>
            </p:cNvGrpSpPr>
            <p:nvPr/>
          </p:nvGrpSpPr>
          <p:grpSpPr bwMode="auto">
            <a:xfrm>
              <a:off x="3555536" y="3004115"/>
              <a:ext cx="1149369" cy="461963"/>
              <a:chOff x="3197708" y="3338227"/>
              <a:chExt cx="1148867" cy="461665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3869694" y="3620055"/>
                <a:ext cx="476881" cy="2834"/>
              </a:xfrm>
              <a:prstGeom prst="line">
                <a:avLst/>
              </a:prstGeom>
              <a:ln w="28575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矩形 10"/>
              <p:cNvSpPr/>
              <p:nvPr/>
            </p:nvSpPr>
            <p:spPr>
              <a:xfrm>
                <a:off x="3197708" y="3338227"/>
                <a:ext cx="80292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2400" b="1" kern="0" dirty="0">
                    <a:solidFill>
                      <a:srgbClr val="00B0F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中子</a:t>
                </a:r>
              </a:p>
            </p:txBody>
          </p:sp>
        </p:grpSp>
        <p:pic>
          <p:nvPicPr>
            <p:cNvPr id="6" name="图片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9807" y="2216150"/>
              <a:ext cx="1831815" cy="1783273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23"/>
            <p:cNvGrpSpPr>
              <a:grpSpLocks/>
            </p:cNvGrpSpPr>
            <p:nvPr/>
          </p:nvGrpSpPr>
          <p:grpSpPr bwMode="auto">
            <a:xfrm>
              <a:off x="5722626" y="2216150"/>
              <a:ext cx="1197992" cy="461963"/>
              <a:chOff x="5803046" y="2324954"/>
              <a:chExt cx="1197561" cy="461665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6197621" y="2324954"/>
                <a:ext cx="80298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0" fontAlgn="auto" hangingPunct="0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zh-CN" sz="2400" b="1" kern="0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质子</a:t>
                </a:r>
              </a:p>
            </p:txBody>
          </p:sp>
          <p:cxnSp>
            <p:nvCxnSpPr>
              <p:cNvPr id="9" name="直接连接符 8"/>
              <p:cNvCxnSpPr/>
              <p:nvPr/>
            </p:nvCxnSpPr>
            <p:spPr>
              <a:xfrm>
                <a:off x="5803046" y="2555787"/>
                <a:ext cx="394575" cy="792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矩形 11"/>
          <p:cNvSpPr/>
          <p:nvPr/>
        </p:nvSpPr>
        <p:spPr>
          <a:xfrm>
            <a:off x="380145" y="714372"/>
            <a:ext cx="8393985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原子核内的各个质子和中子是通过一种叫作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“核力”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的作用力使它们能紧紧地结合在一起。</a:t>
            </a:r>
          </a:p>
        </p:txBody>
      </p:sp>
      <p:sp>
        <p:nvSpPr>
          <p:cNvPr id="13" name="矩形 12"/>
          <p:cNvSpPr/>
          <p:nvPr/>
        </p:nvSpPr>
        <p:spPr>
          <a:xfrm>
            <a:off x="380143" y="3670152"/>
            <a:ext cx="8393985" cy="1203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但是，一旦使原子核分裂或聚合，就可以释放出惊人的能量，这就是我们说的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</a:t>
            </a:r>
            <a:r>
              <a:rPr lang="zh-CN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，又称原子能。</a:t>
            </a:r>
          </a:p>
        </p:txBody>
      </p:sp>
    </p:spTree>
    <p:extLst>
      <p:ext uri="{BB962C8B-B14F-4D97-AF65-F5344CB8AC3E}">
        <p14:creationId xmlns:p14="http://schemas.microsoft.com/office/powerpoint/2010/main" val="2765028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489" y="306721"/>
            <a:ext cx="5854131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核聚变及其应用</a:t>
            </a:r>
            <a:endParaRPr lang="en-US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801" y="964555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7801" y="1622388"/>
            <a:ext cx="7717418" cy="2869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内江）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关于核聚变，下列说法正确的是（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．原子核必须在超高温下才能发生聚变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      	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．任何两个原子核都可以发生聚变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．原子弹爆炸时释放的巨大能量来自核聚变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    D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．目前人类已经建成核电站，利用核聚变发电</a:t>
            </a:r>
          </a:p>
        </p:txBody>
      </p: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6862602" y="1725384"/>
            <a:ext cx="685455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77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250" y="511244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训练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251" y="1205634"/>
            <a:ext cx="8314365" cy="1758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德州）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氢弹是利用氢核的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　（选填“裂变”或“聚变”）在瞬间释放的能量，核能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是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       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（选填“可再生”或“不可再生”）能源。</a:t>
            </a:r>
          </a:p>
        </p:txBody>
      </p:sp>
      <p:sp>
        <p:nvSpPr>
          <p:cNvPr id="5" name="矩形 4"/>
          <p:cNvSpPr/>
          <p:nvPr/>
        </p:nvSpPr>
        <p:spPr>
          <a:xfrm>
            <a:off x="452064" y="2377900"/>
            <a:ext cx="1444023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不可再生</a:t>
            </a:r>
          </a:p>
        </p:txBody>
      </p:sp>
      <p:sp>
        <p:nvSpPr>
          <p:cNvPr id="6" name="矩形 5"/>
          <p:cNvSpPr/>
          <p:nvPr/>
        </p:nvSpPr>
        <p:spPr>
          <a:xfrm>
            <a:off x="5294584" y="1205634"/>
            <a:ext cx="89159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聚变 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815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149672" y="922315"/>
            <a:ext cx="79422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44202" y="507364"/>
            <a:ext cx="862992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大部分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元素的原子核是牢固而稳定的，而有些原子核会按照一定的规律发出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射线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变成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新的原子核。这就是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放射性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52230" y="224085"/>
            <a:ext cx="230864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元素的放射性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247606" y="2092314"/>
            <a:ext cx="873765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dirty="0"/>
              <a:t>(2)</a:t>
            </a:r>
            <a:r>
              <a:rPr lang="zh-CN" altLang="en-US" dirty="0"/>
              <a:t>大剂量放射线对人畜会造成很大的伤害</a:t>
            </a:r>
            <a:r>
              <a:rPr lang="zh-CN" altLang="en-US" dirty="0" smtClean="0"/>
              <a:t>；如果</a:t>
            </a:r>
            <a:r>
              <a:rPr lang="zh-CN" altLang="en-US" dirty="0"/>
              <a:t>用较小的剂量，并谨慎地加以控制，射线也可以为人类做许多事。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573816" y="3334676"/>
            <a:ext cx="2646878" cy="1808824"/>
            <a:chOff x="4886258" y="3082446"/>
            <a:chExt cx="2646878" cy="1804358"/>
          </a:xfrm>
        </p:grpSpPr>
        <p:pic>
          <p:nvPicPr>
            <p:cNvPr id="6" name="Picture 7" descr="标准放射性物质的标志（色彩）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8469" y="3082446"/>
              <a:ext cx="2160000" cy="144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886258" y="4425139"/>
              <a:ext cx="264687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放射性物质的标志</a:t>
              </a:r>
            </a:p>
          </p:txBody>
        </p:sp>
      </p:grp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252230" y="1697103"/>
            <a:ext cx="646800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放射性元素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发出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kumimoji="1"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种射线</a:t>
            </a:r>
            <a:r>
              <a:rPr kumimoji="1"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α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β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kumimoji="1" lang="el-GR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γ</a:t>
            </a:r>
            <a:r>
              <a:rPr kumimoji="1"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1" lang="el-GR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3" r="3583"/>
          <a:stretch/>
        </p:blipFill>
        <p:spPr>
          <a:xfrm>
            <a:off x="2197001" y="3295613"/>
            <a:ext cx="1749283" cy="1702165"/>
          </a:xfrm>
          <a:prstGeom prst="rect">
            <a:avLst/>
          </a:prstGeom>
          <a:effectLst>
            <a:outerShdw blurRad="673100" dist="50800" dir="5400000" algn="ctr" rotWithShape="0">
              <a:srgbClr val="000000">
                <a:alpha val="43137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5750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"/>
          <p:cNvSpPr/>
          <p:nvPr/>
        </p:nvSpPr>
        <p:spPr>
          <a:xfrm>
            <a:off x="284389" y="242921"/>
            <a:ext cx="1338928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/>
            <a:r>
              <a:rPr lang="en-US" altLang="zh-CN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1782" y="678597"/>
            <a:ext cx="853440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fontAlgn="base">
              <a:lnSpc>
                <a:spcPct val="150000"/>
              </a:lnSpc>
              <a:spcAft>
                <a:spcPct val="0"/>
              </a:spcAft>
              <a:buClr>
                <a:srgbClr val="CCFF33"/>
              </a:buClr>
              <a:buSzPct val="70000"/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质量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较大的原子核发生分裂或者质量较小的原子核相互结合时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，可能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释放出惊人的能量，这就是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核能。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92331" y="1893714"/>
            <a:ext cx="6124530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：在原子核发生变化时放出的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1783" y="2368339"/>
            <a:ext cx="670532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获得核能有两种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途径：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核裂变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和轻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核聚变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3853" y="2969370"/>
            <a:ext cx="2880000" cy="2086817"/>
            <a:chOff x="1485256" y="3082270"/>
            <a:chExt cx="2880000" cy="2081664"/>
          </a:xfrm>
        </p:grpSpPr>
        <p:pic>
          <p:nvPicPr>
            <p:cNvPr id="6" name="Picture 4" descr="I:\program\教学素材库\第18章\图片素材库\18-2图片 核能\2核能\18-2图片-15核裂变1.jpg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5256" y="3082270"/>
              <a:ext cx="2880000" cy="162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5"/>
            <p:cNvSpPr txBox="1">
              <a:spLocks noChangeArrowheads="1"/>
            </p:cNvSpPr>
            <p:nvPr/>
          </p:nvSpPr>
          <p:spPr bwMode="auto">
            <a:xfrm>
              <a:off x="2490697" y="4702269"/>
              <a:ext cx="86911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裂变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24093" y="2969369"/>
            <a:ext cx="2880000" cy="2086818"/>
            <a:chOff x="5331606" y="3006033"/>
            <a:chExt cx="2880000" cy="2081665"/>
          </a:xfrm>
        </p:grpSpPr>
        <p:sp>
          <p:nvSpPr>
            <p:cNvPr id="9" name="TextBox 6"/>
            <p:cNvSpPr txBox="1">
              <a:spLocks noChangeArrowheads="1"/>
            </p:cNvSpPr>
            <p:nvPr/>
          </p:nvSpPr>
          <p:spPr bwMode="auto">
            <a:xfrm>
              <a:off x="6342045" y="4626033"/>
              <a:ext cx="85912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 eaLnBrk="0" hangingPunct="0">
                <a:defRPr sz="24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聚变</a:t>
              </a:r>
            </a:p>
          </p:txBody>
        </p:sp>
        <p:pic>
          <p:nvPicPr>
            <p:cNvPr id="10" name="图片 9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31606" y="3006033"/>
              <a:ext cx="2880000" cy="1620000"/>
            </a:xfrm>
            <a:prstGeom prst="rect">
              <a:avLst/>
            </a:prstGeom>
            <a:effectLst>
              <a:outerShdw blurRad="6731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429709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64441" y="180011"/>
            <a:ext cx="3775393" cy="524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en-US" sz="2800" dirty="0">
                <a:latin typeface="微软雅黑" panose="020B0503020204020204" pitchFamily="34" charset="-122"/>
              </a:rPr>
              <a:t>二、核裂变能及其利用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64441" y="687892"/>
            <a:ext cx="725328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zh-CN" altLang="zh-CN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1.</a:t>
            </a:r>
            <a:r>
              <a:rPr lang="zh-CN" altLang="en-US" sz="2400" noProof="1">
                <a:solidFill>
                  <a:srgbClr val="FF0000"/>
                </a:solidFill>
                <a:latin typeface="微软雅黑" panose="020B0503020204020204" pitchFamily="34" charset="-122"/>
              </a:rPr>
              <a:t>裂变：</a:t>
            </a:r>
            <a:r>
              <a:rPr lang="zh-CN" altLang="en-US" sz="2400" noProof="1">
                <a:latin typeface="微软雅黑" panose="020B0503020204020204" pitchFamily="34" charset="-122"/>
              </a:rPr>
              <a:t>重原子核分裂成较轻的原子核，叫裂变。</a:t>
            </a:r>
          </a:p>
        </p:txBody>
      </p:sp>
      <p:sp>
        <p:nvSpPr>
          <p:cNvPr id="6" name="矩形 32"/>
          <p:cNvSpPr/>
          <p:nvPr/>
        </p:nvSpPr>
        <p:spPr>
          <a:xfrm>
            <a:off x="115908" y="1431308"/>
            <a:ext cx="9038367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</a:pPr>
            <a:r>
              <a:rPr lang="zh-CN" altLang="en-US" sz="2400" noProof="1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zh-CN" altLang="en-US" sz="2400" noProof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中子轰击铀核，铀核发生裂变，放出能量。 铀核分裂的同时放出2～3个中子，又可以轰击其他铀核，使它们也发生裂变。于是裂变反应便会链锁式地自行持续下去。这种现象叫作链式反应。　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281799" y="3189977"/>
            <a:ext cx="6624654" cy="1871586"/>
            <a:chOff x="1026452" y="3221677"/>
            <a:chExt cx="6624654" cy="1866965"/>
          </a:xfrm>
        </p:grpSpPr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5221555" y="4626977"/>
              <a:ext cx="233910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l"/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</a:rPr>
                <a:t>链式反应</a:t>
              </a:r>
              <a:r>
                <a:rPr lang="zh-CN" altLang="en-US" sz="2400" dirty="0">
                  <a:solidFill>
                    <a:srgbClr val="FF0000"/>
                  </a:solidFill>
                  <a:latin typeface="微软雅黑" panose="020B0503020204020204" pitchFamily="34" charset="-122"/>
                </a:rPr>
                <a:t>示意图</a:t>
              </a: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26452" y="3221677"/>
              <a:ext cx="2520000" cy="1866965"/>
              <a:chOff x="1530849" y="3221677"/>
              <a:chExt cx="2520000" cy="1866965"/>
            </a:xfrm>
          </p:grpSpPr>
          <p:pic>
            <p:nvPicPr>
              <p:cNvPr id="7" name="图片 6"/>
              <p:cNvPicPr preferRelativeResize="0">
                <a:picLocks/>
              </p:cNvPicPr>
              <p:nvPr/>
            </p:nvPicPr>
            <p:blipFill rotWithShape="1">
              <a:blip r:embed="rId2"/>
              <a:srcRect l="2629" t="1199" r="-12" b="2655"/>
              <a:stretch/>
            </p:blipFill>
            <p:spPr>
              <a:xfrm>
                <a:off x="1530849" y="3221677"/>
                <a:ext cx="2520000" cy="144000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2122644" y="4626977"/>
                <a:ext cx="141577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noProof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铀</a:t>
                </a:r>
                <a:r>
                  <a:rPr lang="zh-CN" altLang="en-US" sz="2400" noProof="1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核</a:t>
                </a:r>
                <a:r>
                  <a:rPr lang="zh-CN" altLang="en-US" sz="2400" noProof="1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裂变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pic>
          <p:nvPicPr>
            <p:cNvPr id="9" name="图片 8"/>
            <p:cNvPicPr preferRelativeResize="0">
              <a:picLocks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31106" y="3221677"/>
              <a:ext cx="2520000" cy="144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64441" y="1133158"/>
            <a:ext cx="1724025" cy="46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</a:rPr>
              <a:t>链式反应</a:t>
            </a:r>
          </a:p>
        </p:txBody>
      </p:sp>
    </p:spTree>
    <p:extLst>
      <p:ext uri="{BB962C8B-B14F-4D97-AF65-F5344CB8AC3E}">
        <p14:creationId xmlns:p14="http://schemas.microsoft.com/office/powerpoint/2010/main" val="607901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02603" y="138918"/>
            <a:ext cx="1454244" cy="46280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 smtClean="0"/>
              <a:t>3.</a:t>
            </a:r>
            <a:r>
              <a:rPr lang="zh-CN" altLang="en-US" dirty="0" smtClean="0"/>
              <a:t> 原子弹</a:t>
            </a:r>
            <a:endParaRPr lang="zh-CN" altLang="en-US" dirty="0"/>
          </a:p>
        </p:txBody>
      </p:sp>
      <p:sp>
        <p:nvSpPr>
          <p:cNvPr id="5" name="文本框 20484"/>
          <p:cNvSpPr txBox="1">
            <a:spLocks noChangeArrowheads="1"/>
          </p:cNvSpPr>
          <p:nvPr/>
        </p:nvSpPr>
        <p:spPr bwMode="auto">
          <a:xfrm>
            <a:off x="302604" y="490776"/>
            <a:ext cx="8505647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lnSpc>
                <a:spcPct val="150000"/>
              </a:lnSpc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链式反应如果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不加</a:t>
            </a:r>
            <a:r>
              <a:rPr lang="zh-CN" altLang="en-US" sz="24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控制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大量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原子核就会在一瞬间</a:t>
            </a:r>
            <a:r>
              <a:rPr lang="zh-CN" altLang="en-US" sz="24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发生裂变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，释放出极大的能量。</a:t>
            </a: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>
            <a:off x="302604" y="1407568"/>
            <a:ext cx="8833449" cy="175432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sy="50000" kx="2115830" algn="bl" rotWithShape="0">
              <a:srgbClr val="C0C0C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在</a:t>
            </a:r>
            <a:r>
              <a:rPr lang="zh-CN" altLang="en-US" dirty="0"/>
              <a:t>人类实现可控核裂变大约三年后，即</a:t>
            </a:r>
            <a:r>
              <a:rPr lang="en-US" altLang="zh-CN" dirty="0"/>
              <a:t>1945</a:t>
            </a:r>
            <a:r>
              <a:rPr lang="zh-CN" altLang="en-US" dirty="0"/>
              <a:t>年，利用</a:t>
            </a:r>
            <a:r>
              <a:rPr lang="zh-CN" altLang="en-US" dirty="0">
                <a:solidFill>
                  <a:srgbClr val="FF0000"/>
                </a:solidFill>
              </a:rPr>
              <a:t>不加控制的核裂变</a:t>
            </a:r>
            <a:r>
              <a:rPr lang="zh-CN" altLang="en-US" dirty="0"/>
              <a:t>制造的毁灭性武器</a:t>
            </a:r>
            <a:r>
              <a:rPr lang="en-US" altLang="zh-CN" dirty="0"/>
              <a:t>——</a:t>
            </a:r>
            <a:r>
              <a:rPr lang="zh-CN" altLang="en-US" dirty="0"/>
              <a:t>原子弹爆炸了</a:t>
            </a:r>
            <a:r>
              <a:rPr lang="zh-CN" altLang="en-US" dirty="0" smtClean="0"/>
              <a:t>。</a:t>
            </a:r>
            <a:r>
              <a:rPr lang="en-US" altLang="zh-CN" dirty="0"/>
              <a:t>1945</a:t>
            </a:r>
            <a:r>
              <a:rPr lang="zh-CN" altLang="en-US" dirty="0"/>
              <a:t>年，美国在日本的广岛、长崎各投下一颗原子弹，最后迫使 日本投降</a:t>
            </a:r>
            <a:r>
              <a:rPr lang="zh-CN" altLang="en-US" dirty="0" smtClean="0"/>
              <a:t>．</a:t>
            </a:r>
            <a:endParaRPr lang="en-US" altLang="zh-CN" dirty="0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471862" y="3185542"/>
            <a:ext cx="2007277" cy="1844664"/>
            <a:chOff x="3699255" y="1659467"/>
            <a:chExt cx="2007277" cy="1840109"/>
          </a:xfrm>
        </p:grpSpPr>
        <p:pic>
          <p:nvPicPr>
            <p:cNvPr id="11" name="图片 10" descr="123564318.jpg"/>
            <p:cNvPicPr preferRelativeResize="0">
              <a:picLocks/>
            </p:cNvPicPr>
            <p:nvPr/>
          </p:nvPicPr>
          <p:blipFill>
            <a:blip r:embed="rId2"/>
            <a:srcRect l="10798" r="8814"/>
            <a:stretch>
              <a:fillRect/>
            </a:stretch>
          </p:blipFill>
          <p:spPr>
            <a:xfrm>
              <a:off x="3699256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2" name="矩形 11"/>
            <p:cNvSpPr/>
            <p:nvPr/>
          </p:nvSpPr>
          <p:spPr>
            <a:xfrm>
              <a:off x="3699255" y="3099466"/>
              <a:ext cx="2007277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广岛原子弹爆炸</a:t>
              </a:r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endPara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75704" y="3185540"/>
            <a:ext cx="1800000" cy="1844665"/>
            <a:chOff x="-99665" y="1939397"/>
            <a:chExt cx="1800000" cy="1840110"/>
          </a:xfrm>
        </p:grpSpPr>
        <p:pic>
          <p:nvPicPr>
            <p:cNvPr id="14" name="图片 34826" descr="200708081700233d917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9665" y="193939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文本框 34830"/>
            <p:cNvSpPr txBox="1">
              <a:spLocks noChangeArrowheads="1"/>
            </p:cNvSpPr>
            <p:nvPr/>
          </p:nvSpPr>
          <p:spPr bwMode="auto">
            <a:xfrm>
              <a:off x="131648" y="3379397"/>
              <a:ext cx="145653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隶书" pitchFamily="49" charset="-122"/>
                </a:defRPr>
              </a:lvl9pPr>
            </a:lstStyle>
            <a:p>
              <a:r>
                <a:rPr lang="en-US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en-US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小男孩”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040667" y="3185541"/>
            <a:ext cx="2568332" cy="1844665"/>
            <a:chOff x="5607398" y="1659467"/>
            <a:chExt cx="2568332" cy="1840110"/>
          </a:xfrm>
        </p:grpSpPr>
        <p:pic>
          <p:nvPicPr>
            <p:cNvPr id="17" name="图片 16" descr="8a18e40e961230a8d984a190d36bc8b6"/>
            <p:cNvPicPr preferRelativeResize="0">
              <a:picLocks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34750" y="1659467"/>
              <a:ext cx="1800000" cy="144000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5607398" y="3099467"/>
              <a:ext cx="2568332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原子弹爆炸后的广岛 </a:t>
              </a:r>
              <a:endPara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810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1082" y="176753"/>
            <a:ext cx="136287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 eaLnBrk="0" hangingPunct="0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核电站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1083" y="639561"/>
            <a:ext cx="672652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核反应堆</a:t>
            </a:r>
            <a:r>
              <a:rPr lang="zh-CN" altLang="en-US" sz="2400" dirty="0">
                <a:latin typeface="微软雅黑" panose="020B0503020204020204" pitchFamily="34" charset="-122"/>
              </a:rPr>
              <a:t>：是一种能够控制链式反应的装置。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81082" y="1034052"/>
            <a:ext cx="871633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796925" indent="-79692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indent="0"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(2)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</a:rPr>
              <a:t>核电站</a:t>
            </a:r>
            <a:r>
              <a:rPr lang="zh-CN" altLang="en-US" sz="2400" dirty="0">
                <a:latin typeface="微软雅黑" panose="020B0503020204020204" pitchFamily="34" charset="-122"/>
              </a:rPr>
              <a:t>：利用核反应堆工作时释放的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使</a:t>
            </a:r>
            <a:r>
              <a:rPr lang="zh-CN" altLang="en-US" sz="2400" dirty="0">
                <a:latin typeface="微软雅黑" panose="020B0503020204020204" pitchFamily="34" charset="-122"/>
              </a:rPr>
              <a:t>水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汽化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推动蒸汽   机</a:t>
            </a:r>
            <a:r>
              <a:rPr lang="zh-CN" altLang="en-US" sz="2400" dirty="0">
                <a:latin typeface="微软雅黑" panose="020B0503020204020204" pitchFamily="34" charset="-122"/>
              </a:rPr>
              <a:t>带动发电机</a:t>
            </a:r>
            <a:r>
              <a:rPr lang="zh-CN" altLang="en-US" sz="2400" dirty="0" smtClean="0">
                <a:latin typeface="微软雅黑" panose="020B0503020204020204" pitchFamily="34" charset="-122"/>
              </a:rPr>
              <a:t>发电</a:t>
            </a:r>
            <a:r>
              <a:rPr lang="en-US" altLang="zh-CN" sz="2400" dirty="0" smtClean="0">
                <a:latin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87028" y="1635701"/>
            <a:ext cx="6210393" cy="3368327"/>
            <a:chOff x="2481544" y="1770790"/>
            <a:chExt cx="6210393" cy="3360010"/>
          </a:xfrm>
        </p:grpSpPr>
        <p:sp>
          <p:nvSpPr>
            <p:cNvPr id="8" name="文本框 7"/>
            <p:cNvSpPr txBox="1"/>
            <p:nvPr/>
          </p:nvSpPr>
          <p:spPr>
            <a:xfrm>
              <a:off x="2481544" y="2582275"/>
              <a:ext cx="461663" cy="2065106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eaVert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4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核电站示意图</a:t>
              </a:r>
              <a:endPara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706020202030204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943207" y="1770790"/>
              <a:ext cx="5748730" cy="3360010"/>
            </a:xfrm>
            <a:prstGeom prst="rect">
              <a:avLst/>
            </a:prstGeom>
            <a:noFill/>
            <a:ln>
              <a:noFill/>
            </a:ln>
            <a:effectLst>
              <a:outerShdw blurRad="3302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181083" y="2366798"/>
            <a:ext cx="2136073" cy="1758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核电站能流图：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→内能→机械能→电能 </a:t>
            </a:r>
          </a:p>
        </p:txBody>
      </p:sp>
    </p:spTree>
    <p:extLst>
      <p:ext uri="{BB962C8B-B14F-4D97-AF65-F5344CB8AC3E}">
        <p14:creationId xmlns:p14="http://schemas.microsoft.com/office/powerpoint/2010/main" val="64189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2770</Words>
  <Application>Microsoft Office PowerPoint</Application>
  <PresentationFormat>全屏显示(16:9)</PresentationFormat>
  <Paragraphs>274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10</cp:revision>
  <dcterms:created xsi:type="dcterms:W3CDTF">2020-03-28T08:04:19Z</dcterms:created>
  <dcterms:modified xsi:type="dcterms:W3CDTF">2020-03-28T08:22:12Z</dcterms:modified>
</cp:coreProperties>
</file>