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4"/>
  </p:notesMasterIdLst>
  <p:handoutMasterIdLst>
    <p:handoutMasterId r:id="rId25"/>
  </p:handoutMasterIdLst>
  <p:sldIdLst>
    <p:sldId id="321" r:id="rId3"/>
    <p:sldId id="290" r:id="rId4"/>
    <p:sldId id="264" r:id="rId5"/>
    <p:sldId id="297" r:id="rId6"/>
    <p:sldId id="307" r:id="rId7"/>
    <p:sldId id="306" r:id="rId8"/>
    <p:sldId id="316" r:id="rId9"/>
    <p:sldId id="315" r:id="rId10"/>
    <p:sldId id="314" r:id="rId11"/>
    <p:sldId id="313" r:id="rId12"/>
    <p:sldId id="312" r:id="rId13"/>
    <p:sldId id="311" r:id="rId14"/>
    <p:sldId id="310" r:id="rId15"/>
    <p:sldId id="318" r:id="rId16"/>
    <p:sldId id="309" r:id="rId17"/>
    <p:sldId id="298" r:id="rId18"/>
    <p:sldId id="319" r:id="rId19"/>
    <p:sldId id="283" r:id="rId20"/>
    <p:sldId id="320" r:id="rId21"/>
    <p:sldId id="303" r:id="rId22"/>
    <p:sldId id="323" r:id="rId23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B03C"/>
    <a:srgbClr val="FBA10F"/>
    <a:srgbClr val="F8AF3A"/>
    <a:srgbClr val="CCE4F7"/>
    <a:srgbClr val="FFFFFF"/>
    <a:srgbClr val="026BA5"/>
    <a:srgbClr val="FCAE2A"/>
    <a:srgbClr val="FDC457"/>
    <a:srgbClr val="FDC04E"/>
    <a:srgbClr val="F9B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09" autoAdjust="0"/>
    <p:restoredTop sz="94185" autoAdjust="0"/>
  </p:normalViewPr>
  <p:slideViewPr>
    <p:cSldViewPr snapToGrid="0">
      <p:cViewPr varScale="1">
        <p:scale>
          <a:sx n="81" d="100"/>
          <a:sy n="81" d="100"/>
        </p:scale>
        <p:origin x="715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9209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2935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29824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43137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9032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4525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89360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3392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615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560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49769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164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0673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2417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5527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63600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6" r:id="rId6"/>
    <p:sldLayoutId id="2147483665" r:id="rId7"/>
    <p:sldLayoutId id="2147483649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9.jpe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7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11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 fontScale="90000"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第十七章  </a:t>
            </a:r>
            <a:r>
              <a:rPr lang="zh-CN" altLang="en-US" sz="6000" dirty="0">
                <a:solidFill>
                  <a:srgbClr val="026BA5"/>
                </a:solidFill>
              </a:rPr>
              <a:t>欧姆定律</a:t>
            </a:r>
            <a:br>
              <a:rPr lang="zh-CN" altLang="en-US" sz="6000" dirty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6000" dirty="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661708" y="3870319"/>
            <a:ext cx="6572586" cy="523220"/>
          </a:xfr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欧姆定律在串、并联电路中的应用</a:t>
            </a:r>
            <a:endParaRPr lang="zh-CN" altLang="zh-CN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101145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4247" y="0"/>
            <a:ext cx="57777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300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3" name="文本框 71687"/>
          <p:cNvSpPr txBox="1">
            <a:spLocks noChangeArrowheads="1"/>
          </p:cNvSpPr>
          <p:nvPr/>
        </p:nvSpPr>
        <p:spPr bwMode="auto">
          <a:xfrm>
            <a:off x="2460277" y="2032003"/>
            <a:ext cx="5523058" cy="11302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根据串联电路电压的规律</a:t>
            </a:r>
            <a:r>
              <a:rPr lang="en-US" altLang="zh-CN" sz="2400" i="1" dirty="0">
                <a:latin typeface="Times New Roman" pitchFamily="18" charset="0"/>
              </a:rPr>
              <a:t>U</a:t>
            </a:r>
            <a:r>
              <a:rPr lang="en-US" altLang="zh-CN" sz="2400" dirty="0">
                <a:latin typeface="Times New Roman" pitchFamily="18" charset="0"/>
              </a:rPr>
              <a:t>=</a:t>
            </a:r>
            <a:r>
              <a:rPr lang="en-US" altLang="zh-CN" sz="2400" i="1" dirty="0">
                <a:latin typeface="Times New Roman" pitchFamily="18" charset="0"/>
              </a:rPr>
              <a:t>U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dirty="0">
                <a:latin typeface="Times New Roman" pitchFamily="18" charset="0"/>
              </a:rPr>
              <a:t>+</a:t>
            </a:r>
            <a:r>
              <a:rPr lang="en-US" altLang="zh-CN" sz="2400" i="1" dirty="0">
                <a:latin typeface="Times New Roman" pitchFamily="18" charset="0"/>
              </a:rPr>
              <a:t>U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  <a:r>
              <a:rPr lang="zh-CN" altLang="en-US" sz="2400" dirty="0">
                <a:latin typeface="Times New Roman" pitchFamily="18" charset="0"/>
              </a:rPr>
              <a:t>，</a:t>
            </a:r>
            <a:endParaRPr lang="en-US" altLang="zh-CN" sz="2400" dirty="0">
              <a:latin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en-US" altLang="zh-CN" sz="2400" i="1" dirty="0">
                <a:latin typeface="Times New Roman" pitchFamily="18" charset="0"/>
              </a:rPr>
              <a:t>U</a:t>
            </a:r>
            <a:r>
              <a:rPr lang="en-US" altLang="zh-CN" sz="2400" dirty="0">
                <a:latin typeface="Times New Roman" pitchFamily="18" charset="0"/>
              </a:rPr>
              <a:t>=</a:t>
            </a:r>
            <a:r>
              <a:rPr lang="en-US" altLang="zh-CN" sz="2400" i="1" dirty="0">
                <a:latin typeface="Times New Roman" pitchFamily="18" charset="0"/>
              </a:rPr>
              <a:t>IR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dirty="0">
                <a:latin typeface="Times New Roman" pitchFamily="18" charset="0"/>
              </a:rPr>
              <a:t>+</a:t>
            </a:r>
            <a:r>
              <a:rPr lang="en-US" altLang="zh-CN" sz="2400" i="1" dirty="0">
                <a:latin typeface="Times New Roman" pitchFamily="18" charset="0"/>
              </a:rPr>
              <a:t>IR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  <a:r>
              <a:rPr lang="en-US" altLang="zh-CN" sz="2400" dirty="0">
                <a:latin typeface="Times New Roman" pitchFamily="18" charset="0"/>
              </a:rPr>
              <a:t>=</a:t>
            </a:r>
            <a:r>
              <a:rPr lang="en-US" altLang="zh-CN" sz="2400" i="1" dirty="0">
                <a:latin typeface="Times New Roman" pitchFamily="18" charset="0"/>
              </a:rPr>
              <a:t>I</a:t>
            </a:r>
            <a:r>
              <a:rPr lang="en-US" altLang="zh-CN" sz="2400" dirty="0">
                <a:latin typeface="Times New Roman" pitchFamily="18" charset="0"/>
              </a:rPr>
              <a:t>(</a:t>
            </a:r>
            <a:r>
              <a:rPr lang="en-US" altLang="zh-CN" sz="2400" i="1" dirty="0">
                <a:latin typeface="Times New Roman" pitchFamily="18" charset="0"/>
              </a:rPr>
              <a:t>R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dirty="0">
                <a:latin typeface="Times New Roman" pitchFamily="18" charset="0"/>
              </a:rPr>
              <a:t>+</a:t>
            </a:r>
            <a:r>
              <a:rPr lang="en-US" altLang="zh-CN" sz="2400" i="1" dirty="0">
                <a:latin typeface="Times New Roman" pitchFamily="18" charset="0"/>
              </a:rPr>
              <a:t>R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  <a:r>
              <a:rPr lang="en-US" altLang="zh-CN" sz="2400" dirty="0">
                <a:latin typeface="Times New Roman" pitchFamily="18" charset="0"/>
              </a:rPr>
              <a:t>)</a:t>
            </a:r>
            <a:endParaRPr lang="zh-CN" altLang="en-US" sz="2400" dirty="0">
              <a:latin typeface="Times New Roman" pitchFamily="18" charset="0"/>
            </a:endParaRPr>
          </a:p>
        </p:txBody>
      </p:sp>
      <p:sp>
        <p:nvSpPr>
          <p:cNvPr id="41" name="文本框 72709"/>
          <p:cNvSpPr txBox="1">
            <a:spLocks noChangeArrowheads="1"/>
          </p:cNvSpPr>
          <p:nvPr/>
        </p:nvSpPr>
        <p:spPr bwMode="auto">
          <a:xfrm>
            <a:off x="2478703" y="4639512"/>
            <a:ext cx="4248150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）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同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的分析一样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748397" y="218815"/>
            <a:ext cx="2726653" cy="39884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 anchor="ctr" anchorCtr="1">
            <a:spAutoFit/>
          </a:bodyPr>
          <a:lstStyle/>
          <a:p>
            <a:pPr>
              <a:defRPr/>
            </a:pPr>
            <a:r>
              <a:rPr lang="zh-CN" altLang="en-US" sz="20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交流与讨论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2874982" y="3721020"/>
            <a:ext cx="4371879" cy="844775"/>
            <a:chOff x="7703580" y="4661700"/>
            <a:chExt cx="4371879" cy="844775"/>
          </a:xfrm>
        </p:grpSpPr>
        <p:sp>
          <p:nvSpPr>
            <p:cNvPr id="2" name="文本框 1"/>
            <p:cNvSpPr txBox="1"/>
            <p:nvPr/>
          </p:nvSpPr>
          <p:spPr>
            <a:xfrm>
              <a:off x="7703580" y="4828089"/>
              <a:ext cx="6068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437699" y="4661700"/>
              <a:ext cx="511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8214731" y="5023732"/>
              <a:ext cx="12095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+R</a:t>
              </a:r>
              <a:r>
                <a:rPr lang="en-US" altLang="zh-CN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8215660" y="5058922"/>
              <a:ext cx="847658" cy="128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/>
            <p:cNvSpPr txBox="1"/>
            <p:nvPr/>
          </p:nvSpPr>
          <p:spPr>
            <a:xfrm>
              <a:off x="9925707" y="4669676"/>
              <a:ext cx="66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6V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9443258" y="5044810"/>
              <a:ext cx="18892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10Ω 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50Ω</a:t>
              </a:r>
              <a:endPara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61" name="直接连接符 60"/>
            <p:cNvCxnSpPr/>
            <p:nvPr/>
          </p:nvCxnSpPr>
          <p:spPr>
            <a:xfrm flipV="1">
              <a:off x="9444187" y="5072698"/>
              <a:ext cx="1490503" cy="730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文本框 61"/>
            <p:cNvSpPr txBox="1"/>
            <p:nvPr/>
          </p:nvSpPr>
          <p:spPr>
            <a:xfrm>
              <a:off x="9073886" y="4840941"/>
              <a:ext cx="511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0992749" y="4828393"/>
              <a:ext cx="1082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0.1A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874982" y="5338057"/>
            <a:ext cx="4371879" cy="844775"/>
            <a:chOff x="7703580" y="4661700"/>
            <a:chExt cx="4371879" cy="844775"/>
          </a:xfrm>
        </p:grpSpPr>
        <p:sp>
          <p:nvSpPr>
            <p:cNvPr id="67" name="文本框 66"/>
            <p:cNvSpPr txBox="1"/>
            <p:nvPr/>
          </p:nvSpPr>
          <p:spPr>
            <a:xfrm>
              <a:off x="7703580" y="4828089"/>
              <a:ext cx="60686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I'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8437699" y="4661700"/>
              <a:ext cx="511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214731" y="5023732"/>
              <a:ext cx="12095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+R</a:t>
              </a:r>
              <a:r>
                <a:rPr lang="en-US" altLang="zh-CN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8215660" y="5058922"/>
              <a:ext cx="847658" cy="128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1" name="文本框 70"/>
            <p:cNvSpPr txBox="1"/>
            <p:nvPr/>
          </p:nvSpPr>
          <p:spPr>
            <a:xfrm>
              <a:off x="9925707" y="4669676"/>
              <a:ext cx="66620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6V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9443258" y="5044810"/>
              <a:ext cx="188925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10Ω 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r>
                <a:rPr lang="en-US" altLang="zh-CN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 20Ω</a:t>
              </a:r>
              <a:endPara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3" name="直接连接符 72"/>
            <p:cNvCxnSpPr/>
            <p:nvPr/>
          </p:nvCxnSpPr>
          <p:spPr>
            <a:xfrm flipV="1">
              <a:off x="9444187" y="5072698"/>
              <a:ext cx="1490503" cy="730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4" name="文本框 73"/>
            <p:cNvSpPr txBox="1"/>
            <p:nvPr/>
          </p:nvSpPr>
          <p:spPr>
            <a:xfrm>
              <a:off x="9073886" y="4840941"/>
              <a:ext cx="511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0992749" y="4828393"/>
              <a:ext cx="108271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 0.2A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6" name="文本框 71687"/>
          <p:cNvSpPr txBox="1">
            <a:spLocks noChangeArrowheads="1"/>
          </p:cNvSpPr>
          <p:nvPr/>
        </p:nvSpPr>
        <p:spPr bwMode="auto">
          <a:xfrm>
            <a:off x="2478703" y="582274"/>
            <a:ext cx="9444356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: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）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根据串联电路电流的规律，通过电阻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的电流和通过电阻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的电流相等，都等于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7" name="文本框 71687"/>
          <p:cNvSpPr txBox="1">
            <a:spLocks noChangeArrowheads="1"/>
          </p:cNvSpPr>
          <p:nvPr/>
        </p:nvSpPr>
        <p:spPr bwMode="auto">
          <a:xfrm>
            <a:off x="2504657" y="1553070"/>
            <a:ext cx="2970393" cy="576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两端的电压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；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78" name="文本框 71687"/>
          <p:cNvSpPr txBox="1">
            <a:spLocks noChangeArrowheads="1"/>
          </p:cNvSpPr>
          <p:nvPr/>
        </p:nvSpPr>
        <p:spPr bwMode="auto">
          <a:xfrm>
            <a:off x="5352558" y="1587535"/>
            <a:ext cx="2957867" cy="576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两端的电压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05714" y="3254745"/>
            <a:ext cx="1241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可求得</a:t>
            </a: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79795" y="1454344"/>
            <a:ext cx="3579060" cy="1930809"/>
          </a:xfrm>
          <a:prstGeom prst="rect">
            <a:avLst/>
          </a:prstGeom>
        </p:spPr>
      </p:pic>
      <p:sp>
        <p:nvSpPr>
          <p:cNvPr id="80" name="文本框 79"/>
          <p:cNvSpPr txBox="1"/>
          <p:nvPr/>
        </p:nvSpPr>
        <p:spPr>
          <a:xfrm>
            <a:off x="9823438" y="1462566"/>
            <a:ext cx="537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220892" y="1451640"/>
            <a:ext cx="125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483524" y="1437206"/>
            <a:ext cx="5378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930231" y="1213177"/>
            <a:ext cx="12332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9939090" y="2145771"/>
            <a:ext cx="0" cy="3911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箭头连接符 98"/>
          <p:cNvCxnSpPr/>
          <p:nvPr/>
        </p:nvCxnSpPr>
        <p:spPr>
          <a:xfrm>
            <a:off x="9398457" y="2356246"/>
            <a:ext cx="5406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直接箭头连接符 99"/>
          <p:cNvCxnSpPr/>
          <p:nvPr/>
        </p:nvCxnSpPr>
        <p:spPr>
          <a:xfrm flipH="1">
            <a:off x="8436541" y="2356246"/>
            <a:ext cx="67462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文本框 100"/>
          <p:cNvSpPr txBox="1"/>
          <p:nvPr/>
        </p:nvSpPr>
        <p:spPr>
          <a:xfrm>
            <a:off x="9021406" y="2195702"/>
            <a:ext cx="66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2" name="直接箭头连接符 101"/>
          <p:cNvCxnSpPr/>
          <p:nvPr/>
        </p:nvCxnSpPr>
        <p:spPr>
          <a:xfrm>
            <a:off x="10920613" y="2355820"/>
            <a:ext cx="5406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箭头连接符 103"/>
          <p:cNvCxnSpPr/>
          <p:nvPr/>
        </p:nvCxnSpPr>
        <p:spPr>
          <a:xfrm flipH="1">
            <a:off x="9958697" y="2355820"/>
            <a:ext cx="67462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/>
          <p:cNvSpPr txBox="1"/>
          <p:nvPr/>
        </p:nvSpPr>
        <p:spPr>
          <a:xfrm>
            <a:off x="10560965" y="2195701"/>
            <a:ext cx="66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7" name="直接箭头连接符 106"/>
          <p:cNvCxnSpPr/>
          <p:nvPr/>
        </p:nvCxnSpPr>
        <p:spPr>
          <a:xfrm flipH="1">
            <a:off x="8447169" y="3034642"/>
            <a:ext cx="124487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/>
          <p:cNvSpPr txBox="1"/>
          <p:nvPr/>
        </p:nvSpPr>
        <p:spPr>
          <a:xfrm>
            <a:off x="9681147" y="2796058"/>
            <a:ext cx="1061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6V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9" name="直接箭头连接符 108"/>
          <p:cNvCxnSpPr>
            <a:stCxn id="108" idx="3"/>
          </p:cNvCxnSpPr>
          <p:nvPr/>
        </p:nvCxnSpPr>
        <p:spPr>
          <a:xfrm>
            <a:off x="10742372" y="3026891"/>
            <a:ext cx="718874" cy="74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0" name="图片 10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81961" y="4421132"/>
            <a:ext cx="3579060" cy="1930809"/>
          </a:xfrm>
          <a:prstGeom prst="rect">
            <a:avLst/>
          </a:prstGeom>
        </p:spPr>
      </p:pic>
      <p:sp>
        <p:nvSpPr>
          <p:cNvPr id="111" name="文本框 110"/>
          <p:cNvSpPr txBox="1"/>
          <p:nvPr/>
        </p:nvSpPr>
        <p:spPr>
          <a:xfrm>
            <a:off x="10323058" y="4418428"/>
            <a:ext cx="125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865499" y="5006931"/>
            <a:ext cx="1233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3" name="直接箭头连接符 112"/>
          <p:cNvCxnSpPr/>
          <p:nvPr/>
        </p:nvCxnSpPr>
        <p:spPr>
          <a:xfrm flipH="1">
            <a:off x="8549335" y="6001430"/>
            <a:ext cx="124487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/>
        </p:nvSpPr>
        <p:spPr>
          <a:xfrm>
            <a:off x="9783313" y="5762846"/>
            <a:ext cx="1061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6V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5" name="直接箭头连接符 114"/>
          <p:cNvCxnSpPr>
            <a:stCxn id="114" idx="3"/>
          </p:cNvCxnSpPr>
          <p:nvPr/>
        </p:nvCxnSpPr>
        <p:spPr>
          <a:xfrm>
            <a:off x="10844538" y="5993679"/>
            <a:ext cx="718874" cy="74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3739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1" grpId="0"/>
      <p:bldP spid="76" grpId="0"/>
      <p:bldP spid="77" grpId="0"/>
      <p:bldP spid="78" grpId="0"/>
      <p:bldP spid="9" grpId="0"/>
      <p:bldP spid="111" grpId="0"/>
      <p:bldP spid="112" grpId="0"/>
      <p:bldP spid="1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2" name="文本框 73733"/>
          <p:cNvSpPr txBox="1">
            <a:spLocks noChangeArrowheads="1"/>
          </p:cNvSpPr>
          <p:nvPr/>
        </p:nvSpPr>
        <p:spPr bwMode="auto">
          <a:xfrm>
            <a:off x="6630759" y="3566426"/>
            <a:ext cx="5545291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当串联电路中的一个电阻改变时，电路中的电流及另一个电阻两端的电压都会随之改变。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6877" y="1379110"/>
            <a:ext cx="3579060" cy="1930809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4272016" y="1980590"/>
            <a:ext cx="1214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=0.1A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357974" y="1376406"/>
            <a:ext cx="125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938256" y="1190125"/>
            <a:ext cx="1233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5" name="直接箭头连接符 54"/>
          <p:cNvCxnSpPr/>
          <p:nvPr/>
        </p:nvCxnSpPr>
        <p:spPr>
          <a:xfrm flipH="1">
            <a:off x="2584251" y="2959408"/>
            <a:ext cx="124487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3818229" y="2720824"/>
            <a:ext cx="1061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6V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7" name="直接箭头连接符 56"/>
          <p:cNvCxnSpPr>
            <a:stCxn id="56" idx="3"/>
          </p:cNvCxnSpPr>
          <p:nvPr/>
        </p:nvCxnSpPr>
        <p:spPr>
          <a:xfrm>
            <a:off x="4879454" y="2951657"/>
            <a:ext cx="718874" cy="74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57"/>
          <p:cNvSpPr txBox="1"/>
          <p:nvPr/>
        </p:nvSpPr>
        <p:spPr>
          <a:xfrm>
            <a:off x="2687009" y="1953335"/>
            <a:ext cx="1214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=0.1A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598328" y="2257250"/>
            <a:ext cx="1214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=0.1A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文本框 73733"/>
          <p:cNvSpPr txBox="1">
            <a:spLocks noChangeArrowheads="1"/>
          </p:cNvSpPr>
          <p:nvPr/>
        </p:nvSpPr>
        <p:spPr bwMode="auto">
          <a:xfrm>
            <a:off x="6614811" y="687929"/>
            <a:ext cx="5577189" cy="175432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串联电路中通过某个电阻的电流或串联电路的电流，等于电源两端电压除以各分电阻之和，即                               。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9177388" y="1714877"/>
            <a:ext cx="2495060" cy="823697"/>
            <a:chOff x="6929226" y="4661700"/>
            <a:chExt cx="2495060" cy="823697"/>
          </a:xfrm>
        </p:grpSpPr>
        <p:sp>
          <p:nvSpPr>
            <p:cNvPr id="68" name="文本框 67"/>
            <p:cNvSpPr txBox="1"/>
            <p:nvPr/>
          </p:nvSpPr>
          <p:spPr>
            <a:xfrm>
              <a:off x="6929226" y="4834514"/>
              <a:ext cx="146029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8437699" y="4661700"/>
              <a:ext cx="5111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U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8214731" y="5023732"/>
              <a:ext cx="12095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</a:t>
              </a:r>
              <a:r>
                <a:rPr lang="en-US" altLang="zh-CN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+R</a:t>
              </a:r>
              <a:r>
                <a:rPr lang="en-US" altLang="zh-CN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1" name="直接连接符 70"/>
            <p:cNvCxnSpPr/>
            <p:nvPr/>
          </p:nvCxnSpPr>
          <p:spPr>
            <a:xfrm>
              <a:off x="8215660" y="5058922"/>
              <a:ext cx="847658" cy="1285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7" name="图片 7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5069" y="4171257"/>
            <a:ext cx="3579060" cy="1930809"/>
          </a:xfrm>
          <a:prstGeom prst="rect">
            <a:avLst/>
          </a:prstGeom>
        </p:spPr>
      </p:pic>
      <p:sp>
        <p:nvSpPr>
          <p:cNvPr id="79" name="文本框 78"/>
          <p:cNvSpPr txBox="1"/>
          <p:nvPr/>
        </p:nvSpPr>
        <p:spPr>
          <a:xfrm>
            <a:off x="4397874" y="4089770"/>
            <a:ext cx="125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3107213" y="3851307"/>
            <a:ext cx="1233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20Ω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3" name="直接连接符 82"/>
          <p:cNvCxnSpPr/>
          <p:nvPr/>
        </p:nvCxnSpPr>
        <p:spPr>
          <a:xfrm>
            <a:off x="4116072" y="5012500"/>
            <a:ext cx="0" cy="3911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箭头连接符 83"/>
          <p:cNvCxnSpPr/>
          <p:nvPr/>
        </p:nvCxnSpPr>
        <p:spPr>
          <a:xfrm>
            <a:off x="3575439" y="5222975"/>
            <a:ext cx="5406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箭头连接符 97"/>
          <p:cNvCxnSpPr/>
          <p:nvPr/>
        </p:nvCxnSpPr>
        <p:spPr>
          <a:xfrm flipH="1">
            <a:off x="2613523" y="5222975"/>
            <a:ext cx="67462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文本框 98"/>
          <p:cNvSpPr txBox="1"/>
          <p:nvPr/>
        </p:nvSpPr>
        <p:spPr>
          <a:xfrm>
            <a:off x="3184941" y="4968302"/>
            <a:ext cx="66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0" name="直接箭头连接符 99"/>
          <p:cNvCxnSpPr/>
          <p:nvPr/>
        </p:nvCxnSpPr>
        <p:spPr>
          <a:xfrm>
            <a:off x="5430070" y="5235995"/>
            <a:ext cx="275393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箭头连接符 100"/>
          <p:cNvCxnSpPr/>
          <p:nvPr/>
        </p:nvCxnSpPr>
        <p:spPr>
          <a:xfrm flipH="1">
            <a:off x="4135679" y="5222548"/>
            <a:ext cx="422874" cy="1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直接箭头连接符 103"/>
          <p:cNvCxnSpPr/>
          <p:nvPr/>
        </p:nvCxnSpPr>
        <p:spPr>
          <a:xfrm flipH="1">
            <a:off x="2624151" y="5672772"/>
            <a:ext cx="124487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文本框 104"/>
          <p:cNvSpPr txBox="1"/>
          <p:nvPr/>
        </p:nvSpPr>
        <p:spPr>
          <a:xfrm>
            <a:off x="3858129" y="5434188"/>
            <a:ext cx="1061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6V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7" name="直接箭头连接符 106"/>
          <p:cNvCxnSpPr>
            <a:stCxn id="105" idx="3"/>
          </p:cNvCxnSpPr>
          <p:nvPr/>
        </p:nvCxnSpPr>
        <p:spPr>
          <a:xfrm>
            <a:off x="4919354" y="5665021"/>
            <a:ext cx="718874" cy="74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4036767" y="2353989"/>
            <a:ext cx="0" cy="39117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箭头连接符 108"/>
          <p:cNvCxnSpPr/>
          <p:nvPr/>
        </p:nvCxnSpPr>
        <p:spPr>
          <a:xfrm>
            <a:off x="3496134" y="2564464"/>
            <a:ext cx="5406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箭头连接符 109"/>
          <p:cNvCxnSpPr/>
          <p:nvPr/>
        </p:nvCxnSpPr>
        <p:spPr>
          <a:xfrm flipH="1">
            <a:off x="2534218" y="2564464"/>
            <a:ext cx="67462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1" name="文本框 110"/>
          <p:cNvSpPr txBox="1"/>
          <p:nvPr/>
        </p:nvSpPr>
        <p:spPr>
          <a:xfrm>
            <a:off x="3119083" y="2403920"/>
            <a:ext cx="66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2" name="直接箭头连接符 111"/>
          <p:cNvCxnSpPr/>
          <p:nvPr/>
        </p:nvCxnSpPr>
        <p:spPr>
          <a:xfrm>
            <a:off x="5166748" y="2564038"/>
            <a:ext cx="392175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接箭头连接符 112"/>
          <p:cNvCxnSpPr/>
          <p:nvPr/>
        </p:nvCxnSpPr>
        <p:spPr>
          <a:xfrm flipH="1">
            <a:off x="4056374" y="2564038"/>
            <a:ext cx="341500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4" name="文本框 113"/>
          <p:cNvSpPr txBox="1"/>
          <p:nvPr/>
        </p:nvSpPr>
        <p:spPr>
          <a:xfrm>
            <a:off x="4312585" y="2323016"/>
            <a:ext cx="1088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1V</a:t>
            </a:r>
            <a:endParaRPr lang="zh-CN" altLang="en-US" sz="2400" baseline="-2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2644951" y="4674997"/>
            <a:ext cx="135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=0.2A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4230672" y="4667325"/>
            <a:ext cx="135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=0.2A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5727968" y="5162945"/>
            <a:ext cx="13567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I'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=0.2A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4474614" y="5026699"/>
            <a:ext cx="1159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2V</a:t>
            </a:r>
            <a:endParaRPr lang="zh-CN" altLang="en-US" sz="2400" baseline="-25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圆角矩形 64"/>
          <p:cNvSpPr/>
          <p:nvPr/>
        </p:nvSpPr>
        <p:spPr>
          <a:xfrm>
            <a:off x="2744399" y="352479"/>
            <a:ext cx="1958905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2603473" y="414337"/>
            <a:ext cx="2138052" cy="461665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 anchor="ctr" anchorCtr="1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归纳与小结</a:t>
            </a:r>
          </a:p>
        </p:txBody>
      </p:sp>
    </p:spTree>
    <p:extLst>
      <p:ext uri="{BB962C8B-B14F-4D97-AF65-F5344CB8AC3E}">
        <p14:creationId xmlns:p14="http://schemas.microsoft.com/office/powerpoint/2010/main" val="2459688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1" grpId="0"/>
      <p:bldP spid="58" grpId="0"/>
      <p:bldP spid="61" grpId="0"/>
      <p:bldP spid="66" grpId="0"/>
      <p:bldP spid="81" grpId="0"/>
      <p:bldP spid="99" grpId="0"/>
      <p:bldP spid="111" grpId="0"/>
      <p:bldP spid="114" grpId="0"/>
      <p:bldP spid="116" grpId="0"/>
      <p:bldP spid="117" grpId="0"/>
      <p:bldP spid="118" grpId="0"/>
      <p:bldP spid="1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4951" y="4148645"/>
            <a:ext cx="2744647" cy="2362876"/>
          </a:xfrm>
          <a:prstGeom prst="rect">
            <a:avLst/>
          </a:prstGeom>
        </p:spPr>
      </p:pic>
      <p:sp>
        <p:nvSpPr>
          <p:cNvPr id="57" name="文本框 56"/>
          <p:cNvSpPr txBox="1"/>
          <p:nvPr/>
        </p:nvSpPr>
        <p:spPr>
          <a:xfrm>
            <a:off x="6241990" y="3801718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=40</a:t>
            </a:r>
            <a:r>
              <a:rPr lang="el-GR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6491716" y="5229257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el-GR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046388" y="5948434"/>
            <a:ext cx="2927554" cy="54735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62" name="直接箭头连接符 61"/>
          <p:cNvCxnSpPr/>
          <p:nvPr/>
        </p:nvCxnSpPr>
        <p:spPr>
          <a:xfrm>
            <a:off x="6584086" y="5839085"/>
            <a:ext cx="108335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箭头连接符 64"/>
          <p:cNvCxnSpPr/>
          <p:nvPr/>
        </p:nvCxnSpPr>
        <p:spPr>
          <a:xfrm flipH="1">
            <a:off x="5115069" y="5879247"/>
            <a:ext cx="1030758" cy="83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/>
          <p:cNvSpPr txBox="1"/>
          <p:nvPr/>
        </p:nvSpPr>
        <p:spPr>
          <a:xfrm>
            <a:off x="6145826" y="5623792"/>
            <a:ext cx="66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6426089" y="5879247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=12V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630107" y="5250937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=?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600868" y="4023069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=?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7761354" y="5084674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=?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6" name="Shape 25434"/>
          <p:cNvSpPr/>
          <p:nvPr/>
        </p:nvSpPr>
        <p:spPr>
          <a:xfrm>
            <a:off x="2957062" y="525519"/>
            <a:ext cx="617952" cy="56084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103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2" name="文本框 74763"/>
          <p:cNvSpPr txBox="1">
            <a:spLocks noChangeArrowheads="1"/>
          </p:cNvSpPr>
          <p:nvPr/>
        </p:nvSpPr>
        <p:spPr bwMode="auto">
          <a:xfrm>
            <a:off x="2668663" y="1267132"/>
            <a:ext cx="9232559" cy="28623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如图所示，电阻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10Ω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，电源两端电压为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12V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。开关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闭合后，求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：（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）当滑动变阻器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接入电路的电阻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40Ω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时，通过电阻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的电流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I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和电路的总电流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；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Wingdings" pitchFamily="2" charset="2"/>
            </a:endParaRPr>
          </a:p>
          <a:p>
            <a:pPr indent="457200"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）当滑动变阻器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接入电路的电阻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20Ω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时，通过电阻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的电流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I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1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′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和电路的总电流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I′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 。</a:t>
            </a:r>
          </a:p>
        </p:txBody>
      </p:sp>
      <p:grpSp>
        <p:nvGrpSpPr>
          <p:cNvPr id="38" name="组合 37"/>
          <p:cNvGrpSpPr/>
          <p:nvPr/>
        </p:nvGrpSpPr>
        <p:grpSpPr>
          <a:xfrm>
            <a:off x="2997631" y="589189"/>
            <a:ext cx="6339265" cy="635602"/>
            <a:chOff x="3043244" y="545039"/>
            <a:chExt cx="6339265" cy="635602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组合 40"/>
            <p:cNvGrpSpPr/>
            <p:nvPr/>
          </p:nvGrpSpPr>
          <p:grpSpPr>
            <a:xfrm>
              <a:off x="3043244" y="545039"/>
              <a:ext cx="5850534" cy="567185"/>
              <a:chOff x="3345379" y="667983"/>
              <a:chExt cx="4485743" cy="434877"/>
            </a:xfrm>
          </p:grpSpPr>
          <p:sp>
            <p:nvSpPr>
              <p:cNvPr id="43" name="圆角矩形 42"/>
              <p:cNvSpPr/>
              <p:nvPr/>
            </p:nvSpPr>
            <p:spPr>
              <a:xfrm>
                <a:off x="3358903" y="667983"/>
                <a:ext cx="4472219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3778853" y="565187"/>
              <a:ext cx="560365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rPr>
                <a:t>欧姆定律在并联电路中的应用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8663" y="4323382"/>
            <a:ext cx="2158950" cy="1858647"/>
          </a:xfrm>
          <a:prstGeom prst="rect">
            <a:avLst/>
          </a:prstGeom>
        </p:spPr>
      </p:pic>
      <p:sp>
        <p:nvSpPr>
          <p:cNvPr id="34" name="任意多边形 33"/>
          <p:cNvSpPr/>
          <p:nvPr/>
        </p:nvSpPr>
        <p:spPr>
          <a:xfrm>
            <a:off x="6066794" y="1445778"/>
            <a:ext cx="6586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9042836" y="1425056"/>
            <a:ext cx="6586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8713531" y="1978266"/>
            <a:ext cx="6586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8662113" y="3073256"/>
            <a:ext cx="6586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Shape 2248"/>
          <p:cNvSpPr/>
          <p:nvPr/>
        </p:nvSpPr>
        <p:spPr>
          <a:xfrm flipH="1">
            <a:off x="2816463" y="403136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9" name="Shape 25434"/>
          <p:cNvSpPr/>
          <p:nvPr/>
        </p:nvSpPr>
        <p:spPr>
          <a:xfrm>
            <a:off x="2997631" y="566701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0145" y="4153859"/>
            <a:ext cx="2744647" cy="2362876"/>
          </a:xfrm>
          <a:prstGeom prst="rect">
            <a:avLst/>
          </a:prstGeom>
        </p:spPr>
      </p:pic>
      <p:sp>
        <p:nvSpPr>
          <p:cNvPr id="84" name="文本框 83"/>
          <p:cNvSpPr txBox="1"/>
          <p:nvPr/>
        </p:nvSpPr>
        <p:spPr>
          <a:xfrm>
            <a:off x="9827184" y="3806932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</a:t>
            </a:r>
            <a:r>
              <a:rPr lang="el-GR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10076910" y="5234471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el-GR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8412202" y="5948434"/>
            <a:ext cx="3334871" cy="6188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100" name="直接箭头连接符 99"/>
          <p:cNvCxnSpPr/>
          <p:nvPr/>
        </p:nvCxnSpPr>
        <p:spPr>
          <a:xfrm>
            <a:off x="10169280" y="5844299"/>
            <a:ext cx="108335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箭头连接符 100"/>
          <p:cNvCxnSpPr/>
          <p:nvPr/>
        </p:nvCxnSpPr>
        <p:spPr>
          <a:xfrm flipH="1">
            <a:off x="8700263" y="5884461"/>
            <a:ext cx="1030758" cy="83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文本框 101"/>
          <p:cNvSpPr txBox="1"/>
          <p:nvPr/>
        </p:nvSpPr>
        <p:spPr>
          <a:xfrm>
            <a:off x="9731020" y="5629006"/>
            <a:ext cx="66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10011283" y="5884461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=12V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205467" y="5256761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=?</a:t>
            </a:r>
            <a:endParaRPr lang="zh-CN" altLang="en-US" sz="20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9235402" y="4070959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=?</a:t>
            </a:r>
            <a:endParaRPr lang="zh-CN" altLang="en-US" sz="20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11346548" y="5089888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'=?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500190" y="4574683"/>
            <a:ext cx="486126" cy="271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09" name="文本框 108"/>
          <p:cNvSpPr txBox="1"/>
          <p:nvPr/>
        </p:nvSpPr>
        <p:spPr>
          <a:xfrm>
            <a:off x="10105459" y="4564952"/>
            <a:ext cx="486126" cy="271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43246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61" grpId="0" animBg="1"/>
      <p:bldP spid="66" grpId="0"/>
      <p:bldP spid="67" grpId="0"/>
      <p:bldP spid="68" grpId="0"/>
      <p:bldP spid="69" grpId="0"/>
      <p:bldP spid="70" grpId="0"/>
      <p:bldP spid="34" grpId="0" animBg="1"/>
      <p:bldP spid="35" grpId="0" animBg="1"/>
      <p:bldP spid="36" grpId="0" animBg="1"/>
      <p:bldP spid="47" grpId="0" animBg="1"/>
      <p:bldP spid="84" grpId="0"/>
      <p:bldP spid="98" grpId="0"/>
      <p:bldP spid="99" grpId="0" animBg="1"/>
      <p:bldP spid="102" grpId="0"/>
      <p:bldP spid="104" grpId="0"/>
      <p:bldP spid="105" grpId="0"/>
      <p:bldP spid="107" grpId="0"/>
      <p:bldP spid="108" grpId="0"/>
      <p:bldP spid="5" grpId="0" animBg="1"/>
      <p:bldP spid="10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2" name="文本框 75781"/>
          <p:cNvSpPr txBox="1">
            <a:spLocks noChangeArrowheads="1"/>
          </p:cNvSpPr>
          <p:nvPr/>
        </p:nvSpPr>
        <p:spPr bwMode="auto">
          <a:xfrm>
            <a:off x="3035933" y="1606052"/>
            <a:ext cx="5688012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解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: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）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根据并联电路电压的特点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4188061" y="2110108"/>
            <a:ext cx="3095625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2400" i="1" dirty="0">
                <a:latin typeface="Times New Roman" pitchFamily="18" charset="0"/>
                <a:sym typeface="Wingdings" pitchFamily="2" charset="2"/>
              </a:rPr>
              <a:t>U</a:t>
            </a:r>
            <a:r>
              <a:rPr lang="en-US" altLang="zh-CN" sz="2400" baseline="-25000" dirty="0">
                <a:latin typeface="Times New Roman" pitchFamily="18" charset="0"/>
                <a:sym typeface="Wingdings" pitchFamily="2" charset="2"/>
              </a:rPr>
              <a:t>1</a:t>
            </a:r>
            <a:r>
              <a:rPr lang="en-US" altLang="zh-CN" sz="2400" dirty="0">
                <a:latin typeface="Times New Roman" pitchFamily="18" charset="0"/>
                <a:sym typeface="Wingdings" pitchFamily="2" charset="2"/>
              </a:rPr>
              <a:t>=</a:t>
            </a:r>
            <a:r>
              <a:rPr lang="en-US" altLang="zh-CN" sz="2400" i="1" dirty="0">
                <a:latin typeface="Times New Roman" pitchFamily="18" charset="0"/>
                <a:sym typeface="Wingdings" pitchFamily="2" charset="2"/>
              </a:rPr>
              <a:t>U</a:t>
            </a:r>
            <a:r>
              <a:rPr lang="en-US" altLang="zh-CN" sz="2400" baseline="-25000" dirty="0">
                <a:latin typeface="Times New Roman" pitchFamily="18" charset="0"/>
                <a:sym typeface="Wingdings" pitchFamily="2" charset="2"/>
              </a:rPr>
              <a:t>2</a:t>
            </a:r>
            <a:r>
              <a:rPr lang="en-US" altLang="zh-CN" sz="2400" dirty="0">
                <a:latin typeface="Times New Roman" pitchFamily="18" charset="0"/>
                <a:sym typeface="Wingdings" pitchFamily="2" charset="2"/>
              </a:rPr>
              <a:t>=</a:t>
            </a:r>
            <a:r>
              <a:rPr lang="en-US" altLang="zh-CN" sz="2400" i="1" dirty="0">
                <a:latin typeface="Times New Roman" pitchFamily="18" charset="0"/>
                <a:sym typeface="Wingdings" pitchFamily="2" charset="2"/>
              </a:rPr>
              <a:t>U</a:t>
            </a:r>
            <a:r>
              <a:rPr lang="en-US" altLang="zh-CN" sz="2400" dirty="0">
                <a:latin typeface="Times New Roman" pitchFamily="18" charset="0"/>
                <a:sym typeface="Wingdings" pitchFamily="2" charset="2"/>
              </a:rPr>
              <a:t>=12V</a:t>
            </a:r>
            <a:endParaRPr lang="en-US" altLang="zh-CN" sz="2400" dirty="0">
              <a:latin typeface="Times New Roman" pitchFamily="18" charset="0"/>
            </a:endParaRP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4188061" y="2614164"/>
            <a:ext cx="2736850" cy="53206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Wingdings" pitchFamily="2" charset="2"/>
              </a:rPr>
              <a:t>由欧姆定律得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文本框 37"/>
          <p:cNvSpPr txBox="1">
            <a:spLocks noChangeArrowheads="1"/>
          </p:cNvSpPr>
          <p:nvPr/>
        </p:nvSpPr>
        <p:spPr bwMode="auto">
          <a:xfrm>
            <a:off x="4008673" y="5078694"/>
            <a:ext cx="5832475" cy="5485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Wingdings" pitchFamily="2" charset="2"/>
              </a:rPr>
              <a:t>总电流 </a:t>
            </a:r>
            <a:r>
              <a:rPr lang="en-US" altLang="zh-CN" sz="2400" i="1" dirty="0">
                <a:latin typeface="Times New Roman" pitchFamily="18" charset="0"/>
                <a:sym typeface="Wingdings" pitchFamily="2" charset="2"/>
              </a:rPr>
              <a:t>I</a:t>
            </a:r>
            <a:r>
              <a:rPr lang="en-US" altLang="zh-CN" sz="2400" dirty="0">
                <a:latin typeface="Times New Roman" pitchFamily="18" charset="0"/>
                <a:sym typeface="Wingdings" pitchFamily="2" charset="2"/>
              </a:rPr>
              <a:t>=</a:t>
            </a:r>
            <a:r>
              <a:rPr lang="en-US" altLang="zh-CN" sz="2400" i="1" dirty="0">
                <a:latin typeface="Times New Roman" pitchFamily="18" charset="0"/>
                <a:sym typeface="Wingdings" pitchFamily="2" charset="2"/>
              </a:rPr>
              <a:t>I</a:t>
            </a:r>
            <a:r>
              <a:rPr lang="en-US" altLang="zh-CN" sz="2400" baseline="-25000" dirty="0">
                <a:latin typeface="Times New Roman" pitchFamily="18" charset="0"/>
                <a:sym typeface="Wingdings" pitchFamily="2" charset="2"/>
              </a:rPr>
              <a:t>1</a:t>
            </a:r>
            <a:r>
              <a:rPr lang="en-US" altLang="zh-CN" sz="2400" dirty="0">
                <a:latin typeface="Times New Roman" pitchFamily="18" charset="0"/>
                <a:sym typeface="Wingdings" pitchFamily="2" charset="2"/>
              </a:rPr>
              <a:t>+</a:t>
            </a:r>
            <a:r>
              <a:rPr lang="en-US" altLang="zh-CN" sz="2400" i="1" dirty="0">
                <a:latin typeface="Times New Roman" pitchFamily="18" charset="0"/>
                <a:sym typeface="Wingdings" pitchFamily="2" charset="2"/>
              </a:rPr>
              <a:t>I</a:t>
            </a:r>
            <a:r>
              <a:rPr lang="en-US" altLang="zh-CN" sz="2400" baseline="-25000" dirty="0">
                <a:latin typeface="Times New Roman" pitchFamily="18" charset="0"/>
                <a:sym typeface="Wingdings" pitchFamily="2" charset="2"/>
              </a:rPr>
              <a:t>2</a:t>
            </a:r>
            <a:r>
              <a:rPr lang="en-US" altLang="zh-CN" sz="2400" dirty="0">
                <a:latin typeface="Times New Roman" pitchFamily="18" charset="0"/>
                <a:sym typeface="Wingdings" pitchFamily="2" charset="2"/>
              </a:rPr>
              <a:t>=1.2A+0.3A=1.5A</a:t>
            </a:r>
            <a:endParaRPr lang="en-US" altLang="zh-CN" sz="2400" dirty="0">
              <a:latin typeface="Times New Roman" pitchFamily="18" charset="0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672" y="2073543"/>
            <a:ext cx="2744647" cy="2362876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9738711" y="1726616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=40</a:t>
            </a:r>
            <a:r>
              <a:rPr lang="el-GR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9988437" y="3154155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el-GR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86182" y="3843986"/>
            <a:ext cx="3899648" cy="10267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9" name="直接箭头连接符 38"/>
          <p:cNvCxnSpPr/>
          <p:nvPr/>
        </p:nvCxnSpPr>
        <p:spPr>
          <a:xfrm>
            <a:off x="10080807" y="3763983"/>
            <a:ext cx="108335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flipH="1">
            <a:off x="8611790" y="3804145"/>
            <a:ext cx="1030758" cy="83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9642547" y="3548690"/>
            <a:ext cx="66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922810" y="3804145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=12V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126828" y="3175835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=?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097589" y="1947967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=?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1258075" y="3009572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I=?</a:t>
            </a:r>
            <a:endParaRPr lang="zh-CN" altLang="en-US" sz="20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188061" y="3102917"/>
            <a:ext cx="3097855" cy="978729"/>
            <a:chOff x="6640856" y="752729"/>
            <a:chExt cx="3097855" cy="978729"/>
          </a:xfrm>
        </p:grpSpPr>
        <p:grpSp>
          <p:nvGrpSpPr>
            <p:cNvPr id="48" name="组合 37909"/>
            <p:cNvGrpSpPr/>
            <p:nvPr/>
          </p:nvGrpSpPr>
          <p:grpSpPr>
            <a:xfrm>
              <a:off x="6640856" y="829374"/>
              <a:ext cx="1081088" cy="831379"/>
              <a:chOff x="0" y="-17"/>
              <a:chExt cx="681" cy="700"/>
            </a:xfrm>
          </p:grpSpPr>
          <p:sp>
            <p:nvSpPr>
              <p:cNvPr id="49" name="矩形 37910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680" cy="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i="1" dirty="0">
                    <a:latin typeface="Times New Roman" pitchFamily="18" charset="0"/>
                  </a:rPr>
                  <a:t>I</a:t>
                </a:r>
                <a:r>
                  <a:rPr lang="en-US" altLang="zh-CN" sz="2400" baseline="-25000" dirty="0">
                    <a:latin typeface="Times New Roman" pitchFamily="18" charset="0"/>
                  </a:rPr>
                  <a:t>1</a:t>
                </a:r>
                <a:r>
                  <a:rPr lang="en-US" altLang="zh-CN" sz="2400" i="1" dirty="0">
                    <a:latin typeface="Times New Roman" pitchFamily="18" charset="0"/>
                  </a:rPr>
                  <a:t> </a:t>
                </a:r>
                <a:r>
                  <a:rPr lang="en-US" altLang="zh-CN" sz="2400" dirty="0">
                    <a:latin typeface="Times New Roman" pitchFamily="18" charset="0"/>
                  </a:rPr>
                  <a:t>=</a:t>
                </a:r>
              </a:p>
            </p:txBody>
          </p:sp>
          <p:sp>
            <p:nvSpPr>
              <p:cNvPr id="50" name="矩形 37911"/>
              <p:cNvSpPr>
                <a:spLocks noChangeArrowheads="1"/>
              </p:cNvSpPr>
              <p:nvPr/>
            </p:nvSpPr>
            <p:spPr bwMode="auto">
              <a:xfrm>
                <a:off x="382" y="-17"/>
                <a:ext cx="299" cy="7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itchFamily="18" charset="0"/>
                  </a:rPr>
                  <a:t>U</a:t>
                </a:r>
              </a:p>
              <a:p>
                <a:r>
                  <a:rPr lang="en-US" altLang="zh-CN" sz="2400" i="1" dirty="0">
                    <a:latin typeface="Times New Roman" pitchFamily="18" charset="0"/>
                  </a:rPr>
                  <a:t>R</a:t>
                </a:r>
                <a:r>
                  <a:rPr lang="en-US" altLang="zh-CN" sz="2400" baseline="-25000" dirty="0">
                    <a:latin typeface="Times New Roman" pitchFamily="18" charset="0"/>
                  </a:rPr>
                  <a:t>1</a:t>
                </a:r>
              </a:p>
            </p:txBody>
          </p:sp>
          <p:sp>
            <p:nvSpPr>
              <p:cNvPr id="51" name="直接连接符 37912"/>
              <p:cNvSpPr>
                <a:spLocks noChangeShapeType="1"/>
              </p:cNvSpPr>
              <p:nvPr/>
            </p:nvSpPr>
            <p:spPr bwMode="auto">
              <a:xfrm>
                <a:off x="384" y="358"/>
                <a:ext cx="273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2" name="矩形 37910"/>
            <p:cNvSpPr>
              <a:spLocks noChangeArrowheads="1"/>
            </p:cNvSpPr>
            <p:nvPr/>
          </p:nvSpPr>
          <p:spPr bwMode="auto">
            <a:xfrm>
              <a:off x="7750393" y="1034224"/>
              <a:ext cx="576388" cy="4620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53" name="矩形 37911"/>
            <p:cNvSpPr>
              <a:spLocks noChangeArrowheads="1"/>
            </p:cNvSpPr>
            <p:nvPr/>
          </p:nvSpPr>
          <p:spPr bwMode="auto">
            <a:xfrm>
              <a:off x="8038587" y="752729"/>
              <a:ext cx="918526" cy="9787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dirty="0">
                  <a:latin typeface="Times New Roman" pitchFamily="18" charset="0"/>
                  <a:sym typeface="Wingdings" pitchFamily="2" charset="2"/>
                </a:rPr>
                <a:t>12V</a:t>
              </a:r>
              <a:endParaRPr lang="en-US" altLang="zh-CN" sz="2400" dirty="0">
                <a:latin typeface="Times New Roman" pitchFamily="18" charset="0"/>
              </a:endParaRPr>
            </a:p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l-GR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直接连接符 37912"/>
            <p:cNvSpPr>
              <a:spLocks noChangeShapeType="1"/>
            </p:cNvSpPr>
            <p:nvPr/>
          </p:nvSpPr>
          <p:spPr bwMode="auto">
            <a:xfrm flipV="1">
              <a:off x="8121073" y="1274756"/>
              <a:ext cx="602872" cy="64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矩形 37910"/>
            <p:cNvSpPr>
              <a:spLocks noChangeArrowheads="1"/>
            </p:cNvSpPr>
            <p:nvPr/>
          </p:nvSpPr>
          <p:spPr bwMode="auto">
            <a:xfrm>
              <a:off x="8777399" y="1036316"/>
              <a:ext cx="961312" cy="4620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=1.2A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184946" y="3912275"/>
            <a:ext cx="3097855" cy="978729"/>
            <a:chOff x="6640856" y="752729"/>
            <a:chExt cx="3097855" cy="978729"/>
          </a:xfrm>
        </p:grpSpPr>
        <p:grpSp>
          <p:nvGrpSpPr>
            <p:cNvPr id="57" name="组合 37909"/>
            <p:cNvGrpSpPr/>
            <p:nvPr/>
          </p:nvGrpSpPr>
          <p:grpSpPr>
            <a:xfrm>
              <a:off x="6640856" y="829374"/>
              <a:ext cx="1081088" cy="831379"/>
              <a:chOff x="0" y="-17"/>
              <a:chExt cx="681" cy="700"/>
            </a:xfrm>
          </p:grpSpPr>
          <p:sp>
            <p:nvSpPr>
              <p:cNvPr id="66" name="矩形 37910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680" cy="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i="1" dirty="0">
                    <a:latin typeface="Times New Roman" pitchFamily="18" charset="0"/>
                  </a:rPr>
                  <a:t>I</a:t>
                </a:r>
                <a:r>
                  <a:rPr lang="en-US" altLang="zh-CN" sz="2400" baseline="-25000" dirty="0">
                    <a:latin typeface="Times New Roman" pitchFamily="18" charset="0"/>
                  </a:rPr>
                  <a:t>2</a:t>
                </a:r>
                <a:r>
                  <a:rPr lang="en-US" altLang="zh-CN" sz="2400" i="1" dirty="0">
                    <a:latin typeface="Times New Roman" pitchFamily="18" charset="0"/>
                  </a:rPr>
                  <a:t> </a:t>
                </a:r>
                <a:r>
                  <a:rPr lang="en-US" altLang="zh-CN" sz="2400" dirty="0">
                    <a:latin typeface="Times New Roman" pitchFamily="18" charset="0"/>
                  </a:rPr>
                  <a:t>=</a:t>
                </a:r>
              </a:p>
            </p:txBody>
          </p:sp>
          <p:sp>
            <p:nvSpPr>
              <p:cNvPr id="67" name="矩形 37911"/>
              <p:cNvSpPr>
                <a:spLocks noChangeArrowheads="1"/>
              </p:cNvSpPr>
              <p:nvPr/>
            </p:nvSpPr>
            <p:spPr bwMode="auto">
              <a:xfrm>
                <a:off x="382" y="-17"/>
                <a:ext cx="299" cy="7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itchFamily="18" charset="0"/>
                  </a:rPr>
                  <a:t>U</a:t>
                </a:r>
              </a:p>
              <a:p>
                <a:r>
                  <a:rPr lang="en-US" altLang="zh-CN" sz="2400" i="1" dirty="0">
                    <a:latin typeface="Times New Roman" pitchFamily="18" charset="0"/>
                  </a:rPr>
                  <a:t>R</a:t>
                </a:r>
                <a:r>
                  <a:rPr lang="en-US" altLang="zh-CN" sz="2400" baseline="-25000" dirty="0"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68" name="直接连接符 37912"/>
              <p:cNvSpPr>
                <a:spLocks noChangeShapeType="1"/>
              </p:cNvSpPr>
              <p:nvPr/>
            </p:nvSpPr>
            <p:spPr bwMode="auto">
              <a:xfrm>
                <a:off x="384" y="358"/>
                <a:ext cx="273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8" name="矩形 37910"/>
            <p:cNvSpPr>
              <a:spLocks noChangeArrowheads="1"/>
            </p:cNvSpPr>
            <p:nvPr/>
          </p:nvSpPr>
          <p:spPr bwMode="auto">
            <a:xfrm>
              <a:off x="7750393" y="1034224"/>
              <a:ext cx="576388" cy="4620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61" name="矩形 37911"/>
            <p:cNvSpPr>
              <a:spLocks noChangeArrowheads="1"/>
            </p:cNvSpPr>
            <p:nvPr/>
          </p:nvSpPr>
          <p:spPr bwMode="auto">
            <a:xfrm>
              <a:off x="8038587" y="752729"/>
              <a:ext cx="918526" cy="9787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dirty="0">
                  <a:latin typeface="Times New Roman" pitchFamily="18" charset="0"/>
                  <a:sym typeface="Wingdings" pitchFamily="2" charset="2"/>
                </a:rPr>
                <a:t>12V</a:t>
              </a:r>
              <a:endParaRPr lang="en-US" altLang="zh-CN" sz="2400" dirty="0">
                <a:latin typeface="Times New Roman" pitchFamily="18" charset="0"/>
              </a:endParaRPr>
            </a:p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40</a:t>
              </a:r>
              <a:r>
                <a:rPr lang="el-GR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2" name="直接连接符 37912"/>
            <p:cNvSpPr>
              <a:spLocks noChangeShapeType="1"/>
            </p:cNvSpPr>
            <p:nvPr/>
          </p:nvSpPr>
          <p:spPr bwMode="auto">
            <a:xfrm flipV="1">
              <a:off x="8121073" y="1274756"/>
              <a:ext cx="602872" cy="64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矩形 37910"/>
            <p:cNvSpPr>
              <a:spLocks noChangeArrowheads="1"/>
            </p:cNvSpPr>
            <p:nvPr/>
          </p:nvSpPr>
          <p:spPr bwMode="auto">
            <a:xfrm>
              <a:off x="8777399" y="1036316"/>
              <a:ext cx="961312" cy="4620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=0.3A</a:t>
              </a: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0123535" y="2473653"/>
            <a:ext cx="486126" cy="271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91246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0" name="文本框 76804"/>
          <p:cNvSpPr txBox="1">
            <a:spLocks noChangeArrowheads="1"/>
          </p:cNvSpPr>
          <p:nvPr/>
        </p:nvSpPr>
        <p:spPr bwMode="auto">
          <a:xfrm>
            <a:off x="2871537" y="1413068"/>
            <a:ext cx="4321175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）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同理可求得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3091445" y="3997875"/>
            <a:ext cx="4854605" cy="6093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Wingdings" pitchFamily="2" charset="2"/>
              </a:rPr>
              <a:t>总电流 </a:t>
            </a:r>
            <a:r>
              <a:rPr lang="en-US" altLang="zh-CN" sz="2400" i="1" dirty="0">
                <a:latin typeface="Times New Roman" pitchFamily="18" charset="0"/>
              </a:rPr>
              <a:t>I</a:t>
            </a:r>
            <a:r>
              <a:rPr lang="en-US" altLang="zh-CN" sz="2400" dirty="0">
                <a:latin typeface="Times New Roman" pitchFamily="18" charset="0"/>
              </a:rPr>
              <a:t>'=</a:t>
            </a:r>
            <a:r>
              <a:rPr lang="en-US" altLang="zh-CN" sz="2400" i="1" dirty="0">
                <a:latin typeface="Times New Roman" pitchFamily="18" charset="0"/>
              </a:rPr>
              <a:t> I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dirty="0">
                <a:latin typeface="Times New Roman" pitchFamily="18" charset="0"/>
              </a:rPr>
              <a:t>'+</a:t>
            </a:r>
            <a:r>
              <a:rPr lang="en-US" altLang="zh-CN" sz="2400" i="1" dirty="0">
                <a:latin typeface="Times New Roman" pitchFamily="18" charset="0"/>
              </a:rPr>
              <a:t> I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  <a:r>
              <a:rPr lang="en-US" altLang="zh-CN" sz="2400" dirty="0">
                <a:latin typeface="Times New Roman" pitchFamily="18" charset="0"/>
              </a:rPr>
              <a:t>'=1.2A+0.6A=1.8A</a:t>
            </a: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672" y="2073543"/>
            <a:ext cx="2744647" cy="2362876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9738711" y="1726616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</a:t>
            </a:r>
            <a:r>
              <a:rPr lang="el-GR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988437" y="3154155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el-GR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8323729" y="3868118"/>
            <a:ext cx="3334871" cy="6188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34" name="直接箭头连接符 33"/>
          <p:cNvCxnSpPr/>
          <p:nvPr/>
        </p:nvCxnSpPr>
        <p:spPr>
          <a:xfrm>
            <a:off x="10080807" y="3763983"/>
            <a:ext cx="108335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 flipH="1">
            <a:off x="8611790" y="3804145"/>
            <a:ext cx="1030758" cy="83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9642547" y="3548690"/>
            <a:ext cx="66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9922810" y="3804145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=12V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116994" y="3176445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=?</a:t>
            </a:r>
            <a:endParaRPr lang="zh-CN" altLang="en-US" sz="20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9146929" y="1990643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=?</a:t>
            </a:r>
            <a:endParaRPr lang="zh-CN" altLang="en-US" sz="20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1258075" y="3009572"/>
            <a:ext cx="6320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=?</a:t>
            </a:r>
            <a:endParaRPr lang="zh-CN" altLang="en-US" sz="2000" i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3172213" y="2889543"/>
            <a:ext cx="3097855" cy="978729"/>
            <a:chOff x="6640856" y="752729"/>
            <a:chExt cx="3097855" cy="978729"/>
          </a:xfrm>
        </p:grpSpPr>
        <p:grpSp>
          <p:nvGrpSpPr>
            <p:cNvPr id="42" name="组合 37909"/>
            <p:cNvGrpSpPr/>
            <p:nvPr/>
          </p:nvGrpSpPr>
          <p:grpSpPr>
            <a:xfrm>
              <a:off x="6640856" y="829374"/>
              <a:ext cx="1081088" cy="831379"/>
              <a:chOff x="0" y="-17"/>
              <a:chExt cx="681" cy="700"/>
            </a:xfrm>
          </p:grpSpPr>
          <p:sp>
            <p:nvSpPr>
              <p:cNvPr id="47" name="矩形 37910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680" cy="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i="1" dirty="0">
                    <a:latin typeface="Times New Roman" pitchFamily="18" charset="0"/>
                  </a:rPr>
                  <a:t>I</a:t>
                </a:r>
                <a:r>
                  <a:rPr lang="en-US" altLang="zh-CN" sz="2400" baseline="-25000" dirty="0">
                    <a:latin typeface="Times New Roman" pitchFamily="18" charset="0"/>
                  </a:rPr>
                  <a:t>2</a:t>
                </a:r>
                <a:r>
                  <a:rPr lang="en-US" altLang="zh-CN" sz="2400" dirty="0">
                    <a:latin typeface="Times New Roman" pitchFamily="18" charset="0"/>
                  </a:rPr>
                  <a:t>'</a:t>
                </a:r>
                <a:r>
                  <a:rPr lang="en-US" altLang="zh-CN" sz="2400" i="1" dirty="0">
                    <a:latin typeface="Times New Roman" pitchFamily="18" charset="0"/>
                  </a:rPr>
                  <a:t> </a:t>
                </a:r>
                <a:r>
                  <a:rPr lang="en-US" altLang="zh-CN" sz="2400" dirty="0">
                    <a:latin typeface="Times New Roman" pitchFamily="18" charset="0"/>
                  </a:rPr>
                  <a:t>=</a:t>
                </a:r>
              </a:p>
            </p:txBody>
          </p:sp>
          <p:sp>
            <p:nvSpPr>
              <p:cNvPr id="48" name="矩形 37911"/>
              <p:cNvSpPr>
                <a:spLocks noChangeArrowheads="1"/>
              </p:cNvSpPr>
              <p:nvPr/>
            </p:nvSpPr>
            <p:spPr bwMode="auto">
              <a:xfrm>
                <a:off x="382" y="-17"/>
                <a:ext cx="299" cy="7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itchFamily="18" charset="0"/>
                  </a:rPr>
                  <a:t>U</a:t>
                </a:r>
              </a:p>
              <a:p>
                <a:r>
                  <a:rPr lang="en-US" altLang="zh-CN" sz="2400" i="1" dirty="0">
                    <a:latin typeface="Times New Roman" pitchFamily="18" charset="0"/>
                  </a:rPr>
                  <a:t>R</a:t>
                </a:r>
                <a:r>
                  <a:rPr lang="en-US" altLang="zh-CN" sz="2400" baseline="-25000" dirty="0">
                    <a:latin typeface="Times New Roman" pitchFamily="18" charset="0"/>
                  </a:rPr>
                  <a:t>1</a:t>
                </a:r>
              </a:p>
            </p:txBody>
          </p:sp>
          <p:sp>
            <p:nvSpPr>
              <p:cNvPr id="49" name="直接连接符 37912"/>
              <p:cNvSpPr>
                <a:spLocks noChangeShapeType="1"/>
              </p:cNvSpPr>
              <p:nvPr/>
            </p:nvSpPr>
            <p:spPr bwMode="auto">
              <a:xfrm>
                <a:off x="384" y="358"/>
                <a:ext cx="273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3" name="矩形 37910"/>
            <p:cNvSpPr>
              <a:spLocks noChangeArrowheads="1"/>
            </p:cNvSpPr>
            <p:nvPr/>
          </p:nvSpPr>
          <p:spPr bwMode="auto">
            <a:xfrm>
              <a:off x="7750393" y="1034224"/>
              <a:ext cx="576388" cy="4620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44" name="矩形 37911"/>
            <p:cNvSpPr>
              <a:spLocks noChangeArrowheads="1"/>
            </p:cNvSpPr>
            <p:nvPr/>
          </p:nvSpPr>
          <p:spPr bwMode="auto">
            <a:xfrm>
              <a:off x="8038587" y="752729"/>
              <a:ext cx="918526" cy="9787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dirty="0">
                  <a:latin typeface="Times New Roman" pitchFamily="18" charset="0"/>
                  <a:sym typeface="Wingdings" pitchFamily="2" charset="2"/>
                </a:rPr>
                <a:t>12V</a:t>
              </a:r>
              <a:endParaRPr lang="en-US" altLang="zh-CN" sz="2400" dirty="0">
                <a:latin typeface="Times New Roman" pitchFamily="18" charset="0"/>
              </a:endParaRPr>
            </a:p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el-GR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5" name="直接连接符 37912"/>
            <p:cNvSpPr>
              <a:spLocks noChangeShapeType="1"/>
            </p:cNvSpPr>
            <p:nvPr/>
          </p:nvSpPr>
          <p:spPr bwMode="auto">
            <a:xfrm flipV="1">
              <a:off x="8121073" y="1274756"/>
              <a:ext cx="602872" cy="64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矩形 37910"/>
            <p:cNvSpPr>
              <a:spLocks noChangeArrowheads="1"/>
            </p:cNvSpPr>
            <p:nvPr/>
          </p:nvSpPr>
          <p:spPr bwMode="auto">
            <a:xfrm>
              <a:off x="8777399" y="1036316"/>
              <a:ext cx="961312" cy="4620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=0.6A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171864" y="1932337"/>
            <a:ext cx="3097855" cy="978729"/>
            <a:chOff x="6640856" y="752729"/>
            <a:chExt cx="3097855" cy="978729"/>
          </a:xfrm>
        </p:grpSpPr>
        <p:grpSp>
          <p:nvGrpSpPr>
            <p:cNvPr id="51" name="组合 37909"/>
            <p:cNvGrpSpPr/>
            <p:nvPr/>
          </p:nvGrpSpPr>
          <p:grpSpPr>
            <a:xfrm>
              <a:off x="6640856" y="829374"/>
              <a:ext cx="1081088" cy="831379"/>
              <a:chOff x="0" y="-17"/>
              <a:chExt cx="681" cy="700"/>
            </a:xfrm>
          </p:grpSpPr>
          <p:sp>
            <p:nvSpPr>
              <p:cNvPr id="56" name="矩形 37910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680" cy="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i="1" dirty="0">
                    <a:latin typeface="Times New Roman" pitchFamily="18" charset="0"/>
                  </a:rPr>
                  <a:t>I</a:t>
                </a:r>
                <a:r>
                  <a:rPr lang="en-US" altLang="zh-CN" sz="2400" baseline="-25000" dirty="0">
                    <a:latin typeface="Times New Roman" pitchFamily="18" charset="0"/>
                  </a:rPr>
                  <a:t>1</a:t>
                </a:r>
                <a:r>
                  <a:rPr lang="en-US" altLang="zh-CN" sz="2400" dirty="0">
                    <a:latin typeface="Times New Roman" pitchFamily="18" charset="0"/>
                  </a:rPr>
                  <a:t>'</a:t>
                </a:r>
                <a:r>
                  <a:rPr lang="en-US" altLang="zh-CN" sz="2400" i="1" dirty="0">
                    <a:latin typeface="Times New Roman" pitchFamily="18" charset="0"/>
                  </a:rPr>
                  <a:t> </a:t>
                </a:r>
                <a:r>
                  <a:rPr lang="en-US" altLang="zh-CN" sz="2400" dirty="0">
                    <a:latin typeface="Times New Roman" pitchFamily="18" charset="0"/>
                  </a:rPr>
                  <a:t>=</a:t>
                </a:r>
              </a:p>
            </p:txBody>
          </p:sp>
          <p:sp>
            <p:nvSpPr>
              <p:cNvPr id="57" name="矩形 37911"/>
              <p:cNvSpPr>
                <a:spLocks noChangeArrowheads="1"/>
              </p:cNvSpPr>
              <p:nvPr/>
            </p:nvSpPr>
            <p:spPr bwMode="auto">
              <a:xfrm>
                <a:off x="382" y="-17"/>
                <a:ext cx="299" cy="7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itchFamily="18" charset="0"/>
                  </a:rPr>
                  <a:t>U</a:t>
                </a:r>
              </a:p>
              <a:p>
                <a:r>
                  <a:rPr lang="en-US" altLang="zh-CN" sz="2400" i="1" dirty="0">
                    <a:latin typeface="Times New Roman" pitchFamily="18" charset="0"/>
                  </a:rPr>
                  <a:t>R</a:t>
                </a:r>
                <a:r>
                  <a:rPr lang="en-US" altLang="zh-CN" sz="2400" baseline="-25000" dirty="0">
                    <a:latin typeface="Times New Roman" pitchFamily="18" charset="0"/>
                  </a:rPr>
                  <a:t>1</a:t>
                </a:r>
              </a:p>
            </p:txBody>
          </p:sp>
          <p:sp>
            <p:nvSpPr>
              <p:cNvPr id="58" name="直接连接符 37912"/>
              <p:cNvSpPr>
                <a:spLocks noChangeShapeType="1"/>
              </p:cNvSpPr>
              <p:nvPr/>
            </p:nvSpPr>
            <p:spPr bwMode="auto">
              <a:xfrm>
                <a:off x="384" y="358"/>
                <a:ext cx="273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2" name="矩形 37910"/>
            <p:cNvSpPr>
              <a:spLocks noChangeArrowheads="1"/>
            </p:cNvSpPr>
            <p:nvPr/>
          </p:nvSpPr>
          <p:spPr bwMode="auto">
            <a:xfrm>
              <a:off x="7750393" y="1034224"/>
              <a:ext cx="576388" cy="4620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53" name="矩形 37911"/>
            <p:cNvSpPr>
              <a:spLocks noChangeArrowheads="1"/>
            </p:cNvSpPr>
            <p:nvPr/>
          </p:nvSpPr>
          <p:spPr bwMode="auto">
            <a:xfrm>
              <a:off x="8038587" y="752729"/>
              <a:ext cx="918526" cy="9787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dirty="0">
                  <a:latin typeface="Times New Roman" pitchFamily="18" charset="0"/>
                  <a:sym typeface="Wingdings" pitchFamily="2" charset="2"/>
                </a:rPr>
                <a:t>12V</a:t>
              </a:r>
              <a:endParaRPr lang="en-US" altLang="zh-CN" sz="2400" dirty="0">
                <a:latin typeface="Times New Roman" pitchFamily="18" charset="0"/>
              </a:endParaRPr>
            </a:p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r>
                <a:rPr lang="el-GR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4" name="直接连接符 37912"/>
            <p:cNvSpPr>
              <a:spLocks noChangeShapeType="1"/>
            </p:cNvSpPr>
            <p:nvPr/>
          </p:nvSpPr>
          <p:spPr bwMode="auto">
            <a:xfrm flipV="1">
              <a:off x="8121073" y="1274756"/>
              <a:ext cx="602872" cy="64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矩形 37910"/>
            <p:cNvSpPr>
              <a:spLocks noChangeArrowheads="1"/>
            </p:cNvSpPr>
            <p:nvPr/>
          </p:nvSpPr>
          <p:spPr bwMode="auto">
            <a:xfrm>
              <a:off x="8777399" y="1036316"/>
              <a:ext cx="961312" cy="4620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=1.2A</a:t>
              </a: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9990045" y="2473653"/>
            <a:ext cx="486126" cy="271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6840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2" name="文本框 77828"/>
          <p:cNvSpPr txBox="1">
            <a:spLocks noChangeArrowheads="1"/>
          </p:cNvSpPr>
          <p:nvPr/>
        </p:nvSpPr>
        <p:spPr bwMode="auto">
          <a:xfrm>
            <a:off x="2957729" y="4376399"/>
            <a:ext cx="7991475" cy="17600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当并联电路中的一个支路的电阻改变时，这个支路的电流会变化，干路电流也会变化，但另一个支路的电流和电压不变。</a:t>
            </a: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4710" y="1518673"/>
            <a:ext cx="2744647" cy="2362876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531749" y="1171746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=40</a:t>
            </a:r>
            <a:r>
              <a:rPr lang="el-GR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781475" y="2599285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el-GR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879220" y="3289116"/>
            <a:ext cx="3899648" cy="102673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28" name="直接箭头连接符 27"/>
          <p:cNvCxnSpPr/>
          <p:nvPr/>
        </p:nvCxnSpPr>
        <p:spPr>
          <a:xfrm>
            <a:off x="4873845" y="3209113"/>
            <a:ext cx="108335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/>
          <p:cNvCxnSpPr/>
          <p:nvPr/>
        </p:nvCxnSpPr>
        <p:spPr>
          <a:xfrm flipH="1">
            <a:off x="3404828" y="3249275"/>
            <a:ext cx="1030758" cy="83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4435585" y="2993820"/>
            <a:ext cx="66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715848" y="3249275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=12V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531876" y="2620965"/>
            <a:ext cx="1127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=1.2A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646875" y="1393097"/>
            <a:ext cx="11178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=0.3A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051113" y="2454702"/>
            <a:ext cx="98262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I=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1.5A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6845" y="1439609"/>
            <a:ext cx="2744647" cy="2362876"/>
          </a:xfrm>
          <a:prstGeom prst="rect">
            <a:avLst/>
          </a:prstGeom>
        </p:spPr>
      </p:pic>
      <p:sp>
        <p:nvSpPr>
          <p:cNvPr id="37" name="文本框 36"/>
          <p:cNvSpPr txBox="1"/>
          <p:nvPr/>
        </p:nvSpPr>
        <p:spPr>
          <a:xfrm>
            <a:off x="8933884" y="1092682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=20</a:t>
            </a:r>
            <a:r>
              <a:rPr lang="el-GR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9183610" y="2520221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el-GR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Ω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518902" y="3234184"/>
            <a:ext cx="3334871" cy="61881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cxnSp>
        <p:nvCxnSpPr>
          <p:cNvPr id="40" name="直接箭头连接符 39"/>
          <p:cNvCxnSpPr/>
          <p:nvPr/>
        </p:nvCxnSpPr>
        <p:spPr>
          <a:xfrm>
            <a:off x="9275980" y="3130049"/>
            <a:ext cx="1083357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箭头连接符 40"/>
          <p:cNvCxnSpPr/>
          <p:nvPr/>
        </p:nvCxnSpPr>
        <p:spPr>
          <a:xfrm flipH="1">
            <a:off x="7806963" y="3170211"/>
            <a:ext cx="1030758" cy="834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8837720" y="2914756"/>
            <a:ext cx="6600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9117983" y="3170211"/>
            <a:ext cx="10147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=12V</a:t>
            </a:r>
            <a:endParaRPr lang="zh-CN" altLang="en-US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773774" y="2542511"/>
            <a:ext cx="1170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</a:t>
            </a:r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1.2A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906871" y="1356709"/>
            <a:ext cx="10672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'=0.6A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10437807" y="2488238"/>
            <a:ext cx="11539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'=1.8A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0" name="直接箭头连接符 49"/>
          <p:cNvCxnSpPr/>
          <p:nvPr/>
        </p:nvCxnSpPr>
        <p:spPr>
          <a:xfrm>
            <a:off x="4924414" y="2278946"/>
            <a:ext cx="5406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箭头连接符 50"/>
          <p:cNvCxnSpPr/>
          <p:nvPr/>
        </p:nvCxnSpPr>
        <p:spPr>
          <a:xfrm flipH="1">
            <a:off x="3962499" y="2278946"/>
            <a:ext cx="473086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/>
        </p:nvCxnSpPr>
        <p:spPr>
          <a:xfrm>
            <a:off x="9323027" y="2210525"/>
            <a:ext cx="54063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箭头连接符 53"/>
          <p:cNvCxnSpPr/>
          <p:nvPr/>
        </p:nvCxnSpPr>
        <p:spPr>
          <a:xfrm flipH="1">
            <a:off x="8361111" y="2210525"/>
            <a:ext cx="674624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4796069" y="1926096"/>
            <a:ext cx="486126" cy="271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7" name="文本框 56"/>
          <p:cNvSpPr txBox="1"/>
          <p:nvPr/>
        </p:nvSpPr>
        <p:spPr>
          <a:xfrm>
            <a:off x="9183610" y="1846203"/>
            <a:ext cx="486126" cy="271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58" name="文本框 57"/>
          <p:cNvSpPr txBox="1"/>
          <p:nvPr/>
        </p:nvSpPr>
        <p:spPr>
          <a:xfrm>
            <a:off x="8666222" y="1895413"/>
            <a:ext cx="1219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'=12V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4271317" y="1959157"/>
            <a:ext cx="12195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000" baseline="-25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=12V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Shape 25434"/>
          <p:cNvSpPr/>
          <p:nvPr/>
        </p:nvSpPr>
        <p:spPr>
          <a:xfrm>
            <a:off x="2966587" y="468369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61" name="圆角矩形 60"/>
          <p:cNvSpPr/>
          <p:nvPr/>
        </p:nvSpPr>
        <p:spPr>
          <a:xfrm>
            <a:off x="2744399" y="352479"/>
            <a:ext cx="1958905" cy="567189"/>
          </a:xfrm>
          <a:prstGeom prst="roundRect">
            <a:avLst>
              <a:gd name="adj" fmla="val 48539"/>
            </a:avLst>
          </a:prstGeom>
          <a:solidFill>
            <a:srgbClr val="026BA5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文本框 61"/>
          <p:cNvSpPr txBox="1"/>
          <p:nvPr/>
        </p:nvSpPr>
        <p:spPr>
          <a:xfrm>
            <a:off x="2603473" y="414337"/>
            <a:ext cx="2138052" cy="461665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rtlCol="0" anchor="ctr" anchorCtr="1">
            <a:spAutoFit/>
          </a:bodyPr>
          <a:lstStyle/>
          <a:p>
            <a:pPr>
              <a:defRPr/>
            </a:pPr>
            <a:r>
              <a:rPr lang="zh-CN" altLang="en-US" sz="2400" b="1" noProof="1">
                <a:solidFill>
                  <a:schemeClr val="bg1"/>
                </a:solidFill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归纳与小结</a:t>
            </a:r>
          </a:p>
        </p:txBody>
      </p:sp>
      <p:grpSp>
        <p:nvGrpSpPr>
          <p:cNvPr id="69" name="组合 68"/>
          <p:cNvGrpSpPr/>
          <p:nvPr/>
        </p:nvGrpSpPr>
        <p:grpSpPr>
          <a:xfrm rot="-60000">
            <a:off x="5796408" y="4986174"/>
            <a:ext cx="3041173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6" name="组合 75"/>
          <p:cNvGrpSpPr/>
          <p:nvPr/>
        </p:nvGrpSpPr>
        <p:grpSpPr>
          <a:xfrm rot="-60000">
            <a:off x="4926783" y="5590836"/>
            <a:ext cx="2353708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77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7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79" name="组合 78"/>
          <p:cNvGrpSpPr/>
          <p:nvPr/>
        </p:nvGrpSpPr>
        <p:grpSpPr>
          <a:xfrm rot="-60000">
            <a:off x="3099211" y="5574680"/>
            <a:ext cx="124928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0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81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83" name="组合 82"/>
          <p:cNvGrpSpPr/>
          <p:nvPr/>
        </p:nvGrpSpPr>
        <p:grpSpPr>
          <a:xfrm rot="-60000">
            <a:off x="2966892" y="6130351"/>
            <a:ext cx="1249280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84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98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00" name="Freeform 334"/>
          <p:cNvSpPr>
            <a:spLocks noEditPoints="1"/>
          </p:cNvSpPr>
          <p:nvPr/>
        </p:nvSpPr>
        <p:spPr bwMode="auto">
          <a:xfrm rot="10740000">
            <a:off x="9726301" y="5567487"/>
            <a:ext cx="639652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161742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3" grpId="0"/>
      <p:bldP spid="34" grpId="0"/>
      <p:bldP spid="35" grpId="0"/>
      <p:bldP spid="37" grpId="0"/>
      <p:bldP spid="44" grpId="0"/>
      <p:bldP spid="48" grpId="0"/>
      <p:bldP spid="49" grpId="0"/>
      <p:bldP spid="58" grpId="0"/>
      <p:bldP spid="52" grpId="0"/>
      <p:bldP spid="10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3414401" y="807342"/>
            <a:ext cx="874369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两个导体串联时的总电阻为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latin typeface="黑体" pitchFamily="49" charset="-122"/>
                <a:ea typeface="黑体" pitchFamily="49" charset="-122"/>
              </a:rPr>
              <a:t>串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、并联时的总电阻为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latin typeface="黑体" pitchFamily="49" charset="-122"/>
                <a:ea typeface="黑体" pitchFamily="49" charset="-122"/>
              </a:rPr>
              <a:t>并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，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则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latin typeface="黑体" pitchFamily="49" charset="-122"/>
                <a:ea typeface="黑体" pitchFamily="49" charset="-122"/>
              </a:rPr>
              <a:t>串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latin typeface="黑体" pitchFamily="49" charset="-122"/>
                <a:ea typeface="黑体" pitchFamily="49" charset="-122"/>
              </a:rPr>
              <a:t>并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的关系是（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latin typeface="黑体" pitchFamily="49" charset="-122"/>
                <a:ea typeface="黑体" pitchFamily="49" charset="-122"/>
              </a:rPr>
              <a:t>串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一定大于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latin typeface="黑体" pitchFamily="49" charset="-122"/>
                <a:ea typeface="黑体" pitchFamily="49" charset="-122"/>
              </a:rPr>
              <a:t>并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	    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latin typeface="黑体" pitchFamily="49" charset="-122"/>
                <a:ea typeface="黑体" pitchFamily="49" charset="-122"/>
              </a:rPr>
              <a:t>串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可能小于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latin typeface="黑体" pitchFamily="49" charset="-122"/>
                <a:ea typeface="黑体" pitchFamily="49" charset="-122"/>
              </a:rPr>
              <a:t>并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	</a:t>
            </a:r>
            <a:endParaRPr lang="zh-CN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．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latin typeface="黑体" pitchFamily="49" charset="-122"/>
                <a:ea typeface="黑体" pitchFamily="49" charset="-122"/>
              </a:rPr>
              <a:t>串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可能等于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latin typeface="黑体" pitchFamily="49" charset="-122"/>
                <a:ea typeface="黑体" pitchFamily="49" charset="-122"/>
              </a:rPr>
              <a:t>并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	    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缺乏条件无法判断</a:t>
            </a:r>
          </a:p>
        </p:txBody>
      </p:sp>
      <p:sp>
        <p:nvSpPr>
          <p:cNvPr id="43" name="矩形 42"/>
          <p:cNvSpPr/>
          <p:nvPr/>
        </p:nvSpPr>
        <p:spPr>
          <a:xfrm>
            <a:off x="6520906" y="1422952"/>
            <a:ext cx="4074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2883980" y="3560349"/>
            <a:ext cx="8088820" cy="2352285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2987850" y="3580750"/>
            <a:ext cx="1543461" cy="2046058"/>
            <a:chOff x="2766138" y="3864422"/>
            <a:chExt cx="1543461" cy="204605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4531311" y="4351128"/>
            <a:ext cx="60762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两电阻串联时总电阻大于任何一个分电阻，</a:t>
            </a:r>
            <a:endParaRPr lang="en-US" altLang="zh-CN" sz="2400" dirty="0">
              <a:solidFill>
                <a:srgbClr val="333333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333333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并联后的总电阻小于任意一个分电阻。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808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build="allAtOnce"/>
      <p:bldP spid="23" grpId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004" y="2323180"/>
            <a:ext cx="2411768" cy="2063079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2618580" y="1205026"/>
            <a:ext cx="9161044" cy="1266850"/>
          </a:xfrm>
          <a:prstGeom prst="rect">
            <a:avLst/>
          </a:prstGeom>
        </p:spPr>
        <p:txBody>
          <a:bodyPr wrap="square" lIns="65878" tIns="32939" rIns="65878" bIns="32939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+mn-ea"/>
              </a:rPr>
              <a:t>   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如图所示，闭合开关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S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，两电流表示数之比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5</a:t>
            </a:r>
            <a:r>
              <a:rPr lang="zh-CN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3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，则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与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两端的电压之比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zh-CN" sz="2400" u="sng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en-US" altLang="zh-CN" sz="2400" u="sng" dirty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．电阻之比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zh-CN" sz="2800" u="sng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en-US" altLang="zh-CN" sz="2800" u="sng" dirty="0">
                <a:latin typeface="黑体" pitchFamily="49" charset="-122"/>
                <a:ea typeface="黑体" pitchFamily="49" charset="-122"/>
              </a:rPr>
              <a:t>      </a:t>
            </a:r>
            <a:r>
              <a:rPr lang="zh-CN" altLang="zh-CN" sz="2800" dirty="0">
                <a:latin typeface="黑体" pitchFamily="49" charset="-122"/>
                <a:ea typeface="黑体" pitchFamily="49" charset="-122"/>
              </a:rPr>
              <a:t>．</a:t>
            </a:r>
          </a:p>
        </p:txBody>
      </p:sp>
      <p:sp>
        <p:nvSpPr>
          <p:cNvPr id="22" name="矩形 21"/>
          <p:cNvSpPr/>
          <p:nvPr/>
        </p:nvSpPr>
        <p:spPr>
          <a:xfrm>
            <a:off x="5473852" y="1890972"/>
            <a:ext cx="10165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325331" y="1917866"/>
            <a:ext cx="10165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任意多边形 23"/>
          <p:cNvSpPr/>
          <p:nvPr/>
        </p:nvSpPr>
        <p:spPr>
          <a:xfrm>
            <a:off x="3064213" y="4028061"/>
            <a:ext cx="7720607" cy="2340191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2703261" y="3476908"/>
            <a:ext cx="1543461" cy="2046058"/>
            <a:chOff x="2766138" y="3864422"/>
            <a:chExt cx="1543461" cy="2046058"/>
          </a:xfrm>
        </p:grpSpPr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3" name="矩形 2"/>
          <p:cNvSpPr/>
          <p:nvPr/>
        </p:nvSpPr>
        <p:spPr>
          <a:xfrm>
            <a:off x="4204006" y="4828165"/>
            <a:ext cx="761468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根据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并联电路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电压规律可知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:1</a:t>
            </a:r>
          </a:p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由欧姆定律可得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：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:2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7862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allAtOnce"/>
      <p:bldP spid="23" grpId="0" build="allAtOnce"/>
      <p:bldP spid="24" grpId="0" animBg="1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s://bj.download.cycore.cn/question/2021/6/8/16/5/e0f3889f-3da3-44c2-b978-e4ffe6d99747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729" y="1210740"/>
            <a:ext cx="2252460" cy="1799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6407" y="473592"/>
            <a:ext cx="782179" cy="815870"/>
          </a:xfrm>
          <a:prstGeom prst="rect">
            <a:avLst/>
          </a:prstGeom>
        </p:spPr>
      </p:pic>
      <p:grpSp>
        <p:nvGrpSpPr>
          <p:cNvPr id="27" name="组合 26"/>
          <p:cNvGrpSpPr/>
          <p:nvPr/>
        </p:nvGrpSpPr>
        <p:grpSpPr>
          <a:xfrm>
            <a:off x="2490412" y="2686394"/>
            <a:ext cx="1543461" cy="2046058"/>
            <a:chOff x="2766138" y="3864422"/>
            <a:chExt cx="1543461" cy="204605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9" name="矩形 28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24" name="矩形 23"/>
          <p:cNvSpPr/>
          <p:nvPr/>
        </p:nvSpPr>
        <p:spPr>
          <a:xfrm>
            <a:off x="3644320" y="151713"/>
            <a:ext cx="8029853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    现有两个电阻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40 Ω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60 Ω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，若把这两个电阻并联后接入电路中（电源电压不变），如图所示，通过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的电流</a:t>
            </a:r>
            <a:r>
              <a:rPr lang="en-US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＝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0.9 A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，求：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）电源电压；</a:t>
            </a:r>
          </a:p>
          <a:p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（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）干路中的电流．</a:t>
            </a:r>
          </a:p>
          <a:p>
            <a:pPr>
              <a:lnSpc>
                <a:spcPct val="150000"/>
              </a:lnSpc>
            </a:pPr>
            <a:endParaRPr lang="zh-CN" altLang="en-US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3834638" y="4339292"/>
            <a:ext cx="7649213" cy="1938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（2）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由于</a:t>
            </a:r>
            <a:r>
              <a:rPr kumimoji="0" lang="zh-CN" altLang="zh-CN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zh-CN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并联，</a:t>
            </a:r>
            <a:r>
              <a:rPr lang="zh-CN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两端的电压</a:t>
            </a:r>
            <a:r>
              <a:rPr lang="zh-CN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＝U＝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36 V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通过</a:t>
            </a:r>
            <a:r>
              <a:rPr lang="zh-CN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的电流</a:t>
            </a:r>
            <a:r>
              <a:rPr kumimoji="0" lang="en-US" altLang="zh-CN" sz="24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             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，故干路中的电流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I＝I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+I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＝0.9 A+0.6 A＝1.5 A．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6118412" y="319853"/>
            <a:ext cx="12121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7659246" y="316340"/>
            <a:ext cx="12121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4589929" y="1414744"/>
            <a:ext cx="12121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Rectangle 7"/>
          <p:cNvSpPr>
            <a:spLocks noChangeArrowheads="1"/>
          </p:cNvSpPr>
          <p:nvPr/>
        </p:nvSpPr>
        <p:spPr bwMode="auto">
          <a:xfrm>
            <a:off x="3834639" y="3159168"/>
            <a:ext cx="764921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（1）</a:t>
            </a:r>
            <a:r>
              <a:rPr lang="zh-CN" altLang="zh-CN" sz="24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R</a:t>
            </a:r>
            <a:r>
              <a:rPr lang="zh-CN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两端的电压</a:t>
            </a:r>
            <a:r>
              <a:rPr kumimoji="0" lang="zh-CN" altLang="zh-CN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kumimoji="0" lang="zh-CN" altLang="zh-CN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＝0.9 A×40 Ω＝36 V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由于</a:t>
            </a:r>
            <a:r>
              <a:rPr kumimoji="0" lang="zh-CN" altLang="zh-CN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kumimoji="0" lang="zh-CN" altLang="zh-CN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并联，则电源电压</a:t>
            </a:r>
            <a:r>
              <a:rPr kumimoji="0" lang="zh-CN" altLang="zh-CN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kumimoji="0" lang="zh-CN" altLang="zh-CN" sz="24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kumimoji="0" lang="zh-CN" altLang="zh-CN" sz="2400" b="0" i="0" u="none" strike="noStrike" cap="none" normalizeH="0" baseline="-3000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kumimoji="0" lang="zh-CN" altLang="zh-CN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＝36 V；</a:t>
            </a:r>
            <a:endParaRPr kumimoji="0" lang="en-US" altLang="zh-CN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773500" y="4819423"/>
            <a:ext cx="3097855" cy="978729"/>
            <a:chOff x="6640856" y="752729"/>
            <a:chExt cx="3097855" cy="978729"/>
          </a:xfrm>
        </p:grpSpPr>
        <p:grpSp>
          <p:nvGrpSpPr>
            <p:cNvPr id="36" name="组合 37909"/>
            <p:cNvGrpSpPr/>
            <p:nvPr/>
          </p:nvGrpSpPr>
          <p:grpSpPr>
            <a:xfrm>
              <a:off x="6640856" y="829374"/>
              <a:ext cx="1116013" cy="831379"/>
              <a:chOff x="0" y="-17"/>
              <a:chExt cx="703" cy="700"/>
            </a:xfrm>
          </p:grpSpPr>
          <p:sp>
            <p:nvSpPr>
              <p:cNvPr id="41" name="矩形 37910"/>
              <p:cNvSpPr>
                <a:spLocks noChangeArrowheads="1"/>
              </p:cNvSpPr>
              <p:nvPr/>
            </p:nvSpPr>
            <p:spPr bwMode="auto">
              <a:xfrm>
                <a:off x="0" y="136"/>
                <a:ext cx="680" cy="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en-US" altLang="zh-CN" sz="2400" i="1" dirty="0">
                    <a:latin typeface="Times New Roman" pitchFamily="18" charset="0"/>
                  </a:rPr>
                  <a:t>I</a:t>
                </a:r>
                <a:r>
                  <a:rPr lang="en-US" altLang="zh-CN" sz="2400" baseline="-25000" dirty="0">
                    <a:latin typeface="Times New Roman" pitchFamily="18" charset="0"/>
                  </a:rPr>
                  <a:t>2</a:t>
                </a:r>
                <a:r>
                  <a:rPr lang="en-US" altLang="zh-CN" sz="2400" i="1" dirty="0">
                    <a:latin typeface="Times New Roman" pitchFamily="18" charset="0"/>
                  </a:rPr>
                  <a:t> </a:t>
                </a:r>
                <a:r>
                  <a:rPr lang="en-US" altLang="zh-CN" sz="2400" dirty="0">
                    <a:latin typeface="Times New Roman" pitchFamily="18" charset="0"/>
                  </a:rPr>
                  <a:t>=</a:t>
                </a:r>
              </a:p>
            </p:txBody>
          </p:sp>
          <p:sp>
            <p:nvSpPr>
              <p:cNvPr id="42" name="矩形 37911"/>
              <p:cNvSpPr>
                <a:spLocks noChangeArrowheads="1"/>
              </p:cNvSpPr>
              <p:nvPr/>
            </p:nvSpPr>
            <p:spPr bwMode="auto">
              <a:xfrm>
                <a:off x="382" y="-17"/>
                <a:ext cx="321" cy="7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itchFamily="18" charset="0"/>
                  </a:rPr>
                  <a:t>U</a:t>
                </a:r>
                <a:r>
                  <a:rPr lang="en-US" altLang="zh-CN" sz="2400" baseline="-25000" dirty="0">
                    <a:latin typeface="Times New Roman" pitchFamily="18" charset="0"/>
                  </a:rPr>
                  <a:t>2</a:t>
                </a:r>
              </a:p>
              <a:p>
                <a:r>
                  <a:rPr lang="en-US" altLang="zh-CN" sz="2400" i="1" dirty="0">
                    <a:latin typeface="Times New Roman" pitchFamily="18" charset="0"/>
                  </a:rPr>
                  <a:t>R</a:t>
                </a:r>
                <a:r>
                  <a:rPr lang="en-US" altLang="zh-CN" sz="2400" baseline="-25000" dirty="0">
                    <a:latin typeface="Times New Roman" pitchFamily="18" charset="0"/>
                  </a:rPr>
                  <a:t>2</a:t>
                </a:r>
              </a:p>
            </p:txBody>
          </p:sp>
          <p:sp>
            <p:nvSpPr>
              <p:cNvPr id="43" name="直接连接符 37912"/>
              <p:cNvSpPr>
                <a:spLocks noChangeShapeType="1"/>
              </p:cNvSpPr>
              <p:nvPr/>
            </p:nvSpPr>
            <p:spPr bwMode="auto">
              <a:xfrm>
                <a:off x="384" y="358"/>
                <a:ext cx="273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7" name="矩形 37910"/>
            <p:cNvSpPr>
              <a:spLocks noChangeArrowheads="1"/>
            </p:cNvSpPr>
            <p:nvPr/>
          </p:nvSpPr>
          <p:spPr bwMode="auto">
            <a:xfrm>
              <a:off x="7750393" y="1034224"/>
              <a:ext cx="576388" cy="4620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38" name="矩形 37911"/>
            <p:cNvSpPr>
              <a:spLocks noChangeArrowheads="1"/>
            </p:cNvSpPr>
            <p:nvPr/>
          </p:nvSpPr>
          <p:spPr bwMode="auto">
            <a:xfrm>
              <a:off x="8038587" y="752729"/>
              <a:ext cx="918526" cy="97872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en-US" altLang="zh-CN" sz="2400" dirty="0">
                  <a:latin typeface="Times New Roman" pitchFamily="18" charset="0"/>
                  <a:sym typeface="Wingdings" pitchFamily="2" charset="2"/>
                </a:rPr>
                <a:t>36V</a:t>
              </a:r>
              <a:endParaRPr lang="en-US" altLang="zh-CN" sz="2400" dirty="0">
                <a:latin typeface="Times New Roman" pitchFamily="18" charset="0"/>
              </a:endParaRPr>
            </a:p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60</a:t>
              </a:r>
              <a:r>
                <a:rPr lang="el-GR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Ω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直接连接符 37912"/>
            <p:cNvSpPr>
              <a:spLocks noChangeShapeType="1"/>
            </p:cNvSpPr>
            <p:nvPr/>
          </p:nvSpPr>
          <p:spPr bwMode="auto">
            <a:xfrm flipV="1">
              <a:off x="8121073" y="1274756"/>
              <a:ext cx="602872" cy="6481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矩形 37910"/>
            <p:cNvSpPr>
              <a:spLocks noChangeArrowheads="1"/>
            </p:cNvSpPr>
            <p:nvPr/>
          </p:nvSpPr>
          <p:spPr bwMode="auto">
            <a:xfrm>
              <a:off x="8777399" y="1036316"/>
              <a:ext cx="961312" cy="4620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=0.6A</a:t>
              </a: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1952" y="1411403"/>
            <a:ext cx="2917345" cy="1407233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8256819" y="1373762"/>
            <a:ext cx="98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1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40 Ω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7555153" y="1404948"/>
            <a:ext cx="98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</a:t>
            </a:r>
            <a:r>
              <a:rPr lang="en-US" altLang="zh-CN" sz="1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0.9 A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256819" y="1948860"/>
            <a:ext cx="9811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 60 Ω</a:t>
            </a:r>
            <a:endParaRPr lang="zh-CN" alt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212897" y="2520577"/>
            <a:ext cx="54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？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9145251" y="2270031"/>
            <a:ext cx="4940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=?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191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 animBg="1"/>
      <p:bldP spid="31" grpId="0" animBg="1"/>
      <p:bldP spid="32" grpId="0" animBg="1"/>
      <p:bldP spid="34" grpId="0"/>
      <p:bldP spid="23" grpId="0"/>
      <p:bldP spid="44" grpId="0"/>
      <p:bldP spid="45" grpId="0"/>
      <p:bldP spid="26" grpId="0"/>
      <p:bldP spid="3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7014" y="2414068"/>
            <a:ext cx="1384672" cy="1701337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6797741" y="493686"/>
            <a:ext cx="4497788" cy="2103014"/>
            <a:chOff x="6771988" y="2371707"/>
            <a:chExt cx="4497788" cy="2103014"/>
          </a:xfrm>
        </p:grpSpPr>
        <p:sp>
          <p:nvSpPr>
            <p:cNvPr id="80" name="圆角矩形 79"/>
            <p:cNvSpPr/>
            <p:nvPr/>
          </p:nvSpPr>
          <p:spPr>
            <a:xfrm>
              <a:off x="7757740" y="2371707"/>
              <a:ext cx="3323777" cy="53596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zh-CN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串联电阻的探究和特点</a:t>
              </a:r>
              <a:endPara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endParaRP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7767266" y="3587735"/>
              <a:ext cx="3502510" cy="886986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r>
                <a:rPr lang="zh-CN" altLang="zh-CN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欧姆定律在串联电路中的应用计算</a:t>
              </a:r>
              <a:endPara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83" name="直接箭头连接符 82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箭头连接符 83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496909" y="733179"/>
            <a:ext cx="4300832" cy="4358384"/>
            <a:chOff x="2496909" y="697422"/>
            <a:chExt cx="4300832" cy="4994353"/>
          </a:xfrm>
        </p:grpSpPr>
        <p:sp>
          <p:nvSpPr>
            <p:cNvPr id="63" name="圆角矩形 62"/>
            <p:cNvSpPr/>
            <p:nvPr/>
          </p:nvSpPr>
          <p:spPr>
            <a:xfrm>
              <a:off x="4276165" y="697422"/>
              <a:ext cx="2521576" cy="1469269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欧姆定律在串联电路中的应用</a:t>
              </a:r>
              <a:endParaRPr lang="zh-CN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2496909" y="2000200"/>
              <a:ext cx="1121041" cy="3607454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zh-CN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欧姆定律</a:t>
              </a:r>
              <a:r>
                <a:rPr lang="zh-CN" altLang="zh-CN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在串并联电路中的应用</a:t>
              </a:r>
              <a:endParaRPr lang="zh-CN" altLang="en-US" sz="2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3523129" y="1384300"/>
              <a:ext cx="985220" cy="4307475"/>
              <a:chOff x="3673717" y="1236469"/>
              <a:chExt cx="985220" cy="4307475"/>
            </a:xfrm>
          </p:grpSpPr>
          <p:cxnSp>
            <p:nvCxnSpPr>
              <p:cNvPr id="86" name="直接箭头连接符 85"/>
              <p:cNvCxnSpPr/>
              <p:nvPr/>
            </p:nvCxnSpPr>
            <p:spPr>
              <a:xfrm>
                <a:off x="4193427" y="1261348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7" name="直接箭头连接符 86"/>
              <p:cNvCxnSpPr/>
              <p:nvPr/>
            </p:nvCxnSpPr>
            <p:spPr>
              <a:xfrm>
                <a:off x="4193427" y="5519920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>
                <a:off x="4209300" y="1236469"/>
                <a:ext cx="0" cy="4307475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直接箭头连接符 89"/>
              <p:cNvCxnSpPr/>
              <p:nvPr/>
            </p:nvCxnSpPr>
            <p:spPr>
              <a:xfrm>
                <a:off x="3673717" y="3552924"/>
                <a:ext cx="562477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grpSp>
        <p:nvGrpSpPr>
          <p:cNvPr id="49" name="组合 48"/>
          <p:cNvGrpSpPr/>
          <p:nvPr/>
        </p:nvGrpSpPr>
        <p:grpSpPr>
          <a:xfrm>
            <a:off x="141776" y="4650078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8128" y="1570011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259670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8128" y="3623389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5676768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65" name="圆角矩形 64"/>
          <p:cNvSpPr/>
          <p:nvPr/>
        </p:nvSpPr>
        <p:spPr>
          <a:xfrm>
            <a:off x="4276165" y="4432202"/>
            <a:ext cx="2472651" cy="1282176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欧姆定律在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并</a:t>
            </a: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联电路中的应用</a:t>
            </a:r>
            <a:endParaRPr lang="zh-CN" sz="24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6620198" y="4091926"/>
            <a:ext cx="4487071" cy="2013038"/>
            <a:chOff x="6771988" y="2371707"/>
            <a:chExt cx="4487071" cy="2013038"/>
          </a:xfrm>
        </p:grpSpPr>
        <p:sp>
          <p:nvSpPr>
            <p:cNvPr id="71" name="圆角矩形 70"/>
            <p:cNvSpPr/>
            <p:nvPr/>
          </p:nvSpPr>
          <p:spPr>
            <a:xfrm>
              <a:off x="7757740" y="2371707"/>
              <a:ext cx="3501319" cy="535967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并</a:t>
              </a:r>
              <a:r>
                <a:rPr lang="zh-CN" altLang="zh-CN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联电阻的探究和特点</a:t>
              </a:r>
              <a:endPara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sp>
          <p:nvSpPr>
            <p:cNvPr id="72" name="圆角矩形 71"/>
            <p:cNvSpPr/>
            <p:nvPr/>
          </p:nvSpPr>
          <p:spPr>
            <a:xfrm>
              <a:off x="7767266" y="3587734"/>
              <a:ext cx="3370771" cy="797011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buClrTx/>
                <a:buSzTx/>
                <a:buFontTx/>
              </a:pPr>
              <a:r>
                <a:rPr lang="zh-CN" altLang="zh-CN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欧姆定律在</a:t>
              </a: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并</a:t>
              </a:r>
              <a:r>
                <a:rPr lang="zh-CN" altLang="zh-CN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联电路中的应用计算</a:t>
              </a:r>
              <a:endParaRPr lang="zh-CN" altLang="en-US" sz="24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endParaRPr>
            </a:p>
          </p:txBody>
        </p:sp>
        <p:cxnSp>
          <p:nvCxnSpPr>
            <p:cNvPr id="75" name="直接箭头连接符 74"/>
            <p:cNvCxnSpPr/>
            <p:nvPr/>
          </p:nvCxnSpPr>
          <p:spPr>
            <a:xfrm>
              <a:off x="7309410" y="2630166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箭头连接符 92"/>
            <p:cNvCxnSpPr/>
            <p:nvPr/>
          </p:nvCxnSpPr>
          <p:spPr>
            <a:xfrm>
              <a:off x="7312585" y="3867085"/>
              <a:ext cx="448331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7322110" y="2623816"/>
              <a:ext cx="0" cy="1256945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6771988" y="3320236"/>
              <a:ext cx="550122" cy="0"/>
            </a:xfrm>
            <a:prstGeom prst="line">
              <a:avLst/>
            </a:prstGeom>
            <a:ln w="28575">
              <a:solidFill>
                <a:srgbClr val="026BA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8506939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871650" y="2738389"/>
            <a:ext cx="8162806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能运用欧姆定律解决简单的串、并联电路问题。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1"/>
          <p:cNvSpPr txBox="1">
            <a:spLocks/>
          </p:cNvSpPr>
          <p:nvPr/>
        </p:nvSpPr>
        <p:spPr>
          <a:xfrm>
            <a:off x="2871650" y="3697779"/>
            <a:ext cx="8789533" cy="810221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通过计算，学会解答电学计算题的一般方法，培养学生的逻辑思维能力，培养学生解答电学问题的良好习惯。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3325224" y="3206389"/>
            <a:ext cx="6007035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4994521" y="4077632"/>
            <a:ext cx="3675016" cy="50514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12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3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8694534" y="3321271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9364968" y="2260689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7363779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96435" y="242047"/>
            <a:ext cx="2285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" y="132319"/>
            <a:ext cx="789537" cy="21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4038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1" name="Rectangle 3"/>
          <p:cNvSpPr txBox="1">
            <a:spLocks/>
          </p:cNvSpPr>
          <p:nvPr/>
        </p:nvSpPr>
        <p:spPr bwMode="auto">
          <a:xfrm>
            <a:off x="2686881" y="791965"/>
            <a:ext cx="8796907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buNone/>
            </a:pP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      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小明在修理某电子仪器时，检查后发现有一个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欧姆的电阻烧坏了，需要更换。但是手边又只有一个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100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欧和几个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欧的电阻，能否用它们组合起来，使组合的电阻相当于一个</a:t>
            </a: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200</a:t>
            </a:r>
            <a:r>
              <a:rPr lang="zh-CN" altLang="en-US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欧的电阻呢？</a:t>
            </a:r>
            <a:endParaRPr kumimoji="0" lang="zh-CN" altLang="en-US" sz="2400" b="1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1687" y="3017713"/>
            <a:ext cx="40862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02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4" name="矩形 68615"/>
          <p:cNvSpPr>
            <a:spLocks noChangeArrowheads="1"/>
          </p:cNvSpPr>
          <p:nvPr/>
        </p:nvSpPr>
        <p:spPr bwMode="auto">
          <a:xfrm>
            <a:off x="3023245" y="1606170"/>
            <a:ext cx="2376487" cy="559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欧姆定律</a:t>
            </a:r>
          </a:p>
        </p:txBody>
      </p:sp>
      <p:sp>
        <p:nvSpPr>
          <p:cNvPr id="35" name="文本框 34"/>
          <p:cNvSpPr txBox="1">
            <a:spLocks noChangeArrowheads="1"/>
          </p:cNvSpPr>
          <p:nvPr/>
        </p:nvSpPr>
        <p:spPr bwMode="auto">
          <a:xfrm>
            <a:off x="3193395" y="2241704"/>
            <a:ext cx="8101013" cy="1384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导体中的电流，跟导体两端的电压成正比，跟导体的电阻成反比。</a:t>
            </a:r>
          </a:p>
        </p:txBody>
      </p:sp>
      <p:sp>
        <p:nvSpPr>
          <p:cNvPr id="36" name="文本框 35"/>
          <p:cNvSpPr txBox="1">
            <a:spLocks noChangeArrowheads="1"/>
          </p:cNvSpPr>
          <p:nvPr/>
        </p:nvSpPr>
        <p:spPr bwMode="auto">
          <a:xfrm>
            <a:off x="3206454" y="3896947"/>
            <a:ext cx="2376488" cy="559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数学表达式：  </a:t>
            </a:r>
            <a:endParaRPr kumimoji="1" lang="en-US" altLang="zh-CN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3217467" y="4782861"/>
            <a:ext cx="1988045" cy="5598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变形公式：</a:t>
            </a:r>
            <a:endParaRPr kumimoji="1" lang="zh-CN" altLang="en-US" sz="2800" b="1" dirty="0">
              <a:solidFill>
                <a:srgbClr val="026BA5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Wingdings" pitchFamily="2" charset="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3489" y="136297"/>
            <a:ext cx="1028010" cy="1343853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5303640" y="5614035"/>
            <a:ext cx="2321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altLang="zh-C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IR</a:t>
            </a:r>
            <a:endParaRPr lang="zh-CN" altLang="en-US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3" name="组合 37909"/>
          <p:cNvGrpSpPr/>
          <p:nvPr/>
        </p:nvGrpSpPr>
        <p:grpSpPr>
          <a:xfrm>
            <a:off x="5303640" y="3724167"/>
            <a:ext cx="1079500" cy="953711"/>
            <a:chOff x="0" y="-1"/>
            <a:chExt cx="680" cy="803"/>
          </a:xfrm>
        </p:grpSpPr>
        <p:sp>
          <p:nvSpPr>
            <p:cNvPr id="37" name="矩形 37910"/>
            <p:cNvSpPr>
              <a:spLocks noChangeArrowheads="1"/>
            </p:cNvSpPr>
            <p:nvPr/>
          </p:nvSpPr>
          <p:spPr bwMode="auto">
            <a:xfrm>
              <a:off x="0" y="136"/>
              <a:ext cx="680" cy="44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800" b="1" i="1" dirty="0">
                  <a:latin typeface="Times New Roman" pitchFamily="18" charset="0"/>
                </a:rPr>
                <a:t>I </a:t>
              </a:r>
              <a:r>
                <a:rPr lang="en-US" altLang="zh-CN" sz="2800" b="1" dirty="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38" name="矩形 37911"/>
            <p:cNvSpPr>
              <a:spLocks noChangeArrowheads="1"/>
            </p:cNvSpPr>
            <p:nvPr/>
          </p:nvSpPr>
          <p:spPr bwMode="auto">
            <a:xfrm>
              <a:off x="385" y="-1"/>
              <a:ext cx="280" cy="80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 i="1" dirty="0">
                  <a:latin typeface="Times New Roman" pitchFamily="18" charset="0"/>
                </a:rPr>
                <a:t>U</a:t>
              </a:r>
            </a:p>
            <a:p>
              <a:r>
                <a:rPr lang="en-US" altLang="zh-CN" sz="2800" b="1" i="1" dirty="0">
                  <a:latin typeface="Times New Roman" pitchFamily="18" charset="0"/>
                </a:rPr>
                <a:t>R</a:t>
              </a:r>
            </a:p>
          </p:txBody>
        </p:sp>
        <p:sp>
          <p:nvSpPr>
            <p:cNvPr id="39" name="直接连接符 37912"/>
            <p:cNvSpPr>
              <a:spLocks noChangeShapeType="1"/>
            </p:cNvSpPr>
            <p:nvPr/>
          </p:nvSpPr>
          <p:spPr bwMode="auto">
            <a:xfrm>
              <a:off x="385" y="386"/>
              <a:ext cx="27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17"/>
          <p:cNvGrpSpPr/>
          <p:nvPr/>
        </p:nvGrpSpPr>
        <p:grpSpPr>
          <a:xfrm>
            <a:off x="5222480" y="4632485"/>
            <a:ext cx="1381125" cy="922075"/>
            <a:chOff x="2690" y="2286"/>
            <a:chExt cx="870" cy="697"/>
          </a:xfrm>
        </p:grpSpPr>
        <p:sp>
          <p:nvSpPr>
            <p:cNvPr id="42" name="Line 18"/>
            <p:cNvSpPr>
              <a:spLocks noChangeShapeType="1"/>
            </p:cNvSpPr>
            <p:nvPr/>
          </p:nvSpPr>
          <p:spPr bwMode="auto">
            <a:xfrm>
              <a:off x="3128" y="2640"/>
              <a:ext cx="4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 wrap="none"/>
            <a:lstStyle/>
            <a:p>
              <a:endParaRPr lang="zh-CN" altLang="en-US" sz="2800"/>
            </a:p>
          </p:txBody>
        </p:sp>
        <p:grpSp>
          <p:nvGrpSpPr>
            <p:cNvPr id="43" name="Group 19"/>
            <p:cNvGrpSpPr/>
            <p:nvPr/>
          </p:nvGrpSpPr>
          <p:grpSpPr>
            <a:xfrm>
              <a:off x="2690" y="2286"/>
              <a:ext cx="793" cy="697"/>
              <a:chOff x="2690" y="2286"/>
              <a:chExt cx="793" cy="697"/>
            </a:xfrm>
          </p:grpSpPr>
          <p:sp>
            <p:nvSpPr>
              <p:cNvPr id="46" name="Rectangle 20"/>
              <p:cNvSpPr>
                <a:spLocks noChangeArrowheads="1"/>
              </p:cNvSpPr>
              <p:nvPr/>
            </p:nvSpPr>
            <p:spPr bwMode="auto">
              <a:xfrm>
                <a:off x="2690" y="2448"/>
                <a:ext cx="453" cy="3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800" b="1" i="1" dirty="0">
                    <a:latin typeface="Times New Roman" charset="0"/>
                  </a:rPr>
                  <a:t> R=</a:t>
                </a:r>
              </a:p>
            </p:txBody>
          </p:sp>
          <p:sp>
            <p:nvSpPr>
              <p:cNvPr id="50" name="Rectangle 21"/>
              <p:cNvSpPr>
                <a:spLocks noChangeArrowheads="1"/>
              </p:cNvSpPr>
              <p:nvPr/>
            </p:nvSpPr>
            <p:spPr bwMode="auto">
              <a:xfrm>
                <a:off x="3214" y="2587"/>
                <a:ext cx="204" cy="3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800" b="1" i="1" dirty="0">
                    <a:latin typeface="Times New Roman" charset="0"/>
                  </a:rPr>
                  <a:t>I</a:t>
                </a:r>
              </a:p>
            </p:txBody>
          </p:sp>
          <p:sp>
            <p:nvSpPr>
              <p:cNvPr id="51" name="Rectangle 22"/>
              <p:cNvSpPr>
                <a:spLocks noChangeArrowheads="1"/>
              </p:cNvSpPr>
              <p:nvPr/>
            </p:nvSpPr>
            <p:spPr bwMode="auto">
              <a:xfrm>
                <a:off x="3147" y="2286"/>
                <a:ext cx="336" cy="39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800" b="1" i="1" dirty="0">
                    <a:latin typeface="Times New Roman" charset="0"/>
                  </a:rPr>
                  <a:t> U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2510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1" grpId="0"/>
      <p:bldP spid="4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2827680" y="5023461"/>
            <a:ext cx="4105001" cy="625684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034742" y="3949185"/>
            <a:ext cx="2773742" cy="625684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3" name="矩形 69639"/>
          <p:cNvSpPr>
            <a:spLocks noChangeArrowheads="1"/>
          </p:cNvSpPr>
          <p:nvPr/>
        </p:nvSpPr>
        <p:spPr bwMode="auto">
          <a:xfrm>
            <a:off x="3381654" y="1094432"/>
            <a:ext cx="5358934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串联电路中的电流、电压规律</a:t>
            </a:r>
          </a:p>
        </p:txBody>
      </p:sp>
      <p:sp>
        <p:nvSpPr>
          <p:cNvPr id="34" name="文本框 33"/>
          <p:cNvSpPr txBox="1">
            <a:spLocks noChangeArrowheads="1"/>
          </p:cNvSpPr>
          <p:nvPr/>
        </p:nvSpPr>
        <p:spPr bwMode="auto">
          <a:xfrm>
            <a:off x="2899710" y="3375558"/>
            <a:ext cx="8776281" cy="23329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）串联电路中各处的电流是相等的；</a:t>
            </a:r>
          </a:p>
          <a:p>
            <a:pPr>
              <a:lnSpc>
                <a:spcPct val="130000"/>
              </a:lnSpc>
            </a:pP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=…=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n</a:t>
            </a:r>
            <a:endParaRPr lang="zh-CN" altLang="en-US" sz="2800" dirty="0">
              <a:latin typeface="Times New Roman" panose="02020603050405020304" pitchFamily="18" charset="0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）串联电路中的总电压等于各部分电路的电压之和。</a:t>
            </a: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   U=U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+U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+…+U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n</a:t>
            </a:r>
            <a:endParaRPr lang="zh-CN" altLang="en-US" sz="2800" baseline="-25000" dirty="0">
              <a:latin typeface="Times New Roman" panose="02020603050405020304" pitchFamily="18" charset="0"/>
              <a:ea typeface="黑体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4072184" y="1556097"/>
            <a:ext cx="3837455" cy="1753991"/>
            <a:chOff x="4072184" y="1556097"/>
            <a:chExt cx="3837455" cy="1753991"/>
          </a:xfrm>
        </p:grpSpPr>
        <p:grpSp>
          <p:nvGrpSpPr>
            <p:cNvPr id="49" name="组合 48"/>
            <p:cNvGrpSpPr/>
            <p:nvPr/>
          </p:nvGrpSpPr>
          <p:grpSpPr>
            <a:xfrm>
              <a:off x="4072184" y="1556097"/>
              <a:ext cx="3653635" cy="1753991"/>
              <a:chOff x="7877701" y="1617908"/>
              <a:chExt cx="3653635" cy="1753991"/>
            </a:xfrm>
          </p:grpSpPr>
          <p:pic>
            <p:nvPicPr>
              <p:cNvPr id="35" name="内容占位符 3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877701" y="1802468"/>
                <a:ext cx="3653635" cy="1569431"/>
              </a:xfrm>
              <a:prstGeom prst="rect">
                <a:avLst/>
              </a:prstGeom>
            </p:spPr>
          </p:pic>
          <p:sp>
            <p:nvSpPr>
              <p:cNvPr id="40" name="文本框 39"/>
              <p:cNvSpPr txBox="1"/>
              <p:nvPr/>
            </p:nvSpPr>
            <p:spPr>
              <a:xfrm>
                <a:off x="8275734" y="1670278"/>
                <a:ext cx="5378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1" name="文本框 40"/>
              <p:cNvSpPr txBox="1"/>
              <p:nvPr/>
            </p:nvSpPr>
            <p:spPr>
              <a:xfrm>
                <a:off x="8685698" y="1648985"/>
                <a:ext cx="5378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9822125" y="1617908"/>
                <a:ext cx="5378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43" name="文本框 42"/>
              <p:cNvSpPr txBox="1"/>
              <p:nvPr/>
            </p:nvSpPr>
            <p:spPr>
              <a:xfrm>
                <a:off x="10246013" y="1650126"/>
                <a:ext cx="5378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" name="直接连接符 3"/>
              <p:cNvCxnSpPr/>
              <p:nvPr/>
            </p:nvCxnSpPr>
            <p:spPr>
              <a:xfrm>
                <a:off x="9641541" y="2262992"/>
                <a:ext cx="0" cy="39117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" name="直接箭头连接符 7"/>
              <p:cNvCxnSpPr/>
              <p:nvPr/>
            </p:nvCxnSpPr>
            <p:spPr>
              <a:xfrm>
                <a:off x="9100908" y="2473467"/>
                <a:ext cx="5406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箭头连接符 9"/>
              <p:cNvCxnSpPr/>
              <p:nvPr/>
            </p:nvCxnSpPr>
            <p:spPr>
              <a:xfrm flipH="1">
                <a:off x="8138992" y="2473467"/>
                <a:ext cx="67462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" name="文本框 10"/>
              <p:cNvSpPr txBox="1"/>
              <p:nvPr/>
            </p:nvSpPr>
            <p:spPr>
              <a:xfrm>
                <a:off x="8723857" y="2312923"/>
                <a:ext cx="6600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44" name="直接箭头连接符 43"/>
              <p:cNvCxnSpPr/>
              <p:nvPr/>
            </p:nvCxnSpPr>
            <p:spPr>
              <a:xfrm>
                <a:off x="10623064" y="2473041"/>
                <a:ext cx="5406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箭头连接符 44"/>
              <p:cNvCxnSpPr/>
              <p:nvPr/>
            </p:nvCxnSpPr>
            <p:spPr>
              <a:xfrm flipH="1">
                <a:off x="9661148" y="2473041"/>
                <a:ext cx="67462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文本框 45"/>
              <p:cNvSpPr txBox="1"/>
              <p:nvPr/>
            </p:nvSpPr>
            <p:spPr>
              <a:xfrm>
                <a:off x="10246013" y="2312497"/>
                <a:ext cx="6600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13" name="直接箭头连接符 12"/>
              <p:cNvCxnSpPr/>
              <p:nvPr/>
            </p:nvCxnSpPr>
            <p:spPr>
              <a:xfrm>
                <a:off x="9822125" y="2934706"/>
                <a:ext cx="134157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箭头连接符 46"/>
              <p:cNvCxnSpPr/>
              <p:nvPr/>
            </p:nvCxnSpPr>
            <p:spPr>
              <a:xfrm flipH="1">
                <a:off x="8138992" y="2974868"/>
                <a:ext cx="124487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8" name="文本框 47"/>
              <p:cNvSpPr txBox="1"/>
              <p:nvPr/>
            </p:nvSpPr>
            <p:spPr>
              <a:xfrm>
                <a:off x="9383865" y="2719413"/>
                <a:ext cx="6600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7371757" y="2361525"/>
              <a:ext cx="537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009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300971" y="4694248"/>
            <a:ext cx="3123366" cy="625684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187625" y="3579437"/>
            <a:ext cx="3123366" cy="625684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7" name="文本框 1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20" name="文本框 1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3" name="文本框 2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6" name="文本框 2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3" name="矩形 70661"/>
          <p:cNvSpPr>
            <a:spLocks noChangeArrowheads="1"/>
          </p:cNvSpPr>
          <p:nvPr/>
        </p:nvSpPr>
        <p:spPr bwMode="auto">
          <a:xfrm>
            <a:off x="3300971" y="950416"/>
            <a:ext cx="5708557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并联电路中的电流、电压规律</a:t>
            </a:r>
          </a:p>
        </p:txBody>
      </p:sp>
      <p:sp>
        <p:nvSpPr>
          <p:cNvPr id="35" name="矩形 34"/>
          <p:cNvSpPr>
            <a:spLocks noChangeArrowheads="1"/>
          </p:cNvSpPr>
          <p:nvPr/>
        </p:nvSpPr>
        <p:spPr bwMode="auto">
          <a:xfrm>
            <a:off x="3228964" y="3038648"/>
            <a:ext cx="8027988" cy="233294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）并联电路中干路电流等于各支路电流之和；</a:t>
            </a: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    I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+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+…+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I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n</a:t>
            </a:r>
            <a:endParaRPr lang="zh-CN" altLang="en-US" sz="2800" i="1" baseline="-25000" dirty="0">
              <a:latin typeface="Times New Roman" panose="02020603050405020304" pitchFamily="18" charset="0"/>
              <a:ea typeface="黑体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）并联电路中各支路两端电压相等。</a:t>
            </a:r>
          </a:p>
          <a:p>
            <a:pPr>
              <a:lnSpc>
                <a:spcPct val="130000"/>
              </a:lnSpc>
            </a:pP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    U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1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=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800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2</a:t>
            </a:r>
            <a:r>
              <a:rPr lang="en-US" altLang="zh-CN" sz="28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=…=</a:t>
            </a:r>
            <a:r>
              <a:rPr lang="en-US" altLang="zh-CN" sz="2800" i="1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U</a:t>
            </a:r>
            <a:r>
              <a:rPr lang="en-US" altLang="zh-CN" sz="2800" i="1" baseline="-250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n</a:t>
            </a:r>
            <a:endParaRPr lang="zh-CN" altLang="en-US" sz="2800" i="1" baseline="-25000" dirty="0">
              <a:latin typeface="Times New Roman" panose="02020603050405020304" pitchFamily="18" charset="0"/>
              <a:ea typeface="黑体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58323" y="1474507"/>
            <a:ext cx="2867025" cy="159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1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8046" y="4309585"/>
            <a:ext cx="6685801" cy="481722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8536691" y="1571353"/>
            <a:ext cx="3837455" cy="1753991"/>
            <a:chOff x="4072184" y="1556097"/>
            <a:chExt cx="3837455" cy="1753991"/>
          </a:xfrm>
        </p:grpSpPr>
        <p:grpSp>
          <p:nvGrpSpPr>
            <p:cNvPr id="46" name="组合 45"/>
            <p:cNvGrpSpPr/>
            <p:nvPr/>
          </p:nvGrpSpPr>
          <p:grpSpPr>
            <a:xfrm>
              <a:off x="4072184" y="1556097"/>
              <a:ext cx="3653635" cy="1753991"/>
              <a:chOff x="7877701" y="1617908"/>
              <a:chExt cx="3653635" cy="1753991"/>
            </a:xfrm>
          </p:grpSpPr>
          <p:pic>
            <p:nvPicPr>
              <p:cNvPr id="48" name="内容占位符 3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877701" y="1802468"/>
                <a:ext cx="3653635" cy="1569431"/>
              </a:xfrm>
              <a:prstGeom prst="rect">
                <a:avLst/>
              </a:prstGeom>
            </p:spPr>
          </p:pic>
          <p:sp>
            <p:nvSpPr>
              <p:cNvPr id="49" name="文本框 48"/>
              <p:cNvSpPr txBox="1"/>
              <p:nvPr/>
            </p:nvSpPr>
            <p:spPr>
              <a:xfrm>
                <a:off x="8275734" y="1670278"/>
                <a:ext cx="5378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8685698" y="1648985"/>
                <a:ext cx="5378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文本框 50"/>
              <p:cNvSpPr txBox="1"/>
              <p:nvPr/>
            </p:nvSpPr>
            <p:spPr>
              <a:xfrm>
                <a:off x="9822125" y="1617908"/>
                <a:ext cx="5378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I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0246013" y="1650126"/>
                <a:ext cx="53788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R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3" name="直接连接符 52"/>
              <p:cNvCxnSpPr/>
              <p:nvPr/>
            </p:nvCxnSpPr>
            <p:spPr>
              <a:xfrm>
                <a:off x="9641541" y="2262992"/>
                <a:ext cx="0" cy="391177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箭头连接符 53"/>
              <p:cNvCxnSpPr/>
              <p:nvPr/>
            </p:nvCxnSpPr>
            <p:spPr>
              <a:xfrm>
                <a:off x="9100908" y="2473467"/>
                <a:ext cx="5406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箭头连接符 54"/>
              <p:cNvCxnSpPr/>
              <p:nvPr/>
            </p:nvCxnSpPr>
            <p:spPr>
              <a:xfrm flipH="1">
                <a:off x="8138992" y="2473467"/>
                <a:ext cx="67462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文本框 55"/>
              <p:cNvSpPr txBox="1"/>
              <p:nvPr/>
            </p:nvSpPr>
            <p:spPr>
              <a:xfrm>
                <a:off x="8723857" y="2312923"/>
                <a:ext cx="6600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7" name="直接箭头连接符 56"/>
              <p:cNvCxnSpPr/>
              <p:nvPr/>
            </p:nvCxnSpPr>
            <p:spPr>
              <a:xfrm>
                <a:off x="10623064" y="2473041"/>
                <a:ext cx="54063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箭头连接符 57"/>
              <p:cNvCxnSpPr/>
              <p:nvPr/>
            </p:nvCxnSpPr>
            <p:spPr>
              <a:xfrm flipH="1">
                <a:off x="9661148" y="2473041"/>
                <a:ext cx="674624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文本框 60"/>
              <p:cNvSpPr txBox="1"/>
              <p:nvPr/>
            </p:nvSpPr>
            <p:spPr>
              <a:xfrm>
                <a:off x="10246013" y="2312497"/>
                <a:ext cx="6600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r>
                  <a:rPr lang="en-US" altLang="zh-CN" sz="2400" baseline="-25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62" name="直接箭头连接符 61"/>
              <p:cNvCxnSpPr/>
              <p:nvPr/>
            </p:nvCxnSpPr>
            <p:spPr>
              <a:xfrm>
                <a:off x="9822125" y="2934706"/>
                <a:ext cx="1341572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箭头连接符 64"/>
              <p:cNvCxnSpPr/>
              <p:nvPr/>
            </p:nvCxnSpPr>
            <p:spPr>
              <a:xfrm flipH="1">
                <a:off x="8138992" y="2974868"/>
                <a:ext cx="1244873" cy="0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文本框 65"/>
              <p:cNvSpPr txBox="1"/>
              <p:nvPr/>
            </p:nvSpPr>
            <p:spPr>
              <a:xfrm>
                <a:off x="9383865" y="2719413"/>
                <a:ext cx="66000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U</a:t>
                </a:r>
                <a:endParaRPr lang="zh-CN" altLang="en-US" sz="2400" baseline="-250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7371757" y="2361525"/>
              <a:ext cx="53788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</a:t>
              </a:r>
              <a:endParaRPr lang="zh-CN" altLang="en-US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3110603" y="1340521"/>
            <a:ext cx="27003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电阻的串联  </a:t>
            </a:r>
          </a:p>
        </p:txBody>
      </p:sp>
      <p:sp>
        <p:nvSpPr>
          <p:cNvPr id="33" name="Text Box 12"/>
          <p:cNvSpPr txBox="1">
            <a:spLocks noChangeArrowheads="1"/>
          </p:cNvSpPr>
          <p:nvPr/>
        </p:nvSpPr>
        <p:spPr bwMode="auto">
          <a:xfrm>
            <a:off x="2538046" y="1897878"/>
            <a:ext cx="557556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由欧姆定律得：</a:t>
            </a:r>
            <a:r>
              <a:rPr lang="en-US" altLang="zh-CN" sz="2400" i="1" dirty="0">
                <a:latin typeface="Times New Roman" pitchFamily="18" charset="0"/>
              </a:rPr>
              <a:t>U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dirty="0">
                <a:latin typeface="Times New Roman" pitchFamily="18" charset="0"/>
              </a:rPr>
              <a:t>=</a:t>
            </a:r>
            <a:r>
              <a:rPr lang="en-US" altLang="zh-CN" sz="2400" i="1" dirty="0">
                <a:latin typeface="Times New Roman" pitchFamily="18" charset="0"/>
              </a:rPr>
              <a:t>I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i="1" dirty="0">
                <a:latin typeface="Times New Roman" pitchFamily="18" charset="0"/>
              </a:rPr>
              <a:t>R</a:t>
            </a:r>
            <a:r>
              <a:rPr lang="en-US" altLang="zh-CN" sz="2400" baseline="-25000" dirty="0">
                <a:latin typeface="Times New Roman" pitchFamily="18" charset="0"/>
              </a:rPr>
              <a:t>1    </a:t>
            </a:r>
            <a:r>
              <a:rPr lang="en-US" altLang="zh-CN" sz="2400" i="1" dirty="0">
                <a:latin typeface="Times New Roman" pitchFamily="18" charset="0"/>
              </a:rPr>
              <a:t>U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  <a:r>
              <a:rPr lang="en-US" altLang="zh-CN" sz="2400" dirty="0">
                <a:latin typeface="Times New Roman" pitchFamily="18" charset="0"/>
              </a:rPr>
              <a:t>=</a:t>
            </a:r>
            <a:r>
              <a:rPr lang="en-US" altLang="zh-CN" sz="2400" i="1" dirty="0">
                <a:latin typeface="Times New Roman" pitchFamily="18" charset="0"/>
              </a:rPr>
              <a:t>I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  <a:r>
              <a:rPr lang="en-US" altLang="zh-CN" sz="2400" i="1" dirty="0">
                <a:latin typeface="Times New Roman" pitchFamily="18" charset="0"/>
              </a:rPr>
              <a:t>R</a:t>
            </a:r>
            <a:r>
              <a:rPr lang="en-US" altLang="zh-CN" sz="2400" baseline="-25000" dirty="0">
                <a:latin typeface="Times New Roman" pitchFamily="18" charset="0"/>
              </a:rPr>
              <a:t>2     </a:t>
            </a:r>
            <a:r>
              <a:rPr lang="en-US" altLang="zh-CN" sz="2400" i="1" dirty="0">
                <a:latin typeface="Times New Roman" pitchFamily="18" charset="0"/>
              </a:rPr>
              <a:t>U</a:t>
            </a:r>
            <a:r>
              <a:rPr lang="en-US" altLang="zh-CN" sz="2400" dirty="0">
                <a:latin typeface="Times New Roman" pitchFamily="18" charset="0"/>
              </a:rPr>
              <a:t>=</a:t>
            </a:r>
            <a:r>
              <a:rPr lang="en-US" altLang="zh-CN" sz="2400" i="1" dirty="0">
                <a:latin typeface="Times New Roman" pitchFamily="18" charset="0"/>
              </a:rPr>
              <a:t>IR</a:t>
            </a:r>
          </a:p>
        </p:txBody>
      </p:sp>
      <p:sp>
        <p:nvSpPr>
          <p:cNvPr id="34" name="Text Box 18"/>
          <p:cNvSpPr txBox="1">
            <a:spLocks noChangeArrowheads="1"/>
          </p:cNvSpPr>
          <p:nvPr/>
        </p:nvSpPr>
        <p:spPr bwMode="auto">
          <a:xfrm>
            <a:off x="3266035" y="3131168"/>
            <a:ext cx="334917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所以：</a:t>
            </a:r>
            <a:r>
              <a:rPr lang="en-US" altLang="zh-CN" sz="2400" i="1" dirty="0">
                <a:latin typeface="Times New Roman" pitchFamily="18" charset="0"/>
              </a:rPr>
              <a:t>IR=I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i="1" dirty="0">
                <a:latin typeface="Times New Roman" pitchFamily="18" charset="0"/>
              </a:rPr>
              <a:t>R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i="1" dirty="0">
                <a:latin typeface="Times New Roman" pitchFamily="18" charset="0"/>
              </a:rPr>
              <a:t>+I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  <a:r>
              <a:rPr lang="en-US" altLang="zh-CN" sz="2400" i="1" dirty="0">
                <a:latin typeface="Times New Roman" pitchFamily="18" charset="0"/>
              </a:rPr>
              <a:t>R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</a:p>
        </p:txBody>
      </p:sp>
      <p:sp>
        <p:nvSpPr>
          <p:cNvPr id="35" name="Text Box 23"/>
          <p:cNvSpPr txBox="1">
            <a:spLocks noChangeArrowheads="1"/>
          </p:cNvSpPr>
          <p:nvPr/>
        </p:nvSpPr>
        <p:spPr bwMode="auto">
          <a:xfrm>
            <a:off x="2686256" y="4298241"/>
            <a:ext cx="622005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结论：串联电路的总电阻等于各电阻之和。</a:t>
            </a: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2057" y="5140348"/>
            <a:ext cx="4286250" cy="95250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5203" y="5109780"/>
            <a:ext cx="4286250" cy="952500"/>
          </a:xfrm>
          <a:prstGeom prst="rect">
            <a:avLst/>
          </a:prstGeom>
        </p:spPr>
      </p:pic>
      <p:sp>
        <p:nvSpPr>
          <p:cNvPr id="2" name="右箭头 1"/>
          <p:cNvSpPr/>
          <p:nvPr/>
        </p:nvSpPr>
        <p:spPr>
          <a:xfrm>
            <a:off x="7019301" y="5497513"/>
            <a:ext cx="874059" cy="238169"/>
          </a:xfrm>
          <a:prstGeom prst="rightArrow">
            <a:avLst/>
          </a:pr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3101162" y="598277"/>
            <a:ext cx="4308167" cy="635596"/>
            <a:chOff x="3043239" y="545045"/>
            <a:chExt cx="4308167" cy="635596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9" name="组合 38"/>
            <p:cNvGrpSpPr/>
            <p:nvPr/>
          </p:nvGrpSpPr>
          <p:grpSpPr>
            <a:xfrm>
              <a:off x="3043239" y="545045"/>
              <a:ext cx="3961656" cy="567189"/>
              <a:chOff x="3345379" y="667983"/>
              <a:chExt cx="3037498" cy="434877"/>
            </a:xfrm>
          </p:grpSpPr>
          <p:sp>
            <p:nvSpPr>
              <p:cNvPr id="41" name="圆角矩形 40"/>
              <p:cNvSpPr/>
              <p:nvPr/>
            </p:nvSpPr>
            <p:spPr>
              <a:xfrm>
                <a:off x="3358903" y="667983"/>
                <a:ext cx="3023974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40" name="文本框 39"/>
            <p:cNvSpPr txBox="1"/>
            <p:nvPr/>
          </p:nvSpPr>
          <p:spPr>
            <a:xfrm>
              <a:off x="3698253" y="565187"/>
              <a:ext cx="3653153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rPr>
                <a:t>电阻的串联和并联</a:t>
              </a:r>
            </a:p>
          </p:txBody>
        </p:sp>
      </p:grpSp>
      <p:sp>
        <p:nvSpPr>
          <p:cNvPr id="67" name="Text Box 21"/>
          <p:cNvSpPr txBox="1">
            <a:spLocks noChangeArrowheads="1"/>
          </p:cNvSpPr>
          <p:nvPr/>
        </p:nvSpPr>
        <p:spPr bwMode="auto">
          <a:xfrm>
            <a:off x="3183048" y="5851753"/>
            <a:ext cx="7759539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电阻串联后相当于增大了导体长度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所以串联电路的总电阻大于任何一个分电阻。</a:t>
            </a:r>
          </a:p>
        </p:txBody>
      </p:sp>
      <p:sp>
        <p:nvSpPr>
          <p:cNvPr id="68" name="Text Box 12"/>
          <p:cNvSpPr txBox="1">
            <a:spLocks noChangeArrowheads="1"/>
          </p:cNvSpPr>
          <p:nvPr/>
        </p:nvSpPr>
        <p:spPr bwMode="auto">
          <a:xfrm>
            <a:off x="2562057" y="2506352"/>
            <a:ext cx="634425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由串联电路规律可知：</a:t>
            </a:r>
            <a:r>
              <a:rPr lang="en-US" altLang="zh-CN" sz="2400" i="1" dirty="0">
                <a:latin typeface="Times New Roman" pitchFamily="18" charset="0"/>
              </a:rPr>
              <a:t>U =U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i="1" dirty="0">
                <a:latin typeface="Times New Roman" pitchFamily="18" charset="0"/>
              </a:rPr>
              <a:t>+U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  <a:r>
              <a:rPr lang="en-US" altLang="zh-CN" sz="2400" dirty="0">
                <a:latin typeface="Times New Roman" pitchFamily="18" charset="0"/>
              </a:rPr>
              <a:t>     </a:t>
            </a:r>
            <a:r>
              <a:rPr lang="en-US" altLang="zh-CN" sz="2400" i="1" dirty="0">
                <a:latin typeface="Times New Roman" pitchFamily="18" charset="0"/>
              </a:rPr>
              <a:t>I</a:t>
            </a:r>
            <a:r>
              <a:rPr lang="en-US" altLang="zh-CN" sz="2400" dirty="0">
                <a:latin typeface="Times New Roman" pitchFamily="18" charset="0"/>
              </a:rPr>
              <a:t>=</a:t>
            </a:r>
            <a:r>
              <a:rPr lang="en-US" altLang="zh-CN" sz="2400" i="1" dirty="0">
                <a:latin typeface="Times New Roman" pitchFamily="18" charset="0"/>
              </a:rPr>
              <a:t>I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i="1" dirty="0">
                <a:latin typeface="Times New Roman" pitchFamily="18" charset="0"/>
              </a:rPr>
              <a:t>=I 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</a:p>
        </p:txBody>
      </p:sp>
      <p:sp>
        <p:nvSpPr>
          <p:cNvPr id="69" name="Text Box 18"/>
          <p:cNvSpPr txBox="1">
            <a:spLocks noChangeArrowheads="1"/>
          </p:cNvSpPr>
          <p:nvPr/>
        </p:nvSpPr>
        <p:spPr bwMode="auto">
          <a:xfrm>
            <a:off x="3314555" y="3726766"/>
            <a:ext cx="252578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即：</a:t>
            </a:r>
            <a:r>
              <a:rPr lang="en-US" altLang="zh-CN" sz="2400" i="1" dirty="0">
                <a:latin typeface="Times New Roman" pitchFamily="18" charset="0"/>
              </a:rPr>
              <a:t>R=R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i="1" dirty="0">
                <a:latin typeface="Times New Roman" pitchFamily="18" charset="0"/>
              </a:rPr>
              <a:t>+R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</a:p>
        </p:txBody>
      </p:sp>
      <p:sp>
        <p:nvSpPr>
          <p:cNvPr id="70" name="Shape 2248"/>
          <p:cNvSpPr/>
          <p:nvPr/>
        </p:nvSpPr>
        <p:spPr>
          <a:xfrm flipH="1">
            <a:off x="2816463" y="403136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71" name="Shape 25434"/>
          <p:cNvSpPr/>
          <p:nvPr/>
        </p:nvSpPr>
        <p:spPr>
          <a:xfrm>
            <a:off x="2997631" y="566701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99024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2" grpId="0" animBg="1"/>
      <p:bldP spid="67" grpId="0"/>
      <p:bldP spid="68" grpId="0"/>
      <p:bldP spid="6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图片 8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6585" y="4149830"/>
            <a:ext cx="7334921" cy="4817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75" y="1987261"/>
            <a:ext cx="3312769" cy="1603217"/>
          </a:xfrm>
          <a:prstGeom prst="rect">
            <a:avLst/>
          </a:prstGeom>
        </p:spPr>
      </p:pic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103" name="Shape 25434"/>
          <p:cNvSpPr/>
          <p:nvPr/>
        </p:nvSpPr>
        <p:spPr>
          <a:xfrm>
            <a:off x="2966587" y="206138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42" name="Text Box 8"/>
          <p:cNvSpPr txBox="1">
            <a:spLocks noChangeArrowheads="1"/>
          </p:cNvSpPr>
          <p:nvPr/>
        </p:nvSpPr>
        <p:spPr bwMode="auto">
          <a:xfrm>
            <a:off x="3127031" y="280204"/>
            <a:ext cx="2700338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kumimoji="1" lang="zh-CN" altLang="en-US" sz="2800" b="1" dirty="0">
                <a:solidFill>
                  <a:srgbClr val="026BA5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电阻的并联  </a:t>
            </a:r>
          </a:p>
        </p:txBody>
      </p: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2983015" y="928276"/>
            <a:ext cx="363537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由欧姆定律得</a:t>
            </a:r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：</a:t>
            </a:r>
          </a:p>
        </p:txBody>
      </p:sp>
      <p:sp>
        <p:nvSpPr>
          <p:cNvPr id="44" name="Text Box 14"/>
          <p:cNvSpPr txBox="1">
            <a:spLocks noChangeArrowheads="1"/>
          </p:cNvSpPr>
          <p:nvPr/>
        </p:nvSpPr>
        <p:spPr bwMode="auto">
          <a:xfrm>
            <a:off x="2983015" y="1648356"/>
            <a:ext cx="763284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由并联电路可知：</a:t>
            </a:r>
            <a:r>
              <a:rPr lang="en-US" altLang="zh-CN" sz="2400" i="1" dirty="0">
                <a:latin typeface="Times New Roman" pitchFamily="18" charset="0"/>
              </a:rPr>
              <a:t>I</a:t>
            </a:r>
            <a:r>
              <a:rPr lang="en-US" altLang="zh-CN" sz="2400" dirty="0">
                <a:latin typeface="Times New Roman" pitchFamily="18" charset="0"/>
              </a:rPr>
              <a:t>=</a:t>
            </a:r>
            <a:r>
              <a:rPr lang="en-US" altLang="zh-CN" sz="2400" i="1" dirty="0">
                <a:latin typeface="Times New Roman" pitchFamily="18" charset="0"/>
              </a:rPr>
              <a:t>I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i="1" dirty="0">
                <a:latin typeface="Times New Roman" pitchFamily="18" charset="0"/>
              </a:rPr>
              <a:t>+I </a:t>
            </a:r>
            <a:r>
              <a:rPr lang="en-US" altLang="zh-CN" sz="2400" baseline="-25000" dirty="0">
                <a:latin typeface="Times New Roman" pitchFamily="18" charset="0"/>
              </a:rPr>
              <a:t>2      </a:t>
            </a:r>
            <a:r>
              <a:rPr lang="en-US" altLang="zh-CN" sz="2400" i="1" dirty="0">
                <a:latin typeface="Times New Roman" pitchFamily="18" charset="0"/>
              </a:rPr>
              <a:t>U =U</a:t>
            </a:r>
            <a:r>
              <a:rPr lang="en-US" altLang="zh-CN" sz="2400" baseline="-25000" dirty="0">
                <a:latin typeface="Times New Roman" pitchFamily="18" charset="0"/>
              </a:rPr>
              <a:t>1</a:t>
            </a:r>
            <a:r>
              <a:rPr lang="en-US" altLang="zh-CN" sz="2400" i="1" dirty="0">
                <a:latin typeface="Times New Roman" pitchFamily="18" charset="0"/>
              </a:rPr>
              <a:t>=U</a:t>
            </a:r>
            <a:r>
              <a:rPr lang="en-US" altLang="zh-CN" sz="2400" baseline="-25000" dirty="0">
                <a:latin typeface="Times New Roman" pitchFamily="18" charset="0"/>
              </a:rPr>
              <a:t>2</a:t>
            </a:r>
          </a:p>
        </p:txBody>
      </p:sp>
      <p:sp>
        <p:nvSpPr>
          <p:cNvPr id="45" name="Text Box 16"/>
          <p:cNvSpPr txBox="1">
            <a:spLocks noChangeArrowheads="1"/>
          </p:cNvSpPr>
          <p:nvPr/>
        </p:nvSpPr>
        <p:spPr bwMode="auto">
          <a:xfrm>
            <a:off x="3559079" y="2224420"/>
            <a:ext cx="999474" cy="720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  <a:buFont typeface="Arial" pitchFamily="34" charset="0"/>
              <a:buNone/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所以：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6" name="Text Box 21"/>
          <p:cNvSpPr txBox="1">
            <a:spLocks noChangeArrowheads="1"/>
          </p:cNvSpPr>
          <p:nvPr/>
        </p:nvSpPr>
        <p:spPr bwMode="auto">
          <a:xfrm>
            <a:off x="2766991" y="4168636"/>
            <a:ext cx="7143491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结论：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并联电路总电阻的倒数等于各电阻倒数之和。</a:t>
            </a:r>
          </a:p>
        </p:txBody>
      </p:sp>
      <p:sp>
        <p:nvSpPr>
          <p:cNvPr id="32" name="Text Box 16"/>
          <p:cNvSpPr txBox="1">
            <a:spLocks noChangeArrowheads="1"/>
          </p:cNvSpPr>
          <p:nvPr/>
        </p:nvSpPr>
        <p:spPr bwMode="auto">
          <a:xfrm>
            <a:off x="3948236" y="3135261"/>
            <a:ext cx="834979" cy="720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即：</a:t>
            </a: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587" y="4910733"/>
            <a:ext cx="2857500" cy="9525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9320" y="4919341"/>
            <a:ext cx="2857500" cy="952500"/>
          </a:xfrm>
          <a:prstGeom prst="rect">
            <a:avLst/>
          </a:prstGeom>
        </p:spPr>
      </p:pic>
      <p:sp>
        <p:nvSpPr>
          <p:cNvPr id="35" name="右箭头 34"/>
          <p:cNvSpPr/>
          <p:nvPr/>
        </p:nvSpPr>
        <p:spPr>
          <a:xfrm>
            <a:off x="5925380" y="5267898"/>
            <a:ext cx="874059" cy="238169"/>
          </a:xfrm>
          <a:prstGeom prst="rightArrow">
            <a:avLst/>
          </a:prstGeom>
          <a:solidFill>
            <a:schemeClr val="accent1"/>
          </a:solidFill>
          <a:ln w="317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36" name="Text Box 22"/>
          <p:cNvSpPr txBox="1">
            <a:spLocks noChangeArrowheads="1"/>
          </p:cNvSpPr>
          <p:nvPr/>
        </p:nvSpPr>
        <p:spPr bwMode="auto">
          <a:xfrm>
            <a:off x="2982944" y="5871841"/>
            <a:ext cx="7705725" cy="83099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    电阻并联后相当于增大了导体横截面积，所以并联电路的总电阻小于任意一个分电阻。</a:t>
            </a:r>
          </a:p>
        </p:txBody>
      </p:sp>
      <p:grpSp>
        <p:nvGrpSpPr>
          <p:cNvPr id="37" name="组合 37909"/>
          <p:cNvGrpSpPr/>
          <p:nvPr/>
        </p:nvGrpSpPr>
        <p:grpSpPr>
          <a:xfrm>
            <a:off x="5359899" y="804873"/>
            <a:ext cx="1079500" cy="831379"/>
            <a:chOff x="0" y="-17"/>
            <a:chExt cx="680" cy="700"/>
          </a:xfrm>
        </p:grpSpPr>
        <p:sp>
          <p:nvSpPr>
            <p:cNvPr id="38" name="矩形 37910"/>
            <p:cNvSpPr>
              <a:spLocks noChangeArrowheads="1"/>
            </p:cNvSpPr>
            <p:nvPr/>
          </p:nvSpPr>
          <p:spPr bwMode="auto">
            <a:xfrm>
              <a:off x="0" y="136"/>
              <a:ext cx="680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latin typeface="Times New Roman" pitchFamily="18" charset="0"/>
                </a:rPr>
                <a:t>I </a:t>
              </a:r>
              <a:r>
                <a:rPr lang="en-US" altLang="zh-CN" sz="2400" dirty="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39" name="矩形 37911"/>
            <p:cNvSpPr>
              <a:spLocks noChangeArrowheads="1"/>
            </p:cNvSpPr>
            <p:nvPr/>
          </p:nvSpPr>
          <p:spPr bwMode="auto">
            <a:xfrm>
              <a:off x="334" y="-17"/>
              <a:ext cx="257" cy="7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latin typeface="Times New Roman" pitchFamily="18" charset="0"/>
                </a:rPr>
                <a:t>U</a:t>
              </a:r>
            </a:p>
            <a:p>
              <a:r>
                <a:rPr lang="en-US" altLang="zh-CN" sz="2400" i="1" dirty="0">
                  <a:latin typeface="Times New Roman" pitchFamily="18" charset="0"/>
                </a:rPr>
                <a:t>R</a:t>
              </a:r>
            </a:p>
          </p:txBody>
        </p:sp>
        <p:sp>
          <p:nvSpPr>
            <p:cNvPr id="40" name="直接连接符 37912"/>
            <p:cNvSpPr>
              <a:spLocks noChangeShapeType="1"/>
            </p:cNvSpPr>
            <p:nvPr/>
          </p:nvSpPr>
          <p:spPr bwMode="auto">
            <a:xfrm>
              <a:off x="336" y="347"/>
              <a:ext cx="27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5" name="组合 37909"/>
          <p:cNvGrpSpPr/>
          <p:nvPr/>
        </p:nvGrpSpPr>
        <p:grpSpPr>
          <a:xfrm>
            <a:off x="8010027" y="857070"/>
            <a:ext cx="1131888" cy="831379"/>
            <a:chOff x="0" y="-17"/>
            <a:chExt cx="713" cy="700"/>
          </a:xfrm>
        </p:grpSpPr>
        <p:sp>
          <p:nvSpPr>
            <p:cNvPr id="56" name="矩形 37910"/>
            <p:cNvSpPr>
              <a:spLocks noChangeArrowheads="1"/>
            </p:cNvSpPr>
            <p:nvPr/>
          </p:nvSpPr>
          <p:spPr bwMode="auto">
            <a:xfrm>
              <a:off x="0" y="136"/>
              <a:ext cx="680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latin typeface="Times New Roman" pitchFamily="18" charset="0"/>
                </a:rPr>
                <a:t>I</a:t>
              </a:r>
              <a:r>
                <a:rPr lang="en-US" altLang="zh-CN" sz="2400" baseline="-25000" dirty="0">
                  <a:latin typeface="Times New Roman" pitchFamily="18" charset="0"/>
                </a:rPr>
                <a:t>2</a:t>
              </a:r>
              <a:r>
                <a:rPr lang="en-US" altLang="zh-CN" sz="2400" i="1" dirty="0">
                  <a:latin typeface="Times New Roman" pitchFamily="18" charset="0"/>
                </a:rPr>
                <a:t> </a:t>
              </a:r>
              <a:r>
                <a:rPr lang="en-US" altLang="zh-CN" sz="2400" dirty="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57" name="矩形 37911"/>
            <p:cNvSpPr>
              <a:spLocks noChangeArrowheads="1"/>
            </p:cNvSpPr>
            <p:nvPr/>
          </p:nvSpPr>
          <p:spPr bwMode="auto">
            <a:xfrm>
              <a:off x="382" y="-17"/>
              <a:ext cx="331" cy="7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latin typeface="Times New Roman" pitchFamily="18" charset="0"/>
                </a:rPr>
                <a:t>U</a:t>
              </a:r>
              <a:r>
                <a:rPr lang="en-US" altLang="zh-CN" sz="2400" baseline="-25000" dirty="0">
                  <a:latin typeface="Times New Roman" pitchFamily="18" charset="0"/>
                </a:rPr>
                <a:t>2</a:t>
              </a:r>
            </a:p>
            <a:p>
              <a:r>
                <a:rPr lang="en-US" altLang="zh-CN" sz="2400" i="1" dirty="0">
                  <a:latin typeface="Times New Roman" pitchFamily="18" charset="0"/>
                </a:rPr>
                <a:t>R</a:t>
              </a:r>
              <a:r>
                <a:rPr lang="en-US" altLang="zh-CN" sz="2400" baseline="-25000" dirty="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58" name="直接连接符 37912"/>
            <p:cNvSpPr>
              <a:spLocks noChangeShapeType="1"/>
            </p:cNvSpPr>
            <p:nvPr/>
          </p:nvSpPr>
          <p:spPr bwMode="auto">
            <a:xfrm>
              <a:off x="384" y="358"/>
              <a:ext cx="27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61" name="组合 37909"/>
          <p:cNvGrpSpPr/>
          <p:nvPr/>
        </p:nvGrpSpPr>
        <p:grpSpPr>
          <a:xfrm>
            <a:off x="6640856" y="829374"/>
            <a:ext cx="1131888" cy="831379"/>
            <a:chOff x="0" y="-17"/>
            <a:chExt cx="713" cy="700"/>
          </a:xfrm>
        </p:grpSpPr>
        <p:sp>
          <p:nvSpPr>
            <p:cNvPr id="62" name="矩形 37910"/>
            <p:cNvSpPr>
              <a:spLocks noChangeArrowheads="1"/>
            </p:cNvSpPr>
            <p:nvPr/>
          </p:nvSpPr>
          <p:spPr bwMode="auto">
            <a:xfrm>
              <a:off x="0" y="136"/>
              <a:ext cx="680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 sz="2400" i="1" dirty="0">
                  <a:latin typeface="Times New Roman" pitchFamily="18" charset="0"/>
                </a:rPr>
                <a:t>I</a:t>
              </a:r>
              <a:r>
                <a:rPr lang="en-US" altLang="zh-CN" sz="2400" baseline="-25000" dirty="0">
                  <a:latin typeface="Times New Roman" pitchFamily="18" charset="0"/>
                </a:rPr>
                <a:t>1</a:t>
              </a:r>
              <a:r>
                <a:rPr lang="en-US" altLang="zh-CN" sz="2400" i="1" dirty="0">
                  <a:latin typeface="Times New Roman" pitchFamily="18" charset="0"/>
                </a:rPr>
                <a:t> </a:t>
              </a:r>
              <a:r>
                <a:rPr lang="en-US" altLang="zh-CN" sz="2400" dirty="0">
                  <a:latin typeface="Times New Roman" pitchFamily="18" charset="0"/>
                </a:rPr>
                <a:t>=</a:t>
              </a:r>
            </a:p>
          </p:txBody>
        </p:sp>
        <p:sp>
          <p:nvSpPr>
            <p:cNvPr id="65" name="矩形 37911"/>
            <p:cNvSpPr>
              <a:spLocks noChangeArrowheads="1"/>
            </p:cNvSpPr>
            <p:nvPr/>
          </p:nvSpPr>
          <p:spPr bwMode="auto">
            <a:xfrm>
              <a:off x="382" y="-17"/>
              <a:ext cx="331" cy="70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latin typeface="Times New Roman" pitchFamily="18" charset="0"/>
                </a:rPr>
                <a:t>U</a:t>
              </a:r>
              <a:r>
                <a:rPr lang="en-US" altLang="zh-CN" sz="2400" baseline="-25000" dirty="0">
                  <a:latin typeface="Times New Roman" pitchFamily="18" charset="0"/>
                </a:rPr>
                <a:t>1</a:t>
              </a:r>
            </a:p>
            <a:p>
              <a:r>
                <a:rPr lang="en-US" altLang="zh-CN" sz="2400" i="1" dirty="0">
                  <a:latin typeface="Times New Roman" pitchFamily="18" charset="0"/>
                </a:rPr>
                <a:t>R</a:t>
              </a:r>
              <a:r>
                <a:rPr lang="en-US" altLang="zh-CN" sz="2400" baseline="-25000" dirty="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66" name="直接连接符 37912"/>
            <p:cNvSpPr>
              <a:spLocks noChangeShapeType="1"/>
            </p:cNvSpPr>
            <p:nvPr/>
          </p:nvSpPr>
          <p:spPr bwMode="auto">
            <a:xfrm>
              <a:off x="384" y="358"/>
              <a:ext cx="273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20606" y="2209989"/>
            <a:ext cx="2288714" cy="853887"/>
            <a:chOff x="8574493" y="2303882"/>
            <a:chExt cx="2288714" cy="853887"/>
          </a:xfrm>
        </p:grpSpPr>
        <p:grpSp>
          <p:nvGrpSpPr>
            <p:cNvPr id="41" name="组合 37909"/>
            <p:cNvGrpSpPr/>
            <p:nvPr/>
          </p:nvGrpSpPr>
          <p:grpSpPr>
            <a:xfrm>
              <a:off x="8574493" y="2326390"/>
              <a:ext cx="852488" cy="831379"/>
              <a:chOff x="334" y="-17"/>
              <a:chExt cx="537" cy="700"/>
            </a:xfrm>
          </p:grpSpPr>
          <p:sp>
            <p:nvSpPr>
              <p:cNvPr id="52" name="矩形 37910"/>
              <p:cNvSpPr>
                <a:spLocks noChangeArrowheads="1"/>
              </p:cNvSpPr>
              <p:nvPr/>
            </p:nvSpPr>
            <p:spPr bwMode="auto">
              <a:xfrm>
                <a:off x="609" y="141"/>
                <a:ext cx="262" cy="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latin typeface="Times New Roman" pitchFamily="18" charset="0"/>
                  </a:rPr>
                  <a:t>=</a:t>
                </a:r>
              </a:p>
            </p:txBody>
          </p:sp>
          <p:sp>
            <p:nvSpPr>
              <p:cNvPr id="53" name="矩形 37911"/>
              <p:cNvSpPr>
                <a:spLocks noChangeArrowheads="1"/>
              </p:cNvSpPr>
              <p:nvPr/>
            </p:nvSpPr>
            <p:spPr bwMode="auto">
              <a:xfrm>
                <a:off x="334" y="-17"/>
                <a:ext cx="257" cy="7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i="1" dirty="0">
                    <a:latin typeface="Times New Roman" pitchFamily="18" charset="0"/>
                  </a:rPr>
                  <a:t>U</a:t>
                </a:r>
              </a:p>
              <a:p>
                <a:r>
                  <a:rPr lang="en-US" altLang="zh-CN" sz="2400" i="1" dirty="0">
                    <a:latin typeface="Times New Roman" pitchFamily="18" charset="0"/>
                  </a:rPr>
                  <a:t>R</a:t>
                </a:r>
              </a:p>
            </p:txBody>
          </p:sp>
          <p:sp>
            <p:nvSpPr>
              <p:cNvPr id="54" name="直接连接符 37912"/>
              <p:cNvSpPr>
                <a:spLocks noChangeShapeType="1"/>
              </p:cNvSpPr>
              <p:nvPr/>
            </p:nvSpPr>
            <p:spPr bwMode="auto">
              <a:xfrm>
                <a:off x="336" y="347"/>
                <a:ext cx="273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67" name="矩形 37911"/>
            <p:cNvSpPr>
              <a:spLocks noChangeArrowheads="1"/>
            </p:cNvSpPr>
            <p:nvPr/>
          </p:nvSpPr>
          <p:spPr bwMode="auto">
            <a:xfrm>
              <a:off x="9453751" y="2303882"/>
              <a:ext cx="525463" cy="83137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latin typeface="Times New Roman" pitchFamily="18" charset="0"/>
                </a:rPr>
                <a:t>U</a:t>
              </a:r>
              <a:r>
                <a:rPr lang="en-US" altLang="zh-CN" sz="2400" baseline="-25000" dirty="0">
                  <a:latin typeface="Times New Roman" pitchFamily="18" charset="0"/>
                </a:rPr>
                <a:t>1</a:t>
              </a:r>
            </a:p>
            <a:p>
              <a:r>
                <a:rPr lang="en-US" altLang="zh-CN" sz="2400" i="1" dirty="0">
                  <a:latin typeface="Times New Roman" pitchFamily="18" charset="0"/>
                </a:rPr>
                <a:t>R</a:t>
              </a:r>
              <a:r>
                <a:rPr lang="en-US" altLang="zh-CN" sz="2400" baseline="-25000" dirty="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68" name="直接连接符 37912"/>
            <p:cNvSpPr>
              <a:spLocks noChangeShapeType="1"/>
            </p:cNvSpPr>
            <p:nvPr/>
          </p:nvSpPr>
          <p:spPr bwMode="auto">
            <a:xfrm>
              <a:off x="9456926" y="2749264"/>
              <a:ext cx="4333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9979214" y="2506936"/>
              <a:ext cx="5197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矩形 37911"/>
            <p:cNvSpPr>
              <a:spLocks noChangeArrowheads="1"/>
            </p:cNvSpPr>
            <p:nvPr/>
          </p:nvSpPr>
          <p:spPr bwMode="auto">
            <a:xfrm>
              <a:off x="10353131" y="2307949"/>
              <a:ext cx="510076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i="1" dirty="0">
                  <a:latin typeface="Times New Roman" pitchFamily="18" charset="0"/>
                </a:rPr>
                <a:t>U</a:t>
              </a:r>
              <a:r>
                <a:rPr lang="en-US" altLang="zh-CN" sz="2400" baseline="-25000" dirty="0">
                  <a:latin typeface="Times New Roman" pitchFamily="18" charset="0"/>
                </a:rPr>
                <a:t>2</a:t>
              </a:r>
            </a:p>
            <a:p>
              <a:r>
                <a:rPr lang="en-US" altLang="zh-CN" sz="2400" i="1" dirty="0">
                  <a:latin typeface="Times New Roman" pitchFamily="18" charset="0"/>
                </a:rPr>
                <a:t>R</a:t>
              </a:r>
              <a:r>
                <a:rPr lang="en-US" altLang="zh-CN" sz="2400" baseline="-25000" dirty="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70" name="直接连接符 37912"/>
            <p:cNvSpPr>
              <a:spLocks noChangeShapeType="1"/>
            </p:cNvSpPr>
            <p:nvPr/>
          </p:nvSpPr>
          <p:spPr bwMode="auto">
            <a:xfrm>
              <a:off x="10356306" y="2753331"/>
              <a:ext cx="4333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655872" y="3161406"/>
            <a:ext cx="2253448" cy="853887"/>
            <a:chOff x="8574493" y="2303882"/>
            <a:chExt cx="2253448" cy="853887"/>
          </a:xfrm>
        </p:grpSpPr>
        <p:grpSp>
          <p:nvGrpSpPr>
            <p:cNvPr id="72" name="组合 37909"/>
            <p:cNvGrpSpPr/>
            <p:nvPr/>
          </p:nvGrpSpPr>
          <p:grpSpPr>
            <a:xfrm>
              <a:off x="8574493" y="2326390"/>
              <a:ext cx="852488" cy="831379"/>
              <a:chOff x="334" y="-17"/>
              <a:chExt cx="537" cy="700"/>
            </a:xfrm>
          </p:grpSpPr>
          <p:sp>
            <p:nvSpPr>
              <p:cNvPr id="78" name="矩形 37910"/>
              <p:cNvSpPr>
                <a:spLocks noChangeArrowheads="1"/>
              </p:cNvSpPr>
              <p:nvPr/>
            </p:nvSpPr>
            <p:spPr bwMode="auto">
              <a:xfrm>
                <a:off x="609" y="141"/>
                <a:ext cx="262" cy="389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>
                <a:spAutoFit/>
              </a:bodyPr>
              <a:lstStyle/>
              <a:p>
                <a:r>
                  <a:rPr lang="en-US" altLang="zh-CN" sz="2400" dirty="0">
                    <a:latin typeface="Times New Roman" pitchFamily="18" charset="0"/>
                  </a:rPr>
                  <a:t>=</a:t>
                </a:r>
              </a:p>
            </p:txBody>
          </p:sp>
          <p:sp>
            <p:nvSpPr>
              <p:cNvPr id="79" name="矩形 37911"/>
              <p:cNvSpPr>
                <a:spLocks noChangeArrowheads="1"/>
              </p:cNvSpPr>
              <p:nvPr/>
            </p:nvSpPr>
            <p:spPr bwMode="auto">
              <a:xfrm>
                <a:off x="334" y="-17"/>
                <a:ext cx="234" cy="70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400" dirty="0">
                    <a:latin typeface="Times New Roman" pitchFamily="18" charset="0"/>
                  </a:rPr>
                  <a:t>1</a:t>
                </a:r>
              </a:p>
              <a:p>
                <a:r>
                  <a:rPr lang="en-US" altLang="zh-CN" sz="2400" i="1" dirty="0">
                    <a:latin typeface="Times New Roman" pitchFamily="18" charset="0"/>
                  </a:rPr>
                  <a:t>R</a:t>
                </a:r>
              </a:p>
            </p:txBody>
          </p:sp>
          <p:sp>
            <p:nvSpPr>
              <p:cNvPr id="80" name="直接连接符 37912"/>
              <p:cNvSpPr>
                <a:spLocks noChangeShapeType="1"/>
              </p:cNvSpPr>
              <p:nvPr/>
            </p:nvSpPr>
            <p:spPr bwMode="auto">
              <a:xfrm>
                <a:off x="336" y="347"/>
                <a:ext cx="273" cy="0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73" name="矩形 37911"/>
            <p:cNvSpPr>
              <a:spLocks noChangeArrowheads="1"/>
            </p:cNvSpPr>
            <p:nvPr/>
          </p:nvSpPr>
          <p:spPr bwMode="auto">
            <a:xfrm>
              <a:off x="9453751" y="2303882"/>
              <a:ext cx="47481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1</a:t>
              </a:r>
            </a:p>
            <a:p>
              <a:r>
                <a:rPr lang="en-US" altLang="zh-CN" sz="2400" i="1" dirty="0">
                  <a:latin typeface="Times New Roman" pitchFamily="18" charset="0"/>
                </a:rPr>
                <a:t>R</a:t>
              </a:r>
              <a:r>
                <a:rPr lang="en-US" altLang="zh-CN" sz="2400" baseline="-25000" dirty="0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74" name="直接连接符 37912"/>
            <p:cNvSpPr>
              <a:spLocks noChangeShapeType="1"/>
            </p:cNvSpPr>
            <p:nvPr/>
          </p:nvSpPr>
          <p:spPr bwMode="auto">
            <a:xfrm>
              <a:off x="9456926" y="2749264"/>
              <a:ext cx="4333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979214" y="2506936"/>
              <a:ext cx="5197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+</a:t>
              </a:r>
              <a:endPara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矩形 37911"/>
            <p:cNvSpPr>
              <a:spLocks noChangeArrowheads="1"/>
            </p:cNvSpPr>
            <p:nvPr/>
          </p:nvSpPr>
          <p:spPr bwMode="auto">
            <a:xfrm>
              <a:off x="10353131" y="2307949"/>
              <a:ext cx="474810" cy="8309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latin typeface="Times New Roman" pitchFamily="18" charset="0"/>
                </a:rPr>
                <a:t>1</a:t>
              </a:r>
            </a:p>
            <a:p>
              <a:r>
                <a:rPr lang="en-US" altLang="zh-CN" sz="2400" i="1" dirty="0">
                  <a:latin typeface="Times New Roman" pitchFamily="18" charset="0"/>
                </a:rPr>
                <a:t>R</a:t>
              </a:r>
              <a:r>
                <a:rPr lang="en-US" altLang="zh-CN" sz="2400" baseline="-25000" dirty="0"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77" name="直接连接符 37912"/>
            <p:cNvSpPr>
              <a:spLocks noChangeShapeType="1"/>
            </p:cNvSpPr>
            <p:nvPr/>
          </p:nvSpPr>
          <p:spPr bwMode="auto">
            <a:xfrm>
              <a:off x="10356306" y="2753331"/>
              <a:ext cx="433388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2425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32" grpId="0"/>
      <p:bldP spid="35" grpId="0" animBg="1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" name="组合 58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63" name="文本框 6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知识讲解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5" name="文本框 8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8" name="文本框 8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3101162" y="598277"/>
            <a:ext cx="6599809" cy="635596"/>
            <a:chOff x="3043239" y="545045"/>
            <a:chExt cx="6599809" cy="635596"/>
          </a:xfrm>
        </p:grpSpPr>
        <p:cxnSp>
          <p:nvCxnSpPr>
            <p:cNvPr id="108" name="直接连接符 107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9" name="组合 108"/>
            <p:cNvGrpSpPr/>
            <p:nvPr/>
          </p:nvGrpSpPr>
          <p:grpSpPr>
            <a:xfrm>
              <a:off x="3043239" y="545045"/>
              <a:ext cx="6136968" cy="567189"/>
              <a:chOff x="3345379" y="667983"/>
              <a:chExt cx="4705364" cy="434877"/>
            </a:xfrm>
          </p:grpSpPr>
          <p:sp>
            <p:nvSpPr>
              <p:cNvPr id="111" name="圆角矩形 110"/>
              <p:cNvSpPr/>
              <p:nvPr/>
            </p:nvSpPr>
            <p:spPr>
              <a:xfrm>
                <a:off x="3358904" y="667983"/>
                <a:ext cx="4691839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  <p:sp>
          <p:nvSpPr>
            <p:cNvPr id="110" name="文本框 109"/>
            <p:cNvSpPr txBox="1"/>
            <p:nvPr/>
          </p:nvSpPr>
          <p:spPr>
            <a:xfrm>
              <a:off x="4039392" y="565187"/>
              <a:ext cx="560365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r>
                <a:rPr lang="zh-CN" altLang="en-US" sz="28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sym typeface="宋体" panose="02010600030101010101" pitchFamily="2" charset="-122"/>
                </a:rPr>
                <a:t>欧姆定律在串联电路中的应用</a:t>
              </a:r>
            </a:p>
          </p:txBody>
        </p:sp>
      </p:grpSp>
      <p:sp>
        <p:nvSpPr>
          <p:cNvPr id="32" name="文本框 37903"/>
          <p:cNvSpPr txBox="1">
            <a:spLocks noChangeArrowheads="1"/>
          </p:cNvSpPr>
          <p:nvPr/>
        </p:nvSpPr>
        <p:spPr bwMode="auto">
          <a:xfrm>
            <a:off x="2945381" y="1046342"/>
            <a:ext cx="8424936" cy="23083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400" dirty="0">
                <a:latin typeface="Times New Roman" pitchFamily="18" charset="0"/>
                <a:cs typeface="Times New Roman" panose="02020603050405020304" pitchFamily="18" charset="0"/>
              </a:rPr>
              <a:t>   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如图所示，电阻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10Ω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，电源两端电压为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6V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。开关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S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闭合后，求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：（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）当滑动变阻器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接入电路的电阻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50Ω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时，通过电阻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的电流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I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；（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2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）当滑动变阻器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接入电路的电阻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3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为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20Ω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时，通过电阻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1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的电流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I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′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。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4" name="任意多边形 33"/>
          <p:cNvSpPr/>
          <p:nvPr/>
        </p:nvSpPr>
        <p:spPr>
          <a:xfrm>
            <a:off x="6442000" y="1208117"/>
            <a:ext cx="6586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9267304" y="1183677"/>
            <a:ext cx="6586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10004700" y="1733880"/>
            <a:ext cx="6586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任意多边形 36"/>
          <p:cNvSpPr/>
          <p:nvPr/>
        </p:nvSpPr>
        <p:spPr>
          <a:xfrm>
            <a:off x="3270316" y="2851159"/>
            <a:ext cx="658609" cy="464923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Shape 2248"/>
          <p:cNvSpPr/>
          <p:nvPr/>
        </p:nvSpPr>
        <p:spPr>
          <a:xfrm flipH="1">
            <a:off x="2816463" y="403136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9" name="Shape 25434"/>
          <p:cNvSpPr/>
          <p:nvPr/>
        </p:nvSpPr>
        <p:spPr>
          <a:xfrm>
            <a:off x="2997631" y="566701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8600" y="2889045"/>
            <a:ext cx="3579060" cy="1930809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9489697" y="2886341"/>
            <a:ext cx="125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8032138" y="3474844"/>
            <a:ext cx="1233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50Ω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3" name="直接箭头连接符 52"/>
          <p:cNvCxnSpPr/>
          <p:nvPr/>
        </p:nvCxnSpPr>
        <p:spPr>
          <a:xfrm flipH="1">
            <a:off x="7715974" y="4469343"/>
            <a:ext cx="124487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文本框 53"/>
          <p:cNvSpPr txBox="1"/>
          <p:nvPr/>
        </p:nvSpPr>
        <p:spPr>
          <a:xfrm>
            <a:off x="8949952" y="4230759"/>
            <a:ext cx="1061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6V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0744" y="3822755"/>
            <a:ext cx="2462428" cy="1791935"/>
          </a:xfrm>
          <a:prstGeom prst="rect">
            <a:avLst/>
          </a:prstGeom>
        </p:spPr>
      </p:pic>
      <p:cxnSp>
        <p:nvCxnSpPr>
          <p:cNvPr id="78" name="直接箭头连接符 77"/>
          <p:cNvCxnSpPr>
            <a:stCxn id="54" idx="3"/>
          </p:cNvCxnSpPr>
          <p:nvPr/>
        </p:nvCxnSpPr>
        <p:spPr>
          <a:xfrm>
            <a:off x="10011177" y="4461592"/>
            <a:ext cx="718874" cy="74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0" name="图片 7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19929" y="4795040"/>
            <a:ext cx="3579060" cy="1930809"/>
          </a:xfrm>
          <a:prstGeom prst="rect">
            <a:avLst/>
          </a:prstGeom>
        </p:spPr>
      </p:pic>
      <p:sp>
        <p:nvSpPr>
          <p:cNvPr id="81" name="文本框 80"/>
          <p:cNvSpPr txBox="1"/>
          <p:nvPr/>
        </p:nvSpPr>
        <p:spPr>
          <a:xfrm>
            <a:off x="9661026" y="4792336"/>
            <a:ext cx="12509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10Ω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203467" y="5380839"/>
            <a:ext cx="12332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20Ω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4" name="直接箭头连接符 83"/>
          <p:cNvCxnSpPr/>
          <p:nvPr/>
        </p:nvCxnSpPr>
        <p:spPr>
          <a:xfrm flipH="1">
            <a:off x="7887303" y="6375338"/>
            <a:ext cx="1244873" cy="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文本框 97"/>
          <p:cNvSpPr txBox="1"/>
          <p:nvPr/>
        </p:nvSpPr>
        <p:spPr>
          <a:xfrm>
            <a:off x="9121281" y="6136754"/>
            <a:ext cx="1061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U=</a:t>
            </a: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6V</a:t>
            </a:r>
            <a:endParaRPr lang="zh-CN" altLang="en-US" sz="2400" baseline="-25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9" name="直接箭头连接符 98"/>
          <p:cNvCxnSpPr>
            <a:stCxn id="98" idx="3"/>
          </p:cNvCxnSpPr>
          <p:nvPr/>
        </p:nvCxnSpPr>
        <p:spPr>
          <a:xfrm>
            <a:off x="10182506" y="6367587"/>
            <a:ext cx="718874" cy="744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595915" y="3861427"/>
            <a:ext cx="658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1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）</a:t>
            </a:r>
            <a:endParaRPr lang="zh-CN" altLang="en-US" dirty="0"/>
          </a:p>
        </p:txBody>
      </p:sp>
      <p:sp>
        <p:nvSpPr>
          <p:cNvPr id="100" name="文本框 99"/>
          <p:cNvSpPr txBox="1"/>
          <p:nvPr/>
        </p:nvSpPr>
        <p:spPr>
          <a:xfrm>
            <a:off x="6596477" y="5648317"/>
            <a:ext cx="6586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（</a:t>
            </a:r>
            <a:r>
              <a:rPr lang="en-US" altLang="zh-CN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2</a:t>
            </a:r>
            <a:r>
              <a:rPr lang="zh-CN" altLang="en-US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Wingdings" pitchFamily="2" charset="2"/>
              </a:rPr>
              <a:t>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68194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42" grpId="0"/>
      <p:bldP spid="44" grpId="0"/>
      <p:bldP spid="54" grpId="0"/>
      <p:bldP spid="81" grpId="0"/>
      <p:bldP spid="83" grpId="0"/>
      <p:bldP spid="98" grpId="0"/>
      <p:bldP spid="10" grpId="0"/>
      <p:bldP spid="100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4880</TotalTime>
  <Words>1798</Words>
  <Application>Microsoft Office PowerPoint</Application>
  <PresentationFormat>宽屏</PresentationFormat>
  <Paragraphs>411</Paragraphs>
  <Slides>21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1" baseType="lpstr">
      <vt:lpstr>黑体</vt:lpstr>
      <vt:lpstr>楷体</vt:lpstr>
      <vt:lpstr>楷体_GB2312</vt:lpstr>
      <vt:lpstr>隶书</vt:lpstr>
      <vt:lpstr>微软雅黑</vt:lpstr>
      <vt:lpstr>Arial</vt:lpstr>
      <vt:lpstr>Calibri</vt:lpstr>
      <vt:lpstr>Times New Roman</vt:lpstr>
      <vt:lpstr>主题1</vt:lpstr>
      <vt:lpstr>Office 主题</vt:lpstr>
      <vt:lpstr>第十七章  欧姆定律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第十七章  欧姆定律 </dc:title>
  <cp:lastModifiedBy>Administrator</cp:lastModifiedBy>
  <cp:revision>1</cp:revision>
  <cp:lastPrinted>2021-03-01T08:24:18Z</cp:lastPrinted>
  <dcterms:created xsi:type="dcterms:W3CDTF">2018-12-13T05:08:29Z</dcterms:created>
  <dcterms:modified xsi:type="dcterms:W3CDTF">2024-02-06T12:38:12Z</dcterms:modified>
</cp:coreProperties>
</file>