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8" y="1939184"/>
            <a:ext cx="1829733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762429" y="2536193"/>
            <a:ext cx="2881085" cy="50394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第二十二章  第</a:t>
            </a:r>
            <a:r>
              <a:rPr lang="en-US" altLang="zh-CN" sz="40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3890724" y="944623"/>
            <a:ext cx="4086396" cy="833054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4344"/>
            <a:ext cx="1530566" cy="308537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42739" y="2170587"/>
            <a:ext cx="1246493" cy="37024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（九年级）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50" y="776804"/>
            <a:ext cx="3528054" cy="3528054"/>
          </a:xfrm>
          <a:prstGeom prst="rect">
            <a:avLst/>
          </a:prstGeom>
        </p:spPr>
      </p:pic>
      <p:sp>
        <p:nvSpPr>
          <p:cNvPr id="14" name="Shape 40"/>
          <p:cNvSpPr/>
          <p:nvPr/>
        </p:nvSpPr>
        <p:spPr>
          <a:xfrm>
            <a:off x="5436096" y="3219822"/>
            <a:ext cx="1681336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核 能</a:t>
            </a:r>
            <a:endParaRPr lang="zh-CN" sz="54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4995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8429" y="160629"/>
            <a:ext cx="1670650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链式反应</a:t>
            </a:r>
            <a:endParaRPr lang="zh-CN" altLang="en-US" sz="2400" dirty="0"/>
          </a:p>
        </p:txBody>
      </p:sp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286993" y="551350"/>
            <a:ext cx="843491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indent="0" algn="l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用中子轰击铀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235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原子核，铀核在分裂时，会释放出核能，同时还会产生几个新的中子，这些中子会继续轰击其他铀核。于是就导致一系列铀核持续裂变，并释放出大量核能，这就是裂变中的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链式反应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链式反应是可以控制的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17830" y="2860761"/>
            <a:ext cx="2534289" cy="2192170"/>
            <a:chOff x="5029899" y="2613679"/>
            <a:chExt cx="2534289" cy="2186757"/>
          </a:xfrm>
        </p:grpSpPr>
        <p:pic>
          <p:nvPicPr>
            <p:cNvPr id="6" name="Picture 3"/>
            <p:cNvPicPr preferRelativeResize="0"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4188" y="2613679"/>
              <a:ext cx="2520000" cy="1800000"/>
            </a:xfrm>
            <a:prstGeom prst="rect">
              <a:avLst/>
            </a:prstGeom>
            <a:noFill/>
            <a:effectLst>
              <a:outerShdw blurRad="2794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矩形 7"/>
            <p:cNvSpPr/>
            <p:nvPr/>
          </p:nvSpPr>
          <p:spPr>
            <a:xfrm>
              <a:off x="5029899" y="4338771"/>
              <a:ext cx="243047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 链式反应示意图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700326" y="2860761"/>
            <a:ext cx="4809916" cy="1943791"/>
            <a:chOff x="2168534" y="1620887"/>
            <a:chExt cx="4809916" cy="1938992"/>
          </a:xfrm>
        </p:grpSpPr>
        <p:sp>
          <p:nvSpPr>
            <p:cNvPr id="12" name="Text Box 5"/>
            <p:cNvSpPr txBox="1">
              <a:spLocks noChangeArrowheads="1"/>
            </p:cNvSpPr>
            <p:nvPr/>
          </p:nvSpPr>
          <p:spPr bwMode="auto">
            <a:xfrm>
              <a:off x="4440187" y="1620887"/>
              <a:ext cx="2538263" cy="1938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dist="35921" dir="2700000" sy="50000" kx="2115830" algn="bl" rotWithShape="0">
                <a:srgbClr val="C0C0C0"/>
              </a:outerShdw>
            </a:effectLst>
            <a:extLst/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dirty="0" smtClean="0">
                  <a:latin typeface="微软雅黑" pitchFamily="34" charset="-122"/>
                  <a:ea typeface="微软雅黑" pitchFamily="34" charset="-122"/>
                </a:rPr>
                <a:t>1946-1948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年我国物理学家钱三强夫妇从实验中观察到铀核的</a:t>
              </a:r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分裂和</a:t>
              </a:r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4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分裂现象。</a:t>
              </a:r>
            </a:p>
          </p:txBody>
        </p:sp>
        <p:pic>
          <p:nvPicPr>
            <p:cNvPr id="13" name="Picture 6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59" r="15627" b="6003"/>
            <a:stretch>
              <a:fillRect/>
            </a:stretch>
          </p:blipFill>
          <p:spPr bwMode="auto">
            <a:xfrm>
              <a:off x="2168534" y="1620887"/>
              <a:ext cx="2160000" cy="1938992"/>
            </a:xfrm>
            <a:prstGeom prst="rect">
              <a:avLst/>
            </a:prstGeom>
            <a:noFill/>
            <a:effectLst>
              <a:outerShdw blurRad="2794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54396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6388"/>
          <p:cNvSpPr>
            <a:spLocks noChangeArrowheads="1"/>
          </p:cNvSpPr>
          <p:nvPr/>
        </p:nvSpPr>
        <p:spPr bwMode="auto">
          <a:xfrm>
            <a:off x="316439" y="217495"/>
            <a:ext cx="1362874" cy="46280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核电站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230793" y="1082804"/>
            <a:ext cx="822113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indent="0" algn="l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核电站的核心设备是</a:t>
            </a:r>
            <a:r>
              <a:rPr lang="zh-CN" altLang="en-US" sz="2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核反应堆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。核反应堆是原子核发生链式反应的场所。</a:t>
            </a: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276222" y="680303"/>
            <a:ext cx="8538898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indent="0" algn="l" eaLnBrk="1" hangingPunct="1"/>
            <a:r>
              <a:rPr lang="en-US" altLang="zh-CN" sz="2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1942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年，人类利用核反应堆第一次实现了</a:t>
            </a:r>
            <a:r>
              <a:rPr lang="zh-CN" altLang="en-US" sz="2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可控制的铀核裂变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77468" y="2220668"/>
            <a:ext cx="2646878" cy="2220982"/>
            <a:chOff x="779313" y="2362952"/>
            <a:chExt cx="2646878" cy="2215498"/>
          </a:xfrm>
        </p:grpSpPr>
        <p:pic>
          <p:nvPicPr>
            <p:cNvPr id="12290" name="Picture 2" descr="17104005"/>
            <p:cNvPicPr preferRelativeResize="0"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109" y="2362952"/>
              <a:ext cx="1800000" cy="1800000"/>
            </a:xfrm>
            <a:prstGeom prst="rect">
              <a:avLst/>
            </a:prstGeom>
            <a:noFill/>
            <a:effectLst>
              <a:outerShdw blurRad="2794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779313" y="4116785"/>
              <a:ext cx="264687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zh-CN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核电站中的反应堆</a:t>
              </a:r>
              <a:endPara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891189" y="2174387"/>
            <a:ext cx="1800000" cy="2267263"/>
            <a:chOff x="3217038" y="2362952"/>
            <a:chExt cx="1800000" cy="2261665"/>
          </a:xfrm>
        </p:grpSpPr>
        <p:pic>
          <p:nvPicPr>
            <p:cNvPr id="9" name="图片 8"/>
            <p:cNvPicPr preferRelativeResize="0">
              <a:picLocks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85" t="5967"/>
            <a:stretch/>
          </p:blipFill>
          <p:spPr bwMode="auto">
            <a:xfrm>
              <a:off x="3217038" y="2362952"/>
              <a:ext cx="1800000" cy="1800000"/>
            </a:xfrm>
            <a:prstGeom prst="rect">
              <a:avLst/>
            </a:prstGeom>
            <a:noFill/>
            <a:effectLst>
              <a:outerShdw blurRad="2794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3255263" y="4162952"/>
              <a:ext cx="17235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秦山核电站</a:t>
              </a:r>
              <a:endPara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219699" y="2066580"/>
            <a:ext cx="3240000" cy="2421351"/>
            <a:chOff x="5219699" y="2015311"/>
            <a:chExt cx="3240000" cy="2415372"/>
          </a:xfrm>
        </p:grpSpPr>
        <p:pic>
          <p:nvPicPr>
            <p:cNvPr id="12291" name="图片 1" descr="说明: http://8062827.s21i-8.faiusr.com/3/ABUIABADGAAg8ufawAUo6trP7AYw6QQ4wQI.gif"/>
            <p:cNvPicPr preferRelativeResize="0"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19699" y="2015311"/>
              <a:ext cx="3240000" cy="1800000"/>
            </a:xfrm>
            <a:prstGeom prst="rect">
              <a:avLst/>
            </a:prstGeom>
            <a:noFill/>
            <a:effectLst>
              <a:outerShdw blurRad="2794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矩形 12"/>
            <p:cNvSpPr/>
            <p:nvPr/>
          </p:nvSpPr>
          <p:spPr>
            <a:xfrm>
              <a:off x="5339669" y="3969018"/>
              <a:ext cx="311014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zh-CN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 核电站的原理示意图</a:t>
              </a:r>
              <a:r>
                <a:rPr lang="en-US" altLang="zh-CN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135709" y="4461093"/>
            <a:ext cx="6025630" cy="506722"/>
            <a:chOff x="441056" y="4476205"/>
            <a:chExt cx="6025630" cy="505471"/>
          </a:xfrm>
        </p:grpSpPr>
        <p:sp>
          <p:nvSpPr>
            <p:cNvPr id="18" name="文本框 111628"/>
            <p:cNvSpPr txBox="1">
              <a:spLocks noChangeArrowheads="1"/>
            </p:cNvSpPr>
            <p:nvPr/>
          </p:nvSpPr>
          <p:spPr bwMode="auto">
            <a:xfrm>
              <a:off x="1664498" y="4476850"/>
              <a:ext cx="947738" cy="461665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sy="50000" kx="2115830" algn="bl" rotWithShape="0">
                <a:srgbClr val="C0C0C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 eaLnBrk="0" hangingPunct="0"/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核能</a:t>
              </a:r>
            </a:p>
          </p:txBody>
        </p:sp>
        <p:sp>
          <p:nvSpPr>
            <p:cNvPr id="19" name="直接连接符 111629"/>
            <p:cNvSpPr>
              <a:spLocks noChangeShapeType="1"/>
            </p:cNvSpPr>
            <p:nvPr/>
          </p:nvSpPr>
          <p:spPr bwMode="auto">
            <a:xfrm>
              <a:off x="2348711" y="4707038"/>
              <a:ext cx="527050" cy="0"/>
            </a:xfrm>
            <a:prstGeom prst="line">
              <a:avLst/>
            </a:prstGeom>
            <a:ln>
              <a:headEnd/>
              <a:tailEnd type="triangle" w="med" len="med"/>
            </a:ln>
            <a:extLst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文本框 111630"/>
            <p:cNvSpPr txBox="1">
              <a:spLocks noChangeArrowheads="1"/>
            </p:cNvSpPr>
            <p:nvPr/>
          </p:nvSpPr>
          <p:spPr bwMode="auto">
            <a:xfrm>
              <a:off x="2858298" y="4476850"/>
              <a:ext cx="823913" cy="461963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sy="50000" kx="2115830" algn="bl" rotWithShape="0">
                <a:srgbClr val="C0C0C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 eaLnBrk="0" hangingPunct="0"/>
              <a:r>
                <a:rPr lang="zh-CN" altLang="en-US" sz="2400" dirty="0">
                  <a:solidFill>
                    <a:srgbClr val="FF0066"/>
                  </a:solidFill>
                  <a:latin typeface="微软雅黑" pitchFamily="34" charset="-122"/>
                  <a:ea typeface="微软雅黑" pitchFamily="34" charset="-122"/>
                </a:rPr>
                <a:t>内能</a:t>
              </a:r>
            </a:p>
          </p:txBody>
        </p:sp>
        <p:sp>
          <p:nvSpPr>
            <p:cNvPr id="21" name="直接连接符 111631"/>
            <p:cNvSpPr>
              <a:spLocks noChangeShapeType="1"/>
            </p:cNvSpPr>
            <p:nvPr/>
          </p:nvSpPr>
          <p:spPr bwMode="auto">
            <a:xfrm>
              <a:off x="3598073" y="4711800"/>
              <a:ext cx="500063" cy="0"/>
            </a:xfrm>
            <a:prstGeom prst="line">
              <a:avLst/>
            </a:prstGeom>
            <a:ln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2" name="文本框 111632"/>
            <p:cNvSpPr txBox="1">
              <a:spLocks noChangeArrowheads="1"/>
            </p:cNvSpPr>
            <p:nvPr/>
          </p:nvSpPr>
          <p:spPr bwMode="auto">
            <a:xfrm>
              <a:off x="3996536" y="4491931"/>
              <a:ext cx="1106488" cy="461963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sy="50000" kx="2115830" algn="bl" rotWithShape="0">
                <a:srgbClr val="C0C0C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 eaLnBrk="0" hangingPunct="0"/>
              <a:r>
                <a:rPr lang="zh-CN" altLang="en-US" sz="2400" dirty="0">
                  <a:solidFill>
                    <a:srgbClr val="0000CC"/>
                  </a:solidFill>
                  <a:latin typeface="微软雅黑" pitchFamily="34" charset="-122"/>
                  <a:ea typeface="微软雅黑" pitchFamily="34" charset="-122"/>
                </a:rPr>
                <a:t>机械能</a:t>
              </a:r>
            </a:p>
          </p:txBody>
        </p:sp>
        <p:sp>
          <p:nvSpPr>
            <p:cNvPr id="23" name="直接连接符 111633"/>
            <p:cNvSpPr>
              <a:spLocks noChangeShapeType="1"/>
            </p:cNvSpPr>
            <p:nvPr/>
          </p:nvSpPr>
          <p:spPr bwMode="auto">
            <a:xfrm flipV="1">
              <a:off x="5027880" y="4721425"/>
              <a:ext cx="431800" cy="11113"/>
            </a:xfrm>
            <a:prstGeom prst="line">
              <a:avLst/>
            </a:prstGeom>
            <a:ln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4" name="文本框 111634"/>
            <p:cNvSpPr txBox="1">
              <a:spLocks noChangeArrowheads="1"/>
            </p:cNvSpPr>
            <p:nvPr/>
          </p:nvSpPr>
          <p:spPr bwMode="auto">
            <a:xfrm>
              <a:off x="5480848" y="4519713"/>
              <a:ext cx="985838" cy="461963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sy="50000" kx="2115830" algn="bl" rotWithShape="0">
                <a:srgbClr val="C0C0C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 eaLnBrk="0" hangingPunct="0"/>
              <a:r>
                <a:rPr lang="zh-CN" altLang="en-US" sz="2400" dirty="0">
                  <a:solidFill>
                    <a:srgbClr val="006600"/>
                  </a:solidFill>
                  <a:latin typeface="微软雅黑" pitchFamily="34" charset="-122"/>
                  <a:ea typeface="微软雅黑" pitchFamily="34" charset="-122"/>
                </a:rPr>
                <a:t>电能</a:t>
              </a:r>
            </a:p>
          </p:txBody>
        </p:sp>
        <p:sp>
          <p:nvSpPr>
            <p:cNvPr id="25" name="文本框 111628"/>
            <p:cNvSpPr txBox="1">
              <a:spLocks noChangeArrowheads="1"/>
            </p:cNvSpPr>
            <p:nvPr/>
          </p:nvSpPr>
          <p:spPr bwMode="auto">
            <a:xfrm>
              <a:off x="441056" y="4476205"/>
              <a:ext cx="1675084" cy="461665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sy="50000" kx="2115830" algn="bl" rotWithShape="0">
                <a:srgbClr val="C0C0C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 eaLnBrk="0" hangingPunct="0"/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核电站将</a:t>
              </a:r>
              <a:endPara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2061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473308" y="222452"/>
            <a:ext cx="1454244" cy="46280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4.</a:t>
            </a:r>
            <a:r>
              <a:rPr lang="zh-CN" altLang="en-US" dirty="0" smtClean="0"/>
              <a:t> 原子弹</a:t>
            </a:r>
            <a:endParaRPr lang="zh-CN" altLang="en-US" dirty="0"/>
          </a:p>
        </p:txBody>
      </p:sp>
      <p:sp>
        <p:nvSpPr>
          <p:cNvPr id="5" name="文本框 20484"/>
          <p:cNvSpPr txBox="1">
            <a:spLocks noChangeArrowheads="1"/>
          </p:cNvSpPr>
          <p:nvPr/>
        </p:nvSpPr>
        <p:spPr bwMode="auto">
          <a:xfrm>
            <a:off x="310552" y="540018"/>
            <a:ext cx="8505647" cy="120032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sy="50000" kx="2115830" algn="bl" rotWithShape="0">
              <a:srgbClr val="C0C0C0"/>
            </a:outerShdw>
          </a:effectLst>
        </p:spPr>
        <p:txBody>
          <a:bodyPr wrap="square">
            <a:spAutoFit/>
          </a:bodyPr>
          <a:lstStyle/>
          <a:p>
            <a:pPr algn="l" eaLnBrk="0" hangingPunct="0">
              <a:lnSpc>
                <a:spcPct val="150000"/>
              </a:lnSpc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链式反应如果</a:t>
            </a:r>
            <a:r>
              <a:rPr lang="zh-CN" altLang="en-US" sz="2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不加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控制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大量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原子核就会在一瞬间</a:t>
            </a:r>
            <a:r>
              <a:rPr lang="zh-CN" altLang="en-US" sz="2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发生裂变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，释放出极大的能量。</a:t>
            </a: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310552" y="1544421"/>
            <a:ext cx="8505647" cy="1203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sy="50000" kx="2115830" algn="bl" rotWithShape="0">
              <a:srgbClr val="C0C0C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在</a:t>
            </a:r>
            <a:r>
              <a:rPr lang="zh-CN" altLang="en-US" dirty="0"/>
              <a:t>人类实现可控核裂变大约三年后，即</a:t>
            </a:r>
            <a:r>
              <a:rPr lang="en-US" altLang="zh-CN" dirty="0"/>
              <a:t>1945</a:t>
            </a:r>
            <a:r>
              <a:rPr lang="zh-CN" altLang="en-US" dirty="0"/>
              <a:t>年，利用不加控制的核裂变制造的毁灭性武器</a:t>
            </a:r>
            <a:r>
              <a:rPr lang="en-US" altLang="zh-CN" dirty="0"/>
              <a:t>——</a:t>
            </a:r>
            <a:r>
              <a:rPr lang="zh-CN" altLang="en-US" dirty="0"/>
              <a:t>原子弹爆炸了。</a:t>
            </a:r>
            <a:endParaRPr lang="en-US" altLang="zh-CN" dirty="0"/>
          </a:p>
        </p:txBody>
      </p:sp>
      <p:pic>
        <p:nvPicPr>
          <p:cNvPr id="7" name="Picture 2" descr="u=2347929588,3722925905&amp;fm=26&amp;gp=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59" y="2800255"/>
            <a:ext cx="2525822" cy="2007905"/>
          </a:xfrm>
          <a:prstGeom prst="rect">
            <a:avLst/>
          </a:prstGeom>
          <a:noFill/>
          <a:effectLst>
            <a:outerShdw blurRad="2794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5" t="14267" r="6133" b="6706"/>
          <a:stretch>
            <a:fillRect/>
          </a:stretch>
        </p:blipFill>
        <p:spPr bwMode="auto">
          <a:xfrm>
            <a:off x="3907637" y="2795276"/>
            <a:ext cx="2122229" cy="2007905"/>
          </a:xfrm>
          <a:prstGeom prst="rect">
            <a:avLst/>
          </a:prstGeom>
          <a:noFill/>
          <a:effectLst>
            <a:outerShdw blurRad="2794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6168635" y="3567824"/>
            <a:ext cx="265970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不加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</a:rPr>
              <a:t>控制的核裂变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4262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6" grpId="0"/>
      <p:bldP spid="6" grpId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5378" y="171357"/>
            <a:ext cx="1620957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聚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变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4421" y="609519"/>
            <a:ext cx="8476090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核聚变：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质量较小的原子核，在超高温和超高压的条件下，聚合成一个较重的原子核，同时释放出核能的过程就是核聚变，也称为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热核反应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2" descr="E:\罗梦\2017春下\人九物下\WL_9\resource\9222\jpg\172040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020" y="1977209"/>
            <a:ext cx="2722843" cy="1799783"/>
          </a:xfrm>
          <a:prstGeom prst="rect">
            <a:avLst/>
          </a:prstGeom>
          <a:noFill/>
          <a:effectLst>
            <a:outerShdw blurRad="2794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0CA1460737C64D08AD966E852216B9E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935" y="2249220"/>
            <a:ext cx="2219239" cy="1527772"/>
          </a:xfrm>
          <a:prstGeom prst="rect">
            <a:avLst/>
          </a:prstGeom>
          <a:noFill/>
          <a:effectLst>
            <a:outerShdw blurRad="2794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14"/>
          <p:cNvSpPr txBox="1">
            <a:spLocks noChangeArrowheads="1"/>
          </p:cNvSpPr>
          <p:nvPr/>
        </p:nvSpPr>
        <p:spPr bwMode="auto">
          <a:xfrm>
            <a:off x="462351" y="3776992"/>
            <a:ext cx="8182116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氘核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与氚核在超高温下结合形成氦核和一个中子，能释放大量核能。这一过程就是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聚变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4598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81538" y="262482"/>
            <a:ext cx="1055097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氢弹</a:t>
            </a:r>
          </a:p>
        </p:txBody>
      </p:sp>
      <p:sp>
        <p:nvSpPr>
          <p:cNvPr id="6" name="矩形 5"/>
          <p:cNvSpPr/>
          <p:nvPr/>
        </p:nvSpPr>
        <p:spPr>
          <a:xfrm>
            <a:off x="281537" y="725290"/>
            <a:ext cx="5416868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eaLnBrk="1" hangingPunct="1">
              <a:buFont typeface="Arial" charset="0"/>
              <a:buNone/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氢弹利用的就是聚变瞬间释放的能量。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3674" y="1188098"/>
            <a:ext cx="8603448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charset="0"/>
              <a:buNone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质量相同的核燃料，聚变反应释放的核能比裂变反应要多得多。</a:t>
            </a:r>
          </a:p>
        </p:txBody>
      </p:sp>
      <p:pic>
        <p:nvPicPr>
          <p:cNvPr id="8" name="图片 7" descr="氢弹爆炸升起的蘑菇云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1505" y="1854283"/>
            <a:ext cx="1848467" cy="18675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6" t="5513" r="9095" b="4936"/>
          <a:stretch/>
        </p:blipFill>
        <p:spPr bwMode="auto">
          <a:xfrm>
            <a:off x="4425800" y="1794869"/>
            <a:ext cx="1906648" cy="1986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文本框 8"/>
          <p:cNvSpPr txBox="1">
            <a:spLocks noChangeArrowheads="1"/>
          </p:cNvSpPr>
          <p:nvPr/>
        </p:nvSpPr>
        <p:spPr bwMode="auto">
          <a:xfrm>
            <a:off x="313628" y="3721803"/>
            <a:ext cx="8543541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太阳内部的温度高达1000万摄氏度以上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，太阳辐射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出的光和热，正是由聚变反应释放的核能转化而来的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9798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6498" y="266325"/>
            <a:ext cx="2901756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可控核聚变的意义</a:t>
            </a:r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418505" y="729133"/>
            <a:ext cx="8162926" cy="120330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24000" rIns="24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buFont typeface="Arial" charset="0"/>
              <a:buNone/>
              <a:defRPr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可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控聚变尚未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实现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，海水中蕴藏着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丰富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的氘核，科学家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预言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，通过可控聚变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来利用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核能，将有望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彻底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解决人类能源问题。</a:t>
            </a:r>
            <a:endParaRPr 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4888" y="2022963"/>
            <a:ext cx="3570208" cy="2552924"/>
            <a:chOff x="634888" y="2017968"/>
            <a:chExt cx="3570208" cy="2546620"/>
          </a:xfrm>
        </p:grpSpPr>
        <p:pic>
          <p:nvPicPr>
            <p:cNvPr id="6" name="Picture 3" descr="E:\电子课件编制\22章\2\77.jpg"/>
            <p:cNvPicPr preferRelativeResize="0"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431" r="8754"/>
            <a:stretch>
              <a:fillRect/>
            </a:stretch>
          </p:blipFill>
          <p:spPr bwMode="auto">
            <a:xfrm>
              <a:off x="1062837" y="2017968"/>
              <a:ext cx="2520000" cy="1980000"/>
            </a:xfrm>
            <a:prstGeom prst="rect">
              <a:avLst/>
            </a:prstGeom>
            <a:noFill/>
            <a:ln>
              <a:noFill/>
            </a:ln>
            <a:effectLst>
              <a:outerShdw blurRad="3175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634888" y="4102923"/>
              <a:ext cx="357020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海水中蕴藏着丰富的氘核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71142" y="2022963"/>
            <a:ext cx="3071013" cy="2552923"/>
            <a:chOff x="4678008" y="2017967"/>
            <a:chExt cx="3071013" cy="2546619"/>
          </a:xfrm>
        </p:grpSpPr>
        <p:pic>
          <p:nvPicPr>
            <p:cNvPr id="5" name="Picture 5" descr="http://img0.imgtn.bdimg.com/it/u=2018272291,2300350899&amp;fm=23&amp;gp=0.jpg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3447" y="2017967"/>
              <a:ext cx="2520000" cy="1980000"/>
            </a:xfrm>
            <a:prstGeom prst="rect">
              <a:avLst/>
            </a:prstGeom>
            <a:noFill/>
            <a:ln>
              <a:noFill/>
            </a:ln>
            <a:effectLst>
              <a:outerShdw blurRad="3175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3"/>
            <p:cNvSpPr>
              <a:spLocks noChangeArrowheads="1"/>
            </p:cNvSpPr>
            <p:nvPr/>
          </p:nvSpPr>
          <p:spPr bwMode="auto">
            <a:xfrm>
              <a:off x="4678008" y="4102921"/>
              <a:ext cx="307101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eaLnBrk="0" hangingPunct="0"/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中国核聚变实验装置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8847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16739" y="490591"/>
            <a:ext cx="7281511" cy="3785790"/>
            <a:chOff x="426416" y="489379"/>
            <a:chExt cx="7281511" cy="3776442"/>
          </a:xfrm>
        </p:grpSpPr>
        <p:sp>
          <p:nvSpPr>
            <p:cNvPr id="2" name="Rectangle 1"/>
            <p:cNvSpPr>
              <a:spLocks noChangeArrowheads="1"/>
            </p:cNvSpPr>
            <p:nvPr/>
          </p:nvSpPr>
          <p:spPr bwMode="auto">
            <a:xfrm>
              <a:off x="2471822" y="489379"/>
              <a:ext cx="357134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rPr>
                <a:t>核裂变和核聚变的区别</a:t>
              </a:r>
            </a:p>
          </p:txBody>
        </p:sp>
        <p:graphicFrame>
          <p:nvGraphicFramePr>
            <p:cNvPr id="3" name="表格 2"/>
            <p:cNvGraphicFramePr/>
            <p:nvPr>
              <p:extLst>
                <p:ext uri="{D42A27DB-BD31-4B8C-83A1-F6EECF244321}">
                  <p14:modId xmlns:p14="http://schemas.microsoft.com/office/powerpoint/2010/main" val="1353670742"/>
                </p:ext>
              </p:extLst>
            </p:nvPr>
          </p:nvGraphicFramePr>
          <p:xfrm>
            <a:off x="426416" y="1096669"/>
            <a:ext cx="7126467" cy="3169152"/>
          </p:xfrm>
          <a:graphic>
            <a:graphicData uri="http://schemas.openxmlformats.org/drawingml/2006/table">
              <a:tbl>
                <a:tblPr/>
                <a:tblGrid>
                  <a:gridCol w="1961622"/>
                  <a:gridCol w="2658711"/>
                  <a:gridCol w="2506134"/>
                </a:tblGrid>
                <a:tr h="365708"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r>
                          <a:rPr lang="zh-CN" altLang="en-US" sz="2400" dirty="0">
                            <a:solidFill>
                              <a:srgbClr val="FF0000"/>
                            </a:solidFill>
                            <a:latin typeface="Calibri" panose="020F0502020204030204" pitchFamily="2" charset="0"/>
                            <a:ea typeface="微软简隶书" charset="0"/>
                            <a:sym typeface="Arial" panose="020B0604020202020204" charset="-76"/>
                          </a:rPr>
                          <a:t>比较</a:t>
                        </a: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r>
                          <a:rPr lang="zh-CN" altLang="en-US" sz="2400">
                            <a:solidFill>
                              <a:srgbClr val="FF0000"/>
                            </a:solidFill>
                            <a:latin typeface="Calibri" panose="020F0502020204030204" pitchFamily="2" charset="0"/>
                            <a:ea typeface="微软简隶书" charset="0"/>
                            <a:sym typeface="Arial" panose="020B0604020202020204" charset="-76"/>
                          </a:rPr>
                          <a:t>裂变</a:t>
                        </a: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r>
                          <a:rPr lang="zh-CN" altLang="en-US" sz="2400">
                            <a:solidFill>
                              <a:srgbClr val="FF0000"/>
                            </a:solidFill>
                            <a:latin typeface="Calibri" panose="020F0502020204030204" pitchFamily="2" charset="0"/>
                            <a:ea typeface="微软简隶书" charset="0"/>
                            <a:sym typeface="Arial" panose="020B0604020202020204" charset="-76"/>
                          </a:rPr>
                          <a:t>聚变</a:t>
                        </a: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791303"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r>
                          <a:rPr lang="zh-CN" altLang="en-US" sz="2000" b="1" dirty="0" smtClean="0">
                            <a:solidFill>
                              <a:srgbClr val="0039AC"/>
                            </a:solidFill>
                            <a:latin typeface="微软雅黑" pitchFamily="34" charset="-122"/>
                            <a:ea typeface="微软雅黑" pitchFamily="34" charset="-122"/>
                            <a:sym typeface="Arial" panose="020B0604020202020204" charset="-76"/>
                          </a:rPr>
                          <a:t>定义</a:t>
                        </a:r>
                        <a:endParaRPr lang="zh-CN" altLang="en-US" sz="2000" b="1" dirty="0">
                          <a:solidFill>
                            <a:srgbClr val="0039AC"/>
                          </a:solidFill>
                          <a:latin typeface="微软雅黑" pitchFamily="34" charset="-122"/>
                          <a:ea typeface="微软雅黑" pitchFamily="34" charset="-122"/>
                          <a:sym typeface="Arial" panose="020B0604020202020204" charset="-76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l" fontAlgn="base">
                          <a:lnSpc>
                            <a:spcPts val="22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endParaRPr sz="2000" dirty="0">
                          <a:latin typeface="微软简隶书" charset="0"/>
                          <a:ea typeface="微软简隶书" charset="0"/>
                          <a:sym typeface="Times New Roman" panose="02020603050405020304" pitchFamily="2" charset="0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 fontAlgn="base">
                          <a:lnSpc>
                            <a:spcPts val="22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endParaRPr sz="2000" dirty="0">
                          <a:solidFill>
                            <a:srgbClr val="FFFEFA"/>
                          </a:solidFill>
                          <a:latin typeface="微软简隶书" charset="0"/>
                          <a:ea typeface="微软简隶书" charset="0"/>
                          <a:sym typeface="Times New Roman" panose="02020603050405020304" pitchFamily="2" charset="0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521700"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r>
                          <a:rPr lang="zh-CN" altLang="en-US" sz="2000" b="1" dirty="0" smtClean="0">
                            <a:solidFill>
                              <a:srgbClr val="0039AC"/>
                            </a:solidFill>
                            <a:latin typeface="微软雅黑" pitchFamily="34" charset="-122"/>
                            <a:ea typeface="微软雅黑" pitchFamily="34" charset="-122"/>
                            <a:sym typeface="Arial" panose="020B0604020202020204" charset="-76"/>
                          </a:rPr>
                          <a:t>条件</a:t>
                        </a:r>
                        <a:endParaRPr lang="zh-CN" altLang="en-US" sz="2000" b="1" dirty="0">
                          <a:solidFill>
                            <a:srgbClr val="0039AC"/>
                          </a:solidFill>
                          <a:latin typeface="微软雅黑" pitchFamily="34" charset="-122"/>
                          <a:ea typeface="微软雅黑" pitchFamily="34" charset="-122"/>
                          <a:sym typeface="Arial" panose="020B0604020202020204" charset="-76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endParaRPr sz="2000">
                          <a:latin typeface="微软简隶书" charset="0"/>
                          <a:ea typeface="微软简隶书" charset="0"/>
                          <a:sym typeface="Times New Roman" panose="02020603050405020304" pitchFamily="2" charset="0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endParaRPr sz="2000" dirty="0">
                          <a:solidFill>
                            <a:srgbClr val="FFFEFA"/>
                          </a:solidFill>
                          <a:latin typeface="微软简隶书" charset="0"/>
                          <a:ea typeface="微软简隶书" charset="0"/>
                          <a:sym typeface="Times New Roman" panose="02020603050405020304" pitchFamily="2" charset="0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441901"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r>
                          <a:rPr lang="zh-CN" altLang="en-US" sz="2000" b="1" dirty="0" smtClean="0">
                            <a:solidFill>
                              <a:srgbClr val="0039AC"/>
                            </a:solidFill>
                            <a:latin typeface="微软雅黑" pitchFamily="34" charset="-122"/>
                            <a:ea typeface="微软雅黑" pitchFamily="34" charset="-122"/>
                            <a:sym typeface="Arial" panose="020B0604020202020204" charset="-76"/>
                          </a:rPr>
                          <a:t>释放</a:t>
                        </a:r>
                        <a:r>
                          <a:rPr lang="zh-CN" altLang="en-US" sz="2000" b="1" dirty="0">
                            <a:solidFill>
                              <a:srgbClr val="0039AC"/>
                            </a:solidFill>
                            <a:latin typeface="微软雅黑" pitchFamily="34" charset="-122"/>
                            <a:ea typeface="微软雅黑" pitchFamily="34" charset="-122"/>
                            <a:sym typeface="Arial" panose="020B0604020202020204" charset="-76"/>
                          </a:rPr>
                          <a:t>核能的大小</a:t>
                        </a: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endParaRPr sz="2000">
                          <a:latin typeface="微软简隶书" charset="0"/>
                          <a:ea typeface="微软简隶书" charset="0"/>
                          <a:sym typeface="Times New Roman" panose="02020603050405020304" pitchFamily="2" charset="0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endParaRPr sz="2000">
                          <a:solidFill>
                            <a:srgbClr val="FFFEFA"/>
                          </a:solidFill>
                          <a:latin typeface="微软简隶书" charset="0"/>
                          <a:ea typeface="微软简隶书" charset="0"/>
                          <a:sym typeface="Times New Roman" panose="02020603050405020304" pitchFamily="2" charset="0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519700"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r>
                          <a:rPr lang="zh-CN" altLang="en-US" sz="2000" b="1" dirty="0" smtClean="0">
                            <a:solidFill>
                              <a:srgbClr val="0039AC"/>
                            </a:solidFill>
                            <a:latin typeface="微软雅黑" pitchFamily="34" charset="-122"/>
                            <a:ea typeface="微软雅黑" pitchFamily="34" charset="-122"/>
                            <a:sym typeface="Arial" panose="020B0604020202020204" charset="-76"/>
                          </a:rPr>
                          <a:t>是否</a:t>
                        </a:r>
                        <a:r>
                          <a:rPr lang="zh-CN" altLang="en-US" sz="2000" b="1" dirty="0">
                            <a:solidFill>
                              <a:srgbClr val="0039AC"/>
                            </a:solidFill>
                            <a:latin typeface="微软雅黑" pitchFamily="34" charset="-122"/>
                            <a:ea typeface="微软雅黑" pitchFamily="34" charset="-122"/>
                            <a:sym typeface="Arial" panose="020B0604020202020204" charset="-76"/>
                          </a:rPr>
                          <a:t>可控</a:t>
                        </a: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endParaRPr sz="2000" dirty="0">
                          <a:latin typeface="微软简隶书" charset="0"/>
                          <a:ea typeface="微软简隶书" charset="0"/>
                          <a:sym typeface="Times New Roman" panose="02020603050405020304" pitchFamily="2" charset="0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endParaRPr sz="2000">
                          <a:solidFill>
                            <a:srgbClr val="FFFEFA"/>
                          </a:solidFill>
                          <a:latin typeface="微软简隶书" charset="0"/>
                          <a:ea typeface="微软简隶书" charset="0"/>
                          <a:sym typeface="Times New Roman" panose="02020603050405020304" pitchFamily="2" charset="0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536633"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r>
                          <a:rPr lang="zh-CN" altLang="en-US" sz="2000" b="1" dirty="0" smtClean="0">
                            <a:solidFill>
                              <a:srgbClr val="0039AC"/>
                            </a:solidFill>
                            <a:latin typeface="微软雅黑" pitchFamily="34" charset="-122"/>
                            <a:ea typeface="微软雅黑" pitchFamily="34" charset="-122"/>
                            <a:sym typeface="Arial" panose="020B0604020202020204" charset="-76"/>
                          </a:rPr>
                          <a:t>应用</a:t>
                        </a:r>
                        <a:endParaRPr lang="zh-CN" altLang="en-US" sz="2000" b="1" dirty="0">
                          <a:solidFill>
                            <a:srgbClr val="0039AC"/>
                          </a:solidFill>
                          <a:latin typeface="微软雅黑" pitchFamily="34" charset="-122"/>
                          <a:ea typeface="微软雅黑" pitchFamily="34" charset="-122"/>
                          <a:sym typeface="Arial" panose="020B0604020202020204" charset="-76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endParaRPr sz="2000" dirty="0">
                          <a:latin typeface="微软简隶书" charset="0"/>
                          <a:ea typeface="微软简隶书" charset="0"/>
                          <a:sym typeface="Times New Roman" panose="02020603050405020304" pitchFamily="2" charset="0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endParaRPr sz="2000" dirty="0">
                          <a:solidFill>
                            <a:srgbClr val="FFFEFA"/>
                          </a:solidFill>
                          <a:latin typeface="微软简隶书" charset="0"/>
                          <a:ea typeface="微软简隶书" charset="0"/>
                          <a:sym typeface="Times New Roman" panose="02020603050405020304" pitchFamily="2" charset="0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</a:tbl>
            </a:graphicData>
          </a:graphic>
        </p:graphicFrame>
        <p:sp>
          <p:nvSpPr>
            <p:cNvPr id="4" name="TextBox 7"/>
            <p:cNvSpPr>
              <a:spLocks noChangeArrowheads="1"/>
            </p:cNvSpPr>
            <p:nvPr/>
          </p:nvSpPr>
          <p:spPr bwMode="auto">
            <a:xfrm>
              <a:off x="2471822" y="1521601"/>
              <a:ext cx="237648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较大原子核分裂为较小原子核的过程</a:t>
              </a:r>
            </a:p>
          </p:txBody>
        </p:sp>
        <p:sp>
          <p:nvSpPr>
            <p:cNvPr id="5" name="TextBox 8"/>
            <p:cNvSpPr>
              <a:spLocks noChangeArrowheads="1"/>
            </p:cNvSpPr>
            <p:nvPr/>
          </p:nvSpPr>
          <p:spPr bwMode="auto">
            <a:xfrm>
              <a:off x="5095426" y="1521601"/>
              <a:ext cx="261250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质量小的原子核结合成较大原子核的过程</a:t>
              </a:r>
            </a:p>
          </p:txBody>
        </p:sp>
        <p:sp>
          <p:nvSpPr>
            <p:cNvPr id="6" name="TextBox 9"/>
            <p:cNvSpPr>
              <a:spLocks noChangeArrowheads="1"/>
            </p:cNvSpPr>
            <p:nvPr/>
          </p:nvSpPr>
          <p:spPr bwMode="auto">
            <a:xfrm>
              <a:off x="2492366" y="2326660"/>
              <a:ext cx="268022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中子轰击较大原子核</a:t>
              </a:r>
            </a:p>
          </p:txBody>
        </p:sp>
        <p:sp>
          <p:nvSpPr>
            <p:cNvPr id="7" name="TextBox 10"/>
            <p:cNvSpPr>
              <a:spLocks noChangeArrowheads="1"/>
            </p:cNvSpPr>
            <p:nvPr/>
          </p:nvSpPr>
          <p:spPr bwMode="auto">
            <a:xfrm>
              <a:off x="5588869" y="2329069"/>
              <a:ext cx="10556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超高温</a:t>
              </a:r>
            </a:p>
          </p:txBody>
        </p:sp>
        <p:sp>
          <p:nvSpPr>
            <p:cNvPr id="8" name="TextBox 11"/>
            <p:cNvSpPr>
              <a:spLocks noChangeArrowheads="1"/>
            </p:cNvSpPr>
            <p:nvPr/>
          </p:nvSpPr>
          <p:spPr bwMode="auto">
            <a:xfrm>
              <a:off x="3102853" y="2858057"/>
              <a:ext cx="88106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巨大</a:t>
              </a:r>
            </a:p>
          </p:txBody>
        </p:sp>
        <p:sp>
          <p:nvSpPr>
            <p:cNvPr id="9" name="TextBox 12"/>
            <p:cNvSpPr>
              <a:spLocks noChangeArrowheads="1"/>
            </p:cNvSpPr>
            <p:nvPr/>
          </p:nvSpPr>
          <p:spPr bwMode="auto">
            <a:xfrm>
              <a:off x="5588869" y="2796913"/>
              <a:ext cx="12334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更加巨大</a:t>
              </a:r>
            </a:p>
          </p:txBody>
        </p:sp>
        <p:sp>
          <p:nvSpPr>
            <p:cNvPr id="10" name="TextBox 13"/>
            <p:cNvSpPr>
              <a:spLocks noChangeArrowheads="1"/>
            </p:cNvSpPr>
            <p:nvPr/>
          </p:nvSpPr>
          <p:spPr bwMode="auto">
            <a:xfrm>
              <a:off x="2658430" y="3322755"/>
              <a:ext cx="25336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裂变的链式反应可控</a:t>
              </a:r>
            </a:p>
          </p:txBody>
        </p:sp>
        <p:sp>
          <p:nvSpPr>
            <p:cNvPr id="11" name="TextBox 15"/>
            <p:cNvSpPr>
              <a:spLocks noChangeArrowheads="1"/>
            </p:cNvSpPr>
            <p:nvPr/>
          </p:nvSpPr>
          <p:spPr bwMode="auto">
            <a:xfrm>
              <a:off x="5282488" y="3322755"/>
              <a:ext cx="22383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聚变目前不可控</a:t>
              </a:r>
              <a:endPara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16"/>
            <p:cNvSpPr>
              <a:spLocks noChangeArrowheads="1"/>
            </p:cNvSpPr>
            <p:nvPr/>
          </p:nvSpPr>
          <p:spPr bwMode="auto">
            <a:xfrm>
              <a:off x="2687782" y="3754357"/>
              <a:ext cx="23304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原子弹、核电站</a:t>
              </a:r>
            </a:p>
          </p:txBody>
        </p:sp>
        <p:sp>
          <p:nvSpPr>
            <p:cNvPr id="13" name="TextBox 17"/>
            <p:cNvSpPr>
              <a:spLocks noChangeArrowheads="1"/>
            </p:cNvSpPr>
            <p:nvPr/>
          </p:nvSpPr>
          <p:spPr bwMode="auto">
            <a:xfrm>
              <a:off x="5118702" y="3855572"/>
              <a:ext cx="251195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氢弹、太阳内部爆炸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695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32570" y="360591"/>
            <a:ext cx="2954655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核电站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和核废料处理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6578" y="360591"/>
            <a:ext cx="2351847" cy="462809"/>
            <a:chOff x="215436" y="598258"/>
            <a:chExt cx="1078392" cy="881763"/>
          </a:xfrm>
        </p:grpSpPr>
        <p:sp>
          <p:nvSpPr>
            <p:cNvPr id="4" name="Shape 108"/>
            <p:cNvSpPr/>
            <p:nvPr/>
          </p:nvSpPr>
          <p:spPr>
            <a:xfrm>
              <a:off x="245811" y="607911"/>
              <a:ext cx="1017644" cy="87211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5" name="Shape 112"/>
            <p:cNvSpPr/>
            <p:nvPr/>
          </p:nvSpPr>
          <p:spPr>
            <a:xfrm>
              <a:off x="215436" y="598258"/>
              <a:ext cx="1078392" cy="88176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科学</a:t>
              </a: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.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技术</a:t>
              </a: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.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社会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272822" y="878169"/>
            <a:ext cx="2286203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0" indent="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charset="2"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核能的优点：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0070" y="1340976"/>
            <a:ext cx="7212931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核能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十分巨大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，能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极大地补充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人类能源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不足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0070" y="1905592"/>
            <a:ext cx="5290231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能够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解决能源不平衡分布的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问题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1"/>
          <p:cNvSpPr txBox="1">
            <a:spLocks noChangeArrowheads="1"/>
          </p:cNvSpPr>
          <p:nvPr/>
        </p:nvSpPr>
        <p:spPr bwMode="auto">
          <a:xfrm>
            <a:off x="272222" y="2416982"/>
            <a:ext cx="2286203" cy="46280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0" lvl="0" indent="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charset="2"/>
              <a:buNone/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>
                <a:sym typeface="宋体" pitchFamily="2" charset="-122"/>
              </a:rPr>
              <a:t>2.</a:t>
            </a:r>
            <a:r>
              <a:rPr lang="zh-CN" altLang="en-US" dirty="0">
                <a:sym typeface="宋体" pitchFamily="2" charset="-122"/>
              </a:rPr>
              <a:t>存在的问题：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50725" y="2791614"/>
            <a:ext cx="4581952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核能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存在核污染，产生核辐射，会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对地球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生物造成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伤害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2221" y="3853089"/>
            <a:ext cx="45604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核反应堆中会产生核废料，治理废料过程中，代价较高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5418667" y="1958760"/>
            <a:ext cx="3276601" cy="3038446"/>
            <a:chOff x="5418666" y="1953923"/>
            <a:chExt cx="3276601" cy="3030944"/>
          </a:xfrm>
        </p:grpSpPr>
        <p:pic>
          <p:nvPicPr>
            <p:cNvPr id="1026" name="Picture 2" descr="17304007"/>
            <p:cNvPicPr preferRelativeResize="0"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81964" y="1953923"/>
              <a:ext cx="2340000" cy="1620000"/>
            </a:xfrm>
            <a:prstGeom prst="rect">
              <a:avLst/>
            </a:prstGeom>
            <a:noFill/>
            <a:ln>
              <a:noFill/>
            </a:ln>
            <a:effectLst>
              <a:outerShdw blurRad="3683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5418666" y="3507539"/>
              <a:ext cx="3276601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2100</a:t>
              </a:r>
              <a:r>
                <a:rPr lang="zh-CN" altLang="zh-CN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lang="zh-CN" altLang="zh-CN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月，日本近海发生大地震</a:t>
              </a:r>
              <a:r>
                <a:rPr lang="zh-CN" altLang="zh-CN" sz="20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，日本福岛第一核电站</a:t>
              </a:r>
              <a:r>
                <a:rPr lang="zh-CN" altLang="zh-CN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发生爆炸，造成核泄漏。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7448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63356" y="110640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94015" y="65058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0719" y="4162436"/>
            <a:ext cx="7143776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本堂重点</a:t>
            </a:r>
            <a:r>
              <a:rPr lang="zh-CN" altLang="en-US" dirty="0" smtClean="0"/>
              <a:t>：</a:t>
            </a:r>
            <a:r>
              <a:rPr lang="zh-CN" altLang="zh-CN" dirty="0">
                <a:latin typeface="+mn-ea"/>
              </a:rPr>
              <a:t>知道可控链式反应，区分裂变与聚变</a:t>
            </a:r>
            <a:r>
              <a:rPr lang="zh-CN" altLang="zh-CN" dirty="0" smtClean="0">
                <a:latin typeface="+mn-ea"/>
              </a:rPr>
              <a:t>。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00720" y="4616874"/>
            <a:ext cx="5651941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本堂难点</a:t>
            </a:r>
            <a:r>
              <a:rPr lang="zh-CN" altLang="en-US" dirty="0" smtClean="0"/>
              <a:t>：</a:t>
            </a:r>
            <a:r>
              <a:rPr lang="zh-CN" altLang="zh-CN" dirty="0">
                <a:latin typeface="+mn-ea"/>
              </a:rPr>
              <a:t>了解链式反应及发生的条件</a:t>
            </a:r>
            <a:r>
              <a:rPr lang="zh-CN" altLang="zh-CN" dirty="0" smtClean="0">
                <a:latin typeface="+mn-ea"/>
              </a:rPr>
              <a:t>。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015" y="676452"/>
            <a:ext cx="7397330" cy="3485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5329998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9" name="文本框 1"/>
          <p:cNvSpPr txBox="1"/>
          <p:nvPr/>
        </p:nvSpPr>
        <p:spPr>
          <a:xfrm>
            <a:off x="907636" y="112319"/>
            <a:ext cx="1549518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10" name="Shape 108"/>
          <p:cNvSpPr/>
          <p:nvPr/>
        </p:nvSpPr>
        <p:spPr>
          <a:xfrm>
            <a:off x="194195" y="92999"/>
            <a:ext cx="562930" cy="57468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5592" y="636832"/>
            <a:ext cx="6660080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核裂变及其应用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Shape 112"/>
          <p:cNvSpPr/>
          <p:nvPr/>
        </p:nvSpPr>
        <p:spPr>
          <a:xfrm>
            <a:off x="123774" y="81466"/>
            <a:ext cx="562931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4812" y="1134703"/>
            <a:ext cx="2539103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例题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8335" y="1519405"/>
            <a:ext cx="7743181" cy="342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黄石）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能源科技的发展促进了人类文明的进步，下列有关能源的说法错误的是（　　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．目前的核电站是靠原子核的裂变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进行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．能量转化是守恒的，所以能源是取之不尽用之不竭的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．风力发电机将风能转化为电能	           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．水能、太阳能都是可再生能源</a:t>
            </a:r>
          </a:p>
        </p:txBody>
      </p:sp>
      <p:sp>
        <p:nvSpPr>
          <p:cNvPr id="5" name="矩形 4"/>
          <p:cNvSpPr/>
          <p:nvPr/>
        </p:nvSpPr>
        <p:spPr>
          <a:xfrm>
            <a:off x="4967203" y="2202552"/>
            <a:ext cx="491977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325368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6769" y="81939"/>
            <a:ext cx="767209" cy="699508"/>
            <a:chOff x="326805" y="300084"/>
            <a:chExt cx="767209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326805" y="341199"/>
              <a:ext cx="767209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2040204020203" charset="-122"/>
                </a:rPr>
                <a:t>1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80408" y="120851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53979" y="603661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94301" y="818989"/>
            <a:ext cx="1378898" cy="830997"/>
            <a:chOff x="250364" y="-436647"/>
            <a:chExt cx="985496" cy="1499118"/>
          </a:xfrm>
        </p:grpSpPr>
        <p:sp>
          <p:nvSpPr>
            <p:cNvPr id="11" name="Shape 108"/>
            <p:cNvSpPr/>
            <p:nvPr/>
          </p:nvSpPr>
          <p:spPr>
            <a:xfrm>
              <a:off x="250364" y="-346833"/>
              <a:ext cx="985496" cy="1407547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2" name="Shape 112"/>
            <p:cNvSpPr/>
            <p:nvPr/>
          </p:nvSpPr>
          <p:spPr>
            <a:xfrm>
              <a:off x="292353" y="-436647"/>
              <a:ext cx="873164" cy="1499118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二战与原子弹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529545" y="648402"/>
            <a:ext cx="7508346" cy="1018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1945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年，第二次世界大战的后期，美国在日本的广岛、长崎各投下一颗原子弹，使两岛遭受毁灭性的打击，最后迫使 日本投降．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414936" y="3539522"/>
            <a:ext cx="8449664" cy="1480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小男孩”装填了</a:t>
            </a:r>
            <a:r>
              <a:rPr lang="en-US" altLang="zh-CN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64</a:t>
            </a: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公斤铀，只有</a:t>
            </a:r>
            <a:r>
              <a:rPr lang="en-US" altLang="zh-CN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0.7</a:t>
            </a: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公斤发生裂变，而其中，只有</a:t>
            </a:r>
            <a:r>
              <a:rPr lang="en-US" altLang="zh-CN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600</a:t>
            </a: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毫克被转换为</a:t>
            </a:r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能量，</a:t>
            </a:r>
            <a:r>
              <a:rPr kumimoji="1"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这个</a:t>
            </a:r>
            <a:r>
              <a:rPr kumimoji="1"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“小男孩”的巨大毁灭力，令日本广岛核爆中心方圆2公里内所有建筑物全部被夷为平地</a:t>
            </a:r>
            <a:r>
              <a:rPr kumimoji="1"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kumimoji="1" lang="zh-CN" altLang="en-US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180408" y="1767910"/>
            <a:ext cx="1800000" cy="1740582"/>
            <a:chOff x="1106573" y="2043223"/>
            <a:chExt cx="1800000" cy="1736284"/>
          </a:xfrm>
        </p:grpSpPr>
        <p:pic>
          <p:nvPicPr>
            <p:cNvPr id="13" name="图片 34826" descr="200708081700233d917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6573" y="2043223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3302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文本框 34830"/>
            <p:cNvSpPr txBox="1">
              <a:spLocks noChangeArrowheads="1"/>
            </p:cNvSpPr>
            <p:nvPr/>
          </p:nvSpPr>
          <p:spPr bwMode="auto">
            <a:xfrm>
              <a:off x="1106573" y="3379397"/>
              <a:ext cx="177105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隶书" pitchFamily="49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隶书" pitchFamily="49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隶书" pitchFamily="49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隶书" pitchFamily="49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隶书" pitchFamily="49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隶书" pitchFamily="49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隶书" pitchFamily="49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隶书" pitchFamily="49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隶书" pitchFamily="49" charset="-122"/>
                </a:defRPr>
              </a:lvl9pPr>
            </a:lstStyle>
            <a:p>
              <a:r>
                <a:rPr lang="en-US" altLang="zh-CN" sz="2000" dirty="0"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小男孩”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484060" y="1767911"/>
            <a:ext cx="2007277" cy="1844664"/>
            <a:chOff x="3699255" y="1659467"/>
            <a:chExt cx="2007277" cy="1840109"/>
          </a:xfrm>
        </p:grpSpPr>
        <p:pic>
          <p:nvPicPr>
            <p:cNvPr id="14" name="图片 13" descr="123564318.jpg"/>
            <p:cNvPicPr preferRelativeResize="0">
              <a:picLocks/>
            </p:cNvPicPr>
            <p:nvPr/>
          </p:nvPicPr>
          <p:blipFill>
            <a:blip r:embed="rId4" cstate="print"/>
            <a:srcRect l="10798" r="8814"/>
            <a:stretch>
              <a:fillRect/>
            </a:stretch>
          </p:blipFill>
          <p:spPr>
            <a:xfrm>
              <a:off x="3699256" y="1659467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3302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9" name="矩形 8"/>
            <p:cNvSpPr/>
            <p:nvPr/>
          </p:nvSpPr>
          <p:spPr>
            <a:xfrm>
              <a:off x="3699255" y="3099466"/>
              <a:ext cx="2007277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zh-CN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广岛原子弹爆炸</a:t>
              </a:r>
              <a:r>
                <a:rPr lang="en-US" altLang="zh-CN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39725" y="1686268"/>
            <a:ext cx="2568332" cy="1844665"/>
            <a:chOff x="5607398" y="1659467"/>
            <a:chExt cx="2568332" cy="1840110"/>
          </a:xfrm>
        </p:grpSpPr>
        <p:pic>
          <p:nvPicPr>
            <p:cNvPr id="16" name="图片 15" descr="8a18e40e961230a8d984a190d36bc8b6"/>
            <p:cNvPicPr preferRelativeResize="0"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34750" y="1659467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3302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矩形 17"/>
            <p:cNvSpPr/>
            <p:nvPr/>
          </p:nvSpPr>
          <p:spPr>
            <a:xfrm>
              <a:off x="5607398" y="3099467"/>
              <a:ext cx="2568332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zh-CN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原子弹爆炸后的广岛 </a:t>
              </a:r>
              <a:endPara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678523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31138" y="505107"/>
            <a:ext cx="261635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训练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1201" y="1162804"/>
            <a:ext cx="7027332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北部湾）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中国援建了巴基斯坦的核电站，核电站的核反应堆利用原子核的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__________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（选填“裂变”或“聚变”）释放核能。</a:t>
            </a:r>
            <a:r>
              <a:rPr lang="en-US" altLang="zh-CN" sz="2400" dirty="0" err="1">
                <a:latin typeface="微软雅黑" pitchFamily="34" charset="-122"/>
                <a:ea typeface="微软雅黑" pitchFamily="34" charset="-122"/>
              </a:rPr>
              <a:t>Wi-fi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无线上网是利用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________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（选填“电磁波”或“超声波”）传递信息。</a:t>
            </a:r>
          </a:p>
        </p:txBody>
      </p:sp>
      <p:sp>
        <p:nvSpPr>
          <p:cNvPr id="7" name="矩形 6"/>
          <p:cNvSpPr/>
          <p:nvPr/>
        </p:nvSpPr>
        <p:spPr>
          <a:xfrm>
            <a:off x="1498599" y="2845881"/>
            <a:ext cx="1107996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电磁波</a:t>
            </a:r>
          </a:p>
        </p:txBody>
      </p:sp>
      <p:sp>
        <p:nvSpPr>
          <p:cNvPr id="2" name="矩形 1"/>
          <p:cNvSpPr/>
          <p:nvPr/>
        </p:nvSpPr>
        <p:spPr>
          <a:xfrm>
            <a:off x="5484969" y="1716105"/>
            <a:ext cx="800219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裂变</a:t>
            </a:r>
          </a:p>
        </p:txBody>
      </p:sp>
    </p:spTree>
    <p:extLst>
      <p:ext uri="{BB962C8B-B14F-4D97-AF65-F5344CB8AC3E}">
        <p14:creationId xmlns:p14="http://schemas.microsoft.com/office/powerpoint/2010/main" val="378360140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5482" y="369424"/>
            <a:ext cx="6964772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核聚变及其应用</a:t>
            </a:r>
            <a:endParaRPr lang="en-US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6792" y="893939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3321" y="1418454"/>
            <a:ext cx="7717418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内江）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关于核聚变，下列说法正确的是（　　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．原子核必须在超高温下才能发生聚变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   	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．任何两个原子核都可以发生聚变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．原子弹爆炸时释放的巨大能量来自核聚变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    D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．目前人类已经建成核电站，利用核聚变发电</a:t>
            </a:r>
          </a:p>
        </p:txBody>
      </p:sp>
      <p:sp>
        <p:nvSpPr>
          <p:cNvPr id="11" name="矩形 10"/>
          <p:cNvSpPr/>
          <p:nvPr/>
        </p:nvSpPr>
        <p:spPr>
          <a:xfrm>
            <a:off x="7326558" y="1606321"/>
            <a:ext cx="40748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56392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2748" y="799664"/>
            <a:ext cx="261635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5799" y="1630644"/>
            <a:ext cx="7238999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德州）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氢弹是利用氢核的</a:t>
            </a:r>
            <a:r>
              <a:rPr lang="zh-CN" altLang="en-US" sz="2400" u="sng" dirty="0">
                <a:latin typeface="微软雅黑" pitchFamily="34" charset="-122"/>
                <a:ea typeface="微软雅黑" pitchFamily="34" charset="-122"/>
              </a:rPr>
              <a:t>　      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　（选填“裂变”或“聚变”）在瞬间释放的能量，核能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是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u="sng" dirty="0">
                <a:latin typeface="微软雅黑" pitchFamily="34" charset="-122"/>
                <a:ea typeface="微软雅黑" pitchFamily="34" charset="-122"/>
              </a:rPr>
              <a:t>　       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（选填“可再生”或“不可再生”）能源。</a:t>
            </a:r>
          </a:p>
        </p:txBody>
      </p:sp>
      <p:sp>
        <p:nvSpPr>
          <p:cNvPr id="9" name="矩形 8"/>
          <p:cNvSpPr/>
          <p:nvPr/>
        </p:nvSpPr>
        <p:spPr>
          <a:xfrm>
            <a:off x="685798" y="2779584"/>
            <a:ext cx="141577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不可再生</a:t>
            </a:r>
          </a:p>
        </p:txBody>
      </p:sp>
      <p:sp>
        <p:nvSpPr>
          <p:cNvPr id="10" name="矩形 9"/>
          <p:cNvSpPr/>
          <p:nvPr/>
        </p:nvSpPr>
        <p:spPr>
          <a:xfrm>
            <a:off x="5458971" y="1630645"/>
            <a:ext cx="891591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聚变 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67960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79879" y="4297497"/>
            <a:ext cx="1095241" cy="471103"/>
            <a:chOff x="407124" y="52501"/>
            <a:chExt cx="931250" cy="1556868"/>
          </a:xfrm>
        </p:grpSpPr>
        <p:sp>
          <p:nvSpPr>
            <p:cNvPr id="10" name="Shape 108"/>
            <p:cNvSpPr/>
            <p:nvPr/>
          </p:nvSpPr>
          <p:spPr>
            <a:xfrm>
              <a:off x="416910" y="82808"/>
              <a:ext cx="858891" cy="152656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1" name="Shape 112"/>
            <p:cNvSpPr/>
            <p:nvPr/>
          </p:nvSpPr>
          <p:spPr>
            <a:xfrm>
              <a:off x="407124" y="52501"/>
              <a:ext cx="931250" cy="152567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问题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59380" y="370809"/>
            <a:ext cx="6967478" cy="1943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algn="l"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1964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日，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我国第一颗原子弹爆炸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成功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;1967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17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日，我国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第一颗氢弹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爆炸获得成功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根本性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的提升了我国的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国际地位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与实力 ，在决定世界和平，制止战争，抵御霸权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，等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国际事务中有了话语权，决定权。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921932" y="2195774"/>
            <a:ext cx="2236510" cy="2171725"/>
            <a:chOff x="1921932" y="2190352"/>
            <a:chExt cx="2236510" cy="2166363"/>
          </a:xfrm>
        </p:grpSpPr>
        <p:pic>
          <p:nvPicPr>
            <p:cNvPr id="2050" name="图片 4" descr="说明: http://5b0988e595225.cdn.sohucs.com/q_70,c_zoom,w_640/images/20171017/afb3ee8d62224a88888e9592735161b6.jpeg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03" t="2272"/>
            <a:stretch>
              <a:fillRect/>
            </a:stretch>
          </p:blipFill>
          <p:spPr bwMode="auto">
            <a:xfrm>
              <a:off x="2063987" y="2190352"/>
              <a:ext cx="180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3556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1921932" y="3956605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0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我国第一颗原子弹</a:t>
              </a:r>
              <a:endPara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76183" y="2139921"/>
            <a:ext cx="1980029" cy="2157575"/>
            <a:chOff x="4484101" y="2143785"/>
            <a:chExt cx="1980029" cy="2152248"/>
          </a:xfrm>
        </p:grpSpPr>
        <p:pic>
          <p:nvPicPr>
            <p:cNvPr id="2051" name="Picture 3" descr="第一颗氢弹"/>
            <p:cNvPicPr preferRelativeResize="0"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52" t="7013" r="16295" b="9451"/>
            <a:stretch>
              <a:fillRect/>
            </a:stretch>
          </p:blipFill>
          <p:spPr bwMode="auto">
            <a:xfrm>
              <a:off x="4574116" y="2143785"/>
              <a:ext cx="180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3556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4484101" y="3895923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我国第一颗氢弹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1359616" y="4367499"/>
            <a:ext cx="7474637" cy="401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原子弹为什么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会放出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那么大的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能量？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氢弹和原子弹的原理相同吗？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63784" y="459616"/>
            <a:ext cx="1423880" cy="462808"/>
            <a:chOff x="305553" y="365346"/>
            <a:chExt cx="1017644" cy="881761"/>
          </a:xfrm>
        </p:grpSpPr>
        <p:sp>
          <p:nvSpPr>
            <p:cNvPr id="15" name="Shape 108"/>
            <p:cNvSpPr/>
            <p:nvPr/>
          </p:nvSpPr>
          <p:spPr>
            <a:xfrm>
              <a:off x="305553" y="365346"/>
              <a:ext cx="1017644" cy="87211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6" name="Shape 112"/>
            <p:cNvSpPr/>
            <p:nvPr/>
          </p:nvSpPr>
          <p:spPr>
            <a:xfrm>
              <a:off x="305553" y="365346"/>
              <a:ext cx="994639" cy="88176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横空出世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7578967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14593" y="149938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227330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039114" y="618177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hape 112"/>
          <p:cNvSpPr/>
          <p:nvPr/>
        </p:nvSpPr>
        <p:spPr>
          <a:xfrm>
            <a:off x="271905" y="16691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1175433" y="587189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一、核能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14592" y="966968"/>
            <a:ext cx="1812354" cy="462806"/>
          </a:xfrm>
          <a:prstGeom prst="rect">
            <a:avLst/>
          </a:prstGeom>
          <a:noFill/>
          <a:ln w="12700" cap="flat">
            <a:noFill/>
            <a:miter lim="400000"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algn="l" rtl="0" latinLnBrk="1" hangingPunct="0">
              <a:defRPr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sz="2400" dirty="0">
                <a:solidFill>
                  <a:srgbClr val="FF0000"/>
                </a:solidFill>
              </a:rPr>
              <a:t>1</a:t>
            </a:r>
            <a:r>
              <a:rPr lang="zh-CN" altLang="en-US" sz="2400" dirty="0">
                <a:solidFill>
                  <a:srgbClr val="FF0000"/>
                </a:solidFill>
              </a:rPr>
              <a:t>．原子结构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430" y="2394876"/>
            <a:ext cx="5615350" cy="1959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215899" y="1328935"/>
            <a:ext cx="8909050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indent="0" algn="l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原子由原子核和核外电子组成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。原子核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有质子和中子组成，质子带正电荷，核外电子带负电荷，二者电荷量相等，中子不带电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249766" y="4413811"/>
            <a:ext cx="8841317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indent="0" algn="l" eaLnBrk="1" hangingPunct="1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质子的质量大约是电子的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1836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倍，中子和质子的质量几乎相同。</a:t>
            </a:r>
            <a:endParaRPr 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5488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utoUpdateAnimBg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2"/>
          <p:cNvSpPr>
            <a:spLocks noChangeArrowheads="1"/>
          </p:cNvSpPr>
          <p:nvPr/>
        </p:nvSpPr>
        <p:spPr bwMode="auto">
          <a:xfrm>
            <a:off x="265834" y="242669"/>
            <a:ext cx="3302734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）以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水分子为例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6" descr="E:\电子课件编制\22章\2\Hydrogen-Bonds-Colored-JC_20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31496">
            <a:off x="6898004" y="667120"/>
            <a:ext cx="1936167" cy="1688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5" name="组合 134"/>
          <p:cNvGrpSpPr/>
          <p:nvPr/>
        </p:nvGrpSpPr>
        <p:grpSpPr>
          <a:xfrm>
            <a:off x="265834" y="2299196"/>
            <a:ext cx="7217248" cy="1480985"/>
            <a:chOff x="265834" y="2293519"/>
            <a:chExt cx="7217248" cy="1477328"/>
          </a:xfrm>
        </p:grpSpPr>
        <p:grpSp>
          <p:nvGrpSpPr>
            <p:cNvPr id="14" name="组合 13"/>
            <p:cNvGrpSpPr/>
            <p:nvPr/>
          </p:nvGrpSpPr>
          <p:grpSpPr>
            <a:xfrm>
              <a:off x="5447413" y="2392471"/>
              <a:ext cx="2035669" cy="1318727"/>
              <a:chOff x="5516823" y="2525209"/>
              <a:chExt cx="2955177" cy="2158659"/>
            </a:xfrm>
          </p:grpSpPr>
          <p:grpSp>
            <p:nvGrpSpPr>
              <p:cNvPr id="15" name="Group 2"/>
              <p:cNvGrpSpPr>
                <a:grpSpLocks/>
              </p:cNvGrpSpPr>
              <p:nvPr/>
            </p:nvGrpSpPr>
            <p:grpSpPr bwMode="auto">
              <a:xfrm>
                <a:off x="6547340" y="2525209"/>
                <a:ext cx="1924660" cy="2158659"/>
                <a:chOff x="316040" y="0"/>
                <a:chExt cx="4004440" cy="3667892"/>
              </a:xfrm>
            </p:grpSpPr>
            <p:grpSp>
              <p:nvGrpSpPr>
                <p:cNvPr id="17" name="Group 3"/>
                <p:cNvGrpSpPr>
                  <a:grpSpLocks/>
                </p:cNvGrpSpPr>
                <p:nvPr/>
              </p:nvGrpSpPr>
              <p:grpSpPr bwMode="auto">
                <a:xfrm>
                  <a:off x="1836204" y="0"/>
                  <a:ext cx="2484276" cy="3667892"/>
                  <a:chOff x="0" y="0"/>
                  <a:chExt cx="2484276" cy="3667892"/>
                </a:xfrm>
              </p:grpSpPr>
              <p:sp>
                <p:nvSpPr>
                  <p:cNvPr id="19" name="椭圆 10"/>
                  <p:cNvSpPr>
                    <a:spLocks noChangeAspect="1"/>
                  </p:cNvSpPr>
                  <p:nvPr/>
                </p:nvSpPr>
                <p:spPr bwMode="auto">
                  <a:xfrm>
                    <a:off x="0" y="0"/>
                    <a:ext cx="2484276" cy="2484000"/>
                  </a:xfrm>
                  <a:prstGeom prst="ellipse">
                    <a:avLst/>
                  </a:prstGeom>
                  <a:noFill/>
                  <a:ln w="25400">
                    <a:solidFill>
                      <a:srgbClr val="000000"/>
                    </a:solidFill>
                    <a:prstDash val="dash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/>
                  <a:p>
                    <a:pPr algn="ctr">
                      <a:buFont typeface="Arial" pitchFamily="34" charset="0"/>
                      <a:buNone/>
                    </a:pPr>
                    <a:endParaRPr lang="zh-CN" altLang="en-US" sz="240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20" name="TextBox 1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89463" y="2557778"/>
                    <a:ext cx="1158135" cy="1110114"/>
                  </a:xfrm>
                  <a:prstGeom prst="rect">
                    <a:avLst/>
                  </a:prstGeom>
                  <a:noFill/>
                  <a:ln>
                    <a:noFill/>
                  </a:ln>
                  <a:extLst/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buFont typeface="Arial" panose="020B0604020202020204" pitchFamily="34" charset="0"/>
                      <a:buNone/>
                      <a:defRPr/>
                    </a:pPr>
                    <a:r>
                      <a:rPr lang="en-US" altLang="zh-CN" sz="2000" b="1" dirty="0">
                        <a:solidFill>
                          <a:srgbClr val="025EAA"/>
                        </a:solidFill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rPr>
                      <a:t>H</a:t>
                    </a:r>
                    <a:endParaRPr lang="zh-CN" altLang="en-US" sz="2000" b="1" dirty="0">
                      <a:solidFill>
                        <a:srgbClr val="025EAA"/>
                      </a:solidFill>
                      <a:latin typeface="Times New Roman" pitchFamily="18" charset="0"/>
                      <a:ea typeface="微软雅黑" pitchFamily="34" charset="-122"/>
                      <a:cs typeface="Times New Roman" pitchFamily="18" charset="0"/>
                    </a:endParaRPr>
                  </a:p>
                </p:txBody>
              </p:sp>
              <p:grpSp>
                <p:nvGrpSpPr>
                  <p:cNvPr id="21" name="Group 6"/>
                  <p:cNvGrpSpPr>
                    <a:grpSpLocks/>
                  </p:cNvGrpSpPr>
                  <p:nvPr/>
                </p:nvGrpSpPr>
                <p:grpSpPr bwMode="auto">
                  <a:xfrm>
                    <a:off x="216024" y="72008"/>
                    <a:ext cx="476213" cy="476160"/>
                    <a:chOff x="0" y="0"/>
                    <a:chExt cx="476213" cy="476160"/>
                  </a:xfrm>
                </p:grpSpPr>
                <p:sp>
                  <p:nvSpPr>
                    <p:cNvPr id="26" name="椭圆 2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0" y="0"/>
                      <a:ext cx="476213" cy="476160"/>
                    </a:xfrm>
                    <a:prstGeom prst="ellipse">
                      <a:avLst/>
                    </a:prstGeom>
                    <a:solidFill>
                      <a:srgbClr val="17375E"/>
                    </a:solidFill>
                    <a:ln w="25400">
                      <a:solidFill>
                        <a:srgbClr val="17375E"/>
                      </a:solidFill>
                      <a:round/>
                      <a:headEnd/>
                      <a:tailEnd/>
                    </a:ln>
                  </p:spPr>
                  <p:txBody>
                    <a:bodyPr anchor="ctr"/>
                    <a:lstStyle/>
                    <a:p>
                      <a:pPr algn="ctr">
                        <a:buFont typeface="Arial" pitchFamily="34" charset="0"/>
                        <a:buNone/>
                      </a:pPr>
                      <a:endParaRPr lang="zh-CN" altLang="en-US" sz="2400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27" name="矩形 13"/>
                    <p:cNvSpPr>
                      <a:spLocks noChangeArrowheads="1"/>
                    </p:cNvSpPr>
                    <p:nvPr/>
                  </p:nvSpPr>
                  <p:spPr bwMode="auto">
                    <a:xfrm rot="502079">
                      <a:off x="93437" y="204119"/>
                      <a:ext cx="288032" cy="7200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5400">
                      <a:solidFill>
                        <a:schemeClr val="bg1"/>
                      </a:solidFill>
                      <a:miter lim="800000"/>
                      <a:headEnd/>
                      <a:tailEnd/>
                    </a:ln>
                  </p:spPr>
                  <p:txBody>
                    <a:bodyPr anchor="ctr"/>
                    <a:lstStyle/>
                    <a:p>
                      <a:pPr algn="ctr">
                        <a:buFont typeface="Arial" pitchFamily="34" charset="0"/>
                        <a:buNone/>
                      </a:pPr>
                      <a:endParaRPr lang="zh-CN" altLang="en-US" sz="2400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</p:grpSp>
              <p:sp>
                <p:nvSpPr>
                  <p:cNvPr id="22" name="椭圆 21"/>
                  <p:cNvSpPr>
                    <a:spLocks noChangeAspect="1"/>
                  </p:cNvSpPr>
                  <p:nvPr/>
                </p:nvSpPr>
                <p:spPr bwMode="auto">
                  <a:xfrm>
                    <a:off x="999604" y="1008112"/>
                    <a:ext cx="476213" cy="476160"/>
                  </a:xfrm>
                  <a:prstGeom prst="ellipse">
                    <a:avLst/>
                  </a:prstGeom>
                  <a:solidFill>
                    <a:srgbClr val="C00000"/>
                  </a:solidFill>
                  <a:ln w="25400">
                    <a:solidFill>
                      <a:srgbClr val="C00000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>
                      <a:buFont typeface="Arial" pitchFamily="34" charset="0"/>
                      <a:buNone/>
                    </a:pPr>
                    <a:endParaRPr lang="zh-CN" altLang="en-US" sz="240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grpSp>
                <p:nvGrpSpPr>
                  <p:cNvPr id="23" name="Group 10"/>
                  <p:cNvGrpSpPr>
                    <a:grpSpLocks/>
                  </p:cNvGrpSpPr>
                  <p:nvPr/>
                </p:nvGrpSpPr>
                <p:grpSpPr bwMode="auto">
                  <a:xfrm>
                    <a:off x="1093041" y="1103365"/>
                    <a:ext cx="288032" cy="288032"/>
                    <a:chOff x="0" y="0"/>
                    <a:chExt cx="288032" cy="288032"/>
                  </a:xfrm>
                </p:grpSpPr>
                <p:sp>
                  <p:nvSpPr>
                    <p:cNvPr id="24" name="矩形 22"/>
                    <p:cNvSpPr>
                      <a:spLocks noChangeArrowheads="1"/>
                    </p:cNvSpPr>
                    <p:nvPr/>
                  </p:nvSpPr>
                  <p:spPr bwMode="auto">
                    <a:xfrm rot="502079">
                      <a:off x="0" y="108866"/>
                      <a:ext cx="288032" cy="7200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5400">
                      <a:solidFill>
                        <a:schemeClr val="bg1"/>
                      </a:solidFill>
                      <a:miter lim="800000"/>
                      <a:headEnd/>
                      <a:tailEnd/>
                    </a:ln>
                  </p:spPr>
                  <p:txBody>
                    <a:bodyPr anchor="ctr"/>
                    <a:lstStyle/>
                    <a:p>
                      <a:pPr algn="ctr">
                        <a:buFont typeface="Arial" pitchFamily="34" charset="0"/>
                        <a:buNone/>
                      </a:pPr>
                      <a:endParaRPr lang="zh-CN" altLang="en-US" sz="2400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25" name="矩形 27"/>
                    <p:cNvSpPr>
                      <a:spLocks noChangeArrowheads="1"/>
                    </p:cNvSpPr>
                    <p:nvPr/>
                  </p:nvSpPr>
                  <p:spPr bwMode="auto">
                    <a:xfrm rot="5880000">
                      <a:off x="309" y="108012"/>
                      <a:ext cx="288032" cy="7200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5400">
                      <a:solidFill>
                        <a:schemeClr val="bg1"/>
                      </a:solidFill>
                      <a:miter lim="800000"/>
                      <a:headEnd/>
                      <a:tailEnd/>
                    </a:ln>
                  </p:spPr>
                  <p:txBody>
                    <a:bodyPr rot="10800000" vert="eaVert" anchor="ctr"/>
                    <a:lstStyle/>
                    <a:p>
                      <a:pPr algn="ctr">
                        <a:buFont typeface="Arial" pitchFamily="34" charset="0"/>
                        <a:buNone/>
                      </a:pPr>
                      <a:endParaRPr lang="zh-CN" altLang="en-US" sz="2400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</p:grpSp>
            </p:grpSp>
            <p:cxnSp>
              <p:nvCxnSpPr>
                <p:cNvPr id="18" name="直接箭头连接符 143"/>
                <p:cNvCxnSpPr>
                  <a:cxnSpLocks noChangeShapeType="1"/>
                </p:cNvCxnSpPr>
                <p:nvPr/>
              </p:nvCxnSpPr>
              <p:spPr bwMode="auto">
                <a:xfrm flipV="1">
                  <a:off x="316040" y="1467319"/>
                  <a:ext cx="1511617" cy="503277"/>
                </a:xfrm>
                <a:prstGeom prst="straightConnector1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 type="arrow" w="med" len="med"/>
                </a:ln>
                <a:effectLst>
                  <a:outerShdw dist="23000" dir="5400000" algn="ctr" rotWithShape="0">
                    <a:srgbClr val="000000">
                      <a:alpha val="29999"/>
                    </a:srgbClr>
                  </a:outerShdw>
                </a:effectLst>
                <a:extLst/>
              </p:spPr>
            </p:cxnSp>
          </p:grpSp>
          <p:pic>
            <p:nvPicPr>
              <p:cNvPr id="16" name="Picture 6" descr="E:\电子课件编制\22章\2\Hydrogen-Bonds-Colored-JC_2012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4411" r="77747" b="26611"/>
              <a:stretch>
                <a:fillRect/>
              </a:stretch>
            </p:blipFill>
            <p:spPr bwMode="auto">
              <a:xfrm rot="19231496">
                <a:off x="5516823" y="2687211"/>
                <a:ext cx="1172409" cy="1423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8" name="矩形 27"/>
            <p:cNvSpPr/>
            <p:nvPr/>
          </p:nvSpPr>
          <p:spPr>
            <a:xfrm>
              <a:off x="265834" y="2293519"/>
              <a:ext cx="5051231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 eaLnBrk="1" hangingPunct="1">
                <a:lnSpc>
                  <a:spcPct val="150000"/>
                </a:lnSpc>
                <a:buFont typeface="Arial" charset="0"/>
                <a:buNone/>
                <a:defRPr/>
              </a:pPr>
              <a:r>
                <a:rPr lang="zh-CN" altLang="en-US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氢原子</a:t>
              </a:r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由原子核和一个核外电子组成。</a:t>
              </a:r>
              <a:endParaRPr lang="en-US" altLang="zh-CN" sz="2000" dirty="0">
                <a:latin typeface="微软雅黑" pitchFamily="34" charset="-122"/>
                <a:ea typeface="微软雅黑" pitchFamily="34" charset="-122"/>
              </a:endParaRPr>
            </a:p>
            <a:p>
              <a:pPr algn="l" eaLnBrk="1" hangingPunct="1">
                <a:lnSpc>
                  <a:spcPct val="150000"/>
                </a:lnSpc>
                <a:buFont typeface="Arial" charset="0"/>
                <a:buNone/>
                <a:defRPr/>
              </a:pP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原子核</a:t>
              </a:r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有一个质子，质子带正电荷，核外电子带负电荷。二者电荷量相同。</a:t>
              </a:r>
              <a:endParaRPr lang="en-US" altLang="zh-CN" sz="20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228744" y="3582576"/>
            <a:ext cx="8330101" cy="1481623"/>
            <a:chOff x="228743" y="3514575"/>
            <a:chExt cx="8330101" cy="1477964"/>
          </a:xfrm>
        </p:grpSpPr>
        <p:grpSp>
          <p:nvGrpSpPr>
            <p:cNvPr id="29" name="组合 28"/>
            <p:cNvGrpSpPr/>
            <p:nvPr/>
          </p:nvGrpSpPr>
          <p:grpSpPr>
            <a:xfrm>
              <a:off x="6763397" y="3514575"/>
              <a:ext cx="1795447" cy="1477964"/>
              <a:chOff x="4125036" y="1745061"/>
              <a:chExt cx="3751201" cy="2436374"/>
            </a:xfrm>
          </p:grpSpPr>
          <p:grpSp>
            <p:nvGrpSpPr>
              <p:cNvPr id="30" name="Group 2"/>
              <p:cNvGrpSpPr>
                <a:grpSpLocks/>
              </p:cNvGrpSpPr>
              <p:nvPr/>
            </p:nvGrpSpPr>
            <p:grpSpPr bwMode="auto">
              <a:xfrm>
                <a:off x="5216831" y="1745061"/>
                <a:ext cx="2659406" cy="2436374"/>
                <a:chOff x="0" y="0"/>
                <a:chExt cx="4868701" cy="4876611"/>
              </a:xfrm>
            </p:grpSpPr>
            <p:grpSp>
              <p:nvGrpSpPr>
                <p:cNvPr id="32" name="Group 3"/>
                <p:cNvGrpSpPr>
                  <a:grpSpLocks/>
                </p:cNvGrpSpPr>
                <p:nvPr/>
              </p:nvGrpSpPr>
              <p:grpSpPr bwMode="auto">
                <a:xfrm>
                  <a:off x="1584176" y="0"/>
                  <a:ext cx="3284525" cy="4876611"/>
                  <a:chOff x="0" y="0"/>
                  <a:chExt cx="3284525" cy="4876611"/>
                </a:xfrm>
              </p:grpSpPr>
              <p:sp>
                <p:nvSpPr>
                  <p:cNvPr id="34" name="椭圆 24"/>
                  <p:cNvSpPr>
                    <a:spLocks noChangeAspect="1"/>
                  </p:cNvSpPr>
                  <p:nvPr/>
                </p:nvSpPr>
                <p:spPr bwMode="auto">
                  <a:xfrm>
                    <a:off x="0" y="180384"/>
                    <a:ext cx="3276364" cy="3276000"/>
                  </a:xfrm>
                  <a:prstGeom prst="ellipse">
                    <a:avLst/>
                  </a:prstGeom>
                  <a:noFill/>
                  <a:ln w="25400">
                    <a:solidFill>
                      <a:srgbClr val="000000"/>
                    </a:solidFill>
                    <a:prstDash val="dash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/>
                  <a:p>
                    <a:pPr algn="ctr">
                      <a:buFont typeface="Arial" pitchFamily="34" charset="0"/>
                      <a:buNone/>
                    </a:pPr>
                    <a:endParaRPr lang="zh-CN" altLang="en-US" sz="240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35" name="椭圆 20"/>
                  <p:cNvSpPr>
                    <a:spLocks noChangeAspect="1"/>
                  </p:cNvSpPr>
                  <p:nvPr/>
                </p:nvSpPr>
                <p:spPr bwMode="auto">
                  <a:xfrm>
                    <a:off x="396044" y="576064"/>
                    <a:ext cx="2484276" cy="2484000"/>
                  </a:xfrm>
                  <a:prstGeom prst="ellipse">
                    <a:avLst/>
                  </a:prstGeom>
                  <a:noFill/>
                  <a:ln w="25400">
                    <a:solidFill>
                      <a:srgbClr val="000000"/>
                    </a:solidFill>
                    <a:prstDash val="dash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/>
                  <a:p>
                    <a:pPr algn="ctr">
                      <a:buFont typeface="Arial" pitchFamily="34" charset="0"/>
                      <a:buNone/>
                    </a:pPr>
                    <a:endParaRPr lang="zh-CN" altLang="en-US" sz="240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grpSp>
                <p:nvGrpSpPr>
                  <p:cNvPr id="36" name="Group 6"/>
                  <p:cNvGrpSpPr>
                    <a:grpSpLocks/>
                  </p:cNvGrpSpPr>
                  <p:nvPr/>
                </p:nvGrpSpPr>
                <p:grpSpPr bwMode="auto">
                  <a:xfrm>
                    <a:off x="216024" y="1584176"/>
                    <a:ext cx="476213" cy="476160"/>
                    <a:chOff x="0" y="0"/>
                    <a:chExt cx="476213" cy="476160"/>
                  </a:xfrm>
                </p:grpSpPr>
                <p:sp>
                  <p:nvSpPr>
                    <p:cNvPr id="108" name="椭圆 94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0" y="0"/>
                      <a:ext cx="476213" cy="476160"/>
                    </a:xfrm>
                    <a:prstGeom prst="ellipse">
                      <a:avLst/>
                    </a:prstGeom>
                    <a:solidFill>
                      <a:srgbClr val="17375E"/>
                    </a:solidFill>
                    <a:ln w="25400">
                      <a:solidFill>
                        <a:srgbClr val="17375E"/>
                      </a:solidFill>
                      <a:round/>
                      <a:headEnd/>
                      <a:tailEnd/>
                    </a:ln>
                  </p:spPr>
                  <p:txBody>
                    <a:bodyPr anchor="ctr"/>
                    <a:lstStyle/>
                    <a:p>
                      <a:pPr algn="ctr">
                        <a:buFont typeface="Arial" pitchFamily="34" charset="0"/>
                        <a:buNone/>
                      </a:pPr>
                      <a:endParaRPr lang="zh-CN" altLang="en-US" sz="2400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109" name="矩形 95"/>
                    <p:cNvSpPr>
                      <a:spLocks noChangeArrowheads="1"/>
                    </p:cNvSpPr>
                    <p:nvPr/>
                  </p:nvSpPr>
                  <p:spPr bwMode="auto">
                    <a:xfrm rot="502079">
                      <a:off x="93437" y="204119"/>
                      <a:ext cx="288032" cy="7200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5400">
                      <a:solidFill>
                        <a:schemeClr val="bg1"/>
                      </a:solidFill>
                      <a:miter lim="800000"/>
                      <a:headEnd/>
                      <a:tailEnd/>
                    </a:ln>
                  </p:spPr>
                  <p:txBody>
                    <a:bodyPr anchor="ctr"/>
                    <a:lstStyle/>
                    <a:p>
                      <a:pPr algn="ctr">
                        <a:buFont typeface="Arial" pitchFamily="34" charset="0"/>
                        <a:buNone/>
                      </a:pPr>
                      <a:endParaRPr lang="zh-CN" altLang="en-US" sz="2400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</p:grpSp>
              <p:grpSp>
                <p:nvGrpSpPr>
                  <p:cNvPr id="37" name="Group 9"/>
                  <p:cNvGrpSpPr>
                    <a:grpSpLocks/>
                  </p:cNvGrpSpPr>
                  <p:nvPr/>
                </p:nvGrpSpPr>
                <p:grpSpPr bwMode="auto">
                  <a:xfrm rot="1457526">
                    <a:off x="1224136" y="1401493"/>
                    <a:ext cx="828092" cy="828072"/>
                    <a:chOff x="0" y="0"/>
                    <a:chExt cx="828092" cy="828072"/>
                  </a:xfrm>
                </p:grpSpPr>
                <p:grpSp>
                  <p:nvGrpSpPr>
                    <p:cNvPr id="60" name="Group 1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216024"/>
                      <a:ext cx="180020" cy="180000"/>
                      <a:chOff x="0" y="0"/>
                      <a:chExt cx="476213" cy="476160"/>
                    </a:xfrm>
                  </p:grpSpPr>
                  <p:sp>
                    <p:nvSpPr>
                      <p:cNvPr id="104" name="椭圆 90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0" y="0"/>
                        <a:ext cx="476213" cy="476160"/>
                      </a:xfrm>
                      <a:prstGeom prst="ellipse">
                        <a:avLst/>
                      </a:prstGeom>
                      <a:solidFill>
                        <a:srgbClr val="C00000"/>
                      </a:solidFill>
                      <a:ln w="25400">
                        <a:solidFill>
                          <a:srgbClr val="C00000"/>
                        </a:solidFill>
                        <a:round/>
                        <a:headEnd/>
                        <a:tailEnd/>
                      </a:ln>
                    </p:spPr>
                    <p:txBody>
                      <a:bodyPr anchor="ctr"/>
                      <a:lstStyle/>
                      <a:p>
                        <a:pPr algn="ctr">
                          <a:buFont typeface="Arial" pitchFamily="34" charset="0"/>
                          <a:buNone/>
                        </a:pPr>
                        <a:endParaRPr lang="zh-CN" altLang="en-US" sz="2400">
                          <a:solidFill>
                            <a:srgbClr val="FFFFFF"/>
                          </a:solidFill>
                          <a:latin typeface="微软雅黑" pitchFamily="34" charset="-122"/>
                          <a:ea typeface="微软雅黑" pitchFamily="34" charset="-122"/>
                        </a:endParaRPr>
                      </a:p>
                    </p:txBody>
                  </p:sp>
                  <p:grpSp>
                    <p:nvGrpSpPr>
                      <p:cNvPr id="105" name="Group 12"/>
                      <p:cNvGrpSpPr>
                        <a:grpSpLocks/>
                      </p:cNvGrpSpPr>
                      <p:nvPr/>
                    </p:nvGrpSpPr>
                    <p:grpSpPr bwMode="auto">
                      <a:xfrm rot="1082468">
                        <a:off x="93438" y="95138"/>
                        <a:ext cx="288000" cy="288031"/>
                        <a:chOff x="0" y="0"/>
                        <a:chExt cx="288000" cy="288031"/>
                      </a:xfrm>
                    </p:grpSpPr>
                    <p:sp>
                      <p:nvSpPr>
                        <p:cNvPr id="106" name="矩形 9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0" y="125648"/>
                          <a:ext cx="288000" cy="3600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5400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anchor="ctr"/>
                        <a:lstStyle/>
                        <a:p>
                          <a:pPr algn="ctr">
                            <a:buFont typeface="Arial" pitchFamily="34" charset="0"/>
                            <a:buNone/>
                          </a:pPr>
                          <a:endParaRPr lang="zh-CN" altLang="en-US" sz="2400">
                            <a:solidFill>
                              <a:srgbClr val="FFFFFF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  <p:sp>
                      <p:nvSpPr>
                        <p:cNvPr id="107" name="矩形 9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5377921">
                          <a:off x="1642" y="126016"/>
                          <a:ext cx="288031" cy="3600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5400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rot="10800000" vert="eaVert" anchor="ctr"/>
                        <a:lstStyle/>
                        <a:p>
                          <a:pPr algn="ctr">
                            <a:buFont typeface="Arial" pitchFamily="34" charset="0"/>
                            <a:buNone/>
                          </a:pPr>
                          <a:endParaRPr lang="zh-CN" altLang="en-US" sz="2400">
                            <a:solidFill>
                              <a:srgbClr val="FFFFFF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61" name="Group 1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180020" cy="180000"/>
                      <a:chOff x="0" y="0"/>
                      <a:chExt cx="476213" cy="476160"/>
                    </a:xfrm>
                  </p:grpSpPr>
                  <p:sp>
                    <p:nvSpPr>
                      <p:cNvPr id="100" name="椭圆 86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0" y="0"/>
                        <a:ext cx="476213" cy="476160"/>
                      </a:xfrm>
                      <a:prstGeom prst="ellipse">
                        <a:avLst/>
                      </a:prstGeom>
                      <a:solidFill>
                        <a:srgbClr val="C00000"/>
                      </a:solidFill>
                      <a:ln w="25400">
                        <a:solidFill>
                          <a:srgbClr val="C00000"/>
                        </a:solidFill>
                        <a:round/>
                        <a:headEnd/>
                        <a:tailEnd/>
                      </a:ln>
                    </p:spPr>
                    <p:txBody>
                      <a:bodyPr anchor="ctr"/>
                      <a:lstStyle/>
                      <a:p>
                        <a:pPr algn="ctr">
                          <a:buFont typeface="Arial" pitchFamily="34" charset="0"/>
                          <a:buNone/>
                        </a:pPr>
                        <a:endParaRPr lang="zh-CN" altLang="en-US" sz="2400">
                          <a:solidFill>
                            <a:srgbClr val="FFFFFF"/>
                          </a:solidFill>
                          <a:latin typeface="微软雅黑" pitchFamily="34" charset="-122"/>
                          <a:ea typeface="微软雅黑" pitchFamily="34" charset="-122"/>
                        </a:endParaRPr>
                      </a:p>
                    </p:txBody>
                  </p:sp>
                  <p:grpSp>
                    <p:nvGrpSpPr>
                      <p:cNvPr id="101" name="Group 17"/>
                      <p:cNvGrpSpPr>
                        <a:grpSpLocks/>
                      </p:cNvGrpSpPr>
                      <p:nvPr/>
                    </p:nvGrpSpPr>
                    <p:grpSpPr bwMode="auto">
                      <a:xfrm rot="1082468">
                        <a:off x="93438" y="95138"/>
                        <a:ext cx="288000" cy="288031"/>
                        <a:chOff x="0" y="0"/>
                        <a:chExt cx="288000" cy="288031"/>
                      </a:xfrm>
                    </p:grpSpPr>
                    <p:sp>
                      <p:nvSpPr>
                        <p:cNvPr id="102" name="矩形 8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0" y="125648"/>
                          <a:ext cx="288000" cy="3600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5400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anchor="ctr"/>
                        <a:lstStyle/>
                        <a:p>
                          <a:pPr algn="ctr">
                            <a:buFont typeface="Arial" pitchFamily="34" charset="0"/>
                            <a:buNone/>
                          </a:pPr>
                          <a:endParaRPr lang="zh-CN" altLang="en-US" sz="2400">
                            <a:solidFill>
                              <a:srgbClr val="FFFFFF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  <p:sp>
                      <p:nvSpPr>
                        <p:cNvPr id="103" name="矩形 8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5377921">
                          <a:off x="1642" y="126016"/>
                          <a:ext cx="288031" cy="3600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5400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rot="10800000" vert="eaVert" anchor="ctr"/>
                        <a:lstStyle/>
                        <a:p>
                          <a:pPr algn="ctr">
                            <a:buFont typeface="Arial" pitchFamily="34" charset="0"/>
                            <a:buNone/>
                          </a:pPr>
                          <a:endParaRPr lang="zh-CN" altLang="en-US" sz="2400">
                            <a:solidFill>
                              <a:srgbClr val="FFFFFF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62" name="Group 2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648072"/>
                      <a:ext cx="180020" cy="180000"/>
                      <a:chOff x="0" y="0"/>
                      <a:chExt cx="476213" cy="476160"/>
                    </a:xfrm>
                  </p:grpSpPr>
                  <p:sp>
                    <p:nvSpPr>
                      <p:cNvPr id="96" name="椭圆 63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0" y="0"/>
                        <a:ext cx="476213" cy="476160"/>
                      </a:xfrm>
                      <a:prstGeom prst="ellipse">
                        <a:avLst/>
                      </a:prstGeom>
                      <a:solidFill>
                        <a:srgbClr val="C00000"/>
                      </a:solidFill>
                      <a:ln w="25400">
                        <a:solidFill>
                          <a:srgbClr val="C00000"/>
                        </a:solidFill>
                        <a:round/>
                        <a:headEnd/>
                        <a:tailEnd/>
                      </a:ln>
                    </p:spPr>
                    <p:txBody>
                      <a:bodyPr anchor="ctr"/>
                      <a:lstStyle/>
                      <a:p>
                        <a:pPr algn="ctr">
                          <a:buFont typeface="Arial" pitchFamily="34" charset="0"/>
                          <a:buNone/>
                        </a:pPr>
                        <a:endParaRPr lang="zh-CN" altLang="en-US" sz="2400">
                          <a:solidFill>
                            <a:srgbClr val="FFFFFF"/>
                          </a:solidFill>
                          <a:latin typeface="微软雅黑" pitchFamily="34" charset="-122"/>
                          <a:ea typeface="微软雅黑" pitchFamily="34" charset="-122"/>
                        </a:endParaRPr>
                      </a:p>
                    </p:txBody>
                  </p:sp>
                  <p:grpSp>
                    <p:nvGrpSpPr>
                      <p:cNvPr id="97" name="Group 22"/>
                      <p:cNvGrpSpPr>
                        <a:grpSpLocks/>
                      </p:cNvGrpSpPr>
                      <p:nvPr/>
                    </p:nvGrpSpPr>
                    <p:grpSpPr bwMode="auto">
                      <a:xfrm rot="1082468">
                        <a:off x="93438" y="95138"/>
                        <a:ext cx="288000" cy="288031"/>
                        <a:chOff x="0" y="0"/>
                        <a:chExt cx="288000" cy="288031"/>
                      </a:xfrm>
                    </p:grpSpPr>
                    <p:sp>
                      <p:nvSpPr>
                        <p:cNvPr id="98" name="矩形 8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0" y="125648"/>
                          <a:ext cx="288000" cy="3600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5400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anchor="ctr"/>
                        <a:lstStyle/>
                        <a:p>
                          <a:pPr algn="ctr">
                            <a:buFont typeface="Arial" pitchFamily="34" charset="0"/>
                            <a:buNone/>
                          </a:pPr>
                          <a:endParaRPr lang="zh-CN" altLang="en-US" sz="2400">
                            <a:solidFill>
                              <a:srgbClr val="FFFFFF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  <p:sp>
                      <p:nvSpPr>
                        <p:cNvPr id="99" name="矩形 8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5377921">
                          <a:off x="1642" y="126016"/>
                          <a:ext cx="288031" cy="3600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5400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rot="10800000" vert="eaVert" anchor="ctr"/>
                        <a:lstStyle/>
                        <a:p>
                          <a:pPr algn="ctr">
                            <a:buFont typeface="Arial" pitchFamily="34" charset="0"/>
                            <a:buNone/>
                          </a:pPr>
                          <a:endParaRPr lang="zh-CN" altLang="en-US" sz="2400">
                            <a:solidFill>
                              <a:srgbClr val="FFFFFF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63" name="Group 2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16024" y="0"/>
                      <a:ext cx="180020" cy="180000"/>
                      <a:chOff x="0" y="0"/>
                      <a:chExt cx="476213" cy="476160"/>
                    </a:xfrm>
                  </p:grpSpPr>
                  <p:sp>
                    <p:nvSpPr>
                      <p:cNvPr id="92" name="椭圆 78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0" y="0"/>
                        <a:ext cx="476213" cy="476160"/>
                      </a:xfrm>
                      <a:prstGeom prst="ellipse">
                        <a:avLst/>
                      </a:prstGeom>
                      <a:solidFill>
                        <a:srgbClr val="C00000"/>
                      </a:solidFill>
                      <a:ln w="25400">
                        <a:solidFill>
                          <a:srgbClr val="C00000"/>
                        </a:solidFill>
                        <a:round/>
                        <a:headEnd/>
                        <a:tailEnd/>
                      </a:ln>
                    </p:spPr>
                    <p:txBody>
                      <a:bodyPr anchor="ctr"/>
                      <a:lstStyle/>
                      <a:p>
                        <a:pPr algn="ctr">
                          <a:buFont typeface="Arial" pitchFamily="34" charset="0"/>
                          <a:buNone/>
                        </a:pPr>
                        <a:endParaRPr lang="zh-CN" altLang="en-US" sz="2400">
                          <a:solidFill>
                            <a:srgbClr val="FFFFFF"/>
                          </a:solidFill>
                          <a:latin typeface="微软雅黑" pitchFamily="34" charset="-122"/>
                          <a:ea typeface="微软雅黑" pitchFamily="34" charset="-122"/>
                        </a:endParaRPr>
                      </a:p>
                    </p:txBody>
                  </p:sp>
                  <p:grpSp>
                    <p:nvGrpSpPr>
                      <p:cNvPr id="93" name="Group 27"/>
                      <p:cNvGrpSpPr>
                        <a:grpSpLocks/>
                      </p:cNvGrpSpPr>
                      <p:nvPr/>
                    </p:nvGrpSpPr>
                    <p:grpSpPr bwMode="auto">
                      <a:xfrm rot="1082468">
                        <a:off x="93438" y="95138"/>
                        <a:ext cx="288000" cy="288031"/>
                        <a:chOff x="0" y="0"/>
                        <a:chExt cx="288000" cy="288031"/>
                      </a:xfrm>
                    </p:grpSpPr>
                    <p:sp>
                      <p:nvSpPr>
                        <p:cNvPr id="94" name="矩形 8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0" y="125648"/>
                          <a:ext cx="288000" cy="3600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5400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anchor="ctr"/>
                        <a:lstStyle/>
                        <a:p>
                          <a:pPr algn="ctr">
                            <a:buFont typeface="Arial" pitchFamily="34" charset="0"/>
                            <a:buNone/>
                          </a:pPr>
                          <a:endParaRPr lang="zh-CN" altLang="en-US" sz="2400">
                            <a:solidFill>
                              <a:srgbClr val="FFFFFF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  <p:sp>
                      <p:nvSpPr>
                        <p:cNvPr id="95" name="矩形 7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5377921">
                          <a:off x="1642" y="126016"/>
                          <a:ext cx="288031" cy="3600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5400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rot="10800000" vert="eaVert" anchor="ctr"/>
                        <a:lstStyle/>
                        <a:p>
                          <a:pPr algn="ctr">
                            <a:buFont typeface="Arial" pitchFamily="34" charset="0"/>
                            <a:buNone/>
                          </a:pPr>
                          <a:endParaRPr lang="zh-CN" altLang="en-US" sz="2400">
                            <a:solidFill>
                              <a:srgbClr val="FFFFFF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64" name="Group 3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16024" y="216024"/>
                      <a:ext cx="180020" cy="180000"/>
                      <a:chOff x="0" y="0"/>
                      <a:chExt cx="476213" cy="476160"/>
                    </a:xfrm>
                  </p:grpSpPr>
                  <p:sp>
                    <p:nvSpPr>
                      <p:cNvPr id="88" name="椭圆 74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0" y="0"/>
                        <a:ext cx="476213" cy="476160"/>
                      </a:xfrm>
                      <a:prstGeom prst="ellipse">
                        <a:avLst/>
                      </a:prstGeom>
                      <a:solidFill>
                        <a:srgbClr val="C00000"/>
                      </a:solidFill>
                      <a:ln w="25400">
                        <a:solidFill>
                          <a:srgbClr val="C00000"/>
                        </a:solidFill>
                        <a:round/>
                        <a:headEnd/>
                        <a:tailEnd/>
                      </a:ln>
                    </p:spPr>
                    <p:txBody>
                      <a:bodyPr anchor="ctr"/>
                      <a:lstStyle/>
                      <a:p>
                        <a:pPr algn="ctr">
                          <a:buFont typeface="Arial" pitchFamily="34" charset="0"/>
                          <a:buNone/>
                        </a:pPr>
                        <a:endParaRPr lang="zh-CN" altLang="en-US" sz="2400">
                          <a:solidFill>
                            <a:srgbClr val="FFFFFF"/>
                          </a:solidFill>
                          <a:latin typeface="微软雅黑" pitchFamily="34" charset="-122"/>
                          <a:ea typeface="微软雅黑" pitchFamily="34" charset="-122"/>
                        </a:endParaRPr>
                      </a:p>
                    </p:txBody>
                  </p:sp>
                  <p:grpSp>
                    <p:nvGrpSpPr>
                      <p:cNvPr id="89" name="Group 32"/>
                      <p:cNvGrpSpPr>
                        <a:grpSpLocks/>
                      </p:cNvGrpSpPr>
                      <p:nvPr/>
                    </p:nvGrpSpPr>
                    <p:grpSpPr bwMode="auto">
                      <a:xfrm rot="1082468">
                        <a:off x="93438" y="95138"/>
                        <a:ext cx="288000" cy="288031"/>
                        <a:chOff x="0" y="0"/>
                        <a:chExt cx="288000" cy="288031"/>
                      </a:xfrm>
                    </p:grpSpPr>
                    <p:sp>
                      <p:nvSpPr>
                        <p:cNvPr id="90" name="矩形 7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0" y="125648"/>
                          <a:ext cx="288000" cy="3600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5400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anchor="ctr"/>
                        <a:lstStyle/>
                        <a:p>
                          <a:pPr algn="ctr">
                            <a:buFont typeface="Arial" pitchFamily="34" charset="0"/>
                            <a:buNone/>
                          </a:pPr>
                          <a:endParaRPr lang="zh-CN" altLang="en-US" sz="2400">
                            <a:solidFill>
                              <a:srgbClr val="FFFFFF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  <p:sp>
                      <p:nvSpPr>
                        <p:cNvPr id="91" name="矩形 7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5377921">
                          <a:off x="1642" y="126016"/>
                          <a:ext cx="288031" cy="3600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5400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rot="10800000" vert="eaVert" anchor="ctr"/>
                        <a:lstStyle/>
                        <a:p>
                          <a:pPr algn="ctr">
                            <a:buFont typeface="Arial" pitchFamily="34" charset="0"/>
                            <a:buNone/>
                          </a:pPr>
                          <a:endParaRPr lang="zh-CN" altLang="en-US" sz="2400">
                            <a:solidFill>
                              <a:srgbClr val="FFFFFF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65" name="Group 3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16024" y="432048"/>
                      <a:ext cx="180020" cy="180000"/>
                      <a:chOff x="0" y="0"/>
                      <a:chExt cx="476213" cy="476160"/>
                    </a:xfrm>
                  </p:grpSpPr>
                  <p:sp>
                    <p:nvSpPr>
                      <p:cNvPr id="84" name="椭圆 70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0" y="0"/>
                        <a:ext cx="476213" cy="476160"/>
                      </a:xfrm>
                      <a:prstGeom prst="ellipse">
                        <a:avLst/>
                      </a:prstGeom>
                      <a:solidFill>
                        <a:srgbClr val="C00000"/>
                      </a:solidFill>
                      <a:ln w="25400">
                        <a:solidFill>
                          <a:srgbClr val="C00000"/>
                        </a:solidFill>
                        <a:round/>
                        <a:headEnd/>
                        <a:tailEnd/>
                      </a:ln>
                    </p:spPr>
                    <p:txBody>
                      <a:bodyPr anchor="ctr"/>
                      <a:lstStyle/>
                      <a:p>
                        <a:pPr algn="ctr">
                          <a:buFont typeface="Arial" pitchFamily="34" charset="0"/>
                          <a:buNone/>
                        </a:pPr>
                        <a:endParaRPr lang="zh-CN" altLang="en-US" sz="2400">
                          <a:solidFill>
                            <a:srgbClr val="FFFFFF"/>
                          </a:solidFill>
                          <a:latin typeface="微软雅黑" pitchFamily="34" charset="-122"/>
                          <a:ea typeface="微软雅黑" pitchFamily="34" charset="-122"/>
                        </a:endParaRPr>
                      </a:p>
                    </p:txBody>
                  </p:sp>
                  <p:grpSp>
                    <p:nvGrpSpPr>
                      <p:cNvPr id="85" name="Group 37"/>
                      <p:cNvGrpSpPr>
                        <a:grpSpLocks/>
                      </p:cNvGrpSpPr>
                      <p:nvPr/>
                    </p:nvGrpSpPr>
                    <p:grpSpPr bwMode="auto">
                      <a:xfrm rot="1082468">
                        <a:off x="93438" y="95138"/>
                        <a:ext cx="288000" cy="288031"/>
                        <a:chOff x="0" y="0"/>
                        <a:chExt cx="288000" cy="288031"/>
                      </a:xfrm>
                    </p:grpSpPr>
                    <p:sp>
                      <p:nvSpPr>
                        <p:cNvPr id="86" name="矩形 7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0" y="125648"/>
                          <a:ext cx="288000" cy="3600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5400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anchor="ctr"/>
                        <a:lstStyle/>
                        <a:p>
                          <a:pPr algn="ctr">
                            <a:buFont typeface="Arial" pitchFamily="34" charset="0"/>
                            <a:buNone/>
                          </a:pPr>
                          <a:endParaRPr lang="zh-CN" altLang="en-US" sz="2400">
                            <a:solidFill>
                              <a:srgbClr val="FFFFFF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  <p:sp>
                      <p:nvSpPr>
                        <p:cNvPr id="87" name="矩形 7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5377921">
                          <a:off x="1642" y="126016"/>
                          <a:ext cx="288031" cy="3600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5400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rot="10800000" vert="eaVert" anchor="ctr"/>
                        <a:lstStyle/>
                        <a:p>
                          <a:pPr algn="ctr">
                            <a:buFont typeface="Arial" pitchFamily="34" charset="0"/>
                            <a:buNone/>
                          </a:pPr>
                          <a:endParaRPr lang="zh-CN" altLang="en-US" sz="2400">
                            <a:solidFill>
                              <a:srgbClr val="FFFFFF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66" name="Group 4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16024" y="648072"/>
                      <a:ext cx="180020" cy="180000"/>
                      <a:chOff x="0" y="0"/>
                      <a:chExt cx="476213" cy="476160"/>
                    </a:xfrm>
                  </p:grpSpPr>
                  <p:sp>
                    <p:nvSpPr>
                      <p:cNvPr id="80" name="椭圆 66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0" y="0"/>
                        <a:ext cx="476213" cy="476160"/>
                      </a:xfrm>
                      <a:prstGeom prst="ellipse">
                        <a:avLst/>
                      </a:prstGeom>
                      <a:solidFill>
                        <a:srgbClr val="C00000"/>
                      </a:solidFill>
                      <a:ln w="25400">
                        <a:solidFill>
                          <a:srgbClr val="C00000"/>
                        </a:solidFill>
                        <a:round/>
                        <a:headEnd/>
                        <a:tailEnd/>
                      </a:ln>
                    </p:spPr>
                    <p:txBody>
                      <a:bodyPr anchor="ctr"/>
                      <a:lstStyle/>
                      <a:p>
                        <a:pPr algn="ctr">
                          <a:buFont typeface="Arial" pitchFamily="34" charset="0"/>
                          <a:buNone/>
                        </a:pPr>
                        <a:endParaRPr lang="zh-CN" altLang="en-US" sz="2400">
                          <a:solidFill>
                            <a:srgbClr val="FFFFFF"/>
                          </a:solidFill>
                          <a:latin typeface="微软雅黑" pitchFamily="34" charset="-122"/>
                          <a:ea typeface="微软雅黑" pitchFamily="34" charset="-122"/>
                        </a:endParaRPr>
                      </a:p>
                    </p:txBody>
                  </p:sp>
                  <p:grpSp>
                    <p:nvGrpSpPr>
                      <p:cNvPr id="81" name="Group 42"/>
                      <p:cNvGrpSpPr>
                        <a:grpSpLocks/>
                      </p:cNvGrpSpPr>
                      <p:nvPr/>
                    </p:nvGrpSpPr>
                    <p:grpSpPr bwMode="auto">
                      <a:xfrm rot="1082468">
                        <a:off x="93438" y="95138"/>
                        <a:ext cx="288000" cy="288031"/>
                        <a:chOff x="0" y="0"/>
                        <a:chExt cx="288000" cy="288031"/>
                      </a:xfrm>
                    </p:grpSpPr>
                    <p:sp>
                      <p:nvSpPr>
                        <p:cNvPr id="82" name="矩形 6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0" y="125648"/>
                          <a:ext cx="288000" cy="3600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5400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anchor="ctr"/>
                        <a:lstStyle/>
                        <a:p>
                          <a:pPr algn="ctr">
                            <a:buFont typeface="Arial" pitchFamily="34" charset="0"/>
                            <a:buNone/>
                          </a:pPr>
                          <a:endParaRPr lang="zh-CN" altLang="en-US" sz="2400">
                            <a:solidFill>
                              <a:srgbClr val="FFFFFF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  <p:sp>
                      <p:nvSpPr>
                        <p:cNvPr id="83" name="矩形 6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5377921">
                          <a:off x="1642" y="126016"/>
                          <a:ext cx="288031" cy="3600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5400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rot="10800000" vert="eaVert" anchor="ctr"/>
                        <a:lstStyle/>
                        <a:p>
                          <a:pPr algn="ctr">
                            <a:buFont typeface="Arial" pitchFamily="34" charset="0"/>
                            <a:buNone/>
                          </a:pPr>
                          <a:endParaRPr lang="zh-CN" altLang="en-US" sz="2400">
                            <a:solidFill>
                              <a:srgbClr val="FFFFFF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67" name="Group 4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432048"/>
                      <a:ext cx="180020" cy="180000"/>
                      <a:chOff x="0" y="0"/>
                      <a:chExt cx="476213" cy="476160"/>
                    </a:xfrm>
                  </p:grpSpPr>
                  <p:sp>
                    <p:nvSpPr>
                      <p:cNvPr id="76" name="椭圆 62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0" y="0"/>
                        <a:ext cx="476213" cy="476160"/>
                      </a:xfrm>
                      <a:prstGeom prst="ellipse">
                        <a:avLst/>
                      </a:prstGeom>
                      <a:solidFill>
                        <a:srgbClr val="C00000"/>
                      </a:solidFill>
                      <a:ln w="25400">
                        <a:solidFill>
                          <a:srgbClr val="C00000"/>
                        </a:solidFill>
                        <a:round/>
                        <a:headEnd/>
                        <a:tailEnd/>
                      </a:ln>
                    </p:spPr>
                    <p:txBody>
                      <a:bodyPr anchor="ctr"/>
                      <a:lstStyle/>
                      <a:p>
                        <a:pPr algn="ctr">
                          <a:buFont typeface="Arial" pitchFamily="34" charset="0"/>
                          <a:buNone/>
                        </a:pPr>
                        <a:endParaRPr lang="zh-CN" altLang="en-US" sz="2400">
                          <a:solidFill>
                            <a:srgbClr val="FFFFFF"/>
                          </a:solidFill>
                          <a:latin typeface="微软雅黑" pitchFamily="34" charset="-122"/>
                          <a:ea typeface="微软雅黑" pitchFamily="34" charset="-122"/>
                        </a:endParaRPr>
                      </a:p>
                    </p:txBody>
                  </p:sp>
                  <p:grpSp>
                    <p:nvGrpSpPr>
                      <p:cNvPr id="77" name="Group 47"/>
                      <p:cNvGrpSpPr>
                        <a:grpSpLocks/>
                      </p:cNvGrpSpPr>
                      <p:nvPr/>
                    </p:nvGrpSpPr>
                    <p:grpSpPr bwMode="auto">
                      <a:xfrm rot="1082468">
                        <a:off x="93438" y="95138"/>
                        <a:ext cx="288000" cy="288031"/>
                        <a:chOff x="0" y="0"/>
                        <a:chExt cx="288000" cy="288031"/>
                      </a:xfrm>
                    </p:grpSpPr>
                    <p:sp>
                      <p:nvSpPr>
                        <p:cNvPr id="78" name="矩形 6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0" y="125648"/>
                          <a:ext cx="288000" cy="3600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5400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anchor="ctr"/>
                        <a:lstStyle/>
                        <a:p>
                          <a:pPr algn="ctr">
                            <a:buFont typeface="Arial" pitchFamily="34" charset="0"/>
                            <a:buNone/>
                          </a:pPr>
                          <a:endParaRPr lang="zh-CN" altLang="en-US" sz="2400">
                            <a:solidFill>
                              <a:srgbClr val="FFFFFF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  <p:sp>
                      <p:nvSpPr>
                        <p:cNvPr id="79" name="矩形 6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5377921">
                          <a:off x="1642" y="126016"/>
                          <a:ext cx="288031" cy="3600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5400">
                          <a:solidFill>
                            <a:schemeClr val="bg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rot="10800000" vert="eaVert" anchor="ctr"/>
                        <a:lstStyle/>
                        <a:p>
                          <a:pPr algn="ctr">
                            <a:buFont typeface="Arial" pitchFamily="34" charset="0"/>
                            <a:buNone/>
                          </a:pPr>
                          <a:endParaRPr lang="zh-CN" altLang="en-US" sz="2400">
                            <a:solidFill>
                              <a:srgbClr val="FFFFFF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</p:grpSp>
                </p:grpSp>
                <p:sp>
                  <p:nvSpPr>
                    <p:cNvPr id="68" name="椭圆 54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32048" y="0"/>
                      <a:ext cx="180020" cy="180000"/>
                    </a:xfrm>
                    <a:prstGeom prst="ellipse">
                      <a:avLst/>
                    </a:prstGeom>
                    <a:solidFill>
                      <a:srgbClr val="77933C"/>
                    </a:solidFill>
                    <a:ln w="25400">
                      <a:solidFill>
                        <a:srgbClr val="77933C"/>
                      </a:solidFill>
                      <a:round/>
                      <a:headEnd/>
                      <a:tailEnd/>
                    </a:ln>
                  </p:spPr>
                  <p:txBody>
                    <a:bodyPr anchor="ctr"/>
                    <a:lstStyle/>
                    <a:p>
                      <a:pPr algn="ctr">
                        <a:buFont typeface="Arial" pitchFamily="34" charset="0"/>
                        <a:buNone/>
                      </a:pPr>
                      <a:endParaRPr lang="zh-CN" altLang="en-US" sz="2400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69" name="椭圆 5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32048" y="648072"/>
                      <a:ext cx="180020" cy="180000"/>
                    </a:xfrm>
                    <a:prstGeom prst="ellipse">
                      <a:avLst/>
                    </a:prstGeom>
                    <a:solidFill>
                      <a:srgbClr val="77933C"/>
                    </a:solidFill>
                    <a:ln w="25400">
                      <a:solidFill>
                        <a:srgbClr val="77933C"/>
                      </a:solidFill>
                      <a:round/>
                      <a:headEnd/>
                      <a:tailEnd/>
                    </a:ln>
                  </p:spPr>
                  <p:txBody>
                    <a:bodyPr anchor="ctr"/>
                    <a:lstStyle/>
                    <a:p>
                      <a:pPr algn="ctr">
                        <a:buFont typeface="Arial" pitchFamily="34" charset="0"/>
                        <a:buNone/>
                      </a:pPr>
                      <a:endParaRPr lang="zh-CN" altLang="en-US" sz="2400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70" name="椭圆 56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48072" y="0"/>
                      <a:ext cx="180020" cy="180000"/>
                    </a:xfrm>
                    <a:prstGeom prst="ellipse">
                      <a:avLst/>
                    </a:prstGeom>
                    <a:solidFill>
                      <a:srgbClr val="77933C"/>
                    </a:solidFill>
                    <a:ln w="25400">
                      <a:solidFill>
                        <a:srgbClr val="77933C"/>
                      </a:solidFill>
                      <a:round/>
                      <a:headEnd/>
                      <a:tailEnd/>
                    </a:ln>
                  </p:spPr>
                  <p:txBody>
                    <a:bodyPr anchor="ctr"/>
                    <a:lstStyle/>
                    <a:p>
                      <a:pPr algn="ctr">
                        <a:buFont typeface="Arial" pitchFamily="34" charset="0"/>
                        <a:buNone/>
                      </a:pPr>
                      <a:endParaRPr lang="zh-CN" altLang="en-US" sz="2400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71" name="椭圆 57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32048" y="216024"/>
                      <a:ext cx="180020" cy="180000"/>
                    </a:xfrm>
                    <a:prstGeom prst="ellipse">
                      <a:avLst/>
                    </a:prstGeom>
                    <a:solidFill>
                      <a:srgbClr val="77933C"/>
                    </a:solidFill>
                    <a:ln w="25400">
                      <a:solidFill>
                        <a:srgbClr val="77933C"/>
                      </a:solidFill>
                      <a:round/>
                      <a:headEnd/>
                      <a:tailEnd/>
                    </a:ln>
                  </p:spPr>
                  <p:txBody>
                    <a:bodyPr anchor="ctr"/>
                    <a:lstStyle/>
                    <a:p>
                      <a:pPr algn="ctr">
                        <a:buFont typeface="Arial" pitchFamily="34" charset="0"/>
                        <a:buNone/>
                      </a:pPr>
                      <a:endParaRPr lang="zh-CN" altLang="en-US" sz="2400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72" name="椭圆 5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48072" y="216024"/>
                      <a:ext cx="180020" cy="180000"/>
                    </a:xfrm>
                    <a:prstGeom prst="ellipse">
                      <a:avLst/>
                    </a:prstGeom>
                    <a:solidFill>
                      <a:srgbClr val="77933C"/>
                    </a:solidFill>
                    <a:ln w="25400">
                      <a:solidFill>
                        <a:srgbClr val="77933C"/>
                      </a:solidFill>
                      <a:round/>
                      <a:headEnd/>
                      <a:tailEnd/>
                    </a:ln>
                  </p:spPr>
                  <p:txBody>
                    <a:bodyPr anchor="ctr"/>
                    <a:lstStyle/>
                    <a:p>
                      <a:pPr algn="ctr">
                        <a:buFont typeface="Arial" pitchFamily="34" charset="0"/>
                        <a:buNone/>
                      </a:pPr>
                      <a:endParaRPr lang="zh-CN" altLang="en-US" sz="2400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73" name="椭圆 5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48072" y="432048"/>
                      <a:ext cx="180020" cy="180000"/>
                    </a:xfrm>
                    <a:prstGeom prst="ellipse">
                      <a:avLst/>
                    </a:prstGeom>
                    <a:solidFill>
                      <a:srgbClr val="77933C"/>
                    </a:solidFill>
                    <a:ln w="25400">
                      <a:solidFill>
                        <a:srgbClr val="77933C"/>
                      </a:solidFill>
                      <a:round/>
                      <a:headEnd/>
                      <a:tailEnd/>
                    </a:ln>
                  </p:spPr>
                  <p:txBody>
                    <a:bodyPr anchor="ctr"/>
                    <a:lstStyle/>
                    <a:p>
                      <a:pPr algn="ctr">
                        <a:buFont typeface="Arial" pitchFamily="34" charset="0"/>
                        <a:buNone/>
                      </a:pPr>
                      <a:endParaRPr lang="zh-CN" altLang="en-US" sz="2400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74" name="椭圆 6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48072" y="648072"/>
                      <a:ext cx="180020" cy="180000"/>
                    </a:xfrm>
                    <a:prstGeom prst="ellipse">
                      <a:avLst/>
                    </a:prstGeom>
                    <a:solidFill>
                      <a:srgbClr val="77933C"/>
                    </a:solidFill>
                    <a:ln w="25400">
                      <a:solidFill>
                        <a:srgbClr val="77933C"/>
                      </a:solidFill>
                      <a:round/>
                      <a:headEnd/>
                      <a:tailEnd/>
                    </a:ln>
                  </p:spPr>
                  <p:txBody>
                    <a:bodyPr anchor="ctr"/>
                    <a:lstStyle/>
                    <a:p>
                      <a:pPr algn="ctr">
                        <a:buFont typeface="Arial" pitchFamily="34" charset="0"/>
                        <a:buNone/>
                      </a:pPr>
                      <a:endParaRPr lang="zh-CN" altLang="en-US" sz="2400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75" name="椭圆 6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32048" y="432048"/>
                      <a:ext cx="180020" cy="180000"/>
                    </a:xfrm>
                    <a:prstGeom prst="ellipse">
                      <a:avLst/>
                    </a:prstGeom>
                    <a:solidFill>
                      <a:srgbClr val="77933C"/>
                    </a:solidFill>
                    <a:ln w="25400">
                      <a:solidFill>
                        <a:srgbClr val="77933C"/>
                      </a:solidFill>
                      <a:round/>
                      <a:headEnd/>
                      <a:tailEnd/>
                    </a:ln>
                  </p:spPr>
                  <p:txBody>
                    <a:bodyPr anchor="ctr"/>
                    <a:lstStyle/>
                    <a:p>
                      <a:pPr algn="ctr">
                        <a:buFont typeface="Arial" pitchFamily="34" charset="0"/>
                        <a:buNone/>
                      </a:pPr>
                      <a:endParaRPr lang="zh-CN" altLang="en-US" sz="2400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</p:grpSp>
              <p:grpSp>
                <p:nvGrpSpPr>
                  <p:cNvPr id="38" name="Group 58"/>
                  <p:cNvGrpSpPr>
                    <a:grpSpLocks/>
                  </p:cNvGrpSpPr>
                  <p:nvPr/>
                </p:nvGrpSpPr>
                <p:grpSpPr bwMode="auto">
                  <a:xfrm>
                    <a:off x="432048" y="216024"/>
                    <a:ext cx="476213" cy="476160"/>
                    <a:chOff x="0" y="0"/>
                    <a:chExt cx="476213" cy="476160"/>
                  </a:xfrm>
                </p:grpSpPr>
                <p:sp>
                  <p:nvSpPr>
                    <p:cNvPr id="58" name="椭圆 44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0" y="0"/>
                      <a:ext cx="476213" cy="476160"/>
                    </a:xfrm>
                    <a:prstGeom prst="ellipse">
                      <a:avLst/>
                    </a:prstGeom>
                    <a:solidFill>
                      <a:srgbClr val="17375E"/>
                    </a:solidFill>
                    <a:ln w="25400">
                      <a:solidFill>
                        <a:srgbClr val="17375E"/>
                      </a:solidFill>
                      <a:round/>
                      <a:headEnd/>
                      <a:tailEnd/>
                    </a:ln>
                  </p:spPr>
                  <p:txBody>
                    <a:bodyPr anchor="ctr"/>
                    <a:lstStyle/>
                    <a:p>
                      <a:pPr algn="ctr">
                        <a:buFont typeface="Arial" pitchFamily="34" charset="0"/>
                        <a:buNone/>
                      </a:pPr>
                      <a:endParaRPr lang="zh-CN" altLang="en-US" sz="2400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59" name="矩形 45"/>
                    <p:cNvSpPr>
                      <a:spLocks noChangeArrowheads="1"/>
                    </p:cNvSpPr>
                    <p:nvPr/>
                  </p:nvSpPr>
                  <p:spPr bwMode="auto">
                    <a:xfrm rot="502079">
                      <a:off x="93437" y="204119"/>
                      <a:ext cx="288032" cy="7200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5400">
                      <a:solidFill>
                        <a:schemeClr val="bg1"/>
                      </a:solidFill>
                      <a:miter lim="800000"/>
                      <a:headEnd/>
                      <a:tailEnd/>
                    </a:ln>
                  </p:spPr>
                  <p:txBody>
                    <a:bodyPr anchor="ctr"/>
                    <a:lstStyle/>
                    <a:p>
                      <a:pPr algn="ctr">
                        <a:buFont typeface="Arial" pitchFamily="34" charset="0"/>
                        <a:buNone/>
                      </a:pPr>
                      <a:endParaRPr lang="zh-CN" altLang="en-US" sz="2400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</p:grpSp>
              <p:grpSp>
                <p:nvGrpSpPr>
                  <p:cNvPr id="39" name="Group 61"/>
                  <p:cNvGrpSpPr>
                    <a:grpSpLocks/>
                  </p:cNvGrpSpPr>
                  <p:nvPr/>
                </p:nvGrpSpPr>
                <p:grpSpPr bwMode="auto">
                  <a:xfrm>
                    <a:off x="2592288" y="1512168"/>
                    <a:ext cx="476213" cy="476160"/>
                    <a:chOff x="0" y="0"/>
                    <a:chExt cx="476213" cy="476160"/>
                  </a:xfrm>
                </p:grpSpPr>
                <p:sp>
                  <p:nvSpPr>
                    <p:cNvPr id="56" name="椭圆 4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0" y="0"/>
                      <a:ext cx="476213" cy="476160"/>
                    </a:xfrm>
                    <a:prstGeom prst="ellipse">
                      <a:avLst/>
                    </a:prstGeom>
                    <a:solidFill>
                      <a:srgbClr val="17375E"/>
                    </a:solidFill>
                    <a:ln w="25400">
                      <a:solidFill>
                        <a:srgbClr val="17375E"/>
                      </a:solidFill>
                      <a:round/>
                      <a:headEnd/>
                      <a:tailEnd/>
                    </a:ln>
                  </p:spPr>
                  <p:txBody>
                    <a:bodyPr anchor="ctr"/>
                    <a:lstStyle/>
                    <a:p>
                      <a:pPr algn="ctr">
                        <a:buFont typeface="Arial" pitchFamily="34" charset="0"/>
                        <a:buNone/>
                      </a:pPr>
                      <a:endParaRPr lang="zh-CN" altLang="en-US" sz="2400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57" name="矩形 43"/>
                    <p:cNvSpPr>
                      <a:spLocks noChangeArrowheads="1"/>
                    </p:cNvSpPr>
                    <p:nvPr/>
                  </p:nvSpPr>
                  <p:spPr bwMode="auto">
                    <a:xfrm rot="502079">
                      <a:off x="93437" y="204119"/>
                      <a:ext cx="288032" cy="7200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5400">
                      <a:solidFill>
                        <a:schemeClr val="bg1"/>
                      </a:solidFill>
                      <a:miter lim="800000"/>
                      <a:headEnd/>
                      <a:tailEnd/>
                    </a:ln>
                  </p:spPr>
                  <p:txBody>
                    <a:bodyPr anchor="ctr"/>
                    <a:lstStyle/>
                    <a:p>
                      <a:pPr algn="ctr">
                        <a:buFont typeface="Arial" pitchFamily="34" charset="0"/>
                        <a:buNone/>
                      </a:pPr>
                      <a:endParaRPr lang="zh-CN" altLang="en-US" sz="2400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</p:grpSp>
              <p:grpSp>
                <p:nvGrpSpPr>
                  <p:cNvPr id="40" name="Group 64"/>
                  <p:cNvGrpSpPr>
                    <a:grpSpLocks/>
                  </p:cNvGrpSpPr>
                  <p:nvPr/>
                </p:nvGrpSpPr>
                <p:grpSpPr bwMode="auto">
                  <a:xfrm>
                    <a:off x="936104" y="0"/>
                    <a:ext cx="476213" cy="476160"/>
                    <a:chOff x="0" y="0"/>
                    <a:chExt cx="476213" cy="476160"/>
                  </a:xfrm>
                </p:grpSpPr>
                <p:sp>
                  <p:nvSpPr>
                    <p:cNvPr id="54" name="椭圆 4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0" y="0"/>
                      <a:ext cx="476213" cy="476160"/>
                    </a:xfrm>
                    <a:prstGeom prst="ellipse">
                      <a:avLst/>
                    </a:prstGeom>
                    <a:solidFill>
                      <a:srgbClr val="17375E"/>
                    </a:solidFill>
                    <a:ln w="25400">
                      <a:solidFill>
                        <a:srgbClr val="17375E"/>
                      </a:solidFill>
                      <a:round/>
                      <a:headEnd/>
                      <a:tailEnd/>
                    </a:ln>
                  </p:spPr>
                  <p:txBody>
                    <a:bodyPr anchor="ctr"/>
                    <a:lstStyle/>
                    <a:p>
                      <a:pPr algn="ctr">
                        <a:buFont typeface="Arial" pitchFamily="34" charset="0"/>
                        <a:buNone/>
                      </a:pPr>
                      <a:endParaRPr lang="zh-CN" altLang="en-US" sz="2400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55" name="矩形 41"/>
                    <p:cNvSpPr>
                      <a:spLocks noChangeArrowheads="1"/>
                    </p:cNvSpPr>
                    <p:nvPr/>
                  </p:nvSpPr>
                  <p:spPr bwMode="auto">
                    <a:xfrm rot="502079">
                      <a:off x="93437" y="204119"/>
                      <a:ext cx="288032" cy="7200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5400">
                      <a:solidFill>
                        <a:schemeClr val="bg1"/>
                      </a:solidFill>
                      <a:miter lim="800000"/>
                      <a:headEnd/>
                      <a:tailEnd/>
                    </a:ln>
                  </p:spPr>
                  <p:txBody>
                    <a:bodyPr anchor="ctr"/>
                    <a:lstStyle/>
                    <a:p>
                      <a:pPr algn="ctr">
                        <a:buFont typeface="Arial" pitchFamily="34" charset="0"/>
                        <a:buNone/>
                      </a:pPr>
                      <a:endParaRPr lang="zh-CN" altLang="en-US" sz="2400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</p:grpSp>
              <p:grpSp>
                <p:nvGrpSpPr>
                  <p:cNvPr id="41" name="Group 67"/>
                  <p:cNvGrpSpPr>
                    <a:grpSpLocks/>
                  </p:cNvGrpSpPr>
                  <p:nvPr/>
                </p:nvGrpSpPr>
                <p:grpSpPr bwMode="auto">
                  <a:xfrm>
                    <a:off x="2520280" y="2808312"/>
                    <a:ext cx="476213" cy="476160"/>
                    <a:chOff x="0" y="0"/>
                    <a:chExt cx="476213" cy="476160"/>
                  </a:xfrm>
                </p:grpSpPr>
                <p:sp>
                  <p:nvSpPr>
                    <p:cNvPr id="52" name="椭圆 3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0" y="0"/>
                      <a:ext cx="476213" cy="476160"/>
                    </a:xfrm>
                    <a:prstGeom prst="ellipse">
                      <a:avLst/>
                    </a:prstGeom>
                    <a:solidFill>
                      <a:srgbClr val="17375E"/>
                    </a:solidFill>
                    <a:ln w="25400">
                      <a:solidFill>
                        <a:srgbClr val="17375E"/>
                      </a:solidFill>
                      <a:round/>
                      <a:headEnd/>
                      <a:tailEnd/>
                    </a:ln>
                  </p:spPr>
                  <p:txBody>
                    <a:bodyPr anchor="ctr"/>
                    <a:lstStyle/>
                    <a:p>
                      <a:pPr algn="ctr">
                        <a:buFont typeface="Arial" pitchFamily="34" charset="0"/>
                        <a:buNone/>
                      </a:pPr>
                      <a:endParaRPr lang="zh-CN" altLang="en-US" sz="2400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53" name="矩形 39"/>
                    <p:cNvSpPr>
                      <a:spLocks noChangeArrowheads="1"/>
                    </p:cNvSpPr>
                    <p:nvPr/>
                  </p:nvSpPr>
                  <p:spPr bwMode="auto">
                    <a:xfrm rot="502079">
                      <a:off x="93437" y="204119"/>
                      <a:ext cx="288032" cy="7200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5400">
                      <a:solidFill>
                        <a:schemeClr val="bg1"/>
                      </a:solidFill>
                      <a:miter lim="800000"/>
                      <a:headEnd/>
                      <a:tailEnd/>
                    </a:ln>
                  </p:spPr>
                  <p:txBody>
                    <a:bodyPr anchor="ctr"/>
                    <a:lstStyle/>
                    <a:p>
                      <a:pPr algn="ctr">
                        <a:buFont typeface="Arial" pitchFamily="34" charset="0"/>
                        <a:buNone/>
                      </a:pPr>
                      <a:endParaRPr lang="zh-CN" altLang="en-US" sz="2400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</p:grpSp>
              <p:grpSp>
                <p:nvGrpSpPr>
                  <p:cNvPr id="42" name="Group 70"/>
                  <p:cNvGrpSpPr>
                    <a:grpSpLocks/>
                  </p:cNvGrpSpPr>
                  <p:nvPr/>
                </p:nvGrpSpPr>
                <p:grpSpPr bwMode="auto">
                  <a:xfrm>
                    <a:off x="1944216" y="3096344"/>
                    <a:ext cx="476213" cy="476160"/>
                    <a:chOff x="0" y="0"/>
                    <a:chExt cx="476213" cy="476160"/>
                  </a:xfrm>
                </p:grpSpPr>
                <p:sp>
                  <p:nvSpPr>
                    <p:cNvPr id="50" name="椭圆 36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0" y="0"/>
                      <a:ext cx="476213" cy="476160"/>
                    </a:xfrm>
                    <a:prstGeom prst="ellipse">
                      <a:avLst/>
                    </a:prstGeom>
                    <a:solidFill>
                      <a:srgbClr val="17375E"/>
                    </a:solidFill>
                    <a:ln w="25400">
                      <a:solidFill>
                        <a:srgbClr val="17375E"/>
                      </a:solidFill>
                      <a:round/>
                      <a:headEnd/>
                      <a:tailEnd/>
                    </a:ln>
                  </p:spPr>
                  <p:txBody>
                    <a:bodyPr anchor="ctr"/>
                    <a:lstStyle/>
                    <a:p>
                      <a:pPr algn="ctr">
                        <a:buFont typeface="Arial" pitchFamily="34" charset="0"/>
                        <a:buNone/>
                      </a:pPr>
                      <a:endParaRPr lang="zh-CN" altLang="en-US" sz="2400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51" name="矩形 37"/>
                    <p:cNvSpPr>
                      <a:spLocks noChangeArrowheads="1"/>
                    </p:cNvSpPr>
                    <p:nvPr/>
                  </p:nvSpPr>
                  <p:spPr bwMode="auto">
                    <a:xfrm rot="502079">
                      <a:off x="93437" y="204119"/>
                      <a:ext cx="288032" cy="7200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5400">
                      <a:solidFill>
                        <a:schemeClr val="bg1"/>
                      </a:solidFill>
                      <a:miter lim="800000"/>
                      <a:headEnd/>
                      <a:tailEnd/>
                    </a:ln>
                  </p:spPr>
                  <p:txBody>
                    <a:bodyPr anchor="ctr"/>
                    <a:lstStyle/>
                    <a:p>
                      <a:pPr algn="ctr">
                        <a:buFont typeface="Arial" pitchFamily="34" charset="0"/>
                        <a:buNone/>
                      </a:pPr>
                      <a:endParaRPr lang="zh-CN" altLang="en-US" sz="2400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</p:grpSp>
              <p:grpSp>
                <p:nvGrpSpPr>
                  <p:cNvPr id="43" name="Group 73"/>
                  <p:cNvGrpSpPr>
                    <a:grpSpLocks/>
                  </p:cNvGrpSpPr>
                  <p:nvPr/>
                </p:nvGrpSpPr>
                <p:grpSpPr bwMode="auto">
                  <a:xfrm>
                    <a:off x="27843" y="2448272"/>
                    <a:ext cx="476213" cy="476160"/>
                    <a:chOff x="0" y="0"/>
                    <a:chExt cx="476213" cy="476160"/>
                  </a:xfrm>
                </p:grpSpPr>
                <p:sp>
                  <p:nvSpPr>
                    <p:cNvPr id="48" name="椭圆 34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0" y="0"/>
                      <a:ext cx="476213" cy="476160"/>
                    </a:xfrm>
                    <a:prstGeom prst="ellipse">
                      <a:avLst/>
                    </a:prstGeom>
                    <a:solidFill>
                      <a:srgbClr val="17375E"/>
                    </a:solidFill>
                    <a:ln w="25400">
                      <a:solidFill>
                        <a:srgbClr val="17375E"/>
                      </a:solidFill>
                      <a:round/>
                      <a:headEnd/>
                      <a:tailEnd/>
                    </a:ln>
                  </p:spPr>
                  <p:txBody>
                    <a:bodyPr anchor="ctr"/>
                    <a:lstStyle/>
                    <a:p>
                      <a:pPr algn="ctr">
                        <a:buFont typeface="Arial" pitchFamily="34" charset="0"/>
                        <a:buNone/>
                      </a:pPr>
                      <a:endParaRPr lang="zh-CN" altLang="en-US" sz="2400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49" name="矩形 35"/>
                    <p:cNvSpPr>
                      <a:spLocks noChangeArrowheads="1"/>
                    </p:cNvSpPr>
                    <p:nvPr/>
                  </p:nvSpPr>
                  <p:spPr bwMode="auto">
                    <a:xfrm rot="502079">
                      <a:off x="93437" y="204119"/>
                      <a:ext cx="288032" cy="7200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5400">
                      <a:solidFill>
                        <a:schemeClr val="bg1"/>
                      </a:solidFill>
                      <a:miter lim="800000"/>
                      <a:headEnd/>
                      <a:tailEnd/>
                    </a:ln>
                  </p:spPr>
                  <p:txBody>
                    <a:bodyPr anchor="ctr"/>
                    <a:lstStyle/>
                    <a:p>
                      <a:pPr algn="ctr">
                        <a:buFont typeface="Arial" pitchFamily="34" charset="0"/>
                        <a:buNone/>
                      </a:pPr>
                      <a:endParaRPr lang="zh-CN" altLang="en-US" sz="2400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</p:grpSp>
              <p:grpSp>
                <p:nvGrpSpPr>
                  <p:cNvPr id="44" name="Group 76"/>
                  <p:cNvGrpSpPr>
                    <a:grpSpLocks/>
                  </p:cNvGrpSpPr>
                  <p:nvPr/>
                </p:nvGrpSpPr>
                <p:grpSpPr bwMode="auto">
                  <a:xfrm>
                    <a:off x="2808312" y="720080"/>
                    <a:ext cx="476213" cy="476160"/>
                    <a:chOff x="0" y="0"/>
                    <a:chExt cx="476213" cy="476160"/>
                  </a:xfrm>
                </p:grpSpPr>
                <p:sp>
                  <p:nvSpPr>
                    <p:cNvPr id="46" name="椭圆 3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0" y="0"/>
                      <a:ext cx="476213" cy="476160"/>
                    </a:xfrm>
                    <a:prstGeom prst="ellipse">
                      <a:avLst/>
                    </a:prstGeom>
                    <a:solidFill>
                      <a:srgbClr val="17375E"/>
                    </a:solidFill>
                    <a:ln w="25400">
                      <a:solidFill>
                        <a:srgbClr val="17375E"/>
                      </a:solidFill>
                      <a:round/>
                      <a:headEnd/>
                      <a:tailEnd/>
                    </a:ln>
                  </p:spPr>
                  <p:txBody>
                    <a:bodyPr anchor="ctr"/>
                    <a:lstStyle/>
                    <a:p>
                      <a:pPr algn="ctr">
                        <a:buFont typeface="Arial" pitchFamily="34" charset="0"/>
                        <a:buNone/>
                      </a:pPr>
                      <a:endParaRPr lang="zh-CN" altLang="en-US" sz="2400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47" name="矩形 33"/>
                    <p:cNvSpPr>
                      <a:spLocks noChangeArrowheads="1"/>
                    </p:cNvSpPr>
                    <p:nvPr/>
                  </p:nvSpPr>
                  <p:spPr bwMode="auto">
                    <a:xfrm rot="502079">
                      <a:off x="93437" y="204119"/>
                      <a:ext cx="288032" cy="7200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5400">
                      <a:solidFill>
                        <a:schemeClr val="bg1"/>
                      </a:solidFill>
                      <a:miter lim="800000"/>
                      <a:headEnd/>
                      <a:tailEnd/>
                    </a:ln>
                  </p:spPr>
                  <p:txBody>
                    <a:bodyPr anchor="ctr"/>
                    <a:lstStyle/>
                    <a:p>
                      <a:pPr algn="ctr">
                        <a:buFont typeface="Arial" pitchFamily="34" charset="0"/>
                        <a:buNone/>
                      </a:pPr>
                      <a:endParaRPr lang="zh-CN" altLang="en-US" sz="2400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</p:grpSp>
              <p:sp>
                <p:nvSpPr>
                  <p:cNvPr id="45" name="TextBox 3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24758" y="3357088"/>
                    <a:ext cx="1558609" cy="1519523"/>
                  </a:xfrm>
                  <a:prstGeom prst="rect">
                    <a:avLst/>
                  </a:prstGeom>
                  <a:noFill/>
                  <a:ln>
                    <a:noFill/>
                  </a:ln>
                  <a:extLst/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buFont typeface="Arial" panose="020B0604020202020204" pitchFamily="34" charset="0"/>
                      <a:buNone/>
                      <a:defRPr/>
                    </a:pPr>
                    <a:r>
                      <a:rPr lang="en-US" altLang="zh-CN" sz="2400" dirty="0">
                        <a:solidFill>
                          <a:srgbClr val="FF0000"/>
                        </a:solidFill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rPr>
                      <a:t>O</a:t>
                    </a:r>
                    <a:endParaRPr lang="zh-CN" altLang="en-US" sz="2400" dirty="0">
                      <a:solidFill>
                        <a:srgbClr val="FF0000"/>
                      </a:solidFill>
                      <a:latin typeface="Times New Roman" pitchFamily="18" charset="0"/>
                      <a:ea typeface="微软雅黑" pitchFamily="34" charset="-122"/>
                      <a:cs typeface="Times New Roman" pitchFamily="18" charset="0"/>
                    </a:endParaRPr>
                  </a:p>
                </p:txBody>
              </p:sp>
            </p:grpSp>
            <p:cxnSp>
              <p:nvCxnSpPr>
                <p:cNvPr id="33" name="直接箭头连接符 19"/>
                <p:cNvCxnSpPr>
                  <a:cxnSpLocks noChangeShapeType="1"/>
                </p:cNvCxnSpPr>
                <p:nvPr/>
              </p:nvCxnSpPr>
              <p:spPr bwMode="auto">
                <a:xfrm flipV="1">
                  <a:off x="0" y="1512708"/>
                  <a:ext cx="1512795" cy="142763"/>
                </a:xfrm>
                <a:prstGeom prst="straightConnector1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 type="arrow" w="med" len="med"/>
                </a:ln>
                <a:effectLst>
                  <a:outerShdw dist="23000" dir="5400000" algn="ctr" rotWithShape="0">
                    <a:srgbClr val="000000">
                      <a:alpha val="29999"/>
                    </a:srgbClr>
                  </a:outerShdw>
                </a:effectLst>
                <a:extLst/>
              </p:spPr>
            </p:cxnSp>
          </p:grpSp>
          <p:pic>
            <p:nvPicPr>
              <p:cNvPr id="31" name="Picture 6" descr="E:\电子课件编制\22章\2\Hydrogen-Bonds-Colored-JC_2012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4411" r="77747" b="26611"/>
              <a:stretch>
                <a:fillRect/>
              </a:stretch>
            </p:blipFill>
            <p:spPr bwMode="auto">
              <a:xfrm rot="-2368504">
                <a:off x="4125036" y="2079020"/>
                <a:ext cx="1355726" cy="16458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10" name="TextBox 8"/>
            <p:cNvSpPr txBox="1">
              <a:spLocks noChangeArrowheads="1"/>
            </p:cNvSpPr>
            <p:nvPr/>
          </p:nvSpPr>
          <p:spPr bwMode="auto">
            <a:xfrm>
              <a:off x="228743" y="3705947"/>
              <a:ext cx="6679650" cy="101566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l" eaLnBrk="1" hangingPunct="1">
                <a:lnSpc>
                  <a:spcPct val="150000"/>
                </a:lnSpc>
                <a:buFont typeface="Arial" charset="0"/>
                <a:buNone/>
                <a:defRPr/>
              </a:pPr>
              <a:r>
                <a:rPr lang="zh-CN" altLang="en-US" sz="20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氧</a:t>
              </a:r>
              <a:r>
                <a:rPr lang="zh-CN" altLang="en-US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原子</a:t>
              </a:r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由原子核和八个核外电子组成</a:t>
              </a: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。原子核</a:t>
              </a:r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有八个质子和八个中子，由于中子不带电，所以正负电荷量仍然相同。</a:t>
              </a:r>
              <a:endParaRPr 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292948" y="824498"/>
            <a:ext cx="2839587" cy="1452943"/>
            <a:chOff x="292947" y="822462"/>
            <a:chExt cx="2839587" cy="1449355"/>
          </a:xfrm>
        </p:grpSpPr>
        <p:pic>
          <p:nvPicPr>
            <p:cNvPr id="116" name="图片 1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947" y="822462"/>
              <a:ext cx="1158240" cy="1449355"/>
            </a:xfrm>
            <a:prstGeom prst="rect">
              <a:avLst/>
            </a:prstGeom>
          </p:spPr>
        </p:pic>
        <p:grpSp>
          <p:nvGrpSpPr>
            <p:cNvPr id="127" name="组合 126"/>
            <p:cNvGrpSpPr/>
            <p:nvPr/>
          </p:nvGrpSpPr>
          <p:grpSpPr>
            <a:xfrm>
              <a:off x="1408985" y="1122809"/>
              <a:ext cx="1723549" cy="400110"/>
              <a:chOff x="1408985" y="1122809"/>
              <a:chExt cx="1723549" cy="400110"/>
            </a:xfrm>
          </p:grpSpPr>
          <p:cxnSp>
            <p:nvCxnSpPr>
              <p:cNvPr id="117" name="直接箭头连接符 9"/>
              <p:cNvCxnSpPr>
                <a:cxnSpLocks noChangeShapeType="1"/>
              </p:cNvCxnSpPr>
              <p:nvPr/>
            </p:nvCxnSpPr>
            <p:spPr bwMode="auto">
              <a:xfrm flipV="1">
                <a:off x="1451187" y="1508217"/>
                <a:ext cx="1639146" cy="1"/>
              </a:xfrm>
              <a:prstGeom prst="straightConnector1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arrow" w="med" len="med"/>
              </a:ln>
              <a:effectLst>
                <a:outerShdw dist="23000" dir="5400000" algn="ctr" rotWithShape="0">
                  <a:srgbClr val="000000">
                    <a:alpha val="29999"/>
                  </a:srgbClr>
                </a:outerShdw>
              </a:effectLst>
              <a:extLst/>
            </p:spPr>
          </p:cxnSp>
          <p:sp>
            <p:nvSpPr>
              <p:cNvPr id="119" name="矩形 118"/>
              <p:cNvSpPr/>
              <p:nvPr/>
            </p:nvSpPr>
            <p:spPr>
              <a:xfrm>
                <a:off x="1408985" y="1122809"/>
                <a:ext cx="172354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</a:t>
                </a:r>
                <a:r>
                  <a:rPr lang="zh-CN" altLang="en-US" sz="20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水分子</a:t>
                </a:r>
                <a:r>
                  <a:rPr lang="zh-CN" altLang="en-US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组成</a:t>
                </a:r>
                <a:endParaRPr lang="zh-CN" altLang="en-US" sz="2000" dirty="0"/>
              </a:p>
            </p:txBody>
          </p:sp>
        </p:grpSp>
      </p:grpSp>
      <p:grpSp>
        <p:nvGrpSpPr>
          <p:cNvPr id="134" name="组合 133"/>
          <p:cNvGrpSpPr/>
          <p:nvPr/>
        </p:nvGrpSpPr>
        <p:grpSpPr>
          <a:xfrm>
            <a:off x="2995454" y="1233706"/>
            <a:ext cx="4855390" cy="478002"/>
            <a:chOff x="2995454" y="1230660"/>
            <a:chExt cx="4855390" cy="476822"/>
          </a:xfrm>
        </p:grpSpPr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2995454" y="1307372"/>
              <a:ext cx="1146228" cy="40011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2000" dirty="0">
                  <a:solidFill>
                    <a:srgbClr val="025EAA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H</a:t>
              </a:r>
              <a:r>
                <a:rPr lang="en-US" altLang="zh-CN" sz="2000" baseline="-25000" dirty="0">
                  <a:solidFill>
                    <a:srgbClr val="025EAA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2</a:t>
              </a:r>
              <a:r>
                <a:rPr lang="en-US" altLang="zh-CN" sz="2000" dirty="0">
                  <a:solidFill>
                    <a:srgbClr val="025EAA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O</a:t>
              </a:r>
              <a:r>
                <a:rPr lang="zh-CN" altLang="en-US" sz="2000" dirty="0">
                  <a:solidFill>
                    <a:srgbClr val="025EAA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分子</a:t>
              </a:r>
            </a:p>
          </p:txBody>
        </p:sp>
        <p:cxnSp>
          <p:nvCxnSpPr>
            <p:cNvPr id="13" name="直接箭头连接符 9"/>
            <p:cNvCxnSpPr>
              <a:cxnSpLocks noChangeShapeType="1"/>
            </p:cNvCxnSpPr>
            <p:nvPr/>
          </p:nvCxnSpPr>
          <p:spPr bwMode="auto">
            <a:xfrm flipV="1">
              <a:off x="4100825" y="1625894"/>
              <a:ext cx="3588538" cy="4876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arrow" w="med" len="med"/>
            </a:ln>
            <a:effectLst>
              <a:outerShdw dist="23000" dir="5400000" algn="ctr" rotWithShape="0">
                <a:srgbClr val="000000">
                  <a:alpha val="29999"/>
                </a:srgbClr>
              </a:outerShdw>
            </a:effectLst>
            <a:extLst/>
          </p:spPr>
        </p:cxnSp>
        <p:sp>
          <p:nvSpPr>
            <p:cNvPr id="129" name="矩形 128"/>
            <p:cNvSpPr/>
            <p:nvPr/>
          </p:nvSpPr>
          <p:spPr>
            <a:xfrm>
              <a:off x="4075451" y="1230660"/>
              <a:ext cx="377539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由一个氧原子和两个氢原子组成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6059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4" descr="E:\罗梦\2017春下\人九物下\WL_9\resource\9222\jpg\17004002.jpg"/>
          <p:cNvPicPr preferRelativeResize="0">
            <a:picLocks noChangeArrowheads="1"/>
          </p:cNvPicPr>
          <p:nvPr/>
        </p:nvPicPr>
        <p:blipFill rotWithShape="1">
          <a:blip r:embed="rId2" cstate="print">
            <a:extLst/>
          </a:blip>
          <a:srcRect l="6521"/>
          <a:stretch/>
        </p:blipFill>
        <p:spPr bwMode="auto">
          <a:xfrm>
            <a:off x="4614334" y="1585620"/>
            <a:ext cx="2160000" cy="1804455"/>
          </a:xfrm>
          <a:prstGeom prst="ellipse">
            <a:avLst/>
          </a:prstGeom>
          <a:ln>
            <a:noFill/>
          </a:ln>
          <a:effectLst>
            <a:outerShdw blurRad="342900" dist="50800" dir="5400000" algn="ctr" rotWithShape="0">
              <a:srgbClr val="000000">
                <a:alpha val="43137"/>
              </a:srgbClr>
            </a:outerShdw>
            <a:softEdge rad="112500"/>
          </a:effectLst>
          <a:extLst/>
        </p:spPr>
      </p:pic>
      <p:sp>
        <p:nvSpPr>
          <p:cNvPr id="85" name="TextBox 8"/>
          <p:cNvSpPr txBox="1">
            <a:spLocks noChangeArrowheads="1"/>
          </p:cNvSpPr>
          <p:nvPr/>
        </p:nvSpPr>
        <p:spPr bwMode="auto">
          <a:xfrm>
            <a:off x="268817" y="314419"/>
            <a:ext cx="7836958" cy="120330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buFont typeface="Arial" charset="0"/>
              <a:buNone/>
              <a:defRPr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）质子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和中子依靠强大的核力紧密地结合在一起。要使它们分裂或结合都是极其困难的。</a:t>
            </a:r>
            <a:endParaRPr 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6" name="Picture 5" descr="E:\罗梦\2017春下\人九物下\素材\0d31852f07082838353d4ecbbc99a9014d08f18f.jpg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3" r="18990"/>
          <a:stretch>
            <a:fillRect/>
          </a:stretch>
        </p:blipFill>
        <p:spPr bwMode="auto">
          <a:xfrm>
            <a:off x="1727198" y="1585620"/>
            <a:ext cx="2160000" cy="1804455"/>
          </a:xfrm>
          <a:prstGeom prst="ellipse">
            <a:avLst/>
          </a:prstGeom>
          <a:ln>
            <a:noFill/>
          </a:ln>
          <a:effectLst>
            <a:outerShdw blurRad="342900" dist="50800" dir="5400000" algn="ctr" rotWithShape="0">
              <a:srgbClr val="000000">
                <a:alpha val="43137"/>
              </a:srgbClr>
            </a:outerShd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矩形 86"/>
          <p:cNvSpPr/>
          <p:nvPr/>
        </p:nvSpPr>
        <p:spPr>
          <a:xfrm>
            <a:off x="455103" y="3559942"/>
            <a:ext cx="7808364" cy="1203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Arial" charset="0"/>
              <a:buNone/>
            </a:pPr>
            <a:r>
              <a:rPr lang="zh-CN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但是，一旦使原子核分裂或聚合，就可以释放出惊人的能量，这就是我们说的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核能</a:t>
            </a:r>
            <a:r>
              <a:rPr lang="zh-CN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，又称原子能。</a:t>
            </a:r>
          </a:p>
        </p:txBody>
      </p:sp>
    </p:spTree>
    <p:extLst>
      <p:ext uri="{BB962C8B-B14F-4D97-AF65-F5344CB8AC3E}">
        <p14:creationId xmlns:p14="http://schemas.microsoft.com/office/powerpoint/2010/main" val="3442710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85251" y="250164"/>
            <a:ext cx="1196800" cy="462806"/>
          </a:xfrm>
          <a:prstGeom prst="rect">
            <a:avLst/>
          </a:prstGeom>
          <a:noFill/>
          <a:ln w="12700" cap="flat">
            <a:noFill/>
            <a:miter lim="400000"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algn="l" rtl="0" latinLnBrk="1" hangingPunct="0">
              <a:defRPr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sz="2400" dirty="0" smtClean="0">
                <a:solidFill>
                  <a:srgbClr val="FF0000"/>
                </a:solidFill>
              </a:rPr>
              <a:t>2</a:t>
            </a:r>
            <a:r>
              <a:rPr lang="zh-CN" altLang="en-US" sz="2400" dirty="0" smtClean="0">
                <a:solidFill>
                  <a:srgbClr val="FF0000"/>
                </a:solidFill>
              </a:rPr>
              <a:t>．核能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15212" y="712969"/>
            <a:ext cx="8534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fontAlgn="base">
              <a:lnSpc>
                <a:spcPct val="150000"/>
              </a:lnSpc>
              <a:spcAft>
                <a:spcPct val="0"/>
              </a:spcAft>
              <a:buClr>
                <a:srgbClr val="CCFF33"/>
              </a:buClr>
              <a:buSzPct val="70000"/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）概念：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质量较大的原子核发生分裂或者质量较小的原子核相互结合时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，可能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释放出惊人的能量，这就是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核能。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pic>
        <p:nvPicPr>
          <p:cNvPr id="6" name="Picture 1" descr="C:\Users\John\AppData\Roaming\Tencent\Users\76476908\QQ\WinTemp\RichOle\SCP_BBN$4WULZFMWK(N%8ON.jpg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9" b="5000"/>
          <a:stretch>
            <a:fillRect/>
          </a:stretch>
        </p:blipFill>
        <p:spPr bwMode="auto">
          <a:xfrm>
            <a:off x="846585" y="2034524"/>
            <a:ext cx="1980000" cy="1804455"/>
          </a:xfrm>
          <a:prstGeom prst="rect">
            <a:avLst/>
          </a:prstGeom>
          <a:noFill/>
          <a:ln>
            <a:noFill/>
          </a:ln>
          <a:effectLst>
            <a:outerShdw blurRad="2921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E:\电子课件编制\22章\2\12313123.jpg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80" b="28622"/>
          <a:stretch>
            <a:fillRect/>
          </a:stretch>
        </p:blipFill>
        <p:spPr bwMode="auto">
          <a:xfrm>
            <a:off x="6255210" y="2034524"/>
            <a:ext cx="1980000" cy="1804455"/>
          </a:xfrm>
          <a:prstGeom prst="rect">
            <a:avLst/>
          </a:prstGeom>
          <a:noFill/>
          <a:ln>
            <a:noFill/>
          </a:ln>
          <a:effectLst>
            <a:outerShdw blurRad="2921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4"/>
          <p:cNvGrpSpPr>
            <a:grpSpLocks/>
          </p:cNvGrpSpPr>
          <p:nvPr/>
        </p:nvGrpSpPr>
        <p:grpSpPr bwMode="auto">
          <a:xfrm>
            <a:off x="3725817" y="2061388"/>
            <a:ext cx="1899457" cy="1777591"/>
            <a:chOff x="0" y="39374"/>
            <a:chExt cx="2661237" cy="2605326"/>
          </a:xfrm>
        </p:grpSpPr>
        <p:pic>
          <p:nvPicPr>
            <p:cNvPr id="9" name="Picture 2" descr="E:\电子课件编制\22章\2\12313123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80" t="1062" r="2632" b="28622"/>
            <a:stretch/>
          </p:blipFill>
          <p:spPr bwMode="auto">
            <a:xfrm>
              <a:off x="0" y="39374"/>
              <a:ext cx="2661237" cy="2605326"/>
            </a:xfrm>
            <a:prstGeom prst="rect">
              <a:avLst/>
            </a:prstGeom>
            <a:noFill/>
            <a:ln>
              <a:noFill/>
            </a:ln>
            <a:effectLst>
              <a:outerShdw blurRad="2921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2" descr="E:\电子课件编制\22章\2\12313123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65" t="51717" r="63635" b="40509"/>
            <a:stretch>
              <a:fillRect/>
            </a:stretch>
          </p:blipFill>
          <p:spPr bwMode="auto">
            <a:xfrm rot="5958979">
              <a:off x="272410" y="954669"/>
              <a:ext cx="720080" cy="288032"/>
            </a:xfrm>
            <a:prstGeom prst="rect">
              <a:avLst/>
            </a:prstGeom>
            <a:noFill/>
            <a:ln>
              <a:noFill/>
            </a:ln>
            <a:effectLst>
              <a:outerShdw blurRad="2921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" descr="E:\电子课件编制\22章\2\12313123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65" t="51717" r="63635" b="40509"/>
            <a:stretch>
              <a:fillRect/>
            </a:stretch>
          </p:blipFill>
          <p:spPr bwMode="auto">
            <a:xfrm rot="9509615">
              <a:off x="1035841" y="1490118"/>
              <a:ext cx="720080" cy="288032"/>
            </a:xfrm>
            <a:prstGeom prst="rect">
              <a:avLst/>
            </a:prstGeom>
            <a:noFill/>
            <a:ln>
              <a:noFill/>
            </a:ln>
            <a:effectLst>
              <a:outerShdw blurRad="2921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组合 19"/>
          <p:cNvGrpSpPr/>
          <p:nvPr/>
        </p:nvGrpSpPr>
        <p:grpSpPr>
          <a:xfrm>
            <a:off x="315212" y="4172082"/>
            <a:ext cx="6364988" cy="531537"/>
            <a:chOff x="213612" y="4085580"/>
            <a:chExt cx="6364988" cy="530225"/>
          </a:xfrm>
        </p:grpSpPr>
        <p:sp>
          <p:nvSpPr>
            <p:cNvPr id="17" name="矩形 16"/>
            <p:cNvSpPr>
              <a:spLocks noChangeArrowheads="1"/>
            </p:cNvSpPr>
            <p:nvPr/>
          </p:nvSpPr>
          <p:spPr bwMode="auto">
            <a:xfrm>
              <a:off x="3797186" y="4085580"/>
              <a:ext cx="1216550" cy="495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 anchor="ctr"/>
            <a:lstStyle/>
            <a:p>
              <a:pPr algn="l" eaLnBrk="0" hangingPunct="0">
                <a:buFont typeface="Arial" charset="0"/>
                <a:buNone/>
              </a:pP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①裂变</a:t>
              </a:r>
            </a:p>
          </p:txBody>
        </p:sp>
        <p:sp>
          <p:nvSpPr>
            <p:cNvPr id="18" name="矩形 17"/>
            <p:cNvSpPr>
              <a:spLocks noChangeArrowheads="1"/>
            </p:cNvSpPr>
            <p:nvPr/>
          </p:nvSpPr>
          <p:spPr bwMode="auto">
            <a:xfrm>
              <a:off x="5405687" y="4085580"/>
              <a:ext cx="1172913" cy="530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 anchor="ctr"/>
            <a:lstStyle/>
            <a:p>
              <a:pPr algn="l" eaLnBrk="0" hangingPunct="0">
                <a:buFont typeface="Arial" charset="0"/>
                <a:buNone/>
              </a:pP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②聚变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213612" y="4085580"/>
              <a:ext cx="35586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l" fontAlgn="base">
                <a:spcAft>
                  <a:spcPct val="0"/>
                </a:spcAft>
                <a:buClr>
                  <a:srgbClr val="CCFF33"/>
                </a:buClr>
                <a:buSzPct val="70000"/>
              </a:pPr>
              <a:r>
                <a:rPr lang="zh-CN" altLang="en-US" sz="2400" noProof="1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en-US" altLang="zh-CN" sz="2400" noProof="1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2400" noProof="1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）获得核能的</a:t>
              </a:r>
              <a:r>
                <a:rPr lang="zh-CN" altLang="en-US" sz="2400" noProof="1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途径：</a:t>
              </a:r>
              <a:endParaRPr lang="zh-CN" altLang="en-US" sz="2400" noProof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8460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5378" y="171357"/>
            <a:ext cx="1620957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二、裂变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65678" y="534608"/>
            <a:ext cx="8280400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核裂变：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质量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较大的原子核在中子轰击下分裂成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个质量相近的新核，并释放出能量的过程。 </a:t>
            </a: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295377" y="1624231"/>
            <a:ext cx="5182556" cy="231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Arial" pitchFamily="34" charset="0"/>
              <a:buNone/>
            </a:pPr>
            <a:r>
              <a:rPr lang="en-US" sz="2400" dirty="0" smtClean="0">
                <a:latin typeface="楷体" pitchFamily="49" charset="-122"/>
                <a:ea typeface="楷体" pitchFamily="49" charset="-122"/>
              </a:rPr>
              <a:t>1938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年，科学家用中子轰击质量比较大的铀</a:t>
            </a:r>
            <a:r>
              <a:rPr lang="en-US" sz="2400" dirty="0">
                <a:latin typeface="楷体" pitchFamily="49" charset="-122"/>
                <a:ea typeface="楷体" pitchFamily="49" charset="-122"/>
              </a:rPr>
              <a:t>235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原子核，使其发生了裂变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en-US" sz="2400" dirty="0" smtClean="0">
                <a:latin typeface="楷体" pitchFamily="49" charset="-122"/>
                <a:ea typeface="楷体" pitchFamily="49" charset="-122"/>
              </a:rPr>
              <a:t>1 </a:t>
            </a:r>
            <a:r>
              <a:rPr lang="en-US" sz="2400" dirty="0">
                <a:latin typeface="楷体" pitchFamily="49" charset="-122"/>
                <a:ea typeface="楷体" pitchFamily="49" charset="-122"/>
              </a:rPr>
              <a:t>kg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铀全部裂变，释放的能量超过</a:t>
            </a:r>
            <a:r>
              <a:rPr lang="en-US" sz="2400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2000t 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煤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完全燃烧时释放的能量。</a:t>
            </a:r>
          </a:p>
        </p:txBody>
      </p:sp>
      <p:sp>
        <p:nvSpPr>
          <p:cNvPr id="7" name="TextBox 14"/>
          <p:cNvSpPr txBox="1">
            <a:spLocks noChangeArrowheads="1"/>
          </p:cNvSpPr>
          <p:nvPr/>
        </p:nvSpPr>
        <p:spPr bwMode="auto">
          <a:xfrm>
            <a:off x="1088496" y="4164357"/>
            <a:ext cx="8055504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中子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停止轰击，裂变也就停止了。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怎样让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裂变继续下去呢？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91534" y="4146892"/>
            <a:ext cx="906241" cy="480273"/>
            <a:chOff x="234349" y="-9073"/>
            <a:chExt cx="931250" cy="1587171"/>
          </a:xfrm>
        </p:grpSpPr>
        <p:sp>
          <p:nvSpPr>
            <p:cNvPr id="9" name="Shape 108"/>
            <p:cNvSpPr/>
            <p:nvPr/>
          </p:nvSpPr>
          <p:spPr>
            <a:xfrm>
              <a:off x="264868" y="21230"/>
              <a:ext cx="870800" cy="1556868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0" name="Shape 112"/>
            <p:cNvSpPr/>
            <p:nvPr/>
          </p:nvSpPr>
          <p:spPr>
            <a:xfrm>
              <a:off x="234349" y="-9073"/>
              <a:ext cx="931250" cy="152567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问题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pic>
        <p:nvPicPr>
          <p:cNvPr id="13" name="Picture 6" descr="E:\罗梦\2017春下\人九物下\素材\4A14E12970414D4C9961BF2440B61B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9467" y="1737906"/>
            <a:ext cx="2936611" cy="1920258"/>
          </a:xfrm>
          <a:prstGeom prst="rect">
            <a:avLst/>
          </a:prstGeom>
          <a:noFill/>
          <a:ln>
            <a:noFill/>
          </a:ln>
          <a:effectLst>
            <a:outerShdw blurRad="2921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3313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184678" y="675344"/>
            <a:ext cx="8535987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indent="0" algn="l" eaLnBrk="1" hangingPunct="1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将火柴搭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成下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图所示结构，点燃第一根火柴后，会发生什么？</a:t>
            </a:r>
            <a:endParaRPr 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2171" y="233278"/>
            <a:ext cx="1423880" cy="462808"/>
            <a:chOff x="305553" y="365346"/>
            <a:chExt cx="1017644" cy="881761"/>
          </a:xfrm>
        </p:grpSpPr>
        <p:sp>
          <p:nvSpPr>
            <p:cNvPr id="4" name="Shape 108"/>
            <p:cNvSpPr/>
            <p:nvPr/>
          </p:nvSpPr>
          <p:spPr>
            <a:xfrm>
              <a:off x="305553" y="365346"/>
              <a:ext cx="1017644" cy="87211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5" name="Shape 112"/>
            <p:cNvSpPr/>
            <p:nvPr/>
          </p:nvSpPr>
          <p:spPr>
            <a:xfrm>
              <a:off x="305553" y="365346"/>
              <a:ext cx="994639" cy="88176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想想议议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pic>
        <p:nvPicPr>
          <p:cNvPr id="6146" name="Picture 2" descr="火柴燃烧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000" y="1138152"/>
            <a:ext cx="2923206" cy="1377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255301" y="2344246"/>
            <a:ext cx="8307303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现象：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火焰将会随着第一根火柴一直向后面传导，直到燃尽所有火柴．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8424" y="4034322"/>
            <a:ext cx="6737697" cy="46280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如果抽掉火柴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，火柴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(3)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就不能燃烧了．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8424" y="3518690"/>
            <a:ext cx="6838177" cy="46280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如果</a:t>
            </a:r>
            <a:r>
              <a:rPr lang="zh-CN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去掉其中火柴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，火柴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(2)(3)</a:t>
            </a:r>
            <a:r>
              <a:rPr lang="zh-CN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会燃烧吗？</a:t>
            </a:r>
          </a:p>
        </p:txBody>
      </p:sp>
      <p:sp>
        <p:nvSpPr>
          <p:cNvPr id="11" name="矩形 10"/>
          <p:cNvSpPr/>
          <p:nvPr/>
        </p:nvSpPr>
        <p:spPr>
          <a:xfrm>
            <a:off x="302610" y="4565029"/>
            <a:ext cx="4600631" cy="46280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说明：火柴的燃烧可以得到控制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7633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1336</Words>
  <Application>Microsoft Office PowerPoint</Application>
  <PresentationFormat>全屏显示(16:9)</PresentationFormat>
  <Paragraphs>140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7</cp:revision>
  <dcterms:created xsi:type="dcterms:W3CDTF">2020-03-18T01:19:55Z</dcterms:created>
  <dcterms:modified xsi:type="dcterms:W3CDTF">2020-03-14T01:39:30Z</dcterms:modified>
</cp:coreProperties>
</file>