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014" y="-108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t>2018/6/24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334892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hyperlink" Target="&#22768;&#38899;.swf" TargetMode="Externa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375785" y="2157095"/>
            <a:ext cx="404241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第二章</a:t>
            </a:r>
            <a:b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</a:b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声现象</a:t>
            </a:r>
            <a:endParaRPr lang="zh-CN" altLang="en-US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1615" y="430530"/>
            <a:ext cx="3502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0030101010101" pitchFamily="2" charset="-122"/>
                <a:ea typeface="黑体" panose="02010600030101010101" pitchFamily="2" charset="-122"/>
              </a:rPr>
              <a:t>八年级物理人教版</a:t>
            </a:r>
            <a:r>
              <a:rPr lang="en-US" altLang="zh-CN" sz="2000">
                <a:latin typeface="黑体" panose="02010600030101010101" pitchFamily="2" charset="-122"/>
                <a:ea typeface="黑体" panose="02010600030101010101" pitchFamily="2" charset="-122"/>
              </a:rPr>
              <a:t>·</a:t>
            </a:r>
            <a:r>
              <a:rPr lang="zh-CN" altLang="en-US" sz="2000">
                <a:latin typeface="黑体" panose="02010600030101010101" pitchFamily="2" charset="-122"/>
                <a:ea typeface="黑体" panose="02010600030101010101" pitchFamily="2" charset="-122"/>
              </a:rPr>
              <a:t>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95520" y="3952240"/>
            <a:ext cx="2924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第</a:t>
            </a:r>
            <a:r>
              <a:rPr lang="en-US" altLang="zh-CN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2</a:t>
            </a: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节 声音的特性</a:t>
            </a:r>
            <a:endParaRPr lang="en-US" altLang="zh-CN" b="1" dirty="0"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0680" y="5920105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0030101010101" pitchFamily="2" charset="-122"/>
                <a:ea typeface="黑体" panose="02010600030101010101" pitchFamily="2" charset="-122"/>
              </a:rPr>
              <a:t>授课人：</a:t>
            </a:r>
            <a:r>
              <a:rPr lang="en-US" altLang="zh-CN">
                <a:latin typeface="黑体" panose="02010600030101010101" pitchFamily="2" charset="-122"/>
                <a:ea typeface="黑体" panose="02010600030101010101" pitchFamily="2" charset="-122"/>
              </a:rPr>
              <a:t>XXXX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2290" name="图片 12289" descr="旋转 image2"/>
          <p:cNvPicPr>
            <a:picLocks noChangeAspect="1"/>
          </p:cNvPicPr>
          <p:nvPr/>
        </p:nvPicPr>
        <p:blipFill>
          <a:blip r:embed="rId5"/>
          <a:srcRect l="7761" r="2693" b="6941"/>
          <a:stretch>
            <a:fillRect/>
          </a:stretch>
        </p:blipFill>
        <p:spPr>
          <a:xfrm>
            <a:off x="476250" y="1971040"/>
            <a:ext cx="8077200" cy="3276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graphicFrame>
        <p:nvGraphicFramePr>
          <p:cNvPr id="13315" name="表格 13314"/>
          <p:cNvGraphicFramePr/>
          <p:nvPr/>
        </p:nvGraphicFramePr>
        <p:xfrm>
          <a:off x="534670" y="2224405"/>
          <a:ext cx="8099425" cy="3787775"/>
        </p:xfrm>
        <a:graphic>
          <a:graphicData uri="http://schemas.openxmlformats.org/drawingml/2006/table">
            <a:tbl>
              <a:tblPr/>
              <a:tblGrid>
                <a:gridCol w="609600"/>
                <a:gridCol w="2051050"/>
                <a:gridCol w="2925763"/>
                <a:gridCol w="2513012"/>
              </a:tblGrid>
              <a:tr h="517525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 </a:t>
                      </a:r>
                      <a:endParaRPr lang="zh-CN" altLang="en-US" sz="18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3399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定义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3399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决定因素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3399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听感表现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音调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声音的</a:t>
                      </a:r>
                      <a:r>
                        <a:rPr lang="zh-CN" altLang="en-US">
                          <a:solidFill>
                            <a:srgbClr val="FF3300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高低</a:t>
                      </a:r>
                      <a:endParaRPr lang="zh-CN" altLang="en-US" sz="4000">
                        <a:solidFill>
                          <a:srgbClr val="FF3300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由声源的振动频率决定；频率大，音调高；频率小，音调低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音调高：声音清脆、尖细</a:t>
                      </a:r>
                      <a:r>
                        <a:rPr lang="en-US" altLang="zh-CN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;</a:t>
                      </a:r>
                      <a:r>
                        <a:rPr lang="zh-CN" altLang="en-US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音调低：声音粗犷、低沉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方正魏碑简体" panose="03000509000000000000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响度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声音的</a:t>
                      </a:r>
                      <a:r>
                        <a:rPr lang="zh-CN" altLang="en-US">
                          <a:solidFill>
                            <a:srgbClr val="FF3300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强弱</a:t>
                      </a:r>
                      <a:endParaRPr lang="zh-CN" altLang="en-US" sz="4000">
                        <a:solidFill>
                          <a:srgbClr val="FF3300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由声源的振动幅度决定；振动幅度越大，响度越大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响度大：震耳欲聋</a:t>
                      </a:r>
                      <a:r>
                        <a:rPr lang="en-US" altLang="zh-CN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;</a:t>
                      </a:r>
                      <a:r>
                        <a:rPr lang="zh-CN" altLang="en-US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响度小：轻声耳语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方正魏碑简体" panose="03000509000000000000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音色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对声音</a:t>
                      </a:r>
                      <a:r>
                        <a:rPr lang="zh-CN" altLang="en-US">
                          <a:solidFill>
                            <a:srgbClr val="FF3300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音质</a:t>
                      </a: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的感觉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不同发声体的材料、结构不同，发出声音的音色就不同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分辨不同发声体发出的声音的重要特征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2" name="文本框 13341"/>
          <p:cNvSpPr txBox="1"/>
          <p:nvPr/>
        </p:nvSpPr>
        <p:spPr>
          <a:xfrm>
            <a:off x="2550795" y="1432243"/>
            <a:ext cx="374015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  <a:latin typeface="Arial" panose="020B0604020202020204" charset="-76"/>
                <a:ea typeface="华文新魏" panose="02010800040101010101" pitchFamily="2" charset="-122"/>
              </a:rPr>
              <a:t>声音的三大特征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4338" name="文本框 14337"/>
          <p:cNvSpPr txBox="1"/>
          <p:nvPr/>
        </p:nvSpPr>
        <p:spPr>
          <a:xfrm>
            <a:off x="371158" y="1492568"/>
            <a:ext cx="8401050" cy="15541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b="1" dirty="0">
                <a:latin typeface="楷体" panose="02010609060101010101" pitchFamily="1" charset="-122"/>
                <a:ea typeface="楷体" panose="02010609060101010101" pitchFamily="1" charset="-122"/>
              </a:rPr>
              <a:t>    声音是多种多样的，听到时感觉非常舒服的这一类声音叫做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乐音</a:t>
            </a:r>
            <a:r>
              <a:rPr lang="zh-CN" altLang="en-US" sz="2400" b="1" dirty="0">
                <a:latin typeface="楷体" panose="02010609060101010101" pitchFamily="1" charset="-122"/>
                <a:ea typeface="楷体" panose="02010609060101010101" pitchFamily="1" charset="-122"/>
              </a:rPr>
              <a:t>，乐音的波形图是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规则</a:t>
            </a:r>
            <a:r>
              <a:rPr lang="zh-CN" altLang="en-US" sz="2400" b="1" dirty="0">
                <a:latin typeface="楷体" panose="02010609060101010101" pitchFamily="1" charset="-122"/>
                <a:ea typeface="楷体" panose="02010609060101010101" pitchFamily="1" charset="-122"/>
              </a:rPr>
              <a:t>的。各种乐音都是通过乐器演奏出来的，各种类型的乐器具有不同的特点，下表列出了三种类型的乐器的发声情况。</a:t>
            </a:r>
            <a:endParaRPr lang="zh-CN" altLang="en-US" b="1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aphicFrame>
        <p:nvGraphicFramePr>
          <p:cNvPr id="14339" name="表格 14338"/>
          <p:cNvGraphicFramePr/>
          <p:nvPr/>
        </p:nvGraphicFramePr>
        <p:xfrm>
          <a:off x="472758" y="3389630"/>
          <a:ext cx="8105775" cy="2698750"/>
        </p:xfrm>
        <a:graphic>
          <a:graphicData uri="http://schemas.openxmlformats.org/drawingml/2006/table">
            <a:tbl>
              <a:tblPr/>
              <a:tblGrid>
                <a:gridCol w="1189038"/>
                <a:gridCol w="750887"/>
                <a:gridCol w="1408113"/>
                <a:gridCol w="4757737"/>
              </a:tblGrid>
              <a:tr h="519113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</a:tr>
              <a:tr h="700087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375" name="组合 14374"/>
          <p:cNvGrpSpPr/>
          <p:nvPr/>
        </p:nvGrpSpPr>
        <p:grpSpPr>
          <a:xfrm>
            <a:off x="460058" y="3446780"/>
            <a:ext cx="6743700" cy="2463800"/>
            <a:chOff x="0" y="0"/>
            <a:chExt cx="10618" cy="3882"/>
          </a:xfrm>
        </p:grpSpPr>
        <p:sp>
          <p:nvSpPr>
            <p:cNvPr id="14376" name="文本框 14375"/>
            <p:cNvSpPr txBox="1"/>
            <p:nvPr/>
          </p:nvSpPr>
          <p:spPr>
            <a:xfrm>
              <a:off x="18" y="0"/>
              <a:ext cx="224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乐器类型</a:t>
              </a:r>
            </a:p>
          </p:txBody>
        </p:sp>
        <p:sp>
          <p:nvSpPr>
            <p:cNvPr id="14377" name="文本框 14376"/>
            <p:cNvSpPr txBox="1"/>
            <p:nvPr/>
          </p:nvSpPr>
          <p:spPr>
            <a:xfrm>
              <a:off x="0" y="939"/>
              <a:ext cx="2047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Arial" panose="020B0604020202020204" charset="-76"/>
                  <a:ea typeface="楷体" panose="02010609060101010101" pitchFamily="1" charset="-122"/>
                </a:rPr>
                <a:t>打击乐器</a:t>
              </a:r>
            </a:p>
          </p:txBody>
        </p:sp>
        <p:sp>
          <p:nvSpPr>
            <p:cNvPr id="14378" name="文本框 14377"/>
            <p:cNvSpPr txBox="1"/>
            <p:nvPr/>
          </p:nvSpPr>
          <p:spPr>
            <a:xfrm>
              <a:off x="147" y="2084"/>
              <a:ext cx="1966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Arial" panose="020B0604020202020204" charset="-76"/>
                  <a:ea typeface="楷体" panose="02010609060101010101" pitchFamily="1" charset="-122"/>
                </a:rPr>
                <a:t>弦乐器</a:t>
              </a:r>
            </a:p>
          </p:txBody>
        </p:sp>
        <p:sp>
          <p:nvSpPr>
            <p:cNvPr id="14379" name="文本框 14378"/>
            <p:cNvSpPr txBox="1"/>
            <p:nvPr/>
          </p:nvSpPr>
          <p:spPr>
            <a:xfrm>
              <a:off x="150" y="3258"/>
              <a:ext cx="1858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管乐器</a:t>
              </a:r>
            </a:p>
          </p:txBody>
        </p:sp>
        <p:sp>
          <p:nvSpPr>
            <p:cNvPr id="14380" name="文本框 14379"/>
            <p:cNvSpPr txBox="1"/>
            <p:nvPr/>
          </p:nvSpPr>
          <p:spPr>
            <a:xfrm>
              <a:off x="7216" y="0"/>
              <a:ext cx="340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改变音调的方法</a:t>
              </a:r>
            </a:p>
          </p:txBody>
        </p:sp>
        <p:sp>
          <p:nvSpPr>
            <p:cNvPr id="14381" name="文本框 14380"/>
            <p:cNvSpPr txBox="1"/>
            <p:nvPr/>
          </p:nvSpPr>
          <p:spPr>
            <a:xfrm>
              <a:off x="1952" y="21"/>
              <a:ext cx="224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名称</a:t>
              </a:r>
            </a:p>
          </p:txBody>
        </p:sp>
        <p:sp>
          <p:nvSpPr>
            <p:cNvPr id="14382" name="文本框 14381"/>
            <p:cNvSpPr txBox="1"/>
            <p:nvPr/>
          </p:nvSpPr>
          <p:spPr>
            <a:xfrm>
              <a:off x="3158" y="21"/>
              <a:ext cx="224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发声原理</a:t>
              </a:r>
            </a:p>
          </p:txBody>
        </p:sp>
      </p:grpSp>
      <p:grpSp>
        <p:nvGrpSpPr>
          <p:cNvPr id="14383" name="组合 14382"/>
          <p:cNvGrpSpPr/>
          <p:nvPr/>
        </p:nvGrpSpPr>
        <p:grpSpPr>
          <a:xfrm>
            <a:off x="1784033" y="3888105"/>
            <a:ext cx="6794500" cy="701675"/>
            <a:chOff x="0" y="0"/>
            <a:chExt cx="10700" cy="1104"/>
          </a:xfrm>
        </p:grpSpPr>
        <p:sp>
          <p:nvSpPr>
            <p:cNvPr id="14384" name="文本框 14383"/>
            <p:cNvSpPr txBox="1"/>
            <p:nvPr/>
          </p:nvSpPr>
          <p:spPr>
            <a:xfrm>
              <a:off x="0" y="241"/>
              <a:ext cx="907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0F6F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鼓</a:t>
              </a:r>
            </a:p>
          </p:txBody>
        </p:sp>
        <p:sp>
          <p:nvSpPr>
            <p:cNvPr id="14385" name="文本框 14384"/>
            <p:cNvSpPr txBox="1"/>
            <p:nvPr/>
          </p:nvSpPr>
          <p:spPr>
            <a:xfrm>
              <a:off x="1084" y="252"/>
              <a:ext cx="224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0F6F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鼓面振动</a:t>
              </a:r>
            </a:p>
          </p:txBody>
        </p:sp>
        <p:sp>
          <p:nvSpPr>
            <p:cNvPr id="14386" name="文本框 14385"/>
            <p:cNvSpPr txBox="1"/>
            <p:nvPr/>
          </p:nvSpPr>
          <p:spPr>
            <a:xfrm>
              <a:off x="3328" y="0"/>
              <a:ext cx="7372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F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 </a:t>
              </a:r>
              <a:r>
                <a:rPr lang="zh-CN" altLang="en-US" sz="2000" b="1" dirty="0">
                  <a:solidFill>
                    <a:srgbClr val="FF0F6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改变鼓面的松紧度来改变鼓面振动的快慢（频率）</a:t>
              </a:r>
            </a:p>
          </p:txBody>
        </p:sp>
      </p:grpSp>
      <p:grpSp>
        <p:nvGrpSpPr>
          <p:cNvPr id="14387" name="组合 14386"/>
          <p:cNvGrpSpPr/>
          <p:nvPr/>
        </p:nvGrpSpPr>
        <p:grpSpPr>
          <a:xfrm>
            <a:off x="1679258" y="4621530"/>
            <a:ext cx="6899275" cy="701675"/>
            <a:chOff x="0" y="0"/>
            <a:chExt cx="10864" cy="1104"/>
          </a:xfrm>
        </p:grpSpPr>
        <p:sp>
          <p:nvSpPr>
            <p:cNvPr id="14388" name="文本框 14387"/>
            <p:cNvSpPr txBox="1"/>
            <p:nvPr/>
          </p:nvSpPr>
          <p:spPr>
            <a:xfrm>
              <a:off x="0" y="192"/>
              <a:ext cx="1425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二胡</a:t>
              </a:r>
            </a:p>
          </p:txBody>
        </p:sp>
        <p:sp>
          <p:nvSpPr>
            <p:cNvPr id="14389" name="文本框 14388"/>
            <p:cNvSpPr txBox="1"/>
            <p:nvPr/>
          </p:nvSpPr>
          <p:spPr>
            <a:xfrm>
              <a:off x="1385" y="192"/>
              <a:ext cx="224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弦振动</a:t>
              </a:r>
            </a:p>
          </p:txBody>
        </p:sp>
        <p:sp>
          <p:nvSpPr>
            <p:cNvPr id="14390" name="文本框 14389"/>
            <p:cNvSpPr txBox="1"/>
            <p:nvPr/>
          </p:nvSpPr>
          <p:spPr>
            <a:xfrm>
              <a:off x="3492" y="0"/>
              <a:ext cx="7373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F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 改变弦的粗细和长短、调节琴弦的松紧（调弦）来改变弦的振动频率</a:t>
              </a:r>
            </a:p>
          </p:txBody>
        </p:sp>
      </p:grpSp>
      <p:grpSp>
        <p:nvGrpSpPr>
          <p:cNvPr id="14391" name="组合 14390"/>
          <p:cNvGrpSpPr/>
          <p:nvPr/>
        </p:nvGrpSpPr>
        <p:grpSpPr>
          <a:xfrm>
            <a:off x="1812608" y="5380355"/>
            <a:ext cx="6765925" cy="701675"/>
            <a:chOff x="0" y="0"/>
            <a:chExt cx="10657" cy="1104"/>
          </a:xfrm>
        </p:grpSpPr>
        <p:sp>
          <p:nvSpPr>
            <p:cNvPr id="14392" name="文本框 14391"/>
            <p:cNvSpPr txBox="1"/>
            <p:nvPr/>
          </p:nvSpPr>
          <p:spPr>
            <a:xfrm>
              <a:off x="0" y="213"/>
              <a:ext cx="907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箫</a:t>
              </a:r>
            </a:p>
          </p:txBody>
        </p:sp>
        <p:sp>
          <p:nvSpPr>
            <p:cNvPr id="14393" name="文本框 14392"/>
            <p:cNvSpPr txBox="1"/>
            <p:nvPr/>
          </p:nvSpPr>
          <p:spPr>
            <a:xfrm>
              <a:off x="888" y="213"/>
              <a:ext cx="2835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空气柱振动</a:t>
              </a:r>
            </a:p>
          </p:txBody>
        </p:sp>
        <p:sp>
          <p:nvSpPr>
            <p:cNvPr id="14394" name="文本框 14393"/>
            <p:cNvSpPr txBox="1"/>
            <p:nvPr/>
          </p:nvSpPr>
          <p:spPr>
            <a:xfrm>
              <a:off x="3285" y="0"/>
              <a:ext cx="7372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 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改变空气柱的长度来改变空气柱的振动频率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5365" name="Picture 5" descr="036040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50" y="3070225"/>
            <a:ext cx="6553200" cy="3241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2" name="组合 15361"/>
          <p:cNvGrpSpPr/>
          <p:nvPr/>
        </p:nvGrpSpPr>
        <p:grpSpPr>
          <a:xfrm>
            <a:off x="107950" y="1412875"/>
            <a:ext cx="8661400" cy="1557338"/>
            <a:chOff x="0" y="0"/>
            <a:chExt cx="13638" cy="2454"/>
          </a:xfrm>
        </p:grpSpPr>
        <p:sp>
          <p:nvSpPr>
            <p:cNvPr id="15363" name="文本框 15362"/>
            <p:cNvSpPr txBox="1"/>
            <p:nvPr/>
          </p:nvSpPr>
          <p:spPr>
            <a:xfrm>
              <a:off x="408" y="582"/>
              <a:ext cx="13230" cy="187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400" b="1" dirty="0">
                  <a:latin typeface="Times New Roman" panose="02020603050405020304" pitchFamily="2" charset="0"/>
                </a:rPr>
                <a:t>              乐器也是通过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振动</a:t>
              </a:r>
              <a:r>
                <a:rPr lang="zh-CN" altLang="en-US" sz="2400" b="1" dirty="0">
                  <a:latin typeface="Times New Roman" panose="02020603050405020304" pitchFamily="2" charset="0"/>
                </a:rPr>
                <a:t>发出声音的，它们制作的材料、结构不同，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音色</a:t>
              </a:r>
              <a:r>
                <a:rPr lang="zh-CN" altLang="en-US" sz="2400" b="1" dirty="0">
                  <a:latin typeface="Times New Roman" panose="02020603050405020304" pitchFamily="2" charset="0"/>
                </a:rPr>
                <a:t>也不同。可以通过改变振动的频率改变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音调</a:t>
              </a:r>
              <a:r>
                <a:rPr lang="zh-CN" altLang="en-US" sz="2400" b="1" dirty="0">
                  <a:latin typeface="Times New Roman" panose="02020603050405020304" pitchFamily="2" charset="0"/>
                </a:rPr>
                <a:t>，通过改变振幅的大小改变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响度</a:t>
              </a:r>
              <a:r>
                <a:rPr lang="zh-CN" altLang="en-US" sz="2400" b="1" dirty="0">
                  <a:latin typeface="Times New Roman" panose="02020603050405020304" pitchFamily="2" charset="0"/>
                </a:rPr>
                <a:t>。</a:t>
              </a:r>
              <a:endParaRPr lang="zh-CN" altLang="en-US" dirty="0">
                <a:latin typeface="Arial" panose="020B0604020202020204" charset="-76"/>
              </a:endParaRPr>
            </a:p>
          </p:txBody>
        </p:sp>
        <p:sp>
          <p:nvSpPr>
            <p:cNvPr id="15364" name="文本框 15363"/>
            <p:cNvSpPr txBox="1"/>
            <p:nvPr/>
          </p:nvSpPr>
          <p:spPr>
            <a:xfrm>
              <a:off x="0" y="0"/>
              <a:ext cx="2859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   注意：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9458" name="Rectangle 4"/>
          <p:cNvSpPr/>
          <p:nvPr/>
        </p:nvSpPr>
        <p:spPr>
          <a:xfrm>
            <a:off x="539750" y="1774825"/>
            <a:ext cx="682783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latin typeface="方正行楷简体" panose="03000509000000000000" charset="-122"/>
                <a:ea typeface="方正行楷简体" panose="03000509000000000000" charset="-122"/>
              </a:rPr>
              <a:t>1</a:t>
            </a: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．音调、响度和音色称为声音的三要素。</a:t>
            </a:r>
          </a:p>
        </p:txBody>
      </p:sp>
      <p:sp>
        <p:nvSpPr>
          <p:cNvPr id="19459" name="Rectangle 5"/>
          <p:cNvSpPr/>
          <p:nvPr/>
        </p:nvSpPr>
        <p:spPr>
          <a:xfrm>
            <a:off x="539750" y="2565400"/>
            <a:ext cx="7862888" cy="11144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x-none" sz="2800" b="1" dirty="0">
                <a:latin typeface="方正行楷简体" panose="03000509000000000000" charset="-122"/>
                <a:ea typeface="方正行楷简体" panose="03000509000000000000" charset="-122"/>
              </a:rPr>
              <a:t>2</a:t>
            </a: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．音调指声音的高低，由声源振动的频率决定。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     </a:t>
            </a:r>
            <a:r>
              <a:rPr lang="zh-CN" altLang="en-US" sz="2800" b="1" dirty="0">
                <a:solidFill>
                  <a:srgbClr val="FF3399"/>
                </a:solidFill>
                <a:latin typeface="方正行楷简体" panose="03000509000000000000" charset="-122"/>
                <a:ea typeface="方正行楷简体" panose="03000509000000000000" charset="-122"/>
              </a:rPr>
              <a:t>频率大，音调高。</a:t>
            </a:r>
          </a:p>
        </p:txBody>
      </p:sp>
      <p:sp>
        <p:nvSpPr>
          <p:cNvPr id="19460" name="Rectangle 6"/>
          <p:cNvSpPr/>
          <p:nvPr/>
        </p:nvSpPr>
        <p:spPr>
          <a:xfrm>
            <a:off x="539750" y="3717925"/>
            <a:ext cx="6084888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latin typeface="方正行楷简体" panose="03000509000000000000" charset="-122"/>
                <a:ea typeface="方正行楷简体" panose="03000509000000000000" charset="-122"/>
              </a:rPr>
              <a:t>3</a:t>
            </a: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．响度指声音的大小，由振幅决定。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     </a:t>
            </a:r>
            <a:r>
              <a:rPr lang="zh-CN" altLang="en-US" sz="2800" b="1" dirty="0">
                <a:solidFill>
                  <a:srgbClr val="FF3399"/>
                </a:solidFill>
                <a:latin typeface="方正行楷简体" panose="03000509000000000000" charset="-122"/>
                <a:ea typeface="方正行楷简体" panose="03000509000000000000" charset="-122"/>
              </a:rPr>
              <a:t>振幅大，响度大。</a:t>
            </a:r>
          </a:p>
        </p:txBody>
      </p:sp>
      <p:sp>
        <p:nvSpPr>
          <p:cNvPr id="19461" name="Rectangle 7"/>
          <p:cNvSpPr/>
          <p:nvPr/>
        </p:nvSpPr>
        <p:spPr>
          <a:xfrm>
            <a:off x="539750" y="4797425"/>
            <a:ext cx="826452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800" b="1" dirty="0">
                <a:latin typeface="方正行楷简体" panose="03000509000000000000" charset="-122"/>
                <a:ea typeface="方正行楷简体" panose="03000509000000000000" charset="-122"/>
              </a:rPr>
              <a:t>4</a:t>
            </a: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．音色指声音的特色，由发声体的材料、结构决定。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6386" name="Text Box 6"/>
          <p:cNvSpPr txBox="1"/>
          <p:nvPr/>
        </p:nvSpPr>
        <p:spPr>
          <a:xfrm>
            <a:off x="1045210" y="1545590"/>
            <a:ext cx="7054215" cy="40151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1</a:t>
            </a:r>
            <a:r>
              <a:rPr lang="en-US" altLang="zh-CN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r>
              <a:rPr lang="zh-CN" altLang="en-US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远处隆隆的雷声预示一场即将来临的大雨；某同学听到校园的钟发出“铛铛铛”的声音时，就知道上课了。这些说明了___________________。</a:t>
            </a:r>
          </a:p>
          <a:p>
            <a:pPr>
              <a:spcBef>
                <a:spcPct val="50000"/>
              </a:spcBef>
            </a:pPr>
            <a:r>
              <a:rPr lang="zh-CN" altLang="en-US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2</a:t>
            </a:r>
            <a:r>
              <a:rPr lang="en-US" altLang="zh-CN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r>
              <a:rPr lang="zh-CN" altLang="en-US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实验表明：只有回声比原声晚0.1s到达人耳，人才能将回声与原声区分开。这时人与障碍物之间的距离至少</a:t>
            </a:r>
            <a:r>
              <a:rPr lang="zh-CN" altLang="en-US" sz="3000" u="sng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</a:t>
            </a:r>
            <a:r>
              <a:rPr lang="zh-CN" altLang="en-US" u="sng" dirty="0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zh-CN" altLang="en-US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m。(声速取340 m/s) </a:t>
            </a:r>
            <a:endParaRPr lang="zh-CN" altLang="en-US" sz="3000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6387" name="Text Box 7"/>
          <p:cNvSpPr txBox="1"/>
          <p:nvPr/>
        </p:nvSpPr>
        <p:spPr>
          <a:xfrm>
            <a:off x="1541780" y="2845435"/>
            <a:ext cx="35052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声音能传递信息</a:t>
            </a:r>
          </a:p>
        </p:txBody>
      </p:sp>
      <p:sp>
        <p:nvSpPr>
          <p:cNvPr id="16388" name="Text Box 8"/>
          <p:cNvSpPr txBox="1"/>
          <p:nvPr/>
        </p:nvSpPr>
        <p:spPr>
          <a:xfrm>
            <a:off x="6256338" y="4462145"/>
            <a:ext cx="15240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charset="-76"/>
              </a:rPr>
              <a:t>17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7410" name="矩形 17409"/>
          <p:cNvSpPr/>
          <p:nvPr/>
        </p:nvSpPr>
        <p:spPr>
          <a:xfrm>
            <a:off x="346393" y="1270000"/>
            <a:ext cx="4537075" cy="35375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一位男低音歌手正在放声歌唱,为他轻声伴唱的是女高音歌手,则</a:t>
            </a:r>
          </a:p>
          <a:p>
            <a:pPr>
              <a:lnSpc>
                <a:spcPct val="140000"/>
              </a:lnSpc>
            </a:pPr>
            <a:r>
              <a:rPr lang="zh-CN" altLang="en-US" sz="32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音调高，</a:t>
            </a:r>
          </a:p>
          <a:p>
            <a:pPr>
              <a:lnSpc>
                <a:spcPct val="140000"/>
              </a:lnSpc>
            </a:pPr>
            <a:r>
              <a:rPr lang="zh-CN" altLang="en-US" sz="32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响度大。</a:t>
            </a:r>
            <a:r>
              <a:rPr lang="zh-CN" altLang="en-US" sz="32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</a:t>
            </a:r>
            <a:endParaRPr lang="zh-CN" altLang="en-US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504508" y="3515043"/>
            <a:ext cx="2520950" cy="3987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993300"/>
                </a:solidFill>
                <a:latin typeface="Arial" panose="020B0604020202020204" charset="-76"/>
              </a:rPr>
              <a:t>女高音歌手</a:t>
            </a:r>
          </a:p>
        </p:txBody>
      </p:sp>
      <p:sp>
        <p:nvSpPr>
          <p:cNvPr id="17412" name="文本框 17411"/>
          <p:cNvSpPr txBox="1"/>
          <p:nvPr/>
        </p:nvSpPr>
        <p:spPr>
          <a:xfrm>
            <a:off x="504508" y="4234180"/>
            <a:ext cx="2376487" cy="3987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993300"/>
                </a:solidFill>
                <a:latin typeface="Arial" panose="020B0604020202020204" charset="-76"/>
              </a:rPr>
              <a:t>男低音歌手</a:t>
            </a:r>
          </a:p>
        </p:txBody>
      </p:sp>
      <p:pic>
        <p:nvPicPr>
          <p:cNvPr id="17413" name="图片 17412" descr="b3f6cea21d237abecaefd04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05" y="1196975"/>
            <a:ext cx="3981450" cy="549116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8434" name="Rectangle 2"/>
          <p:cNvSpPr/>
          <p:nvPr/>
        </p:nvSpPr>
        <p:spPr>
          <a:xfrm>
            <a:off x="1028700" y="1628140"/>
            <a:ext cx="7086600" cy="43103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4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下列现象或做法中不能说明声可以传递能量的是(             )</a:t>
            </a:r>
          </a:p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A.  蝙蝠靠超声波捕食</a:t>
            </a:r>
          </a:p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B.  利用超声波消除肾结石患者的结石</a:t>
            </a:r>
          </a:p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C.  用声波清洗精细的机械</a:t>
            </a:r>
          </a:p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D. 人突然暴露在150dB的噪声环境中，</a:t>
            </a:r>
          </a:p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     鼓膜破裂出血 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3337560" y="2345373"/>
            <a:ext cx="576263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2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81300" y="2019935"/>
            <a:ext cx="397319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600" dirty="0">
                <a:latin typeface="+mn-lt"/>
                <a:ea typeface="+mn-ea"/>
              </a:rPr>
              <a:t>本课结束</a:t>
            </a: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55" y="88265"/>
            <a:ext cx="301371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图形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8915" y="88265"/>
            <a:ext cx="702310" cy="702310"/>
          </a:xfrm>
          <a:prstGeom prst="rect">
            <a:avLst/>
          </a:prstGeom>
        </p:spPr>
      </p:pic>
      <p:pic>
        <p:nvPicPr>
          <p:cNvPr id="2" name="图片 1" descr="1bbbc8c04cbd3f6d751ab35a97585b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955" y="3146425"/>
            <a:ext cx="4996180" cy="4187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6870" y="1504315"/>
            <a:ext cx="57257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   </a:t>
            </a:r>
            <a:r>
              <a:rPr lang="en-US" altLang="zh-CN" sz="2400">
                <a:solidFill>
                  <a:schemeClr val="accent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2400">
                <a:solidFill>
                  <a:schemeClr val="accent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振动会发出声音，为什么我们听不到蝴蝶翅膀振动发出的声音，却能听到讨厌的蚊子声？为什么用力鼓掌比轻轻拍掌发出的声音大？要知道这些问题的答案，就需要研究声音的特性。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870" y="4022090"/>
            <a:ext cx="2506980" cy="2232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000" y="4032885"/>
            <a:ext cx="2371090" cy="2231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7090" y="4043045"/>
            <a:ext cx="2228215" cy="2211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5123" name="矩形 5122"/>
          <p:cNvSpPr/>
          <p:nvPr/>
        </p:nvSpPr>
        <p:spPr>
          <a:xfrm>
            <a:off x="1648778" y="1102995"/>
            <a:ext cx="6753225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矩形 5123"/>
          <p:cNvSpPr>
            <a:spLocks noGrp="1"/>
          </p:cNvSpPr>
          <p:nvPr/>
        </p:nvSpPr>
        <p:spPr>
          <a:xfrm>
            <a:off x="1216978" y="1102995"/>
            <a:ext cx="1655762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  </a:t>
            </a:r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 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 1.音调</a:t>
            </a:r>
          </a:p>
        </p:txBody>
      </p:sp>
      <p:sp>
        <p:nvSpPr>
          <p:cNvPr id="5125" name="矩形 5124"/>
          <p:cNvSpPr/>
          <p:nvPr/>
        </p:nvSpPr>
        <p:spPr>
          <a:xfrm>
            <a:off x="2801303" y="1174433"/>
            <a:ext cx="4752975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</a:rPr>
              <a:t>声音的高低叫做音调。</a:t>
            </a:r>
          </a:p>
        </p:txBody>
      </p:sp>
      <p:pic>
        <p:nvPicPr>
          <p:cNvPr id="5126" name="图片 5125" descr="W02007030760076895104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7059" r="2632" b="18823"/>
          <a:stretch>
            <a:fillRect/>
          </a:stretch>
        </p:blipFill>
        <p:spPr>
          <a:xfrm>
            <a:off x="4688840" y="1864678"/>
            <a:ext cx="3959225" cy="242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文本框 5126"/>
          <p:cNvSpPr txBox="1"/>
          <p:nvPr/>
        </p:nvSpPr>
        <p:spPr>
          <a:xfrm>
            <a:off x="785178" y="3119120"/>
            <a:ext cx="5945187" cy="3505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2" charset="0"/>
              </a:rPr>
              <a:t>        </a:t>
            </a:r>
            <a:r>
              <a:rPr lang="zh-CN" altLang="en-US" sz="2800" b="1">
                <a:latin typeface="Times New Roman" panose="02020603050405020304" pitchFamily="2" charset="0"/>
              </a:rPr>
              <a:t>将一把钢尺紧按在</a:t>
            </a:r>
          </a:p>
          <a:p>
            <a:r>
              <a:rPr lang="zh-CN" altLang="en-US" sz="2800" b="1">
                <a:latin typeface="Times New Roman" panose="02020603050405020304" pitchFamily="2" charset="0"/>
              </a:rPr>
              <a:t>桌面上，一端伸出桌边。</a:t>
            </a:r>
          </a:p>
          <a:p>
            <a:r>
              <a:rPr lang="zh-CN" altLang="en-US" sz="2800" b="1">
                <a:latin typeface="Times New Roman" panose="02020603050405020304" pitchFamily="2" charset="0"/>
              </a:rPr>
              <a:t>拨动钢尺，听它振动发</a:t>
            </a:r>
          </a:p>
          <a:p>
            <a:r>
              <a:rPr lang="zh-CN" altLang="en-US" sz="2800" b="1">
                <a:latin typeface="Times New Roman" panose="02020603050405020304" pitchFamily="2" charset="0"/>
              </a:rPr>
              <a:t>出的声音，同时注意钢尺振动的快慢。改变钢尺伸出桌边的长度，再次拨动。注意使钢尺两次的振动大致相同。</a:t>
            </a:r>
          </a:p>
          <a:p>
            <a:r>
              <a:rPr lang="zh-CN" altLang="en-US" sz="2800" b="1">
                <a:latin typeface="Times New Roman" panose="02020603050405020304" pitchFamily="2" charset="0"/>
              </a:rPr>
              <a:t>        比较两种情况下钢尺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振动的快慢</a:t>
            </a:r>
            <a:r>
              <a:rPr lang="zh-CN" altLang="en-US" sz="2800" b="1">
                <a:latin typeface="Times New Roman" panose="02020603050405020304" pitchFamily="2" charset="0"/>
              </a:rPr>
              <a:t>和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发声的音调</a:t>
            </a:r>
            <a:r>
              <a:rPr lang="zh-CN" altLang="en-US" sz="2800" b="1">
                <a:latin typeface="Times New Roman" panose="02020603050405020304" pitchFamily="2" charset="0"/>
              </a:rPr>
              <a:t>。</a:t>
            </a:r>
          </a:p>
        </p:txBody>
      </p:sp>
      <p:sp>
        <p:nvSpPr>
          <p:cNvPr id="5128" name="矩形 5127">
            <a:hlinkClick r:id="rId7"/>
          </p:cNvPr>
          <p:cNvSpPr/>
          <p:nvPr/>
        </p:nvSpPr>
        <p:spPr>
          <a:xfrm>
            <a:off x="208915" y="2109470"/>
            <a:ext cx="1728788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CC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经典特黑简" pitchFamily="1" charset="-122"/>
              </a:rPr>
              <a:t>演示</a:t>
            </a:r>
          </a:p>
        </p:txBody>
      </p:sp>
      <p:sp>
        <p:nvSpPr>
          <p:cNvPr id="5129" name="文本框 5128"/>
          <p:cNvSpPr txBox="1"/>
          <p:nvPr/>
        </p:nvSpPr>
        <p:spPr>
          <a:xfrm>
            <a:off x="6762115" y="5062220"/>
            <a:ext cx="21336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33CC"/>
                </a:solidFill>
                <a:latin typeface="Times New Roman" panose="02020603050405020304" pitchFamily="2" charset="0"/>
                <a:ea typeface="仿宋_GB2312" panose="02010609030101010101" pitchFamily="1" charset="-122"/>
              </a:rPr>
              <a:t>探究音调和频率的关系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7" grpId="0"/>
      <p:bldP spid="5128" grpId="0"/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6146" name="文本框 6145"/>
          <p:cNvSpPr txBox="1"/>
          <p:nvPr/>
        </p:nvSpPr>
        <p:spPr>
          <a:xfrm>
            <a:off x="647383" y="1193800"/>
            <a:ext cx="78486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4000" b="1">
                <a:solidFill>
                  <a:srgbClr val="CC0066"/>
                </a:solidFill>
                <a:latin typeface="Times New Roman" panose="02020603050405020304" pitchFamily="2" charset="0"/>
                <a:ea typeface="楷体_GB2312" panose="02010609030101010101" charset="-122"/>
              </a:rPr>
              <a:t>什么因素决定音调的高低？</a:t>
            </a:r>
          </a:p>
        </p:txBody>
      </p:sp>
      <p:graphicFrame>
        <p:nvGraphicFramePr>
          <p:cNvPr id="6147" name="表格 6146"/>
          <p:cNvGraphicFramePr/>
          <p:nvPr/>
        </p:nvGraphicFramePr>
        <p:xfrm>
          <a:off x="1474153" y="2655570"/>
          <a:ext cx="6019800" cy="3359150"/>
        </p:xfrm>
        <a:graphic>
          <a:graphicData uri="http://schemas.openxmlformats.org/drawingml/2006/table">
            <a:tbl>
              <a:tblPr/>
              <a:tblGrid>
                <a:gridCol w="2514600"/>
                <a:gridCol w="1676400"/>
                <a:gridCol w="1828800"/>
              </a:tblGrid>
              <a:tr h="13112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CC33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钢尺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CC33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伸出长度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CC33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振动快慢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CC33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声音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CC33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高低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100000"/>
                      </a:srgb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伸出</a:t>
                      </a:r>
                      <a:r>
                        <a:rPr lang="en-US" altLang="zh-CN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1/5</a:t>
                      </a:r>
                      <a:endParaRPr lang="zh-CN" altLang="en-US" b="1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最快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最高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伸出</a:t>
                      </a:r>
                      <a:r>
                        <a:rPr lang="en-US" altLang="zh-CN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1/3</a:t>
                      </a:r>
                      <a:endParaRPr lang="zh-CN" altLang="en-US" b="1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较快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较高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伸出</a:t>
                      </a:r>
                      <a:r>
                        <a:rPr lang="en-US" altLang="zh-CN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1/2</a:t>
                      </a:r>
                      <a:endParaRPr lang="zh-CN" altLang="en-US" b="1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慢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最低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169" name="文本框 6168"/>
          <p:cNvSpPr txBox="1"/>
          <p:nvPr/>
        </p:nvSpPr>
        <p:spPr>
          <a:xfrm>
            <a:off x="3556953" y="1895158"/>
            <a:ext cx="221615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algn="ctr"/>
            <a:r>
              <a:rPr lang="zh-CN" altLang="en-US" sz="4000">
                <a:latin typeface="Times New Roman" panose="02020603050405020304" pitchFamily="2" charset="0"/>
                <a:ea typeface="黑体" panose="02010600030101010101" pitchFamily="2" charset="-122"/>
              </a:rPr>
              <a:t>数据记录</a:t>
            </a:r>
          </a:p>
        </p:txBody>
      </p:sp>
      <p:sp>
        <p:nvSpPr>
          <p:cNvPr id="6170" name="文本框 6169"/>
          <p:cNvSpPr txBox="1"/>
          <p:nvPr/>
        </p:nvSpPr>
        <p:spPr>
          <a:xfrm>
            <a:off x="2617153" y="6160770"/>
            <a:ext cx="49530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 i="1" dirty="0">
                <a:solidFill>
                  <a:srgbClr val="0000CC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得出什么结论？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6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7170" name="Rectangle 3"/>
          <p:cNvSpPr>
            <a:spLocks noGrp="1"/>
          </p:cNvSpPr>
          <p:nvPr/>
        </p:nvSpPr>
        <p:spPr>
          <a:xfrm>
            <a:off x="1086803" y="1992948"/>
            <a:ext cx="7129462" cy="36718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2" charset="0"/>
              </a:rPr>
              <a:t> </a:t>
            </a:r>
            <a:r>
              <a:rPr lang="zh-CN" altLang="en-US" sz="2800" b="1" dirty="0">
                <a:latin typeface="Times New Roman" panose="02020603050405020304" pitchFamily="2" charset="0"/>
              </a:rPr>
              <a:t> 音调高低是由什么因素决定的？  </a:t>
            </a:r>
            <a:r>
              <a: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</a:rPr>
              <a:t>频率</a:t>
            </a:r>
          </a:p>
          <a:p>
            <a:pPr marL="0" lvl="0" indent="0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2" charset="0"/>
              </a:rPr>
              <a:t>  </a:t>
            </a: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charset="-76"/>
              </a:rPr>
              <a:t>频率</a:t>
            </a:r>
            <a:r>
              <a:rPr lang="zh-CN" altLang="en-US" sz="3200" b="1" dirty="0">
                <a:latin typeface="Times New Roman" panose="02020603050405020304" pitchFamily="2" charset="0"/>
              </a:rPr>
              <a:t>物理意义：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描述物体振动的快慢</a:t>
            </a:r>
          </a:p>
          <a:p>
            <a:pPr lvl="1" indent="-277495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charset="-76"/>
              </a:rPr>
              <a:t>频率</a:t>
            </a:r>
            <a:r>
              <a:rPr lang="zh-CN" altLang="en-US" sz="3200" b="1" dirty="0">
                <a:latin typeface="Times New Roman" panose="02020603050405020304" pitchFamily="2" charset="0"/>
              </a:rPr>
              <a:t>定义：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charset="-76"/>
              </a:rPr>
              <a:t>物体1秒内振动的次数</a:t>
            </a:r>
          </a:p>
          <a:p>
            <a:pPr lvl="1" indent="-277495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charset="-76"/>
              </a:rPr>
              <a:t>频率符号</a:t>
            </a:r>
            <a:r>
              <a:rPr lang="zh-CN" altLang="en-US" sz="3200" b="1" dirty="0">
                <a:latin typeface="Times New Roman" panose="02020603050405020304" pitchFamily="2" charset="0"/>
              </a:rPr>
              <a:t>：</a:t>
            </a:r>
            <a:r>
              <a:rPr lang="en-US" altLang="x-none" sz="32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f</a:t>
            </a:r>
            <a:endParaRPr lang="en-US" altLang="x-none" sz="3200" b="1" i="1" dirty="0">
              <a:solidFill>
                <a:srgbClr val="FF0000"/>
              </a:solidFill>
              <a:latin typeface="Times New Roman" panose="02020603050405020304" pitchFamily="2" charset="0"/>
              <a:sym typeface="Arial" panose="020B0604020202020204" charset="-76"/>
            </a:endParaRPr>
          </a:p>
          <a:p>
            <a:pPr lvl="1" indent="-277495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charset="-76"/>
              </a:rPr>
              <a:t>频率单</a:t>
            </a:r>
            <a:r>
              <a:rPr lang="zh-CN" altLang="en-US" sz="3200" b="1" dirty="0">
                <a:latin typeface="Times New Roman" panose="02020603050405020304" pitchFamily="2" charset="0"/>
              </a:rPr>
              <a:t>位：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charset="-76"/>
              </a:rPr>
              <a:t>赫兹（ </a:t>
            </a: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charset="-76"/>
              </a:rPr>
              <a:t>Hz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charset="-76"/>
              </a:rPr>
              <a:t>）</a:t>
            </a:r>
            <a:endParaRPr lang="en-US" altLang="x-none" sz="3200" b="1" dirty="0">
              <a:latin typeface="Times New Roman" panose="02020603050405020304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8194" name="文本框 8193"/>
          <p:cNvSpPr txBox="1"/>
          <p:nvPr/>
        </p:nvSpPr>
        <p:spPr>
          <a:xfrm>
            <a:off x="1547495" y="4707573"/>
            <a:ext cx="15240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楷体_GB2312" panose="02010609030101010101" charset="-122"/>
              </a:rPr>
              <a:t>20Hz</a:t>
            </a:r>
          </a:p>
        </p:txBody>
      </p:sp>
      <p:sp>
        <p:nvSpPr>
          <p:cNvPr id="8195" name="文本框 8194"/>
          <p:cNvSpPr txBox="1"/>
          <p:nvPr/>
        </p:nvSpPr>
        <p:spPr>
          <a:xfrm>
            <a:off x="6500495" y="4707573"/>
            <a:ext cx="25146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楷体_GB2312" panose="02010609030101010101" charset="-122"/>
              </a:rPr>
              <a:t>20 000Hz</a:t>
            </a:r>
          </a:p>
        </p:txBody>
      </p:sp>
      <p:sp>
        <p:nvSpPr>
          <p:cNvPr id="8196" name="矩形 8195"/>
          <p:cNvSpPr/>
          <p:nvPr/>
        </p:nvSpPr>
        <p:spPr>
          <a:xfrm>
            <a:off x="1928495" y="4250373"/>
            <a:ext cx="5181600" cy="533400"/>
          </a:xfrm>
          <a:prstGeom prst="rect">
            <a:avLst/>
          </a:prstGeom>
          <a:solidFill>
            <a:srgbClr val="CC99FF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文本框 8196"/>
          <p:cNvSpPr txBox="1"/>
          <p:nvPr/>
        </p:nvSpPr>
        <p:spPr>
          <a:xfrm>
            <a:off x="1928495" y="4250373"/>
            <a:ext cx="52578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2" charset="0"/>
                <a:ea typeface="华文细黑" panose="02010600040101010101" pitchFamily="2" charset="-122"/>
              </a:rPr>
              <a:t>正常人耳能听到的声音频率范围</a:t>
            </a:r>
          </a:p>
        </p:txBody>
      </p:sp>
      <p:sp>
        <p:nvSpPr>
          <p:cNvPr id="8198" name="矩形 8197"/>
          <p:cNvSpPr/>
          <p:nvPr/>
        </p:nvSpPr>
        <p:spPr>
          <a:xfrm>
            <a:off x="404495" y="4250373"/>
            <a:ext cx="1524000" cy="533400"/>
          </a:xfrm>
          <a:prstGeom prst="rect">
            <a:avLst/>
          </a:prstGeom>
          <a:solidFill>
            <a:srgbClr val="FFFF99">
              <a:alpha val="100000"/>
            </a:srgbClr>
          </a:soli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9" name="矩形 8198"/>
          <p:cNvSpPr/>
          <p:nvPr/>
        </p:nvSpPr>
        <p:spPr>
          <a:xfrm>
            <a:off x="7033895" y="4250373"/>
            <a:ext cx="1524000" cy="533400"/>
          </a:xfrm>
          <a:prstGeom prst="rect">
            <a:avLst/>
          </a:prstGeom>
          <a:solidFill>
            <a:srgbClr val="FFCC99">
              <a:alpha val="100000"/>
            </a:srgbClr>
          </a:soli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0" name="文本框 8199"/>
          <p:cNvSpPr txBox="1"/>
          <p:nvPr/>
        </p:nvSpPr>
        <p:spPr>
          <a:xfrm>
            <a:off x="404495" y="4250373"/>
            <a:ext cx="15240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2" charset="0"/>
                <a:ea typeface="楷体_GB2312" panose="02010609030101010101" charset="-122"/>
              </a:rPr>
              <a:t>次声波</a:t>
            </a:r>
          </a:p>
        </p:txBody>
      </p:sp>
      <p:sp>
        <p:nvSpPr>
          <p:cNvPr id="8201" name="文本框 8200"/>
          <p:cNvSpPr txBox="1"/>
          <p:nvPr/>
        </p:nvSpPr>
        <p:spPr>
          <a:xfrm>
            <a:off x="1137920" y="2594610"/>
            <a:ext cx="7056438" cy="1006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3200" b="1">
                <a:solidFill>
                  <a:srgbClr val="CC0066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 </a:t>
            </a:r>
            <a:r>
              <a:rPr lang="zh-CN" altLang="en-US" sz="3200" b="1">
                <a:solidFill>
                  <a:srgbClr val="CC0066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超声波</a:t>
            </a:r>
            <a:r>
              <a:rPr lang="en-US" altLang="zh-CN" sz="2800" b="1">
                <a:latin typeface="Times New Roman" panose="02020603050405020304" pitchFamily="2" charset="0"/>
              </a:rPr>
              <a:t>—— 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频率高于</a:t>
            </a:r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20 000Hz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的声音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2" charset="0"/>
              </a:rPr>
              <a:t>。</a:t>
            </a:r>
          </a:p>
          <a:p>
            <a:r>
              <a:rPr lang="zh-CN" altLang="en-US" sz="2800" b="1">
                <a:latin typeface="Times New Roman" panose="02020603050405020304" pitchFamily="2" charset="0"/>
              </a:rPr>
              <a:t>它们已经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</a:rPr>
              <a:t>超过</a:t>
            </a:r>
            <a:r>
              <a:rPr lang="zh-CN" altLang="en-US" sz="2800" b="1">
                <a:latin typeface="Times New Roman" panose="02020603050405020304" pitchFamily="2" charset="0"/>
              </a:rPr>
              <a:t>人类听觉的上限。</a:t>
            </a:r>
          </a:p>
        </p:txBody>
      </p:sp>
      <p:sp>
        <p:nvSpPr>
          <p:cNvPr id="8202" name="文本框 8201"/>
          <p:cNvSpPr txBox="1"/>
          <p:nvPr/>
        </p:nvSpPr>
        <p:spPr>
          <a:xfrm>
            <a:off x="1496695" y="5547360"/>
            <a:ext cx="6386513" cy="1004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3200" b="1">
                <a:solidFill>
                  <a:srgbClr val="CC0066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 </a:t>
            </a:r>
            <a:r>
              <a:rPr lang="zh-CN" altLang="en-US" sz="3200" b="1">
                <a:solidFill>
                  <a:srgbClr val="CC0066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次声波</a:t>
            </a:r>
            <a:r>
              <a:rPr lang="en-US" altLang="zh-CN" sz="2800" b="1">
                <a:latin typeface="Times New Roman" panose="02020603050405020304" pitchFamily="2" charset="0"/>
              </a:rPr>
              <a:t>—— 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频率低于</a:t>
            </a:r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20Hz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的声音。                                                                                     </a:t>
            </a:r>
            <a:r>
              <a:rPr lang="zh-CN" altLang="en-US" sz="2800" b="1">
                <a:latin typeface="Times New Roman" panose="02020603050405020304" pitchFamily="2" charset="0"/>
              </a:rPr>
              <a:t>它们已经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</a:rPr>
              <a:t>低于</a:t>
            </a:r>
            <a:r>
              <a:rPr lang="zh-CN" altLang="en-US" sz="2800" b="1">
                <a:latin typeface="Times New Roman" panose="02020603050405020304" pitchFamily="2" charset="0"/>
              </a:rPr>
              <a:t>人类听觉的下限。</a:t>
            </a:r>
            <a:endParaRPr lang="zh-CN" altLang="en-US" sz="2800">
              <a:latin typeface="Times New Roman" panose="02020603050405020304" pitchFamily="2" charset="0"/>
            </a:endParaRPr>
          </a:p>
        </p:txBody>
      </p:sp>
      <p:sp>
        <p:nvSpPr>
          <p:cNvPr id="8203" name="矩形 8202"/>
          <p:cNvSpPr/>
          <p:nvPr/>
        </p:nvSpPr>
        <p:spPr>
          <a:xfrm>
            <a:off x="3154045" y="1370648"/>
            <a:ext cx="2867025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200">
                <a:ln w="19050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100000"/>
                  </a:srgbClr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超声波和次声波</a:t>
            </a:r>
          </a:p>
        </p:txBody>
      </p:sp>
      <p:pic>
        <p:nvPicPr>
          <p:cNvPr id="8204" name="图片 8203" descr="算一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158" y="1154748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5" name="文本框 8204"/>
          <p:cNvSpPr txBox="1"/>
          <p:nvPr/>
        </p:nvSpPr>
        <p:spPr>
          <a:xfrm>
            <a:off x="6957695" y="4250373"/>
            <a:ext cx="15240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2" charset="0"/>
                <a:ea typeface="楷体_GB2312" panose="02010609030101010101" charset="-122"/>
              </a:rPr>
              <a:t>超声波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ldLvl="0"/>
      <p:bldP spid="8197" grpId="0"/>
      <p:bldP spid="8200" grpId="0"/>
      <p:bldP spid="8201" grpId="0"/>
      <p:bldP spid="8202" grpId="0"/>
      <p:bldP spid="8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9218" name="Text Box 5"/>
          <p:cNvSpPr txBox="1"/>
          <p:nvPr/>
        </p:nvSpPr>
        <p:spPr>
          <a:xfrm>
            <a:off x="379413" y="1394143"/>
            <a:ext cx="4033837" cy="304609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latin typeface="Tahoma" panose="020B0604030504040204" pitchFamily="2" charset="0"/>
                <a:ea typeface="楷体" panose="02010609060101010101" pitchFamily="1" charset="-122"/>
              </a:rPr>
              <a:t>       </a:t>
            </a:r>
            <a:r>
              <a:rPr lang="zh-CN" altLang="en-US" sz="3200" b="1" dirty="0">
                <a:latin typeface="Tahoma" panose="020B0604030504040204" pitchFamily="2" charset="0"/>
                <a:ea typeface="楷体" panose="02010609060101010101" pitchFamily="1" charset="-122"/>
              </a:rPr>
              <a:t>一只蚊子从你耳旁飞过，你能听到它翅膀振动所发出的声音。可是一只蝴蝶飞过你的耳旁时，你却听不见，这是为什么？</a:t>
            </a:r>
          </a:p>
        </p:txBody>
      </p:sp>
      <p:sp>
        <p:nvSpPr>
          <p:cNvPr id="9219" name="Text Box 6"/>
          <p:cNvSpPr txBox="1"/>
          <p:nvPr/>
        </p:nvSpPr>
        <p:spPr>
          <a:xfrm>
            <a:off x="1603375" y="4850130"/>
            <a:ext cx="6481763" cy="1403350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rgbClr val="808080"/>
            </a:outerShdw>
          </a:effectLst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蝴蝶翅膀的振动频率小于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10H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z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，发出的是次声波，人听不见；而蚊子的翅膀振动频率为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500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—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600H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z</a:t>
            </a:r>
            <a:r>
              <a:rPr lang="zh-CN" altLang="en-US" sz="2800" b="1" baseline="-14000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发出的是可听声。</a:t>
            </a:r>
            <a:endParaRPr lang="zh-CN" altLang="en-US" sz="2800" b="1" dirty="0">
              <a:solidFill>
                <a:srgbClr val="FF3399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9220" name="Picture 7" descr="蝴蝶之三十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1465580"/>
            <a:ext cx="4175125" cy="2882900"/>
          </a:xfrm>
          <a:prstGeom prst="rect">
            <a:avLst/>
          </a:prstGeom>
          <a:noFill/>
          <a:ln w="57150" cap="flat" cmpd="thinThick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66FF33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/>
      <p:bldP spid="92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0242" name="文本框 10241"/>
          <p:cNvSpPr txBox="1"/>
          <p:nvPr/>
        </p:nvSpPr>
        <p:spPr>
          <a:xfrm>
            <a:off x="488633" y="2489200"/>
            <a:ext cx="54006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CC0099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提出问题</a:t>
            </a:r>
            <a:r>
              <a:rPr lang="zh-CN" altLang="en-US" sz="2800" b="1">
                <a:latin typeface="Times New Roman" panose="02020603050405020304" pitchFamily="2" charset="0"/>
              </a:rPr>
              <a:t>  响度与什么因素有关？</a:t>
            </a:r>
          </a:p>
        </p:txBody>
      </p:sp>
      <p:sp>
        <p:nvSpPr>
          <p:cNvPr id="10243" name="矩形 10242"/>
          <p:cNvSpPr/>
          <p:nvPr/>
        </p:nvSpPr>
        <p:spPr>
          <a:xfrm>
            <a:off x="488633" y="3135313"/>
            <a:ext cx="4800600" cy="31623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99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设计实验和进行实验</a:t>
            </a:r>
            <a:r>
              <a:rPr lang="zh-CN" altLang="en-US" sz="2800">
                <a:latin typeface="Times New Roman" panose="02020603050405020304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2" charset="0"/>
              </a:rPr>
              <a:t> </a:t>
            </a:r>
            <a:r>
              <a:rPr lang="zh-CN" altLang="en-US" sz="2800" b="1">
                <a:latin typeface="Times New Roman" panose="02020603050405020304" pitchFamily="2" charset="0"/>
              </a:rPr>
              <a:t>        将系在细绳上的乒乓球轻触正在发声的音叉，观察乒乓球被弹开的幅度。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</a:rPr>
              <a:t>       使音叉发出不同响度的声音，重做上面的实验。</a:t>
            </a:r>
          </a:p>
        </p:txBody>
      </p:sp>
      <p:sp>
        <p:nvSpPr>
          <p:cNvPr id="10244" name="矩形 10243"/>
          <p:cNvSpPr/>
          <p:nvPr/>
        </p:nvSpPr>
        <p:spPr>
          <a:xfrm>
            <a:off x="1032193" y="1283335"/>
            <a:ext cx="2900362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</a:lstStyle>
          <a:p>
            <a:pPr lvl="0"/>
            <a:r>
              <a:rPr lang="en-US" altLang="zh-CN" sz="320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响度</a:t>
            </a:r>
          </a:p>
        </p:txBody>
      </p:sp>
      <p:sp>
        <p:nvSpPr>
          <p:cNvPr id="10245" name="矩形 10244"/>
          <p:cNvSpPr/>
          <p:nvPr/>
        </p:nvSpPr>
        <p:spPr>
          <a:xfrm>
            <a:off x="2332355" y="1565275"/>
            <a:ext cx="51816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</a:rPr>
              <a:t>声音的强弱叫做响度。</a:t>
            </a:r>
          </a:p>
        </p:txBody>
      </p:sp>
      <p:pic>
        <p:nvPicPr>
          <p:cNvPr id="10246" name="图片 10245" descr="W020140910572624297371[1]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4483" y="2632075"/>
            <a:ext cx="3168650" cy="38941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1266" name="文本框 11265"/>
          <p:cNvSpPr txBox="1"/>
          <p:nvPr/>
        </p:nvSpPr>
        <p:spPr>
          <a:xfrm>
            <a:off x="779463" y="1587500"/>
            <a:ext cx="7272337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 dirty="0">
                <a:solidFill>
                  <a:srgbClr val="FF3399"/>
                </a:solidFill>
                <a:latin typeface="宋体" panose="02010600030101010101" pitchFamily="2" charset="-122"/>
              </a:rPr>
              <a:t>3.音色——</a:t>
            </a:r>
          </a:p>
        </p:txBody>
      </p:sp>
      <p:sp>
        <p:nvSpPr>
          <p:cNvPr id="11267" name="文本框 11266"/>
          <p:cNvSpPr txBox="1"/>
          <p:nvPr/>
        </p:nvSpPr>
        <p:spPr>
          <a:xfrm>
            <a:off x="855663" y="2501900"/>
            <a:ext cx="7272337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是由于发声体的材料、结构不同等方面引起的</a:t>
            </a:r>
            <a:r>
              <a:rPr lang="en-US" altLang="zh-CN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发出的声音音色不同</a:t>
            </a:r>
            <a:r>
              <a:rPr lang="en-US" altLang="zh-CN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</p:txBody>
      </p:sp>
      <p:sp>
        <p:nvSpPr>
          <p:cNvPr id="11268" name="文本框 11267"/>
          <p:cNvSpPr txBox="1"/>
          <p:nvPr/>
        </p:nvSpPr>
        <p:spPr>
          <a:xfrm>
            <a:off x="2876550" y="1571625"/>
            <a:ext cx="3057525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即声音的特色</a:t>
            </a:r>
            <a:r>
              <a:rPr lang="en-US" altLang="zh-CN" sz="3600" b="1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</p:txBody>
      </p:sp>
      <p:sp>
        <p:nvSpPr>
          <p:cNvPr id="11269" name="文本框 11268"/>
          <p:cNvSpPr txBox="1"/>
          <p:nvPr/>
        </p:nvSpPr>
        <p:spPr>
          <a:xfrm>
            <a:off x="139700" y="3876675"/>
            <a:ext cx="8869363" cy="63976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例</a:t>
            </a:r>
            <a:r>
              <a:rPr lang="en-US" altLang="zh-CN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lang="zh-CN" altLang="en-US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不同的人说话的声音不同</a:t>
            </a:r>
            <a:r>
              <a:rPr lang="en-US" altLang="zh-CN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就是音色不同</a:t>
            </a:r>
          </a:p>
        </p:txBody>
      </p:sp>
      <p:sp>
        <p:nvSpPr>
          <p:cNvPr id="11270" name="文本框 11269"/>
          <p:cNvSpPr txBox="1"/>
          <p:nvPr/>
        </p:nvSpPr>
        <p:spPr>
          <a:xfrm>
            <a:off x="931863" y="4813300"/>
            <a:ext cx="7796212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不同的乐器演奏相同的曲子</a:t>
            </a:r>
            <a:r>
              <a:rPr lang="en-US" altLang="zh-CN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我们却可以分辩出来</a:t>
            </a:r>
            <a:r>
              <a:rPr lang="en-US" altLang="zh-CN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;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l_h_f"/>
  <p:tag name="KSO_WM_UNIT_INDEX" val="1_1_1"/>
  <p:tag name="KSO_WM_UNIT_ID" val="custom596_6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42203"/>
  <p:tag name="MH_LIBRARY" val="GRAPHIC"/>
  <p:tag name="MH_ORDER" val="图片 6"/>
  <p:tag name="KSO_WM_TAG_VERSION" val="1.0"/>
  <p:tag name="KSO_WM_BEAUTIFY_FLAG" val="#wm#"/>
  <p:tag name="KSO_WM_UNIT_TYPE" val="i"/>
  <p:tag name="KSO_WM_UNIT_ID" val="258*i*0"/>
  <p:tag name="KSO_WM_TEMPLATE_CATEGORY" val="custom"/>
  <p:tag name="KSO_WM_TEMPLATE_INDEX" val="1601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Microsoft Office PowerPoint</Application>
  <PresentationFormat>全屏显示(4:3)</PresentationFormat>
  <Paragraphs>142</Paragraphs>
  <Slides>18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72</cp:revision>
  <dcterms:created xsi:type="dcterms:W3CDTF">2015-11-16T05:18:00Z</dcterms:created>
  <dcterms:modified xsi:type="dcterms:W3CDTF">2018-06-23T23:46:25Z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