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45"/>
  </p:handoutMasterIdLst>
  <p:sldIdLst>
    <p:sldId id="450" r:id="rId5"/>
    <p:sldId id="679" r:id="rId6"/>
    <p:sldId id="620" r:id="rId8"/>
    <p:sldId id="622" r:id="rId9"/>
    <p:sldId id="623" r:id="rId10"/>
    <p:sldId id="624" r:id="rId11"/>
    <p:sldId id="648" r:id="rId12"/>
    <p:sldId id="404" r:id="rId13"/>
    <p:sldId id="711" r:id="rId14"/>
    <p:sldId id="743" r:id="rId15"/>
    <p:sldId id="744" r:id="rId16"/>
    <p:sldId id="745" r:id="rId17"/>
    <p:sldId id="425" r:id="rId18"/>
    <p:sldId id="660" r:id="rId19"/>
    <p:sldId id="655" r:id="rId20"/>
    <p:sldId id="656" r:id="rId21"/>
    <p:sldId id="657" r:id="rId22"/>
    <p:sldId id="658" r:id="rId23"/>
    <p:sldId id="775" r:id="rId24"/>
    <p:sldId id="659" r:id="rId25"/>
    <p:sldId id="713" r:id="rId26"/>
    <p:sldId id="715" r:id="rId27"/>
    <p:sldId id="776" r:id="rId28"/>
    <p:sldId id="663" r:id="rId29"/>
    <p:sldId id="716" r:id="rId30"/>
    <p:sldId id="664" r:id="rId31"/>
    <p:sldId id="717" r:id="rId32"/>
    <p:sldId id="665" r:id="rId33"/>
    <p:sldId id="718" r:id="rId34"/>
    <p:sldId id="719" r:id="rId35"/>
    <p:sldId id="720" r:id="rId36"/>
    <p:sldId id="725" r:id="rId37"/>
    <p:sldId id="726" r:id="rId38"/>
    <p:sldId id="721" r:id="rId39"/>
    <p:sldId id="669" r:id="rId40"/>
    <p:sldId id="686" r:id="rId41"/>
    <p:sldId id="722" r:id="rId42"/>
    <p:sldId id="723" r:id="rId43"/>
    <p:sldId id="724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矩形 15">
            <a:hlinkClick r:id="" action="ppaction://noaction"/>
          </p:cNvPr>
          <p:cNvSpPr/>
          <p:nvPr userDrawn="1"/>
        </p:nvSpPr>
        <p:spPr>
          <a:xfrm>
            <a:off x="768381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11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简单机械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1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7.xml"/><Relationship Id="rId11" Type="http://schemas.openxmlformats.org/officeDocument/2006/relationships/slide" Target="slide8.xml"/><Relationship Id="rId10" Type="http://schemas.openxmlformats.org/officeDocument/2006/relationships/slide" Target="slide2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slide" Target="slide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8.xml"/><Relationship Id="rId4" Type="http://schemas.openxmlformats.org/officeDocument/2006/relationships/slide" Target="slide7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8.xml"/><Relationship Id="rId4" Type="http://schemas.openxmlformats.org/officeDocument/2006/relationships/slide" Target="slide7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.png"/><Relationship Id="rId3" Type="http://schemas.openxmlformats.org/officeDocument/2006/relationships/slide" Target="slide13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8.xml"/><Relationship Id="rId3" Type="http://schemas.openxmlformats.org/officeDocument/2006/relationships/slide" Target="slide24.xml"/><Relationship Id="rId2" Type="http://schemas.openxmlformats.org/officeDocument/2006/relationships/image" Target="../media/image4.tiff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tiff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3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tiff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tiff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tiff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0.xml"/><Relationship Id="rId2" Type="http://schemas.openxmlformats.org/officeDocument/2006/relationships/slide" Target="slide12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07797" y="412116"/>
            <a:ext cx="717640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简单机械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8745" y="2001520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48745" y="3978275"/>
            <a:ext cx="6904355" cy="828040"/>
            <a:chOff x="4509" y="5746"/>
            <a:chExt cx="10873" cy="1304"/>
          </a:xfrm>
        </p:grpSpPr>
        <p:grpSp>
          <p:nvGrpSpPr>
            <p:cNvPr id="3081" name="组合 4"/>
            <p:cNvGrpSpPr/>
            <p:nvPr userDrawn="1"/>
          </p:nvGrpSpPr>
          <p:grpSpPr>
            <a:xfrm>
              <a:off x="4509" y="5746"/>
              <a:ext cx="10873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>
              <a:hlinkClick r:id="rId7" action="ppaction://hlinksldjump"/>
            </p:cNvPr>
            <p:cNvSpPr txBox="1"/>
            <p:nvPr/>
          </p:nvSpPr>
          <p:spPr>
            <a:xfrm>
              <a:off x="7051" y="5911"/>
              <a:ext cx="77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48745" y="5297805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8">
            <a:hlinkClick r:id="rId4" action="ppaction://hlinksldjump"/>
          </p:cNvPr>
          <p:cNvSpPr txBox="1"/>
          <p:nvPr/>
        </p:nvSpPr>
        <p:spPr>
          <a:xfrm>
            <a:off x="3862865" y="3101975"/>
            <a:ext cx="2572385" cy="553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78">
            <a:hlinkClick r:id="rId11" action="ppaction://hlinksldjump"/>
          </p:cNvPr>
          <p:cNvSpPr txBox="1"/>
          <p:nvPr/>
        </p:nvSpPr>
        <p:spPr>
          <a:xfrm>
            <a:off x="6576855" y="3087370"/>
            <a:ext cx="2572385" cy="553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0690" y="889635"/>
            <a:ext cx="7533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二、滑轮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48945" y="1732280"/>
          <a:ext cx="11143615" cy="399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380"/>
                <a:gridCol w="1903730"/>
                <a:gridCol w="1763395"/>
                <a:gridCol w="3048000"/>
                <a:gridCol w="3166110"/>
              </a:tblGrid>
              <a:tr h="11887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与重力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的关系(不计滑轮重，绳重及摩擦)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59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可以改变力的方向，但不能省力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55" y="3895725"/>
            <a:ext cx="1524635" cy="16440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429826" y="4368485"/>
            <a:ext cx="13395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F=G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35367" y="4475164"/>
            <a:ext cx="13395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S=h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2" action="ppaction://hlinksldjump"/>
          </p:cNvPr>
          <p:cNvSpPr/>
          <p:nvPr/>
        </p:nvSpPr>
        <p:spPr>
          <a:xfrm>
            <a:off x="9482189" y="595211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23875" y="1196975"/>
          <a:ext cx="11143615" cy="399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380"/>
                <a:gridCol w="1903730"/>
                <a:gridCol w="1763395"/>
                <a:gridCol w="3048000"/>
                <a:gridCol w="3166110"/>
              </a:tblGrid>
              <a:tr h="1737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与重力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的关系(不计滑轮重，绳重及摩擦)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59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可以省力但不能改变力的方向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410" y="3035935"/>
            <a:ext cx="1059180" cy="187134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6275070" y="3663950"/>
          <a:ext cx="14763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1122680" imgH="704215" progId="Equation.DSMT4">
                  <p:embed/>
                </p:oleObj>
              </mc:Choice>
              <mc:Fallback>
                <p:oleObj name="" r:id="rId2" imgW="1122680" imgH="704215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75070" y="3663950"/>
                        <a:ext cx="14763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9510576" y="3940144"/>
            <a:ext cx="13395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S=2h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4" action="ppaction://hlinksldjump"/>
          </p:cNvPr>
          <p:cNvSpPr/>
          <p:nvPr/>
        </p:nvSpPr>
        <p:spPr>
          <a:xfrm>
            <a:off x="9632684" y="562001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2280" y="892175"/>
          <a:ext cx="11143615" cy="399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380"/>
                <a:gridCol w="1903730"/>
                <a:gridCol w="1763395"/>
                <a:gridCol w="3048000"/>
                <a:gridCol w="3166110"/>
              </a:tblGrid>
              <a:tr h="11887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与重力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的关系(不计滑轮重，绳重及摩擦)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移动距离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59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既可以省力又可以改变力的方向，竖直向上拉时最省力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55" y="2722245"/>
            <a:ext cx="869950" cy="2082165"/>
          </a:xfrm>
          <a:prstGeom prst="rect">
            <a:avLst/>
          </a:prstGeom>
        </p:spPr>
      </p:pic>
      <p:graphicFrame>
        <p:nvGraphicFramePr>
          <p:cNvPr id="6" name="对象 5"/>
          <p:cNvGraphicFramePr/>
          <p:nvPr/>
        </p:nvGraphicFramePr>
        <p:xfrm>
          <a:off x="6485890" y="3406140"/>
          <a:ext cx="854710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2" imgW="912495" imgH="643255" progId="Equation.DSMT4">
                  <p:embed/>
                </p:oleObj>
              </mc:Choice>
              <mc:Fallback>
                <p:oleObj name="" r:id="rId2" imgW="912495" imgH="643255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85890" y="3406140"/>
                        <a:ext cx="854710" cy="835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9448014" y="3781737"/>
            <a:ext cx="13395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S=3h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535" y="5836920"/>
            <a:ext cx="677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zh-CN" altLang="en-US" sz="2400"/>
              <a:t>：斜面和轮轴也属于简单机械</a:t>
            </a:r>
            <a:endParaRPr lang="zh-CN" altLang="en-US" sz="2400"/>
          </a:p>
        </p:txBody>
      </p:sp>
      <p:sp>
        <p:nvSpPr>
          <p:cNvPr id="11" name="流程图: 终止 10">
            <a:hlinkClick r:id="rId4" action="ppaction://hlinksldjump"/>
          </p:cNvPr>
          <p:cNvSpPr/>
          <p:nvPr/>
        </p:nvSpPr>
        <p:spPr>
          <a:xfrm>
            <a:off x="9571089" y="576161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46285" y="1891786"/>
            <a:ext cx="10734988" cy="564522"/>
            <a:chOff x="1532" y="2979"/>
            <a:chExt cx="16905" cy="888"/>
          </a:xfrm>
        </p:grpSpPr>
        <p:grpSp>
          <p:nvGrpSpPr>
            <p:cNvPr id="28674" name="组合 80901"/>
            <p:cNvGrpSpPr/>
            <p:nvPr/>
          </p:nvGrpSpPr>
          <p:grpSpPr>
            <a:xfrm>
              <a:off x="1732" y="2979"/>
              <a:ext cx="16705" cy="888"/>
              <a:chOff x="473" y="933"/>
              <a:chExt cx="6682" cy="355"/>
            </a:xfrm>
          </p:grpSpPr>
          <p:sp>
            <p:nvSpPr>
              <p:cNvPr id="28677" name="文本框 80904"/>
              <p:cNvSpPr txBox="1"/>
              <p:nvPr/>
            </p:nvSpPr>
            <p:spPr>
              <a:xfrm>
                <a:off x="473" y="933"/>
                <a:ext cx="792" cy="3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 </a:t>
                </a:r>
                <a:endParaRPr lang="zh-CN" altLang="en-US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78" name="文本框 80905"/>
              <p:cNvSpPr txBox="1"/>
              <p:nvPr/>
            </p:nvSpPr>
            <p:spPr>
              <a:xfrm>
                <a:off x="1225" y="960"/>
                <a:ext cx="5930" cy="3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杠杆的平衡条件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2018.25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2017.41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2014.34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2012.28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2010.33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2" y="3015"/>
              <a:ext cx="1936" cy="81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29" y="3015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54555" y="956310"/>
            <a:ext cx="7909560" cy="645795"/>
            <a:chOff x="3297" y="1732"/>
            <a:chExt cx="12456" cy="1017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实验突破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9475" y="2468880"/>
            <a:ext cx="69570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提出问题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2016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怀柔区一模)小林为了“探究杠杆的平衡条件”，他利用支架将自制杠杆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为支点支起来，如图所示。当小林依次在杠杆上的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等各点施加一个竖直向下的力时，发现越来越不容易提起杠杆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端悬挂的水桶。根据这一实验现象小林提出了以下四个问题。你认为其中哪一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0242" y="5655262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287" y="3379390"/>
            <a:ext cx="3216901" cy="205098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72378" y="2221547"/>
            <a:ext cx="10840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个问题是最易于探究的科学问题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水桶重和位置不变，杠杆平衡时怎样使用杠杆才能省力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水桶重和位置不变，杠杆平衡时具有怎样的规律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阻力和阻力臂不变，杠杆平衡时动力和动力臂之间存在着怎样的关系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杠杆平衡时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动力和动力臂、阻力和阻力臂之间存在着怎样的关系	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4652" y="2379026"/>
            <a:ext cx="21098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94190" y="1799663"/>
            <a:ext cx="1863090" cy="1621790"/>
            <a:chOff x="11092" y="5329"/>
            <a:chExt cx="2934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7" name="流程图: 终止 6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8" name="椭圆 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2" name="流程图: 摘录 1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14481" y="957329"/>
            <a:ext cx="10840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在探究杠杆的平衡条件实验中所用到的器材有：杠杆、支架、弹簧测力计、刻度尺、质量相同的钩码若干个。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)把质量分布均匀的杠杆中点作为支点，其目的是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对实验的影响；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)杠杆两端平衡螺母的作用是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1652" y="5681176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3563620"/>
            <a:ext cx="5795645" cy="219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89030" y="2678473"/>
            <a:ext cx="232570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消除杠杆自重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5384" y="4343283"/>
            <a:ext cx="37078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调节杠杆在水平位置平衡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08349" y="1386890"/>
            <a:ext cx="108407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)将杠杆的中点置于支架上，当杠杆静止时，发现杠杆如图甲所示，将杠杆左端的平衡螺母向右调节到最大限度后，杠杆左端仍有轻微下沉，这时他应将右端的平衡螺母向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调节，才能使杠杆在水平位置平衡；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)实验前调节杠杆在水平位置平衡，目的是便于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)如图乙所示，杠杆上的刻度均匀，在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个钩码，要使杠杆在水平位置平衡，应在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个相同的钩码，当杠杆平衡后，根据这一次实验数据，立即分析得出杠杆的平衡条件，这种做法的不足之处是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7362" y="256158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0312" y="31073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测量力臂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4202" y="424938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2693" y="5324110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实验次数太少，结论不具有普遍性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8292" y="684651"/>
            <a:ext cx="10695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)继续实验，保持钩码悬挂于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点，保持阻力、阻力臂不变，在支点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右侧不同位置，用弹簧测力计施加竖直向下的拉力(动力)，使杠杆水平平衡，测出每一组动力臂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和对应的动力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，记录在下表中：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86610" y="2529205"/>
          <a:ext cx="8128000" cy="376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545"/>
                <a:gridCol w="2708910"/>
                <a:gridCol w="2709545"/>
              </a:tblGrid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动力臂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zh-CN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0.75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1.00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0.30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1.50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2.00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3.00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0.10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900953" y="1072334"/>
            <a:ext cx="108407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①根据表中数据，在坐标系中绘制出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的图像；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②根据图像或实验数据可以得到的结论是；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(写出一条即可)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50" y="1916430"/>
            <a:ext cx="3344545" cy="27647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5545" y="4856887"/>
            <a:ext cx="10269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保持阻力和阻力臂不变时，动力和动力臂成反比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其他表述正确即可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015" y="1876425"/>
            <a:ext cx="3435350" cy="28409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69726" y="2081734"/>
            <a:ext cx="10840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两点下方所挂的钩码同时朝远离支点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方向移动一个小格，则杠杆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(选填“能”或“不能”)在水平位置保持平衡；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④实验中，如果在杠杆的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点用弹簧测力计施加一个向上的力，这个力在探究实验时是否影响到杠杆的平衡？请说明理由：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2270" y="273635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不能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4295" y="3617353"/>
            <a:ext cx="1013158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不会影响到杠杆平衡，因为该力的力臂为零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86422" y="1814494"/>
          <a:ext cx="11019155" cy="4048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59880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59880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33094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杠杆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杠杆及杠杆平衡条件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73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运用杠杆平衡条件解决有关问题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7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定滑轮、动滑轮及滑轮组的作用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8688">
                <a:tc gridSpan="4"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基本技能细目：</a:t>
                      </a:r>
                      <a:r>
                        <a:rPr lang="en-US" altLang="zh-CN" sz="2400" b="0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会组装简单的滑轮组</a:t>
                      </a:r>
                      <a:endParaRPr lang="en-US" altLang="zh-CN" sz="2400" b="0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            2.</a:t>
                      </a:r>
                      <a:r>
                        <a:rPr lang="zh-CN" altLang="en-US" sz="2400" b="0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会画杠杆的力臂</a:t>
                      </a:r>
                      <a:endParaRPr lang="zh-CN" altLang="en-US" sz="2400" b="0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64277" y="1083731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01146" y="680924"/>
            <a:ext cx="1084072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实验评估与改进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在探究杠杆的平衡条件实验中，小青同学按照如下步骤进行实验：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把杠杆的中点支在支架上；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把钩码挂在杠杆的两边，改变钩码的位置使杠杆水平平衡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记下两边的钩码的重力，用刻度尺量出它们的力臂，记下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改变力和力臂数值，做多次实验；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求出各次实验的动力乘以动力臂和阻力乘以阻力臂数值。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)请你写出小青实验过程中存在的问题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</a:t>
            </a:r>
            <a:b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)请你针对小青实验过程中存在的问题，写出改正的步骤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</a:t>
            </a:r>
            <a:b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4158615"/>
            <a:ext cx="10393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                                   挂钩码前没有调节杠杆在水平位置平衡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355" y="5172710"/>
            <a:ext cx="106730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把杠杆的中点支在支架上，调节杠杆两端的平衡螺母，使杠杆在水平位置平衡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14705" y="1334770"/>
            <a:ext cx="6515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实验结束后，小明提出了新的探究问题：“若支点不在杠杆的中点时，杠杆的平衡条件是否仍然成立？”于是小组同学利用如图所示装置进行探究，发现在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杠杆左端的不同位置，用弹簧测力计竖直向上拉使杠杆处于平衡状态时，测出的拉力大小都与杠杆平衡条件不相符。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296" y="1855138"/>
            <a:ext cx="3487663" cy="32015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83327" y="5204749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/>
              <a:t>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77496" y="2714568"/>
            <a:ext cx="108407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)请你猜想测出的拉力大小与杠杆平衡条件不相符的原因是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7496" y="3228561"/>
            <a:ext cx="10341293" cy="113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杠杆的重心不在支点上，杠杆自身的重力对杠杆平衡产生了影响，导致拉力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的大小比由杠杆平衡条件计算出来的数值偏大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873028" y="274242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杠杆类型判断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13308" y="3966066"/>
            <a:ext cx="1076601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(北京真题组合)下图所示的工具中，在使用时属于费力杠杆的是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，属于省力杠杆的是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____________;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属于等臂杠杆的是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89150" y="1503045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80895" y="5955665"/>
            <a:ext cx="7922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AFIJK     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BCDEG         H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720" y="878840"/>
            <a:ext cx="6074410" cy="49587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963796" y="1031731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杠杆力臂判断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2016.24,2014.26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93306" y="1700067"/>
            <a:ext cx="1076601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分)如图所示，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点为支点的杠杆，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是作用在杠杆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端的力。图中线段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的作用线在一条直线上，且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，线段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)表示力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的力臂。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74613" y="2345395"/>
            <a:ext cx="881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074" y="3555365"/>
            <a:ext cx="2505425" cy="23911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15704" y="5946474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770" y="1135520"/>
            <a:ext cx="1020327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为支点的杠杆，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是作用在杠杆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端的力。图中线段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的作用线在一条直线上，且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。线段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的力臂。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9576" y="2310892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507" y="2874166"/>
            <a:ext cx="3225801" cy="28483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85573" y="5882500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770" y="1622565"/>
            <a:ext cx="102032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关于力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的力臂，下图所示正确的是(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0534" y="178630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47" descr="北京W1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026795" y="3185795"/>
            <a:ext cx="10219055" cy="2308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5837" y="1611294"/>
            <a:ext cx="103168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分)如图所示，杠杆水平平衡。杠杆可在竖直平面内绕固定点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自由转动，其上相邻刻线间的距离相等。若在杠杆上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个重均为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的钩码，在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个重均为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的构码，杠杆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(选填“能”或“不能”)保持水平平衡。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6901" y="28104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9015" y="1036955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探究杠杆的平衡条件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90881" y="6002693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328" y="3575783"/>
            <a:ext cx="3507840" cy="221346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5725" y="949235"/>
            <a:ext cx="103168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分)小华探究杠杆平衡条件时，使用的每个钩码的质量均相等，杠杆上相邻刻线间的距离相等。如图甲所示，为使杠杆在水平位置平衡，应将右端的平衡螺母向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(选填“左”或“右”)端调节。杠杆水平平衡后，在杠杆上的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点悬挂了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个钩码，如图乙所示，为使杠杆保持水平平衡，应在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点悬挂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个钩码。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8210" y="2148811"/>
            <a:ext cx="828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45796" y="5955068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b="0" dirty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032836" y="3198305"/>
            <a:ext cx="828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244" descr="北京W3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96310" y="3929380"/>
            <a:ext cx="5676265" cy="2091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1140" y="1751427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88170" y="5371587"/>
            <a:ext cx="25514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P76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12.1-1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P92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803256" y="2321736"/>
            <a:ext cx="6200574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命题点：杠杆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如图所示，用杠杆撬石头的过程中，该杠杆属于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(选填“省力”、“费力”或“既不省力也不费力”)杠杆。在力的方向不变的情况下，该人想用更小的力撬起石头，那么他的手应该向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(选填“远离”或“靠近”)支点方向移动。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0650" y="3497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省力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4299" y="514679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远离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40" y="2806288"/>
            <a:ext cx="3083400" cy="2504787"/>
          </a:xfrm>
          <a:prstGeom prst="rect">
            <a:avLst/>
          </a:prstGeom>
        </p:spPr>
      </p:pic>
      <p:grpSp>
        <p:nvGrpSpPr>
          <p:cNvPr id="45062" name="组合 61"/>
          <p:cNvGrpSpPr/>
          <p:nvPr/>
        </p:nvGrpSpPr>
        <p:grpSpPr>
          <a:xfrm>
            <a:off x="3054509" y="868769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7305" y="793660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分)小梅想探究杠杆平衡时动力和动力臂的关系。实验过程中，小梅保持阻力为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，阻力臂为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0.15 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不变，然后改变动力臂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和动力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，并保持杠杆水平平衡，分别测量出动力臂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和动力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的数据如下表所示。请你根据实验条件和实验数据帮助小梅归纳出动力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和动力臂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的关系：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66776" y="4558303"/>
          <a:ext cx="8884285" cy="1668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9365"/>
                <a:gridCol w="1269121"/>
                <a:gridCol w="1269121"/>
                <a:gridCol w="1269121"/>
                <a:gridCol w="1269121"/>
                <a:gridCol w="1269121"/>
                <a:gridCol w="1269121"/>
              </a:tblGrid>
              <a:tr h="8388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zh-CN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0.06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9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835660" y="3223895"/>
            <a:ext cx="9364980" cy="819150"/>
            <a:chOff x="1316" y="5077"/>
            <a:chExt cx="14748" cy="1290"/>
          </a:xfrm>
        </p:grpSpPr>
        <p:sp>
          <p:nvSpPr>
            <p:cNvPr id="100" name="文本框 99"/>
            <p:cNvSpPr txBox="1"/>
            <p:nvPr/>
          </p:nvSpPr>
          <p:spPr>
            <a:xfrm>
              <a:off x="1316" y="5390"/>
              <a:ext cx="1474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杠杆平衡时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如果阻力为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N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阻力臂为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0.15 m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3111" y="5077"/>
            <a:ext cx="1945" cy="1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" r:id="rId1" imgW="796290" imgH="655955" progId="Equation.DSMT4">
                    <p:embed/>
                  </p:oleObj>
                </mc:Choice>
                <mc:Fallback>
                  <p:oleObj name="" r:id="rId1" imgW="796290" imgH="65595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111" y="5077"/>
                          <a:ext cx="1945" cy="12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2555" y="1007655"/>
            <a:ext cx="1031684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分)实验台上有满足实验要求的器材：弹簧测力计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个， 所受重力为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个，带支架的杠杆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个。杠杆上相邻刻度间距离均为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0.05 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，刻线上下靠近杠杆边缘处均有圆形小孔，可用来挂钩码或弹簧测力计，如图所示。请利用上述实验器材，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设计一个实验证明：“杠杆在水平位置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平衡时，如果动力臂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保持不变，则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，式中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表示动力，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是常量，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表示阻力，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表示阻力臂。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请写出实验步骤，画出实验数据记录表格。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825" y="2839085"/>
            <a:ext cx="3738245" cy="2803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09554" y="5931624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070" y="749935"/>
            <a:ext cx="1076388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①将带支架的杠杆放在水平桌面上，调节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平衡螺母使杠杆在水平位置平衡；</a:t>
            </a:r>
            <a:endParaRPr lang="zh-CN" altLang="en-US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②将重为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挂在支点右侧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，将弹簧测力计的挂钩钩在支点右侧的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处，竖直向上拉弹簧测力计，使杠杆在水平位置平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衡，读出弹簧测力计的示数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。将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的数据记在表格中；</a:t>
            </a:r>
            <a:endParaRPr lang="zh-CN" altLang="en-US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③弹簧测力计的挂钩位置保持不变，将重力为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的钩码依次挂在支点右侧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处，依照步骤②再做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次实验，将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的相应数据记在表格中；</a:t>
            </a:r>
            <a:endParaRPr lang="zh-CN" altLang="en-US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④弹簧测力计的挂钩位置保持不变，将两个重为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的钩码挂在支点右侧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 m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处，竖直向上拉弹簧测力计，使杠杆在水平位置平衡。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的数据记在表格中；</a:t>
            </a:r>
            <a:endParaRPr lang="zh-CN" altLang="en-US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79929" y="2615453"/>
          <a:ext cx="8642350" cy="3022096"/>
        </p:xfrm>
        <a:graphic>
          <a:graphicData uri="http://schemas.openxmlformats.org/drawingml/2006/table">
            <a:tbl>
              <a:tblPr/>
              <a:tblGrid>
                <a:gridCol w="1631950"/>
                <a:gridCol w="1168400"/>
                <a:gridCol w="1168354"/>
                <a:gridCol w="1168377"/>
                <a:gridCol w="1168377"/>
                <a:gridCol w="1168377"/>
                <a:gridCol w="1168377"/>
              </a:tblGrid>
              <a:tr h="715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i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F</a:t>
                      </a:r>
                      <a:r>
                        <a:rPr lang="en-US" sz="2400" kern="100" baseline="-25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/N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楷体_GB2312"/>
                          <a:ea typeface="宋体" panose="02010600030101010101" pitchFamily="2" charset="-122"/>
                          <a:cs typeface="楷体_GB2312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714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i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L</a:t>
                      </a:r>
                      <a:r>
                        <a:rPr lang="en-US" sz="2400" kern="100" baseline="-25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/m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楷体_GB2312"/>
                          <a:ea typeface="宋体" panose="02010600030101010101" pitchFamily="2" charset="-122"/>
                          <a:cs typeface="楷体_GB2312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877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i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F</a:t>
                      </a:r>
                      <a:r>
                        <a:rPr lang="en-US" sz="2400" kern="100" baseline="-25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400" i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L</a:t>
                      </a:r>
                      <a:r>
                        <a:rPr lang="en-US" sz="2400" kern="100" baseline="-25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/(N·m)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714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i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F</a:t>
                      </a:r>
                      <a:r>
                        <a:rPr lang="en-US" sz="2400" kern="100" baseline="-25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1</a:t>
                      </a:r>
                      <a:r>
                        <a:rPr lang="en-US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/N</a:t>
                      </a: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楷体_GB231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15341" y="1235903"/>
            <a:ext cx="774700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⑤根据实验数据计算出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的乘积，并记录在表格中。</a:t>
            </a:r>
            <a:endParaRPr lang="zh-CN" altLang="en-US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实验数据记录表：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577" y="1483659"/>
            <a:ext cx="103168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分)如图是挖井时从井中提升沙土的杠杆示意图。杠杆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可以在竖直平面内绕固定点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转动，已知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=3∶2,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悬挂在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端的桶与沙土所受的重力为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，悬挂在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端的配重所受的重力为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。当杠杆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在水平位置平衡时，加在配重下面绳端的竖直向下的拉力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。(不计杆重和绳重)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75750" y="3225800"/>
            <a:ext cx="646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909320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杠杆平衡条件的应用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00051" y="6199543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b="0" dirty="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95" y="3756211"/>
            <a:ext cx="3490489" cy="241596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8975" y="1539057"/>
            <a:ext cx="10652141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东城区一模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图为工人用力撬起石头的情景，小亮在图中画出了四个作用于硬棒上的力，其中能正确表示工人左手施力且最省力的是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51487" y="6004533"/>
            <a:ext cx="1115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291183" y="224301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239" descr="北京W1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012565" y="3292475"/>
            <a:ext cx="3891915" cy="26206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23620" y="1014095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1960" y="1287894"/>
            <a:ext cx="1070934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如图所示，轻质硬杆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cm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。用细线把金属块甲和金属球乙分别拴在杆的两端。在距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点支起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处于水平平衡。不计细线的质量，若将金属块甲和金属球乙同时向支点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仍处于水平平衡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挂金属块甲的一端上翘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挂金属球乙的一端上翘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1889" y="2522847"/>
            <a:ext cx="857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55" y="2993390"/>
            <a:ext cx="3867785" cy="26047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72083" y="5804419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7117" y="2441629"/>
            <a:ext cx="103168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滑轮组中承担物重的绳子段数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的判断方法：有几段绳子与动滑轮相连，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就等于几。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9330" y="1052195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滑轮及滑轮组的省力关系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2019.20A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" b="50665"/>
          <a:stretch>
            <a:fillRect/>
          </a:stretch>
        </p:blipFill>
        <p:spPr>
          <a:xfrm>
            <a:off x="2436495" y="3477895"/>
            <a:ext cx="3872865" cy="2524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8" t="48915"/>
          <a:stretch>
            <a:fillRect/>
          </a:stretch>
        </p:blipFill>
        <p:spPr>
          <a:xfrm>
            <a:off x="6574790" y="3331845"/>
            <a:ext cx="3940810" cy="26047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89330" y="1916430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9645" y="1592397"/>
            <a:ext cx="10652141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通州区二模)(多选)图中，用滑轮或滑轮组将重为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的物体匀速拉起，不计滑轮、绳重以及轮与轴间的摩擦，绳端拉力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等于物重一半的是图中的(         )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288" y="2830315"/>
            <a:ext cx="7076599" cy="332357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93884" y="2830315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0300" y="1067435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8034" y="1444612"/>
            <a:ext cx="1065214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(多选)如图，工人要将一块重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的建材运到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高处，装置中每个滑轮重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，建材上升的速度是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 m/s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。在施工过程中不计绳重和摩擦，下列说法正确的是(            )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工人的拉力为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工人拉绳的速度为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 m/s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工人的拉力为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N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工人拉绳的速度为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 m/s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207" y="3101502"/>
            <a:ext cx="3496163" cy="22196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38011" y="5642067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693047" y="267478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70626" y="4585335"/>
            <a:ext cx="269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12.1-5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2278380"/>
            <a:ext cx="703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命题点：杠杆类型的判断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如图是两种类型剪刀，请你为铁匠师傅选择一把剪铁皮的剪刀，你会选择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B”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)剪刀，这样选择的目的是为了省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59789" y="3511145"/>
            <a:ext cx="2418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3586" y="4058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94" y="1815937"/>
            <a:ext cx="2635900" cy="270957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26637" y="4770331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12.2-2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2278380"/>
            <a:ext cx="7035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命题点：定滑轮与动滑轮的特点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如图甲所示，旗杆顶部的滑轮为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滑轮，它可以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；如图乙所示，电动起重机吊钩处的滑轮为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滑轮，它可以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84720" y="29766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定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5813" y="3438344"/>
            <a:ext cx="219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改变力的方向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91" y="2118784"/>
            <a:ext cx="3506453" cy="26202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47990" y="4008120"/>
            <a:ext cx="108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动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02580" y="4537075"/>
            <a:ext cx="1234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省力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6290" y="4468500"/>
            <a:ext cx="3365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805970" y="1966595"/>
            <a:ext cx="6629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命题点：杠杆的识别与判断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如图所示是一种指甲刀的结构示意图，其中包括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个杠杆，其中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是一个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(选填“省力”或“费力”)杠杆，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上有花纹，是为了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(选填“增大”或“减小”)摩擦。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8005" y="3198495"/>
            <a:ext cx="762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75520" y="3179445"/>
            <a:ext cx="113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省力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0" y="2596515"/>
            <a:ext cx="3663950" cy="1502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2835" y="4257040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937760" y="3286760"/>
            <a:ext cx="2021205" cy="13868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简单机械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0790" y="2232025"/>
            <a:ext cx="3050540" cy="1490345"/>
            <a:chOff x="3013" y="4029"/>
            <a:chExt cx="4804" cy="2347"/>
          </a:xfrm>
        </p:grpSpPr>
        <p:sp>
          <p:nvSpPr>
            <p:cNvPr id="117" name="MMConnector"/>
            <p:cNvSpPr/>
            <p:nvPr/>
          </p:nvSpPr>
          <p:spPr>
            <a:xfrm>
              <a:off x="5977" y="5404"/>
              <a:ext cx="1840" cy="972"/>
            </a:xfrm>
            <a:custGeom>
              <a:avLst/>
              <a:gdLst/>
              <a:ahLst/>
              <a:cxnLst/>
              <a:rect l="0" t="0" r="0" b="0"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013" y="4029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杠杆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5125" y="1563370"/>
            <a:ext cx="1049655" cy="1360170"/>
            <a:chOff x="1634" y="2953"/>
            <a:chExt cx="1653" cy="2142"/>
          </a:xfrm>
        </p:grpSpPr>
        <p:sp>
          <p:nvSpPr>
            <p:cNvPr id="154" name="MMConnector"/>
            <p:cNvSpPr/>
            <p:nvPr/>
          </p:nvSpPr>
          <p:spPr>
            <a:xfrm>
              <a:off x="2739" y="4147"/>
              <a:ext cx="548" cy="948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634" y="2953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36215" y="2117090"/>
            <a:ext cx="1218565" cy="529590"/>
            <a:chOff x="1368" y="3825"/>
            <a:chExt cx="1919" cy="834"/>
          </a:xfrm>
        </p:grpSpPr>
        <p:sp>
          <p:nvSpPr>
            <p:cNvPr id="157" name="MMConnector"/>
            <p:cNvSpPr/>
            <p:nvPr/>
          </p:nvSpPr>
          <p:spPr>
            <a:xfrm>
              <a:off x="2739" y="4583"/>
              <a:ext cx="548" cy="7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1368" y="3825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五要素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6765" y="2670810"/>
            <a:ext cx="3168015" cy="709930"/>
            <a:chOff x="-1702" y="4697"/>
            <a:chExt cx="4989" cy="1118"/>
          </a:xfrm>
        </p:grpSpPr>
        <p:sp>
          <p:nvSpPr>
            <p:cNvPr id="159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-1702" y="4697"/>
              <a:ext cx="4166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平衡条件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：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99030" y="3152140"/>
            <a:ext cx="1555750" cy="1059180"/>
            <a:chOff x="837" y="5455"/>
            <a:chExt cx="2450" cy="1668"/>
          </a:xfrm>
        </p:grpSpPr>
        <p:sp>
          <p:nvSpPr>
            <p:cNvPr id="161" name="MMConnector"/>
            <p:cNvSpPr/>
            <p:nvPr/>
          </p:nvSpPr>
          <p:spPr>
            <a:xfrm>
              <a:off x="2739" y="5455"/>
              <a:ext cx="548" cy="166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0" name="SubTopic"/>
            <p:cNvSpPr/>
            <p:nvPr/>
          </p:nvSpPr>
          <p:spPr>
            <a:xfrm>
              <a:off x="837" y="5569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杠杆分类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7981950" y="2781013"/>
            <a:ext cx="1432215" cy="1258222"/>
            <a:chOff x="1139" y="7144"/>
            <a:chExt cx="2148" cy="1300"/>
          </a:xfrm>
        </p:grpSpPr>
        <p:sp>
          <p:nvSpPr>
            <p:cNvPr id="163" name="MMConnector"/>
            <p:cNvSpPr/>
            <p:nvPr/>
          </p:nvSpPr>
          <p:spPr>
            <a:xfrm>
              <a:off x="2739" y="7932"/>
              <a:ext cx="548" cy="51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2" name="SubTopic"/>
            <p:cNvSpPr/>
            <p:nvPr/>
          </p:nvSpPr>
          <p:spPr>
            <a:xfrm>
              <a:off x="1139" y="7144"/>
              <a:ext cx="1325" cy="53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7881620" y="3462026"/>
            <a:ext cx="1695742" cy="478784"/>
            <a:chOff x="1609" y="6884"/>
            <a:chExt cx="1678" cy="1844"/>
          </a:xfrm>
        </p:grpSpPr>
        <p:sp>
          <p:nvSpPr>
            <p:cNvPr id="166" name="MMConnector"/>
            <p:cNvSpPr/>
            <p:nvPr/>
          </p:nvSpPr>
          <p:spPr>
            <a:xfrm>
              <a:off x="2739" y="8368"/>
              <a:ext cx="548" cy="360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609" y="6884"/>
              <a:ext cx="855" cy="1663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7941945" y="4442460"/>
            <a:ext cx="1538605" cy="1263650"/>
            <a:chOff x="1368" y="9143"/>
            <a:chExt cx="1919" cy="1990"/>
          </a:xfrm>
        </p:grpSpPr>
        <p:sp>
          <p:nvSpPr>
            <p:cNvPr id="168" name="MMConnector"/>
            <p:cNvSpPr/>
            <p:nvPr/>
          </p:nvSpPr>
          <p:spPr>
            <a:xfrm>
              <a:off x="2739" y="9143"/>
              <a:ext cx="548" cy="199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68" y="9401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滑轮组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50985" y="2321560"/>
            <a:ext cx="2007235" cy="1243330"/>
            <a:chOff x="1321" y="7017"/>
            <a:chExt cx="3161" cy="1958"/>
          </a:xfrm>
        </p:grpSpPr>
        <p:sp>
          <p:nvSpPr>
            <p:cNvPr id="23" name="MMConnector"/>
            <p:cNvSpPr/>
            <p:nvPr/>
          </p:nvSpPr>
          <p:spPr>
            <a:xfrm flipH="1">
              <a:off x="1321" y="8132"/>
              <a:ext cx="788" cy="843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4" name="SubTopic"/>
            <p:cNvSpPr/>
            <p:nvPr/>
          </p:nvSpPr>
          <p:spPr>
            <a:xfrm flipH="1">
              <a:off x="2464" y="7017"/>
              <a:ext cx="2018" cy="693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等臂杠杆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9390469" y="4665215"/>
            <a:ext cx="949749" cy="402831"/>
            <a:chOff x="2288" y="6025"/>
            <a:chExt cx="940" cy="1580"/>
          </a:xfrm>
        </p:grpSpPr>
        <p:sp>
          <p:nvSpPr>
            <p:cNvPr id="29" name="MMConnector"/>
            <p:cNvSpPr/>
            <p:nvPr/>
          </p:nvSpPr>
          <p:spPr>
            <a:xfrm>
              <a:off x="3050" y="7605"/>
              <a:ext cx="178" cy="0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" name="SubTopic"/>
            <p:cNvSpPr/>
            <p:nvPr/>
          </p:nvSpPr>
          <p:spPr>
            <a:xfrm>
              <a:off x="2288" y="6025"/>
              <a:ext cx="681" cy="153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9413875" y="3580765"/>
            <a:ext cx="1490345" cy="334010"/>
            <a:chOff x="1046" y="8419"/>
            <a:chExt cx="2798" cy="797"/>
          </a:xfrm>
        </p:grpSpPr>
        <p:sp>
          <p:nvSpPr>
            <p:cNvPr id="32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3" name="SubTopic"/>
            <p:cNvSpPr/>
            <p:nvPr/>
          </p:nvSpPr>
          <p:spPr>
            <a:xfrm>
              <a:off x="1046" y="8419"/>
              <a:ext cx="1937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省力杠杆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561830" y="3929380"/>
            <a:ext cx="1298575" cy="498475"/>
            <a:chOff x="837" y="4697"/>
            <a:chExt cx="2450" cy="1118"/>
          </a:xfrm>
        </p:grpSpPr>
        <p:sp>
          <p:nvSpPr>
            <p:cNvPr id="35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6" name="SubTopic"/>
            <p:cNvSpPr/>
            <p:nvPr/>
          </p:nvSpPr>
          <p:spPr>
            <a:xfrm>
              <a:off x="837" y="4697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694358" y="4173220"/>
            <a:ext cx="2743997" cy="872490"/>
            <a:chOff x="1790" y="3838"/>
            <a:chExt cx="5233" cy="1374"/>
          </a:xfrm>
        </p:grpSpPr>
        <p:sp>
          <p:nvSpPr>
            <p:cNvPr id="44" name="MMConnector"/>
            <p:cNvSpPr/>
            <p:nvPr/>
          </p:nvSpPr>
          <p:spPr>
            <a:xfrm flipV="1">
              <a:off x="6062" y="3838"/>
              <a:ext cx="961" cy="485"/>
            </a:xfrm>
            <a:custGeom>
              <a:avLst/>
              <a:gdLst/>
              <a:ahLst/>
              <a:cxnLst/>
              <a:rect l="0" t="0" r="0" b="0"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45" name="MainTopic"/>
            <p:cNvSpPr/>
            <p:nvPr/>
          </p:nvSpPr>
          <p:spPr>
            <a:xfrm>
              <a:off x="1790" y="4029"/>
              <a:ext cx="3387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斜面、轮轴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H="1">
            <a:off x="9171323" y="2983865"/>
            <a:ext cx="1697416" cy="375473"/>
            <a:chOff x="2357" y="9278"/>
            <a:chExt cx="1680" cy="1449"/>
          </a:xfrm>
        </p:grpSpPr>
        <p:sp>
          <p:nvSpPr>
            <p:cNvPr id="12" name="SubTopic"/>
            <p:cNvSpPr/>
            <p:nvPr/>
          </p:nvSpPr>
          <p:spPr>
            <a:xfrm>
              <a:off x="2357" y="9278"/>
              <a:ext cx="959" cy="129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0" name="MMConnector"/>
            <p:cNvSpPr/>
            <p:nvPr/>
          </p:nvSpPr>
          <p:spPr>
            <a:xfrm rot="20460000">
              <a:off x="3554" y="10249"/>
              <a:ext cx="483" cy="478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6551295" y="3529330"/>
            <a:ext cx="1588135" cy="750570"/>
            <a:chOff x="9862" y="6049"/>
            <a:chExt cx="2501" cy="1182"/>
          </a:xfrm>
        </p:grpSpPr>
        <p:sp>
          <p:nvSpPr>
            <p:cNvPr id="114" name="MainTopic"/>
            <p:cNvSpPr/>
            <p:nvPr/>
          </p:nvSpPr>
          <p:spPr>
            <a:xfrm flipH="1">
              <a:off x="11263" y="6049"/>
              <a:ext cx="1101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" name="MMConnector"/>
            <p:cNvSpPr/>
            <p:nvPr/>
          </p:nvSpPr>
          <p:spPr>
            <a:xfrm flipH="1" flipV="1">
              <a:off x="9862" y="6445"/>
              <a:ext cx="737" cy="121"/>
            </a:xfrm>
            <a:custGeom>
              <a:avLst/>
              <a:gdLst/>
              <a:ahLst/>
              <a:cxnLst/>
              <a:rect l="0" t="0" r="0" b="0"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3470" y="1725931"/>
            <a:ext cx="101517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一、杠杆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杠杆：如图所示，我们把在力的作用下绕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转动的硬质棒、杆或硬件等叫做杠杆。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五要素：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杠杆可以绕其转动的点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Ｏ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：驱使杠杆转动的力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Ｆ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１。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：阻碍杠杆转动的力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Ｆ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２。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动力臂：从支点Ｏ到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阻力臂：从支点Ｏ到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08202" y="2384816"/>
            <a:ext cx="17858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固定点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285339" y="538633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1334" y="3466686"/>
            <a:ext cx="17858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1752" y="3975495"/>
            <a:ext cx="17858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1752" y="4571319"/>
            <a:ext cx="17858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8395" y="5121716"/>
            <a:ext cx="256573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作用线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87873" y="5650622"/>
            <a:ext cx="256573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作用线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3235" y="1078327"/>
            <a:ext cx="10075545" cy="570230"/>
            <a:chOff x="1676" y="1655"/>
            <a:chExt cx="15867" cy="898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2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060" y="657225"/>
            <a:ext cx="108083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：当杠杆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或匀速转动时，我们称杠杆处于平衡状态。 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平衡条件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：动力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动力臂＝阻力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阻力臂或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杠杆的分类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8820" y="2581275"/>
          <a:ext cx="10884535" cy="3689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15"/>
                <a:gridCol w="3131185"/>
                <a:gridCol w="3172460"/>
                <a:gridCol w="2720975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省力杠杆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费力杠杆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等臂杠杆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力臂关系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系动力臂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阻力臂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动力臂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阻力臂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动力臂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阻力臂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力的情况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动力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阻力(省力)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动力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阻力(费力)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动力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阻力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(不省力也不费力)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04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应用实例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用羊角锤撬钉子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用瓶盖起子开瓶盖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用食品夹夹取食物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用钓鱼竿钓鱼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用天平称量物体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868420" y="779145"/>
            <a:ext cx="1499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8755" y="3263900"/>
            <a:ext cx="696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8645" y="3287802"/>
            <a:ext cx="53937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13315" y="3270885"/>
            <a:ext cx="882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3026" y="4110775"/>
            <a:ext cx="53937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38630" y="4113412"/>
            <a:ext cx="375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15220" y="392811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705709" y="169698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6642</Words>
  <Application>WPS 演示</Application>
  <PresentationFormat>宽屏</PresentationFormat>
  <Paragraphs>646</Paragraphs>
  <Slides>39</Slides>
  <Notes>26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楷体_GB2312</vt:lpstr>
      <vt:lpstr>新宋体</vt:lpstr>
      <vt:lpstr>楷体_GB2312</vt:lpstr>
      <vt:lpstr>Courier New</vt:lpstr>
      <vt:lpstr>Calibri</vt:lpstr>
      <vt:lpstr>仿宋</vt:lpstr>
      <vt:lpstr>123</vt:lpstr>
      <vt:lpstr>1_Office 主题</vt:lpstr>
      <vt:lpstr>3_Office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126</cp:revision>
  <dcterms:created xsi:type="dcterms:W3CDTF">2019-08-13T03:54:00Z</dcterms:created>
  <dcterms:modified xsi:type="dcterms:W3CDTF">2019-11-15T14:51:52Z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