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0" r:id="rId2"/>
    <p:sldId id="295" r:id="rId3"/>
    <p:sldId id="297" r:id="rId4"/>
    <p:sldId id="305" r:id="rId5"/>
    <p:sldId id="306" r:id="rId6"/>
    <p:sldId id="307" r:id="rId7"/>
    <p:sldId id="308" r:id="rId8"/>
    <p:sldId id="309" r:id="rId9"/>
    <p:sldId id="303" r:id="rId10"/>
    <p:sldId id="304" r:id="rId11"/>
    <p:sldId id="310" r:id="rId12"/>
    <p:sldId id="315" r:id="rId13"/>
    <p:sldId id="313" r:id="rId14"/>
    <p:sldId id="316" r:id="rId15"/>
    <p:sldId id="311" r:id="rId16"/>
    <p:sldId id="312" r:id="rId17"/>
    <p:sldId id="314" r:id="rId18"/>
  </p:sldIdLst>
  <p:sldSz cx="9144000" cy="5143500" type="screen16x9"/>
  <p:notesSz cx="67611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0FA096"/>
    <a:srgbClr val="006762"/>
    <a:srgbClr val="6FB52F"/>
    <a:srgbClr val="99CA6C"/>
    <a:srgbClr val="316A2C"/>
    <a:srgbClr val="5AB430"/>
    <a:srgbClr val="B18147"/>
    <a:srgbClr val="7F4E21"/>
    <a:srgbClr val="A27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2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-840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1.jpe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6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image" Target="../media/image1.jpe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71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1"/>
            <a:ext cx="9143999" cy="340671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4227910"/>
            <a:ext cx="9144000" cy="915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860226"/>
            <a:ext cx="2863453" cy="9144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2715816"/>
            <a:ext cx="9144000" cy="2427684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2286000"/>
            <a:ext cx="9144000" cy="2859881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5000625" y="3460763"/>
            <a:ext cx="4076700" cy="790186"/>
          </a:xfrm>
          <a:noFill/>
        </p:spPr>
        <p:txBody>
          <a:bodyPr anchor="b">
            <a:normAutofit/>
          </a:bodyPr>
          <a:lstStyle>
            <a:lvl1pPr algn="r">
              <a:defRPr sz="3600" b="1">
                <a:solidFill>
                  <a:srgbClr val="000000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000625" y="4304997"/>
            <a:ext cx="4076700" cy="378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rgbClr val="000000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t>2020/4/9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1"/>
            <a:ext cx="9143999" cy="340671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4227910"/>
            <a:ext cx="9144000" cy="915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860226"/>
            <a:ext cx="2863453" cy="9144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2715816"/>
            <a:ext cx="9144000" cy="2427684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2283619"/>
            <a:ext cx="9144000" cy="2859881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572125" y="3217545"/>
            <a:ext cx="3319463" cy="881539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0" u="none" strike="noStrike" kern="1200" cap="none" spc="6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5572124" y="4155524"/>
            <a:ext cx="3319358" cy="518510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rgbClr val="2747BE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32426"/>
            <a:ext cx="8139178" cy="331473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714381"/>
            <a:ext cx="8139178" cy="4041680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  <a:t>2020/4/9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2909888"/>
            <a:ext cx="3744516" cy="2233613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22885" y="3300413"/>
            <a:ext cx="7021115" cy="1843088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440656" y="2093119"/>
            <a:ext cx="3914775" cy="1191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425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56801" y="2627710"/>
            <a:ext cx="4098630" cy="793806"/>
          </a:xfrm>
        </p:spPr>
        <p:txBody>
          <a:bodyPr rIns="63500">
            <a:noAutofit/>
          </a:bodyPr>
          <a:lstStyle>
            <a:lvl1pPr algn="r">
              <a:defRPr sz="3600" u="none" strike="noStrike" kern="1200" cap="none" spc="300" normalizeH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1256801" y="2142173"/>
            <a:ext cx="4098630" cy="440103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256831" y="1787719"/>
            <a:ext cx="4098600" cy="267300"/>
          </a:xfrm>
        </p:spPr>
        <p:txBody>
          <a:bodyPr anchor="b"/>
          <a:lstStyle>
            <a:lvl1pPr marL="0" indent="0" algn="r">
              <a:buNone/>
              <a:defRPr>
                <a:solidFill>
                  <a:srgbClr val="000000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32426"/>
            <a:ext cx="8139178" cy="331473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714381"/>
            <a:ext cx="3962432" cy="4041680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32426"/>
            <a:ext cx="8139178" cy="331473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8" y="714381"/>
            <a:ext cx="3962432" cy="285752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054894"/>
            <a:ext cx="3962400" cy="3701064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76813" y="714381"/>
            <a:ext cx="3962432" cy="285752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054894"/>
            <a:ext cx="3962432" cy="3701064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332426"/>
            <a:ext cx="8139178" cy="331473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714381"/>
            <a:ext cx="3962432" cy="4041680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714381"/>
            <a:ext cx="3962432" cy="4041680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502444" y="332185"/>
            <a:ext cx="8139113" cy="33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4"/>
            </p:custDataLst>
          </p:nvPr>
        </p:nvSpPr>
        <p:spPr bwMode="auto">
          <a:xfrm>
            <a:off x="502444" y="714375"/>
            <a:ext cx="8139113" cy="4042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B1AA9239-D668-474B-AEC1-AED18A126247}" type="datetimeFigureOut">
              <a:rPr lang="zh-CN" altLang="en-US" smtClean="0"/>
              <a:t>2020/4/9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3D5D4752-0CE7-4497-9789-8CD18D74C97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 kern="1200" spc="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F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/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</a:t>
              </a: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</a:t>
              </a:r>
              <a:endPara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声现象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6903862" y="861797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第一篇　教材复习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74073"/>
            <a:ext cx="7878247" cy="13191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[2018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宜春模拟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悦耳动听的笛声是靠笛管里的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振动产生的。在月球上的宇航员即使离得很近也只能靠无线电话进行交谈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这是因为在月球上没有传播声音的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</a:p>
        </p:txBody>
      </p:sp>
      <p:grpSp>
        <p:nvGrpSpPr>
          <p:cNvPr id="13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5759966" y="43446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空气柱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389150" y="124827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介质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08553" y="760005"/>
            <a:ext cx="7910039" cy="2516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1-3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小秦改变钢尺伸出桌面的长度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用大小相同的力拨动钢尺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钢尺振动的快慢不同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他听到的声音不同。这表明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音色与声源振动的幅度有关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音调与声源振动的频率有关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响度跟人与声源的距离无关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声音只能在空气中传播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381027" cy="44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乐音的特性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987191" y="1520305"/>
            <a:ext cx="1396978" cy="1542994"/>
            <a:chOff x="6729496" y="1903615"/>
            <a:chExt cx="1396978" cy="1542994"/>
          </a:xfrm>
        </p:grpSpPr>
        <p:pic>
          <p:nvPicPr>
            <p:cNvPr id="8" name="A2.EPS" descr="id:2147499278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29496" y="1903615"/>
              <a:ext cx="1396978" cy="964276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951564" y="2938778"/>
              <a:ext cx="784189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1-3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</a:p>
          </p:txBody>
        </p:sp>
      </p:grp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766617" y="341746"/>
            <a:ext cx="8054110" cy="170540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答案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]B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钢尺发出声音的音调与钢尺振动快慢有关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:①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当钢尺伸出桌面的长度越长时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振动越慢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发出声音的音调越低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;②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当钢尺伸出桌面的长度越短时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振动越快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发出声音的音调越高。所以探究的是音调与声源振动的频率的关系。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74073"/>
            <a:ext cx="7878247" cy="1270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[2019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江西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音调、响度、音色是声音的三个主要特征。演奏二胡时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手指上下移动按压弦的不同位置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可改变二胡发声的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特征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其下方有一个共鸣箱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可用来增大二胡发声的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特征。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5381155" y="85125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音调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516709" y="125635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响度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74073"/>
            <a:ext cx="7878247" cy="25656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1-4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所示是老牛和蜜蜂的对话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它们的说法中正确是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　 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选填“老牛”或“蜜蜂”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人们能分辨出老牛和蜜蜂发出的声音是因为它们声音的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cs typeface="Times New Roman" panose="02020603050405020304"/>
              </a:rPr>
              <a:t> 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cs typeface="Times New Roman" panose="02020603050405020304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不同。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1-4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</a:p>
          </p:txBody>
        </p:sp>
      </p:grpSp>
      <p:pic>
        <p:nvPicPr>
          <p:cNvPr id="7" name="18ZX358.EPS" descr="id:2147499285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6870" y="1342792"/>
            <a:ext cx="3969500" cy="11177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674967" y="41642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蜜蜂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737726" y="85038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音色</a:t>
            </a:r>
            <a:endParaRPr lang="zh-CN" altLang="en-US" dirty="0"/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766617" y="3011056"/>
            <a:ext cx="8054110" cy="13388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老牛的声音大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响度大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声音比较粗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音调低。蜜蜂的声音比较小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响度小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声音比较细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音调高。人们能分辨出牛和蜜蜂发出的声音是因为它们声音的音色不同。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3396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6.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[2016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南昌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“大妈广场舞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吵得我好辛苦”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说明健身的同时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也产生了噪声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为了共建和谐社会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社区委员会与大妈沟通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跳舞时：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调小音量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属于在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cs typeface="Times New Roman" panose="02020603050405020304"/>
              </a:rPr>
              <a:t>          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处减弱噪声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社区居民关闭门窗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属于在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中减弱噪声。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7.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[2018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常州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下列措施中属于在传播过程中控制噪声的是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在摩托车发动机上安装消声器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在高速公路两侧安装隔音幕墙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在学校附近安装喇叭禁鸣标志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机场的地勤佩戴有耳罩的头盔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381027" cy="44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噪声的控制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7931401" y="126558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声源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883190" y="16916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传播过程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900422" y="2145496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3396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8.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[2017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江西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声音是由于物体的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产生的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当人在雪山中大声说话时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因为声音能传递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所以就有可能诱发雪崩。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9.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[2018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江西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英语考试时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考生听到的英语听力材料声音是通过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传播到人耳中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为了不影响考试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要求监考老师尽量不要走动发出声音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这是从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cs typeface="Times New Roman" panose="02020603050405020304"/>
              </a:rPr>
              <a:t>          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处减弱噪声。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893988" cy="44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探究四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声学知识的应用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4263699" y="87044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振动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334453" y="126847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能量</a:t>
            </a:r>
            <a:endParaRPr lang="zh-CN" altLang="en-US" dirty="0"/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794326" y="1911928"/>
            <a:ext cx="8054110" cy="87440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声音是由于物体的振动产生的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当人在雪山中大声说话时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因为声音能传递能量</a:t>
            </a:r>
            <a:r>
              <a: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就有可能导致雪层滑动从而诱发雪崩。</a:t>
            </a:r>
          </a:p>
        </p:txBody>
      </p:sp>
      <p:sp>
        <p:nvSpPr>
          <p:cNvPr id="15" name="矩形 14"/>
          <p:cNvSpPr/>
          <p:nvPr/>
        </p:nvSpPr>
        <p:spPr>
          <a:xfrm>
            <a:off x="7255728" y="292856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空气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884498" y="333511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声源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4" grpId="0" animBg="1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6866" y="374073"/>
            <a:ext cx="7878247" cy="2981192"/>
            <a:chOff x="816866" y="374073"/>
            <a:chExt cx="7878247" cy="2981192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74073"/>
              <a:ext cx="7878247" cy="29811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1-5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医生正在用听诊器为病人诊病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听诊器运用了声音</a:t>
              </a:r>
              <a:r>
                <a:rPr 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cs typeface="Times New Roman" panose="02020603050405020304"/>
                </a:rPr>
                <a:t>                  </a:t>
              </a: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选填“具有能量”或“传递信息”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的特点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;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来自患者的声音通过橡皮管传送到医生的耳朵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这样可以提高声音的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选填“音调”或“响度”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1-5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a3.jpg" descr="id:2147499306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92416" y="1805538"/>
              <a:ext cx="1446937" cy="987538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7516130" y="41598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传递信息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263555" y="124754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响度</a:t>
            </a:r>
            <a:endParaRPr lang="zh-CN" altLang="en-US" dirty="0"/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766617" y="3417454"/>
            <a:ext cx="8054110" cy="92333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医生用听诊器为病人诊病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是利用了声音能传递信息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来自患者的声音通过橡皮管传送到医生的耳朵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橡皮管减少了声音的分散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提高了响度。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3150469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声音的产生和传播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29322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声音的产生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声音是由物体的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产生的。一切发声的物体都在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物体振动停止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发声也停止。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注：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不能说振动停止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声音也停止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声音还会在介质中继续传播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不会立即消失。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发声体的辨识：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打击乐器的声音是由被击打部分的振动产生的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管乐器的声音是由管内空气柱的振动产生的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;③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弦乐器的声音是由弦的振动产生的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;④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人的说话声是由声带振动产生的。</a:t>
            </a:r>
          </a:p>
        </p:txBody>
      </p:sp>
      <p:sp>
        <p:nvSpPr>
          <p:cNvPr id="9" name="矩形 8"/>
          <p:cNvSpPr/>
          <p:nvPr/>
        </p:nvSpPr>
        <p:spPr>
          <a:xfrm>
            <a:off x="3063665" y="1288473"/>
            <a:ext cx="6463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振动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904635" y="128790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振动</a:t>
            </a:r>
            <a:endParaRPr lang="zh-CN" altLang="en-US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8"/>
          <p:cNvSpPr txBox="1">
            <a:spLocks noChangeArrowheads="1"/>
          </p:cNvSpPr>
          <p:nvPr/>
        </p:nvSpPr>
        <p:spPr bwMode="auto">
          <a:xfrm>
            <a:off x="816866" y="357447"/>
            <a:ext cx="7910039" cy="1270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声音的传播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声音的传播需要介质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一切固体、液体、气体都是传播声音的介质。通常听到的声音是靠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传播的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不能传声。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pSp>
        <p:nvGrpSpPr>
          <p:cNvPr id="13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</a:p>
          </p:txBody>
        </p:sp>
      </p:grpSp>
      <p:sp>
        <p:nvSpPr>
          <p:cNvPr id="17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851622" y="1711325"/>
          <a:ext cx="7877175" cy="198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7917180" imgH="2004060" progId="Word.Document.12">
                  <p:embed/>
                </p:oleObj>
              </mc:Choice>
              <mc:Fallback>
                <p:oleObj name="文档" r:id="rId4" imgW="7917180" imgH="2004060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1622" y="1711325"/>
                        <a:ext cx="7877175" cy="19827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2315836" y="124827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空气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960054" y="123008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真空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776543" y="2134240"/>
            <a:ext cx="360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497413" y="2135106"/>
            <a:ext cx="360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427505" y="2540928"/>
            <a:ext cx="612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340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2381027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乐音的特性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868218" y="901227"/>
          <a:ext cx="7832438" cy="3680009"/>
        </p:xfrm>
        <a:graphic>
          <a:graphicData uri="http://schemas.openxmlformats.org/drawingml/2006/table">
            <a:tbl>
              <a:tblPr/>
              <a:tblGrid>
                <a:gridCol w="711200"/>
                <a:gridCol w="2493818"/>
                <a:gridCol w="2253674"/>
                <a:gridCol w="2373746"/>
              </a:tblGrid>
              <a:tr h="2972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特性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音调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响度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音色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2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定义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声音的高低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声音的强弱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声音的品质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96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因素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发声体的振动频率：频率越高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音调越</a:t>
                      </a:r>
                      <a:r>
                        <a:rPr lang="zh-CN" sz="16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altLang="zh-CN" sz="16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6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6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发声体的振幅和距</a:t>
                      </a: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发声</a:t>
                      </a:r>
                      <a:endParaRPr lang="en-US" altLang="zh-CN" sz="16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体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的距离：振幅越大</a:t>
                      </a:r>
                      <a:r>
                        <a:rPr lang="en-US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距</a:t>
                      </a:r>
                      <a:endParaRPr lang="en-US" altLang="zh-CN" sz="16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发声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体越近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响度越</a:t>
                      </a:r>
                      <a:r>
                        <a:rPr lang="zh-CN" sz="16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altLang="zh-CN" sz="16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6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6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发声体本身：材料</a:t>
                      </a: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</a:t>
                      </a: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形</a:t>
                      </a:r>
                      <a:endParaRPr lang="en-US" altLang="zh-CN" sz="16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状</a:t>
                      </a:r>
                      <a:r>
                        <a:rPr lang="zh-CN" sz="16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、结构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8917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改变</a:t>
                      </a: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方法</a:t>
                      </a:r>
                      <a:endParaRPr lang="zh-CN" sz="16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①弦乐器：弦绷得越紧</a:t>
                      </a: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长度越短、越细</a:t>
                      </a: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音调越高</a:t>
                      </a: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;②</a:t>
                      </a:r>
                      <a:r>
                        <a:rPr lang="zh-CN" altLang="en-US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管乐器：空气柱越短</a:t>
                      </a: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音调越高</a:t>
                      </a: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;③</a:t>
                      </a:r>
                      <a:r>
                        <a:rPr lang="zh-CN" altLang="en-US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打击乐器：被打击面绷得越紧</a:t>
                      </a: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音调越高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　①弦乐器、打击乐器：</a:t>
                      </a:r>
                      <a:endParaRPr lang="en-US" altLang="zh-CN" sz="16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用力越大</a:t>
                      </a: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响度越大</a:t>
                      </a: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;②</a:t>
                      </a:r>
                      <a:r>
                        <a:rPr lang="zh-CN" altLang="en-US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管</a:t>
                      </a:r>
                      <a:endParaRPr lang="en-US" altLang="zh-CN" sz="16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乐器：吹奏的力度越大</a:t>
                      </a: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响度越大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　改变发声体的材料、结</a:t>
                      </a:r>
                      <a:endParaRPr lang="en-US" altLang="zh-CN" sz="16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6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构等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2923502" y="2232323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高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796445" y="241762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7890959" cy="439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（续表）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868218" y="791671"/>
          <a:ext cx="7832438" cy="2466918"/>
        </p:xfrm>
        <a:graphic>
          <a:graphicData uri="http://schemas.openxmlformats.org/drawingml/2006/table">
            <a:tbl>
              <a:tblPr/>
              <a:tblGrid>
                <a:gridCol w="611447"/>
                <a:gridCol w="2560320"/>
                <a:gridCol w="2286925"/>
                <a:gridCol w="2373746"/>
              </a:tblGrid>
              <a:tr h="4114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特性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音调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响度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音色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3260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日常</a:t>
                      </a: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生活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①男低音</a:t>
                      </a: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低沉</a:t>
                      </a: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),</a:t>
                      </a: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女高音</a:t>
                      </a: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尖细</a:t>
                      </a: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);②</a:t>
                      </a: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手指按压弦的不同位置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①引吭高歌</a:t>
                      </a: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;②</a:t>
                      </a: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震耳欲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聋</a:t>
                      </a: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;③</a:t>
                      </a: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低声细语</a:t>
                      </a: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;④</a:t>
                      </a: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击鼓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时力度不同</a:t>
                      </a: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声音不同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①闻其声知其人</a:t>
                      </a: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;②</a:t>
                      </a: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用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声音区分不同的演奏乐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器</a:t>
                      </a: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;③</a:t>
                      </a: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模仿别人的声音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178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区别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①音调与响度无关</a:t>
                      </a: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;②</a:t>
                      </a: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音色只与发声体本身有关</a:t>
                      </a: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;③</a:t>
                      </a: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在同一介质传播过程中</a:t>
                      </a: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声速、音调、音色不变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706719" y="286067"/>
            <a:ext cx="3150469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噪声及噪声的控制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16866" y="818195"/>
            <a:ext cx="7910039" cy="2150195"/>
            <a:chOff x="816866" y="818195"/>
            <a:chExt cx="7910039" cy="2150195"/>
          </a:xfrm>
        </p:grpSpPr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16866" y="818195"/>
              <a:ext cx="7910039" cy="2150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1. </a:t>
              </a:r>
              <a:r>
                <a:rPr lang="zh-CN" alt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噪声和乐音波形图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1-1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9" name="20DZ1.EPS" descr="id:2147499220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67917" y="1388225"/>
              <a:ext cx="4439717" cy="104740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</a:p>
        </p:txBody>
      </p:sp>
      <p:sp>
        <p:nvSpPr>
          <p:cNvPr id="25" name="文本框 18"/>
          <p:cNvSpPr txBox="1">
            <a:spLocks noChangeArrowheads="1"/>
          </p:cNvSpPr>
          <p:nvPr/>
        </p:nvSpPr>
        <p:spPr bwMode="auto">
          <a:xfrm>
            <a:off x="816866" y="332509"/>
            <a:ext cx="7910039" cy="25656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噪声的控制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处减弱噪声。如摩托车的消音器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考场周围禁止鸣笛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公共场所不要高声喧哗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手机静音等。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阻断噪声的传播。如在公路旁安装隔音墙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在道路两旁植树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关闭门窗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音乐厅墙壁上的多孔结构等。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防止噪声进入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。如戴耳罩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捂住耳朵等。</a:t>
            </a:r>
          </a:p>
        </p:txBody>
      </p:sp>
      <p:sp>
        <p:nvSpPr>
          <p:cNvPr id="8" name="矩形 7"/>
          <p:cNvSpPr/>
          <p:nvPr/>
        </p:nvSpPr>
        <p:spPr>
          <a:xfrm>
            <a:off x="1484563" y="79583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声源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516863" y="1618013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传播过程中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591918" y="246718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人耳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2124547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考点四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声的利用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867295" y="894657"/>
          <a:ext cx="7836134" cy="3103765"/>
        </p:xfrm>
        <a:graphic>
          <a:graphicData uri="http://schemas.openxmlformats.org/drawingml/2006/table">
            <a:tbl>
              <a:tblPr/>
              <a:tblGrid>
                <a:gridCol w="892233"/>
                <a:gridCol w="892233"/>
                <a:gridCol w="2543696"/>
                <a:gridCol w="350797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超声波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次声波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定义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频率高于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Hz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的声音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频率低于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Hz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的声音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共同点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都是由物体的振动产生的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频率超出了人耳的听觉频率范围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882188">
                <a:tc row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应用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传递</a:t>
                      </a: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信息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i="1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倒车雷达、声呐、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B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超、蝙蝠利用超声捕食</a:t>
                      </a:r>
                      <a:endParaRPr lang="zh-CN" altLang="en-US" sz="17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i="1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监测火山爆发、台风和海啸发生的方位和强度</a:t>
                      </a:r>
                      <a:endParaRPr lang="zh-CN" altLang="en-US" sz="17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71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传递</a:t>
                      </a: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能量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i="1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超声波清洗眼镜、超声碎石</a:t>
                      </a:r>
                      <a:endParaRPr lang="zh-CN" altLang="en-US" sz="17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i="1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利用次声波的特性制造出次声武器等</a:t>
                      </a:r>
                      <a:endParaRPr lang="zh-CN" altLang="en-US" sz="17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2901900" y="1320475"/>
            <a:ext cx="857927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20000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355512" y="1310949"/>
            <a:ext cx="45397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endParaRPr lang="en-US" altLang="zh-CN" sz="17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3150469" cy="44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声音的产生和传播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</a:p>
        </p:txBody>
      </p:sp>
      <p:grpSp>
        <p:nvGrpSpPr>
          <p:cNvPr id="11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6866" y="764771"/>
            <a:ext cx="8027876" cy="2565693"/>
            <a:chOff x="816866" y="764771"/>
            <a:chExt cx="8027876" cy="2565693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64771"/>
              <a:ext cx="8027876" cy="25656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1-2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林红同学敲响右边的音叉时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听到左边完全相同的音叉也会发声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这一现象说明声音可以在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中传播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;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林红同时还观察到紧挨音叉的泡沫塑料球弹起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这说明声音是由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产生的。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                                                                        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1-2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9" name="A1.EPS" descr="id:2147499264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77967" y="1769510"/>
              <a:ext cx="1512164" cy="942321"/>
            </a:xfrm>
            <a:prstGeom prst="rect">
              <a:avLst/>
            </a:prstGeom>
          </p:spPr>
        </p:pic>
      </p:grp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766617" y="3223492"/>
            <a:ext cx="8054110" cy="13388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敲响右边的音叉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左边完全相同的音叉也会发声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这是由于右边音叉的振动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在空气中激起向周围传播的声波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从而使左边的音叉振动发声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并且把泡沫塑料球弹起。通过这个实验我们知道声音能在空气中传播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声音是由物体振动产生的。</a:t>
            </a:r>
            <a:endParaRPr lang="zh-CN" sz="1050" dirty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98236" y="123860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空气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507183" y="164442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振动</a:t>
            </a:r>
            <a:endParaRPr lang="zh-CN" altLang="en-US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 animBg="1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heme/theme1.xml><?xml version="1.0" encoding="utf-8"?>
<a:theme xmlns:a="http://schemas.openxmlformats.org/drawingml/2006/main" name="11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809</Words>
  <Application>Microsoft Office PowerPoint</Application>
  <PresentationFormat>全屏显示(16:9)</PresentationFormat>
  <Paragraphs>188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11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</cp:revision>
  <cp:lastPrinted>2019-07-27T07:43:00Z</cp:lastPrinted>
  <dcterms:created xsi:type="dcterms:W3CDTF">2018-08-24T06:22:00Z</dcterms:created>
  <dcterms:modified xsi:type="dcterms:W3CDTF">2020-04-09T12:07:59Z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