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6" r:id="rId2"/>
    <p:sldId id="296" r:id="rId3"/>
    <p:sldId id="298" r:id="rId4"/>
    <p:sldId id="290" r:id="rId5"/>
    <p:sldId id="309" r:id="rId6"/>
    <p:sldId id="310" r:id="rId7"/>
    <p:sldId id="302" r:id="rId8"/>
    <p:sldId id="317" r:id="rId9"/>
    <p:sldId id="299" r:id="rId10"/>
    <p:sldId id="306" r:id="rId11"/>
    <p:sldId id="307" r:id="rId12"/>
    <p:sldId id="308" r:id="rId13"/>
    <p:sldId id="301" r:id="rId14"/>
    <p:sldId id="311" r:id="rId15"/>
    <p:sldId id="312" r:id="rId16"/>
    <p:sldId id="313" r:id="rId17"/>
    <p:sldId id="314" r:id="rId18"/>
    <p:sldId id="315" r:id="rId19"/>
  </p:sldIdLst>
  <p:sldSz cx="9144000" cy="5130800"/>
  <p:notesSz cx="6858000" cy="9144000"/>
  <p:defaultTextStyle>
    <a:lvl1pPr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indent="457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indent="914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indent="1371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indent="18288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indent="22860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indent="2743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indent="3200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indent="3657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7">
          <p15:clr>
            <a:srgbClr val="A4A3A4"/>
          </p15:clr>
        </p15:guide>
        <p15:guide id="2" pos="28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4" d="100"/>
          <a:sy n="144" d="100"/>
        </p:scale>
        <p:origin x="-684" y="-102"/>
      </p:cViewPr>
      <p:guideLst>
        <p:guide orient="horz" pos="1627"/>
        <p:guide pos="28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960291796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4650" y="685800"/>
            <a:ext cx="6108700" cy="34290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7</a:t>
            </a:fld>
            <a:endParaRPr lang="zh-CN" altLang="zh-CN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4650" y="685800"/>
            <a:ext cx="6108700" cy="34290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163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9</a:t>
            </a:fld>
            <a:endParaRPr lang="zh-CN" altLang="zh-CN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4650" y="685800"/>
            <a:ext cx="6108700" cy="34290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174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13</a:t>
            </a:fld>
            <a:endParaRPr lang="zh-CN" altLang="zh-CN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4650" y="685800"/>
            <a:ext cx="6108700" cy="34290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184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14</a:t>
            </a:fld>
            <a:endParaRPr lang="zh-CN" altLang="zh-CN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4650" y="685800"/>
            <a:ext cx="6108700" cy="34290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15</a:t>
            </a:fld>
            <a:endParaRPr lang="zh-CN" altLang="zh-CN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4650" y="685800"/>
            <a:ext cx="6108700" cy="34290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348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16</a:t>
            </a:fld>
            <a:endParaRPr lang="zh-CN" altLang="zh-CN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4650" y="685800"/>
            <a:ext cx="6108700" cy="34290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3584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  <a:t>17</a:t>
            </a:fld>
            <a:endParaRPr lang="zh-CN" altLang="zh-CN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 hasCustomPrompt="1"/>
          </p:nvPr>
        </p:nvSpPr>
        <p:spPr>
          <a:xfrm>
            <a:off x="1143000" y="0"/>
            <a:ext cx="6858000" cy="26320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 hasCustomPrompt="1"/>
          </p:nvPr>
        </p:nvSpPr>
        <p:spPr>
          <a:xfrm>
            <a:off x="1143000" y="2700338"/>
            <a:ext cx="6858000" cy="2430462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SzTx/>
              <a:buNone/>
              <a:defRPr sz="2400"/>
            </a:lvl1pPr>
            <a:lvl2pPr marL="0" indent="457200" algn="ctr">
              <a:spcBef>
                <a:spcPts val="500"/>
              </a:spcBef>
              <a:buSzTx/>
              <a:buNone/>
              <a:defRPr sz="2400"/>
            </a:lvl2pPr>
            <a:lvl3pPr marL="0" indent="914400" algn="ctr">
              <a:spcBef>
                <a:spcPts val="500"/>
              </a:spcBef>
              <a:buSzTx/>
              <a:buNone/>
              <a:defRPr sz="2400"/>
            </a:lvl3pPr>
            <a:lvl4pPr marL="0" indent="1371600" algn="ctr">
              <a:spcBef>
                <a:spcPts val="500"/>
              </a:spcBef>
              <a:buSzTx/>
              <a:buNone/>
              <a:defRPr sz="2400"/>
            </a:lvl4pPr>
            <a:lvl5pPr marL="0" indent="1828800" algn="ctr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  <p:sp>
        <p:nvSpPr>
          <p:cNvPr id="7" name="Shape 108"/>
          <p:cNvSpPr/>
          <p:nvPr userDrawn="1"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indent="4572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indent="9144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indent="13716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indent="18288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5490998" y="2458327"/>
            <a:ext cx="2525020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第</a:t>
            </a:r>
            <a:r>
              <a:rPr lang="en-US" altLang="zh-CN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</a:t>
            </a:r>
            <a:r>
              <a:rPr lang="zh-CN" altLang="en-US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章  第</a:t>
            </a:r>
            <a:r>
              <a:rPr lang="en-US" altLang="zh-CN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</a:t>
            </a:r>
            <a:r>
              <a:rPr lang="zh-CN" altLang="en-US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节</a:t>
            </a:r>
          </a:p>
        </p:txBody>
      </p:sp>
      <p:sp>
        <p:nvSpPr>
          <p:cNvPr id="5" name="Shape 40"/>
          <p:cNvSpPr/>
          <p:nvPr/>
        </p:nvSpPr>
        <p:spPr>
          <a:xfrm>
            <a:off x="4383764" y="1079146"/>
            <a:ext cx="4371256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沪粤版  物理</a:t>
            </a:r>
            <a:r>
              <a:rPr lang="zh-CN" altLang="en-US" sz="2400" b="1" baseline="-25000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/>
        </p:nvSpPr>
        <p:spPr>
          <a:xfrm>
            <a:off x="4467860" y="3109109"/>
            <a:ext cx="4203065" cy="1077218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800" baseline="-250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长度和时间单位的测量</a:t>
            </a:r>
            <a:endParaRPr lang="en-US" altLang="zh-CN" sz="4800" baseline="-250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lang="zh-CN" altLang="en-US" sz="4800" baseline="-250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（第</a:t>
            </a:r>
            <a:r>
              <a:rPr lang="en-US" altLang="zh-CN" sz="4800" baseline="-250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4800" baseline="-250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课时）</a:t>
            </a:r>
            <a:endParaRPr lang="zh-CN" sz="4800" baseline="-250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C00000"/>
          </a:solidFill>
          <a:ln w="12700" cap="flat">
            <a:solidFill>
              <a:srgbClr val="C00000"/>
            </a:solidFill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同步</a:t>
            </a:r>
            <a:r>
              <a:rPr kumimoji="0" lang="zh-CN" altLang="en-US" sz="14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精品课堂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01" y="764896"/>
            <a:ext cx="3592864" cy="3590101"/>
          </a:xfrm>
          <a:prstGeom prst="rect">
            <a:avLst/>
          </a:prstGeom>
        </p:spPr>
      </p:pic>
    </p:spTree>
  </p:cSld>
  <p:clrMapOvr>
    <a:masterClrMapping/>
  </p:clrMapOvr>
  <p:transition spd="med" advClick="0" advTm="2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13327" name="圆角矩形标注 13326">
            <a:hlinkClick r:id="rId3" action="ppaction://hlinksldjump"/>
          </p:cNvPr>
          <p:cNvSpPr/>
          <p:nvPr/>
        </p:nvSpPr>
        <p:spPr>
          <a:xfrm>
            <a:off x="1285675" y="1378903"/>
            <a:ext cx="888389" cy="485763"/>
          </a:xfrm>
          <a:prstGeom prst="wedgeRoundRectCallout">
            <a:avLst>
              <a:gd name="adj1" fmla="val 63102"/>
              <a:gd name="adj2" fmla="val 30194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395" b="1">
                <a:solidFill>
                  <a:srgbClr val="FF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放对</a:t>
            </a:r>
          </a:p>
        </p:txBody>
      </p:sp>
      <p:sp>
        <p:nvSpPr>
          <p:cNvPr id="13315" name="文本框 13314"/>
          <p:cNvSpPr txBox="1"/>
          <p:nvPr/>
        </p:nvSpPr>
        <p:spPr>
          <a:xfrm>
            <a:off x="2307085" y="1003594"/>
            <a:ext cx="5927736" cy="1454914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just" eaLnBrk="0" hangingPunct="0">
              <a:lnSpc>
                <a:spcPct val="120000"/>
              </a:lnSpc>
            </a:pPr>
            <a:r>
              <a:rPr lang="zh-CN" altLang="en-US" sz="2095" b="1">
                <a:latin typeface="黑体" panose="02010609060101010101" pitchFamily="49" charset="-122"/>
                <a:ea typeface="黑体" panose="02010609060101010101" pitchFamily="49" charset="-122"/>
              </a:rPr>
              <a:t>⑴使刻度</a:t>
            </a:r>
            <a:r>
              <a:rPr lang="zh-CN" altLang="en-US" sz="2095" b="1" dirty="0">
                <a:latin typeface="黑体" panose="02010609060101010101" pitchFamily="49" charset="-122"/>
                <a:ea typeface="黑体" panose="02010609060101010101" pitchFamily="49" charset="-122"/>
              </a:rPr>
              <a:t>尺</a:t>
            </a:r>
            <a:r>
              <a:rPr lang="zh-CN" altLang="en-US" sz="2095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的刻度线贴近</a:t>
            </a:r>
            <a:r>
              <a:rPr lang="zh-CN" altLang="en-US" sz="2095" b="1" dirty="0">
                <a:latin typeface="黑体" panose="02010609060101010101" pitchFamily="49" charset="-122"/>
                <a:ea typeface="黑体" panose="02010609060101010101" pitchFamily="49" charset="-122"/>
              </a:rPr>
              <a:t>被</a:t>
            </a:r>
            <a:r>
              <a:rPr lang="zh-CN" altLang="en-US" sz="2095" b="1">
                <a:latin typeface="黑体" panose="02010609060101010101" pitchFamily="49" charset="-122"/>
                <a:ea typeface="黑体" panose="02010609060101010101" pitchFamily="49" charset="-122"/>
              </a:rPr>
              <a:t>测物体</a:t>
            </a:r>
            <a:r>
              <a:rPr lang="en-US" altLang="zh-CN" sz="2095" b="1"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</a:p>
          <a:p>
            <a:pPr algn="just" eaLnBrk="0" hangingPunct="0">
              <a:lnSpc>
                <a:spcPct val="120000"/>
              </a:lnSpc>
            </a:pPr>
            <a:r>
              <a:rPr lang="en-US" altLang="zh-CN" sz="2095" b="1">
                <a:latin typeface="黑体" panose="02010609060101010101" pitchFamily="49" charset="-122"/>
                <a:ea typeface="黑体" panose="02010609060101010101" pitchFamily="49" charset="-122"/>
              </a:rPr>
              <a:t>⑵</a:t>
            </a:r>
            <a:r>
              <a:rPr lang="zh-CN" altLang="en-US" sz="2095" b="1" dirty="0">
                <a:latin typeface="黑体" panose="02010609060101010101" pitchFamily="49" charset="-122"/>
                <a:ea typeface="黑体" panose="02010609060101010101" pitchFamily="49" charset="-122"/>
              </a:rPr>
              <a:t>刻度尺与被测物体平行；</a:t>
            </a:r>
            <a:endParaRPr lang="en-US" altLang="zh-CN" sz="2095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0" hangingPunct="0">
              <a:lnSpc>
                <a:spcPct val="120000"/>
              </a:lnSpc>
            </a:pPr>
            <a:r>
              <a:rPr lang="en-US" altLang="zh-CN" sz="2095" b="1">
                <a:latin typeface="黑体" panose="02010609060101010101" pitchFamily="49" charset="-122"/>
                <a:ea typeface="黑体" panose="02010609060101010101" pitchFamily="49" charset="-122"/>
              </a:rPr>
              <a:t>⑶</a:t>
            </a:r>
            <a:r>
              <a:rPr lang="zh-CN" altLang="en-US" sz="2095" b="1">
                <a:latin typeface="黑体" panose="02010609060101010101" pitchFamily="49" charset="-122"/>
                <a:ea typeface="黑体" panose="02010609060101010101" pitchFamily="49" charset="-122"/>
              </a:rPr>
              <a:t>刻度尺</a:t>
            </a:r>
            <a:r>
              <a:rPr lang="zh-CN" altLang="en-US" sz="2095" b="1" dirty="0">
                <a:latin typeface="黑体" panose="02010609060101010101" pitchFamily="49" charset="-122"/>
                <a:ea typeface="黑体" panose="02010609060101010101" pitchFamily="49" charset="-122"/>
              </a:rPr>
              <a:t>的零刻度线与</a:t>
            </a:r>
            <a:r>
              <a:rPr lang="zh-CN" altLang="en-US" sz="2095" b="1">
                <a:latin typeface="黑体" panose="02010609060101010101" pitchFamily="49" charset="-122"/>
                <a:ea typeface="黑体" panose="02010609060101010101" pitchFamily="49" charset="-122"/>
              </a:rPr>
              <a:t>被测物体的一端对齐</a:t>
            </a:r>
            <a:r>
              <a:rPr lang="en-US" altLang="zh-CN" sz="2095" b="1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</a:p>
          <a:p>
            <a:pPr algn="just" eaLnBrk="0" hangingPunct="0">
              <a:lnSpc>
                <a:spcPct val="120000"/>
              </a:lnSpc>
            </a:pPr>
            <a:endParaRPr lang="zh-CN" altLang="en-US" sz="2095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32" name="左大括号 13331"/>
          <p:cNvSpPr/>
          <p:nvPr/>
        </p:nvSpPr>
        <p:spPr>
          <a:xfrm>
            <a:off x="2201380" y="1272011"/>
            <a:ext cx="214971" cy="915705"/>
          </a:xfrm>
          <a:prstGeom prst="leftBrace">
            <a:avLst>
              <a:gd name="adj1" fmla="val 35339"/>
              <a:gd name="adj2" fmla="val 50065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30" name="圆角矩形标注 13329">
            <a:hlinkClick r:id="rId4" action="ppaction://hlinksldjump"/>
          </p:cNvPr>
          <p:cNvSpPr/>
          <p:nvPr/>
        </p:nvSpPr>
        <p:spPr>
          <a:xfrm>
            <a:off x="1285675" y="2508391"/>
            <a:ext cx="888389" cy="485764"/>
          </a:xfrm>
          <a:prstGeom prst="wedgeRoundRectCallout">
            <a:avLst>
              <a:gd name="adj1" fmla="val 62565"/>
              <a:gd name="adj2" fmla="val 19926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395" b="1" dirty="0">
                <a:solidFill>
                  <a:srgbClr val="FF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读对</a:t>
            </a:r>
            <a:endParaRPr lang="zh-CN" altLang="en-US" sz="2395" b="1">
              <a:solidFill>
                <a:srgbClr val="FF330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13320" name="文本框 13319"/>
          <p:cNvSpPr txBox="1"/>
          <p:nvPr/>
        </p:nvSpPr>
        <p:spPr>
          <a:xfrm>
            <a:off x="2416904" y="2457850"/>
            <a:ext cx="3609376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 eaLnBrk="0" hangingPunct="0"/>
            <a:r>
              <a:rPr lang="zh-CN" altLang="en-US" sz="2395" b="1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视线与刻度尺垂直；且要有一位估计值；</a:t>
            </a:r>
            <a:endParaRPr lang="zh-CN" altLang="en-US" sz="2395" b="1">
              <a:solidFill>
                <a:srgbClr val="00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31" name="圆角矩形标注 13330">
            <a:hlinkClick r:id="rId3" action="ppaction://hlinksldjump"/>
          </p:cNvPr>
          <p:cNvSpPr/>
          <p:nvPr/>
        </p:nvSpPr>
        <p:spPr>
          <a:xfrm>
            <a:off x="1339121" y="3481106"/>
            <a:ext cx="967964" cy="485763"/>
          </a:xfrm>
          <a:prstGeom prst="wedgeRoundRectCallout">
            <a:avLst>
              <a:gd name="adj1" fmla="val 42444"/>
              <a:gd name="adj2" fmla="val 62468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anchor="t"/>
          <a:lstStyle/>
          <a:p>
            <a:pPr algn="ctr"/>
            <a:r>
              <a:rPr lang="zh-CN" altLang="en-US" sz="2395" b="1" dirty="0">
                <a:solidFill>
                  <a:srgbClr val="FF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记</a:t>
            </a:r>
            <a:r>
              <a:rPr lang="zh-CN" altLang="en-US" sz="2395" b="1">
                <a:solidFill>
                  <a:srgbClr val="FF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对</a:t>
            </a:r>
          </a:p>
        </p:txBody>
      </p:sp>
      <p:sp>
        <p:nvSpPr>
          <p:cNvPr id="13316" name="文本框 13315"/>
          <p:cNvSpPr txBox="1"/>
          <p:nvPr/>
        </p:nvSpPr>
        <p:spPr>
          <a:xfrm>
            <a:off x="2416351" y="3582246"/>
            <a:ext cx="5576182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395" b="1" dirty="0">
                <a:latin typeface="楷体_GB2312" pitchFamily="49" charset="-122"/>
                <a:ea typeface="楷体_GB2312" pitchFamily="49" charset="-122"/>
              </a:rPr>
              <a:t>记录测量结果时</a:t>
            </a:r>
            <a:r>
              <a:rPr lang="en-US" altLang="zh-CN" sz="2395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395" b="1" dirty="0">
                <a:latin typeface="楷体_GB2312" pitchFamily="49" charset="-122"/>
                <a:ea typeface="楷体_GB2312" pitchFamily="49" charset="-122"/>
              </a:rPr>
              <a:t>要写出</a:t>
            </a:r>
            <a:r>
              <a:rPr lang="zh-CN" altLang="en-US" sz="2395" b="1" u="sng" dirty="0">
                <a:latin typeface="楷体_GB2312" pitchFamily="49" charset="-122"/>
                <a:ea typeface="楷体_GB2312" pitchFamily="49" charset="-122"/>
              </a:rPr>
              <a:t>          </a:t>
            </a:r>
            <a:r>
              <a:rPr lang="zh-CN" altLang="en-US" sz="2395" b="1" dirty="0"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zh-CN" altLang="en-US" sz="2395" b="1" u="sng" dirty="0">
                <a:latin typeface="楷体_GB2312" pitchFamily="49" charset="-122"/>
                <a:ea typeface="楷体_GB2312" pitchFamily="49" charset="-122"/>
              </a:rPr>
              <a:t>           </a:t>
            </a:r>
            <a:r>
              <a:rPr lang="en-US" altLang="zh-CN" sz="2395" b="1" dirty="0">
                <a:latin typeface="楷体_GB2312" pitchFamily="49" charset="-122"/>
                <a:ea typeface="楷体_GB2312" pitchFamily="49" charset="-122"/>
              </a:rPr>
              <a:t>.</a:t>
            </a:r>
            <a:endParaRPr lang="en-US" altLang="zh-CN" sz="1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sz="600" b="1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2" name="文本框 13321"/>
          <p:cNvSpPr txBox="1"/>
          <p:nvPr/>
        </p:nvSpPr>
        <p:spPr>
          <a:xfrm>
            <a:off x="5690516" y="3548742"/>
            <a:ext cx="969151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395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数字</a:t>
            </a:r>
            <a:endParaRPr lang="zh-CN" altLang="en-US" sz="2395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323" name="文本框 13322"/>
          <p:cNvSpPr txBox="1"/>
          <p:nvPr/>
        </p:nvSpPr>
        <p:spPr>
          <a:xfrm>
            <a:off x="6942620" y="3548222"/>
            <a:ext cx="862259" cy="4608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395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单位</a:t>
            </a:r>
            <a:endParaRPr lang="zh-CN" altLang="en-US" sz="2395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0727" name="矩形 13324"/>
          <p:cNvSpPr/>
          <p:nvPr/>
        </p:nvSpPr>
        <p:spPr>
          <a:xfrm>
            <a:off x="525839" y="95203"/>
            <a:ext cx="2745740" cy="50673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刻度尺的使用方法</a:t>
            </a:r>
            <a:r>
              <a:rPr lang="en-US" altLang="zh-CN" sz="2695" b="1" dirty="0">
                <a:latin typeface="Arial" panose="020B0604020202020204" pitchFamily="34" charset="0"/>
                <a:ea typeface="楷体_GB2312" pitchFamily="49" charset="-122"/>
              </a:rPr>
              <a:t>:</a:t>
            </a:r>
            <a:r>
              <a:rPr lang="en-US" altLang="zh-CN" sz="1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cxnSp>
        <p:nvCxnSpPr>
          <p:cNvPr id="33" name="直接连接符 32"/>
          <p:cNvCxnSpPr/>
          <p:nvPr/>
        </p:nvCxnSpPr>
        <p:spPr>
          <a:xfrm flipV="1">
            <a:off x="-635" y="560705"/>
            <a:ext cx="9115425" cy="41275"/>
          </a:xfrm>
          <a:prstGeom prst="line">
            <a:avLst/>
          </a:prstGeom>
          <a:ln w="31750">
            <a:solidFill>
              <a:srgbClr val="6AA4D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7" grpId="0" bldLvl="0" animBg="1"/>
      <p:bldP spid="13315" grpId="0"/>
      <p:bldP spid="13330" grpId="0" bldLvl="0" animBg="1"/>
      <p:bldP spid="13320" grpId="0"/>
      <p:bldP spid="13331" grpId="0" bldLvl="0" animBg="1"/>
      <p:bldP spid="13316" grpId="0"/>
      <p:bldP spid="13322" grpId="0"/>
      <p:bldP spid="133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14337"/>
          <p:cNvGrpSpPr/>
          <p:nvPr/>
        </p:nvGrpSpPr>
        <p:grpSpPr>
          <a:xfrm>
            <a:off x="1931776" y="2242350"/>
            <a:ext cx="4617720" cy="920456"/>
            <a:chOff x="0" y="0"/>
            <a:chExt cx="3888" cy="775"/>
          </a:xfrm>
        </p:grpSpPr>
        <p:sp>
          <p:nvSpPr>
            <p:cNvPr id="31746" name="立方体 14338"/>
            <p:cNvSpPr/>
            <p:nvPr/>
          </p:nvSpPr>
          <p:spPr>
            <a:xfrm>
              <a:off x="99" y="0"/>
              <a:ext cx="1638" cy="775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1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31747" name="组合 14339"/>
            <p:cNvGrpSpPr/>
            <p:nvPr/>
          </p:nvGrpSpPr>
          <p:grpSpPr>
            <a:xfrm>
              <a:off x="0" y="277"/>
              <a:ext cx="3888" cy="367"/>
              <a:chOff x="0" y="0"/>
              <a:chExt cx="3888" cy="499"/>
            </a:xfrm>
          </p:grpSpPr>
          <p:sp>
            <p:nvSpPr>
              <p:cNvPr id="31748" name="立方体 14340"/>
              <p:cNvSpPr/>
              <p:nvPr/>
            </p:nvSpPr>
            <p:spPr>
              <a:xfrm>
                <a:off x="0" y="0"/>
                <a:ext cx="3888" cy="499"/>
              </a:xfrm>
              <a:prstGeom prst="cube">
                <a:avLst>
                  <a:gd name="adj" fmla="val 8616"/>
                </a:avLst>
              </a:prstGeom>
              <a:solidFill>
                <a:srgbClr val="FFCC00"/>
              </a:solidFill>
              <a:ln w="254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r>
                  <a:rPr lang="en-US" altLang="zh-CN" sz="9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0 cm     1            2            3           4            5           6           7            8           9          10</a:t>
                </a:r>
                <a:r>
                  <a:rPr lang="en-US" altLang="zh-CN" sz="900" b="1">
                    <a:latin typeface="Arial" panose="020B0604020202020204" pitchFamily="34" charset="0"/>
                    <a:ea typeface="宋体" panose="02010600030101010101" pitchFamily="2" charset="-122"/>
                  </a:rPr>
                  <a:t> </a:t>
                </a:r>
              </a:p>
            </p:txBody>
          </p:sp>
          <p:sp>
            <p:nvSpPr>
              <p:cNvPr id="31749" name="直接连接符 14341"/>
              <p:cNvSpPr/>
              <p:nvPr/>
            </p:nvSpPr>
            <p:spPr>
              <a:xfrm>
                <a:off x="91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50" name="直接连接符 14342"/>
              <p:cNvSpPr/>
              <p:nvPr/>
            </p:nvSpPr>
            <p:spPr>
              <a:xfrm>
                <a:off x="127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51" name="直接连接符 14343"/>
              <p:cNvSpPr/>
              <p:nvPr/>
            </p:nvSpPr>
            <p:spPr>
              <a:xfrm>
                <a:off x="163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52" name="直接连接符 14344"/>
              <p:cNvSpPr/>
              <p:nvPr/>
            </p:nvSpPr>
            <p:spPr>
              <a:xfrm>
                <a:off x="200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53" name="直接连接符 14345"/>
              <p:cNvSpPr/>
              <p:nvPr/>
            </p:nvSpPr>
            <p:spPr>
              <a:xfrm>
                <a:off x="236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54" name="直接连接符 14346"/>
              <p:cNvSpPr/>
              <p:nvPr/>
            </p:nvSpPr>
            <p:spPr>
              <a:xfrm>
                <a:off x="272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55" name="直接连接符 14347"/>
              <p:cNvSpPr/>
              <p:nvPr/>
            </p:nvSpPr>
            <p:spPr>
              <a:xfrm>
                <a:off x="272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56" name="直接连接符 14348"/>
              <p:cNvSpPr/>
              <p:nvPr/>
            </p:nvSpPr>
            <p:spPr>
              <a:xfrm>
                <a:off x="308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57" name="直接连接符 14349"/>
              <p:cNvSpPr/>
              <p:nvPr/>
            </p:nvSpPr>
            <p:spPr>
              <a:xfrm>
                <a:off x="344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58" name="直接连接符 14350"/>
              <p:cNvSpPr/>
              <p:nvPr/>
            </p:nvSpPr>
            <p:spPr>
              <a:xfrm>
                <a:off x="381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59" name="直接连接符 14351"/>
              <p:cNvSpPr/>
              <p:nvPr/>
            </p:nvSpPr>
            <p:spPr>
              <a:xfrm>
                <a:off x="417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60" name="直接连接符 14352"/>
              <p:cNvSpPr/>
              <p:nvPr/>
            </p:nvSpPr>
            <p:spPr>
              <a:xfrm>
                <a:off x="453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61" name="直接连接符 14353"/>
              <p:cNvSpPr/>
              <p:nvPr/>
            </p:nvSpPr>
            <p:spPr>
              <a:xfrm>
                <a:off x="453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62" name="直接连接符 14354"/>
              <p:cNvSpPr/>
              <p:nvPr/>
            </p:nvSpPr>
            <p:spPr>
              <a:xfrm>
                <a:off x="489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63" name="直接连接符 14355"/>
              <p:cNvSpPr/>
              <p:nvPr/>
            </p:nvSpPr>
            <p:spPr>
              <a:xfrm>
                <a:off x="525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64" name="直接连接符 14356"/>
              <p:cNvSpPr/>
              <p:nvPr/>
            </p:nvSpPr>
            <p:spPr>
              <a:xfrm>
                <a:off x="562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65" name="直接连接符 14357"/>
              <p:cNvSpPr/>
              <p:nvPr/>
            </p:nvSpPr>
            <p:spPr>
              <a:xfrm>
                <a:off x="598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66" name="直接连接符 14358"/>
              <p:cNvSpPr/>
              <p:nvPr/>
            </p:nvSpPr>
            <p:spPr>
              <a:xfrm>
                <a:off x="634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67" name="直接连接符 14359"/>
              <p:cNvSpPr/>
              <p:nvPr/>
            </p:nvSpPr>
            <p:spPr>
              <a:xfrm>
                <a:off x="634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68" name="直接连接符 14360"/>
              <p:cNvSpPr/>
              <p:nvPr/>
            </p:nvSpPr>
            <p:spPr>
              <a:xfrm>
                <a:off x="670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69" name="直接连接符 14361"/>
              <p:cNvSpPr/>
              <p:nvPr/>
            </p:nvSpPr>
            <p:spPr>
              <a:xfrm>
                <a:off x="706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70" name="直接连接符 14362"/>
              <p:cNvSpPr/>
              <p:nvPr/>
            </p:nvSpPr>
            <p:spPr>
              <a:xfrm>
                <a:off x="743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71" name="直接连接符 14363"/>
              <p:cNvSpPr/>
              <p:nvPr/>
            </p:nvSpPr>
            <p:spPr>
              <a:xfrm>
                <a:off x="779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72" name="直接连接符 14364"/>
              <p:cNvSpPr/>
              <p:nvPr/>
            </p:nvSpPr>
            <p:spPr>
              <a:xfrm>
                <a:off x="815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73" name="直接连接符 14365"/>
              <p:cNvSpPr/>
              <p:nvPr/>
            </p:nvSpPr>
            <p:spPr>
              <a:xfrm>
                <a:off x="816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74" name="直接连接符 14366"/>
              <p:cNvSpPr/>
              <p:nvPr/>
            </p:nvSpPr>
            <p:spPr>
              <a:xfrm>
                <a:off x="852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75" name="直接连接符 14367"/>
              <p:cNvSpPr/>
              <p:nvPr/>
            </p:nvSpPr>
            <p:spPr>
              <a:xfrm>
                <a:off x="888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76" name="直接连接符 14368"/>
              <p:cNvSpPr/>
              <p:nvPr/>
            </p:nvSpPr>
            <p:spPr>
              <a:xfrm>
                <a:off x="925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77" name="直接连接符 14369"/>
              <p:cNvSpPr/>
              <p:nvPr/>
            </p:nvSpPr>
            <p:spPr>
              <a:xfrm>
                <a:off x="961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78" name="直接连接符 14370"/>
              <p:cNvSpPr/>
              <p:nvPr/>
            </p:nvSpPr>
            <p:spPr>
              <a:xfrm>
                <a:off x="997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79" name="直接连接符 14371"/>
              <p:cNvSpPr/>
              <p:nvPr/>
            </p:nvSpPr>
            <p:spPr>
              <a:xfrm>
                <a:off x="997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80" name="直接连接符 14372"/>
              <p:cNvSpPr/>
              <p:nvPr/>
            </p:nvSpPr>
            <p:spPr>
              <a:xfrm>
                <a:off x="1033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81" name="直接连接符 14373"/>
              <p:cNvSpPr/>
              <p:nvPr/>
            </p:nvSpPr>
            <p:spPr>
              <a:xfrm>
                <a:off x="1069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82" name="直接连接符 14374"/>
              <p:cNvSpPr/>
              <p:nvPr/>
            </p:nvSpPr>
            <p:spPr>
              <a:xfrm>
                <a:off x="1106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83" name="直接连接符 14375"/>
              <p:cNvSpPr/>
              <p:nvPr/>
            </p:nvSpPr>
            <p:spPr>
              <a:xfrm>
                <a:off x="1142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84" name="直接连接符 14376"/>
              <p:cNvSpPr/>
              <p:nvPr/>
            </p:nvSpPr>
            <p:spPr>
              <a:xfrm>
                <a:off x="1178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85" name="直接连接符 14377"/>
              <p:cNvSpPr/>
              <p:nvPr/>
            </p:nvSpPr>
            <p:spPr>
              <a:xfrm>
                <a:off x="1178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86" name="直接连接符 14378"/>
              <p:cNvSpPr/>
              <p:nvPr/>
            </p:nvSpPr>
            <p:spPr>
              <a:xfrm>
                <a:off x="1214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87" name="直接连接符 14379"/>
              <p:cNvSpPr/>
              <p:nvPr/>
            </p:nvSpPr>
            <p:spPr>
              <a:xfrm>
                <a:off x="1250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88" name="直接连接符 14380"/>
              <p:cNvSpPr/>
              <p:nvPr/>
            </p:nvSpPr>
            <p:spPr>
              <a:xfrm>
                <a:off x="1287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89" name="直接连接符 14381"/>
              <p:cNvSpPr/>
              <p:nvPr/>
            </p:nvSpPr>
            <p:spPr>
              <a:xfrm>
                <a:off x="1323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90" name="直接连接符 14382"/>
              <p:cNvSpPr/>
              <p:nvPr/>
            </p:nvSpPr>
            <p:spPr>
              <a:xfrm>
                <a:off x="1359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91" name="直接连接符 14383"/>
              <p:cNvSpPr/>
              <p:nvPr/>
            </p:nvSpPr>
            <p:spPr>
              <a:xfrm>
                <a:off x="1359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92" name="直接连接符 14384"/>
              <p:cNvSpPr/>
              <p:nvPr/>
            </p:nvSpPr>
            <p:spPr>
              <a:xfrm>
                <a:off x="1395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93" name="直接连接符 14385"/>
              <p:cNvSpPr/>
              <p:nvPr/>
            </p:nvSpPr>
            <p:spPr>
              <a:xfrm>
                <a:off x="1431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94" name="直接连接符 14386"/>
              <p:cNvSpPr/>
              <p:nvPr/>
            </p:nvSpPr>
            <p:spPr>
              <a:xfrm>
                <a:off x="1468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95" name="直接连接符 14387"/>
              <p:cNvSpPr/>
              <p:nvPr/>
            </p:nvSpPr>
            <p:spPr>
              <a:xfrm>
                <a:off x="1504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96" name="直接连接符 14388"/>
              <p:cNvSpPr/>
              <p:nvPr/>
            </p:nvSpPr>
            <p:spPr>
              <a:xfrm>
                <a:off x="1540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97" name="直接连接符 14389"/>
              <p:cNvSpPr/>
              <p:nvPr/>
            </p:nvSpPr>
            <p:spPr>
              <a:xfrm>
                <a:off x="1540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98" name="直接连接符 14390"/>
              <p:cNvSpPr/>
              <p:nvPr/>
            </p:nvSpPr>
            <p:spPr>
              <a:xfrm>
                <a:off x="1576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799" name="直接连接符 14391"/>
              <p:cNvSpPr/>
              <p:nvPr/>
            </p:nvSpPr>
            <p:spPr>
              <a:xfrm>
                <a:off x="1612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00" name="直接连接符 14392"/>
              <p:cNvSpPr/>
              <p:nvPr/>
            </p:nvSpPr>
            <p:spPr>
              <a:xfrm>
                <a:off x="1649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01" name="直接连接符 14393"/>
              <p:cNvSpPr/>
              <p:nvPr/>
            </p:nvSpPr>
            <p:spPr>
              <a:xfrm>
                <a:off x="1685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02" name="直接连接符 14394"/>
              <p:cNvSpPr/>
              <p:nvPr/>
            </p:nvSpPr>
            <p:spPr>
              <a:xfrm>
                <a:off x="1721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03" name="直接连接符 14395"/>
              <p:cNvSpPr/>
              <p:nvPr/>
            </p:nvSpPr>
            <p:spPr>
              <a:xfrm>
                <a:off x="1721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04" name="直接连接符 14396"/>
              <p:cNvSpPr/>
              <p:nvPr/>
            </p:nvSpPr>
            <p:spPr>
              <a:xfrm>
                <a:off x="1757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05" name="直接连接符 14397"/>
              <p:cNvSpPr/>
              <p:nvPr/>
            </p:nvSpPr>
            <p:spPr>
              <a:xfrm>
                <a:off x="1793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06" name="直接连接符 14398"/>
              <p:cNvSpPr/>
              <p:nvPr/>
            </p:nvSpPr>
            <p:spPr>
              <a:xfrm>
                <a:off x="1830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07" name="直接连接符 14399"/>
              <p:cNvSpPr/>
              <p:nvPr/>
            </p:nvSpPr>
            <p:spPr>
              <a:xfrm>
                <a:off x="1866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08" name="直接连接符 14400"/>
              <p:cNvSpPr/>
              <p:nvPr/>
            </p:nvSpPr>
            <p:spPr>
              <a:xfrm>
                <a:off x="1902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09" name="直接连接符 14401"/>
              <p:cNvSpPr/>
              <p:nvPr/>
            </p:nvSpPr>
            <p:spPr>
              <a:xfrm>
                <a:off x="1902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10" name="直接连接符 14402"/>
              <p:cNvSpPr/>
              <p:nvPr/>
            </p:nvSpPr>
            <p:spPr>
              <a:xfrm>
                <a:off x="1938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11" name="直接连接符 14403"/>
              <p:cNvSpPr/>
              <p:nvPr/>
            </p:nvSpPr>
            <p:spPr>
              <a:xfrm>
                <a:off x="1974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12" name="直接连接符 14404"/>
              <p:cNvSpPr/>
              <p:nvPr/>
            </p:nvSpPr>
            <p:spPr>
              <a:xfrm>
                <a:off x="2011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13" name="直接连接符 14405"/>
              <p:cNvSpPr/>
              <p:nvPr/>
            </p:nvSpPr>
            <p:spPr>
              <a:xfrm>
                <a:off x="2047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14" name="直接连接符 14406"/>
              <p:cNvSpPr/>
              <p:nvPr/>
            </p:nvSpPr>
            <p:spPr>
              <a:xfrm>
                <a:off x="2083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15" name="直接连接符 14407"/>
              <p:cNvSpPr/>
              <p:nvPr/>
            </p:nvSpPr>
            <p:spPr>
              <a:xfrm>
                <a:off x="2083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16" name="直接连接符 14408"/>
              <p:cNvSpPr/>
              <p:nvPr/>
            </p:nvSpPr>
            <p:spPr>
              <a:xfrm>
                <a:off x="2119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17" name="直接连接符 14409"/>
              <p:cNvSpPr/>
              <p:nvPr/>
            </p:nvSpPr>
            <p:spPr>
              <a:xfrm>
                <a:off x="2155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18" name="直接连接符 14410"/>
              <p:cNvSpPr/>
              <p:nvPr/>
            </p:nvSpPr>
            <p:spPr>
              <a:xfrm>
                <a:off x="2192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19" name="直接连接符 14411"/>
              <p:cNvSpPr/>
              <p:nvPr/>
            </p:nvSpPr>
            <p:spPr>
              <a:xfrm>
                <a:off x="2228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20" name="直接连接符 14412"/>
              <p:cNvSpPr/>
              <p:nvPr/>
            </p:nvSpPr>
            <p:spPr>
              <a:xfrm>
                <a:off x="2264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21" name="直接连接符 14413"/>
              <p:cNvSpPr/>
              <p:nvPr/>
            </p:nvSpPr>
            <p:spPr>
              <a:xfrm>
                <a:off x="2264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22" name="直接连接符 14414"/>
              <p:cNvSpPr/>
              <p:nvPr/>
            </p:nvSpPr>
            <p:spPr>
              <a:xfrm>
                <a:off x="2300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23" name="直接连接符 14415"/>
              <p:cNvSpPr/>
              <p:nvPr/>
            </p:nvSpPr>
            <p:spPr>
              <a:xfrm>
                <a:off x="2336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24" name="直接连接符 14416"/>
              <p:cNvSpPr/>
              <p:nvPr/>
            </p:nvSpPr>
            <p:spPr>
              <a:xfrm>
                <a:off x="2373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25" name="直接连接符 14417"/>
              <p:cNvSpPr/>
              <p:nvPr/>
            </p:nvSpPr>
            <p:spPr>
              <a:xfrm>
                <a:off x="2409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26" name="直接连接符 14418"/>
              <p:cNvSpPr/>
              <p:nvPr/>
            </p:nvSpPr>
            <p:spPr>
              <a:xfrm>
                <a:off x="2445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27" name="直接连接符 14419"/>
              <p:cNvSpPr/>
              <p:nvPr/>
            </p:nvSpPr>
            <p:spPr>
              <a:xfrm>
                <a:off x="2445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28" name="直接连接符 14420"/>
              <p:cNvSpPr/>
              <p:nvPr/>
            </p:nvSpPr>
            <p:spPr>
              <a:xfrm>
                <a:off x="2481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29" name="直接连接符 14421"/>
              <p:cNvSpPr/>
              <p:nvPr/>
            </p:nvSpPr>
            <p:spPr>
              <a:xfrm>
                <a:off x="2517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30" name="直接连接符 14422"/>
              <p:cNvSpPr/>
              <p:nvPr/>
            </p:nvSpPr>
            <p:spPr>
              <a:xfrm>
                <a:off x="2554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31" name="直接连接符 14423"/>
              <p:cNvSpPr/>
              <p:nvPr/>
            </p:nvSpPr>
            <p:spPr>
              <a:xfrm>
                <a:off x="2590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32" name="直接连接符 14424"/>
              <p:cNvSpPr/>
              <p:nvPr/>
            </p:nvSpPr>
            <p:spPr>
              <a:xfrm>
                <a:off x="2626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33" name="直接连接符 14425"/>
              <p:cNvSpPr/>
              <p:nvPr/>
            </p:nvSpPr>
            <p:spPr>
              <a:xfrm>
                <a:off x="2626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34" name="直接连接符 14426"/>
              <p:cNvSpPr/>
              <p:nvPr/>
            </p:nvSpPr>
            <p:spPr>
              <a:xfrm>
                <a:off x="2662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35" name="直接连接符 14427"/>
              <p:cNvSpPr/>
              <p:nvPr/>
            </p:nvSpPr>
            <p:spPr>
              <a:xfrm>
                <a:off x="2698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36" name="直接连接符 14428"/>
              <p:cNvSpPr/>
              <p:nvPr/>
            </p:nvSpPr>
            <p:spPr>
              <a:xfrm>
                <a:off x="2735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37" name="直接连接符 14429"/>
              <p:cNvSpPr/>
              <p:nvPr/>
            </p:nvSpPr>
            <p:spPr>
              <a:xfrm>
                <a:off x="2771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38" name="直接连接符 14430"/>
              <p:cNvSpPr/>
              <p:nvPr/>
            </p:nvSpPr>
            <p:spPr>
              <a:xfrm>
                <a:off x="2807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39" name="直接连接符 14431"/>
              <p:cNvSpPr/>
              <p:nvPr/>
            </p:nvSpPr>
            <p:spPr>
              <a:xfrm>
                <a:off x="2807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40" name="直接连接符 14432"/>
              <p:cNvSpPr/>
              <p:nvPr/>
            </p:nvSpPr>
            <p:spPr>
              <a:xfrm>
                <a:off x="2843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41" name="直接连接符 14433"/>
              <p:cNvSpPr/>
              <p:nvPr/>
            </p:nvSpPr>
            <p:spPr>
              <a:xfrm>
                <a:off x="2879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42" name="直接连接符 14434"/>
              <p:cNvSpPr/>
              <p:nvPr/>
            </p:nvSpPr>
            <p:spPr>
              <a:xfrm>
                <a:off x="2916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43" name="直接连接符 14435"/>
              <p:cNvSpPr/>
              <p:nvPr/>
            </p:nvSpPr>
            <p:spPr>
              <a:xfrm>
                <a:off x="2952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44" name="直接连接符 14436"/>
              <p:cNvSpPr/>
              <p:nvPr/>
            </p:nvSpPr>
            <p:spPr>
              <a:xfrm>
                <a:off x="2988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grpSp>
            <p:nvGrpSpPr>
              <p:cNvPr id="31845" name="组合 14437"/>
              <p:cNvGrpSpPr/>
              <p:nvPr/>
            </p:nvGrpSpPr>
            <p:grpSpPr>
              <a:xfrm>
                <a:off x="2988" y="51"/>
                <a:ext cx="145" cy="118"/>
                <a:chOff x="0" y="0"/>
                <a:chExt cx="145" cy="118"/>
              </a:xfrm>
            </p:grpSpPr>
            <p:sp>
              <p:nvSpPr>
                <p:cNvPr id="31846" name="直接连接符 14438"/>
                <p:cNvSpPr/>
                <p:nvPr/>
              </p:nvSpPr>
              <p:spPr>
                <a:xfrm>
                  <a:off x="0" y="0"/>
                  <a:ext cx="0" cy="11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1847" name="直接连接符 14439"/>
                <p:cNvSpPr/>
                <p:nvPr/>
              </p:nvSpPr>
              <p:spPr>
                <a:xfrm>
                  <a:off x="36" y="0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1848" name="直接连接符 14440"/>
                <p:cNvSpPr/>
                <p:nvPr/>
              </p:nvSpPr>
              <p:spPr>
                <a:xfrm>
                  <a:off x="72" y="0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1849" name="直接连接符 14441"/>
                <p:cNvSpPr/>
                <p:nvPr/>
              </p:nvSpPr>
              <p:spPr>
                <a:xfrm>
                  <a:off x="109" y="0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1850" name="直接连接符 14442"/>
                <p:cNvSpPr/>
                <p:nvPr/>
              </p:nvSpPr>
              <p:spPr>
                <a:xfrm>
                  <a:off x="145" y="0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31851" name="直接连接符 14443"/>
              <p:cNvSpPr/>
              <p:nvPr/>
            </p:nvSpPr>
            <p:spPr>
              <a:xfrm>
                <a:off x="3169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52" name="直接连接符 14444"/>
              <p:cNvSpPr/>
              <p:nvPr/>
            </p:nvSpPr>
            <p:spPr>
              <a:xfrm>
                <a:off x="3167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53" name="直接连接符 14445"/>
              <p:cNvSpPr/>
              <p:nvPr/>
            </p:nvSpPr>
            <p:spPr>
              <a:xfrm>
                <a:off x="3203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54" name="直接连接符 14446"/>
              <p:cNvSpPr/>
              <p:nvPr/>
            </p:nvSpPr>
            <p:spPr>
              <a:xfrm>
                <a:off x="3239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55" name="直接连接符 14447"/>
              <p:cNvSpPr/>
              <p:nvPr/>
            </p:nvSpPr>
            <p:spPr>
              <a:xfrm>
                <a:off x="3276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56" name="直接连接符 14448"/>
              <p:cNvSpPr/>
              <p:nvPr/>
            </p:nvSpPr>
            <p:spPr>
              <a:xfrm>
                <a:off x="3312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grpSp>
            <p:nvGrpSpPr>
              <p:cNvPr id="31857" name="组合 14449"/>
              <p:cNvGrpSpPr/>
              <p:nvPr/>
            </p:nvGrpSpPr>
            <p:grpSpPr>
              <a:xfrm>
                <a:off x="3348" y="51"/>
                <a:ext cx="145" cy="118"/>
                <a:chOff x="0" y="0"/>
                <a:chExt cx="145" cy="118"/>
              </a:xfrm>
            </p:grpSpPr>
            <p:sp>
              <p:nvSpPr>
                <p:cNvPr id="31858" name="直接连接符 14450"/>
                <p:cNvSpPr/>
                <p:nvPr/>
              </p:nvSpPr>
              <p:spPr>
                <a:xfrm>
                  <a:off x="0" y="0"/>
                  <a:ext cx="0" cy="11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1859" name="直接连接符 14451"/>
                <p:cNvSpPr/>
                <p:nvPr/>
              </p:nvSpPr>
              <p:spPr>
                <a:xfrm>
                  <a:off x="36" y="0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1860" name="直接连接符 14452"/>
                <p:cNvSpPr/>
                <p:nvPr/>
              </p:nvSpPr>
              <p:spPr>
                <a:xfrm>
                  <a:off x="72" y="0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1861" name="直接连接符 14453"/>
                <p:cNvSpPr/>
                <p:nvPr/>
              </p:nvSpPr>
              <p:spPr>
                <a:xfrm>
                  <a:off x="109" y="0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1862" name="直接连接符 14454"/>
                <p:cNvSpPr/>
                <p:nvPr/>
              </p:nvSpPr>
              <p:spPr>
                <a:xfrm>
                  <a:off x="145" y="0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31863" name="直接连接符 14455"/>
              <p:cNvSpPr/>
              <p:nvPr/>
            </p:nvSpPr>
            <p:spPr>
              <a:xfrm>
                <a:off x="3529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grpSp>
            <p:nvGrpSpPr>
              <p:cNvPr id="31864" name="组合 14456"/>
              <p:cNvGrpSpPr/>
              <p:nvPr/>
            </p:nvGrpSpPr>
            <p:grpSpPr>
              <a:xfrm>
                <a:off x="3528" y="51"/>
                <a:ext cx="145" cy="118"/>
                <a:chOff x="0" y="0"/>
                <a:chExt cx="145" cy="118"/>
              </a:xfrm>
            </p:grpSpPr>
            <p:sp>
              <p:nvSpPr>
                <p:cNvPr id="31865" name="直接连接符 14457"/>
                <p:cNvSpPr/>
                <p:nvPr/>
              </p:nvSpPr>
              <p:spPr>
                <a:xfrm>
                  <a:off x="0" y="0"/>
                  <a:ext cx="0" cy="11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1866" name="直接连接符 14458"/>
                <p:cNvSpPr/>
                <p:nvPr/>
              </p:nvSpPr>
              <p:spPr>
                <a:xfrm>
                  <a:off x="36" y="0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1867" name="直接连接符 14459"/>
                <p:cNvSpPr/>
                <p:nvPr/>
              </p:nvSpPr>
              <p:spPr>
                <a:xfrm>
                  <a:off x="72" y="0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1868" name="直接连接符 14460"/>
                <p:cNvSpPr/>
                <p:nvPr/>
              </p:nvSpPr>
              <p:spPr>
                <a:xfrm>
                  <a:off x="109" y="0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1869" name="直接连接符 14461"/>
                <p:cNvSpPr/>
                <p:nvPr/>
              </p:nvSpPr>
              <p:spPr>
                <a:xfrm>
                  <a:off x="145" y="0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31870" name="直接连接符 14462"/>
              <p:cNvSpPr/>
              <p:nvPr/>
            </p:nvSpPr>
            <p:spPr>
              <a:xfrm>
                <a:off x="3709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4464" name="组合 14463"/>
          <p:cNvGrpSpPr/>
          <p:nvPr/>
        </p:nvGrpSpPr>
        <p:grpSpPr>
          <a:xfrm>
            <a:off x="1716805" y="3427659"/>
            <a:ext cx="4794685" cy="920456"/>
            <a:chOff x="0" y="0"/>
            <a:chExt cx="4037" cy="775"/>
          </a:xfrm>
        </p:grpSpPr>
        <p:sp>
          <p:nvSpPr>
            <p:cNvPr id="31872" name="立方体 14464"/>
            <p:cNvSpPr/>
            <p:nvPr/>
          </p:nvSpPr>
          <p:spPr>
            <a:xfrm>
              <a:off x="299" y="0"/>
              <a:ext cx="1638" cy="775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1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873" name="立方体 14465"/>
            <p:cNvSpPr/>
            <p:nvPr/>
          </p:nvSpPr>
          <p:spPr>
            <a:xfrm>
              <a:off x="0" y="308"/>
              <a:ext cx="4037" cy="282"/>
            </a:xfrm>
            <a:prstGeom prst="cube">
              <a:avLst>
                <a:gd name="adj" fmla="val 66912"/>
              </a:avLst>
            </a:prstGeom>
            <a:solidFill>
              <a:srgbClr val="FFCC00"/>
            </a:solidFill>
            <a:ln w="317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1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31874" name="组合 14466"/>
            <p:cNvGrpSpPr/>
            <p:nvPr/>
          </p:nvGrpSpPr>
          <p:grpSpPr>
            <a:xfrm>
              <a:off x="217" y="322"/>
              <a:ext cx="3697" cy="16"/>
              <a:chOff x="0" y="0"/>
              <a:chExt cx="3697" cy="21"/>
            </a:xfrm>
          </p:grpSpPr>
          <p:sp>
            <p:nvSpPr>
              <p:cNvPr id="31875" name="直接连接符 14467"/>
              <p:cNvSpPr/>
              <p:nvPr/>
            </p:nvSpPr>
            <p:spPr>
              <a:xfrm rot="2700000">
                <a:off x="43" y="-25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76" name="直接连接符 14468"/>
              <p:cNvSpPr/>
              <p:nvPr/>
            </p:nvSpPr>
            <p:spPr>
              <a:xfrm rot="2700000">
                <a:off x="79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77" name="直接连接符 14469"/>
              <p:cNvSpPr/>
              <p:nvPr/>
            </p:nvSpPr>
            <p:spPr>
              <a:xfrm rot="2700000">
                <a:off x="115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78" name="直接连接符 14470"/>
              <p:cNvSpPr/>
              <p:nvPr/>
            </p:nvSpPr>
            <p:spPr>
              <a:xfrm rot="2700000">
                <a:off x="152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79" name="直接连接符 14471"/>
              <p:cNvSpPr/>
              <p:nvPr/>
            </p:nvSpPr>
            <p:spPr>
              <a:xfrm rot="2700000">
                <a:off x="188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80" name="直接连接符 14472"/>
              <p:cNvSpPr/>
              <p:nvPr/>
            </p:nvSpPr>
            <p:spPr>
              <a:xfrm rot="2700000">
                <a:off x="224" y="-25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81" name="直接连接符 14473"/>
              <p:cNvSpPr/>
              <p:nvPr/>
            </p:nvSpPr>
            <p:spPr>
              <a:xfrm rot="2700000">
                <a:off x="224" y="-25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82" name="直接连接符 14474"/>
              <p:cNvSpPr/>
              <p:nvPr/>
            </p:nvSpPr>
            <p:spPr>
              <a:xfrm rot="2700000">
                <a:off x="260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83" name="直接连接符 14475"/>
              <p:cNvSpPr/>
              <p:nvPr/>
            </p:nvSpPr>
            <p:spPr>
              <a:xfrm rot="2700000">
                <a:off x="296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84" name="直接连接符 14476"/>
              <p:cNvSpPr/>
              <p:nvPr/>
            </p:nvSpPr>
            <p:spPr>
              <a:xfrm rot="2700000">
                <a:off x="333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85" name="直接连接符 14477"/>
              <p:cNvSpPr/>
              <p:nvPr/>
            </p:nvSpPr>
            <p:spPr>
              <a:xfrm rot="2700000">
                <a:off x="369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86" name="直接连接符 14478"/>
              <p:cNvSpPr/>
              <p:nvPr/>
            </p:nvSpPr>
            <p:spPr>
              <a:xfrm rot="2700000">
                <a:off x="405" y="-25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87" name="直接连接符 14479"/>
              <p:cNvSpPr/>
              <p:nvPr/>
            </p:nvSpPr>
            <p:spPr>
              <a:xfrm rot="2700000">
                <a:off x="405" y="-25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88" name="直接连接符 14480"/>
              <p:cNvSpPr/>
              <p:nvPr/>
            </p:nvSpPr>
            <p:spPr>
              <a:xfrm rot="2700000">
                <a:off x="441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89" name="直接连接符 14481"/>
              <p:cNvSpPr/>
              <p:nvPr/>
            </p:nvSpPr>
            <p:spPr>
              <a:xfrm rot="2700000">
                <a:off x="477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90" name="直接连接符 14482"/>
              <p:cNvSpPr/>
              <p:nvPr/>
            </p:nvSpPr>
            <p:spPr>
              <a:xfrm rot="2700000">
                <a:off x="514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91" name="直接连接符 14483"/>
              <p:cNvSpPr/>
              <p:nvPr/>
            </p:nvSpPr>
            <p:spPr>
              <a:xfrm rot="2700000">
                <a:off x="550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92" name="直接连接符 14484"/>
              <p:cNvSpPr/>
              <p:nvPr/>
            </p:nvSpPr>
            <p:spPr>
              <a:xfrm rot="2700000">
                <a:off x="586" y="-25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93" name="直接连接符 14485"/>
              <p:cNvSpPr/>
              <p:nvPr/>
            </p:nvSpPr>
            <p:spPr>
              <a:xfrm rot="2700000">
                <a:off x="586" y="-25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94" name="直接连接符 14486"/>
              <p:cNvSpPr/>
              <p:nvPr/>
            </p:nvSpPr>
            <p:spPr>
              <a:xfrm rot="2700000">
                <a:off x="622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95" name="直接连接符 14487"/>
              <p:cNvSpPr/>
              <p:nvPr/>
            </p:nvSpPr>
            <p:spPr>
              <a:xfrm rot="2700000">
                <a:off x="658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96" name="直接连接符 14488"/>
              <p:cNvSpPr/>
              <p:nvPr/>
            </p:nvSpPr>
            <p:spPr>
              <a:xfrm rot="2700000">
                <a:off x="695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97" name="直接连接符 14489"/>
              <p:cNvSpPr/>
              <p:nvPr/>
            </p:nvSpPr>
            <p:spPr>
              <a:xfrm rot="2700000">
                <a:off x="731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98" name="直接连接符 14490"/>
              <p:cNvSpPr/>
              <p:nvPr/>
            </p:nvSpPr>
            <p:spPr>
              <a:xfrm rot="2700000">
                <a:off x="767" y="-25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899" name="直接连接符 14491"/>
              <p:cNvSpPr/>
              <p:nvPr/>
            </p:nvSpPr>
            <p:spPr>
              <a:xfrm rot="2700000">
                <a:off x="768" y="-25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00" name="直接连接符 14492"/>
              <p:cNvSpPr/>
              <p:nvPr/>
            </p:nvSpPr>
            <p:spPr>
              <a:xfrm rot="2700000">
                <a:off x="804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01" name="直接连接符 14493"/>
              <p:cNvSpPr/>
              <p:nvPr/>
            </p:nvSpPr>
            <p:spPr>
              <a:xfrm rot="2700000">
                <a:off x="840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02" name="直接连接符 14494"/>
              <p:cNvSpPr/>
              <p:nvPr/>
            </p:nvSpPr>
            <p:spPr>
              <a:xfrm rot="2700000">
                <a:off x="877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03" name="直接连接符 14495"/>
              <p:cNvSpPr/>
              <p:nvPr/>
            </p:nvSpPr>
            <p:spPr>
              <a:xfrm rot="2700000">
                <a:off x="913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04" name="直接连接符 14496"/>
              <p:cNvSpPr/>
              <p:nvPr/>
            </p:nvSpPr>
            <p:spPr>
              <a:xfrm rot="2700000">
                <a:off x="949" y="-25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05" name="直接连接符 14497"/>
              <p:cNvSpPr/>
              <p:nvPr/>
            </p:nvSpPr>
            <p:spPr>
              <a:xfrm rot="2700000">
                <a:off x="949" y="-25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06" name="直接连接符 14498"/>
              <p:cNvSpPr/>
              <p:nvPr/>
            </p:nvSpPr>
            <p:spPr>
              <a:xfrm rot="2700000">
                <a:off x="985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07" name="直接连接符 14499"/>
              <p:cNvSpPr/>
              <p:nvPr/>
            </p:nvSpPr>
            <p:spPr>
              <a:xfrm rot="2700000">
                <a:off x="1021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08" name="直接连接符 14500"/>
              <p:cNvSpPr/>
              <p:nvPr/>
            </p:nvSpPr>
            <p:spPr>
              <a:xfrm rot="2700000">
                <a:off x="1058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09" name="直接连接符 14501"/>
              <p:cNvSpPr/>
              <p:nvPr/>
            </p:nvSpPr>
            <p:spPr>
              <a:xfrm rot="2700000">
                <a:off x="1094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10" name="直接连接符 14502"/>
              <p:cNvSpPr/>
              <p:nvPr/>
            </p:nvSpPr>
            <p:spPr>
              <a:xfrm rot="2700000">
                <a:off x="1130" y="-25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11" name="直接连接符 14503"/>
              <p:cNvSpPr/>
              <p:nvPr/>
            </p:nvSpPr>
            <p:spPr>
              <a:xfrm rot="2700000">
                <a:off x="1130" y="-25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12" name="直接连接符 14504"/>
              <p:cNvSpPr/>
              <p:nvPr/>
            </p:nvSpPr>
            <p:spPr>
              <a:xfrm rot="2700000">
                <a:off x="1166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13" name="直接连接符 14505"/>
              <p:cNvSpPr/>
              <p:nvPr/>
            </p:nvSpPr>
            <p:spPr>
              <a:xfrm rot="2700000">
                <a:off x="1202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14" name="直接连接符 14506"/>
              <p:cNvSpPr/>
              <p:nvPr/>
            </p:nvSpPr>
            <p:spPr>
              <a:xfrm rot="2700000">
                <a:off x="1239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15" name="直接连接符 14507"/>
              <p:cNvSpPr/>
              <p:nvPr/>
            </p:nvSpPr>
            <p:spPr>
              <a:xfrm rot="2700000">
                <a:off x="1275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16" name="直接连接符 14508"/>
              <p:cNvSpPr/>
              <p:nvPr/>
            </p:nvSpPr>
            <p:spPr>
              <a:xfrm rot="2700000">
                <a:off x="1311" y="-25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17" name="直接连接符 14509"/>
              <p:cNvSpPr/>
              <p:nvPr/>
            </p:nvSpPr>
            <p:spPr>
              <a:xfrm rot="2700000">
                <a:off x="1311" y="-25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18" name="直接连接符 14510"/>
              <p:cNvSpPr/>
              <p:nvPr/>
            </p:nvSpPr>
            <p:spPr>
              <a:xfrm rot="2700000">
                <a:off x="1347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19" name="直接连接符 14511"/>
              <p:cNvSpPr/>
              <p:nvPr/>
            </p:nvSpPr>
            <p:spPr>
              <a:xfrm rot="2700000">
                <a:off x="1383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20" name="直接连接符 14512"/>
              <p:cNvSpPr/>
              <p:nvPr/>
            </p:nvSpPr>
            <p:spPr>
              <a:xfrm rot="2700000">
                <a:off x="1420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21" name="直接连接符 14513"/>
              <p:cNvSpPr/>
              <p:nvPr/>
            </p:nvSpPr>
            <p:spPr>
              <a:xfrm rot="2700000">
                <a:off x="1456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22" name="直接连接符 14514"/>
              <p:cNvSpPr/>
              <p:nvPr/>
            </p:nvSpPr>
            <p:spPr>
              <a:xfrm rot="2700000">
                <a:off x="1492" y="-25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23" name="直接连接符 14515"/>
              <p:cNvSpPr/>
              <p:nvPr/>
            </p:nvSpPr>
            <p:spPr>
              <a:xfrm rot="2700000">
                <a:off x="1492" y="-25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24" name="直接连接符 14516"/>
              <p:cNvSpPr/>
              <p:nvPr/>
            </p:nvSpPr>
            <p:spPr>
              <a:xfrm rot="2700000">
                <a:off x="1528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25" name="直接连接符 14517"/>
              <p:cNvSpPr/>
              <p:nvPr/>
            </p:nvSpPr>
            <p:spPr>
              <a:xfrm rot="2700000">
                <a:off x="1564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26" name="直接连接符 14518"/>
              <p:cNvSpPr/>
              <p:nvPr/>
            </p:nvSpPr>
            <p:spPr>
              <a:xfrm rot="2700000">
                <a:off x="1601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27" name="直接连接符 14519"/>
              <p:cNvSpPr/>
              <p:nvPr/>
            </p:nvSpPr>
            <p:spPr>
              <a:xfrm rot="2700000">
                <a:off x="1637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28" name="直接连接符 14520"/>
              <p:cNvSpPr/>
              <p:nvPr/>
            </p:nvSpPr>
            <p:spPr>
              <a:xfrm rot="2700000">
                <a:off x="1673" y="-25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29" name="直接连接符 14521"/>
              <p:cNvSpPr/>
              <p:nvPr/>
            </p:nvSpPr>
            <p:spPr>
              <a:xfrm rot="2700000">
                <a:off x="1673" y="-25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30" name="直接连接符 14522"/>
              <p:cNvSpPr/>
              <p:nvPr/>
            </p:nvSpPr>
            <p:spPr>
              <a:xfrm rot="2700000">
                <a:off x="1709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31" name="直接连接符 14523"/>
              <p:cNvSpPr/>
              <p:nvPr/>
            </p:nvSpPr>
            <p:spPr>
              <a:xfrm rot="2700000">
                <a:off x="1745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32" name="直接连接符 14524"/>
              <p:cNvSpPr/>
              <p:nvPr/>
            </p:nvSpPr>
            <p:spPr>
              <a:xfrm rot="2700000">
                <a:off x="1782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33" name="直接连接符 14525"/>
              <p:cNvSpPr/>
              <p:nvPr/>
            </p:nvSpPr>
            <p:spPr>
              <a:xfrm rot="2700000">
                <a:off x="1818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34" name="直接连接符 14526"/>
              <p:cNvSpPr/>
              <p:nvPr/>
            </p:nvSpPr>
            <p:spPr>
              <a:xfrm rot="2700000">
                <a:off x="1854" y="-25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35" name="直接连接符 14527"/>
              <p:cNvSpPr/>
              <p:nvPr/>
            </p:nvSpPr>
            <p:spPr>
              <a:xfrm rot="2700000">
                <a:off x="1854" y="-25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36" name="直接连接符 14528"/>
              <p:cNvSpPr/>
              <p:nvPr/>
            </p:nvSpPr>
            <p:spPr>
              <a:xfrm rot="2700000">
                <a:off x="1890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37" name="直接连接符 14529"/>
              <p:cNvSpPr/>
              <p:nvPr/>
            </p:nvSpPr>
            <p:spPr>
              <a:xfrm rot="2700000">
                <a:off x="1926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38" name="直接连接符 14530"/>
              <p:cNvSpPr/>
              <p:nvPr/>
            </p:nvSpPr>
            <p:spPr>
              <a:xfrm rot="2700000">
                <a:off x="1963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39" name="直接连接符 14531"/>
              <p:cNvSpPr/>
              <p:nvPr/>
            </p:nvSpPr>
            <p:spPr>
              <a:xfrm rot="2700000">
                <a:off x="1999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40" name="直接连接符 14532"/>
              <p:cNvSpPr/>
              <p:nvPr/>
            </p:nvSpPr>
            <p:spPr>
              <a:xfrm rot="2700000">
                <a:off x="2035" y="-25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41" name="直接连接符 14533"/>
              <p:cNvSpPr/>
              <p:nvPr/>
            </p:nvSpPr>
            <p:spPr>
              <a:xfrm rot="2700000">
                <a:off x="2035" y="-25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42" name="直接连接符 14534"/>
              <p:cNvSpPr/>
              <p:nvPr/>
            </p:nvSpPr>
            <p:spPr>
              <a:xfrm rot="2700000">
                <a:off x="2071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43" name="直接连接符 14535"/>
              <p:cNvSpPr/>
              <p:nvPr/>
            </p:nvSpPr>
            <p:spPr>
              <a:xfrm rot="2700000">
                <a:off x="2107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44" name="直接连接符 14536"/>
              <p:cNvSpPr/>
              <p:nvPr/>
            </p:nvSpPr>
            <p:spPr>
              <a:xfrm rot="2700000">
                <a:off x="2144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45" name="直接连接符 14537"/>
              <p:cNvSpPr/>
              <p:nvPr/>
            </p:nvSpPr>
            <p:spPr>
              <a:xfrm rot="2700000">
                <a:off x="2180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46" name="直接连接符 14538"/>
              <p:cNvSpPr/>
              <p:nvPr/>
            </p:nvSpPr>
            <p:spPr>
              <a:xfrm rot="2700000">
                <a:off x="2216" y="-25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47" name="直接连接符 14539"/>
              <p:cNvSpPr/>
              <p:nvPr/>
            </p:nvSpPr>
            <p:spPr>
              <a:xfrm rot="2700000">
                <a:off x="2216" y="-25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48" name="直接连接符 14540"/>
              <p:cNvSpPr/>
              <p:nvPr/>
            </p:nvSpPr>
            <p:spPr>
              <a:xfrm rot="2700000">
                <a:off x="2252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49" name="直接连接符 14541"/>
              <p:cNvSpPr/>
              <p:nvPr/>
            </p:nvSpPr>
            <p:spPr>
              <a:xfrm rot="2700000">
                <a:off x="2288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50" name="直接连接符 14542"/>
              <p:cNvSpPr/>
              <p:nvPr/>
            </p:nvSpPr>
            <p:spPr>
              <a:xfrm rot="2700000">
                <a:off x="2325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51" name="直接连接符 14543"/>
              <p:cNvSpPr/>
              <p:nvPr/>
            </p:nvSpPr>
            <p:spPr>
              <a:xfrm rot="2700000">
                <a:off x="2361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52" name="直接连接符 14544"/>
              <p:cNvSpPr/>
              <p:nvPr/>
            </p:nvSpPr>
            <p:spPr>
              <a:xfrm rot="2700000">
                <a:off x="2397" y="-25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53" name="直接连接符 14545"/>
              <p:cNvSpPr/>
              <p:nvPr/>
            </p:nvSpPr>
            <p:spPr>
              <a:xfrm rot="2700000">
                <a:off x="2397" y="-25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54" name="直接连接符 14546"/>
              <p:cNvSpPr/>
              <p:nvPr/>
            </p:nvSpPr>
            <p:spPr>
              <a:xfrm rot="2700000">
                <a:off x="2433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55" name="直接连接符 14547"/>
              <p:cNvSpPr/>
              <p:nvPr/>
            </p:nvSpPr>
            <p:spPr>
              <a:xfrm rot="2700000">
                <a:off x="2469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56" name="直接连接符 14548"/>
              <p:cNvSpPr/>
              <p:nvPr/>
            </p:nvSpPr>
            <p:spPr>
              <a:xfrm rot="2700000">
                <a:off x="2506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57" name="直接连接符 14549"/>
              <p:cNvSpPr/>
              <p:nvPr/>
            </p:nvSpPr>
            <p:spPr>
              <a:xfrm rot="2700000">
                <a:off x="2542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58" name="直接连接符 14550"/>
              <p:cNvSpPr/>
              <p:nvPr/>
            </p:nvSpPr>
            <p:spPr>
              <a:xfrm rot="2700000">
                <a:off x="2578" y="-25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59" name="直接连接符 14551"/>
              <p:cNvSpPr/>
              <p:nvPr/>
            </p:nvSpPr>
            <p:spPr>
              <a:xfrm rot="2700000">
                <a:off x="2578" y="-25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60" name="直接连接符 14552"/>
              <p:cNvSpPr/>
              <p:nvPr/>
            </p:nvSpPr>
            <p:spPr>
              <a:xfrm rot="2700000">
                <a:off x="2614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61" name="直接连接符 14553"/>
              <p:cNvSpPr/>
              <p:nvPr/>
            </p:nvSpPr>
            <p:spPr>
              <a:xfrm rot="2700000">
                <a:off x="2650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62" name="直接连接符 14554"/>
              <p:cNvSpPr/>
              <p:nvPr/>
            </p:nvSpPr>
            <p:spPr>
              <a:xfrm rot="2700000">
                <a:off x="2687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63" name="直接连接符 14555"/>
              <p:cNvSpPr/>
              <p:nvPr/>
            </p:nvSpPr>
            <p:spPr>
              <a:xfrm rot="2700000">
                <a:off x="2723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64" name="直接连接符 14556"/>
              <p:cNvSpPr/>
              <p:nvPr/>
            </p:nvSpPr>
            <p:spPr>
              <a:xfrm rot="2700000">
                <a:off x="2759" y="-25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65" name="直接连接符 14557"/>
              <p:cNvSpPr/>
              <p:nvPr/>
            </p:nvSpPr>
            <p:spPr>
              <a:xfrm rot="2700000">
                <a:off x="2759" y="-25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66" name="直接连接符 14558"/>
              <p:cNvSpPr/>
              <p:nvPr/>
            </p:nvSpPr>
            <p:spPr>
              <a:xfrm rot="2700000">
                <a:off x="2795" y="-25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67" name="直接连接符 14559"/>
              <p:cNvSpPr/>
              <p:nvPr/>
            </p:nvSpPr>
            <p:spPr>
              <a:xfrm rot="2700000">
                <a:off x="2835" y="-22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68" name="直接连接符 14560"/>
              <p:cNvSpPr/>
              <p:nvPr/>
            </p:nvSpPr>
            <p:spPr>
              <a:xfrm rot="2700000">
                <a:off x="2872" y="-22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69" name="直接连接符 14561"/>
              <p:cNvSpPr/>
              <p:nvPr/>
            </p:nvSpPr>
            <p:spPr>
              <a:xfrm rot="2700000">
                <a:off x="2908" y="-22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70" name="直接连接符 14562"/>
              <p:cNvSpPr/>
              <p:nvPr/>
            </p:nvSpPr>
            <p:spPr>
              <a:xfrm rot="2700000">
                <a:off x="2944" y="-22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71" name="直接连接符 14563"/>
              <p:cNvSpPr/>
              <p:nvPr/>
            </p:nvSpPr>
            <p:spPr>
              <a:xfrm rot="2700000">
                <a:off x="2944" y="-22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72" name="直接连接符 14564"/>
              <p:cNvSpPr/>
              <p:nvPr/>
            </p:nvSpPr>
            <p:spPr>
              <a:xfrm rot="2700000">
                <a:off x="2980" y="-22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73" name="直接连接符 14565"/>
              <p:cNvSpPr/>
              <p:nvPr/>
            </p:nvSpPr>
            <p:spPr>
              <a:xfrm rot="2700000">
                <a:off x="3016" y="-22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74" name="直接连接符 14566"/>
              <p:cNvSpPr/>
              <p:nvPr/>
            </p:nvSpPr>
            <p:spPr>
              <a:xfrm rot="2700000">
                <a:off x="3053" y="-22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75" name="直接连接符 14567"/>
              <p:cNvSpPr/>
              <p:nvPr/>
            </p:nvSpPr>
            <p:spPr>
              <a:xfrm rot="2700000">
                <a:off x="3089" y="-22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76" name="直接连接符 14568"/>
              <p:cNvSpPr/>
              <p:nvPr/>
            </p:nvSpPr>
            <p:spPr>
              <a:xfrm rot="2700000">
                <a:off x="3125" y="-22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77" name="直接连接符 14569"/>
              <p:cNvSpPr/>
              <p:nvPr/>
            </p:nvSpPr>
            <p:spPr>
              <a:xfrm rot="2700000">
                <a:off x="3125" y="-22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78" name="直接连接符 14570"/>
              <p:cNvSpPr/>
              <p:nvPr/>
            </p:nvSpPr>
            <p:spPr>
              <a:xfrm rot="2700000">
                <a:off x="3161" y="-22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79" name="直接连接符 14571"/>
              <p:cNvSpPr/>
              <p:nvPr/>
            </p:nvSpPr>
            <p:spPr>
              <a:xfrm rot="2700000">
                <a:off x="3197" y="-22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80" name="直接连接符 14572"/>
              <p:cNvSpPr/>
              <p:nvPr/>
            </p:nvSpPr>
            <p:spPr>
              <a:xfrm rot="2700000">
                <a:off x="3234" y="-22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81" name="直接连接符 14573"/>
              <p:cNvSpPr/>
              <p:nvPr/>
            </p:nvSpPr>
            <p:spPr>
              <a:xfrm rot="2700000">
                <a:off x="3270" y="-22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82" name="直接连接符 14574"/>
              <p:cNvSpPr/>
              <p:nvPr/>
            </p:nvSpPr>
            <p:spPr>
              <a:xfrm rot="2700000">
                <a:off x="3306" y="-22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83" name="直接连接符 14575"/>
              <p:cNvSpPr/>
              <p:nvPr/>
            </p:nvSpPr>
            <p:spPr>
              <a:xfrm rot="2700000">
                <a:off x="3306" y="-22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84" name="直接连接符 14576"/>
              <p:cNvSpPr/>
              <p:nvPr/>
            </p:nvSpPr>
            <p:spPr>
              <a:xfrm rot="2700000">
                <a:off x="3342" y="-22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85" name="直接连接符 14577"/>
              <p:cNvSpPr/>
              <p:nvPr/>
            </p:nvSpPr>
            <p:spPr>
              <a:xfrm rot="2700000">
                <a:off x="3378" y="-22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86" name="直接连接符 14578"/>
              <p:cNvSpPr/>
              <p:nvPr/>
            </p:nvSpPr>
            <p:spPr>
              <a:xfrm rot="2700000">
                <a:off x="3415" y="-22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87" name="直接连接符 14579"/>
              <p:cNvSpPr/>
              <p:nvPr/>
            </p:nvSpPr>
            <p:spPr>
              <a:xfrm rot="2700000">
                <a:off x="3451" y="-22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88" name="直接连接符 14580"/>
              <p:cNvSpPr/>
              <p:nvPr/>
            </p:nvSpPr>
            <p:spPr>
              <a:xfrm rot="2700000">
                <a:off x="3487" y="-22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89" name="直接连接符 14581"/>
              <p:cNvSpPr/>
              <p:nvPr/>
            </p:nvSpPr>
            <p:spPr>
              <a:xfrm rot="2700000">
                <a:off x="3487" y="-22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90" name="直接连接符 14582"/>
              <p:cNvSpPr/>
              <p:nvPr/>
            </p:nvSpPr>
            <p:spPr>
              <a:xfrm rot="2700000">
                <a:off x="3523" y="-22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91" name="直接连接符 14583"/>
              <p:cNvSpPr/>
              <p:nvPr/>
            </p:nvSpPr>
            <p:spPr>
              <a:xfrm rot="2700000">
                <a:off x="3555" y="-16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92" name="直接连接符 14584"/>
              <p:cNvSpPr/>
              <p:nvPr/>
            </p:nvSpPr>
            <p:spPr>
              <a:xfrm rot="2700000">
                <a:off x="3591" y="-16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93" name="直接连接符 14585"/>
              <p:cNvSpPr/>
              <p:nvPr/>
            </p:nvSpPr>
            <p:spPr>
              <a:xfrm rot="2700000">
                <a:off x="3654" y="-25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1994" name="直接连接符 14586"/>
              <p:cNvSpPr/>
              <p:nvPr/>
            </p:nvSpPr>
            <p:spPr>
              <a:xfrm rot="2700000">
                <a:off x="3628" y="-16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31995" name="文本框 14587"/>
            <p:cNvSpPr txBox="1"/>
            <p:nvPr/>
          </p:nvSpPr>
          <p:spPr>
            <a:xfrm>
              <a:off x="108" y="317"/>
              <a:ext cx="3901" cy="19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900" b="1" i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0 cm      1          2            3           4            5            6           7            8          9          10</a:t>
              </a:r>
              <a:r>
                <a:rPr lang="en-US" altLang="zh-CN" sz="900" b="1" i="1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endParaRPr lang="en-US" altLang="zh-CN" sz="100" i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4589" name="组合 14588"/>
          <p:cNvGrpSpPr/>
          <p:nvPr/>
        </p:nvGrpSpPr>
        <p:grpSpPr>
          <a:xfrm>
            <a:off x="1986410" y="787436"/>
            <a:ext cx="4617720" cy="1034473"/>
            <a:chOff x="0" y="0"/>
            <a:chExt cx="3888" cy="871"/>
          </a:xfrm>
        </p:grpSpPr>
        <p:sp>
          <p:nvSpPr>
            <p:cNvPr id="31997" name="立方体 14589"/>
            <p:cNvSpPr/>
            <p:nvPr/>
          </p:nvSpPr>
          <p:spPr>
            <a:xfrm>
              <a:off x="58" y="0"/>
              <a:ext cx="1638" cy="775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1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31998" name="组合 14590"/>
            <p:cNvGrpSpPr/>
            <p:nvPr/>
          </p:nvGrpSpPr>
          <p:grpSpPr>
            <a:xfrm rot="411307">
              <a:off x="0" y="504"/>
              <a:ext cx="3888" cy="367"/>
              <a:chOff x="0" y="0"/>
              <a:chExt cx="3888" cy="499"/>
            </a:xfrm>
          </p:grpSpPr>
          <p:sp>
            <p:nvSpPr>
              <p:cNvPr id="31999" name="立方体 14591"/>
              <p:cNvSpPr/>
              <p:nvPr/>
            </p:nvSpPr>
            <p:spPr>
              <a:xfrm>
                <a:off x="0" y="0"/>
                <a:ext cx="3888" cy="499"/>
              </a:xfrm>
              <a:prstGeom prst="cube">
                <a:avLst>
                  <a:gd name="adj" fmla="val 8616"/>
                </a:avLst>
              </a:prstGeom>
              <a:solidFill>
                <a:srgbClr val="FFCC00"/>
              </a:solidFill>
              <a:ln w="254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r>
                  <a:rPr lang="en-US" altLang="zh-CN" sz="9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0 cm     1           2            3           4            5            6           7            8          9          10</a:t>
                </a:r>
                <a:r>
                  <a:rPr lang="en-US" altLang="zh-CN" sz="900" b="1">
                    <a:latin typeface="Arial" panose="020B0604020202020204" pitchFamily="34" charset="0"/>
                    <a:ea typeface="宋体" panose="02010600030101010101" pitchFamily="2" charset="-122"/>
                  </a:rPr>
                  <a:t> </a:t>
                </a:r>
              </a:p>
            </p:txBody>
          </p:sp>
          <p:sp>
            <p:nvSpPr>
              <p:cNvPr id="32000" name="直接连接符 14592"/>
              <p:cNvSpPr/>
              <p:nvPr/>
            </p:nvSpPr>
            <p:spPr>
              <a:xfrm>
                <a:off x="91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01" name="直接连接符 14593"/>
              <p:cNvSpPr/>
              <p:nvPr/>
            </p:nvSpPr>
            <p:spPr>
              <a:xfrm>
                <a:off x="127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02" name="直接连接符 14594"/>
              <p:cNvSpPr/>
              <p:nvPr/>
            </p:nvSpPr>
            <p:spPr>
              <a:xfrm>
                <a:off x="163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03" name="直接连接符 14595"/>
              <p:cNvSpPr/>
              <p:nvPr/>
            </p:nvSpPr>
            <p:spPr>
              <a:xfrm>
                <a:off x="200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04" name="直接连接符 14596"/>
              <p:cNvSpPr/>
              <p:nvPr/>
            </p:nvSpPr>
            <p:spPr>
              <a:xfrm>
                <a:off x="236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05" name="直接连接符 14597"/>
              <p:cNvSpPr/>
              <p:nvPr/>
            </p:nvSpPr>
            <p:spPr>
              <a:xfrm>
                <a:off x="272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06" name="直接连接符 14598"/>
              <p:cNvSpPr/>
              <p:nvPr/>
            </p:nvSpPr>
            <p:spPr>
              <a:xfrm>
                <a:off x="272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07" name="直接连接符 14599"/>
              <p:cNvSpPr/>
              <p:nvPr/>
            </p:nvSpPr>
            <p:spPr>
              <a:xfrm>
                <a:off x="308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08" name="直接连接符 14600"/>
              <p:cNvSpPr/>
              <p:nvPr/>
            </p:nvSpPr>
            <p:spPr>
              <a:xfrm>
                <a:off x="344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09" name="直接连接符 14601"/>
              <p:cNvSpPr/>
              <p:nvPr/>
            </p:nvSpPr>
            <p:spPr>
              <a:xfrm>
                <a:off x="381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10" name="直接连接符 14602"/>
              <p:cNvSpPr/>
              <p:nvPr/>
            </p:nvSpPr>
            <p:spPr>
              <a:xfrm>
                <a:off x="417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11" name="直接连接符 14603"/>
              <p:cNvSpPr/>
              <p:nvPr/>
            </p:nvSpPr>
            <p:spPr>
              <a:xfrm>
                <a:off x="453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12" name="直接连接符 14604"/>
              <p:cNvSpPr/>
              <p:nvPr/>
            </p:nvSpPr>
            <p:spPr>
              <a:xfrm>
                <a:off x="453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13" name="直接连接符 14605"/>
              <p:cNvSpPr/>
              <p:nvPr/>
            </p:nvSpPr>
            <p:spPr>
              <a:xfrm>
                <a:off x="489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14" name="直接连接符 14606"/>
              <p:cNvSpPr/>
              <p:nvPr/>
            </p:nvSpPr>
            <p:spPr>
              <a:xfrm>
                <a:off x="525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15" name="直接连接符 14607"/>
              <p:cNvSpPr/>
              <p:nvPr/>
            </p:nvSpPr>
            <p:spPr>
              <a:xfrm>
                <a:off x="562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16" name="直接连接符 14608"/>
              <p:cNvSpPr/>
              <p:nvPr/>
            </p:nvSpPr>
            <p:spPr>
              <a:xfrm>
                <a:off x="598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17" name="直接连接符 14609"/>
              <p:cNvSpPr/>
              <p:nvPr/>
            </p:nvSpPr>
            <p:spPr>
              <a:xfrm>
                <a:off x="634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18" name="直接连接符 14610"/>
              <p:cNvSpPr/>
              <p:nvPr/>
            </p:nvSpPr>
            <p:spPr>
              <a:xfrm>
                <a:off x="634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19" name="直接连接符 14611"/>
              <p:cNvSpPr/>
              <p:nvPr/>
            </p:nvSpPr>
            <p:spPr>
              <a:xfrm>
                <a:off x="670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20" name="直接连接符 14612"/>
              <p:cNvSpPr/>
              <p:nvPr/>
            </p:nvSpPr>
            <p:spPr>
              <a:xfrm>
                <a:off x="706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21" name="直接连接符 14613"/>
              <p:cNvSpPr/>
              <p:nvPr/>
            </p:nvSpPr>
            <p:spPr>
              <a:xfrm>
                <a:off x="743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22" name="直接连接符 14614"/>
              <p:cNvSpPr/>
              <p:nvPr/>
            </p:nvSpPr>
            <p:spPr>
              <a:xfrm>
                <a:off x="779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23" name="直接连接符 14615"/>
              <p:cNvSpPr/>
              <p:nvPr/>
            </p:nvSpPr>
            <p:spPr>
              <a:xfrm>
                <a:off x="815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24" name="直接连接符 14616"/>
              <p:cNvSpPr/>
              <p:nvPr/>
            </p:nvSpPr>
            <p:spPr>
              <a:xfrm>
                <a:off x="816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25" name="直接连接符 14617"/>
              <p:cNvSpPr/>
              <p:nvPr/>
            </p:nvSpPr>
            <p:spPr>
              <a:xfrm>
                <a:off x="852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26" name="直接连接符 14618"/>
              <p:cNvSpPr/>
              <p:nvPr/>
            </p:nvSpPr>
            <p:spPr>
              <a:xfrm>
                <a:off x="888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27" name="直接连接符 14619"/>
              <p:cNvSpPr/>
              <p:nvPr/>
            </p:nvSpPr>
            <p:spPr>
              <a:xfrm>
                <a:off x="925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28" name="直接连接符 14620"/>
              <p:cNvSpPr/>
              <p:nvPr/>
            </p:nvSpPr>
            <p:spPr>
              <a:xfrm>
                <a:off x="961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29" name="直接连接符 14621"/>
              <p:cNvSpPr/>
              <p:nvPr/>
            </p:nvSpPr>
            <p:spPr>
              <a:xfrm>
                <a:off x="997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30" name="直接连接符 14622"/>
              <p:cNvSpPr/>
              <p:nvPr/>
            </p:nvSpPr>
            <p:spPr>
              <a:xfrm>
                <a:off x="997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31" name="直接连接符 14623"/>
              <p:cNvSpPr/>
              <p:nvPr/>
            </p:nvSpPr>
            <p:spPr>
              <a:xfrm>
                <a:off x="1033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32" name="直接连接符 14624"/>
              <p:cNvSpPr/>
              <p:nvPr/>
            </p:nvSpPr>
            <p:spPr>
              <a:xfrm>
                <a:off x="1069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33" name="直接连接符 14625"/>
              <p:cNvSpPr/>
              <p:nvPr/>
            </p:nvSpPr>
            <p:spPr>
              <a:xfrm>
                <a:off x="1106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34" name="直接连接符 14626"/>
              <p:cNvSpPr/>
              <p:nvPr/>
            </p:nvSpPr>
            <p:spPr>
              <a:xfrm>
                <a:off x="1142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35" name="直接连接符 14627"/>
              <p:cNvSpPr/>
              <p:nvPr/>
            </p:nvSpPr>
            <p:spPr>
              <a:xfrm>
                <a:off x="1178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36" name="直接连接符 14628"/>
              <p:cNvSpPr/>
              <p:nvPr/>
            </p:nvSpPr>
            <p:spPr>
              <a:xfrm>
                <a:off x="1178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37" name="直接连接符 14629"/>
              <p:cNvSpPr/>
              <p:nvPr/>
            </p:nvSpPr>
            <p:spPr>
              <a:xfrm>
                <a:off x="1214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38" name="直接连接符 14630"/>
              <p:cNvSpPr/>
              <p:nvPr/>
            </p:nvSpPr>
            <p:spPr>
              <a:xfrm>
                <a:off x="1250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39" name="直接连接符 14631"/>
              <p:cNvSpPr/>
              <p:nvPr/>
            </p:nvSpPr>
            <p:spPr>
              <a:xfrm>
                <a:off x="1287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40" name="直接连接符 14632"/>
              <p:cNvSpPr/>
              <p:nvPr/>
            </p:nvSpPr>
            <p:spPr>
              <a:xfrm>
                <a:off x="1323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41" name="直接连接符 14633"/>
              <p:cNvSpPr/>
              <p:nvPr/>
            </p:nvSpPr>
            <p:spPr>
              <a:xfrm>
                <a:off x="1359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42" name="直接连接符 14634"/>
              <p:cNvSpPr/>
              <p:nvPr/>
            </p:nvSpPr>
            <p:spPr>
              <a:xfrm>
                <a:off x="1359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43" name="直接连接符 14635"/>
              <p:cNvSpPr/>
              <p:nvPr/>
            </p:nvSpPr>
            <p:spPr>
              <a:xfrm>
                <a:off x="1395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44" name="直接连接符 14636"/>
              <p:cNvSpPr/>
              <p:nvPr/>
            </p:nvSpPr>
            <p:spPr>
              <a:xfrm>
                <a:off x="1431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45" name="直接连接符 14637"/>
              <p:cNvSpPr/>
              <p:nvPr/>
            </p:nvSpPr>
            <p:spPr>
              <a:xfrm>
                <a:off x="1468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46" name="直接连接符 14638"/>
              <p:cNvSpPr/>
              <p:nvPr/>
            </p:nvSpPr>
            <p:spPr>
              <a:xfrm>
                <a:off x="1504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47" name="直接连接符 14639"/>
              <p:cNvSpPr/>
              <p:nvPr/>
            </p:nvSpPr>
            <p:spPr>
              <a:xfrm>
                <a:off x="1540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48" name="直接连接符 14640"/>
              <p:cNvSpPr/>
              <p:nvPr/>
            </p:nvSpPr>
            <p:spPr>
              <a:xfrm>
                <a:off x="1540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49" name="直接连接符 14641"/>
              <p:cNvSpPr/>
              <p:nvPr/>
            </p:nvSpPr>
            <p:spPr>
              <a:xfrm>
                <a:off x="1576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50" name="直接连接符 14642"/>
              <p:cNvSpPr/>
              <p:nvPr/>
            </p:nvSpPr>
            <p:spPr>
              <a:xfrm>
                <a:off x="1612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51" name="直接连接符 14643"/>
              <p:cNvSpPr/>
              <p:nvPr/>
            </p:nvSpPr>
            <p:spPr>
              <a:xfrm>
                <a:off x="1649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52" name="直接连接符 14644"/>
              <p:cNvSpPr/>
              <p:nvPr/>
            </p:nvSpPr>
            <p:spPr>
              <a:xfrm>
                <a:off x="1685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53" name="直接连接符 14645"/>
              <p:cNvSpPr/>
              <p:nvPr/>
            </p:nvSpPr>
            <p:spPr>
              <a:xfrm>
                <a:off x="1721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54" name="直接连接符 14646"/>
              <p:cNvSpPr/>
              <p:nvPr/>
            </p:nvSpPr>
            <p:spPr>
              <a:xfrm>
                <a:off x="1721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55" name="直接连接符 14647"/>
              <p:cNvSpPr/>
              <p:nvPr/>
            </p:nvSpPr>
            <p:spPr>
              <a:xfrm>
                <a:off x="1757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56" name="直接连接符 14648"/>
              <p:cNvSpPr/>
              <p:nvPr/>
            </p:nvSpPr>
            <p:spPr>
              <a:xfrm>
                <a:off x="1793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57" name="直接连接符 14649"/>
              <p:cNvSpPr/>
              <p:nvPr/>
            </p:nvSpPr>
            <p:spPr>
              <a:xfrm>
                <a:off x="1830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58" name="直接连接符 14650"/>
              <p:cNvSpPr/>
              <p:nvPr/>
            </p:nvSpPr>
            <p:spPr>
              <a:xfrm>
                <a:off x="1866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59" name="直接连接符 14651"/>
              <p:cNvSpPr/>
              <p:nvPr/>
            </p:nvSpPr>
            <p:spPr>
              <a:xfrm>
                <a:off x="1902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60" name="直接连接符 14652"/>
              <p:cNvSpPr/>
              <p:nvPr/>
            </p:nvSpPr>
            <p:spPr>
              <a:xfrm>
                <a:off x="1902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61" name="直接连接符 14653"/>
              <p:cNvSpPr/>
              <p:nvPr/>
            </p:nvSpPr>
            <p:spPr>
              <a:xfrm>
                <a:off x="1938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62" name="直接连接符 14654"/>
              <p:cNvSpPr/>
              <p:nvPr/>
            </p:nvSpPr>
            <p:spPr>
              <a:xfrm>
                <a:off x="1974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63" name="直接连接符 14655"/>
              <p:cNvSpPr/>
              <p:nvPr/>
            </p:nvSpPr>
            <p:spPr>
              <a:xfrm>
                <a:off x="2011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64" name="直接连接符 14656"/>
              <p:cNvSpPr/>
              <p:nvPr/>
            </p:nvSpPr>
            <p:spPr>
              <a:xfrm>
                <a:off x="2047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65" name="直接连接符 14657"/>
              <p:cNvSpPr/>
              <p:nvPr/>
            </p:nvSpPr>
            <p:spPr>
              <a:xfrm>
                <a:off x="2083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66" name="直接连接符 14658"/>
              <p:cNvSpPr/>
              <p:nvPr/>
            </p:nvSpPr>
            <p:spPr>
              <a:xfrm>
                <a:off x="2083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67" name="直接连接符 14659"/>
              <p:cNvSpPr/>
              <p:nvPr/>
            </p:nvSpPr>
            <p:spPr>
              <a:xfrm>
                <a:off x="2119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68" name="直接连接符 14660"/>
              <p:cNvSpPr/>
              <p:nvPr/>
            </p:nvSpPr>
            <p:spPr>
              <a:xfrm>
                <a:off x="2155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69" name="直接连接符 14661"/>
              <p:cNvSpPr/>
              <p:nvPr/>
            </p:nvSpPr>
            <p:spPr>
              <a:xfrm>
                <a:off x="2192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70" name="直接连接符 14662"/>
              <p:cNvSpPr/>
              <p:nvPr/>
            </p:nvSpPr>
            <p:spPr>
              <a:xfrm>
                <a:off x="2228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71" name="直接连接符 14663"/>
              <p:cNvSpPr/>
              <p:nvPr/>
            </p:nvSpPr>
            <p:spPr>
              <a:xfrm>
                <a:off x="2264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72" name="直接连接符 14664"/>
              <p:cNvSpPr/>
              <p:nvPr/>
            </p:nvSpPr>
            <p:spPr>
              <a:xfrm>
                <a:off x="2264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73" name="直接连接符 14665"/>
              <p:cNvSpPr/>
              <p:nvPr/>
            </p:nvSpPr>
            <p:spPr>
              <a:xfrm>
                <a:off x="2300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74" name="直接连接符 14666"/>
              <p:cNvSpPr/>
              <p:nvPr/>
            </p:nvSpPr>
            <p:spPr>
              <a:xfrm>
                <a:off x="2336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75" name="直接连接符 14667"/>
              <p:cNvSpPr/>
              <p:nvPr/>
            </p:nvSpPr>
            <p:spPr>
              <a:xfrm>
                <a:off x="2373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76" name="直接连接符 14668"/>
              <p:cNvSpPr/>
              <p:nvPr/>
            </p:nvSpPr>
            <p:spPr>
              <a:xfrm>
                <a:off x="2409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77" name="直接连接符 14669"/>
              <p:cNvSpPr/>
              <p:nvPr/>
            </p:nvSpPr>
            <p:spPr>
              <a:xfrm>
                <a:off x="2445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78" name="直接连接符 14670"/>
              <p:cNvSpPr/>
              <p:nvPr/>
            </p:nvSpPr>
            <p:spPr>
              <a:xfrm>
                <a:off x="2445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79" name="直接连接符 14671"/>
              <p:cNvSpPr/>
              <p:nvPr/>
            </p:nvSpPr>
            <p:spPr>
              <a:xfrm>
                <a:off x="2481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80" name="直接连接符 14672"/>
              <p:cNvSpPr/>
              <p:nvPr/>
            </p:nvSpPr>
            <p:spPr>
              <a:xfrm>
                <a:off x="2517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81" name="直接连接符 14673"/>
              <p:cNvSpPr/>
              <p:nvPr/>
            </p:nvSpPr>
            <p:spPr>
              <a:xfrm>
                <a:off x="2554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82" name="直接连接符 14674"/>
              <p:cNvSpPr/>
              <p:nvPr/>
            </p:nvSpPr>
            <p:spPr>
              <a:xfrm>
                <a:off x="2590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83" name="直接连接符 14675"/>
              <p:cNvSpPr/>
              <p:nvPr/>
            </p:nvSpPr>
            <p:spPr>
              <a:xfrm>
                <a:off x="2626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84" name="直接连接符 14676"/>
              <p:cNvSpPr/>
              <p:nvPr/>
            </p:nvSpPr>
            <p:spPr>
              <a:xfrm>
                <a:off x="2626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85" name="直接连接符 14677"/>
              <p:cNvSpPr/>
              <p:nvPr/>
            </p:nvSpPr>
            <p:spPr>
              <a:xfrm>
                <a:off x="2662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86" name="直接连接符 14678"/>
              <p:cNvSpPr/>
              <p:nvPr/>
            </p:nvSpPr>
            <p:spPr>
              <a:xfrm>
                <a:off x="2698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87" name="直接连接符 14679"/>
              <p:cNvSpPr/>
              <p:nvPr/>
            </p:nvSpPr>
            <p:spPr>
              <a:xfrm>
                <a:off x="2735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88" name="直接连接符 14680"/>
              <p:cNvSpPr/>
              <p:nvPr/>
            </p:nvSpPr>
            <p:spPr>
              <a:xfrm>
                <a:off x="2771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89" name="直接连接符 14681"/>
              <p:cNvSpPr/>
              <p:nvPr/>
            </p:nvSpPr>
            <p:spPr>
              <a:xfrm>
                <a:off x="2807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90" name="直接连接符 14682"/>
              <p:cNvSpPr/>
              <p:nvPr/>
            </p:nvSpPr>
            <p:spPr>
              <a:xfrm>
                <a:off x="2807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91" name="直接连接符 14683"/>
              <p:cNvSpPr/>
              <p:nvPr/>
            </p:nvSpPr>
            <p:spPr>
              <a:xfrm>
                <a:off x="2843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92" name="直接连接符 14684"/>
              <p:cNvSpPr/>
              <p:nvPr/>
            </p:nvSpPr>
            <p:spPr>
              <a:xfrm>
                <a:off x="2879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93" name="直接连接符 14685"/>
              <p:cNvSpPr/>
              <p:nvPr/>
            </p:nvSpPr>
            <p:spPr>
              <a:xfrm>
                <a:off x="2916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94" name="直接连接符 14686"/>
              <p:cNvSpPr/>
              <p:nvPr/>
            </p:nvSpPr>
            <p:spPr>
              <a:xfrm>
                <a:off x="2952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095" name="直接连接符 14687"/>
              <p:cNvSpPr/>
              <p:nvPr/>
            </p:nvSpPr>
            <p:spPr>
              <a:xfrm>
                <a:off x="2988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grpSp>
            <p:nvGrpSpPr>
              <p:cNvPr id="32096" name="组合 14688"/>
              <p:cNvGrpSpPr/>
              <p:nvPr/>
            </p:nvGrpSpPr>
            <p:grpSpPr>
              <a:xfrm>
                <a:off x="2988" y="51"/>
                <a:ext cx="145" cy="118"/>
                <a:chOff x="0" y="0"/>
                <a:chExt cx="145" cy="118"/>
              </a:xfrm>
            </p:grpSpPr>
            <p:sp>
              <p:nvSpPr>
                <p:cNvPr id="32097" name="直接连接符 14689"/>
                <p:cNvSpPr/>
                <p:nvPr/>
              </p:nvSpPr>
              <p:spPr>
                <a:xfrm>
                  <a:off x="0" y="0"/>
                  <a:ext cx="0" cy="11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2098" name="直接连接符 14690"/>
                <p:cNvSpPr/>
                <p:nvPr/>
              </p:nvSpPr>
              <p:spPr>
                <a:xfrm>
                  <a:off x="36" y="0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2099" name="直接连接符 14691"/>
                <p:cNvSpPr/>
                <p:nvPr/>
              </p:nvSpPr>
              <p:spPr>
                <a:xfrm>
                  <a:off x="72" y="0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2100" name="直接连接符 14692"/>
                <p:cNvSpPr/>
                <p:nvPr/>
              </p:nvSpPr>
              <p:spPr>
                <a:xfrm>
                  <a:off x="109" y="0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2101" name="直接连接符 14693"/>
                <p:cNvSpPr/>
                <p:nvPr/>
              </p:nvSpPr>
              <p:spPr>
                <a:xfrm>
                  <a:off x="145" y="0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32102" name="直接连接符 14694"/>
              <p:cNvSpPr/>
              <p:nvPr/>
            </p:nvSpPr>
            <p:spPr>
              <a:xfrm>
                <a:off x="3169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103" name="直接连接符 14695"/>
              <p:cNvSpPr/>
              <p:nvPr/>
            </p:nvSpPr>
            <p:spPr>
              <a:xfrm>
                <a:off x="3167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104" name="直接连接符 14696"/>
              <p:cNvSpPr/>
              <p:nvPr/>
            </p:nvSpPr>
            <p:spPr>
              <a:xfrm>
                <a:off x="3203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105" name="直接连接符 14697"/>
              <p:cNvSpPr/>
              <p:nvPr/>
            </p:nvSpPr>
            <p:spPr>
              <a:xfrm>
                <a:off x="3239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106" name="直接连接符 14698"/>
              <p:cNvSpPr/>
              <p:nvPr/>
            </p:nvSpPr>
            <p:spPr>
              <a:xfrm>
                <a:off x="3276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107" name="直接连接符 14699"/>
              <p:cNvSpPr/>
              <p:nvPr/>
            </p:nvSpPr>
            <p:spPr>
              <a:xfrm>
                <a:off x="3312" y="51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grpSp>
            <p:nvGrpSpPr>
              <p:cNvPr id="32108" name="组合 14700"/>
              <p:cNvGrpSpPr/>
              <p:nvPr/>
            </p:nvGrpSpPr>
            <p:grpSpPr>
              <a:xfrm>
                <a:off x="3348" y="51"/>
                <a:ext cx="145" cy="118"/>
                <a:chOff x="0" y="0"/>
                <a:chExt cx="145" cy="118"/>
              </a:xfrm>
            </p:grpSpPr>
            <p:sp>
              <p:nvSpPr>
                <p:cNvPr id="32109" name="直接连接符 14701"/>
                <p:cNvSpPr/>
                <p:nvPr/>
              </p:nvSpPr>
              <p:spPr>
                <a:xfrm>
                  <a:off x="0" y="0"/>
                  <a:ext cx="0" cy="11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2110" name="直接连接符 14702"/>
                <p:cNvSpPr/>
                <p:nvPr/>
              </p:nvSpPr>
              <p:spPr>
                <a:xfrm>
                  <a:off x="36" y="0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2111" name="直接连接符 14703"/>
                <p:cNvSpPr/>
                <p:nvPr/>
              </p:nvSpPr>
              <p:spPr>
                <a:xfrm>
                  <a:off x="72" y="0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2112" name="直接连接符 14704"/>
                <p:cNvSpPr/>
                <p:nvPr/>
              </p:nvSpPr>
              <p:spPr>
                <a:xfrm>
                  <a:off x="109" y="0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2113" name="直接连接符 14705"/>
                <p:cNvSpPr/>
                <p:nvPr/>
              </p:nvSpPr>
              <p:spPr>
                <a:xfrm>
                  <a:off x="145" y="0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32114" name="直接连接符 14706"/>
              <p:cNvSpPr/>
              <p:nvPr/>
            </p:nvSpPr>
            <p:spPr>
              <a:xfrm>
                <a:off x="3529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grpSp>
            <p:nvGrpSpPr>
              <p:cNvPr id="32115" name="组合 14707"/>
              <p:cNvGrpSpPr/>
              <p:nvPr/>
            </p:nvGrpSpPr>
            <p:grpSpPr>
              <a:xfrm>
                <a:off x="3528" y="51"/>
                <a:ext cx="145" cy="118"/>
                <a:chOff x="0" y="0"/>
                <a:chExt cx="145" cy="118"/>
              </a:xfrm>
            </p:grpSpPr>
            <p:sp>
              <p:nvSpPr>
                <p:cNvPr id="32116" name="直接连接符 14708"/>
                <p:cNvSpPr/>
                <p:nvPr/>
              </p:nvSpPr>
              <p:spPr>
                <a:xfrm>
                  <a:off x="0" y="0"/>
                  <a:ext cx="0" cy="11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2117" name="直接连接符 14709"/>
                <p:cNvSpPr/>
                <p:nvPr/>
              </p:nvSpPr>
              <p:spPr>
                <a:xfrm>
                  <a:off x="36" y="0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2118" name="直接连接符 14710"/>
                <p:cNvSpPr/>
                <p:nvPr/>
              </p:nvSpPr>
              <p:spPr>
                <a:xfrm>
                  <a:off x="72" y="0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2119" name="直接连接符 14711"/>
                <p:cNvSpPr/>
                <p:nvPr/>
              </p:nvSpPr>
              <p:spPr>
                <a:xfrm>
                  <a:off x="109" y="0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2120" name="直接连接符 14712"/>
                <p:cNvSpPr/>
                <p:nvPr/>
              </p:nvSpPr>
              <p:spPr>
                <a:xfrm>
                  <a:off x="145" y="0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32121" name="直接连接符 14713"/>
              <p:cNvSpPr/>
              <p:nvPr/>
            </p:nvSpPr>
            <p:spPr>
              <a:xfrm>
                <a:off x="3709" y="51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</p:grpSp>
      <p:sp>
        <p:nvSpPr>
          <p:cNvPr id="32122" name="圆角矩形标注 14714"/>
          <p:cNvSpPr/>
          <p:nvPr/>
        </p:nvSpPr>
        <p:spPr>
          <a:xfrm>
            <a:off x="1501834" y="141335"/>
            <a:ext cx="888389" cy="485763"/>
          </a:xfrm>
          <a:prstGeom prst="wedgeRoundRectCallout">
            <a:avLst>
              <a:gd name="adj1" fmla="val 63236"/>
              <a:gd name="adj2" fmla="val 44620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395" b="1">
                <a:solidFill>
                  <a:srgbClr val="FF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放对</a:t>
            </a:r>
          </a:p>
        </p:txBody>
      </p:sp>
      <p:sp>
        <p:nvSpPr>
          <p:cNvPr id="14716" name="文本框 14715"/>
          <p:cNvSpPr txBox="1"/>
          <p:nvPr/>
        </p:nvSpPr>
        <p:spPr>
          <a:xfrm>
            <a:off x="6511490" y="1596249"/>
            <a:ext cx="862259" cy="5969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9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×</a:t>
            </a:r>
          </a:p>
        </p:txBody>
      </p:sp>
      <p:sp>
        <p:nvSpPr>
          <p:cNvPr id="14717" name="文本框 14716"/>
          <p:cNvSpPr txBox="1"/>
          <p:nvPr/>
        </p:nvSpPr>
        <p:spPr>
          <a:xfrm>
            <a:off x="6403411" y="3534551"/>
            <a:ext cx="862259" cy="5969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9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√</a:t>
            </a:r>
          </a:p>
        </p:txBody>
      </p:sp>
      <p:sp>
        <p:nvSpPr>
          <p:cNvPr id="14718" name="文本框 14717"/>
          <p:cNvSpPr txBox="1"/>
          <p:nvPr/>
        </p:nvSpPr>
        <p:spPr>
          <a:xfrm>
            <a:off x="6490112" y="2511955"/>
            <a:ext cx="862259" cy="5969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9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×</a:t>
            </a:r>
          </a:p>
        </p:txBody>
      </p:sp>
      <p:sp>
        <p:nvSpPr>
          <p:cNvPr id="32126" name="动作按钮: 第一张 14718">
            <a:hlinkClick r:id="rId2" action="ppaction://hlinksldjump"/>
          </p:cNvPr>
          <p:cNvSpPr/>
          <p:nvPr/>
        </p:nvSpPr>
        <p:spPr>
          <a:xfrm>
            <a:off x="7104145" y="4558336"/>
            <a:ext cx="376497" cy="377684"/>
          </a:xfrm>
          <a:prstGeom prst="actionButtonHome">
            <a:avLst/>
          </a:prstGeom>
          <a:solidFill>
            <a:schemeClr val="accent1"/>
          </a:solidFill>
          <a:ln w="9525">
            <a:noFill/>
          </a:ln>
        </p:spPr>
        <p:txBody>
          <a:bodyPr anchor="t"/>
          <a:lstStyle/>
          <a:p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4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16" grpId="0"/>
      <p:bldP spid="14717" grpId="0"/>
      <p:bldP spid="147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69" name="组合 15361"/>
          <p:cNvGrpSpPr/>
          <p:nvPr/>
        </p:nvGrpSpPr>
        <p:grpSpPr>
          <a:xfrm>
            <a:off x="2362906" y="2504828"/>
            <a:ext cx="4617720" cy="844444"/>
            <a:chOff x="0" y="0"/>
            <a:chExt cx="3888" cy="711"/>
          </a:xfrm>
        </p:grpSpPr>
        <p:grpSp>
          <p:nvGrpSpPr>
            <p:cNvPr id="32770" name="组合 15362"/>
            <p:cNvGrpSpPr/>
            <p:nvPr/>
          </p:nvGrpSpPr>
          <p:grpSpPr>
            <a:xfrm>
              <a:off x="0" y="212"/>
              <a:ext cx="3888" cy="499"/>
              <a:chOff x="0" y="0"/>
              <a:chExt cx="3888" cy="499"/>
            </a:xfrm>
          </p:grpSpPr>
          <p:sp>
            <p:nvSpPr>
              <p:cNvPr id="32771" name="立方体 15363"/>
              <p:cNvSpPr/>
              <p:nvPr/>
            </p:nvSpPr>
            <p:spPr>
              <a:xfrm>
                <a:off x="0" y="0"/>
                <a:ext cx="3888" cy="499"/>
              </a:xfrm>
              <a:prstGeom prst="cube">
                <a:avLst>
                  <a:gd name="adj" fmla="val 8616"/>
                </a:avLst>
              </a:prstGeom>
              <a:solidFill>
                <a:srgbClr val="FFCC00"/>
              </a:solidFill>
              <a:ln w="317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r>
                  <a:rPr lang="en-US" altLang="zh-CN" sz="900" b="1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0 cm     1           2            3           4            5            6           7            8          9          10</a:t>
                </a:r>
                <a:r>
                  <a:rPr lang="en-US" altLang="zh-CN" sz="900" b="1">
                    <a:latin typeface="Arial" panose="020B0604020202020204" pitchFamily="34" charset="0"/>
                    <a:ea typeface="宋体" panose="02010600030101010101" pitchFamily="2" charset="-122"/>
                  </a:rPr>
                  <a:t> </a:t>
                </a:r>
              </a:p>
            </p:txBody>
          </p:sp>
          <p:sp>
            <p:nvSpPr>
              <p:cNvPr id="32772" name="直接连接符 15364"/>
              <p:cNvSpPr/>
              <p:nvPr/>
            </p:nvSpPr>
            <p:spPr>
              <a:xfrm>
                <a:off x="91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773" name="直接连接符 15365"/>
              <p:cNvSpPr/>
              <p:nvPr/>
            </p:nvSpPr>
            <p:spPr>
              <a:xfrm>
                <a:off x="127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774" name="直接连接符 15366"/>
              <p:cNvSpPr/>
              <p:nvPr/>
            </p:nvSpPr>
            <p:spPr>
              <a:xfrm>
                <a:off x="163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775" name="直接连接符 15367"/>
              <p:cNvSpPr/>
              <p:nvPr/>
            </p:nvSpPr>
            <p:spPr>
              <a:xfrm>
                <a:off x="200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776" name="直接连接符 15368"/>
              <p:cNvSpPr/>
              <p:nvPr/>
            </p:nvSpPr>
            <p:spPr>
              <a:xfrm>
                <a:off x="236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777" name="直接连接符 15369"/>
              <p:cNvSpPr/>
              <p:nvPr/>
            </p:nvSpPr>
            <p:spPr>
              <a:xfrm>
                <a:off x="272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778" name="直接连接符 15370"/>
              <p:cNvSpPr/>
              <p:nvPr/>
            </p:nvSpPr>
            <p:spPr>
              <a:xfrm>
                <a:off x="272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779" name="直接连接符 15371"/>
              <p:cNvSpPr/>
              <p:nvPr/>
            </p:nvSpPr>
            <p:spPr>
              <a:xfrm>
                <a:off x="308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780" name="直接连接符 15372"/>
              <p:cNvSpPr/>
              <p:nvPr/>
            </p:nvSpPr>
            <p:spPr>
              <a:xfrm>
                <a:off x="344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781" name="直接连接符 15373"/>
              <p:cNvSpPr/>
              <p:nvPr/>
            </p:nvSpPr>
            <p:spPr>
              <a:xfrm>
                <a:off x="381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782" name="直接连接符 15374"/>
              <p:cNvSpPr/>
              <p:nvPr/>
            </p:nvSpPr>
            <p:spPr>
              <a:xfrm>
                <a:off x="417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783" name="直接连接符 15375"/>
              <p:cNvSpPr/>
              <p:nvPr/>
            </p:nvSpPr>
            <p:spPr>
              <a:xfrm>
                <a:off x="453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784" name="直接连接符 15376"/>
              <p:cNvSpPr/>
              <p:nvPr/>
            </p:nvSpPr>
            <p:spPr>
              <a:xfrm>
                <a:off x="453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785" name="直接连接符 15377"/>
              <p:cNvSpPr/>
              <p:nvPr/>
            </p:nvSpPr>
            <p:spPr>
              <a:xfrm>
                <a:off x="489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786" name="直接连接符 15378"/>
              <p:cNvSpPr/>
              <p:nvPr/>
            </p:nvSpPr>
            <p:spPr>
              <a:xfrm>
                <a:off x="525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787" name="直接连接符 15379"/>
              <p:cNvSpPr/>
              <p:nvPr/>
            </p:nvSpPr>
            <p:spPr>
              <a:xfrm>
                <a:off x="562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788" name="直接连接符 15380"/>
              <p:cNvSpPr/>
              <p:nvPr/>
            </p:nvSpPr>
            <p:spPr>
              <a:xfrm>
                <a:off x="598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789" name="直接连接符 15381"/>
              <p:cNvSpPr/>
              <p:nvPr/>
            </p:nvSpPr>
            <p:spPr>
              <a:xfrm>
                <a:off x="634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790" name="直接连接符 15382"/>
              <p:cNvSpPr/>
              <p:nvPr/>
            </p:nvSpPr>
            <p:spPr>
              <a:xfrm>
                <a:off x="634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791" name="直接连接符 15383"/>
              <p:cNvSpPr/>
              <p:nvPr/>
            </p:nvSpPr>
            <p:spPr>
              <a:xfrm>
                <a:off x="670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792" name="直接连接符 15384"/>
              <p:cNvSpPr/>
              <p:nvPr/>
            </p:nvSpPr>
            <p:spPr>
              <a:xfrm>
                <a:off x="706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793" name="直接连接符 15385"/>
              <p:cNvSpPr/>
              <p:nvPr/>
            </p:nvSpPr>
            <p:spPr>
              <a:xfrm>
                <a:off x="743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794" name="直接连接符 15386"/>
              <p:cNvSpPr/>
              <p:nvPr/>
            </p:nvSpPr>
            <p:spPr>
              <a:xfrm>
                <a:off x="779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795" name="直接连接符 15387"/>
              <p:cNvSpPr/>
              <p:nvPr/>
            </p:nvSpPr>
            <p:spPr>
              <a:xfrm>
                <a:off x="815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796" name="直接连接符 15388"/>
              <p:cNvSpPr/>
              <p:nvPr/>
            </p:nvSpPr>
            <p:spPr>
              <a:xfrm>
                <a:off x="816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797" name="直接连接符 15389"/>
              <p:cNvSpPr/>
              <p:nvPr/>
            </p:nvSpPr>
            <p:spPr>
              <a:xfrm>
                <a:off x="852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798" name="直接连接符 15390"/>
              <p:cNvSpPr/>
              <p:nvPr/>
            </p:nvSpPr>
            <p:spPr>
              <a:xfrm>
                <a:off x="888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799" name="直接连接符 15391"/>
              <p:cNvSpPr/>
              <p:nvPr/>
            </p:nvSpPr>
            <p:spPr>
              <a:xfrm>
                <a:off x="925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00" name="直接连接符 15392"/>
              <p:cNvSpPr/>
              <p:nvPr/>
            </p:nvSpPr>
            <p:spPr>
              <a:xfrm>
                <a:off x="961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01" name="直接连接符 15393"/>
              <p:cNvSpPr/>
              <p:nvPr/>
            </p:nvSpPr>
            <p:spPr>
              <a:xfrm>
                <a:off x="997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02" name="直接连接符 15394"/>
              <p:cNvSpPr/>
              <p:nvPr/>
            </p:nvSpPr>
            <p:spPr>
              <a:xfrm>
                <a:off x="997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03" name="直接连接符 15395"/>
              <p:cNvSpPr/>
              <p:nvPr/>
            </p:nvSpPr>
            <p:spPr>
              <a:xfrm>
                <a:off x="1033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04" name="直接连接符 15396"/>
              <p:cNvSpPr/>
              <p:nvPr/>
            </p:nvSpPr>
            <p:spPr>
              <a:xfrm>
                <a:off x="1069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05" name="直接连接符 15397"/>
              <p:cNvSpPr/>
              <p:nvPr/>
            </p:nvSpPr>
            <p:spPr>
              <a:xfrm>
                <a:off x="1106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06" name="直接连接符 15398"/>
              <p:cNvSpPr/>
              <p:nvPr/>
            </p:nvSpPr>
            <p:spPr>
              <a:xfrm>
                <a:off x="1142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07" name="直接连接符 15399"/>
              <p:cNvSpPr/>
              <p:nvPr/>
            </p:nvSpPr>
            <p:spPr>
              <a:xfrm>
                <a:off x="1178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08" name="直接连接符 15400"/>
              <p:cNvSpPr/>
              <p:nvPr/>
            </p:nvSpPr>
            <p:spPr>
              <a:xfrm>
                <a:off x="1178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09" name="直接连接符 15401"/>
              <p:cNvSpPr/>
              <p:nvPr/>
            </p:nvSpPr>
            <p:spPr>
              <a:xfrm>
                <a:off x="1214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10" name="直接连接符 15402"/>
              <p:cNvSpPr/>
              <p:nvPr/>
            </p:nvSpPr>
            <p:spPr>
              <a:xfrm>
                <a:off x="1250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11" name="直接连接符 15403"/>
              <p:cNvSpPr/>
              <p:nvPr/>
            </p:nvSpPr>
            <p:spPr>
              <a:xfrm>
                <a:off x="1287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12" name="直接连接符 15404"/>
              <p:cNvSpPr/>
              <p:nvPr/>
            </p:nvSpPr>
            <p:spPr>
              <a:xfrm>
                <a:off x="1323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13" name="直接连接符 15405"/>
              <p:cNvSpPr/>
              <p:nvPr/>
            </p:nvSpPr>
            <p:spPr>
              <a:xfrm>
                <a:off x="1359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14" name="直接连接符 15406"/>
              <p:cNvSpPr/>
              <p:nvPr/>
            </p:nvSpPr>
            <p:spPr>
              <a:xfrm>
                <a:off x="1359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15" name="直接连接符 15407"/>
              <p:cNvSpPr/>
              <p:nvPr/>
            </p:nvSpPr>
            <p:spPr>
              <a:xfrm>
                <a:off x="1395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16" name="直接连接符 15408"/>
              <p:cNvSpPr/>
              <p:nvPr/>
            </p:nvSpPr>
            <p:spPr>
              <a:xfrm>
                <a:off x="1431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17" name="直接连接符 15409"/>
              <p:cNvSpPr/>
              <p:nvPr/>
            </p:nvSpPr>
            <p:spPr>
              <a:xfrm>
                <a:off x="1468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18" name="直接连接符 15410"/>
              <p:cNvSpPr/>
              <p:nvPr/>
            </p:nvSpPr>
            <p:spPr>
              <a:xfrm>
                <a:off x="1504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19" name="直接连接符 15411"/>
              <p:cNvSpPr/>
              <p:nvPr/>
            </p:nvSpPr>
            <p:spPr>
              <a:xfrm>
                <a:off x="1540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20" name="直接连接符 15412"/>
              <p:cNvSpPr/>
              <p:nvPr/>
            </p:nvSpPr>
            <p:spPr>
              <a:xfrm>
                <a:off x="1540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21" name="直接连接符 15413"/>
              <p:cNvSpPr/>
              <p:nvPr/>
            </p:nvSpPr>
            <p:spPr>
              <a:xfrm>
                <a:off x="1576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22" name="直接连接符 15414"/>
              <p:cNvSpPr/>
              <p:nvPr/>
            </p:nvSpPr>
            <p:spPr>
              <a:xfrm>
                <a:off x="1612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23" name="直接连接符 15415"/>
              <p:cNvSpPr/>
              <p:nvPr/>
            </p:nvSpPr>
            <p:spPr>
              <a:xfrm>
                <a:off x="1649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24" name="直接连接符 15416"/>
              <p:cNvSpPr/>
              <p:nvPr/>
            </p:nvSpPr>
            <p:spPr>
              <a:xfrm>
                <a:off x="1685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25" name="直接连接符 15417"/>
              <p:cNvSpPr/>
              <p:nvPr/>
            </p:nvSpPr>
            <p:spPr>
              <a:xfrm>
                <a:off x="1721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26" name="直接连接符 15418"/>
              <p:cNvSpPr/>
              <p:nvPr/>
            </p:nvSpPr>
            <p:spPr>
              <a:xfrm>
                <a:off x="1721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27" name="直接连接符 15419"/>
              <p:cNvSpPr/>
              <p:nvPr/>
            </p:nvSpPr>
            <p:spPr>
              <a:xfrm>
                <a:off x="1757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28" name="直接连接符 15420"/>
              <p:cNvSpPr/>
              <p:nvPr/>
            </p:nvSpPr>
            <p:spPr>
              <a:xfrm>
                <a:off x="1793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29" name="直接连接符 15421"/>
              <p:cNvSpPr/>
              <p:nvPr/>
            </p:nvSpPr>
            <p:spPr>
              <a:xfrm>
                <a:off x="1830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30" name="直接连接符 15422"/>
              <p:cNvSpPr/>
              <p:nvPr/>
            </p:nvSpPr>
            <p:spPr>
              <a:xfrm>
                <a:off x="1866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31" name="直接连接符 15423"/>
              <p:cNvSpPr/>
              <p:nvPr/>
            </p:nvSpPr>
            <p:spPr>
              <a:xfrm>
                <a:off x="1902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32" name="直接连接符 15424"/>
              <p:cNvSpPr/>
              <p:nvPr/>
            </p:nvSpPr>
            <p:spPr>
              <a:xfrm>
                <a:off x="1902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33" name="直接连接符 15425"/>
              <p:cNvSpPr/>
              <p:nvPr/>
            </p:nvSpPr>
            <p:spPr>
              <a:xfrm>
                <a:off x="1938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34" name="直接连接符 15426"/>
              <p:cNvSpPr/>
              <p:nvPr/>
            </p:nvSpPr>
            <p:spPr>
              <a:xfrm>
                <a:off x="1974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35" name="直接连接符 15427"/>
              <p:cNvSpPr/>
              <p:nvPr/>
            </p:nvSpPr>
            <p:spPr>
              <a:xfrm>
                <a:off x="2011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36" name="直接连接符 15428"/>
              <p:cNvSpPr/>
              <p:nvPr/>
            </p:nvSpPr>
            <p:spPr>
              <a:xfrm>
                <a:off x="2047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37" name="直接连接符 15429"/>
              <p:cNvSpPr/>
              <p:nvPr/>
            </p:nvSpPr>
            <p:spPr>
              <a:xfrm>
                <a:off x="2083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38" name="直接连接符 15430"/>
              <p:cNvSpPr/>
              <p:nvPr/>
            </p:nvSpPr>
            <p:spPr>
              <a:xfrm>
                <a:off x="2083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39" name="直接连接符 15431"/>
              <p:cNvSpPr/>
              <p:nvPr/>
            </p:nvSpPr>
            <p:spPr>
              <a:xfrm>
                <a:off x="2119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40" name="直接连接符 15432"/>
              <p:cNvSpPr/>
              <p:nvPr/>
            </p:nvSpPr>
            <p:spPr>
              <a:xfrm>
                <a:off x="2155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41" name="直接连接符 15433"/>
              <p:cNvSpPr/>
              <p:nvPr/>
            </p:nvSpPr>
            <p:spPr>
              <a:xfrm>
                <a:off x="2192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42" name="直接连接符 15434"/>
              <p:cNvSpPr/>
              <p:nvPr/>
            </p:nvSpPr>
            <p:spPr>
              <a:xfrm>
                <a:off x="2228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43" name="直接连接符 15435"/>
              <p:cNvSpPr/>
              <p:nvPr/>
            </p:nvSpPr>
            <p:spPr>
              <a:xfrm>
                <a:off x="2264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44" name="直接连接符 15436"/>
              <p:cNvSpPr/>
              <p:nvPr/>
            </p:nvSpPr>
            <p:spPr>
              <a:xfrm>
                <a:off x="2264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45" name="直接连接符 15437"/>
              <p:cNvSpPr/>
              <p:nvPr/>
            </p:nvSpPr>
            <p:spPr>
              <a:xfrm>
                <a:off x="2300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46" name="直接连接符 15438"/>
              <p:cNvSpPr/>
              <p:nvPr/>
            </p:nvSpPr>
            <p:spPr>
              <a:xfrm>
                <a:off x="2336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47" name="直接连接符 15439"/>
              <p:cNvSpPr/>
              <p:nvPr/>
            </p:nvSpPr>
            <p:spPr>
              <a:xfrm>
                <a:off x="2373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48" name="直接连接符 15440"/>
              <p:cNvSpPr/>
              <p:nvPr/>
            </p:nvSpPr>
            <p:spPr>
              <a:xfrm>
                <a:off x="2409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49" name="直接连接符 15441"/>
              <p:cNvSpPr/>
              <p:nvPr/>
            </p:nvSpPr>
            <p:spPr>
              <a:xfrm>
                <a:off x="2445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50" name="直接连接符 15442"/>
              <p:cNvSpPr/>
              <p:nvPr/>
            </p:nvSpPr>
            <p:spPr>
              <a:xfrm>
                <a:off x="2445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51" name="直接连接符 15443"/>
              <p:cNvSpPr/>
              <p:nvPr/>
            </p:nvSpPr>
            <p:spPr>
              <a:xfrm>
                <a:off x="2481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52" name="直接连接符 15444"/>
              <p:cNvSpPr/>
              <p:nvPr/>
            </p:nvSpPr>
            <p:spPr>
              <a:xfrm>
                <a:off x="2517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53" name="直接连接符 15445"/>
              <p:cNvSpPr/>
              <p:nvPr/>
            </p:nvSpPr>
            <p:spPr>
              <a:xfrm>
                <a:off x="2554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54" name="直接连接符 15446"/>
              <p:cNvSpPr/>
              <p:nvPr/>
            </p:nvSpPr>
            <p:spPr>
              <a:xfrm>
                <a:off x="2590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55" name="直接连接符 15447"/>
              <p:cNvSpPr/>
              <p:nvPr/>
            </p:nvSpPr>
            <p:spPr>
              <a:xfrm>
                <a:off x="2626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56" name="直接连接符 15448"/>
              <p:cNvSpPr/>
              <p:nvPr/>
            </p:nvSpPr>
            <p:spPr>
              <a:xfrm>
                <a:off x="2626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57" name="直接连接符 15449"/>
              <p:cNvSpPr/>
              <p:nvPr/>
            </p:nvSpPr>
            <p:spPr>
              <a:xfrm>
                <a:off x="2662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58" name="直接连接符 15450"/>
              <p:cNvSpPr/>
              <p:nvPr/>
            </p:nvSpPr>
            <p:spPr>
              <a:xfrm>
                <a:off x="2698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59" name="直接连接符 15451"/>
              <p:cNvSpPr/>
              <p:nvPr/>
            </p:nvSpPr>
            <p:spPr>
              <a:xfrm>
                <a:off x="2735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60" name="直接连接符 15452"/>
              <p:cNvSpPr/>
              <p:nvPr/>
            </p:nvSpPr>
            <p:spPr>
              <a:xfrm>
                <a:off x="2771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61" name="直接连接符 15453"/>
              <p:cNvSpPr/>
              <p:nvPr/>
            </p:nvSpPr>
            <p:spPr>
              <a:xfrm>
                <a:off x="2807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62" name="直接连接符 15454"/>
              <p:cNvSpPr/>
              <p:nvPr/>
            </p:nvSpPr>
            <p:spPr>
              <a:xfrm>
                <a:off x="2807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63" name="直接连接符 15455"/>
              <p:cNvSpPr/>
              <p:nvPr/>
            </p:nvSpPr>
            <p:spPr>
              <a:xfrm>
                <a:off x="2843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64" name="直接连接符 15456"/>
              <p:cNvSpPr/>
              <p:nvPr/>
            </p:nvSpPr>
            <p:spPr>
              <a:xfrm>
                <a:off x="2879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65" name="直接连接符 15457"/>
              <p:cNvSpPr/>
              <p:nvPr/>
            </p:nvSpPr>
            <p:spPr>
              <a:xfrm>
                <a:off x="2916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66" name="直接连接符 15458"/>
              <p:cNvSpPr/>
              <p:nvPr/>
            </p:nvSpPr>
            <p:spPr>
              <a:xfrm>
                <a:off x="2952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67" name="直接连接符 15459"/>
              <p:cNvSpPr/>
              <p:nvPr/>
            </p:nvSpPr>
            <p:spPr>
              <a:xfrm>
                <a:off x="2988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grpSp>
            <p:nvGrpSpPr>
              <p:cNvPr id="32868" name="组合 15460"/>
              <p:cNvGrpSpPr/>
              <p:nvPr/>
            </p:nvGrpSpPr>
            <p:grpSpPr>
              <a:xfrm>
                <a:off x="2988" y="51"/>
                <a:ext cx="145" cy="118"/>
                <a:chOff x="0" y="0"/>
                <a:chExt cx="145" cy="118"/>
              </a:xfrm>
            </p:grpSpPr>
            <p:sp>
              <p:nvSpPr>
                <p:cNvPr id="32869" name="直接连接符 15461"/>
                <p:cNvSpPr/>
                <p:nvPr/>
              </p:nvSpPr>
              <p:spPr>
                <a:xfrm>
                  <a:off x="0" y="0"/>
                  <a:ext cx="0" cy="11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2870" name="直接连接符 15462"/>
                <p:cNvSpPr/>
                <p:nvPr/>
              </p:nvSpPr>
              <p:spPr>
                <a:xfrm>
                  <a:off x="36" y="0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2871" name="直接连接符 15463"/>
                <p:cNvSpPr/>
                <p:nvPr/>
              </p:nvSpPr>
              <p:spPr>
                <a:xfrm>
                  <a:off x="72" y="0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2872" name="直接连接符 15464"/>
                <p:cNvSpPr/>
                <p:nvPr/>
              </p:nvSpPr>
              <p:spPr>
                <a:xfrm>
                  <a:off x="109" y="0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2873" name="直接连接符 15465"/>
                <p:cNvSpPr/>
                <p:nvPr/>
              </p:nvSpPr>
              <p:spPr>
                <a:xfrm>
                  <a:off x="145" y="0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32874" name="直接连接符 15466"/>
              <p:cNvSpPr/>
              <p:nvPr/>
            </p:nvSpPr>
            <p:spPr>
              <a:xfrm>
                <a:off x="3169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75" name="直接连接符 15467"/>
              <p:cNvSpPr/>
              <p:nvPr/>
            </p:nvSpPr>
            <p:spPr>
              <a:xfrm>
                <a:off x="3167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76" name="直接连接符 15468"/>
              <p:cNvSpPr/>
              <p:nvPr/>
            </p:nvSpPr>
            <p:spPr>
              <a:xfrm>
                <a:off x="3203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77" name="直接连接符 15469"/>
              <p:cNvSpPr/>
              <p:nvPr/>
            </p:nvSpPr>
            <p:spPr>
              <a:xfrm>
                <a:off x="3239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78" name="直接连接符 15470"/>
              <p:cNvSpPr/>
              <p:nvPr/>
            </p:nvSpPr>
            <p:spPr>
              <a:xfrm>
                <a:off x="3276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2879" name="直接连接符 15471"/>
              <p:cNvSpPr/>
              <p:nvPr/>
            </p:nvSpPr>
            <p:spPr>
              <a:xfrm>
                <a:off x="3312" y="51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grpSp>
            <p:nvGrpSpPr>
              <p:cNvPr id="32880" name="组合 15472"/>
              <p:cNvGrpSpPr/>
              <p:nvPr/>
            </p:nvGrpSpPr>
            <p:grpSpPr>
              <a:xfrm>
                <a:off x="3348" y="51"/>
                <a:ext cx="145" cy="118"/>
                <a:chOff x="0" y="0"/>
                <a:chExt cx="145" cy="118"/>
              </a:xfrm>
            </p:grpSpPr>
            <p:sp>
              <p:nvSpPr>
                <p:cNvPr id="32881" name="直接连接符 15473"/>
                <p:cNvSpPr/>
                <p:nvPr/>
              </p:nvSpPr>
              <p:spPr>
                <a:xfrm>
                  <a:off x="0" y="0"/>
                  <a:ext cx="0" cy="11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2882" name="直接连接符 15474"/>
                <p:cNvSpPr/>
                <p:nvPr/>
              </p:nvSpPr>
              <p:spPr>
                <a:xfrm>
                  <a:off x="36" y="0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2883" name="直接连接符 15475"/>
                <p:cNvSpPr/>
                <p:nvPr/>
              </p:nvSpPr>
              <p:spPr>
                <a:xfrm>
                  <a:off x="72" y="0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2884" name="直接连接符 15476"/>
                <p:cNvSpPr/>
                <p:nvPr/>
              </p:nvSpPr>
              <p:spPr>
                <a:xfrm>
                  <a:off x="109" y="0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2885" name="直接连接符 15477"/>
                <p:cNvSpPr/>
                <p:nvPr/>
              </p:nvSpPr>
              <p:spPr>
                <a:xfrm>
                  <a:off x="145" y="0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32886" name="直接连接符 15478"/>
              <p:cNvSpPr/>
              <p:nvPr/>
            </p:nvSpPr>
            <p:spPr>
              <a:xfrm>
                <a:off x="3529" y="51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grpSp>
            <p:nvGrpSpPr>
              <p:cNvPr id="32887" name="组合 15479"/>
              <p:cNvGrpSpPr/>
              <p:nvPr/>
            </p:nvGrpSpPr>
            <p:grpSpPr>
              <a:xfrm>
                <a:off x="3528" y="51"/>
                <a:ext cx="145" cy="118"/>
                <a:chOff x="0" y="0"/>
                <a:chExt cx="145" cy="118"/>
              </a:xfrm>
            </p:grpSpPr>
            <p:sp>
              <p:nvSpPr>
                <p:cNvPr id="32888" name="直接连接符 15480"/>
                <p:cNvSpPr/>
                <p:nvPr/>
              </p:nvSpPr>
              <p:spPr>
                <a:xfrm>
                  <a:off x="0" y="0"/>
                  <a:ext cx="0" cy="11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2889" name="直接连接符 15481"/>
                <p:cNvSpPr/>
                <p:nvPr/>
              </p:nvSpPr>
              <p:spPr>
                <a:xfrm>
                  <a:off x="36" y="0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2890" name="直接连接符 15482"/>
                <p:cNvSpPr/>
                <p:nvPr/>
              </p:nvSpPr>
              <p:spPr>
                <a:xfrm>
                  <a:off x="72" y="0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2891" name="直接连接符 15483"/>
                <p:cNvSpPr/>
                <p:nvPr/>
              </p:nvSpPr>
              <p:spPr>
                <a:xfrm>
                  <a:off x="109" y="0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32892" name="直接连接符 15484"/>
                <p:cNvSpPr/>
                <p:nvPr/>
              </p:nvSpPr>
              <p:spPr>
                <a:xfrm>
                  <a:off x="145" y="0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32893" name="直接连接符 15485"/>
              <p:cNvSpPr/>
              <p:nvPr/>
            </p:nvSpPr>
            <p:spPr>
              <a:xfrm>
                <a:off x="3709" y="51"/>
                <a:ext cx="0" cy="118"/>
              </a:xfrm>
              <a:prstGeom prst="line">
                <a:avLst/>
              </a:prstGeom>
              <a:ln w="19050" cap="flat" cmpd="sng">
                <a:solidFill>
                  <a:srgbClr val="33333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grpSp>
          <p:nvGrpSpPr>
            <p:cNvPr id="32894" name="组合 15486"/>
            <p:cNvGrpSpPr/>
            <p:nvPr/>
          </p:nvGrpSpPr>
          <p:grpSpPr>
            <a:xfrm>
              <a:off x="80" y="0"/>
              <a:ext cx="2538" cy="246"/>
              <a:chOff x="0" y="0"/>
              <a:chExt cx="3438" cy="498"/>
            </a:xfrm>
          </p:grpSpPr>
          <p:sp>
            <p:nvSpPr>
              <p:cNvPr id="32895" name="矩形 15487" descr="栎木"/>
              <p:cNvSpPr/>
              <p:nvPr/>
            </p:nvSpPr>
            <p:spPr>
              <a:xfrm>
                <a:off x="0" y="0"/>
                <a:ext cx="2748" cy="492"/>
              </a:xfrm>
              <a:prstGeom prst="rect">
                <a:avLst/>
              </a:prstGeom>
              <a:blipFill rotWithShape="1">
                <a:blip r:embed="rId2"/>
              </a:blip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1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2896" name="等腰三角形 15488" descr="栎木"/>
              <p:cNvSpPr/>
              <p:nvPr/>
            </p:nvSpPr>
            <p:spPr>
              <a:xfrm rot="5400000">
                <a:off x="2844" y="-96"/>
                <a:ext cx="492" cy="696"/>
              </a:xfrm>
              <a:prstGeom prst="triangle">
                <a:avLst>
                  <a:gd name="adj" fmla="val 50000"/>
                </a:avLst>
              </a:prstGeom>
              <a:blipFill rotWithShape="1">
                <a:blip r:embed="rId2">
                  <a:alphaModFix amt="39999"/>
                </a:blip>
              </a:blip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1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5490" name="直接连接符 15489"/>
          <p:cNvSpPr/>
          <p:nvPr/>
        </p:nvSpPr>
        <p:spPr>
          <a:xfrm rot="-1610508" flipH="1" flipV="1">
            <a:off x="5279860" y="2199593"/>
            <a:ext cx="181716" cy="686482"/>
          </a:xfrm>
          <a:prstGeom prst="line">
            <a:avLst/>
          </a:prstGeom>
          <a:ln w="25400" cap="flat" cmpd="sng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15491" name="直接连接符 15490"/>
          <p:cNvSpPr/>
          <p:nvPr/>
        </p:nvSpPr>
        <p:spPr>
          <a:xfrm rot="2757892" flipV="1">
            <a:off x="5541151" y="2209094"/>
            <a:ext cx="2375" cy="712611"/>
          </a:xfrm>
          <a:prstGeom prst="line">
            <a:avLst/>
          </a:prstGeom>
          <a:ln w="25400" cap="flat" cmpd="sng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</p:sp>
      <p:pic>
        <p:nvPicPr>
          <p:cNvPr id="15492" name="图片 15491" descr="u=3185689198,3543603771&amp;fm=3&amp;gp=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3161184">
            <a:off x="5214538" y="1438287"/>
            <a:ext cx="484576" cy="47744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493" name="直接连接符 15492"/>
          <p:cNvSpPr/>
          <p:nvPr/>
        </p:nvSpPr>
        <p:spPr>
          <a:xfrm flipV="1">
            <a:off x="5466327" y="2080824"/>
            <a:ext cx="0" cy="712611"/>
          </a:xfrm>
          <a:prstGeom prst="line">
            <a:avLst/>
          </a:prstGeom>
          <a:ln w="25400" cap="flat" cmpd="sng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</p:sp>
      <p:pic>
        <p:nvPicPr>
          <p:cNvPr id="15494" name="图片 15493" descr="u=3185689198,3543603771&amp;fm=3&amp;gp=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1612912">
            <a:off x="5753747" y="1814783"/>
            <a:ext cx="484576" cy="47744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95" name="图片 15494" descr="u=3185689198,3543603771&amp;fm=3&amp;gp=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33515" flipH="1">
            <a:off x="4625446" y="1857540"/>
            <a:ext cx="486951" cy="43825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903" name="圆角矩形标注 15495"/>
          <p:cNvSpPr/>
          <p:nvPr/>
        </p:nvSpPr>
        <p:spPr>
          <a:xfrm>
            <a:off x="1501834" y="302860"/>
            <a:ext cx="888389" cy="485763"/>
          </a:xfrm>
          <a:prstGeom prst="wedgeRoundRectCallout">
            <a:avLst>
              <a:gd name="adj1" fmla="val 64306"/>
              <a:gd name="adj2" fmla="val 55866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395" b="1">
                <a:solidFill>
                  <a:srgbClr val="FF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看对</a:t>
            </a:r>
          </a:p>
        </p:txBody>
      </p:sp>
      <p:sp>
        <p:nvSpPr>
          <p:cNvPr id="15497" name="文本框 15496"/>
          <p:cNvSpPr txBox="1"/>
          <p:nvPr/>
        </p:nvSpPr>
        <p:spPr>
          <a:xfrm>
            <a:off x="3979345" y="1541615"/>
            <a:ext cx="862259" cy="5969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9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×</a:t>
            </a:r>
          </a:p>
        </p:txBody>
      </p:sp>
      <p:sp>
        <p:nvSpPr>
          <p:cNvPr id="15498" name="文本框 15497"/>
          <p:cNvSpPr txBox="1"/>
          <p:nvPr/>
        </p:nvSpPr>
        <p:spPr>
          <a:xfrm>
            <a:off x="6403411" y="1649695"/>
            <a:ext cx="862259" cy="5969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9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×</a:t>
            </a:r>
          </a:p>
        </p:txBody>
      </p:sp>
      <p:sp>
        <p:nvSpPr>
          <p:cNvPr id="15499" name="文本框 15498"/>
          <p:cNvSpPr txBox="1"/>
          <p:nvPr/>
        </p:nvSpPr>
        <p:spPr>
          <a:xfrm>
            <a:off x="5164655" y="787436"/>
            <a:ext cx="862259" cy="5969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9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√</a:t>
            </a:r>
          </a:p>
        </p:txBody>
      </p:sp>
      <p:sp>
        <p:nvSpPr>
          <p:cNvPr id="32907" name="动作按钮: 第一张 15499">
            <a:hlinkClick r:id="rId4" action="ppaction://hlinksldjump"/>
          </p:cNvPr>
          <p:cNvSpPr/>
          <p:nvPr/>
        </p:nvSpPr>
        <p:spPr>
          <a:xfrm>
            <a:off x="7104145" y="4558336"/>
            <a:ext cx="484576" cy="356306"/>
          </a:xfrm>
          <a:prstGeom prst="actionButtonHome">
            <a:avLst/>
          </a:prstGeom>
          <a:solidFill>
            <a:schemeClr val="accent1"/>
          </a:solidFill>
          <a:ln w="9525">
            <a:noFill/>
          </a:ln>
        </p:spPr>
        <p:txBody>
          <a:bodyPr anchor="t"/>
          <a:lstStyle/>
          <a:p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5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5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97" grpId="0"/>
      <p:bldP spid="15498" grpId="0"/>
      <p:bldP spid="1549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1834" y="1711455"/>
            <a:ext cx="6130831" cy="308679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203787" y="2028566"/>
            <a:ext cx="1581997" cy="460375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defRPr/>
            </a:pPr>
            <a:r>
              <a:rPr kumimoji="0" lang="zh-CN" sz="2395" kern="1200" cap="none" spc="0" normalizeH="0" baseline="0" noProof="0" dirty="0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２</a:t>
            </a:r>
            <a:r>
              <a:rPr kumimoji="0" lang="zh-CN" altLang="zh-CN" sz="2395" kern="1200" cap="none" spc="0" normalizeH="0" baseline="0" noProof="0" dirty="0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sz="2395" kern="1200" cap="none" spc="0" normalizeH="0" baseline="0" noProof="0" dirty="0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７８</a:t>
            </a:r>
            <a:r>
              <a:rPr kumimoji="0" lang="zh-CN" altLang="zh-CN" sz="2395" kern="1200" cap="none" spc="0" normalizeH="0" baseline="0" noProof="0" dirty="0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cm</a:t>
            </a:r>
          </a:p>
        </p:txBody>
      </p:sp>
      <p:sp>
        <p:nvSpPr>
          <p:cNvPr id="6" name="Text Box 6"/>
          <p:cNvSpPr txBox="1"/>
          <p:nvPr/>
        </p:nvSpPr>
        <p:spPr>
          <a:xfrm>
            <a:off x="2160270" y="447040"/>
            <a:ext cx="4409440" cy="38481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just">
              <a:lnSpc>
                <a:spcPct val="9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黑体" panose="02010609060101010101" pitchFamily="49" charset="-122"/>
                <a:cs typeface="Times New Roman" panose="02020603050405020304" pitchFamily="18" charset="0"/>
              </a:rPr>
              <a:t>准确值 + 估计值 + 单位</a:t>
            </a:r>
          </a:p>
          <a:p>
            <a:pPr algn="just">
              <a:lnSpc>
                <a:spcPct val="90000"/>
              </a:lnSpc>
            </a:pPr>
            <a:endParaRPr lang="zh-CN" altLang="zh-CN" sz="2400" dirty="0">
              <a:solidFill>
                <a:schemeClr val="tx1"/>
              </a:solidFill>
              <a:latin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zh-CN" altLang="zh-CN" sz="2400" dirty="0">
                <a:solidFill>
                  <a:schemeClr val="tx1"/>
                </a:solidFill>
                <a:latin typeface="黑体" panose="02010609060101010101" pitchFamily="49" charset="-122"/>
                <a:cs typeface="Times New Roman" panose="02020603050405020304" pitchFamily="18" charset="0"/>
              </a:rPr>
              <a:t>注：读到分度值的下一位。</a:t>
            </a:r>
            <a:endParaRPr lang="zh-CN" altLang="zh-CN" sz="2095" dirty="0">
              <a:solidFill>
                <a:schemeClr val="tx1"/>
              </a:solidFill>
              <a:latin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zh-CN" altLang="zh-CN" sz="2095" dirty="0">
              <a:solidFill>
                <a:srgbClr val="FF0000"/>
              </a:solidFill>
              <a:latin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zh-CN" altLang="zh-CN" sz="2095" dirty="0">
              <a:solidFill>
                <a:srgbClr val="FF0000"/>
              </a:solidFill>
              <a:latin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endParaRPr lang="zh-CN" altLang="zh-CN" sz="2095" dirty="0">
              <a:solidFill>
                <a:srgbClr val="FF0000"/>
              </a:solidFill>
              <a:latin typeface="黑体" panose="02010609060101010101" pitchFamily="49" charset="-122"/>
              <a:ea typeface="Times New Roman" panose="02020603050405020304" pitchFamily="18" charset="0"/>
            </a:endParaRPr>
          </a:p>
        </p:txBody>
      </p:sp>
      <p:sp>
        <p:nvSpPr>
          <p:cNvPr id="7" name="AutoShape 19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06121" y="235162"/>
            <a:ext cx="1131864" cy="485764"/>
          </a:xfrm>
          <a:prstGeom prst="wedgeRoundRectCallout">
            <a:avLst>
              <a:gd name="adj1" fmla="val 42444"/>
              <a:gd name="adj2" fmla="val 62468"/>
              <a:gd name="adj3" fmla="val 16667"/>
            </a:avLst>
          </a:prstGeom>
          <a:solidFill>
            <a:schemeClr val="accent5">
              <a:lumMod val="75000"/>
            </a:schemeClr>
          </a:solidFill>
          <a:ln w="9525">
            <a:solidFill>
              <a:schemeClr val="accent5">
                <a:lumMod val="75000"/>
              </a:schemeClr>
            </a:solidFill>
            <a:miter lim="800000"/>
          </a:ln>
        </p:spPr>
        <p:txBody>
          <a:bodyPr lIns="0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39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读记对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/>
          <p:nvPr/>
        </p:nvSpPr>
        <p:spPr>
          <a:xfrm>
            <a:off x="1482725" y="950595"/>
            <a:ext cx="2112010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095" dirty="0">
                <a:solidFill>
                  <a:schemeClr val="tx1"/>
                </a:solidFill>
                <a:latin typeface="黑体" panose="02010609060101010101" pitchFamily="49" charset="-122"/>
              </a:rPr>
              <a:t>练一练</a:t>
            </a:r>
          </a:p>
        </p:txBody>
      </p:sp>
      <p:grpSp>
        <p:nvGrpSpPr>
          <p:cNvPr id="10243" name="Group 2"/>
          <p:cNvGrpSpPr/>
          <p:nvPr/>
        </p:nvGrpSpPr>
        <p:grpSpPr>
          <a:xfrm>
            <a:off x="2283331" y="1915737"/>
            <a:ext cx="4560711" cy="1994123"/>
            <a:chOff x="0" y="0"/>
            <a:chExt cx="3840" cy="1679"/>
          </a:xfrm>
        </p:grpSpPr>
        <p:grpSp>
          <p:nvGrpSpPr>
            <p:cNvPr id="10248" name="Group 3"/>
            <p:cNvGrpSpPr/>
            <p:nvPr/>
          </p:nvGrpSpPr>
          <p:grpSpPr>
            <a:xfrm>
              <a:off x="0" y="868"/>
              <a:ext cx="3840" cy="811"/>
              <a:chOff x="0" y="0"/>
              <a:chExt cx="3840" cy="811"/>
            </a:xfrm>
          </p:grpSpPr>
          <p:grpSp>
            <p:nvGrpSpPr>
              <p:cNvPr id="10250" name="Group 4"/>
              <p:cNvGrpSpPr/>
              <p:nvPr/>
            </p:nvGrpSpPr>
            <p:grpSpPr>
              <a:xfrm>
                <a:off x="0" y="0"/>
                <a:ext cx="3840" cy="720"/>
                <a:chOff x="0" y="0"/>
                <a:chExt cx="3840" cy="720"/>
              </a:xfrm>
            </p:grpSpPr>
            <p:sp>
              <p:nvSpPr>
                <p:cNvPr id="10254" name="Rectangle 5"/>
                <p:cNvSpPr/>
                <p:nvPr/>
              </p:nvSpPr>
              <p:spPr>
                <a:xfrm>
                  <a:off x="0" y="0"/>
                  <a:ext cx="3840" cy="720"/>
                </a:xfrm>
                <a:prstGeom prst="rect">
                  <a:avLst/>
                </a:prstGeom>
                <a:solidFill>
                  <a:schemeClr val="bg1"/>
                </a:solidFill>
                <a:ln w="2857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pPr eaLnBrk="1" hangingPunct="1"/>
                  <a:endParaRPr lang="zh-CN" altLang="en-US" sz="1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55" name="Line 6"/>
                <p:cNvSpPr/>
                <p:nvPr/>
              </p:nvSpPr>
              <p:spPr>
                <a:xfrm>
                  <a:off x="336" y="0"/>
                  <a:ext cx="0" cy="528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256" name="Line 7"/>
                <p:cNvSpPr/>
                <p:nvPr/>
              </p:nvSpPr>
              <p:spPr>
                <a:xfrm>
                  <a:off x="528" y="0"/>
                  <a:ext cx="0" cy="336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257" name="Line 8"/>
                <p:cNvSpPr/>
                <p:nvPr/>
              </p:nvSpPr>
              <p:spPr>
                <a:xfrm>
                  <a:off x="720" y="0"/>
                  <a:ext cx="0" cy="336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258" name="Line 9"/>
                <p:cNvSpPr/>
                <p:nvPr/>
              </p:nvSpPr>
              <p:spPr>
                <a:xfrm>
                  <a:off x="912" y="0"/>
                  <a:ext cx="0" cy="336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259" name="Line 10"/>
                <p:cNvSpPr/>
                <p:nvPr/>
              </p:nvSpPr>
              <p:spPr>
                <a:xfrm>
                  <a:off x="1104" y="0"/>
                  <a:ext cx="0" cy="336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260" name="Line 11"/>
                <p:cNvSpPr/>
                <p:nvPr/>
              </p:nvSpPr>
              <p:spPr>
                <a:xfrm>
                  <a:off x="1296" y="0"/>
                  <a:ext cx="0" cy="432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261" name="Line 12"/>
                <p:cNvSpPr/>
                <p:nvPr/>
              </p:nvSpPr>
              <p:spPr>
                <a:xfrm>
                  <a:off x="1488" y="0"/>
                  <a:ext cx="0" cy="336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262" name="Line 13"/>
                <p:cNvSpPr/>
                <p:nvPr/>
              </p:nvSpPr>
              <p:spPr>
                <a:xfrm>
                  <a:off x="1680" y="0"/>
                  <a:ext cx="0" cy="336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263" name="Line 14"/>
                <p:cNvSpPr/>
                <p:nvPr/>
              </p:nvSpPr>
              <p:spPr>
                <a:xfrm>
                  <a:off x="1872" y="0"/>
                  <a:ext cx="0" cy="336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264" name="Line 15"/>
                <p:cNvSpPr/>
                <p:nvPr/>
              </p:nvSpPr>
              <p:spPr>
                <a:xfrm>
                  <a:off x="2064" y="0"/>
                  <a:ext cx="0" cy="336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265" name="Line 16"/>
                <p:cNvSpPr/>
                <p:nvPr/>
              </p:nvSpPr>
              <p:spPr>
                <a:xfrm>
                  <a:off x="2256" y="0"/>
                  <a:ext cx="0" cy="624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266" name="Line 17"/>
                <p:cNvSpPr/>
                <p:nvPr/>
              </p:nvSpPr>
              <p:spPr>
                <a:xfrm>
                  <a:off x="2448" y="0"/>
                  <a:ext cx="0" cy="336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267" name="Line 18"/>
                <p:cNvSpPr/>
                <p:nvPr/>
              </p:nvSpPr>
              <p:spPr>
                <a:xfrm>
                  <a:off x="2640" y="0"/>
                  <a:ext cx="0" cy="336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268" name="Line 19"/>
                <p:cNvSpPr/>
                <p:nvPr/>
              </p:nvSpPr>
              <p:spPr>
                <a:xfrm>
                  <a:off x="2832" y="0"/>
                  <a:ext cx="0" cy="336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269" name="Line 20"/>
                <p:cNvSpPr/>
                <p:nvPr/>
              </p:nvSpPr>
              <p:spPr>
                <a:xfrm>
                  <a:off x="3024" y="0"/>
                  <a:ext cx="0" cy="336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270" name="Line 21"/>
                <p:cNvSpPr/>
                <p:nvPr/>
              </p:nvSpPr>
              <p:spPr>
                <a:xfrm>
                  <a:off x="3216" y="0"/>
                  <a:ext cx="0" cy="48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0251" name="Text Box 22"/>
              <p:cNvSpPr txBox="1"/>
              <p:nvPr/>
            </p:nvSpPr>
            <p:spPr>
              <a:xfrm>
                <a:off x="336" y="336"/>
                <a:ext cx="298" cy="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zh-CN" altLang="zh-CN" sz="2695" dirty="0">
                    <a:latin typeface="Times New Roman" panose="02020603050405020304" pitchFamily="18" charset="0"/>
                  </a:rPr>
                  <a:t>0</a:t>
                </a:r>
              </a:p>
            </p:txBody>
          </p:sp>
          <p:sp>
            <p:nvSpPr>
              <p:cNvPr id="10252" name="Text Box 23"/>
              <p:cNvSpPr txBox="1"/>
              <p:nvPr/>
            </p:nvSpPr>
            <p:spPr>
              <a:xfrm>
                <a:off x="2256" y="336"/>
                <a:ext cx="298" cy="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zh-CN" altLang="zh-CN" sz="2695" dirty="0">
                    <a:latin typeface="Times New Roman" panose="02020603050405020304" pitchFamily="18" charset="0"/>
                  </a:rPr>
                  <a:t>1</a:t>
                </a:r>
              </a:p>
            </p:txBody>
          </p:sp>
          <p:sp>
            <p:nvSpPr>
              <p:cNvPr id="10253" name="Text Box 24"/>
              <p:cNvSpPr txBox="1"/>
              <p:nvPr/>
            </p:nvSpPr>
            <p:spPr>
              <a:xfrm>
                <a:off x="672" y="384"/>
                <a:ext cx="507" cy="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zh-CN" altLang="zh-CN" sz="2695" dirty="0">
                    <a:latin typeface="Times New Roman" panose="02020603050405020304" pitchFamily="18" charset="0"/>
                  </a:rPr>
                  <a:t>cm</a:t>
                </a:r>
              </a:p>
            </p:txBody>
          </p:sp>
        </p:grpSp>
        <p:sp>
          <p:nvSpPr>
            <p:cNvPr id="10249" name="Rectangle 25"/>
            <p:cNvSpPr/>
            <p:nvPr/>
          </p:nvSpPr>
          <p:spPr>
            <a:xfrm>
              <a:off x="336" y="0"/>
              <a:ext cx="2112" cy="864"/>
            </a:xfrm>
            <a:prstGeom prst="rect">
              <a:avLst/>
            </a:prstGeom>
            <a:solidFill>
              <a:schemeClr val="accent1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1" hangingPunct="1"/>
              <a:endParaRPr lang="zh-CN" altLang="en-US" sz="100" dirty="0">
                <a:latin typeface="Arial" panose="020B0604020202020204" pitchFamily="34" charset="0"/>
              </a:endParaRPr>
            </a:p>
          </p:txBody>
        </p:sp>
      </p:grpSp>
      <p:sp>
        <p:nvSpPr>
          <p:cNvPr id="32" name="Rectangle 26"/>
          <p:cNvSpPr/>
          <p:nvPr/>
        </p:nvSpPr>
        <p:spPr>
          <a:xfrm>
            <a:off x="2283460" y="4225925"/>
            <a:ext cx="30835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zh-CN" sz="2400" dirty="0">
                <a:latin typeface="黑体" panose="02010609060101010101" pitchFamily="49" charset="-122"/>
              </a:rPr>
              <a:t>物体的长度是：  </a:t>
            </a:r>
            <a:endParaRPr lang="zh-CN" altLang="zh-CN" sz="2400" u="sng" dirty="0">
              <a:latin typeface="黑体" panose="02010609060101010101" pitchFamily="49" charset="-122"/>
            </a:endParaRPr>
          </a:p>
        </p:txBody>
      </p:sp>
      <p:sp>
        <p:nvSpPr>
          <p:cNvPr id="10245" name="Rectangle 26"/>
          <p:cNvSpPr/>
          <p:nvPr/>
        </p:nvSpPr>
        <p:spPr>
          <a:xfrm>
            <a:off x="1050713" y="950901"/>
            <a:ext cx="8016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3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3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zh-CN" sz="2395" dirty="0">
              <a:latin typeface="黑体" panose="02010609060101010101" pitchFamily="49" charset="-122"/>
              <a:ea typeface="Times New Roman" panose="02020603050405020304" pitchFamily="18" charset="0"/>
            </a:endParaRPr>
          </a:p>
        </p:txBody>
      </p:sp>
      <p:sp>
        <p:nvSpPr>
          <p:cNvPr id="20485" name="Text Box 5"/>
          <p:cNvSpPr txBox="1"/>
          <p:nvPr/>
        </p:nvSpPr>
        <p:spPr>
          <a:xfrm>
            <a:off x="4396740" y="4225925"/>
            <a:ext cx="17056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1.10cm</a:t>
            </a:r>
          </a:p>
        </p:txBody>
      </p:sp>
      <p:sp>
        <p:nvSpPr>
          <p:cNvPr id="33" name="矩形 13324">
            <a:extLst>
              <a:ext uri="{FF2B5EF4-FFF2-40B4-BE49-F238E27FC236}">
                <a16:creationId xmlns:a16="http://schemas.microsoft.com/office/drawing/2014/main" xmlns="" id="{F5D70B20-CCEE-42DD-9708-3208D0000525}"/>
              </a:ext>
            </a:extLst>
          </p:cNvPr>
          <p:cNvSpPr/>
          <p:nvPr/>
        </p:nvSpPr>
        <p:spPr>
          <a:xfrm>
            <a:off x="525839" y="117735"/>
            <a:ext cx="2659702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用刻度尺测量长度</a:t>
            </a:r>
            <a:endParaRPr lang="en-US" altLang="zh-CN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A90A3446-24F3-4607-B432-E5A59A5A6A88}"/>
              </a:ext>
            </a:extLst>
          </p:cNvPr>
          <p:cNvCxnSpPr/>
          <p:nvPr/>
        </p:nvCxnSpPr>
        <p:spPr>
          <a:xfrm flipV="1">
            <a:off x="-635" y="560705"/>
            <a:ext cx="9115425" cy="41275"/>
          </a:xfrm>
          <a:prstGeom prst="line">
            <a:avLst/>
          </a:prstGeom>
          <a:ln w="31750">
            <a:solidFill>
              <a:srgbClr val="6AA4D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2048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 txBox="1"/>
          <p:nvPr/>
        </p:nvSpPr>
        <p:spPr>
          <a:xfrm>
            <a:off x="1384935" y="1102360"/>
            <a:ext cx="6146165" cy="114109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273050" indent="-273050">
              <a:lnSpc>
                <a:spcPct val="150000"/>
              </a:lnSpc>
              <a:buClr>
                <a:schemeClr val="accent1"/>
              </a:buClr>
              <a:buSzPct val="85000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下图中，刻度尺的分度值是</a:t>
            </a:r>
            <a:r>
              <a:rPr lang="zh-CN" altLang="zh-CN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altLang="zh-CN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，物体的长是 </a:t>
            </a:r>
            <a:r>
              <a:rPr lang="zh-CN" altLang="zh-CN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altLang="zh-CN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zh-CN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，其中准确值是</a:t>
            </a:r>
            <a:r>
              <a:rPr lang="zh-CN" altLang="zh-CN" sz="20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095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zh-CN" altLang="en-US" sz="20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095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3050" indent="-273050" eaLnBrk="1" hangingPunct="1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</a:pPr>
            <a:endParaRPr lang="zh-CN" altLang="zh-CN" sz="2095" dirty="0">
              <a:latin typeface="黑体" panose="02010609060101010101" pitchFamily="49" charset="-122"/>
              <a:ea typeface="Times New Roman" panose="02020603050405020304" pitchFamily="18" charset="0"/>
            </a:endParaRPr>
          </a:p>
        </p:txBody>
      </p:sp>
      <p:pic>
        <p:nvPicPr>
          <p:cNvPr id="11267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9709" y="2447196"/>
            <a:ext cx="5332706" cy="210220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4"/>
          <p:cNvSpPr/>
          <p:nvPr/>
        </p:nvSpPr>
        <p:spPr>
          <a:xfrm>
            <a:off x="5576782" y="1102172"/>
            <a:ext cx="1022597" cy="575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endParaRPr lang="zh-CN" altLang="zh-CN" sz="2095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485" name="Text Box 5"/>
          <p:cNvSpPr txBox="1"/>
          <p:nvPr/>
        </p:nvSpPr>
        <p:spPr>
          <a:xfrm>
            <a:off x="5629041" y="1181459"/>
            <a:ext cx="97033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mm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 Box 5"/>
          <p:cNvSpPr txBox="1"/>
          <p:nvPr/>
        </p:nvSpPr>
        <p:spPr>
          <a:xfrm>
            <a:off x="2800281" y="1720934"/>
            <a:ext cx="1123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3.00cm</a:t>
            </a:r>
          </a:p>
        </p:txBody>
      </p:sp>
      <p:sp>
        <p:nvSpPr>
          <p:cNvPr id="3" name="Text Box 5"/>
          <p:cNvSpPr txBox="1"/>
          <p:nvPr/>
        </p:nvSpPr>
        <p:spPr>
          <a:xfrm>
            <a:off x="6087974" y="1720933"/>
            <a:ext cx="97033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3.0cm</a:t>
            </a:r>
          </a:p>
        </p:txBody>
      </p:sp>
      <p:sp>
        <p:nvSpPr>
          <p:cNvPr id="10" name="矩形 13324">
            <a:extLst>
              <a:ext uri="{FF2B5EF4-FFF2-40B4-BE49-F238E27FC236}">
                <a16:creationId xmlns:a16="http://schemas.microsoft.com/office/drawing/2014/main" xmlns="" id="{C91E0927-DA82-4764-835A-002927B5E4EF}"/>
              </a:ext>
            </a:extLst>
          </p:cNvPr>
          <p:cNvSpPr/>
          <p:nvPr/>
        </p:nvSpPr>
        <p:spPr>
          <a:xfrm>
            <a:off x="525839" y="117735"/>
            <a:ext cx="2659702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用刻度尺测量长度</a:t>
            </a:r>
            <a:endParaRPr lang="en-US" altLang="zh-CN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5F249C8D-5F0A-4817-AB74-B6466EB68278}"/>
              </a:ext>
            </a:extLst>
          </p:cNvPr>
          <p:cNvCxnSpPr/>
          <p:nvPr/>
        </p:nvCxnSpPr>
        <p:spPr>
          <a:xfrm flipV="1">
            <a:off x="-635" y="560705"/>
            <a:ext cx="9115425" cy="41275"/>
          </a:xfrm>
          <a:prstGeom prst="line">
            <a:avLst/>
          </a:prstGeom>
          <a:ln w="31750">
            <a:solidFill>
              <a:srgbClr val="6AA4D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485" grpId="0"/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/>
          <p:nvPr/>
        </p:nvSpPr>
        <p:spPr>
          <a:xfrm>
            <a:off x="2369644" y="3558963"/>
            <a:ext cx="4403937" cy="10502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刻度尺的分度值是 _______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zh-CN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木块A的长度是_______厘米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59" name="Text Box 3"/>
          <p:cNvSpPr txBox="1"/>
          <p:nvPr/>
        </p:nvSpPr>
        <p:spPr>
          <a:xfrm>
            <a:off x="5119370" y="3592545"/>
            <a:ext cx="11499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zh-CN" sz="239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1mm</a:t>
            </a:r>
            <a:endParaRPr lang="zh-CN" altLang="zh-CN" sz="2395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7412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29105" y="996950"/>
            <a:ext cx="5313680" cy="25419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3" name="Rectangle 26"/>
          <p:cNvSpPr/>
          <p:nvPr/>
        </p:nvSpPr>
        <p:spPr>
          <a:xfrm>
            <a:off x="926888" y="997091"/>
            <a:ext cx="8016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3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3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zh-CN" sz="2395" dirty="0">
              <a:latin typeface="黑体" panose="02010609060101010101" pitchFamily="49" charset="-122"/>
              <a:ea typeface="Times New Roman" panose="02020603050405020304" pitchFamily="18" charset="0"/>
            </a:endParaRPr>
          </a:p>
        </p:txBody>
      </p:sp>
      <p:sp>
        <p:nvSpPr>
          <p:cNvPr id="29702" name="矩形 5"/>
          <p:cNvSpPr/>
          <p:nvPr/>
        </p:nvSpPr>
        <p:spPr>
          <a:xfrm>
            <a:off x="4694329" y="4078526"/>
            <a:ext cx="7162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39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2.35</a:t>
            </a:r>
            <a:endParaRPr lang="zh-CN" altLang="zh-CN" sz="2395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矩形 13324">
            <a:extLst>
              <a:ext uri="{FF2B5EF4-FFF2-40B4-BE49-F238E27FC236}">
                <a16:creationId xmlns:a16="http://schemas.microsoft.com/office/drawing/2014/main" xmlns="" id="{82453EE3-A486-4BE5-8D37-E11D2DA8F2DE}"/>
              </a:ext>
            </a:extLst>
          </p:cNvPr>
          <p:cNvSpPr/>
          <p:nvPr/>
        </p:nvSpPr>
        <p:spPr>
          <a:xfrm>
            <a:off x="525839" y="117735"/>
            <a:ext cx="2659702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用刻度尺测量长度</a:t>
            </a:r>
            <a:endParaRPr lang="en-US" altLang="zh-CN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D93644C1-2442-4546-A9E5-96CCD2A716E0}"/>
              </a:ext>
            </a:extLst>
          </p:cNvPr>
          <p:cNvCxnSpPr/>
          <p:nvPr/>
        </p:nvCxnSpPr>
        <p:spPr>
          <a:xfrm flipV="1">
            <a:off x="-635" y="560705"/>
            <a:ext cx="9115425" cy="41275"/>
          </a:xfrm>
          <a:prstGeom prst="line">
            <a:avLst/>
          </a:prstGeom>
          <a:ln w="31750">
            <a:solidFill>
              <a:srgbClr val="6AA4D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2970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/>
          <p:nvPr/>
        </p:nvSpPr>
        <p:spPr>
          <a:xfrm>
            <a:off x="5134046" y="4145621"/>
            <a:ext cx="5638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2.4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35" name="Text Box 3"/>
          <p:cNvSpPr txBox="1"/>
          <p:nvPr/>
        </p:nvSpPr>
        <p:spPr>
          <a:xfrm>
            <a:off x="2562684" y="3556130"/>
            <a:ext cx="4594225" cy="105029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刻度尺的分度值是 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zh-CN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木块A的长度是_________ 厘米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436" name="Picture 4"/>
          <p:cNvPicPr>
            <a:picLocks noChangeAspect="1"/>
          </p:cNvPicPr>
          <p:nvPr/>
        </p:nvPicPr>
        <p:blipFill>
          <a:blip r:embed="rId3"/>
          <a:srcRect b="25090"/>
          <a:stretch>
            <a:fillRect/>
          </a:stretch>
        </p:blipFill>
        <p:spPr>
          <a:xfrm>
            <a:off x="2201545" y="1057275"/>
            <a:ext cx="5348605" cy="24371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5" name="Text Box 5"/>
          <p:cNvSpPr txBox="1"/>
          <p:nvPr/>
        </p:nvSpPr>
        <p:spPr>
          <a:xfrm>
            <a:off x="5316420" y="3635681"/>
            <a:ext cx="97033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1cm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38" name="Rectangle 26"/>
          <p:cNvSpPr/>
          <p:nvPr/>
        </p:nvSpPr>
        <p:spPr>
          <a:xfrm>
            <a:off x="1246293" y="1057110"/>
            <a:ext cx="8016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3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3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zh-CN" sz="2395" dirty="0">
              <a:latin typeface="黑体" panose="02010609060101010101" pitchFamily="49" charset="-122"/>
              <a:ea typeface="Times New Roman" panose="02020603050405020304" pitchFamily="18" charset="0"/>
            </a:endParaRPr>
          </a:p>
        </p:txBody>
      </p:sp>
      <p:sp>
        <p:nvSpPr>
          <p:cNvPr id="9" name="矩形 13324">
            <a:extLst>
              <a:ext uri="{FF2B5EF4-FFF2-40B4-BE49-F238E27FC236}">
                <a16:creationId xmlns:a16="http://schemas.microsoft.com/office/drawing/2014/main" xmlns="" id="{337B3016-04E2-47C3-BBE1-F01CDD2CF05C}"/>
              </a:ext>
            </a:extLst>
          </p:cNvPr>
          <p:cNvSpPr/>
          <p:nvPr/>
        </p:nvSpPr>
        <p:spPr>
          <a:xfrm>
            <a:off x="525839" y="117735"/>
            <a:ext cx="2659702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用刻度尺测量长度</a:t>
            </a:r>
            <a:endParaRPr lang="en-US" altLang="zh-CN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38DC9E41-09CC-4520-947F-12F27A9E961C}"/>
              </a:ext>
            </a:extLst>
          </p:cNvPr>
          <p:cNvCxnSpPr/>
          <p:nvPr/>
        </p:nvCxnSpPr>
        <p:spPr>
          <a:xfrm flipV="1">
            <a:off x="-635" y="560705"/>
            <a:ext cx="9115425" cy="41275"/>
          </a:xfrm>
          <a:prstGeom prst="line">
            <a:avLst/>
          </a:prstGeom>
          <a:ln w="31750">
            <a:solidFill>
              <a:srgbClr val="6AA4D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754" y="341198"/>
            <a:ext cx="809896" cy="58356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1257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13" name="Rectangle 6"/>
          <p:cNvSpPr/>
          <p:nvPr/>
        </p:nvSpPr>
        <p:spPr>
          <a:xfrm>
            <a:off x="1059873" y="1016915"/>
            <a:ext cx="36728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长度单位及测量：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203960" y="1663700"/>
            <a:ext cx="592709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、国际单位 米 符号 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</a:p>
          <a:p>
            <a:pPr eaLnBrk="1" hangingPunct="1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常用单位 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km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dm cm mm um nm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</a:p>
          <a:p>
            <a:pPr eaLnBrk="1" hangingPunct="1"/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、测量长度的基本单位：刻度尺</a:t>
            </a:r>
          </a:p>
          <a:p>
            <a:pPr eaLnBrk="1" hangingPunct="1"/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、刻度尺使用方法：放对、看对、读对、 准确值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+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估计值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+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单位（读到分度值的下         一位）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图片 4099" descr="003864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253" y="2745491"/>
            <a:ext cx="1790700" cy="20561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6" name="泪滴形 55"/>
          <p:cNvSpPr/>
          <p:nvPr/>
        </p:nvSpPr>
        <p:spPr>
          <a:xfrm rot="18900000">
            <a:off x="1263109" y="382435"/>
            <a:ext cx="960838" cy="699547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00" strike="noStrike" noProof="1"/>
          </a:p>
        </p:txBody>
      </p:sp>
      <p:sp>
        <p:nvSpPr>
          <p:cNvPr id="557065" name="右箭头 6"/>
          <p:cNvSpPr/>
          <p:nvPr/>
        </p:nvSpPr>
        <p:spPr>
          <a:xfrm>
            <a:off x="1274986" y="901453"/>
            <a:ext cx="6557210" cy="193592"/>
          </a:xfrm>
          <a:prstGeom prst="rightArrow">
            <a:avLst>
              <a:gd name="adj1" fmla="val 50000"/>
              <a:gd name="adj2" fmla="val 65076"/>
            </a:avLst>
          </a:prstGeom>
          <a:noFill/>
          <a:ln w="12700">
            <a:noFill/>
          </a:ln>
        </p:spPr>
        <p:txBody>
          <a:bodyPr anchor="ctr"/>
          <a:lstStyle/>
          <a:p>
            <a:pPr algn="ctr"/>
            <a:endParaRPr sz="100" dirty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7066" name="文本占位符 2"/>
          <p:cNvSpPr txBox="1"/>
          <p:nvPr/>
        </p:nvSpPr>
        <p:spPr>
          <a:xfrm>
            <a:off x="530860" y="925830"/>
            <a:ext cx="8411210" cy="156273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en-US" altLang="zh-CN" sz="2800" dirty="0">
                <a:latin typeface="Times New Roman" panose="02020603050405020304" pitchFamily="18" charset="0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</a:rPr>
              <a:t>．在国际单位制中，长度的基本单位是 </a:t>
            </a:r>
            <a:r>
              <a:rPr lang="zh-CN" altLang="en-US" sz="2800" u="sng" dirty="0">
                <a:latin typeface="Times New Roman" panose="02020603050405020304" pitchFamily="18" charset="0"/>
              </a:rPr>
              <a:t>           </a:t>
            </a:r>
            <a:r>
              <a:rPr lang="zh-CN" altLang="en-US" sz="2800" dirty="0">
                <a:latin typeface="Times New Roman" panose="02020603050405020304" pitchFamily="18" charset="0"/>
              </a:rPr>
              <a:t>，符</a:t>
            </a:r>
          </a:p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2800" dirty="0">
                <a:latin typeface="Times New Roman" panose="02020603050405020304" pitchFamily="18" charset="0"/>
              </a:rPr>
              <a:t>号是 </a:t>
            </a:r>
            <a:r>
              <a:rPr lang="zh-CN" altLang="en-US" sz="2800" u="sng" dirty="0">
                <a:latin typeface="Times New Roman" panose="02020603050405020304" pitchFamily="18" charset="0"/>
              </a:rPr>
              <a:t>             </a:t>
            </a:r>
            <a:r>
              <a:rPr lang="zh-CN" altLang="en-US" sz="2800" dirty="0">
                <a:latin typeface="Times New Roman" panose="02020603050405020304" pitchFamily="18" charset="0"/>
              </a:rPr>
              <a:t>；常用的长度单有 </a:t>
            </a:r>
            <a:r>
              <a:rPr lang="zh-CN" altLang="en-US" sz="2800" u="sng" dirty="0">
                <a:latin typeface="Times New Roman" panose="02020603050405020304" pitchFamily="18" charset="0"/>
              </a:rPr>
              <a:t>       </a:t>
            </a:r>
            <a:r>
              <a:rPr lang="zh-CN" altLang="en-US" sz="3200" u="sng" dirty="0">
                <a:latin typeface="Times New Roman" panose="02020603050405020304" pitchFamily="18" charset="0"/>
              </a:rPr>
              <a:t> </a:t>
            </a:r>
            <a:r>
              <a:rPr lang="zh-CN" altLang="en-US" sz="2800" u="sng" dirty="0">
                <a:latin typeface="Times New Roman" panose="02020603050405020304" pitchFamily="18" charset="0"/>
              </a:rPr>
              <a:t>      </a:t>
            </a:r>
            <a:r>
              <a:rPr lang="zh-CN" altLang="en-US" sz="2800" dirty="0">
                <a:latin typeface="Times New Roman" panose="02020603050405020304" pitchFamily="18" charset="0"/>
              </a:rPr>
              <a:t>、</a:t>
            </a:r>
            <a:r>
              <a:rPr lang="zh-CN" altLang="en-US" sz="2800" u="sng" dirty="0">
                <a:latin typeface="Times New Roman" panose="02020603050405020304" pitchFamily="18" charset="0"/>
              </a:rPr>
              <a:t>              </a:t>
            </a:r>
            <a:r>
              <a:rPr lang="zh-CN" altLang="en-US" sz="2800" dirty="0">
                <a:latin typeface="Times New Roman" panose="02020603050405020304" pitchFamily="18" charset="0"/>
              </a:rPr>
              <a:t>、</a:t>
            </a:r>
          </a:p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2800" dirty="0">
                <a:latin typeface="Times New Roman" panose="02020603050405020304" pitchFamily="18" charset="0"/>
              </a:rPr>
              <a:t> </a:t>
            </a:r>
            <a:r>
              <a:rPr lang="zh-CN" altLang="en-US" sz="2800" u="sng" dirty="0">
                <a:latin typeface="Times New Roman" panose="02020603050405020304" pitchFamily="18" charset="0"/>
              </a:rPr>
              <a:t>              </a:t>
            </a:r>
            <a:r>
              <a:rPr lang="zh-CN" altLang="en-US" sz="2800" dirty="0">
                <a:latin typeface="Times New Roman" panose="02020603050405020304" pitchFamily="18" charset="0"/>
              </a:rPr>
              <a:t>、</a:t>
            </a:r>
            <a:r>
              <a:rPr lang="zh-CN" altLang="en-US" sz="2800" u="sng" dirty="0">
                <a:latin typeface="Times New Roman" panose="02020603050405020304" pitchFamily="18" charset="0"/>
              </a:rPr>
              <a:t>              </a:t>
            </a:r>
            <a:r>
              <a:rPr lang="zh-CN" altLang="en-US" sz="2800" dirty="0">
                <a:latin typeface="Times New Roman" panose="02020603050405020304" pitchFamily="18" charset="0"/>
              </a:rPr>
              <a:t>、</a:t>
            </a:r>
            <a:r>
              <a:rPr lang="zh-CN" altLang="en-US" sz="2800" u="sng" dirty="0">
                <a:latin typeface="Times New Roman" panose="02020603050405020304" pitchFamily="18" charset="0"/>
              </a:rPr>
              <a:t>               </a:t>
            </a:r>
            <a:r>
              <a:rPr lang="zh-CN" altLang="en-US" sz="2800" dirty="0">
                <a:latin typeface="Times New Roman" panose="02020603050405020304" pitchFamily="18" charset="0"/>
              </a:rPr>
              <a:t>、</a:t>
            </a:r>
            <a:r>
              <a:rPr lang="zh-CN" altLang="en-US" sz="2800" u="sng" dirty="0">
                <a:latin typeface="Times New Roman" panose="02020603050405020304" pitchFamily="18" charset="0"/>
              </a:rPr>
              <a:t>              </a:t>
            </a:r>
            <a:r>
              <a:rPr lang="zh-CN" altLang="en-US" sz="2095" dirty="0">
                <a:solidFill>
                  <a:schemeClr val="bg1"/>
                </a:solidFill>
                <a:latin typeface="Times New Roman" panose="02020603050405020304" pitchFamily="18" charset="0"/>
              </a:rPr>
              <a:t>。</a:t>
            </a:r>
            <a:endParaRPr lang="zh-CN" altLang="en-US" sz="2095">
              <a:latin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205873" y="861898"/>
            <a:ext cx="54038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</a:p>
        </p:txBody>
      </p:sp>
      <p:sp>
        <p:nvSpPr>
          <p:cNvPr id="24" name="矩形 23"/>
          <p:cNvSpPr/>
          <p:nvPr/>
        </p:nvSpPr>
        <p:spPr>
          <a:xfrm>
            <a:off x="1696800" y="1440374"/>
            <a:ext cx="4051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</a:p>
        </p:txBody>
      </p:sp>
      <p:sp>
        <p:nvSpPr>
          <p:cNvPr id="25" name="矩形 24"/>
          <p:cNvSpPr/>
          <p:nvPr/>
        </p:nvSpPr>
        <p:spPr>
          <a:xfrm>
            <a:off x="5775906" y="1426116"/>
            <a:ext cx="67627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km</a:t>
            </a:r>
          </a:p>
        </p:txBody>
      </p:sp>
      <p:sp>
        <p:nvSpPr>
          <p:cNvPr id="27" name="矩形 26"/>
          <p:cNvSpPr/>
          <p:nvPr/>
        </p:nvSpPr>
        <p:spPr>
          <a:xfrm>
            <a:off x="7416968" y="1447624"/>
            <a:ext cx="6064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dm</a:t>
            </a:r>
          </a:p>
        </p:txBody>
      </p:sp>
      <p:sp>
        <p:nvSpPr>
          <p:cNvPr id="28" name="矩形 27"/>
          <p:cNvSpPr/>
          <p:nvPr/>
        </p:nvSpPr>
        <p:spPr>
          <a:xfrm>
            <a:off x="982733" y="1977810"/>
            <a:ext cx="63690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cm</a:t>
            </a:r>
          </a:p>
        </p:txBody>
      </p:sp>
      <p:sp>
        <p:nvSpPr>
          <p:cNvPr id="29" name="矩形 28"/>
          <p:cNvSpPr/>
          <p:nvPr/>
        </p:nvSpPr>
        <p:spPr>
          <a:xfrm>
            <a:off x="2579994" y="1947330"/>
            <a:ext cx="77470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mm</a:t>
            </a:r>
          </a:p>
        </p:txBody>
      </p:sp>
      <p:sp>
        <p:nvSpPr>
          <p:cNvPr id="30" name="矩形 29"/>
          <p:cNvSpPr/>
          <p:nvPr/>
        </p:nvSpPr>
        <p:spPr>
          <a:xfrm>
            <a:off x="4275138" y="1947271"/>
            <a:ext cx="68008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μ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</a:p>
        </p:txBody>
      </p:sp>
      <p:sp>
        <p:nvSpPr>
          <p:cNvPr id="32" name="矩形 31"/>
          <p:cNvSpPr/>
          <p:nvPr/>
        </p:nvSpPr>
        <p:spPr>
          <a:xfrm>
            <a:off x="5799191" y="1977810"/>
            <a:ext cx="67627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fontAlgn="auto"/>
            <a:r>
              <a:rPr lang="en-US" altLang="zh-CN" sz="2800" b="1" strike="noStrike" kern="100" noProof="1">
                <a:solidFill>
                  <a:srgbClr val="FF0000"/>
                </a:solidFill>
                <a:latin typeface="Times New Roman" panose="02020603050405020304"/>
                <a:ea typeface="+mn-ea"/>
                <a:cs typeface="Courier New" panose="02070309020205020404"/>
              </a:rPr>
              <a:t>nm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5662295" y="2307673"/>
            <a:ext cx="1483419" cy="2679418"/>
            <a:chOff x="6665107" y="3233410"/>
            <a:chExt cx="1981352" cy="3582381"/>
          </a:xfrm>
        </p:grpSpPr>
        <p:pic>
          <p:nvPicPr>
            <p:cNvPr id="557077" name="Picture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65107" y="3648630"/>
              <a:ext cx="1981352" cy="3167161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57078" name="组合 8"/>
            <p:cNvGrpSpPr/>
            <p:nvPr/>
          </p:nvGrpSpPr>
          <p:grpSpPr>
            <a:xfrm>
              <a:off x="6772683" y="3399491"/>
              <a:ext cx="1766047" cy="309436"/>
              <a:chOff x="6772683" y="3399491"/>
              <a:chExt cx="1766047" cy="309436"/>
            </a:xfrm>
          </p:grpSpPr>
          <p:cxnSp>
            <p:nvCxnSpPr>
              <p:cNvPr id="5" name="直接连接符 4"/>
              <p:cNvCxnSpPr/>
              <p:nvPr/>
            </p:nvCxnSpPr>
            <p:spPr>
              <a:xfrm flipV="1">
                <a:off x="6772683" y="3399491"/>
                <a:ext cx="0" cy="309436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 flipV="1">
                <a:off x="8538730" y="3399491"/>
                <a:ext cx="0" cy="309436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箭头连接符 7"/>
              <p:cNvCxnSpPr/>
              <p:nvPr/>
            </p:nvCxnSpPr>
            <p:spPr>
              <a:xfrm>
                <a:off x="7903840" y="3554209"/>
                <a:ext cx="634890" cy="0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箭头连接符 49"/>
              <p:cNvCxnSpPr/>
              <p:nvPr/>
            </p:nvCxnSpPr>
            <p:spPr>
              <a:xfrm flipH="1">
                <a:off x="6772683" y="3554209"/>
                <a:ext cx="634890" cy="0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57083" name="TextBox 9"/>
            <p:cNvSpPr txBox="1"/>
            <p:nvPr/>
          </p:nvSpPr>
          <p:spPr>
            <a:xfrm>
              <a:off x="7312278" y="3233410"/>
              <a:ext cx="699722" cy="5535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095" dirty="0">
                  <a:latin typeface="Times New Roman" panose="02020603050405020304" pitchFamily="18" charset="0"/>
                </a:rPr>
                <a:t>1m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662295" y="2729301"/>
            <a:ext cx="1979872" cy="1836161"/>
            <a:chOff x="5968082" y="3339194"/>
            <a:chExt cx="2645097" cy="2455222"/>
          </a:xfrm>
        </p:grpSpPr>
        <p:pic>
          <p:nvPicPr>
            <p:cNvPr id="557085" name="Picture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CF9FF"/>
                </a:clrFrom>
                <a:clrTo>
                  <a:srgbClr val="FCF9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-1146260" flipH="1">
              <a:off x="5980383" y="3420160"/>
              <a:ext cx="2632796" cy="2374256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51" name="直接连接符 50"/>
            <p:cNvCxnSpPr/>
            <p:nvPr/>
          </p:nvCxnSpPr>
          <p:spPr>
            <a:xfrm flipV="1">
              <a:off x="5968082" y="3505275"/>
              <a:ext cx="0" cy="309436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8232909" y="3505275"/>
              <a:ext cx="0" cy="309436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箭头连接符 52"/>
            <p:cNvCxnSpPr/>
            <p:nvPr/>
          </p:nvCxnSpPr>
          <p:spPr>
            <a:xfrm>
              <a:off x="7598019" y="3659993"/>
              <a:ext cx="634890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箭头连接符 53"/>
            <p:cNvCxnSpPr/>
            <p:nvPr/>
          </p:nvCxnSpPr>
          <p:spPr>
            <a:xfrm flipH="1">
              <a:off x="5968082" y="3659993"/>
              <a:ext cx="634890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7090" name="TextBox 54"/>
            <p:cNvSpPr txBox="1"/>
            <p:nvPr/>
          </p:nvSpPr>
          <p:spPr>
            <a:xfrm>
              <a:off x="6701647" y="3339194"/>
              <a:ext cx="878049" cy="5536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095" dirty="0">
                  <a:latin typeface="Times New Roman" panose="02020603050405020304" pitchFamily="18" charset="0"/>
                </a:rPr>
                <a:t>1dm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642105" y="2401499"/>
            <a:ext cx="990529" cy="2526207"/>
            <a:chOff x="6525536" y="3209230"/>
            <a:chExt cx="1323975" cy="3376401"/>
          </a:xfrm>
        </p:grpSpPr>
        <p:pic>
          <p:nvPicPr>
            <p:cNvPr id="557092" name="Picture 4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BFAFF"/>
                </a:clrFrom>
                <a:clrTo>
                  <a:srgbClr val="FBFA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25536" y="4061506"/>
              <a:ext cx="1323975" cy="252412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58" name="直接连接符 57"/>
            <p:cNvCxnSpPr/>
            <p:nvPr/>
          </p:nvCxnSpPr>
          <p:spPr>
            <a:xfrm flipV="1">
              <a:off x="7187523" y="3720290"/>
              <a:ext cx="0" cy="309436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7618170" y="3720290"/>
              <a:ext cx="0" cy="309436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7095" name="TextBox 61"/>
            <p:cNvSpPr txBox="1"/>
            <p:nvPr/>
          </p:nvSpPr>
          <p:spPr>
            <a:xfrm>
              <a:off x="6976747" y="3209230"/>
              <a:ext cx="858099" cy="5533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095" dirty="0">
                  <a:latin typeface="Times New Roman" panose="02020603050405020304" pitchFamily="18" charset="0"/>
                </a:rPr>
                <a:t>1cm</a:t>
              </a:r>
            </a:p>
          </p:txBody>
        </p:sp>
        <p:cxnSp>
          <p:nvCxnSpPr>
            <p:cNvPr id="14" name="直接箭头连接符 13"/>
            <p:cNvCxnSpPr/>
            <p:nvPr/>
          </p:nvCxnSpPr>
          <p:spPr>
            <a:xfrm>
              <a:off x="7187523" y="3875008"/>
              <a:ext cx="430647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5561342" y="2801750"/>
            <a:ext cx="2471640" cy="1981059"/>
            <a:chOff x="5936541" y="3173788"/>
            <a:chExt cx="3303404" cy="2647950"/>
          </a:xfrm>
        </p:grpSpPr>
        <p:cxnSp>
          <p:nvCxnSpPr>
            <p:cNvPr id="66" name="直接箭头连接符 65"/>
            <p:cNvCxnSpPr/>
            <p:nvPr/>
          </p:nvCxnSpPr>
          <p:spPr>
            <a:xfrm flipH="1">
              <a:off x="7777373" y="5480939"/>
              <a:ext cx="392662" cy="1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7099" name="TextBox 66"/>
            <p:cNvSpPr txBox="1"/>
            <p:nvPr/>
          </p:nvSpPr>
          <p:spPr>
            <a:xfrm>
              <a:off x="8262251" y="5205474"/>
              <a:ext cx="977694" cy="5533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095" dirty="0">
                  <a:latin typeface="Times New Roman" panose="02020603050405020304" pitchFamily="18" charset="0"/>
                </a:rPr>
                <a:t>1mm</a:t>
              </a:r>
            </a:p>
          </p:txBody>
        </p:sp>
        <p:pic>
          <p:nvPicPr>
            <p:cNvPr id="557100" name="Picture 6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EBEBEB"/>
                </a:clrFrom>
                <a:clrTo>
                  <a:srgbClr val="EBEBEB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36541" y="3173788"/>
              <a:ext cx="1819275" cy="264795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" name="文本框 3"/>
          <p:cNvSpPr txBox="1"/>
          <p:nvPr/>
        </p:nvSpPr>
        <p:spPr>
          <a:xfrm>
            <a:off x="1204089" y="341198"/>
            <a:ext cx="151257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7" grpId="0"/>
      <p:bldP spid="28" grpId="0"/>
      <p:bldP spid="29" grpId="0"/>
      <p:bldP spid="30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接连接符 32"/>
          <p:cNvCxnSpPr/>
          <p:nvPr/>
        </p:nvCxnSpPr>
        <p:spPr>
          <a:xfrm flipV="1">
            <a:off x="85725" y="595630"/>
            <a:ext cx="8935720" cy="69850"/>
          </a:xfrm>
          <a:prstGeom prst="line">
            <a:avLst/>
          </a:prstGeom>
          <a:ln w="31750">
            <a:solidFill>
              <a:srgbClr val="6AA4D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7062" name="文本框 44"/>
          <p:cNvSpPr txBox="1"/>
          <p:nvPr/>
        </p:nvSpPr>
        <p:spPr>
          <a:xfrm>
            <a:off x="432435" y="135255"/>
            <a:ext cx="36734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长度单位的换算关系</a:t>
            </a:r>
          </a:p>
        </p:txBody>
      </p:sp>
      <p:sp>
        <p:nvSpPr>
          <p:cNvPr id="26" name="Text Box 2"/>
          <p:cNvSpPr txBox="1"/>
          <p:nvPr/>
        </p:nvSpPr>
        <p:spPr>
          <a:xfrm>
            <a:off x="1403350" y="1095375"/>
            <a:ext cx="633793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</a:rPr>
              <a:t>千米（</a:t>
            </a:r>
            <a:r>
              <a:rPr lang="en-US" altLang="zh-CN" sz="2400" b="1" dirty="0">
                <a:latin typeface="Times New Roman" panose="02020603050405020304" pitchFamily="18" charset="0"/>
              </a:rPr>
              <a:t>km</a:t>
            </a:r>
            <a:r>
              <a:rPr lang="zh-CN" altLang="en-US" sz="2400" b="1" dirty="0">
                <a:latin typeface="Times New Roman" panose="02020603050405020304" pitchFamily="18" charset="0"/>
              </a:rPr>
              <a:t>）</a:t>
            </a:r>
            <a:r>
              <a:rPr lang="zh-CN" altLang="en-US" sz="2400" dirty="0">
                <a:latin typeface="Times New Roman" panose="02020603050405020304" pitchFamily="18" charset="0"/>
              </a:rPr>
              <a:t>＝</a:t>
            </a:r>
            <a:r>
              <a:rPr lang="en-US" altLang="zh-CN" sz="2400" dirty="0">
                <a:latin typeface="Times New Roman" panose="02020603050405020304" pitchFamily="18" charset="0"/>
              </a:rPr>
              <a:t>1000</a:t>
            </a:r>
            <a:r>
              <a:rPr lang="zh-CN" altLang="en-US" sz="2400" dirty="0">
                <a:latin typeface="Times New Roman" panose="02020603050405020304" pitchFamily="18" charset="0"/>
              </a:rPr>
              <a:t>米＝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米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</a:rPr>
              <a:t>分米（</a:t>
            </a:r>
            <a:r>
              <a:rPr lang="en-US" altLang="zh-CN" sz="2400" b="1" dirty="0" err="1">
                <a:latin typeface="Times New Roman" panose="02020603050405020304" pitchFamily="18" charset="0"/>
              </a:rPr>
              <a:t>dm</a:t>
            </a:r>
            <a:r>
              <a:rPr lang="zh-CN" altLang="en-US" sz="2400" b="1" dirty="0">
                <a:latin typeface="Times New Roman" panose="02020603050405020304" pitchFamily="18" charset="0"/>
              </a:rPr>
              <a:t>）</a:t>
            </a:r>
            <a:r>
              <a:rPr lang="zh-CN" altLang="en-US" sz="2400" dirty="0">
                <a:latin typeface="Times New Roman" panose="02020603050405020304" pitchFamily="18" charset="0"/>
              </a:rPr>
              <a:t>＝</a:t>
            </a:r>
            <a:r>
              <a:rPr lang="en-US" altLang="zh-CN" sz="2400" dirty="0">
                <a:latin typeface="Times New Roman" panose="02020603050405020304" pitchFamily="18" charset="0"/>
              </a:rPr>
              <a:t>0.1</a:t>
            </a:r>
            <a:r>
              <a:rPr lang="zh-CN" altLang="en-US" sz="2400" dirty="0">
                <a:latin typeface="Times New Roman" panose="02020603050405020304" pitchFamily="18" charset="0"/>
              </a:rPr>
              <a:t>米＝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-1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米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</a:rPr>
              <a:t>厘米（</a:t>
            </a:r>
            <a:r>
              <a:rPr lang="en-US" altLang="zh-CN" sz="2400" b="1" dirty="0">
                <a:latin typeface="Times New Roman" panose="02020603050405020304" pitchFamily="18" charset="0"/>
              </a:rPr>
              <a:t>cm</a:t>
            </a:r>
            <a:r>
              <a:rPr lang="zh-CN" altLang="en-US" sz="2400" b="1" dirty="0">
                <a:latin typeface="Times New Roman" panose="02020603050405020304" pitchFamily="18" charset="0"/>
              </a:rPr>
              <a:t>）</a:t>
            </a:r>
            <a:r>
              <a:rPr lang="zh-CN" altLang="en-US" sz="2400" dirty="0">
                <a:latin typeface="Times New Roman" panose="02020603050405020304" pitchFamily="18" charset="0"/>
              </a:rPr>
              <a:t>＝</a:t>
            </a:r>
            <a:r>
              <a:rPr lang="en-US" altLang="zh-CN" sz="2400" dirty="0">
                <a:latin typeface="Times New Roman" panose="02020603050405020304" pitchFamily="18" charset="0"/>
              </a:rPr>
              <a:t>0.01</a:t>
            </a:r>
            <a:r>
              <a:rPr lang="zh-CN" altLang="en-US" sz="2400" dirty="0">
                <a:latin typeface="Times New Roman" panose="02020603050405020304" pitchFamily="18" charset="0"/>
              </a:rPr>
              <a:t>米＝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-2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米</a:t>
            </a:r>
            <a:endParaRPr lang="zh-CN" altLang="en-US" sz="2400" b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</a:rPr>
              <a:t>毫米（</a:t>
            </a:r>
            <a:r>
              <a:rPr lang="en-US" altLang="zh-CN" sz="2400" b="1" dirty="0">
                <a:latin typeface="Times New Roman" panose="02020603050405020304" pitchFamily="18" charset="0"/>
              </a:rPr>
              <a:t>mm</a:t>
            </a:r>
            <a:r>
              <a:rPr lang="zh-CN" altLang="en-US" sz="2400" b="1" dirty="0">
                <a:latin typeface="Times New Roman" panose="02020603050405020304" pitchFamily="18" charset="0"/>
              </a:rPr>
              <a:t>）</a:t>
            </a:r>
            <a:r>
              <a:rPr lang="zh-CN" altLang="en-US" sz="2400" dirty="0">
                <a:latin typeface="Times New Roman" panose="02020603050405020304" pitchFamily="18" charset="0"/>
              </a:rPr>
              <a:t>＝</a:t>
            </a:r>
            <a:r>
              <a:rPr lang="en-US" altLang="zh-CN" sz="2400" dirty="0">
                <a:latin typeface="Times New Roman" panose="02020603050405020304" pitchFamily="18" charset="0"/>
              </a:rPr>
              <a:t>0.001</a:t>
            </a:r>
            <a:r>
              <a:rPr lang="zh-CN" altLang="en-US" sz="2400" dirty="0">
                <a:latin typeface="Times New Roman" panose="02020603050405020304" pitchFamily="18" charset="0"/>
              </a:rPr>
              <a:t>米＝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-3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米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</a:rPr>
              <a:t>微米（</a:t>
            </a:r>
            <a:r>
              <a:rPr lang="en-US" altLang="zh-CN" sz="2400" b="1" dirty="0" err="1">
                <a:latin typeface="Times New Roman" panose="02020603050405020304" pitchFamily="18" charset="0"/>
              </a:rPr>
              <a:t>μm</a:t>
            </a:r>
            <a:r>
              <a:rPr lang="zh-CN" altLang="en-US" sz="2400" b="1" dirty="0">
                <a:latin typeface="Times New Roman" panose="02020603050405020304" pitchFamily="18" charset="0"/>
              </a:rPr>
              <a:t>）</a:t>
            </a:r>
            <a:r>
              <a:rPr lang="zh-CN" altLang="en-US" sz="2400" dirty="0">
                <a:latin typeface="Times New Roman" panose="02020603050405020304" pitchFamily="18" charset="0"/>
              </a:rPr>
              <a:t>＝</a:t>
            </a:r>
            <a:r>
              <a:rPr lang="en-US" altLang="zh-CN" sz="2400" dirty="0">
                <a:latin typeface="Times New Roman" panose="02020603050405020304" pitchFamily="18" charset="0"/>
              </a:rPr>
              <a:t>0.000001</a:t>
            </a:r>
            <a:r>
              <a:rPr lang="zh-CN" altLang="en-US" sz="2400" dirty="0">
                <a:latin typeface="Times New Roman" panose="02020603050405020304" pitchFamily="18" charset="0"/>
              </a:rPr>
              <a:t>米＝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-6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米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</a:rPr>
              <a:t>纳米（</a:t>
            </a:r>
            <a:r>
              <a:rPr lang="en-US" altLang="zh-CN" sz="2400" b="1" dirty="0">
                <a:latin typeface="Times New Roman" panose="02020603050405020304" pitchFamily="18" charset="0"/>
              </a:rPr>
              <a:t>nm</a:t>
            </a:r>
            <a:r>
              <a:rPr lang="zh-CN" altLang="en-US" sz="2400" b="1" dirty="0">
                <a:latin typeface="Times New Roman" panose="02020603050405020304" pitchFamily="18" charset="0"/>
              </a:rPr>
              <a:t>）</a:t>
            </a:r>
            <a:r>
              <a:rPr lang="zh-CN" altLang="en-US" sz="2400" dirty="0">
                <a:latin typeface="Times New Roman" panose="02020603050405020304" pitchFamily="18" charset="0"/>
              </a:rPr>
              <a:t>＝</a:t>
            </a:r>
            <a:r>
              <a:rPr lang="en-US" altLang="zh-CN" sz="2400" dirty="0">
                <a:latin typeface="Times New Roman" panose="02020603050405020304" pitchFamily="18" charset="0"/>
              </a:rPr>
              <a:t>0.000000001</a:t>
            </a:r>
            <a:r>
              <a:rPr lang="zh-CN" altLang="en-US" sz="2400" dirty="0">
                <a:latin typeface="Times New Roman" panose="02020603050405020304" pitchFamily="18" charset="0"/>
              </a:rPr>
              <a:t>米＝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-9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米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062" name="文本框 44"/>
          <p:cNvSpPr txBox="1"/>
          <p:nvPr/>
        </p:nvSpPr>
        <p:spPr>
          <a:xfrm>
            <a:off x="348615" y="100330"/>
            <a:ext cx="36734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长度单位的换算关系图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395" y="857885"/>
            <a:ext cx="7626350" cy="4189095"/>
          </a:xfrm>
          <a:prstGeom prst="rect">
            <a:avLst/>
          </a:prstGeom>
        </p:spPr>
      </p:pic>
      <p:cxnSp>
        <p:nvCxnSpPr>
          <p:cNvPr id="33" name="直接连接符 32"/>
          <p:cNvCxnSpPr/>
          <p:nvPr/>
        </p:nvCxnSpPr>
        <p:spPr>
          <a:xfrm flipV="1">
            <a:off x="-635" y="560705"/>
            <a:ext cx="9115425" cy="41275"/>
          </a:xfrm>
          <a:prstGeom prst="line">
            <a:avLst/>
          </a:prstGeom>
          <a:ln w="31750">
            <a:solidFill>
              <a:srgbClr val="6AA4D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2000"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接连接符 32"/>
          <p:cNvCxnSpPr/>
          <p:nvPr/>
        </p:nvCxnSpPr>
        <p:spPr>
          <a:xfrm>
            <a:off x="117475" y="607695"/>
            <a:ext cx="8907780" cy="27940"/>
          </a:xfrm>
          <a:prstGeom prst="line">
            <a:avLst/>
          </a:prstGeom>
          <a:ln w="31750">
            <a:solidFill>
              <a:srgbClr val="6AA4D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2182" name="文本框 44"/>
          <p:cNvSpPr txBox="1"/>
          <p:nvPr/>
        </p:nvSpPr>
        <p:spPr>
          <a:xfrm>
            <a:off x="646430" y="94615"/>
            <a:ext cx="194818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课堂训练</a:t>
            </a:r>
          </a:p>
        </p:txBody>
      </p:sp>
      <p:sp>
        <p:nvSpPr>
          <p:cNvPr id="562185" name="右箭头 6"/>
          <p:cNvSpPr/>
          <p:nvPr/>
        </p:nvSpPr>
        <p:spPr>
          <a:xfrm>
            <a:off x="1274986" y="901453"/>
            <a:ext cx="6557210" cy="193592"/>
          </a:xfrm>
          <a:prstGeom prst="rightArrow">
            <a:avLst>
              <a:gd name="adj1" fmla="val 50000"/>
              <a:gd name="adj2" fmla="val 65076"/>
            </a:avLst>
          </a:prstGeom>
          <a:noFill/>
          <a:ln w="12700">
            <a:noFill/>
          </a:ln>
        </p:spPr>
        <p:txBody>
          <a:bodyPr anchor="ctr"/>
          <a:lstStyle/>
          <a:p>
            <a:pPr algn="ctr"/>
            <a:endParaRPr sz="100" dirty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562186" name="组合 5"/>
          <p:cNvGrpSpPr/>
          <p:nvPr/>
        </p:nvGrpSpPr>
        <p:grpSpPr>
          <a:xfrm>
            <a:off x="1161521" y="876030"/>
            <a:ext cx="1115237" cy="416878"/>
            <a:chOff x="165361" y="1471332"/>
            <a:chExt cx="1490925" cy="556945"/>
          </a:xfrm>
        </p:grpSpPr>
        <p:sp>
          <p:nvSpPr>
            <p:cNvPr id="15" name="AutoShape 65"/>
            <p:cNvSpPr>
              <a:spLocks noChangeArrowheads="1"/>
            </p:cNvSpPr>
            <p:nvPr/>
          </p:nvSpPr>
          <p:spPr bwMode="auto">
            <a:xfrm>
              <a:off x="165361" y="1507520"/>
              <a:ext cx="1490443" cy="520757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auto"/>
              <a:endParaRPr lang="zh-CN" altLang="en-US" sz="1850" strike="noStrike" noProof="1">
                <a:solidFill>
                  <a:srgbClr val="000000"/>
                </a:solidFill>
              </a:endParaRPr>
            </a:p>
          </p:txBody>
        </p:sp>
        <p:sp>
          <p:nvSpPr>
            <p:cNvPr id="562188" name="TextBox 3"/>
            <p:cNvSpPr txBox="1"/>
            <p:nvPr/>
          </p:nvSpPr>
          <p:spPr>
            <a:xfrm>
              <a:off x="191204" y="1471332"/>
              <a:ext cx="1465082" cy="5531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095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知识点</a:t>
              </a:r>
            </a:p>
          </p:txBody>
        </p:sp>
      </p:grpSp>
      <p:sp>
        <p:nvSpPr>
          <p:cNvPr id="562189" name="TextBox 4"/>
          <p:cNvSpPr txBox="1"/>
          <p:nvPr/>
        </p:nvSpPr>
        <p:spPr>
          <a:xfrm>
            <a:off x="2286259" y="921162"/>
            <a:ext cx="3660446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95" b="1" dirty="0">
                <a:solidFill>
                  <a:srgbClr val="2E75B6"/>
                </a:solidFill>
                <a:latin typeface="Times New Roman" panose="02020603050405020304" pitchFamily="18" charset="0"/>
              </a:rPr>
              <a:t>长度的单位</a:t>
            </a:r>
          </a:p>
        </p:txBody>
      </p:sp>
      <p:sp>
        <p:nvSpPr>
          <p:cNvPr id="562190" name="文本占位符 2"/>
          <p:cNvSpPr txBox="1"/>
          <p:nvPr/>
        </p:nvSpPr>
        <p:spPr>
          <a:xfrm>
            <a:off x="1448435" y="1501140"/>
            <a:ext cx="5991860" cy="338709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en-US" altLang="zh-CN" sz="2800" dirty="0">
                <a:latin typeface="Times New Roman" panose="02020603050405020304" pitchFamily="18" charset="0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</a:rPr>
              <a:t>．完成下列单位换算：</a:t>
            </a:r>
          </a:p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2800" dirty="0">
                <a:latin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</a:rPr>
              <a:t>270 mm = </a:t>
            </a:r>
            <a:r>
              <a:rPr lang="en-US" altLang="zh-CN" sz="2800" u="sng" dirty="0">
                <a:latin typeface="Times New Roman" panose="02020603050405020304" pitchFamily="18" charset="0"/>
              </a:rPr>
              <a:t>                    </a:t>
            </a:r>
            <a:r>
              <a:rPr lang="en-US" altLang="zh-CN" sz="2800" dirty="0">
                <a:latin typeface="Times New Roman" panose="02020603050405020304" pitchFamily="18" charset="0"/>
              </a:rPr>
              <a:t>m</a:t>
            </a:r>
            <a:r>
              <a:rPr lang="zh-CN" altLang="en-US" sz="2800" dirty="0">
                <a:latin typeface="Times New Roman" panose="02020603050405020304" pitchFamily="18" charset="0"/>
              </a:rPr>
              <a:t>；</a:t>
            </a:r>
          </a:p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2800" dirty="0">
                <a:latin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</a:rPr>
              <a:t>2.68×10</a:t>
            </a:r>
            <a:r>
              <a:rPr lang="en-US" altLang="zh-CN" sz="2800" baseline="30000" dirty="0">
                <a:latin typeface="Times New Roman" panose="02020603050405020304" pitchFamily="18" charset="0"/>
              </a:rPr>
              <a:t>10 </a:t>
            </a:r>
            <a:r>
              <a:rPr lang="en-US" altLang="zh-CN" sz="2800" dirty="0">
                <a:latin typeface="Times New Roman" panose="02020603050405020304" pitchFamily="18" charset="0"/>
              </a:rPr>
              <a:t>nm = </a:t>
            </a:r>
            <a:r>
              <a:rPr lang="en-US" altLang="zh-CN" sz="2800" u="sng" dirty="0">
                <a:latin typeface="Times New Roman" panose="02020603050405020304" pitchFamily="18" charset="0"/>
              </a:rPr>
              <a:t>                  </a:t>
            </a:r>
            <a:r>
              <a:rPr lang="en-US" altLang="zh-CN" sz="2800" dirty="0">
                <a:latin typeface="Times New Roman" panose="02020603050405020304" pitchFamily="18" charset="0"/>
              </a:rPr>
              <a:t>m</a:t>
            </a:r>
            <a:r>
              <a:rPr lang="zh-CN" altLang="en-US" sz="2800" dirty="0">
                <a:latin typeface="Times New Roman" panose="02020603050405020304" pitchFamily="18" charset="0"/>
              </a:rPr>
              <a:t>；</a:t>
            </a:r>
          </a:p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2800" dirty="0">
                <a:latin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</a:rPr>
              <a:t>3400 m = </a:t>
            </a:r>
            <a:r>
              <a:rPr lang="en-US" altLang="zh-CN" sz="2800" u="sng" dirty="0">
                <a:latin typeface="Times New Roman" panose="02020603050405020304" pitchFamily="18" charset="0"/>
              </a:rPr>
              <a:t>               </a:t>
            </a:r>
            <a:r>
              <a:rPr lang="en-US" altLang="zh-CN" sz="2800" dirty="0">
                <a:latin typeface="Times New Roman" panose="02020603050405020304" pitchFamily="18" charset="0"/>
              </a:rPr>
              <a:t>km</a:t>
            </a:r>
            <a:r>
              <a:rPr lang="zh-CN" altLang="en-US" sz="2800" dirty="0">
                <a:latin typeface="Times New Roman" panose="02020603050405020304" pitchFamily="18" charset="0"/>
              </a:rPr>
              <a:t>；</a:t>
            </a:r>
          </a:p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2800" dirty="0">
                <a:latin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</a:rPr>
              <a:t>4</a:t>
            </a:r>
            <a:r>
              <a:rPr lang="zh-CN" altLang="en-US" sz="2800" dirty="0">
                <a:latin typeface="Times New Roman" panose="02020603050405020304" pitchFamily="18" charset="0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</a:rPr>
              <a:t>2 m = </a:t>
            </a:r>
            <a:r>
              <a:rPr lang="en-US" altLang="zh-CN" sz="2800" u="sng" dirty="0">
                <a:latin typeface="Times New Roman" panose="02020603050405020304" pitchFamily="18" charset="0"/>
              </a:rPr>
              <a:t>                    </a:t>
            </a:r>
            <a:r>
              <a:rPr lang="el-GR" altLang="zh-CN" sz="2800" dirty="0">
                <a:latin typeface="Times New Roman" panose="02020603050405020304" pitchFamily="18" charset="0"/>
              </a:rPr>
              <a:t>μ</a:t>
            </a:r>
            <a:r>
              <a:rPr lang="en-US" altLang="zh-CN" sz="2800" dirty="0">
                <a:latin typeface="Times New Roman" panose="02020603050405020304" pitchFamily="18" charset="0"/>
              </a:rPr>
              <a:t>m</a:t>
            </a:r>
            <a:r>
              <a:rPr lang="zh-CN" altLang="en-US" sz="2800" dirty="0">
                <a:latin typeface="Times New Roman" panose="02020603050405020304" pitchFamily="18" charset="0"/>
              </a:rPr>
              <a:t>。</a:t>
            </a:r>
          </a:p>
        </p:txBody>
      </p:sp>
      <p:sp>
        <p:nvSpPr>
          <p:cNvPr id="17" name="矩形 16"/>
          <p:cNvSpPr/>
          <p:nvPr/>
        </p:nvSpPr>
        <p:spPr>
          <a:xfrm>
            <a:off x="4558665" y="1920240"/>
            <a:ext cx="10071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0.27</a:t>
            </a:r>
          </a:p>
        </p:txBody>
      </p:sp>
      <p:sp>
        <p:nvSpPr>
          <p:cNvPr id="18" name="矩形 17"/>
          <p:cNvSpPr/>
          <p:nvPr/>
        </p:nvSpPr>
        <p:spPr>
          <a:xfrm>
            <a:off x="5162550" y="2458085"/>
            <a:ext cx="8966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26.8</a:t>
            </a:r>
          </a:p>
        </p:txBody>
      </p:sp>
      <p:sp>
        <p:nvSpPr>
          <p:cNvPr id="19" name="矩形 18"/>
          <p:cNvSpPr/>
          <p:nvPr/>
        </p:nvSpPr>
        <p:spPr>
          <a:xfrm>
            <a:off x="4340978" y="2918425"/>
            <a:ext cx="5748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3.4</a:t>
            </a:r>
          </a:p>
        </p:txBody>
      </p:sp>
      <p:sp>
        <p:nvSpPr>
          <p:cNvPr id="20" name="矩形 19"/>
          <p:cNvSpPr/>
          <p:nvPr/>
        </p:nvSpPr>
        <p:spPr>
          <a:xfrm>
            <a:off x="3973983" y="3544758"/>
            <a:ext cx="941834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2×10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r>
              <a:rPr lang="en-US" altLang="zh-CN" sz="209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1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09" name="右箭头 6"/>
          <p:cNvSpPr/>
          <p:nvPr/>
        </p:nvSpPr>
        <p:spPr>
          <a:xfrm>
            <a:off x="1274986" y="901453"/>
            <a:ext cx="6557210" cy="193592"/>
          </a:xfrm>
          <a:prstGeom prst="rightArrow">
            <a:avLst>
              <a:gd name="adj1" fmla="val 50000"/>
              <a:gd name="adj2" fmla="val 65076"/>
            </a:avLst>
          </a:prstGeom>
          <a:noFill/>
          <a:ln w="12700">
            <a:noFill/>
          </a:ln>
        </p:spPr>
        <p:txBody>
          <a:bodyPr anchor="ctr"/>
          <a:lstStyle/>
          <a:p>
            <a:pPr algn="ctr"/>
            <a:endParaRPr sz="100" dirty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63210" name="文本占位符 2"/>
          <p:cNvSpPr txBox="1"/>
          <p:nvPr/>
        </p:nvSpPr>
        <p:spPr>
          <a:xfrm>
            <a:off x="1474517" y="1057040"/>
            <a:ext cx="6156960" cy="387898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en-US" altLang="zh-CN" sz="2800" dirty="0">
                <a:latin typeface="Times New Roman" panose="02020603050405020304" pitchFamily="18" charset="0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</a:rPr>
              <a:t>．请为以下数据填上恰当的单位：</a:t>
            </a:r>
          </a:p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2800" dirty="0">
                <a:latin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</a:rPr>
              <a:t>）某同学的身高是</a:t>
            </a:r>
            <a:r>
              <a:rPr lang="en-US" altLang="zh-CN" sz="2800" dirty="0">
                <a:latin typeface="Times New Roman" panose="02020603050405020304" pitchFamily="18" charset="0"/>
              </a:rPr>
              <a:t>165 </a:t>
            </a:r>
            <a:r>
              <a:rPr lang="en-US" altLang="zh-CN" sz="2800" u="sng" dirty="0">
                <a:latin typeface="Times New Roman" panose="02020603050405020304" pitchFamily="18" charset="0"/>
              </a:rPr>
              <a:t>                </a:t>
            </a:r>
            <a:r>
              <a:rPr lang="zh-CN" altLang="en-US" sz="2800" dirty="0">
                <a:latin typeface="Times New Roman" panose="02020603050405020304" pitchFamily="18" charset="0"/>
              </a:rPr>
              <a:t>；</a:t>
            </a:r>
          </a:p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2800" dirty="0">
                <a:latin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</a:rPr>
              <a:t>）学生课桌的高度约为</a:t>
            </a:r>
            <a:r>
              <a:rPr lang="en-US" altLang="zh-CN" sz="2800" dirty="0">
                <a:latin typeface="Times New Roman" panose="02020603050405020304" pitchFamily="18" charset="0"/>
              </a:rPr>
              <a:t>80 </a:t>
            </a:r>
            <a:r>
              <a:rPr lang="en-US" altLang="zh-CN" sz="2800" u="sng" dirty="0">
                <a:latin typeface="Times New Roman" panose="02020603050405020304" pitchFamily="18" charset="0"/>
              </a:rPr>
              <a:t>               </a:t>
            </a:r>
            <a:r>
              <a:rPr lang="zh-CN" altLang="en-US" sz="2800" dirty="0">
                <a:latin typeface="Times New Roman" panose="02020603050405020304" pitchFamily="18" charset="0"/>
              </a:rPr>
              <a:t>；</a:t>
            </a:r>
          </a:p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2800" dirty="0">
                <a:latin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</a:rPr>
              <a:t>）一支新铅笔的长度是</a:t>
            </a:r>
            <a:r>
              <a:rPr lang="en-US" altLang="zh-CN" sz="2800" dirty="0">
                <a:latin typeface="Times New Roman" panose="02020603050405020304" pitchFamily="18" charset="0"/>
              </a:rPr>
              <a:t>0.175 </a:t>
            </a:r>
            <a:r>
              <a:rPr lang="en-US" altLang="zh-CN" sz="2800" u="sng" dirty="0">
                <a:latin typeface="Times New Roman" panose="02020603050405020304" pitchFamily="18" charset="0"/>
              </a:rPr>
              <a:t>           </a:t>
            </a:r>
            <a:r>
              <a:rPr lang="zh-CN" altLang="en-US" sz="2800" dirty="0">
                <a:latin typeface="Times New Roman" panose="02020603050405020304" pitchFamily="18" charset="0"/>
              </a:rPr>
              <a:t>；</a:t>
            </a:r>
          </a:p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2800" dirty="0">
                <a:latin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</a:rPr>
              <a:t>4</a:t>
            </a:r>
            <a:r>
              <a:rPr lang="zh-CN" altLang="en-US" sz="2800" dirty="0">
                <a:latin typeface="Times New Roman" panose="02020603050405020304" pitchFamily="18" charset="0"/>
              </a:rPr>
              <a:t>）乒乓球的直径约为</a:t>
            </a:r>
            <a:r>
              <a:rPr lang="en-US" altLang="zh-CN" sz="2800" dirty="0">
                <a:latin typeface="Times New Roman" panose="02020603050405020304" pitchFamily="18" charset="0"/>
              </a:rPr>
              <a:t>40 </a:t>
            </a:r>
            <a:r>
              <a:rPr lang="en-US" altLang="zh-CN" sz="2800" u="sng" dirty="0">
                <a:latin typeface="Times New Roman" panose="02020603050405020304" pitchFamily="18" charset="0"/>
              </a:rPr>
              <a:t>              </a:t>
            </a:r>
            <a:r>
              <a:rPr lang="zh-CN" altLang="en-US" sz="2800" dirty="0">
                <a:latin typeface="Times New Roman" panose="02020603050405020304" pitchFamily="18" charset="0"/>
              </a:rPr>
              <a:t>；</a:t>
            </a:r>
          </a:p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2800" dirty="0">
                <a:latin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</a:rPr>
              <a:t>5</a:t>
            </a:r>
            <a:r>
              <a:rPr lang="zh-CN" altLang="en-US" sz="2800" dirty="0">
                <a:latin typeface="Times New Roman" panose="02020603050405020304" pitchFamily="18" charset="0"/>
              </a:rPr>
              <a:t>）一根头发的直径约为</a:t>
            </a:r>
            <a:r>
              <a:rPr lang="en-US" altLang="zh-CN" sz="2800" dirty="0">
                <a:latin typeface="Times New Roman" panose="02020603050405020304" pitchFamily="18" charset="0"/>
              </a:rPr>
              <a:t>70 </a:t>
            </a:r>
            <a:r>
              <a:rPr lang="en-US" altLang="zh-CN" sz="2800" u="sng" dirty="0">
                <a:latin typeface="Times New Roman" panose="02020603050405020304" pitchFamily="18" charset="0"/>
              </a:rPr>
              <a:t>              </a:t>
            </a:r>
            <a:r>
              <a:rPr lang="zh-CN" altLang="en-US" sz="2800" dirty="0">
                <a:latin typeface="Times New Roman" panose="02020603050405020304" pitchFamily="18" charset="0"/>
              </a:rPr>
              <a:t>；</a:t>
            </a:r>
          </a:p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2800" dirty="0">
                <a:latin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</a:rPr>
              <a:t>6</a:t>
            </a:r>
            <a:r>
              <a:rPr lang="zh-CN" altLang="en-US" sz="2800" dirty="0">
                <a:latin typeface="Times New Roman" panose="02020603050405020304" pitchFamily="18" charset="0"/>
              </a:rPr>
              <a:t>）一本书的厚度是</a:t>
            </a:r>
            <a:r>
              <a:rPr lang="en-US" altLang="zh-CN" sz="2800" dirty="0">
                <a:latin typeface="Times New Roman" panose="02020603050405020304" pitchFamily="18" charset="0"/>
              </a:rPr>
              <a:t>7.5 </a:t>
            </a:r>
            <a:r>
              <a:rPr lang="en-US" altLang="zh-CN" sz="2800" u="sng" dirty="0">
                <a:latin typeface="Times New Roman" panose="02020603050405020304" pitchFamily="18" charset="0"/>
              </a:rPr>
              <a:t>                </a:t>
            </a:r>
            <a:r>
              <a:rPr lang="zh-CN" altLang="en-US" sz="2800" dirty="0">
                <a:latin typeface="Times New Roman" panose="02020603050405020304" pitchFamily="18" charset="0"/>
              </a:rPr>
              <a:t>。</a:t>
            </a:r>
          </a:p>
        </p:txBody>
      </p:sp>
      <p:sp>
        <p:nvSpPr>
          <p:cNvPr id="18" name="矩形 17"/>
          <p:cNvSpPr/>
          <p:nvPr/>
        </p:nvSpPr>
        <p:spPr>
          <a:xfrm>
            <a:off x="5763213" y="1533760"/>
            <a:ext cx="63690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cm</a:t>
            </a:r>
          </a:p>
        </p:txBody>
      </p:sp>
      <p:sp>
        <p:nvSpPr>
          <p:cNvPr id="19" name="矩形 18"/>
          <p:cNvSpPr/>
          <p:nvPr/>
        </p:nvSpPr>
        <p:spPr>
          <a:xfrm>
            <a:off x="6286641" y="2050791"/>
            <a:ext cx="63690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cm</a:t>
            </a:r>
          </a:p>
        </p:txBody>
      </p:sp>
      <p:sp>
        <p:nvSpPr>
          <p:cNvPr id="20" name="矩形 19"/>
          <p:cNvSpPr/>
          <p:nvPr/>
        </p:nvSpPr>
        <p:spPr>
          <a:xfrm>
            <a:off x="6809740" y="2552065"/>
            <a:ext cx="4483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</a:p>
        </p:txBody>
      </p:sp>
      <p:sp>
        <p:nvSpPr>
          <p:cNvPr id="21" name="矩形 20"/>
          <p:cNvSpPr/>
          <p:nvPr/>
        </p:nvSpPr>
        <p:spPr>
          <a:xfrm>
            <a:off x="5953913" y="3108596"/>
            <a:ext cx="77470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mm</a:t>
            </a:r>
          </a:p>
        </p:txBody>
      </p:sp>
      <p:sp>
        <p:nvSpPr>
          <p:cNvPr id="22" name="矩形 21"/>
          <p:cNvSpPr/>
          <p:nvPr/>
        </p:nvSpPr>
        <p:spPr>
          <a:xfrm>
            <a:off x="6224470" y="3638186"/>
            <a:ext cx="68008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fontAlgn="auto"/>
            <a:r>
              <a:rPr lang="en-US" altLang="zh-CN" sz="2800" b="1" strike="noStrike" kern="100" noProof="1">
                <a:solidFill>
                  <a:srgbClr val="FF0000"/>
                </a:solidFill>
                <a:latin typeface="Times New Roman" panose="02020603050405020304"/>
                <a:ea typeface="+mn-ea"/>
                <a:cs typeface="Courier New" panose="02070309020205020404"/>
              </a:rPr>
              <a:t>μm</a:t>
            </a:r>
          </a:p>
        </p:txBody>
      </p:sp>
      <p:sp>
        <p:nvSpPr>
          <p:cNvPr id="23" name="矩形 22"/>
          <p:cNvSpPr/>
          <p:nvPr/>
        </p:nvSpPr>
        <p:spPr>
          <a:xfrm>
            <a:off x="5659344" y="4051735"/>
            <a:ext cx="77470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ct val="20000"/>
              </a:spcBef>
            </a:pPr>
            <a:r>
              <a:rPr lang="en-US" altLang="zh-CN" sz="2800" b="1" strike="noStrike" kern="100" noProof="1">
                <a:solidFill>
                  <a:srgbClr val="FF0000"/>
                </a:solidFill>
                <a:latin typeface="Times New Roman" panose="02020603050405020304"/>
                <a:ea typeface="+mn-ea"/>
                <a:cs typeface="Courier New" panose="02070309020205020404"/>
              </a:rPr>
              <a:t>mm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117475" y="607695"/>
            <a:ext cx="8907780" cy="27940"/>
          </a:xfrm>
          <a:prstGeom prst="line">
            <a:avLst/>
          </a:prstGeom>
          <a:ln w="31750">
            <a:solidFill>
              <a:srgbClr val="6AA4D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2182" name="文本框 44"/>
          <p:cNvSpPr txBox="1"/>
          <p:nvPr/>
        </p:nvSpPr>
        <p:spPr>
          <a:xfrm>
            <a:off x="646430" y="94615"/>
            <a:ext cx="194818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课堂训练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/>
          <p:nvPr/>
        </p:nvSpPr>
        <p:spPr>
          <a:xfrm>
            <a:off x="1051327" y="1050773"/>
            <a:ext cx="3709670" cy="4140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eaLnBrk="1" hangingPunct="1"/>
            <a:r>
              <a:rPr lang="en-US" altLang="zh-CN" sz="209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09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、测量长度的常用工具</a:t>
            </a:r>
            <a:endParaRPr lang="zh-CN" altLang="zh-CN" sz="2095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Rectangle 4"/>
          <p:cNvSpPr/>
          <p:nvPr/>
        </p:nvSpPr>
        <p:spPr>
          <a:xfrm>
            <a:off x="2561519" y="4575818"/>
            <a:ext cx="3919361" cy="42756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>
              <a:spcBef>
                <a:spcPct val="20000"/>
              </a:spcBef>
            </a:pPr>
            <a:r>
              <a:rPr lang="zh-CN" altLang="zh-CN" sz="20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测量长度最基本的工具</a:t>
            </a:r>
            <a:r>
              <a:rPr lang="zh-CN" altLang="en-US" sz="20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zh-CN" altLang="zh-CN" sz="209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刻度尺</a:t>
            </a:r>
            <a:endParaRPr lang="zh-CN" altLang="zh-CN" sz="2095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1513" name="Picture 9" descr="d:\program files\360se6\User Data\temp\12061790_135742284190_2.jpg"/>
          <p:cNvPicPr>
            <a:picLocks noChangeAspect="1"/>
          </p:cNvPicPr>
          <p:nvPr/>
        </p:nvPicPr>
        <p:blipFill>
          <a:blip r:embed="rId3"/>
          <a:srcRect l="3662" t="16740" r="3320" b="16293"/>
          <a:stretch>
            <a:fillRect/>
          </a:stretch>
        </p:blipFill>
        <p:spPr>
          <a:xfrm>
            <a:off x="1312659" y="1561745"/>
            <a:ext cx="5921798" cy="9323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5" name="Picture 11" descr="d:\program files\360se6\User Data\temp\29.jpg"/>
          <p:cNvPicPr>
            <a:picLocks noChangeAspect="1"/>
          </p:cNvPicPr>
          <p:nvPr/>
        </p:nvPicPr>
        <p:blipFill>
          <a:blip r:embed="rId4"/>
          <a:srcRect t="27499" b="26250"/>
          <a:stretch>
            <a:fillRect/>
          </a:stretch>
        </p:blipFill>
        <p:spPr>
          <a:xfrm>
            <a:off x="1400658" y="2845984"/>
            <a:ext cx="2114082" cy="126103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7" name="Picture 13" descr="d:\program files\360se6\User Data\temp\6608733_141802910000_2.jpg"/>
          <p:cNvPicPr>
            <a:picLocks noChangeAspect="1"/>
          </p:cNvPicPr>
          <p:nvPr/>
        </p:nvPicPr>
        <p:blipFill>
          <a:blip r:embed="rId5"/>
          <a:srcRect l="21841" t="27037" r="7845" b="5978"/>
          <a:stretch>
            <a:fillRect/>
          </a:stretch>
        </p:blipFill>
        <p:spPr>
          <a:xfrm>
            <a:off x="3926214" y="2843249"/>
            <a:ext cx="1571609" cy="12610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9" name="Picture 15" descr="d:\program files\360se6\User Data\temp\2008613132212392_2.jpg"/>
          <p:cNvPicPr>
            <a:picLocks noChangeAspect="1"/>
          </p:cNvPicPr>
          <p:nvPr/>
        </p:nvPicPr>
        <p:blipFill>
          <a:blip r:embed="rId6"/>
          <a:srcRect l="9390" t="4031" r="10774" b="4323"/>
          <a:stretch>
            <a:fillRect/>
          </a:stretch>
        </p:blipFill>
        <p:spPr>
          <a:xfrm>
            <a:off x="5904926" y="2843249"/>
            <a:ext cx="1416948" cy="12482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TextBox 11"/>
          <p:cNvSpPr txBox="1"/>
          <p:nvPr/>
        </p:nvSpPr>
        <p:spPr>
          <a:xfrm>
            <a:off x="3527657" y="2469354"/>
            <a:ext cx="1082348" cy="30777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400" dirty="0">
                <a:solidFill>
                  <a:srgbClr val="FF0000"/>
                </a:solidFill>
                <a:latin typeface="黑体" panose="02010609060101010101" pitchFamily="49" charset="-122"/>
              </a:rPr>
              <a:t>毫米刻度尺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096061" y="4111290"/>
            <a:ext cx="723275" cy="30777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400" dirty="0">
                <a:solidFill>
                  <a:srgbClr val="FF0000"/>
                </a:solidFill>
                <a:latin typeface="黑体" panose="02010609060101010101" pitchFamily="49" charset="-122"/>
              </a:rPr>
              <a:t>三角板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338135" y="4116516"/>
            <a:ext cx="543739" cy="30777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400" dirty="0">
                <a:solidFill>
                  <a:srgbClr val="FF0000"/>
                </a:solidFill>
                <a:latin typeface="黑体" panose="02010609060101010101" pitchFamily="49" charset="-122"/>
              </a:rPr>
              <a:t>皮尺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79891" y="4116517"/>
            <a:ext cx="543739" cy="30777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400" dirty="0">
                <a:solidFill>
                  <a:srgbClr val="FF0000"/>
                </a:solidFill>
                <a:latin typeface="黑体" panose="02010609060101010101" pitchFamily="49" charset="-122"/>
              </a:rPr>
              <a:t>卷尺</a:t>
            </a:r>
          </a:p>
        </p:txBody>
      </p:sp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754" y="357073"/>
            <a:ext cx="809896" cy="58356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" name="文本框 1"/>
          <p:cNvSpPr txBox="1"/>
          <p:nvPr/>
        </p:nvSpPr>
        <p:spPr>
          <a:xfrm>
            <a:off x="1204089" y="341198"/>
            <a:ext cx="186817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长度的测量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 descr="d:\program files\360se6\User Data\temp\021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286" y="928371"/>
            <a:ext cx="4562043" cy="15510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8308" name="Picture 4" descr="d:\program files\360se6\User Data\temp\2006627205937402.jpg"/>
          <p:cNvPicPr>
            <a:picLocks noChangeAspect="1"/>
          </p:cNvPicPr>
          <p:nvPr/>
        </p:nvPicPr>
        <p:blipFill>
          <a:blip r:embed="rId3"/>
          <a:srcRect t="28906" b="17729"/>
          <a:stretch>
            <a:fillRect/>
          </a:stretch>
        </p:blipFill>
        <p:spPr>
          <a:xfrm>
            <a:off x="4406736" y="3113276"/>
            <a:ext cx="4179213" cy="16716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783438" y="2543669"/>
            <a:ext cx="17830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795" dirty="0">
                <a:latin typeface="黑体" panose="02010609060101010101" pitchFamily="49" charset="-122"/>
              </a:rPr>
              <a:t>表盘式游标卡尺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820434" y="2731229"/>
            <a:ext cx="1325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795" dirty="0">
                <a:latin typeface="黑体" panose="02010609060101010101" pitchFamily="49" charset="-122"/>
              </a:rPr>
              <a:t>螺旋测微器</a:t>
            </a:r>
          </a:p>
        </p:txBody>
      </p:sp>
      <p:sp>
        <p:nvSpPr>
          <p:cNvPr id="13319" name="Rectangle 2"/>
          <p:cNvSpPr/>
          <p:nvPr/>
        </p:nvSpPr>
        <p:spPr>
          <a:xfrm>
            <a:off x="323215" y="159385"/>
            <a:ext cx="38690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eaLnBrk="1" hangingPunct="1"/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较精密的长度测量工具</a:t>
            </a:r>
          </a:p>
        </p:txBody>
      </p:sp>
      <p:cxnSp>
        <p:nvCxnSpPr>
          <p:cNvPr id="33" name="直接连接符 32"/>
          <p:cNvCxnSpPr/>
          <p:nvPr/>
        </p:nvCxnSpPr>
        <p:spPr>
          <a:xfrm flipV="1">
            <a:off x="58420" y="596900"/>
            <a:ext cx="8934450" cy="13970"/>
          </a:xfrm>
          <a:prstGeom prst="line">
            <a:avLst/>
          </a:prstGeom>
          <a:ln w="31750">
            <a:solidFill>
              <a:srgbClr val="6AA4D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8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8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/>
          <p:nvPr/>
        </p:nvSpPr>
        <p:spPr>
          <a:xfrm>
            <a:off x="1899815" y="846996"/>
            <a:ext cx="5121299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zh-CN" sz="20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刻度尺的</a:t>
            </a:r>
            <a:r>
              <a:rPr lang="zh-CN" altLang="zh-CN" sz="209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量程</a:t>
            </a:r>
            <a:r>
              <a:rPr lang="zh-CN" altLang="zh-CN" sz="20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09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分度值</a:t>
            </a:r>
            <a:r>
              <a:rPr lang="zh-CN" altLang="zh-CN" sz="20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09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零刻度线</a:t>
            </a:r>
            <a:r>
              <a:rPr lang="zh-CN" altLang="zh-CN" sz="20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的位置</a:t>
            </a:r>
            <a:r>
              <a:rPr lang="zh-CN" altLang="en-US" sz="20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095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195" name="Picture 3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0772" y="1798944"/>
            <a:ext cx="6499013" cy="121143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Line 4"/>
          <p:cNvSpPr>
            <a:spLocks noChangeShapeType="1"/>
          </p:cNvSpPr>
          <p:nvPr/>
        </p:nvSpPr>
        <p:spPr bwMode="auto">
          <a:xfrm rot="11700000" flipH="1">
            <a:off x="1086485" y="2114550"/>
            <a:ext cx="469900" cy="740410"/>
          </a:xfrm>
          <a:prstGeom prst="line">
            <a:avLst/>
          </a:prstGeom>
          <a:ln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4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Text Box 5"/>
          <p:cNvSpPr txBox="1"/>
          <p:nvPr/>
        </p:nvSpPr>
        <p:spPr>
          <a:xfrm>
            <a:off x="136854" y="2761309"/>
            <a:ext cx="1388404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zh-CN" sz="209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零刻度线</a:t>
            </a:r>
            <a:endParaRPr lang="zh-CN" altLang="zh-CN" sz="2095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AutoShape 6"/>
          <p:cNvSpPr/>
          <p:nvPr/>
        </p:nvSpPr>
        <p:spPr bwMode="auto">
          <a:xfrm rot="16200000">
            <a:off x="4523282" y="-1080146"/>
            <a:ext cx="114018" cy="5871916"/>
          </a:xfrm>
          <a:prstGeom prst="rightBracket">
            <a:avLst>
              <a:gd name="adj" fmla="val 429167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4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Text Box 7"/>
          <p:cNvSpPr txBox="1"/>
          <p:nvPr/>
        </p:nvSpPr>
        <p:spPr>
          <a:xfrm>
            <a:off x="3995396" y="1385041"/>
            <a:ext cx="1152055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zh-CN" sz="209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量程</a:t>
            </a:r>
            <a:endParaRPr lang="zh-CN" altLang="zh-CN" sz="2095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Text Box 8"/>
          <p:cNvSpPr txBox="1"/>
          <p:nvPr/>
        </p:nvSpPr>
        <p:spPr>
          <a:xfrm>
            <a:off x="7187236" y="3100341"/>
            <a:ext cx="1152055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zh-CN" sz="209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分度值</a:t>
            </a:r>
            <a:endParaRPr lang="zh-CN" altLang="zh-CN" sz="2095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Line 9"/>
          <p:cNvSpPr/>
          <p:nvPr/>
        </p:nvSpPr>
        <p:spPr>
          <a:xfrm flipH="1">
            <a:off x="7193781" y="2062174"/>
            <a:ext cx="80763" cy="0"/>
          </a:xfrm>
          <a:prstGeom prst="line">
            <a:avLst/>
          </a:prstGeom>
          <a:ln w="635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" name="Line 10"/>
          <p:cNvSpPr>
            <a:spLocks noChangeShapeType="1"/>
          </p:cNvSpPr>
          <p:nvPr/>
        </p:nvSpPr>
        <p:spPr bwMode="auto">
          <a:xfrm flipH="1" flipV="1">
            <a:off x="7267328" y="2066478"/>
            <a:ext cx="128270" cy="1016659"/>
          </a:xfrm>
          <a:prstGeom prst="line">
            <a:avLst/>
          </a:prstGeom>
          <a:ln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4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Rectangle 12"/>
          <p:cNvSpPr/>
          <p:nvPr/>
        </p:nvSpPr>
        <p:spPr>
          <a:xfrm>
            <a:off x="1899708" y="3514361"/>
            <a:ext cx="3553554" cy="1243506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</a:pPr>
            <a:endParaRPr lang="zh-CN" altLang="zh-CN" sz="1795" dirty="0">
              <a:solidFill>
                <a:srgbClr val="00666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57062" name="文本框 44"/>
          <p:cNvSpPr txBox="1"/>
          <p:nvPr/>
        </p:nvSpPr>
        <p:spPr>
          <a:xfrm>
            <a:off x="321945" y="136525"/>
            <a:ext cx="36734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认识刻度尺</a:t>
            </a:r>
          </a:p>
        </p:txBody>
      </p:sp>
      <p:cxnSp>
        <p:nvCxnSpPr>
          <p:cNvPr id="33" name="直接连接符 32"/>
          <p:cNvCxnSpPr/>
          <p:nvPr/>
        </p:nvCxnSpPr>
        <p:spPr>
          <a:xfrm flipV="1">
            <a:off x="58420" y="596900"/>
            <a:ext cx="8934450" cy="13970"/>
          </a:xfrm>
          <a:prstGeom prst="line">
            <a:avLst/>
          </a:prstGeom>
          <a:ln w="31750">
            <a:solidFill>
              <a:srgbClr val="6AA4D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12"/>
          <p:cNvSpPr/>
          <p:nvPr/>
        </p:nvSpPr>
        <p:spPr>
          <a:xfrm>
            <a:off x="641985" y="3514090"/>
            <a:ext cx="8378190" cy="166179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</a:pP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取出你的刻度尺，仔细观察一下：</a:t>
            </a:r>
          </a:p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</a:pP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它的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量程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        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它的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分度值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</a:pP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它的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零刻度线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在哪里？</a:t>
            </a:r>
            <a:r>
              <a:rPr lang="zh-CN" altLang="zh-CN" sz="2400" dirty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666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485" name="Text Box 5"/>
          <p:cNvSpPr txBox="1"/>
          <p:nvPr/>
        </p:nvSpPr>
        <p:spPr>
          <a:xfrm>
            <a:off x="2787609" y="3823429"/>
            <a:ext cx="97033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 Box 5"/>
          <p:cNvSpPr txBox="1"/>
          <p:nvPr/>
        </p:nvSpPr>
        <p:spPr>
          <a:xfrm>
            <a:off x="6741995" y="3802686"/>
            <a:ext cx="97033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9" grpId="0"/>
      <p:bldP spid="12" grpId="0"/>
      <p:bldP spid="4" grpId="0"/>
      <p:bldP spid="20485" grpId="0"/>
      <p:bldP spid="13" grpId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692</Words>
  <Application>Microsoft Office PowerPoint</Application>
  <PresentationFormat>自定义</PresentationFormat>
  <Paragraphs>148</Paragraphs>
  <Slides>18</Slides>
  <Notes>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Default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User</cp:lastModifiedBy>
  <cp:revision>44</cp:revision>
  <dcterms:created xsi:type="dcterms:W3CDTF">2019-04-02T02:49:00Z</dcterms:created>
  <dcterms:modified xsi:type="dcterms:W3CDTF">2019-12-08T14:21:03Z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2052-11.3.0.8632</vt:lpwstr>
  </property>
</Properties>
</file>