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62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10050" y="2247900"/>
          <a:ext cx="9134475" cy="2247900"/>
          <a:chOff x="4210050" y="2247900"/>
          <a:chExt cx="9134475" cy="2247900"/>
        </a:xfrm>
      </p:grpSpPr>
      <p:sp>
        <p:nvSpPr>
          <p:cNvPr id="2" name="文本框 1"/>
          <p:cNvSpPr txBox="1"/>
          <p:nvPr/>
        </p:nvSpPr>
        <p:spPr>
          <a:xfrm>
            <a:off x="3347864" y="2348880"/>
            <a:ext cx="4924425" cy="83901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800" u="none" spc="0" dirty="0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11.1 功</a:t>
            </a:r>
            <a:endParaRPr lang="en-US" sz="4800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89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419475"/>
          <a:chOff x="381000" y="266700"/>
          <a:chExt cx="9134475" cy="3419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做功的两个必要条件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41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95375" y="1054100"/>
            <a:ext cx="8039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小铁球沿斜面滚下过程中,重力是否对铁球做功？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33425" y="2921000"/>
            <a:ext cx="84010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物体在重力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方向移动距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离为h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62301" y="3441700"/>
            <a:ext cx="5972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重力做功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2257425" y="3479801"/>
            <a:ext cx="800100" cy="5207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33950" y="1955801"/>
            <a:ext cx="35814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0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29050"/>
          <a:chOff x="381000" y="266700"/>
          <a:chExt cx="9134475" cy="3829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52525" y="1041400"/>
            <a:ext cx="7981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人用力搬大石头，但是没搬动，做了功吗？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62425" y="2489200"/>
            <a:ext cx="49720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s=0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781675" y="2451100"/>
            <a:ext cx="3352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人没做功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15001" y="3022600"/>
            <a:ext cx="3419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(劳而无功)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10025" y="1028700"/>
            <a:ext cx="8763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4210051" y="1651001"/>
            <a:ext cx="390525" cy="8763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772026" y="2489201"/>
            <a:ext cx="790575" cy="5207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619126" y="2514600"/>
            <a:ext cx="21431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1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10050"/>
          <a:chOff x="381000" y="266700"/>
          <a:chExt cx="9134475" cy="4210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04901" y="1079500"/>
            <a:ext cx="8029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冰壶在平滑的冰面上滑行时，人（手）对冰壶做功了吗？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38525" y="2641600"/>
            <a:ext cx="5695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靠惯性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295901" y="2324100"/>
            <a:ext cx="38385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此时人手对冰壶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的F=0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57875" y="4191000"/>
            <a:ext cx="3276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人没做功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810251" y="4749800"/>
            <a:ext cx="3324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(不劳无功)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76325" y="1041400"/>
            <a:ext cx="34861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619501" y="1714501"/>
            <a:ext cx="390525" cy="8763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4371975" y="2654301"/>
            <a:ext cx="800100" cy="5207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219825" y="3327401"/>
            <a:ext cx="390525" cy="8763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647700" y="2438400"/>
            <a:ext cx="3142268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42875" y="266700"/>
          <a:ext cx="9134475" cy="3609975"/>
          <a:chOff x="142875" y="266700"/>
          <a:chExt cx="9134475" cy="3609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4425" y="1066800"/>
            <a:ext cx="80200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提箱子在水平路上走,“提力”做功了吗？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48101" y="2311400"/>
            <a:ext cx="528637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人用的提力的方向是竖直向上，只能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对物体产生向上移动的效果，但没有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向上移动的效果，所以这个力没做功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457825" y="4457700"/>
            <a:ext cx="3676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(垂直无功)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42876" y="2057401"/>
            <a:ext cx="3686175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0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57625"/>
          <a:chOff x="381000" y="266700"/>
          <a:chExt cx="9134475" cy="3857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231900"/>
            <a:ext cx="84867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１、有力作用在物体上，但是在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力的方向上没有通过的距离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19201" y="1905000"/>
            <a:ext cx="7915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有F，但s=0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（劳而无功）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7701" y="2590800"/>
            <a:ext cx="84867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２、有距离，但是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和距离同一方向上没有力的作用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5" y="3251200"/>
            <a:ext cx="79438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有s,但F=0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（不劳无功）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86251" y="3238500"/>
            <a:ext cx="4848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物体靠惯性运动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8175" y="3962400"/>
            <a:ext cx="8496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３、有力作用在物体上，也有距离，但是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力和距离方向是相互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        垂直的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276475" y="4546600"/>
            <a:ext cx="6858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（即移动的距离不是这个“力”产生的）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09675" y="5143500"/>
            <a:ext cx="79248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F⊥s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（垂直无功）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984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10050"/>
          <a:chOff x="381000" y="266700"/>
          <a:chExt cx="9134475" cy="4210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判断下列情况是否做功？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23950" y="1092200"/>
            <a:ext cx="80105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运动员举着杠铃不动,人对杠铃做功吗？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943475" y="2844800"/>
            <a:ext cx="419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∵ 有F，但 s=0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43475" y="3644900"/>
            <a:ext cx="419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∴ 不做功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762000" y="2273301"/>
            <a:ext cx="3581400" cy="3340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43622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14775"/>
          <a:chOff x="381000" y="266700"/>
          <a:chExt cx="9134475" cy="3914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判断下列情况是否做功？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33475" y="1079500"/>
            <a:ext cx="800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踢出去的足球，脚对足球的踢力对足球做功吗？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581525" y="2857500"/>
            <a:ext cx="4552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∵ 有s，但 F=0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581525" y="3517900"/>
            <a:ext cx="4552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∴ 不做功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9151" y="2298700"/>
            <a:ext cx="3114675" cy="2921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42900" y="266700"/>
          <a:ext cx="9134475" cy="4124325"/>
          <a:chOff x="342900" y="266700"/>
          <a:chExt cx="9134475" cy="4124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95375" y="1066800"/>
            <a:ext cx="8039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人背着书包在校园走，人对书包做功吗？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38725" y="2489200"/>
            <a:ext cx="409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∵ F⊥s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38725" y="3200400"/>
            <a:ext cx="409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∴ 不做功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079500"/>
            <a:ext cx="419100" cy="558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42900" y="2184401"/>
            <a:ext cx="4400550" cy="3314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14451" y="1879600"/>
            <a:ext cx="7820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FD732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181101" y="2286001"/>
            <a:ext cx="123825" cy="12319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1190625" y="3479800"/>
            <a:ext cx="1143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667125" y="1879600"/>
            <a:ext cx="54673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FD732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3486151" y="2324101"/>
            <a:ext cx="123825" cy="12319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3495675" y="3479800"/>
            <a:ext cx="114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381375"/>
          <a:chOff x="381000" y="266700"/>
          <a:chExt cx="9134475" cy="33813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快问快答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6375" y="1003300"/>
            <a:ext cx="89281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1．举重运动员举着杠铃不动，举力做了功。                     （     ）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6375" y="3454401"/>
            <a:ext cx="9084310" cy="844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4．小球在光滑平面上移动一段距离，</a:t>
            </a:r>
            <a:r>
              <a:rPr lang="en-US" sz="2300" u="none" spc="0" dirty="0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桌子的支持力对小球做了功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                                                                                （     ）   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6375" y="2819400"/>
            <a:ext cx="89281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3．苹果从树上落下，重力对苹果做了功。                        （     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6375" y="1612901"/>
            <a:ext cx="8928100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2．人提着一重物沿水平方向匀速移动一段距离，提力对重物做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    了功。                                                                         （     ）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8143876" y="4191001"/>
            <a:ext cx="219075" cy="3175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8181976" y="2298701"/>
            <a:ext cx="219075" cy="3175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8181976" y="1130301"/>
            <a:ext cx="219075" cy="3175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124825" y="2971801"/>
            <a:ext cx="32385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1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742950"/>
          <a:chOff x="381000" y="266700"/>
          <a:chExt cx="9134475" cy="742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77900"/>
            <a:ext cx="8505825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关于功的概念，下列说法中正确的是（    ）
A.只要有力作用在物体上，力就对物体做功
B.物体只要移动了距离，就做了功
C.有力作用在物体上，物体在力的方向上又移动了距离，则这个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力就对物体做了功
D.有力作用在物体上，物体又移动了距离，这个力就一定做了功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24501" y="990600"/>
            <a:ext cx="36099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5675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390900"/>
          <a:chOff x="381000" y="266700"/>
          <a:chExt cx="9134475" cy="3390900"/>
        </a:xfrm>
      </p:grpSpPr>
      <p:sp>
        <p:nvSpPr>
          <p:cNvPr id="2" name="文本框 1"/>
          <p:cNvSpPr txBox="1"/>
          <p:nvPr/>
        </p:nvSpPr>
        <p:spPr>
          <a:xfrm>
            <a:off x="1066800" y="1092200"/>
            <a:ext cx="7753672" cy="1327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知道力学中做功的含义。能说出做功包含的两个必要因素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并能判断出力是否对物体做功。能举出生活中关于做功的实例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66801" y="2819401"/>
            <a:ext cx="75914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明确计算功的大小的表达式，以及表达式中每个物理量的物理意义和单位。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57275" y="4013200"/>
            <a:ext cx="8077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能应用公式W=Fs 进行简单的计算。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155700"/>
            <a:ext cx="323850" cy="431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19125" y="2895600"/>
            <a:ext cx="323850" cy="4318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19125" y="4089400"/>
            <a:ext cx="323850" cy="431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19125" y="355600"/>
            <a:ext cx="8515350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教学目标</a:t>
            </a:r>
          </a:p>
        </p:txBody>
      </p:sp>
    </p:spTree>
    <p:extLst>
      <p:ext uri="{BB962C8B-B14F-4D97-AF65-F5344CB8AC3E}">
        <p14:creationId xmlns:p14="http://schemas.microsoft.com/office/powerpoint/2010/main" val="3212935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762000"/>
          <a:chOff x="381000" y="266700"/>
          <a:chExt cx="9134475" cy="7620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0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下列关于物体是否做功的说法中正确的是（     ）
A. 起重机吊着钢筋水平匀速移动一段距离，起重机对钢筋做了功
B. 被脚踢出的足球在草地上滚动的过程中，脚对足球做了功
C. 小刚从地上捡起篮球的过程中，小刚对篮球做了功
D. 小丽背着书包站在路边等车，小丽对书包做了功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24575" y="1016000"/>
            <a:ext cx="3009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705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733425"/>
          <a:chOff x="381000" y="266700"/>
          <a:chExt cx="9134475" cy="733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65200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下列情况中，力对物体做了功的是（    ）
A.用力举着重物在空中不动   
B.手提着重物在水平面上匀速运动
C.冰块在光滑的水平冰面上匀速运动
D.用力把木箱搬起来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219701" y="977900"/>
            <a:ext cx="39147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5382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19600"/>
          <a:chOff x="381000" y="266700"/>
          <a:chExt cx="9134475" cy="4419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76275" y="355600"/>
            <a:ext cx="8458200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功的计算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43001" y="1066800"/>
            <a:ext cx="7991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力学中的功的大小可能与哪些因素有关呢？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5" y="10795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76275" y="2336800"/>
            <a:ext cx="8458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通过图例分析：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76275" y="5346700"/>
            <a:ext cx="8458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②根据以上说明做功多少与 ___________________________和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____________________________________有关。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2600325" y="1587500"/>
            <a:ext cx="4610100" cy="2844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14751" y="2768600"/>
            <a:ext cx="54197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1m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67075" y="2235200"/>
            <a:ext cx="5867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067301" y="2794000"/>
            <a:ext cx="406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1m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67475" y="2400300"/>
            <a:ext cx="2667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2m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57551" y="3022600"/>
            <a:ext cx="58769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514851" y="2184400"/>
            <a:ext cx="4619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2G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514851" y="2997200"/>
            <a:ext cx="4619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2G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886451" y="1473200"/>
            <a:ext cx="3248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915025" y="3035300"/>
            <a:ext cx="3219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76275" y="4394200"/>
            <a:ext cx="8458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问题①比较甲、乙，___做的功多， 比较甲、丙，___做的功多。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343275" y="4394200"/>
            <a:ext cx="5791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乙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924675" y="4406900"/>
            <a:ext cx="2209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丙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781551" y="5321300"/>
            <a:ext cx="43529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作用在物体上的力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181101" y="5892800"/>
            <a:ext cx="795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物体在力的方向上通过的距离</a:t>
            </a:r>
          </a:p>
        </p:txBody>
      </p:sp>
    </p:spTree>
    <p:extLst>
      <p:ext uri="{BB962C8B-B14F-4D97-AF65-F5344CB8AC3E}">
        <p14:creationId xmlns:p14="http://schemas.microsoft.com/office/powerpoint/2010/main" val="182762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38575"/>
          <a:chOff x="381000" y="266700"/>
          <a:chExt cx="9134475" cy="3838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76275" y="355600"/>
            <a:ext cx="8458200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功的计算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977900"/>
            <a:ext cx="8458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关系式：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33551" y="977900"/>
            <a:ext cx="74009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功等于_____________________________________的乘积。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00351" y="952500"/>
            <a:ext cx="6334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作用力跟物体沿力的方向通过的距离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76275" y="1549400"/>
            <a:ext cx="8458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符号：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24025" y="1549400"/>
            <a:ext cx="7410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47875" y="1549400"/>
            <a:ext cx="7086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（英文work的首字母）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6275" y="2209800"/>
            <a:ext cx="8458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公式：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33551" y="2209800"/>
            <a:ext cx="74009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W＝F 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305175" y="2197100"/>
            <a:ext cx="5829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单位：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162425" y="2197100"/>
            <a:ext cx="49720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国际单位:_____，简称___（   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647826" y="2209800"/>
            <a:ext cx="11715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5429251" y="2184400"/>
            <a:ext cx="3705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焦耳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972301" y="2171700"/>
            <a:ext cx="2162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焦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620001" y="2209800"/>
            <a:ext cx="1514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J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029075" y="3225800"/>
            <a:ext cx="5105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1J  有多大呢？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029075" y="3911600"/>
            <a:ext cx="5105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将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两个鸡蛋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竖直提升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1m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所做的功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62025" y="3733800"/>
            <a:ext cx="81724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焦耳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(J）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-1367155" y="3733800"/>
            <a:ext cx="72009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牛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(N）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49861" y="3759200"/>
            <a:ext cx="62579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米
(m）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37516" y="5118101"/>
            <a:ext cx="8306435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意义：1 N 的力使物体在力的方向上，通过1 m 的距离时所做的 功为1 J。</a:t>
            </a:r>
          </a:p>
        </p:txBody>
      </p:sp>
      <p:pic>
        <p:nvPicPr>
          <p:cNvPr id="24" name="图片 23"/>
          <p:cNvPicPr/>
          <p:nvPr/>
        </p:nvPicPr>
        <p:blipFill>
          <a:blip r:embed="rId2"/>
          <a:stretch>
            <a:fillRect/>
          </a:stretch>
        </p:blipFill>
        <p:spPr>
          <a:xfrm>
            <a:off x="3524250" y="3238500"/>
            <a:ext cx="419100" cy="558800"/>
          </a:xfrm>
          <a:prstGeom prst="rect">
            <a:avLst/>
          </a:prstGeom>
        </p:spPr>
      </p:pic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2152651" y="2997200"/>
            <a:ext cx="219075" cy="9398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4"/>
          <a:stretch>
            <a:fillRect/>
          </a:stretch>
        </p:blipFill>
        <p:spPr>
          <a:xfrm>
            <a:off x="2695575" y="2933701"/>
            <a:ext cx="533400" cy="952500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5"/>
          <a:stretch>
            <a:fillRect/>
          </a:stretch>
        </p:blipFill>
        <p:spPr>
          <a:xfrm>
            <a:off x="1276350" y="2946401"/>
            <a:ext cx="438150" cy="90170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4000501" y="3175000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49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81500"/>
          <a:chOff x="381000" y="266700"/>
          <a:chExt cx="9134475" cy="43815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焦耳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67176" y="1917700"/>
            <a:ext cx="37814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焦耳是英国物理学家，出生于曼彻斯特近郊的沙弗特。因他在热学、热力学和电学方面的贡献，皇家学会授予他最高荣誉的科普利奖章。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66750" y="1460501"/>
            <a:ext cx="2857500" cy="3492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676276" y="5207000"/>
            <a:ext cx="27527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3971926" y="1905001"/>
            <a:ext cx="39147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771525" y="5207000"/>
            <a:ext cx="8362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焦耳1818年－1889年</a:t>
            </a:r>
          </a:p>
        </p:txBody>
      </p:sp>
    </p:spTree>
    <p:extLst>
      <p:ext uri="{BB962C8B-B14F-4D97-AF65-F5344CB8AC3E}">
        <p14:creationId xmlns:p14="http://schemas.microsoft.com/office/powerpoint/2010/main" val="1260550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704850"/>
          <a:chOff x="381000" y="266700"/>
          <a:chExt cx="9134475" cy="704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公式注意事项：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39800"/>
            <a:ext cx="8505825" cy="309700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1、公式中的F 与S 必须在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同一直线上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
2、公式中F 的单位必须是（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N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）S 的单位必须是（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m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），   那么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功的单位才是（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J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）；
3、F、S 必须具有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同时性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  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即S 必须是F 一直参与下物体在力的方向上移动的距离。
4、 F、S 必须具有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同一性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  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 即F 、S 是指同一物体受到的力和在力的方向上运动的距离。</a:t>
            </a:r>
          </a:p>
        </p:txBody>
      </p:sp>
    </p:spTree>
    <p:extLst>
      <p:ext uri="{BB962C8B-B14F-4D97-AF65-F5344CB8AC3E}">
        <p14:creationId xmlns:p14="http://schemas.microsoft.com/office/powerpoint/2010/main" val="3947067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5114925"/>
          <a:chOff x="381000" y="266700"/>
          <a:chExt cx="9134475" cy="51149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00075" y="355600"/>
            <a:ext cx="8534400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075" y="927101"/>
            <a:ext cx="79629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质量为50 kg的雪橇上装载了350 kg的原木，一匹马拉着雪橇沿着平直的路面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匀速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前行，将原木运到了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3000 m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外的货场。如果雪橇行进中受到的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摩擦力是800 N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，求马的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拉力做的功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。g取10 N/kg。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0076" y="3149600"/>
            <a:ext cx="83343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解：雪橇在平直路面上做匀速直线运动，马的拉力F与摩擦力F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摩</a:t>
            </a:r>
            <a:b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大小相等，即F = F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摩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= 800 N
雪橇沿拉力的方向移动的距离s = 3 000 m所以，马的拉力做的功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33425" y="6210300"/>
            <a:ext cx="8401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做功多少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只由W＝Fs决定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，与物体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质量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无关。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0075" y="5664200"/>
            <a:ext cx="38100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552450" y="5600700"/>
            <a:ext cx="3638550" cy="711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00076" y="5245100"/>
            <a:ext cx="78581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552450" y="5181600"/>
            <a:ext cx="4852988" cy="7112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00076" y="6184900"/>
            <a:ext cx="58197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533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47650"/>
          <a:ext cx="9134475" cy="4438650"/>
          <a:chOff x="381000" y="247650"/>
          <a:chExt cx="9134475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27101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甲乙两个集装箱的质量相等，用起重机将甲集装箱以1m/s的速度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提升10m，再将乙集装箱以2m/s的速度提升10m, 那么起重机对集装箱做的功（    ） 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 A．两次做功一样多          B.第一次做功多
 C．第二次做功多              D．无法确定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114675" y="330200"/>
            <a:ext cx="6019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G相等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29325" y="2108200"/>
            <a:ext cx="31051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h相等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38989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根据W＝Gh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19451" y="3898900"/>
            <a:ext cx="5915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两次做功一样多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1" y="45339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答案：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24001" y="4533900"/>
            <a:ext cx="7610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71525" y="5321300"/>
            <a:ext cx="83629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做功多少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只由W=Fs决定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，与物体的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速度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无关。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3911601"/>
            <a:ext cx="800100" cy="5207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85800" y="5283200"/>
            <a:ext cx="60007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2905125" y="901700"/>
            <a:ext cx="12001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1181100" y="1485900"/>
            <a:ext cx="6096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6086476" y="1511300"/>
            <a:ext cx="5810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50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09550"/>
          <a:ext cx="9134475" cy="4410075"/>
          <a:chOff x="381000" y="209550"/>
          <a:chExt cx="9134475" cy="44100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27101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一个人先后用同样大小的力沿水平方向拉木箱，使木箱分别在光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滑和粗糙两种不同的水平地面上前进相同的距离。拉力F做的功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分别为W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和W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，则W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和W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的关系是 （     ）
A.W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                B.W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&gt;W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C.W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1                                                         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D. 不能确定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905125" y="279400"/>
            <a:ext cx="6229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F相等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19825" y="2019300"/>
            <a:ext cx="2914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   s相等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38989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根据W＝Fs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33725" y="3898900"/>
            <a:ext cx="6000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两次做功一样多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28651" y="45593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答案：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19225" y="4521200"/>
            <a:ext cx="77152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23901" y="5270500"/>
            <a:ext cx="8410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做功多少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只由W=Fs决定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，与物体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是否受摩擦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无关。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228850" y="3924301"/>
            <a:ext cx="800100" cy="5207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7225" y="5245100"/>
            <a:ext cx="65722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2352676" y="876300"/>
            <a:ext cx="17240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5353686" y="1473200"/>
            <a:ext cx="14382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3"/>
          <a:stretch>
            <a:fillRect/>
          </a:stretch>
        </p:blipFill>
        <p:spPr>
          <a:xfrm>
            <a:off x="5562601" y="2882900"/>
            <a:ext cx="290512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8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38650"/>
          <a:chOff x="381000" y="266700"/>
          <a:chExt cx="9134475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77900"/>
            <a:ext cx="8505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在平地上，用50 N 的水平推力推动重100 N 的箱子，前进了10 m，推箱子的小朋友做了多少功？如果把这个箱子匀速举高1.5 m，他做了多少功？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62025" y="4813300"/>
            <a:ext cx="8172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解：W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＝ F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 ＝50 N×10 m＝500 J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62025" y="5918200"/>
            <a:ext cx="8172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答：他推箱子做功500 J，举箱子做功150 J。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495551" y="355600"/>
            <a:ext cx="66389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推</a:t>
            </a:r>
            <a:b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D732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229601" y="4064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57801" y="419100"/>
            <a:ext cx="3876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F'=G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600951" y="2146300"/>
            <a:ext cx="15335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s'=h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81151" y="5346700"/>
            <a:ext cx="7553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=F's'=Gh=100N×1.5m=150J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1" y="2768600"/>
            <a:ext cx="5191125" cy="15748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971801" y="3759200"/>
            <a:ext cx="6162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10 m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590925" y="2819400"/>
            <a:ext cx="55435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50 N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133975" y="3644900"/>
            <a:ext cx="40005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100 N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905750" y="965200"/>
            <a:ext cx="6858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2324100" y="927100"/>
            <a:ext cx="6286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5200650" y="977900"/>
            <a:ext cx="7620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7496176" y="1562100"/>
            <a:ext cx="7524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7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61950" y="276225"/>
          <a:ext cx="9134475" cy="3686175"/>
          <a:chOff x="361950" y="276225"/>
          <a:chExt cx="9134475" cy="3686175"/>
        </a:xfrm>
      </p:grpSpPr>
      <p:sp>
        <p:nvSpPr>
          <p:cNvPr id="2" name="文本框 1"/>
          <p:cNvSpPr txBox="1"/>
          <p:nvPr/>
        </p:nvSpPr>
        <p:spPr>
          <a:xfrm>
            <a:off x="962025" y="1244600"/>
            <a:ext cx="8172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功的概念理解及公式。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62025" y="4368800"/>
            <a:ext cx="8172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判断力是否对物体做功。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571501" y="368300"/>
            <a:ext cx="85629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教学重点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" y="1346200"/>
            <a:ext cx="323850" cy="431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61950" y="37084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571501" y="3568700"/>
            <a:ext cx="85629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教学难点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571500" y="44831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8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33875"/>
          <a:chOff x="381000" y="266700"/>
          <a:chExt cx="9134475" cy="43338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77900"/>
            <a:ext cx="8505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在平地上，用50 N 的水平推力推动重100 N 的箱子，前进了10 m，推箱子的小朋友做了多少功？如果把这个箱子匀速举高1.5 m，他做了多少功？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62550" y="977900"/>
            <a:ext cx="7810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5400675" y="444500"/>
            <a:ext cx="3733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886701" y="965200"/>
            <a:ext cx="71437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8172451" y="457200"/>
            <a:ext cx="962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90675" y="4495800"/>
            <a:ext cx="7543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水平向前推时，箱子的重力做了多少功？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90675" y="5092700"/>
            <a:ext cx="7543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=Gs=100 N×10 m=1 000 J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90675" y="5778500"/>
            <a:ext cx="7543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重力方向上s=0，所以重力做功为0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076325" y="4508500"/>
            <a:ext cx="419100" cy="5588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5924551" y="5270501"/>
            <a:ext cx="219075" cy="3175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1371601" y="2768600"/>
            <a:ext cx="5191125" cy="15748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971801" y="3759200"/>
            <a:ext cx="6162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10 m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590925" y="2819400"/>
            <a:ext cx="55435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50 N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33975" y="3644900"/>
            <a:ext cx="40005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100 N</a:t>
            </a:r>
          </a:p>
        </p:txBody>
      </p:sp>
    </p:spTree>
    <p:extLst>
      <p:ext uri="{BB962C8B-B14F-4D97-AF65-F5344CB8AC3E}">
        <p14:creationId xmlns:p14="http://schemas.microsoft.com/office/powerpoint/2010/main" val="399711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190500" y="266700"/>
          <a:ext cx="9134475" cy="4391025"/>
          <a:chOff x="-190500" y="266700"/>
          <a:chExt cx="9134475" cy="4391025"/>
        </a:xfrm>
      </p:grpSpPr>
      <p:sp>
        <p:nvSpPr>
          <p:cNvPr id="2" name="文本框 1"/>
          <p:cNvSpPr txBox="1"/>
          <p:nvPr/>
        </p:nvSpPr>
        <p:spPr>
          <a:xfrm>
            <a:off x="628651" y="1028700"/>
            <a:ext cx="7743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小明用100N 的力把木箱从斜面底沿斜面推到1.5m 高处。斜面长6m，如图所示，小明做了多少功？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91001" y="3086100"/>
            <a:ext cx="4943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解：W=Fs=100N×6m=600J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-774700" y="1519767"/>
            <a:ext cx="6442075" cy="49149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57275" y="2095500"/>
            <a:ext cx="8077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       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62125" y="520700"/>
            <a:ext cx="7372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597015" y="425027"/>
            <a:ext cx="27622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h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95425" y="1016000"/>
            <a:ext cx="66675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1531621" y="1670473"/>
            <a:ext cx="56070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6455411" y="1028700"/>
            <a:ext cx="68516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</p:spTree>
    <p:extLst>
      <p:ext uri="{BB962C8B-B14F-4D97-AF65-F5344CB8AC3E}">
        <p14:creationId xmlns:p14="http://schemas.microsoft.com/office/powerpoint/2010/main" val="302460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 animBg="1"/>
      <p:bldP spid="9" grpId="0" bldLvl="0" animBg="1"/>
      <p:bldP spid="10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81025" y="266700"/>
          <a:ext cx="9134475" cy="4791075"/>
          <a:chOff x="-581025" y="266700"/>
          <a:chExt cx="9134475" cy="4791075"/>
        </a:xfrm>
      </p:grpSpPr>
      <p:sp>
        <p:nvSpPr>
          <p:cNvPr id="2" name="文本框 1"/>
          <p:cNvSpPr txBox="1"/>
          <p:nvPr/>
        </p:nvSpPr>
        <p:spPr>
          <a:xfrm>
            <a:off x="628651" y="1041401"/>
            <a:ext cx="8505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重为100N 的木箱从斜面的1.5m 高处沿斜面下滑到斜面底部。斜面长6m，如图所示，物体受到的重力做了多少功？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66801" y="2120900"/>
            <a:ext cx="806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   s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66851" y="533400"/>
            <a:ext cx="7667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63390" y="546100"/>
            <a:ext cx="5086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h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0626" y="1016000"/>
            <a:ext cx="6953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1225551" y="1638300"/>
            <a:ext cx="5048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4125595" y="1028701"/>
            <a:ext cx="6477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4305301" y="3213100"/>
            <a:ext cx="4829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解：W=Gh=100N×1.5m=150J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-1297305" y="1459654"/>
            <a:ext cx="6945630" cy="513164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91151" y="4533900"/>
            <a:ext cx="3743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重力做功公式;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W=Gh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FD732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4981575" y="4140200"/>
            <a:ext cx="260985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5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bldLvl="0" animBg="1"/>
      <p:bldP spid="8" grpId="0" bldLvl="0" animBg="1"/>
      <p:bldP spid="9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704975"/>
          <a:chOff x="381000" y="266700"/>
          <a:chExt cx="9134475" cy="1704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2273300"/>
            <a:ext cx="8496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做功多少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只由W=Fs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决定，与物体的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质量、速度、是否有摩擦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等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因素均无关。  </a:t>
            </a:r>
          </a:p>
        </p:txBody>
      </p:sp>
    </p:spTree>
    <p:extLst>
      <p:ext uri="{BB962C8B-B14F-4D97-AF65-F5344CB8AC3E}">
        <p14:creationId xmlns:p14="http://schemas.microsoft.com/office/powerpoint/2010/main" val="3863790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590675"/>
          <a:chOff x="381000" y="266700"/>
          <a:chExt cx="9134475" cy="1590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1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某足球运动员在水平方向用25 N 的力，将10 N 的球沿水平地面踢出，踢出后球在地面上滚了30 m 才停下来。在球滚动过程中，脚对球所做的功为（     ）。
       A．750 J                           B．300 J    
       C．450 J                           D．0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30576" y="2120900"/>
            <a:ext cx="6162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39316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91025"/>
          <a:chOff x="381000" y="266700"/>
          <a:chExt cx="9134475" cy="4391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041400"/>
            <a:ext cx="80295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6" y="977901"/>
            <a:ext cx="8246269" cy="12827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1" y="3009900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解：   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    起重机的拉力等于货物的重力，在水平方向移动，拉力不做功，</a:t>
            </a:r>
            <a:b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所以，起重机做的功为： 
　W＝Fs＝Gh＝mgh 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19200" y="5207000"/>
            <a:ext cx="66294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6" y="5143500"/>
            <a:ext cx="4360069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0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48150"/>
          <a:chOff x="381000" y="266700"/>
          <a:chExt cx="9134475" cy="4248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028700"/>
            <a:ext cx="85058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如图所示，用水平力F 拉着重为100N 的物体，在水平地面上向左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匀速移动了5m，物体所受地面的摩擦力大小为20N，则（   ）
A.重力做的功是500J          B.拉力大小为100N 
C.拉力大小为120N             D.拉力做的功为100J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810501" y="1587500"/>
            <a:ext cx="13239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143251" y="4254501"/>
            <a:ext cx="26003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24300"/>
          <a:chOff x="381000" y="266700"/>
          <a:chExt cx="9134475" cy="3924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0"/>
            <a:ext cx="85058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如图所示，一个质量为50kg的人，连续向上跳12个台阶，已知每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个台阶的高度为0.2m，则这个人在这段时间内做的功是（    ） 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/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A. 120J          B. 1200J  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C. 12J            D. 无法确定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52324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W=Fs=Gh=mgh=50 kg×10 N/kg×12×0.2 m=1200 J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67651" y="1562100"/>
            <a:ext cx="1266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695826" y="2273300"/>
            <a:ext cx="3267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95979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52925"/>
          <a:chOff x="381000" y="266700"/>
          <a:chExt cx="9134475" cy="43529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0"/>
            <a:ext cx="8505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如果斜面的高度不变，改变斜面的长度，使小车从不同的斜面上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下滑到斜面底部的过程中，重力做功是否改变？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8702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答案：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43051" y="2870200"/>
            <a:ext cx="7591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不变，都等于Gh。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5991226" y="2717800"/>
            <a:ext cx="2676525" cy="30226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4352926" y="2781301"/>
            <a:ext cx="4333875" cy="29591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048000" y="2667000"/>
            <a:ext cx="5715000" cy="3073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3076576" y="2628900"/>
            <a:ext cx="5711887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828675"/>
          <a:chOff x="381000" y="266700"/>
          <a:chExt cx="9134475" cy="828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1104900"/>
            <a:ext cx="849630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1. 在水平地面上，用50N 的拉力沿水平方向拉重为100N 的小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车，使小车前进5m，拉力所做的功等于____J,   重力所做的功等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于____ J。  </a:t>
            </a:r>
          </a:p>
        </p:txBody>
      </p:sp>
    </p:spTree>
    <p:extLst>
      <p:ext uri="{BB962C8B-B14F-4D97-AF65-F5344CB8AC3E}">
        <p14:creationId xmlns:p14="http://schemas.microsoft.com/office/powerpoint/2010/main" val="3492351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14350" y="228600"/>
          <a:ext cx="9134475" cy="4991100"/>
          <a:chOff x="514350" y="228600"/>
          <a:chExt cx="9134475" cy="4991100"/>
        </a:xfrm>
      </p:grpSpPr>
      <p:sp>
        <p:nvSpPr>
          <p:cNvPr id="2" name="文本框 1"/>
          <p:cNvSpPr txBox="1"/>
          <p:nvPr/>
        </p:nvSpPr>
        <p:spPr>
          <a:xfrm>
            <a:off x="1266825" y="304800"/>
            <a:ext cx="7867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小车静止在桌面上时都受到哪些力的作用？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66825" y="1016000"/>
            <a:ext cx="7867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用力拉在小车桌面上前进，则小车此时受到几个力的作用？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771525" y="355600"/>
            <a:ext cx="419100" cy="558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71525" y="10414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4350" y="3695700"/>
            <a:ext cx="8210550" cy="13208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647825" y="4102100"/>
            <a:ext cx="114300" cy="1524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1600201" y="4203701"/>
            <a:ext cx="200025" cy="18161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1600201" y="2324101"/>
            <a:ext cx="200025" cy="18161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876425" y="2108200"/>
            <a:ext cx="72580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支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3143251" y="3708401"/>
            <a:ext cx="1228725" cy="11303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266825" y="6057900"/>
            <a:ext cx="7867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哪个力对小车向前运动有 “成效”，有一定的“贡献”呢？</a:t>
            </a:r>
          </a:p>
        </p:txBody>
      </p:sp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771525" y="6096000"/>
            <a:ext cx="419100" cy="5588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714750" y="4127500"/>
            <a:ext cx="114300" cy="1524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3676651" y="4229101"/>
            <a:ext cx="200025" cy="1816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3676651" y="2349500"/>
            <a:ext cx="200025" cy="18288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895725" y="2120900"/>
            <a:ext cx="52387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支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8" name="图片 17"/>
          <p:cNvPicPr/>
          <p:nvPr/>
        </p:nvPicPr>
        <p:blipFill>
          <a:blip r:embed="rId8"/>
          <a:stretch>
            <a:fillRect/>
          </a:stretch>
        </p:blipFill>
        <p:spPr>
          <a:xfrm>
            <a:off x="3762376" y="4076701"/>
            <a:ext cx="1362075" cy="2667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9"/>
          <a:stretch>
            <a:fillRect/>
          </a:stretch>
        </p:blipFill>
        <p:spPr>
          <a:xfrm>
            <a:off x="2381251" y="4076701"/>
            <a:ext cx="1362075" cy="2667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724151" y="3619500"/>
            <a:ext cx="64103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阻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05351" y="3657600"/>
            <a:ext cx="442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22" name="图片 21"/>
          <p:cNvPicPr/>
          <p:nvPr/>
        </p:nvPicPr>
        <p:blipFill>
          <a:blip r:embed="rId7"/>
          <a:stretch>
            <a:fillRect/>
          </a:stretch>
        </p:blipFill>
        <p:spPr>
          <a:xfrm>
            <a:off x="6000751" y="3708401"/>
            <a:ext cx="1228725" cy="11303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800225" y="5410200"/>
            <a:ext cx="73342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876675" y="5422900"/>
            <a:ext cx="5257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pic>
        <p:nvPicPr>
          <p:cNvPr id="25" name="图片 24"/>
          <p:cNvPicPr/>
          <p:nvPr/>
        </p:nvPicPr>
        <p:blipFill>
          <a:blip r:embed="rId4"/>
          <a:stretch>
            <a:fillRect/>
          </a:stretch>
        </p:blipFill>
        <p:spPr>
          <a:xfrm>
            <a:off x="6534150" y="4140200"/>
            <a:ext cx="114300" cy="1524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5"/>
          <a:stretch>
            <a:fillRect/>
          </a:stretch>
        </p:blipFill>
        <p:spPr>
          <a:xfrm>
            <a:off x="6505576" y="4241801"/>
            <a:ext cx="200025" cy="1816100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6"/>
          <a:stretch>
            <a:fillRect/>
          </a:stretch>
        </p:blipFill>
        <p:spPr>
          <a:xfrm>
            <a:off x="6505576" y="2362200"/>
            <a:ext cx="200025" cy="182880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6724651" y="2133600"/>
            <a:ext cx="24098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支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29" name="图片 28"/>
          <p:cNvPicPr/>
          <p:nvPr/>
        </p:nvPicPr>
        <p:blipFill>
          <a:blip r:embed="rId8"/>
          <a:stretch>
            <a:fillRect/>
          </a:stretch>
        </p:blipFill>
        <p:spPr>
          <a:xfrm>
            <a:off x="6591300" y="4089401"/>
            <a:ext cx="1362075" cy="266700"/>
          </a:xfrm>
          <a:prstGeom prst="rect">
            <a:avLst/>
          </a:prstGeom>
        </p:spPr>
      </p:pic>
      <p:pic>
        <p:nvPicPr>
          <p:cNvPr id="30" name="图片 29"/>
          <p:cNvPicPr/>
          <p:nvPr/>
        </p:nvPicPr>
        <p:blipFill>
          <a:blip r:embed="rId9"/>
          <a:stretch>
            <a:fillRect/>
          </a:stretch>
        </p:blipFill>
        <p:spPr>
          <a:xfrm>
            <a:off x="5210176" y="4089401"/>
            <a:ext cx="1362075" cy="266700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5553075" y="3632200"/>
            <a:ext cx="358140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阻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534275" y="3670300"/>
            <a:ext cx="16002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6705601" y="5435600"/>
            <a:ext cx="2428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pic>
        <p:nvPicPr>
          <p:cNvPr id="34" name="图片 33"/>
          <p:cNvPicPr/>
          <p:nvPr/>
        </p:nvPicPr>
        <p:blipFill>
          <a:blip r:embed="rId10"/>
          <a:stretch>
            <a:fillRect/>
          </a:stretch>
        </p:blipFill>
        <p:spPr>
          <a:xfrm>
            <a:off x="6734175" y="3657601"/>
            <a:ext cx="1657350" cy="1054100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7429500" y="2247900"/>
            <a:ext cx="14097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36" name="图片 35"/>
          <p:cNvPicPr/>
          <p:nvPr/>
        </p:nvPicPr>
        <p:blipFill>
          <a:blip r:embed="rId11"/>
          <a:stretch>
            <a:fillRect/>
          </a:stretch>
        </p:blipFill>
        <p:spPr>
          <a:xfrm>
            <a:off x="7524751" y="3352801"/>
            <a:ext cx="371475" cy="317500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7534275" y="2260600"/>
            <a:ext cx="1600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称F 对小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车做了功</a:t>
            </a:r>
          </a:p>
        </p:txBody>
      </p:sp>
    </p:spTree>
    <p:extLst>
      <p:ext uri="{BB962C8B-B14F-4D97-AF65-F5344CB8AC3E}">
        <p14:creationId xmlns:p14="http://schemas.microsoft.com/office/powerpoint/2010/main" val="239872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1704975"/>
          <a:chOff x="381000" y="266700"/>
          <a:chExt cx="9134475" cy="17049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054100"/>
            <a:ext cx="80486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990601"/>
            <a:ext cx="8331994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673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14850"/>
          <a:chOff x="381000" y="266700"/>
          <a:chExt cx="9134475" cy="4514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977900"/>
            <a:ext cx="8505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 3. 2008年8月11日在北京奥运会上，中国选手张湘祥在男子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举重62 kg级的决赛中摘得金牌(图11.1-4)，挺举成绩是176kg。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估算一下，他在挺举过程中对杠铃大约做了多少功？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1" y="2857501"/>
            <a:ext cx="2276475" cy="3111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6657975" y="6019800"/>
            <a:ext cx="24765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(图11.1-4)</a:t>
            </a:r>
          </a:p>
        </p:txBody>
      </p:sp>
    </p:spTree>
    <p:extLst>
      <p:ext uri="{BB962C8B-B14F-4D97-AF65-F5344CB8AC3E}">
        <p14:creationId xmlns:p14="http://schemas.microsoft.com/office/powerpoint/2010/main" val="8364268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762000"/>
          <a:chOff x="381000" y="266700"/>
          <a:chExt cx="9134475" cy="7620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016000"/>
            <a:ext cx="8505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      4. 小华的家住在五楼。一天，他把装有30个鸡蛋的塑料袋从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一楼提到家里，提篮子的力大约做了多少功？说出你是怎么估算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的。  </a:t>
            </a:r>
          </a:p>
        </p:txBody>
      </p:sp>
    </p:spTree>
    <p:extLst>
      <p:ext uri="{BB962C8B-B14F-4D97-AF65-F5344CB8AC3E}">
        <p14:creationId xmlns:p14="http://schemas.microsoft.com/office/powerpoint/2010/main" val="212647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457700"/>
          <a:chOff x="381000" y="266700"/>
          <a:chExt cx="9134475" cy="4457700"/>
        </a:xfrm>
      </p:grpSpPr>
      <p:sp>
        <p:nvSpPr>
          <p:cNvPr id="2" name="文本框 1"/>
          <p:cNvSpPr txBox="1"/>
          <p:nvPr/>
        </p:nvSpPr>
        <p:spPr>
          <a:xfrm>
            <a:off x="628651" y="10033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定义：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38275" y="1003300"/>
            <a:ext cx="7696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力作用于物体，并使物体沿____的方向移动了一段距离，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称力对物体做了____。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991101" y="952500"/>
            <a:ext cx="414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62351" y="1524000"/>
            <a:ext cx="557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7940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必要因素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28825" y="2260600"/>
            <a:ext cx="7105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38351" y="3314700"/>
            <a:ext cx="7096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28875" y="2260600"/>
            <a:ext cx="6705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（作用在物体上的力）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81251" y="3314700"/>
            <a:ext cx="6753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（物体在力的方向上移动的距离）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34151" y="2578100"/>
            <a:ext cx="2600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二者缺一不可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28651" y="4737100"/>
            <a:ext cx="8505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有F，但s=0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（劳而无功）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8651" y="5346700"/>
            <a:ext cx="8505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有s,但F=0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（不劳无功）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8651" y="5943600"/>
            <a:ext cx="8505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F⊥s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（垂直无功）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1819275" y="2324100"/>
            <a:ext cx="95250" cy="16002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28651" y="40259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三种不做功的情况: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总结：</a:t>
            </a:r>
          </a:p>
        </p:txBody>
      </p:sp>
    </p:spTree>
    <p:extLst>
      <p:ext uri="{BB962C8B-B14F-4D97-AF65-F5344CB8AC3E}">
        <p14:creationId xmlns:p14="http://schemas.microsoft.com/office/powerpoint/2010/main" val="191336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267075"/>
          <a:chOff x="381000" y="266700"/>
          <a:chExt cx="9134475" cy="3267075"/>
        </a:xfrm>
      </p:grpSpPr>
      <p:sp>
        <p:nvSpPr>
          <p:cNvPr id="2" name="文本框 1"/>
          <p:cNvSpPr txBox="1"/>
          <p:nvPr/>
        </p:nvSpPr>
        <p:spPr>
          <a:xfrm>
            <a:off x="628651" y="10414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功的计算：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847851" y="1549400"/>
            <a:ext cx="7286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功等于_____________________________________的乘积。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52751" y="1524000"/>
            <a:ext cx="61817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作用力跟物体沿力的方向通过的距离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4003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符号：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6851" y="2349500"/>
            <a:ext cx="7667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32004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公式：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24001" y="3200400"/>
            <a:ext cx="7610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W＝F s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28951" y="3200400"/>
            <a:ext cx="61055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单位：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05251" y="3200400"/>
            <a:ext cx="5229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国际单位:_____，简称___（   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91125" y="3175000"/>
            <a:ext cx="3943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焦耳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05601" y="3187700"/>
            <a:ext cx="2428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焦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277101" y="3225800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 J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28650" y="4356100"/>
            <a:ext cx="81724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意义：1 N 的力使物体在力的方向上，通过1 m的距离时所做的功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为1 J。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485900" y="3162300"/>
            <a:ext cx="11239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总结：</a:t>
            </a:r>
          </a:p>
        </p:txBody>
      </p:sp>
    </p:spTree>
    <p:extLst>
      <p:ext uri="{BB962C8B-B14F-4D97-AF65-F5344CB8AC3E}">
        <p14:creationId xmlns:p14="http://schemas.microsoft.com/office/powerpoint/2010/main" val="243662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81025" y="-104775"/>
          <a:ext cx="9134475" cy="4333875"/>
          <a:chOff x="581025" y="-104775"/>
          <a:chExt cx="9134475" cy="4333875"/>
        </a:xfrm>
      </p:grpSpPr>
      <p:sp>
        <p:nvSpPr>
          <p:cNvPr id="2" name="文本框 1"/>
          <p:cNvSpPr txBox="1"/>
          <p:nvPr/>
        </p:nvSpPr>
        <p:spPr>
          <a:xfrm>
            <a:off x="1171575" y="419100"/>
            <a:ext cx="796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在叉车提升货物时，哪个力对物体做了功？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71575" y="5410200"/>
            <a:ext cx="7962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在物理中，功的定义是什么呢？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406400"/>
            <a:ext cx="419100" cy="558800"/>
          </a:xfrm>
          <a:prstGeom prst="rect">
            <a:avLst/>
          </a:prstGeom>
        </p:spPr>
      </p:pic>
      <p:pic>
        <p:nvPicPr>
          <p:cNvPr id="5" name="图片 4" descr="C:\Users\Administrator\Desktop\截图1586279911.png截图158627991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105401" y="2034118"/>
            <a:ext cx="3076575" cy="3588173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581025" y="1384301"/>
            <a:ext cx="3181350" cy="37211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5695951" y="2959101"/>
            <a:ext cx="161925" cy="12065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467351" y="2768600"/>
            <a:ext cx="3667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91001" y="3429000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5724525" y="4114800"/>
            <a:ext cx="114300" cy="152400"/>
          </a:xfrm>
          <a:prstGeom prst="rect">
            <a:avLst/>
          </a:prstGeom>
        </p:spPr>
      </p:pic>
      <p:pic>
        <p:nvPicPr>
          <p:cNvPr id="11" name="图片 10" descr="C:\Users\Administrator\Desktop\截图1586279721.png截图1586279721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5199380" y="1639571"/>
            <a:ext cx="1164590" cy="1281007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5695951" y="977901"/>
            <a:ext cx="161925" cy="12065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448301" y="812800"/>
            <a:ext cx="3686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5715000" y="2171700"/>
            <a:ext cx="114300" cy="152400"/>
          </a:xfrm>
          <a:prstGeom prst="rect">
            <a:avLst/>
          </a:prstGeom>
        </p:spPr>
      </p:pic>
      <p:cxnSp>
        <p:nvCxnSpPr>
          <p:cNvPr id="15" name="直接连接符 14"/>
          <p:cNvCxnSpPr/>
          <p:nvPr/>
        </p:nvCxnSpPr>
        <p:spPr>
          <a:xfrm>
            <a:off x="4705350" y="2235200"/>
            <a:ext cx="40005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直接连接符 15"/>
          <p:cNvCxnSpPr/>
          <p:nvPr/>
        </p:nvCxnSpPr>
        <p:spPr>
          <a:xfrm>
            <a:off x="4762500" y="4216400"/>
            <a:ext cx="40005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图片 16"/>
          <p:cNvPicPr/>
          <p:nvPr/>
        </p:nvPicPr>
        <p:blipFill>
          <a:blip r:embed="rId8"/>
          <a:stretch>
            <a:fillRect/>
          </a:stretch>
        </p:blipFill>
        <p:spPr>
          <a:xfrm>
            <a:off x="4876800" y="2235200"/>
            <a:ext cx="76200" cy="19558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638675" y="2857500"/>
            <a:ext cx="44958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8209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7" grpId="0"/>
      <p:bldP spid="8" grpId="0"/>
      <p:bldP spid="10" grpId="0"/>
      <p:bldP spid="11" grpId="0" bldLvl="0" animBg="1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85725" y="266700"/>
          <a:ext cx="9134475" cy="4333875"/>
          <a:chOff x="85725" y="266700"/>
          <a:chExt cx="9134475" cy="43338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功的定义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0160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定义：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38275" y="1016000"/>
            <a:ext cx="7696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力作用于物体，并使物体沿____的方向移动了一段距离，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称力对物体做了____。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76401" y="5092700"/>
            <a:ext cx="7458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马拉车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85875" y="5778500"/>
            <a:ext cx="784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马对车做了功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67401" y="5092700"/>
            <a:ext cx="3267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拉小车运动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505451" y="5778500"/>
            <a:ext cx="3629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拉力对车做了功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010151" y="965200"/>
            <a:ext cx="412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43301" y="1524000"/>
            <a:ext cx="5591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功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4352925" y="2781300"/>
            <a:ext cx="4362450" cy="2387600"/>
          </a:xfrm>
          <a:prstGeom prst="rect">
            <a:avLst/>
          </a:prstGeom>
        </p:spPr>
      </p:pic>
      <p:pic>
        <p:nvPicPr>
          <p:cNvPr id="13" name="图片 12" descr="C:\Users\Administrator\Desktop\initpintu_副本.jpginitpintu_副本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84555" y="2218267"/>
            <a:ext cx="2924810" cy="29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8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5086350"/>
          <a:chOff x="381000" y="266700"/>
          <a:chExt cx="9134475" cy="5086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做功的两个必要条件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62051" y="1003300"/>
            <a:ext cx="7972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一个物体对另一个物体做功都要满足哪些条件?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2051" y="1536700"/>
            <a:ext cx="7972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观察下列实例，回答上面问题。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2051" y="2095500"/>
            <a:ext cx="7972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1、作用在物体上的力；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62051" y="2667000"/>
            <a:ext cx="7972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2、使物体沿着力的方向移动一段距离。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5286375" y="3670300"/>
            <a:ext cx="2914650" cy="26162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971551" y="3263901"/>
            <a:ext cx="1400175" cy="35179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1028700"/>
            <a:ext cx="419100" cy="5588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1971675" y="6045200"/>
            <a:ext cx="114300" cy="152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1924050" y="4368801"/>
            <a:ext cx="200025" cy="18161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181225" y="4178300"/>
            <a:ext cx="69532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拉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67025" y="5041900"/>
            <a:ext cx="6267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733925" y="4178300"/>
            <a:ext cx="44005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257675" y="5207000"/>
            <a:ext cx="487680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推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2695576" y="4813301"/>
            <a:ext cx="123825" cy="12319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5981700" y="5435600"/>
            <a:ext cx="114300" cy="1524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8"/>
          <a:stretch>
            <a:fillRect/>
          </a:stretch>
        </p:blipFill>
        <p:spPr>
          <a:xfrm>
            <a:off x="4686301" y="5397501"/>
            <a:ext cx="1362075" cy="2667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9"/>
          <a:stretch>
            <a:fillRect/>
          </a:stretch>
        </p:blipFill>
        <p:spPr>
          <a:xfrm>
            <a:off x="4314825" y="4724401"/>
            <a:ext cx="9525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981575"/>
          <a:chOff x="381000" y="266700"/>
          <a:chExt cx="9134475" cy="4981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做功的两个必要条件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574800"/>
            <a:ext cx="8505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必要因素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47875" y="2044700"/>
            <a:ext cx="7086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05051" y="1003300"/>
            <a:ext cx="6829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（作用在物体上的力）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05051" y="2057400"/>
            <a:ext cx="6829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（物体在力的方向上移动的距离）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19301" y="2819400"/>
            <a:ext cx="7115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二者缺一不可。</a:t>
            </a:r>
          </a:p>
        </p:txBody>
      </p:sp>
      <p:pic>
        <p:nvPicPr>
          <p:cNvPr id="9" name="图片 8"/>
          <p:cNvPicPr/>
          <p:nvPr/>
        </p:nvPicPr>
        <p:blipFill>
          <a:blip/>
          <a:stretch>
            <a:fillRect/>
          </a:stretch>
        </p:blipFill>
        <p:spPr>
          <a:xfrm>
            <a:off x="1828800" y="1104900"/>
            <a:ext cx="95250" cy="1524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952501" y="4622801"/>
            <a:ext cx="3209925" cy="8509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495425" y="4864100"/>
            <a:ext cx="114300" cy="152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504951" y="4864100"/>
            <a:ext cx="866775" cy="1524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019301" y="1028700"/>
            <a:ext cx="7115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1057276" y="2286000"/>
            <a:ext cx="885825" cy="9144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2657475" y="4597400"/>
            <a:ext cx="838200" cy="8636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7"/>
          <a:stretch>
            <a:fillRect/>
          </a:stretch>
        </p:blipFill>
        <p:spPr>
          <a:xfrm>
            <a:off x="5648325" y="6057900"/>
            <a:ext cx="781050" cy="5842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143125" y="4241800"/>
            <a:ext cx="6991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18" name="图片 17"/>
          <p:cNvPicPr/>
          <p:nvPr/>
        </p:nvPicPr>
        <p:blipFill>
          <a:blip r:embed="rId3"/>
          <a:stretch>
            <a:fillRect/>
          </a:stretch>
        </p:blipFill>
        <p:spPr>
          <a:xfrm>
            <a:off x="5972175" y="6286500"/>
            <a:ext cx="114300" cy="1524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8"/>
          <a:stretch>
            <a:fillRect/>
          </a:stretch>
        </p:blipFill>
        <p:spPr>
          <a:xfrm>
            <a:off x="5972175" y="5270501"/>
            <a:ext cx="114300" cy="10541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705475" y="5118100"/>
            <a:ext cx="3429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21" name="图片 20"/>
          <p:cNvPicPr/>
          <p:nvPr/>
        </p:nvPicPr>
        <p:blipFill>
          <a:blip r:embed="rId7"/>
          <a:stretch>
            <a:fillRect/>
          </a:stretch>
        </p:blipFill>
        <p:spPr>
          <a:xfrm>
            <a:off x="5648325" y="4432300"/>
            <a:ext cx="781050" cy="5842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3"/>
          <a:stretch>
            <a:fillRect/>
          </a:stretch>
        </p:blipFill>
        <p:spPr>
          <a:xfrm>
            <a:off x="3009900" y="4889500"/>
            <a:ext cx="114300" cy="152400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4"/>
          <a:stretch>
            <a:fillRect/>
          </a:stretch>
        </p:blipFill>
        <p:spPr>
          <a:xfrm>
            <a:off x="3057526" y="4889500"/>
            <a:ext cx="866775" cy="152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867151" y="4241800"/>
            <a:ext cx="5267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5962650" y="4622800"/>
            <a:ext cx="114300" cy="1524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5962650" y="3632201"/>
            <a:ext cx="114300" cy="105410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715001" y="3429000"/>
            <a:ext cx="3419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cxnSp>
        <p:nvCxnSpPr>
          <p:cNvPr id="28" name="直接连接符 27"/>
          <p:cNvCxnSpPr/>
          <p:nvPr/>
        </p:nvCxnSpPr>
        <p:spPr>
          <a:xfrm rot="5400000">
            <a:off x="1252538" y="5791200"/>
            <a:ext cx="49530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直接连接符 28"/>
          <p:cNvCxnSpPr/>
          <p:nvPr/>
        </p:nvCxnSpPr>
        <p:spPr>
          <a:xfrm rot="5400000">
            <a:off x="2843213" y="5791200"/>
            <a:ext cx="49530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图片 29"/>
          <p:cNvPicPr/>
          <p:nvPr/>
        </p:nvPicPr>
        <p:blipFill>
          <a:blip r:embed="rId9"/>
          <a:stretch>
            <a:fillRect/>
          </a:stretch>
        </p:blipFill>
        <p:spPr>
          <a:xfrm>
            <a:off x="1514475" y="5702301"/>
            <a:ext cx="1543050" cy="88900"/>
          </a:xfrm>
          <a:prstGeom prst="rect">
            <a:avLst/>
          </a:prstGeom>
        </p:spPr>
      </p:pic>
      <p:cxnSp>
        <p:nvCxnSpPr>
          <p:cNvPr id="31" name="直接连接符 30"/>
          <p:cNvCxnSpPr/>
          <p:nvPr/>
        </p:nvCxnSpPr>
        <p:spPr>
          <a:xfrm>
            <a:off x="6496050" y="46863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直接连接符 31"/>
          <p:cNvCxnSpPr/>
          <p:nvPr/>
        </p:nvCxnSpPr>
        <p:spPr>
          <a:xfrm>
            <a:off x="6496050" y="6375400"/>
            <a:ext cx="361950" cy="0"/>
          </a:xfrm>
          <a:prstGeom prst="line">
            <a:avLst/>
          </a:prstGeom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3" name="图片 32"/>
          <p:cNvPicPr/>
          <p:nvPr/>
        </p:nvPicPr>
        <p:blipFill>
          <a:blip r:embed="rId10"/>
          <a:stretch>
            <a:fillRect/>
          </a:stretch>
        </p:blipFill>
        <p:spPr>
          <a:xfrm>
            <a:off x="6638925" y="4711700"/>
            <a:ext cx="57150" cy="160020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2219325" y="5702300"/>
            <a:ext cx="69151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753225" y="5143500"/>
            <a:ext cx="23812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429000" y="2032000"/>
            <a:ext cx="146685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60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 animBg="1"/>
      <p:bldP spid="32" grpId="0" animBg="1"/>
      <p:bldP spid="33" grpId="0"/>
      <p:bldP spid="34" grpId="0"/>
      <p:bldP spid="35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-57150"/>
          <a:ext cx="9134475" cy="3924300"/>
          <a:chOff x="381000" y="-57150"/>
          <a:chExt cx="9134475" cy="3924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8505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做功的两个必要条件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4425" y="2628900"/>
            <a:ext cx="8020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在桌面上的静止小球，受短暂打击后，在桌上滚动一段距离。</a:t>
            </a:r>
            <a:b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该滚动过程是否为打击力做功过程？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38501" y="4660900"/>
            <a:ext cx="58959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该滚动过程打击力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不做功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62125" y="4699000"/>
            <a:ext cx="7372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F=0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29425" y="4076700"/>
            <a:ext cx="23050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由于惯性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714376" y="-76199"/>
            <a:ext cx="4714875" cy="35179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2616200"/>
            <a:ext cx="419100" cy="5588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391910" y="2603500"/>
            <a:ext cx="23241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7191376" y="3225801"/>
            <a:ext cx="390525" cy="8763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90650" y="3175000"/>
            <a:ext cx="1181100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857376" y="3797301"/>
            <a:ext cx="390525" cy="8763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2390775" y="4711701"/>
            <a:ext cx="8001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9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bldLvl="0" animBg="1"/>
      <p:bldP spid="11" grpId="0"/>
      <p:bldP spid="12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785</Words>
  <Application>Microsoft Office PowerPoint</Application>
  <PresentationFormat>全屏显示(4:3)</PresentationFormat>
  <Paragraphs>276</Paragraphs>
  <Slides>44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2020-04-28T13:33:39Z</dcterms:created>
  <dcterms:modified xsi:type="dcterms:W3CDTF">2020-04-29T22:10:23Z</dcterms:modified>
</cp:coreProperties>
</file>