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17.xml"/><Relationship Id="rId3" Type="http://schemas.openxmlformats.org/officeDocument/2006/relationships/slide" Target="slide25.xml"/><Relationship Id="rId2" Type="http://schemas.openxmlformats.org/officeDocument/2006/relationships/slide" Target="slide19.xml"/><Relationship Id="rId1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6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6.xml"/><Relationship Id="rId2" Type="http://schemas.openxmlformats.org/officeDocument/2006/relationships/image" Target="../media/image13.png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slide" Target="slide17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3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8.xml"/><Relationship Id="rId13" Type="http://schemas.openxmlformats.org/officeDocument/2006/relationships/slide" Target="slide40.xml"/><Relationship Id="rId12" Type="http://schemas.openxmlformats.org/officeDocument/2006/relationships/slide" Target="slide35.xml"/><Relationship Id="rId11" Type="http://schemas.openxmlformats.org/officeDocument/2006/relationships/slide" Target="slide26.xml"/><Relationship Id="rId10" Type="http://schemas.openxmlformats.org/officeDocument/2006/relationships/slide" Target="slide29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6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6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6.xml"/><Relationship Id="rId2" Type="http://schemas.openxmlformats.org/officeDocument/2006/relationships/image" Target="../media/image14.png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26.xml"/><Relationship Id="rId3" Type="http://schemas.openxmlformats.org/officeDocument/2006/relationships/slide" Target="slide16.xml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6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3.xml"/><Relationship Id="rId1" Type="http://schemas.openxmlformats.org/officeDocument/2006/relationships/image" Target="../media/image4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3.xml"/><Relationship Id="rId2" Type="http://schemas.openxmlformats.org/officeDocument/2006/relationships/image" Target="NULL" TargetMode="External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emf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NULL" TargetMode="External"/><Relationship Id="rId4" Type="http://schemas.openxmlformats.org/officeDocument/2006/relationships/image" Target="../media/image19.png"/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em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emf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emf"/><Relationship Id="rId3" Type="http://schemas.openxmlformats.org/officeDocument/2006/relationships/image" Target="NULL" TargetMode="External"/><Relationship Id="rId2" Type="http://schemas.openxmlformats.org/officeDocument/2006/relationships/image" Target="../media/image21.png"/><Relationship Id="rId1" Type="http://schemas.openxmlformats.org/officeDocument/2006/relationships/image" Target="../media/image5.tiff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emf"/><Relationship Id="rId2" Type="http://schemas.openxmlformats.org/officeDocument/2006/relationships/image" Target="NULL" TargetMode="External"/><Relationship Id="rId1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emf"/><Relationship Id="rId3" Type="http://schemas.openxmlformats.org/officeDocument/2006/relationships/image" Target="../media/image27.emf"/><Relationship Id="rId2" Type="http://schemas.openxmlformats.org/officeDocument/2006/relationships/image" Target="NULL" TargetMode="External"/><Relationship Id="rId1" Type="http://schemas.openxmlformats.org/officeDocument/2006/relationships/image" Target="../media/image26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emf"/><Relationship Id="rId2" Type="http://schemas.openxmlformats.org/officeDocument/2006/relationships/image" Target="NULL" TargetMode="External"/><Relationship Id="rId1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emf"/><Relationship Id="rId2" Type="http://schemas.openxmlformats.org/officeDocument/2006/relationships/image" Target="NULL" TargetMode="External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Relationship Id="rId3" Type="http://schemas.openxmlformats.org/officeDocument/2006/relationships/image" Target="NULL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5.png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406016" y="2806067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第四讲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质量与密度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50278" y="1444625"/>
            <a:ext cx="100615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若天平的指针静止位置如图甲所示，则应将平衡螺母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调节，使天平平衡．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测量中，如图乙所示时天平恰好平衡，则荔枝的质量为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________g.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刘星学习浮力的知识后，尝试不用天平，利用量筒、小玻璃杯、适量的水测量小石头的密度，实验操作如图丙所示，实验时刘星已分别记录了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endParaRPr lang="zh-CN" sz="2400" b="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的值，则小石头密度的表达式为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en-US" alt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04672" y="1556792"/>
            <a:ext cx="1356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085927" y="2636912"/>
            <a:ext cx="1475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6743" r="56808"/>
          <a:stretch>
            <a:fillRect/>
          </a:stretch>
        </p:blipFill>
        <p:spPr>
          <a:xfrm>
            <a:off x="7457758" y="4257675"/>
            <a:ext cx="2584450" cy="105283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2453" y="1356360"/>
            <a:ext cx="106172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13. (2018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小红去昌江棋子湾游玩时，捡到一块漂亮的小彩石．回到学校后，他应用所学的物理知识测量这块彩石的密度．实验操作如下：</a:t>
            </a:r>
            <a:endParaRPr lang="zh-CN" altLang="en-US"/>
          </a:p>
        </p:txBody>
      </p:sp>
      <p:pic>
        <p:nvPicPr>
          <p:cNvPr id="3" name="图片 -2147482176" descr="C:\Documents and Settings\Administrator\桌面\海南物理（沪科）@\AY25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646603" y="2755900"/>
            <a:ext cx="1614805" cy="2543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790113" y="5457825"/>
            <a:ext cx="1437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4353" y="2468245"/>
            <a:ext cx="91122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如甲图所示，用细线拴住彩石，挂在弹簧秤上，根据弹簧秤的示数可知，彩石的重力是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如乙图所示，将彩石浸没水中，根据弹簧秤的示数可计算出彩石所受的浮力是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利用以上测量数据计算出这块彩石的密度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kg/m</a:t>
            </a:r>
            <a:r>
              <a:rPr lang="en-US" sz="2400" b="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N/kg)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09554" y="3110617"/>
            <a:ext cx="1224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660581" y="4219064"/>
            <a:ext cx="774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933292" y="4794875"/>
            <a:ext cx="2045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3.0×10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72833" y="1085215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测量液体的密度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(2014.19、2012.18)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64248" y="1794510"/>
            <a:ext cx="102679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14. (2014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小东在做测量盐水密度的实验：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调节天平平衡时，若指针静止位置如图甲所示，则应将平衡螺母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 b="0" dirty="0">
                <a:ea typeface="宋体" panose="02010600030101010101" pitchFamily="2" charset="-122"/>
              </a:rPr>
              <a:t>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调节．</a:t>
            </a:r>
            <a:endParaRPr lang="zh-CN" altLang="en-US" dirty="0"/>
          </a:p>
        </p:txBody>
      </p:sp>
      <p:pic>
        <p:nvPicPr>
          <p:cNvPr id="2" name="图片 -2147482174" descr="C:\Documents and Settings\Administrator\桌面\海南物理（沪科）@\AY25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183448" y="2689860"/>
            <a:ext cx="7829550" cy="2056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165408" y="4746625"/>
            <a:ext cx="1437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56264" y="5733256"/>
            <a:ext cx="1039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29983" y="690245"/>
            <a:ext cx="109099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小东的测量步骤如下：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往空烧杯倒入适量的盐水，测出烧杯和盐水的质量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48.2 g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将烧杯中的一部分盐水倒入量筒，读出量筒中盐水的体积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>
                <a:ea typeface="宋体" panose="02010600030101010101" pitchFamily="2" charset="-122"/>
              </a:rPr>
              <a:t>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 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>
                <a:ea typeface="宋体" panose="02010600030101010101" pitchFamily="2" charset="-122"/>
              </a:rPr>
              <a:t>测出烧杯和剩余盐水的质量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如图乙所示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). 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请你帮助他将下面的实验记录表填写完整．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14438" y="3742055"/>
          <a:ext cx="10272395" cy="229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4860"/>
                <a:gridCol w="2052955"/>
                <a:gridCol w="2056765"/>
                <a:gridCol w="2054225"/>
                <a:gridCol w="2053590"/>
              </a:tblGrid>
              <a:tr h="15875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烧杯和盐水的质量</a:t>
                      </a:r>
                      <a:r>
                        <a:rPr lang="en-US" sz="2400" b="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烧杯和剩余盐水的质量</a:t>
                      </a:r>
                      <a:r>
                        <a:rPr lang="en-US" sz="2400" b="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量筒中盐水的质量</a:t>
                      </a:r>
                      <a:r>
                        <a:rPr lang="en-US" sz="2400" b="0" i="1" dirty="0" err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量筒中盐水的体积</a:t>
                      </a:r>
                      <a:r>
                        <a:rPr lang="en-US" sz="2400" b="0" i="1" dirty="0" err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r>
                        <a:rPr lang="en-US" sz="2400" b="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盐水的密度</a:t>
                      </a:r>
                      <a:r>
                        <a:rPr lang="en-US" sz="2400" b="0" i="1" dirty="0" err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/(g·cm</a:t>
                      </a:r>
                      <a:r>
                        <a:rPr lang="en-US" sz="2400" b="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－3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867468" y="5471160"/>
            <a:ext cx="787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26.2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26468" y="5471160"/>
            <a:ext cx="998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904413" y="5471160"/>
            <a:ext cx="1224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64578" y="1096010"/>
            <a:ext cx="98374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15. (2012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小敏用天平、小瓶子和足量的水测量酱油密度．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调节天平横梁平衡时，发现指针位置如图甲所示，应将平衡螺母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 b="0">
                <a:ea typeface="宋体" panose="02010600030101010101" pitchFamily="2" charset="-122"/>
              </a:rPr>
              <a:t>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pic>
        <p:nvPicPr>
          <p:cNvPr id="4" name="图片 -2147482173" descr="C:\Documents and Settings\Administrator\桌面\海南物理（沪科）@\AY25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562033" y="1912620"/>
            <a:ext cx="4577715" cy="2418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416868" y="4490085"/>
            <a:ext cx="1437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89368" y="561022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89978" y="1003935"/>
            <a:ext cx="9796145" cy="5113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7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指出图乙中存在的错误操作：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答出一处即可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7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请帮助他把实验步骤补充完整：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7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测出空瓶子的质量，记为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7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测出小瓶装满水后的总质量，记为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7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，记为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7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7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酱油密度的表达式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酱油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9580" y="1198776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用手抓砝码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或物体放在右盘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241560" y="429410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小瓶装满酱油后的总质量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63357" b="4545"/>
          <a:stretch>
            <a:fillRect/>
          </a:stretch>
        </p:blipFill>
        <p:spPr>
          <a:xfrm>
            <a:off x="4760913" y="4898390"/>
            <a:ext cx="2040890" cy="1104265"/>
          </a:xfrm>
          <a:prstGeom prst="rect">
            <a:avLst/>
          </a:prstGeom>
        </p:spPr>
      </p:pic>
      <p:pic>
        <p:nvPicPr>
          <p:cNvPr id="5" name="图片 -2147482173" descr="C:\Documents and Settings\Administrator\桌面\海南物理（沪科）@\AY258.TIF"/>
          <p:cNvPicPr>
            <a:picLocks noChangeAspect="1"/>
          </p:cNvPicPr>
          <p:nvPr/>
        </p:nvPicPr>
        <p:blipFill>
          <a:blip r:embed="rId2" r:link="rId3"/>
          <a:srcRect l="33611"/>
          <a:stretch>
            <a:fillRect/>
          </a:stretch>
        </p:blipFill>
        <p:spPr>
          <a:xfrm>
            <a:off x="8201343" y="2425700"/>
            <a:ext cx="3039110" cy="2418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002078" y="5036185"/>
            <a:ext cx="1437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ea typeface="宋体" panose="02010600030101010101" pitchFamily="2" charset="-122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4968558" y="3573780"/>
            <a:ext cx="2645410" cy="1178560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71" y="0"/>
                  <a:pt x="1699360" y="122491"/>
                  <a:pt x="1699360" y="273600"/>
                </a:cubicBezTo>
                <a:cubicBezTo>
                  <a:pt x="1699360" y="424709"/>
                  <a:pt x="1576871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质量与密度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6185837" y="2188605"/>
            <a:ext cx="4648848" cy="1066133"/>
            <a:chOff x="18726" y="17920"/>
            <a:chExt cx="22077" cy="2375"/>
          </a:xfrm>
        </p:grpSpPr>
        <p:sp>
          <p:nvSpPr>
            <p:cNvPr id="103" name="MMConnector"/>
            <p:cNvSpPr/>
            <p:nvPr/>
          </p:nvSpPr>
          <p:spPr>
            <a:xfrm flipV="1">
              <a:off x="35503" y="17920"/>
              <a:ext cx="5300" cy="2375"/>
            </a:xfrm>
            <a:custGeom>
              <a:avLst/>
              <a:gdLst/>
              <a:ahLst/>
              <a:cxnLst/>
              <a:rect l="0" t="0" r="0" b="0"/>
              <a:pathLst>
                <a:path w="958331" h="484273">
                  <a:moveTo>
                    <a:pt x="150116" y="-96045"/>
                  </a:moveTo>
                  <a:cubicBezTo>
                    <a:pt x="165782" y="-107063"/>
                    <a:pt x="168918" y="-124483"/>
                    <a:pt x="160324" y="-136323"/>
                  </a:cubicBezTo>
                  <a:cubicBezTo>
                    <a:pt x="151730" y="-148163"/>
                    <a:pt x="134061" y="-150758"/>
                    <a:pt x="118866" y="-139100"/>
                  </a:cubicBezTo>
                  <a:cubicBezTo>
                    <a:pt x="104659" y="-128199"/>
                    <a:pt x="90452" y="-117298"/>
                    <a:pt x="76388" y="-106266"/>
                  </a:cubicBezTo>
                  <a:cubicBezTo>
                    <a:pt x="62324" y="-95235"/>
                    <a:pt x="48404" y="-84073"/>
                    <a:pt x="34551" y="-72863"/>
                  </a:cubicBezTo>
                  <a:cubicBezTo>
                    <a:pt x="20697" y="-61654"/>
                    <a:pt x="6911" y="-50397"/>
                    <a:pt x="-6828" y="-39116"/>
                  </a:cubicBezTo>
                  <a:cubicBezTo>
                    <a:pt x="-20566" y="-27836"/>
                    <a:pt x="-34256" y="-16532"/>
                    <a:pt x="-47934" y="-5244"/>
                  </a:cubicBezTo>
                  <a:cubicBezTo>
                    <a:pt x="-61612" y="6043"/>
                    <a:pt x="-75277" y="17315"/>
                    <a:pt x="-88960" y="28535"/>
                  </a:cubicBezTo>
                  <a:cubicBezTo>
                    <a:pt x="-102644" y="39756"/>
                    <a:pt x="-116346" y="50924"/>
                    <a:pt x="-130099" y="62004"/>
                  </a:cubicBezTo>
                  <a:cubicBezTo>
                    <a:pt x="-143852" y="73084"/>
                    <a:pt x="-157656" y="84075"/>
                    <a:pt x="-171540" y="94937"/>
                  </a:cubicBezTo>
                  <a:cubicBezTo>
                    <a:pt x="-185425" y="105800"/>
                    <a:pt x="-199392" y="116536"/>
                    <a:pt x="-213469" y="127102"/>
                  </a:cubicBezTo>
                  <a:cubicBezTo>
                    <a:pt x="-227546" y="137669"/>
                    <a:pt x="-241734" y="148067"/>
                    <a:pt x="-256059" y="158253"/>
                  </a:cubicBezTo>
                  <a:cubicBezTo>
                    <a:pt x="-270384" y="168439"/>
                    <a:pt x="-284847" y="178414"/>
                    <a:pt x="-299471" y="188132"/>
                  </a:cubicBezTo>
                  <a:cubicBezTo>
                    <a:pt x="-314095" y="197850"/>
                    <a:pt x="-328880" y="207311"/>
                    <a:pt x="-343843" y="216469"/>
                  </a:cubicBezTo>
                  <a:cubicBezTo>
                    <a:pt x="-358807" y="225627"/>
                    <a:pt x="-373951" y="234482"/>
                    <a:pt x="-389285" y="242986"/>
                  </a:cubicBezTo>
                  <a:cubicBezTo>
                    <a:pt x="-404620" y="251491"/>
                    <a:pt x="-420145" y="259645"/>
                    <a:pt x="-435868" y="267403"/>
                  </a:cubicBezTo>
                  <a:cubicBezTo>
                    <a:pt x="-451590" y="275162"/>
                    <a:pt x="-467508" y="282524"/>
                    <a:pt x="-483617" y="289450"/>
                  </a:cubicBezTo>
                  <a:cubicBezTo>
                    <a:pt x="-499726" y="296376"/>
                    <a:pt x="-516025" y="302864"/>
                    <a:pt x="-532510" y="308880"/>
                  </a:cubicBezTo>
                  <a:cubicBezTo>
                    <a:pt x="-548996" y="314897"/>
                    <a:pt x="-565668" y="320442"/>
                    <a:pt x="-582472" y="325488"/>
                  </a:cubicBezTo>
                  <a:cubicBezTo>
                    <a:pt x="-599277" y="330534"/>
                    <a:pt x="-616214" y="335081"/>
                    <a:pt x="-633382" y="339119"/>
                  </a:cubicBezTo>
                  <a:cubicBezTo>
                    <a:pt x="-650550" y="343157"/>
                    <a:pt x="-667950" y="346686"/>
                    <a:pt x="-685081" y="349686"/>
                  </a:cubicBezTo>
                  <a:cubicBezTo>
                    <a:pt x="-702213" y="352686"/>
                    <a:pt x="-719076" y="355157"/>
                    <a:pt x="-737390" y="357169"/>
                  </a:cubicBezTo>
                  <a:cubicBezTo>
                    <a:pt x="-755704" y="359180"/>
                    <a:pt x="-775469" y="360732"/>
                    <a:pt x="-790119" y="361611"/>
                  </a:cubicBezTo>
                  <a:cubicBezTo>
                    <a:pt x="-804769" y="362490"/>
                    <a:pt x="-814305" y="362695"/>
                    <a:pt x="-823840" y="362900"/>
                  </a:cubicBezTo>
                  <a:cubicBezTo>
                    <a:pt x="-826575" y="362959"/>
                    <a:pt x="-828400" y="364610"/>
                    <a:pt x="-828400" y="366700"/>
                  </a:cubicBezTo>
                  <a:cubicBezTo>
                    <a:pt x="-828400" y="368790"/>
                    <a:pt x="-826575" y="370445"/>
                    <a:pt x="-823840" y="370500"/>
                  </a:cubicBezTo>
                  <a:cubicBezTo>
                    <a:pt x="-814230" y="370693"/>
                    <a:pt x="-804621" y="370885"/>
                    <a:pt x="-789805" y="370613"/>
                  </a:cubicBezTo>
                  <a:cubicBezTo>
                    <a:pt x="-774989" y="370341"/>
                    <a:pt x="-754966" y="369603"/>
                    <a:pt x="-736361" y="368338"/>
                  </a:cubicBezTo>
                  <a:cubicBezTo>
                    <a:pt x="-717756" y="367074"/>
                    <a:pt x="-700569" y="365281"/>
                    <a:pt x="-683065" y="362961"/>
                  </a:cubicBezTo>
                  <a:cubicBezTo>
                    <a:pt x="-665561" y="360640"/>
                    <a:pt x="-647741" y="357791"/>
                    <a:pt x="-630112" y="354410"/>
                  </a:cubicBezTo>
                  <a:cubicBezTo>
                    <a:pt x="-612483" y="351029"/>
                    <a:pt x="-595045" y="347116"/>
                    <a:pt x="-577703" y="342685"/>
                  </a:cubicBezTo>
                  <a:cubicBezTo>
                    <a:pt x="-560362" y="338253"/>
                    <a:pt x="-543117" y="333304"/>
                    <a:pt x="-526030" y="327860"/>
                  </a:cubicBezTo>
                  <a:cubicBezTo>
                    <a:pt x="-508943" y="322417"/>
                    <a:pt x="-492014" y="316480"/>
                    <a:pt x="-475255" y="310085"/>
                  </a:cubicBezTo>
                  <a:cubicBezTo>
                    <a:pt x="-458496" y="303691"/>
                    <a:pt x="-441906" y="296839"/>
                    <a:pt x="-425500" y="289574"/>
                  </a:cubicBezTo>
                  <a:cubicBezTo>
                    <a:pt x="-409094" y="282309"/>
                    <a:pt x="-392872" y="274631"/>
                    <a:pt x="-376836" y="266589"/>
                  </a:cubicBezTo>
                  <a:cubicBezTo>
                    <a:pt x="-360800" y="258547"/>
                    <a:pt x="-344950" y="250142"/>
                    <a:pt x="-329281" y="241425"/>
                  </a:cubicBezTo>
                  <a:cubicBezTo>
                    <a:pt x="-313612" y="232709"/>
                    <a:pt x="-298124" y="223680"/>
                    <a:pt x="-282803" y="214393"/>
                  </a:cubicBezTo>
                  <a:cubicBezTo>
                    <a:pt x="-267483" y="205105"/>
                    <a:pt x="-252330" y="195557"/>
                    <a:pt x="-237327" y="185801"/>
                  </a:cubicBezTo>
                  <a:cubicBezTo>
                    <a:pt x="-222324" y="176044"/>
                    <a:pt x="-207470" y="166079"/>
                    <a:pt x="-192743" y="155952"/>
                  </a:cubicBezTo>
                  <a:cubicBezTo>
                    <a:pt x="-178016" y="145825"/>
                    <a:pt x="-163415" y="135538"/>
                    <a:pt x="-148916" y="125135"/>
                  </a:cubicBezTo>
                  <a:cubicBezTo>
                    <a:pt x="-134417" y="114732"/>
                    <a:pt x="-120019" y="104214"/>
                    <a:pt x="-105695" y="93624"/>
                  </a:cubicBezTo>
                  <a:cubicBezTo>
                    <a:pt x="-91371" y="83034"/>
                    <a:pt x="-77121" y="72372"/>
                    <a:pt x="-62917" y="61679"/>
                  </a:cubicBezTo>
                  <a:cubicBezTo>
                    <a:pt x="-48713" y="50987"/>
                    <a:pt x="-34555" y="40264"/>
                    <a:pt x="-20415" y="29550"/>
                  </a:cubicBezTo>
                  <a:cubicBezTo>
                    <a:pt x="-6276" y="18836"/>
                    <a:pt x="7846" y="8131"/>
                    <a:pt x="21978" y="-2522"/>
                  </a:cubicBezTo>
                  <a:cubicBezTo>
                    <a:pt x="36111" y="-13176"/>
                    <a:pt x="50254" y="-23777"/>
                    <a:pt x="64428" y="-34303"/>
                  </a:cubicBezTo>
                  <a:cubicBezTo>
                    <a:pt x="78601" y="-44828"/>
                    <a:pt x="92805" y="-55278"/>
                    <a:pt x="107091" y="-65556"/>
                  </a:cubicBezTo>
                  <a:cubicBezTo>
                    <a:pt x="121378" y="-75834"/>
                    <a:pt x="135747" y="-85939"/>
                    <a:pt x="150116" y="-9604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8726" y="18009"/>
              <a:ext cx="12147" cy="1006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量筒的使用和读数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03588" y="4236720"/>
            <a:ext cx="2426970" cy="1655445"/>
            <a:chOff x="4974" y="6178"/>
            <a:chExt cx="3822" cy="2607"/>
          </a:xfrm>
        </p:grpSpPr>
        <p:sp>
          <p:nvSpPr>
            <p:cNvPr id="115" name="MMConnector"/>
            <p:cNvSpPr/>
            <p:nvPr/>
          </p:nvSpPr>
          <p:spPr>
            <a:xfrm rot="21420000">
              <a:off x="7605" y="6457"/>
              <a:ext cx="1191" cy="1134"/>
            </a:xfrm>
            <a:custGeom>
              <a:avLst/>
              <a:gdLst/>
              <a:ahLst/>
              <a:cxnLst/>
              <a:rect l="0" t="0" r="0" b="0"/>
              <a:pathLst>
                <a:path w="826665" h="147744">
                  <a:moveTo>
                    <a:pt x="9560" y="12889"/>
                  </a:moveTo>
                  <a:cubicBezTo>
                    <a:pt x="28206" y="8520"/>
                    <a:pt x="37409" y="-6772"/>
                    <a:pt x="33705" y="-20925"/>
                  </a:cubicBezTo>
                  <a:cubicBezTo>
                    <a:pt x="30001" y="-35079"/>
                    <a:pt x="14474" y="-43949"/>
                    <a:pt x="-3909" y="-38578"/>
                  </a:cubicBezTo>
                  <a:cubicBezTo>
                    <a:pt x="-20968" y="-33593"/>
                    <a:pt x="-38028" y="-28608"/>
                    <a:pt x="-55065" y="-23602"/>
                  </a:cubicBezTo>
                  <a:cubicBezTo>
                    <a:pt x="-72102" y="-18595"/>
                    <a:pt x="-89116" y="-13565"/>
                    <a:pt x="-106124" y="-8549"/>
                  </a:cubicBezTo>
                  <a:cubicBezTo>
                    <a:pt x="-123131" y="-3533"/>
                    <a:pt x="-140132" y="1469"/>
                    <a:pt x="-157133" y="6437"/>
                  </a:cubicBezTo>
                  <a:cubicBezTo>
                    <a:pt x="-174133" y="11406"/>
                    <a:pt x="-191133" y="16339"/>
                    <a:pt x="-208141" y="21213"/>
                  </a:cubicBezTo>
                  <a:cubicBezTo>
                    <a:pt x="-225149" y="26086"/>
                    <a:pt x="-242165" y="30899"/>
                    <a:pt x="-259198" y="35628"/>
                  </a:cubicBezTo>
                  <a:cubicBezTo>
                    <a:pt x="-276230" y="40356"/>
                    <a:pt x="-293279" y="44999"/>
                    <a:pt x="-310351" y="49532"/>
                  </a:cubicBezTo>
                  <a:cubicBezTo>
                    <a:pt x="-327423" y="54066"/>
                    <a:pt x="-344518" y="58489"/>
                    <a:pt x="-361644" y="62778"/>
                  </a:cubicBezTo>
                  <a:cubicBezTo>
                    <a:pt x="-378769" y="67067"/>
                    <a:pt x="-395923" y="71221"/>
                    <a:pt x="-413113" y="75218"/>
                  </a:cubicBezTo>
                  <a:cubicBezTo>
                    <a:pt x="-430302" y="79214"/>
                    <a:pt x="-447527" y="83053"/>
                    <a:pt x="-464788" y="86712"/>
                  </a:cubicBezTo>
                  <a:cubicBezTo>
                    <a:pt x="-482049" y="90371"/>
                    <a:pt x="-499347" y="93850"/>
                    <a:pt x="-516688" y="97129"/>
                  </a:cubicBezTo>
                  <a:cubicBezTo>
                    <a:pt x="-534028" y="100408"/>
                    <a:pt x="-551411" y="103487"/>
                    <a:pt x="-568821" y="106347"/>
                  </a:cubicBezTo>
                  <a:cubicBezTo>
                    <a:pt x="-586230" y="109207"/>
                    <a:pt x="-603667" y="111849"/>
                    <a:pt x="-621184" y="114259"/>
                  </a:cubicBezTo>
                  <a:cubicBezTo>
                    <a:pt x="-638702" y="116670"/>
                    <a:pt x="-656301" y="118850"/>
                    <a:pt x="-673765" y="120776"/>
                  </a:cubicBezTo>
                  <a:cubicBezTo>
                    <a:pt x="-691229" y="122701"/>
                    <a:pt x="-708559" y="124372"/>
                    <a:pt x="-726538" y="125823"/>
                  </a:cubicBezTo>
                  <a:cubicBezTo>
                    <a:pt x="-744517" y="127274"/>
                    <a:pt x="-763146" y="128504"/>
                    <a:pt x="-779472" y="129347"/>
                  </a:cubicBezTo>
                  <a:cubicBezTo>
                    <a:pt x="-795797" y="130190"/>
                    <a:pt x="-809818" y="130645"/>
                    <a:pt x="-823840" y="131100"/>
                  </a:cubicBezTo>
                  <a:cubicBezTo>
                    <a:pt x="-826575" y="131189"/>
                    <a:pt x="-828400" y="132810"/>
                    <a:pt x="-828400" y="134900"/>
                  </a:cubicBezTo>
                  <a:cubicBezTo>
                    <a:pt x="-828400" y="136990"/>
                    <a:pt x="-826575" y="138641"/>
                    <a:pt x="-823840" y="138700"/>
                  </a:cubicBezTo>
                  <a:cubicBezTo>
                    <a:pt x="-809751" y="139005"/>
                    <a:pt x="-795662" y="139311"/>
                    <a:pt x="-779224" y="139352"/>
                  </a:cubicBezTo>
                  <a:cubicBezTo>
                    <a:pt x="-762787" y="139394"/>
                    <a:pt x="-744001" y="139171"/>
                    <a:pt x="-725844" y="138692"/>
                  </a:cubicBezTo>
                  <a:cubicBezTo>
                    <a:pt x="-707686" y="138212"/>
                    <a:pt x="-690157" y="137476"/>
                    <a:pt x="-672468" y="136490"/>
                  </a:cubicBezTo>
                  <a:cubicBezTo>
                    <a:pt x="-654779" y="135503"/>
                    <a:pt x="-636931" y="134268"/>
                    <a:pt x="-619143" y="132794"/>
                  </a:cubicBezTo>
                  <a:cubicBezTo>
                    <a:pt x="-601355" y="131321"/>
                    <a:pt x="-583628" y="129609"/>
                    <a:pt x="-565911" y="127675"/>
                  </a:cubicBezTo>
                  <a:cubicBezTo>
                    <a:pt x="-548193" y="125741"/>
                    <a:pt x="-530485" y="123585"/>
                    <a:pt x="-512807" y="121224"/>
                  </a:cubicBezTo>
                  <a:cubicBezTo>
                    <a:pt x="-495128" y="118863"/>
                    <a:pt x="-477479" y="116297"/>
                    <a:pt x="-459858" y="113548"/>
                  </a:cubicBezTo>
                  <a:cubicBezTo>
                    <a:pt x="-442237" y="110799"/>
                    <a:pt x="-424645" y="107866"/>
                    <a:pt x="-407083" y="104773"/>
                  </a:cubicBezTo>
                  <a:cubicBezTo>
                    <a:pt x="-389521" y="101680"/>
                    <a:pt x="-371991" y="98427"/>
                    <a:pt x="-354490" y="95038"/>
                  </a:cubicBezTo>
                  <a:cubicBezTo>
                    <a:pt x="-336990" y="91649"/>
                    <a:pt x="-319520" y="88125"/>
                    <a:pt x="-302078" y="84490"/>
                  </a:cubicBezTo>
                  <a:cubicBezTo>
                    <a:pt x="-284637" y="80856"/>
                    <a:pt x="-267224" y="77112"/>
                    <a:pt x="-249837" y="73285"/>
                  </a:cubicBezTo>
                  <a:cubicBezTo>
                    <a:pt x="-232451" y="69457"/>
                    <a:pt x="-215090" y="65547"/>
                    <a:pt x="-197751" y="61579"/>
                  </a:cubicBezTo>
                  <a:cubicBezTo>
                    <a:pt x="-180412" y="57612"/>
                    <a:pt x="-163095" y="53587"/>
                    <a:pt x="-145795" y="49533"/>
                  </a:cubicBezTo>
                  <a:cubicBezTo>
                    <a:pt x="-128496" y="45478"/>
                    <a:pt x="-111214" y="41394"/>
                    <a:pt x="-93944" y="37302"/>
                  </a:cubicBezTo>
                  <a:cubicBezTo>
                    <a:pt x="-76675" y="33209"/>
                    <a:pt x="-59418" y="29109"/>
                    <a:pt x="-42169" y="25039"/>
                  </a:cubicBezTo>
                  <a:cubicBezTo>
                    <a:pt x="-24921" y="20968"/>
                    <a:pt x="-7680" y="16929"/>
                    <a:pt x="9560" y="1288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974" y="6178"/>
              <a:ext cx="1457" cy="2607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天平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2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的使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2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用和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2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95538" y="1402715"/>
            <a:ext cx="1176655" cy="1156335"/>
            <a:chOff x="3545" y="3113"/>
            <a:chExt cx="1853" cy="1821"/>
          </a:xfrm>
        </p:grpSpPr>
        <p:sp>
          <p:nvSpPr>
            <p:cNvPr id="154" name="MMConnector"/>
            <p:cNvSpPr/>
            <p:nvPr/>
          </p:nvSpPr>
          <p:spPr>
            <a:xfrm>
              <a:off x="4784" y="4128"/>
              <a:ext cx="615" cy="806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3545" y="3113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12583" y="1873250"/>
            <a:ext cx="1887855" cy="450215"/>
            <a:chOff x="2312" y="3854"/>
            <a:chExt cx="2973" cy="709"/>
          </a:xfrm>
        </p:grpSpPr>
        <p:sp>
          <p:nvSpPr>
            <p:cNvPr id="156" name="MMConnector"/>
            <p:cNvSpPr/>
            <p:nvPr/>
          </p:nvSpPr>
          <p:spPr>
            <a:xfrm>
              <a:off x="4671" y="4499"/>
              <a:ext cx="615" cy="64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5" name="SubTopic"/>
            <p:cNvSpPr/>
            <p:nvPr/>
          </p:nvSpPr>
          <p:spPr>
            <a:xfrm>
              <a:off x="2312" y="3854"/>
              <a:ext cx="2121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9898" y="2344420"/>
            <a:ext cx="1852930" cy="603885"/>
            <a:chOff x="2481" y="4596"/>
            <a:chExt cx="2918" cy="951"/>
          </a:xfrm>
        </p:grpSpPr>
        <p:sp>
          <p:nvSpPr>
            <p:cNvPr id="158" name="MMConnector"/>
            <p:cNvSpPr/>
            <p:nvPr/>
          </p:nvSpPr>
          <p:spPr>
            <a:xfrm>
              <a:off x="4784" y="4870"/>
              <a:ext cx="615" cy="677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2481" y="4596"/>
              <a:ext cx="1995" cy="61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理解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0453" y="2753360"/>
            <a:ext cx="2492375" cy="900430"/>
            <a:chOff x="1474" y="5240"/>
            <a:chExt cx="3925" cy="1418"/>
          </a:xfrm>
        </p:grpSpPr>
        <p:sp>
          <p:nvSpPr>
            <p:cNvPr id="160" name="MMConnector"/>
            <p:cNvSpPr/>
            <p:nvPr/>
          </p:nvSpPr>
          <p:spPr>
            <a:xfrm>
              <a:off x="4784" y="5240"/>
              <a:ext cx="615" cy="1418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474" y="5337"/>
              <a:ext cx="2986" cy="61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常考质量估测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543733" y="3134360"/>
            <a:ext cx="787400" cy="1156335"/>
            <a:chOff x="15480" y="2337"/>
            <a:chExt cx="1240" cy="1821"/>
          </a:xfrm>
        </p:grpSpPr>
        <p:sp>
          <p:nvSpPr>
            <p:cNvPr id="131" name="MMConnector"/>
            <p:cNvSpPr/>
            <p:nvPr/>
          </p:nvSpPr>
          <p:spPr>
            <a:xfrm>
              <a:off x="15480" y="3352"/>
              <a:ext cx="615" cy="806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0" name="SubTopic"/>
            <p:cNvSpPr/>
            <p:nvPr/>
          </p:nvSpPr>
          <p:spPr>
            <a:xfrm>
              <a:off x="15788" y="2337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543733" y="3604895"/>
            <a:ext cx="1744980" cy="449580"/>
            <a:chOff x="15480" y="3078"/>
            <a:chExt cx="2748" cy="708"/>
          </a:xfrm>
        </p:grpSpPr>
        <p:sp>
          <p:nvSpPr>
            <p:cNvPr id="133" name="MMConnector"/>
            <p:cNvSpPr/>
            <p:nvPr/>
          </p:nvSpPr>
          <p:spPr>
            <a:xfrm>
              <a:off x="15480" y="3722"/>
              <a:ext cx="615" cy="64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2" name="SubTopic"/>
            <p:cNvSpPr/>
            <p:nvPr/>
          </p:nvSpPr>
          <p:spPr>
            <a:xfrm>
              <a:off x="15788" y="3078"/>
              <a:ext cx="2440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543733" y="4075430"/>
            <a:ext cx="787400" cy="603250"/>
            <a:chOff x="15480" y="3819"/>
            <a:chExt cx="1240" cy="950"/>
          </a:xfrm>
        </p:grpSpPr>
        <p:sp>
          <p:nvSpPr>
            <p:cNvPr id="135" name="MMConnector"/>
            <p:cNvSpPr/>
            <p:nvPr/>
          </p:nvSpPr>
          <p:spPr>
            <a:xfrm>
              <a:off x="15480" y="4093"/>
              <a:ext cx="615" cy="677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4" name="SubTopic"/>
            <p:cNvSpPr/>
            <p:nvPr/>
          </p:nvSpPr>
          <p:spPr>
            <a:xfrm>
              <a:off x="15788" y="3819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543733" y="4485005"/>
            <a:ext cx="1165860" cy="900430"/>
            <a:chOff x="15480" y="4464"/>
            <a:chExt cx="1836" cy="1418"/>
          </a:xfrm>
        </p:grpSpPr>
        <p:sp>
          <p:nvSpPr>
            <p:cNvPr id="137" name="MMConnector"/>
            <p:cNvSpPr/>
            <p:nvPr/>
          </p:nvSpPr>
          <p:spPr>
            <a:xfrm>
              <a:off x="15480" y="4464"/>
              <a:ext cx="615" cy="1418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6" name="SubTopic"/>
            <p:cNvSpPr/>
            <p:nvPr/>
          </p:nvSpPr>
          <p:spPr>
            <a:xfrm>
              <a:off x="15788" y="4560"/>
              <a:ext cx="1528" cy="61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73963" y="5014595"/>
            <a:ext cx="3566160" cy="823595"/>
            <a:chOff x="11700" y="7445"/>
            <a:chExt cx="5616" cy="1297"/>
          </a:xfrm>
        </p:grpSpPr>
        <p:sp>
          <p:nvSpPr>
            <p:cNvPr id="147" name="MMConnector"/>
            <p:cNvSpPr/>
            <p:nvPr/>
          </p:nvSpPr>
          <p:spPr>
            <a:xfrm>
              <a:off x="11700" y="7445"/>
              <a:ext cx="2510" cy="1247"/>
            </a:xfrm>
            <a:custGeom>
              <a:avLst/>
              <a:gdLst/>
              <a:ahLst/>
              <a:cxnLst/>
              <a:rect l="0" t="0" r="0" b="0"/>
              <a:pathLst>
                <a:path w="1023773" h="692916">
                  <a:moveTo>
                    <a:pt x="-181892" y="-231287"/>
                  </a:moveTo>
                  <a:cubicBezTo>
                    <a:pt x="-195620" y="-244642"/>
                    <a:pt x="-213467" y="-244141"/>
                    <a:pt x="-223390" y="-233390"/>
                  </a:cubicBezTo>
                  <a:cubicBezTo>
                    <a:pt x="-233312" y="-222639"/>
                    <a:pt x="-232170" y="-205050"/>
                    <a:pt x="-217974" y="-192194"/>
                  </a:cubicBezTo>
                  <a:cubicBezTo>
                    <a:pt x="-205012" y="-180455"/>
                    <a:pt x="-192049" y="-168715"/>
                    <a:pt x="-179254" y="-156744"/>
                  </a:cubicBezTo>
                  <a:cubicBezTo>
                    <a:pt x="-166458" y="-144773"/>
                    <a:pt x="-153830" y="-132569"/>
                    <a:pt x="-141289" y="-120245"/>
                  </a:cubicBezTo>
                  <a:cubicBezTo>
                    <a:pt x="-128749" y="-107920"/>
                    <a:pt x="-116296" y="-95476"/>
                    <a:pt x="-103915" y="-82927"/>
                  </a:cubicBezTo>
                  <a:cubicBezTo>
                    <a:pt x="-91534" y="-70378"/>
                    <a:pt x="-79225" y="-57724"/>
                    <a:pt x="-66954" y="-45006"/>
                  </a:cubicBezTo>
                  <a:cubicBezTo>
                    <a:pt x="-54684" y="-32287"/>
                    <a:pt x="-42451" y="-19504"/>
                    <a:pt x="-30227" y="-6686"/>
                  </a:cubicBezTo>
                  <a:cubicBezTo>
                    <a:pt x="-18002" y="6132"/>
                    <a:pt x="-5786" y="18984"/>
                    <a:pt x="6454" y="31838"/>
                  </a:cubicBezTo>
                  <a:cubicBezTo>
                    <a:pt x="18694" y="44691"/>
                    <a:pt x="30957" y="57546"/>
                    <a:pt x="43276" y="70370"/>
                  </a:cubicBezTo>
                  <a:cubicBezTo>
                    <a:pt x="55595" y="83194"/>
                    <a:pt x="67970" y="95987"/>
                    <a:pt x="80432" y="108716"/>
                  </a:cubicBezTo>
                  <a:cubicBezTo>
                    <a:pt x="92894" y="121444"/>
                    <a:pt x="105444" y="134107"/>
                    <a:pt x="118113" y="146669"/>
                  </a:cubicBezTo>
                  <a:cubicBezTo>
                    <a:pt x="130783" y="159232"/>
                    <a:pt x="143572" y="171693"/>
                    <a:pt x="156513" y="184013"/>
                  </a:cubicBezTo>
                  <a:cubicBezTo>
                    <a:pt x="169454" y="196334"/>
                    <a:pt x="182547" y="208514"/>
                    <a:pt x="195821" y="220511"/>
                  </a:cubicBezTo>
                  <a:cubicBezTo>
                    <a:pt x="209095" y="232507"/>
                    <a:pt x="222551" y="244320"/>
                    <a:pt x="236217" y="255901"/>
                  </a:cubicBezTo>
                  <a:cubicBezTo>
                    <a:pt x="249883" y="267482"/>
                    <a:pt x="263760" y="278831"/>
                    <a:pt x="277870" y="289896"/>
                  </a:cubicBezTo>
                  <a:cubicBezTo>
                    <a:pt x="291980" y="300961"/>
                    <a:pt x="306325" y="311742"/>
                    <a:pt x="320922" y="322181"/>
                  </a:cubicBezTo>
                  <a:cubicBezTo>
                    <a:pt x="335518" y="332621"/>
                    <a:pt x="350368" y="342719"/>
                    <a:pt x="365479" y="352417"/>
                  </a:cubicBezTo>
                  <a:cubicBezTo>
                    <a:pt x="380591" y="362115"/>
                    <a:pt x="395965" y="371412"/>
                    <a:pt x="411600" y="380249"/>
                  </a:cubicBezTo>
                  <a:cubicBezTo>
                    <a:pt x="427236" y="389086"/>
                    <a:pt x="443133" y="397462"/>
                    <a:pt x="459280" y="405323"/>
                  </a:cubicBezTo>
                  <a:cubicBezTo>
                    <a:pt x="475426" y="413184"/>
                    <a:pt x="491822" y="420528"/>
                    <a:pt x="508441" y="427310"/>
                  </a:cubicBezTo>
                  <a:cubicBezTo>
                    <a:pt x="525059" y="434092"/>
                    <a:pt x="541902" y="440311"/>
                    <a:pt x="558933" y="445933"/>
                  </a:cubicBezTo>
                  <a:cubicBezTo>
                    <a:pt x="575965" y="451554"/>
                    <a:pt x="593185" y="456579"/>
                    <a:pt x="610545" y="460991"/>
                  </a:cubicBezTo>
                  <a:cubicBezTo>
                    <a:pt x="627905" y="465404"/>
                    <a:pt x="645405" y="469205"/>
                    <a:pt x="663020" y="472382"/>
                  </a:cubicBezTo>
                  <a:cubicBezTo>
                    <a:pt x="680634" y="475560"/>
                    <a:pt x="698364" y="478112"/>
                    <a:pt x="716081" y="480105"/>
                  </a:cubicBezTo>
                  <a:cubicBezTo>
                    <a:pt x="733799" y="482098"/>
                    <a:pt x="751505" y="483531"/>
                    <a:pt x="769463" y="484252"/>
                  </a:cubicBezTo>
                  <a:cubicBezTo>
                    <a:pt x="787421" y="484973"/>
                    <a:pt x="805630" y="484982"/>
                    <a:pt x="823840" y="484991"/>
                  </a:cubicBezTo>
                  <a:cubicBezTo>
                    <a:pt x="826576" y="484993"/>
                    <a:pt x="828400" y="483265"/>
                    <a:pt x="828400" y="481175"/>
                  </a:cubicBezTo>
                  <a:cubicBezTo>
                    <a:pt x="828400" y="479085"/>
                    <a:pt x="826574" y="477456"/>
                    <a:pt x="823840" y="477359"/>
                  </a:cubicBezTo>
                  <a:cubicBezTo>
                    <a:pt x="805811" y="476719"/>
                    <a:pt x="787782" y="476080"/>
                    <a:pt x="770061" y="474739"/>
                  </a:cubicBezTo>
                  <a:cubicBezTo>
                    <a:pt x="752339" y="473399"/>
                    <a:pt x="734925" y="471357"/>
                    <a:pt x="717543" y="468769"/>
                  </a:cubicBezTo>
                  <a:cubicBezTo>
                    <a:pt x="700161" y="466181"/>
                    <a:pt x="682812" y="463048"/>
                    <a:pt x="665622" y="459311"/>
                  </a:cubicBezTo>
                  <a:cubicBezTo>
                    <a:pt x="648433" y="455573"/>
                    <a:pt x="631404" y="451231"/>
                    <a:pt x="614555" y="446302"/>
                  </a:cubicBezTo>
                  <a:cubicBezTo>
                    <a:pt x="597705" y="441372"/>
                    <a:pt x="581035" y="435855"/>
                    <a:pt x="564588" y="429767"/>
                  </a:cubicBezTo>
                  <a:cubicBezTo>
                    <a:pt x="548140" y="423680"/>
                    <a:pt x="531915" y="417021"/>
                    <a:pt x="515938" y="409825"/>
                  </a:cubicBezTo>
                  <a:cubicBezTo>
                    <a:pt x="499961" y="402630"/>
                    <a:pt x="484232" y="394898"/>
                    <a:pt x="468768" y="386675"/>
                  </a:cubicBezTo>
                  <a:cubicBezTo>
                    <a:pt x="453305" y="378452"/>
                    <a:pt x="438106" y="369737"/>
                    <a:pt x="423178" y="360582"/>
                  </a:cubicBezTo>
                  <a:cubicBezTo>
                    <a:pt x="408249" y="351427"/>
                    <a:pt x="393590" y="341832"/>
                    <a:pt x="379195" y="331851"/>
                  </a:cubicBezTo>
                  <a:cubicBezTo>
                    <a:pt x="364800" y="321870"/>
                    <a:pt x="350669" y="311504"/>
                    <a:pt x="336786" y="300806"/>
                  </a:cubicBezTo>
                  <a:cubicBezTo>
                    <a:pt x="322903" y="290108"/>
                    <a:pt x="309269" y="279079"/>
                    <a:pt x="295861" y="267769"/>
                  </a:cubicBezTo>
                  <a:cubicBezTo>
                    <a:pt x="282453" y="256460"/>
                    <a:pt x="269271" y="244870"/>
                    <a:pt x="256288" y="233047"/>
                  </a:cubicBezTo>
                  <a:cubicBezTo>
                    <a:pt x="243306" y="221224"/>
                    <a:pt x="230523" y="209168"/>
                    <a:pt x="217908" y="196923"/>
                  </a:cubicBezTo>
                  <a:cubicBezTo>
                    <a:pt x="205294" y="184677"/>
                    <a:pt x="192849" y="172242"/>
                    <a:pt x="180540" y="159656"/>
                  </a:cubicBezTo>
                  <a:cubicBezTo>
                    <a:pt x="168231" y="147070"/>
                    <a:pt x="156059" y="134333"/>
                    <a:pt x="143990" y="121481"/>
                  </a:cubicBezTo>
                  <a:cubicBezTo>
                    <a:pt x="131922" y="108628"/>
                    <a:pt x="119956" y="95661"/>
                    <a:pt x="108060" y="82610"/>
                  </a:cubicBezTo>
                  <a:cubicBezTo>
                    <a:pt x="96164" y="69559"/>
                    <a:pt x="84337" y="56425"/>
                    <a:pt x="72545" y="43239"/>
                  </a:cubicBezTo>
                  <a:cubicBezTo>
                    <a:pt x="60753" y="30052"/>
                    <a:pt x="48996" y="16813"/>
                    <a:pt x="37240" y="3551"/>
                  </a:cubicBezTo>
                  <a:cubicBezTo>
                    <a:pt x="25483" y="-9712"/>
                    <a:pt x="13727" y="-22999"/>
                    <a:pt x="1936" y="-36280"/>
                  </a:cubicBezTo>
                  <a:cubicBezTo>
                    <a:pt x="-9854" y="-49561"/>
                    <a:pt x="-21680" y="-62837"/>
                    <a:pt x="-33573" y="-76079"/>
                  </a:cubicBezTo>
                  <a:cubicBezTo>
                    <a:pt x="-45467" y="-89322"/>
                    <a:pt x="-57429" y="-102531"/>
                    <a:pt x="-69500" y="-115672"/>
                  </a:cubicBezTo>
                  <a:cubicBezTo>
                    <a:pt x="-81571" y="-128813"/>
                    <a:pt x="-93750" y="-141886"/>
                    <a:pt x="-106055" y="-154873"/>
                  </a:cubicBezTo>
                  <a:cubicBezTo>
                    <a:pt x="-118359" y="-167861"/>
                    <a:pt x="-130789" y="-180763"/>
                    <a:pt x="-143449" y="-193484"/>
                  </a:cubicBezTo>
                  <a:cubicBezTo>
                    <a:pt x="-156109" y="-206206"/>
                    <a:pt x="-169001" y="-218747"/>
                    <a:pt x="-181892" y="-23128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46" name="MainTopic"/>
            <p:cNvSpPr/>
            <p:nvPr/>
          </p:nvSpPr>
          <p:spPr>
            <a:xfrm>
              <a:off x="13720" y="7736"/>
              <a:ext cx="3596" cy="1006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密度与社会生活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80453" y="2987040"/>
            <a:ext cx="2475865" cy="1332230"/>
            <a:chOff x="1274" y="4956"/>
            <a:chExt cx="3899" cy="2098"/>
          </a:xfrm>
        </p:grpSpPr>
        <p:sp>
          <p:nvSpPr>
            <p:cNvPr id="20" name="MMConnector"/>
            <p:cNvSpPr/>
            <p:nvPr/>
          </p:nvSpPr>
          <p:spPr>
            <a:xfrm>
              <a:off x="4558" y="4956"/>
              <a:ext cx="615" cy="2098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" name="SubTopic"/>
            <p:cNvSpPr/>
            <p:nvPr/>
          </p:nvSpPr>
          <p:spPr>
            <a:xfrm>
              <a:off x="1274" y="5296"/>
              <a:ext cx="2986" cy="685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测量工具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377248" y="1984375"/>
            <a:ext cx="1883410" cy="2479040"/>
            <a:chOff x="5091" y="2673"/>
            <a:chExt cx="2966" cy="3904"/>
          </a:xfrm>
        </p:grpSpPr>
        <p:sp>
          <p:nvSpPr>
            <p:cNvPr id="116" name="MainTopic"/>
            <p:cNvSpPr/>
            <p:nvPr/>
          </p:nvSpPr>
          <p:spPr>
            <a:xfrm>
              <a:off x="5091" y="2673"/>
              <a:ext cx="1453" cy="1006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质量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" name="MMConnector"/>
            <p:cNvSpPr/>
            <p:nvPr/>
          </p:nvSpPr>
          <p:spPr>
            <a:xfrm flipH="1">
              <a:off x="6319" y="4649"/>
              <a:ext cx="1739" cy="1928"/>
            </a:xfrm>
            <a:custGeom>
              <a:avLst/>
              <a:gdLst/>
              <a:ahLst/>
              <a:cxnLst/>
              <a:rect l="0" t="0" r="0" b="0"/>
              <a:pathLst>
                <a:path w="945867" h="449486">
                  <a:moveTo>
                    <a:pt x="-137093" y="81289"/>
                  </a:moveTo>
                  <a:cubicBezTo>
                    <a:pt x="-153048" y="91883"/>
                    <a:pt x="-156620" y="109233"/>
                    <a:pt x="-148333" y="121290"/>
                  </a:cubicBezTo>
                  <a:cubicBezTo>
                    <a:pt x="-140047" y="133347"/>
                    <a:pt x="-122450" y="136398"/>
                    <a:pt x="-106961" y="125133"/>
                  </a:cubicBezTo>
                  <a:cubicBezTo>
                    <a:pt x="-92491" y="114608"/>
                    <a:pt x="-78020" y="104084"/>
                    <a:pt x="-63678" y="93439"/>
                  </a:cubicBezTo>
                  <a:cubicBezTo>
                    <a:pt x="-49336" y="82795"/>
                    <a:pt x="-35122" y="72031"/>
                    <a:pt x="-20966" y="61228"/>
                  </a:cubicBezTo>
                  <a:cubicBezTo>
                    <a:pt x="-6810" y="50424"/>
                    <a:pt x="7289" y="39581"/>
                    <a:pt x="21349" y="28723"/>
                  </a:cubicBezTo>
                  <a:cubicBezTo>
                    <a:pt x="35410" y="17866"/>
                    <a:pt x="49432" y="6995"/>
                    <a:pt x="63449" y="-3851"/>
                  </a:cubicBezTo>
                  <a:cubicBezTo>
                    <a:pt x="77466" y="-14697"/>
                    <a:pt x="91478" y="-25516"/>
                    <a:pt x="105516" y="-36274"/>
                  </a:cubicBezTo>
                  <a:cubicBezTo>
                    <a:pt x="119554" y="-47031"/>
                    <a:pt x="133617" y="-57726"/>
                    <a:pt x="147737" y="-68320"/>
                  </a:cubicBezTo>
                  <a:cubicBezTo>
                    <a:pt x="161856" y="-78913"/>
                    <a:pt x="176031" y="-89406"/>
                    <a:pt x="190291" y="-99758"/>
                  </a:cubicBezTo>
                  <a:cubicBezTo>
                    <a:pt x="204551" y="-110110"/>
                    <a:pt x="218897" y="-120321"/>
                    <a:pt x="233354" y="-130349"/>
                  </a:cubicBezTo>
                  <a:cubicBezTo>
                    <a:pt x="247812" y="-140377"/>
                    <a:pt x="262382" y="-150223"/>
                    <a:pt x="277088" y="-159843"/>
                  </a:cubicBezTo>
                  <a:cubicBezTo>
                    <a:pt x="291795" y="-169462"/>
                    <a:pt x="306638" y="-178856"/>
                    <a:pt x="321638" y="-187978"/>
                  </a:cubicBezTo>
                  <a:cubicBezTo>
                    <a:pt x="336638" y="-197100"/>
                    <a:pt x="351795" y="-205951"/>
                    <a:pt x="367124" y="-214486"/>
                  </a:cubicBezTo>
                  <a:cubicBezTo>
                    <a:pt x="382452" y="-223020"/>
                    <a:pt x="397953" y="-231237"/>
                    <a:pt x="413633" y="-239093"/>
                  </a:cubicBezTo>
                  <a:cubicBezTo>
                    <a:pt x="429313" y="-246950"/>
                    <a:pt x="445174" y="-254444"/>
                    <a:pt x="461215" y="-261535"/>
                  </a:cubicBezTo>
                  <a:cubicBezTo>
                    <a:pt x="477257" y="-268626"/>
                    <a:pt x="493480" y="-275313"/>
                    <a:pt x="509874" y="-281560"/>
                  </a:cubicBezTo>
                  <a:cubicBezTo>
                    <a:pt x="526268" y="-287807"/>
                    <a:pt x="542834" y="-293614"/>
                    <a:pt x="559565" y="-298951"/>
                  </a:cubicBezTo>
                  <a:cubicBezTo>
                    <a:pt x="576296" y="-304288"/>
                    <a:pt x="593191" y="-309154"/>
                    <a:pt x="610198" y="-313533"/>
                  </a:cubicBezTo>
                  <a:cubicBezTo>
                    <a:pt x="627205" y="-317913"/>
                    <a:pt x="644325" y="-321805"/>
                    <a:pt x="661643" y="-325189"/>
                  </a:cubicBezTo>
                  <a:cubicBezTo>
                    <a:pt x="678962" y="-328574"/>
                    <a:pt x="696479" y="-331452"/>
                    <a:pt x="713743" y="-333865"/>
                  </a:cubicBezTo>
                  <a:cubicBezTo>
                    <a:pt x="731007" y="-336278"/>
                    <a:pt x="748018" y="-338227"/>
                    <a:pt x="766325" y="-339568"/>
                  </a:cubicBezTo>
                  <a:cubicBezTo>
                    <a:pt x="784632" y="-340909"/>
                    <a:pt x="804236" y="-341643"/>
                    <a:pt x="823840" y="-342376"/>
                  </a:cubicBezTo>
                  <a:cubicBezTo>
                    <a:pt x="826574" y="-342478"/>
                    <a:pt x="828400" y="-344185"/>
                    <a:pt x="828400" y="-346275"/>
                  </a:cubicBezTo>
                  <a:cubicBezTo>
                    <a:pt x="828400" y="-348365"/>
                    <a:pt x="826576" y="-350171"/>
                    <a:pt x="823840" y="-350174"/>
                  </a:cubicBezTo>
                  <a:cubicBezTo>
                    <a:pt x="804055" y="-350195"/>
                    <a:pt x="784271" y="-350215"/>
                    <a:pt x="765735" y="-349619"/>
                  </a:cubicBezTo>
                  <a:cubicBezTo>
                    <a:pt x="747200" y="-349023"/>
                    <a:pt x="729914" y="-347810"/>
                    <a:pt x="712330" y="-346122"/>
                  </a:cubicBezTo>
                  <a:cubicBezTo>
                    <a:pt x="694746" y="-344433"/>
                    <a:pt x="676864" y="-342269"/>
                    <a:pt x="659138" y="-339581"/>
                  </a:cubicBezTo>
                  <a:cubicBezTo>
                    <a:pt x="641412" y="-336894"/>
                    <a:pt x="623842" y="-333683"/>
                    <a:pt x="606347" y="-329966"/>
                  </a:cubicBezTo>
                  <a:cubicBezTo>
                    <a:pt x="588851" y="-326250"/>
                    <a:pt x="571429" y="-322028"/>
                    <a:pt x="554139" y="-317315"/>
                  </a:cubicBezTo>
                  <a:cubicBezTo>
                    <a:pt x="536849" y="-312602"/>
                    <a:pt x="519692" y="-307399"/>
                    <a:pt x="502681" y="-301735"/>
                  </a:cubicBezTo>
                  <a:cubicBezTo>
                    <a:pt x="485671" y="-296072"/>
                    <a:pt x="468807" y="-289948"/>
                    <a:pt x="452107" y="-283403"/>
                  </a:cubicBezTo>
                  <a:cubicBezTo>
                    <a:pt x="435408" y="-276858"/>
                    <a:pt x="418873" y="-269891"/>
                    <a:pt x="402509" y="-262548"/>
                  </a:cubicBezTo>
                  <a:cubicBezTo>
                    <a:pt x="386144" y="-255205"/>
                    <a:pt x="369951" y="-247486"/>
                    <a:pt x="353927" y="-239440"/>
                  </a:cubicBezTo>
                  <a:cubicBezTo>
                    <a:pt x="337903" y="-231394"/>
                    <a:pt x="322049" y="-223021"/>
                    <a:pt x="306356" y="-214372"/>
                  </a:cubicBezTo>
                  <a:cubicBezTo>
                    <a:pt x="290663" y="-205723"/>
                    <a:pt x="275131" y="-196797"/>
                    <a:pt x="259745" y="-187646"/>
                  </a:cubicBezTo>
                  <a:cubicBezTo>
                    <a:pt x="244359" y="-178495"/>
                    <a:pt x="229120" y="-169118"/>
                    <a:pt x="214007" y="-159563"/>
                  </a:cubicBezTo>
                  <a:cubicBezTo>
                    <a:pt x="198895" y="-150008"/>
                    <a:pt x="183909" y="-140277"/>
                    <a:pt x="169027" y="-130414"/>
                  </a:cubicBezTo>
                  <a:cubicBezTo>
                    <a:pt x="154145" y="-120552"/>
                    <a:pt x="139366" y="-110559"/>
                    <a:pt x="124667" y="-100480"/>
                  </a:cubicBezTo>
                  <a:cubicBezTo>
                    <a:pt x="109967" y="-90401"/>
                    <a:pt x="95346" y="-80236"/>
                    <a:pt x="80778" y="-70028"/>
                  </a:cubicBezTo>
                  <a:cubicBezTo>
                    <a:pt x="66209" y="-59820"/>
                    <a:pt x="51692" y="-49569"/>
                    <a:pt x="37202" y="-39314"/>
                  </a:cubicBezTo>
                  <a:cubicBezTo>
                    <a:pt x="22712" y="-29060"/>
                    <a:pt x="8247" y="-18803"/>
                    <a:pt x="-6219" y="-8586"/>
                  </a:cubicBezTo>
                  <a:cubicBezTo>
                    <a:pt x="-20685" y="1630"/>
                    <a:pt x="-35153" y="11806"/>
                    <a:pt x="-49642" y="21916"/>
                  </a:cubicBezTo>
                  <a:cubicBezTo>
                    <a:pt x="-64131" y="32025"/>
                    <a:pt x="-78641" y="42068"/>
                    <a:pt x="-93220" y="51953"/>
                  </a:cubicBezTo>
                  <a:cubicBezTo>
                    <a:pt x="-107798" y="61837"/>
                    <a:pt x="-122446" y="71563"/>
                    <a:pt x="-137093" y="8128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1524318" y="4256405"/>
            <a:ext cx="1960245" cy="1156335"/>
            <a:chOff x="2312" y="3113"/>
            <a:chExt cx="3087" cy="1821"/>
          </a:xfrm>
        </p:grpSpPr>
        <p:sp>
          <p:nvSpPr>
            <p:cNvPr id="27" name="MMConnector"/>
            <p:cNvSpPr/>
            <p:nvPr/>
          </p:nvSpPr>
          <p:spPr>
            <a:xfrm>
              <a:off x="4784" y="4128"/>
              <a:ext cx="615" cy="806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2312" y="3113"/>
              <a:ext cx="2165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测量过程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24318" y="4726940"/>
            <a:ext cx="1887855" cy="450215"/>
            <a:chOff x="2312" y="3854"/>
            <a:chExt cx="2973" cy="709"/>
          </a:xfrm>
        </p:grpSpPr>
        <p:sp>
          <p:nvSpPr>
            <p:cNvPr id="30" name="MMConnector"/>
            <p:cNvSpPr/>
            <p:nvPr/>
          </p:nvSpPr>
          <p:spPr>
            <a:xfrm>
              <a:off x="4671" y="4499"/>
              <a:ext cx="615" cy="64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2312" y="3854"/>
              <a:ext cx="2121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天平的读数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24318" y="5115560"/>
            <a:ext cx="1960245" cy="686435"/>
            <a:chOff x="2312" y="4466"/>
            <a:chExt cx="3087" cy="1081"/>
          </a:xfrm>
        </p:grpSpPr>
        <p:sp>
          <p:nvSpPr>
            <p:cNvPr id="33" name="MMConnector"/>
            <p:cNvSpPr/>
            <p:nvPr/>
          </p:nvSpPr>
          <p:spPr>
            <a:xfrm>
              <a:off x="4784" y="4870"/>
              <a:ext cx="615" cy="677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4" name="SubTopic"/>
            <p:cNvSpPr/>
            <p:nvPr/>
          </p:nvSpPr>
          <p:spPr>
            <a:xfrm>
              <a:off x="2312" y="4466"/>
              <a:ext cx="2164" cy="74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注意事项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17448" y="3715385"/>
            <a:ext cx="1830705" cy="638810"/>
            <a:chOff x="11611" y="5399"/>
            <a:chExt cx="2883" cy="1006"/>
          </a:xfrm>
        </p:grpSpPr>
        <p:sp>
          <p:nvSpPr>
            <p:cNvPr id="104" name="MainTopic"/>
            <p:cNvSpPr/>
            <p:nvPr/>
          </p:nvSpPr>
          <p:spPr>
            <a:xfrm>
              <a:off x="13042" y="5399"/>
              <a:ext cx="1453" cy="1006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密度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07" name="MMConnector"/>
            <p:cNvSpPr/>
            <p:nvPr/>
          </p:nvSpPr>
          <p:spPr>
            <a:xfrm>
              <a:off x="11611" y="5646"/>
              <a:ext cx="1304" cy="170"/>
            </a:xfrm>
            <a:custGeom>
              <a:avLst/>
              <a:gdLst/>
              <a:ahLst/>
              <a:cxnLst/>
              <a:rect l="0" t="0" r="0" b="0"/>
              <a:pathLst>
                <a:path w="812897" h="106984">
                  <a:moveTo>
                    <a:pt x="69496" y="-23821"/>
                  </a:moveTo>
                  <a:cubicBezTo>
                    <a:pt x="50827" y="-28092"/>
                    <a:pt x="35852" y="-18324"/>
                    <a:pt x="32991" y="-3976"/>
                  </a:cubicBezTo>
                  <a:cubicBezTo>
                    <a:pt x="30130" y="10371"/>
                    <a:pt x="40215" y="25123"/>
                    <a:pt x="59093" y="28352"/>
                  </a:cubicBezTo>
                  <a:cubicBezTo>
                    <a:pt x="76574" y="31342"/>
                    <a:pt x="94055" y="34332"/>
                    <a:pt x="111546" y="37321"/>
                  </a:cubicBezTo>
                  <a:cubicBezTo>
                    <a:pt x="129037" y="40309"/>
                    <a:pt x="146539" y="43296"/>
                    <a:pt x="164051" y="46261"/>
                  </a:cubicBezTo>
                  <a:cubicBezTo>
                    <a:pt x="181563" y="49226"/>
                    <a:pt x="199086" y="52168"/>
                    <a:pt x="216621" y="55071"/>
                  </a:cubicBezTo>
                  <a:cubicBezTo>
                    <a:pt x="234157" y="57974"/>
                    <a:pt x="251705" y="60838"/>
                    <a:pt x="269268" y="63645"/>
                  </a:cubicBezTo>
                  <a:cubicBezTo>
                    <a:pt x="286831" y="66451"/>
                    <a:pt x="304409" y="69201"/>
                    <a:pt x="322003" y="71875"/>
                  </a:cubicBezTo>
                  <a:cubicBezTo>
                    <a:pt x="339596" y="74549"/>
                    <a:pt x="357205" y="77148"/>
                    <a:pt x="374831" y="79653"/>
                  </a:cubicBezTo>
                  <a:cubicBezTo>
                    <a:pt x="392456" y="82159"/>
                    <a:pt x="410099" y="84572"/>
                    <a:pt x="427757" y="86874"/>
                  </a:cubicBezTo>
                  <a:cubicBezTo>
                    <a:pt x="445415" y="89177"/>
                    <a:pt x="463090" y="91369"/>
                    <a:pt x="480781" y="93435"/>
                  </a:cubicBezTo>
                  <a:cubicBezTo>
                    <a:pt x="498472" y="95500"/>
                    <a:pt x="516180" y="97439"/>
                    <a:pt x="533898" y="99235"/>
                  </a:cubicBezTo>
                  <a:cubicBezTo>
                    <a:pt x="551617" y="101032"/>
                    <a:pt x="569347" y="102687"/>
                    <a:pt x="587100" y="104185"/>
                  </a:cubicBezTo>
                  <a:cubicBezTo>
                    <a:pt x="604852" y="105683"/>
                    <a:pt x="622628" y="107024"/>
                    <a:pt x="640371" y="108199"/>
                  </a:cubicBezTo>
                  <a:cubicBezTo>
                    <a:pt x="658114" y="109373"/>
                    <a:pt x="675824" y="110380"/>
                    <a:pt x="693693" y="111203"/>
                  </a:cubicBezTo>
                  <a:cubicBezTo>
                    <a:pt x="711563" y="112026"/>
                    <a:pt x="729591" y="112667"/>
                    <a:pt x="747046" y="113135"/>
                  </a:cubicBezTo>
                  <a:cubicBezTo>
                    <a:pt x="764500" y="113603"/>
                    <a:pt x="781382" y="113898"/>
                    <a:pt x="800402" y="113941"/>
                  </a:cubicBezTo>
                  <a:cubicBezTo>
                    <a:pt x="819422" y="113984"/>
                    <a:pt x="840580" y="113775"/>
                    <a:pt x="853735" y="113584"/>
                  </a:cubicBezTo>
                  <a:cubicBezTo>
                    <a:pt x="866889" y="113393"/>
                    <a:pt x="872041" y="113222"/>
                    <a:pt x="877192" y="113050"/>
                  </a:cubicBezTo>
                  <a:cubicBezTo>
                    <a:pt x="879926" y="112959"/>
                    <a:pt x="881752" y="111340"/>
                    <a:pt x="881752" y="109250"/>
                  </a:cubicBezTo>
                  <a:cubicBezTo>
                    <a:pt x="881752" y="107160"/>
                    <a:pt x="879927" y="105511"/>
                    <a:pt x="877192" y="105450"/>
                  </a:cubicBezTo>
                  <a:cubicBezTo>
                    <a:pt x="872054" y="105336"/>
                    <a:pt x="866916" y="105222"/>
                    <a:pt x="853823" y="104684"/>
                  </a:cubicBezTo>
                  <a:cubicBezTo>
                    <a:pt x="840729" y="104147"/>
                    <a:pt x="819679" y="103187"/>
                    <a:pt x="800781" y="102094"/>
                  </a:cubicBezTo>
                  <a:cubicBezTo>
                    <a:pt x="781883" y="101002"/>
                    <a:pt x="765136" y="99776"/>
                    <a:pt x="747837" y="98349"/>
                  </a:cubicBezTo>
                  <a:cubicBezTo>
                    <a:pt x="730537" y="96922"/>
                    <a:pt x="712685" y="95293"/>
                    <a:pt x="695008" y="93492"/>
                  </a:cubicBezTo>
                  <a:cubicBezTo>
                    <a:pt x="677330" y="91691"/>
                    <a:pt x="659828" y="89717"/>
                    <a:pt x="642307" y="87576"/>
                  </a:cubicBezTo>
                  <a:cubicBezTo>
                    <a:pt x="624786" y="85435"/>
                    <a:pt x="607247" y="83127"/>
                    <a:pt x="589742" y="80666"/>
                  </a:cubicBezTo>
                  <a:cubicBezTo>
                    <a:pt x="572237" y="78205"/>
                    <a:pt x="554766" y="75590"/>
                    <a:pt x="537314" y="72836"/>
                  </a:cubicBezTo>
                  <a:cubicBezTo>
                    <a:pt x="519863" y="70081"/>
                    <a:pt x="502431" y="67186"/>
                    <a:pt x="485021" y="64167"/>
                  </a:cubicBezTo>
                  <a:cubicBezTo>
                    <a:pt x="467611" y="61147"/>
                    <a:pt x="450223" y="58003"/>
                    <a:pt x="432852" y="54749"/>
                  </a:cubicBezTo>
                  <a:cubicBezTo>
                    <a:pt x="415482" y="51496"/>
                    <a:pt x="398130" y="48133"/>
                    <a:pt x="380794" y="44678"/>
                  </a:cubicBezTo>
                  <a:cubicBezTo>
                    <a:pt x="363457" y="41223"/>
                    <a:pt x="346136" y="37675"/>
                    <a:pt x="328827" y="34052"/>
                  </a:cubicBezTo>
                  <a:cubicBezTo>
                    <a:pt x="311517" y="30429"/>
                    <a:pt x="294219" y="26730"/>
                    <a:pt x="276928" y="22973"/>
                  </a:cubicBezTo>
                  <a:cubicBezTo>
                    <a:pt x="259637" y="19216"/>
                    <a:pt x="242353" y="15400"/>
                    <a:pt x="225072" y="11544"/>
                  </a:cubicBezTo>
                  <a:cubicBezTo>
                    <a:pt x="207791" y="7687"/>
                    <a:pt x="190513" y="3790"/>
                    <a:pt x="173233" y="-132"/>
                  </a:cubicBezTo>
                  <a:cubicBezTo>
                    <a:pt x="155954" y="-4054"/>
                    <a:pt x="138673" y="-8001"/>
                    <a:pt x="121384" y="-11954"/>
                  </a:cubicBezTo>
                  <a:cubicBezTo>
                    <a:pt x="104094" y="-15906"/>
                    <a:pt x="86795" y="-19863"/>
                    <a:pt x="69496" y="-23821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82939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76" y="1666240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41668" y="2355215"/>
            <a:ext cx="110559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一、质量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定义：物体所含物质的多少叫做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，通常用字母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基本单位：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，符号是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，其他常用单位：克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、毫克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单位换算：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g=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kg;1 t=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性质：质量是物体的一个基本属性，它与物体的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、所处空间</a:t>
            </a: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的变化无关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8443" y="2996446"/>
            <a:ext cx="1197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194993" y="2996446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552383" y="3572510"/>
            <a:ext cx="999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千克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828858" y="3537585"/>
            <a:ext cx="986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kg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88058" y="3537585"/>
            <a:ext cx="1003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542588" y="3537585"/>
            <a:ext cx="804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mg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89698" y="4120515"/>
            <a:ext cx="372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3114993" y="4662805"/>
            <a:ext cx="1198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949508" y="4662805"/>
            <a:ext cx="601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432993" y="5228694"/>
            <a:ext cx="1400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状态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8679498" y="5228694"/>
            <a:ext cx="1123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838012" y="5732750"/>
            <a:ext cx="1303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位置</a:t>
            </a:r>
            <a:endParaRPr lang="zh-CN" altLang="en-US" dirty="0"/>
          </a:p>
        </p:txBody>
      </p:sp>
      <p:sp>
        <p:nvSpPr>
          <p:cNvPr id="21" name="流程图: 终止 20">
            <a:hlinkClick r:id="rId3" action="ppaction://hlinksldjump"/>
          </p:cNvPr>
          <p:cNvSpPr/>
          <p:nvPr/>
        </p:nvSpPr>
        <p:spPr>
          <a:xfrm>
            <a:off x="8998431" y="5977860"/>
            <a:ext cx="2034540" cy="39243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62063" y="1045210"/>
            <a:ext cx="97028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sz="2400" b="0">
                <a:ea typeface="宋体" panose="02010600030101010101" pitchFamily="2" charset="-122"/>
              </a:rPr>
              <a:t>常考质量的估测：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 b="0">
                <a:ea typeface="宋体" panose="02010600030101010101" pitchFamily="2" charset="-122"/>
              </a:rPr>
              <a:t>一只鸡蛋的质量约为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 b="0">
                <a:ea typeface="宋体" panose="02010600030101010101" pitchFamily="2" charset="-122"/>
              </a:rPr>
              <a:t>一名中学生的质量约为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sz="2400" b="0">
                <a:ea typeface="宋体" panose="02010600030101010101" pitchFamily="2" charset="-122"/>
              </a:rPr>
              <a:t>一份物理试卷的质量约为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 g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sz="2400" b="0">
                <a:ea typeface="宋体" panose="02010600030101010101" pitchFamily="2" charset="-122"/>
              </a:rPr>
              <a:t>一个苹果的质量约为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150 g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e.</a:t>
            </a:r>
            <a:r>
              <a:rPr lang="zh-CN" sz="2400" b="0">
                <a:ea typeface="宋体" panose="02010600030101010101" pitchFamily="2" charset="-122"/>
              </a:rPr>
              <a:t>一枚一元硬币的质量约为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 g.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sz="2400" b="0">
                <a:ea typeface="宋体" panose="02010600030101010101" pitchFamily="2" charset="-122"/>
              </a:rPr>
              <a:t>测量工具：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实验室：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生活中：电子秤、案秤、台秤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58038" y="1628800"/>
            <a:ext cx="1237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132735" y="2204864"/>
            <a:ext cx="1250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kg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586038" y="5012923"/>
            <a:ext cx="2072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托盘天平</a:t>
            </a:r>
            <a:endParaRPr lang="zh-CN" altLang="en-US" dirty="0"/>
          </a:p>
        </p:txBody>
      </p:sp>
      <p:sp>
        <p:nvSpPr>
          <p:cNvPr id="6" name="流程图: 终止 5">
            <a:hlinkClick r:id="rId1" action="ppaction://hlinksldjump"/>
          </p:cNvPr>
          <p:cNvSpPr/>
          <p:nvPr/>
        </p:nvSpPr>
        <p:spPr>
          <a:xfrm>
            <a:off x="8926676" y="5619085"/>
            <a:ext cx="2034540" cy="39243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5388" y="604426"/>
            <a:ext cx="35356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二、学会使用天平和量筒</a:t>
            </a:r>
            <a:endParaRPr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天平的使用与读数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014413" y="1672590"/>
          <a:ext cx="10138410" cy="4879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1685"/>
                <a:gridCol w="1095375"/>
                <a:gridCol w="8261350"/>
              </a:tblGrid>
              <a:tr h="25933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构造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233170"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测量步骤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观察天平的量程和标尺的分度值.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5283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天平放在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上.游码拨到标尺左端的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处</a:t>
                      </a:r>
                      <a:r>
                        <a:rPr lang="en-US" altLang="zh-CN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318" y="2030095"/>
            <a:ext cx="6301105" cy="171513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8830970" y="2291426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252878" y="5805517"/>
            <a:ext cx="2059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水平桌面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925396" y="5805517"/>
            <a:ext cx="213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 dirty="0"/>
          </a:p>
        </p:txBody>
      </p:sp>
      <p:sp>
        <p:nvSpPr>
          <p:cNvPr id="17" name="流程图: 终止 16">
            <a:hlinkClick r:id="rId3" action="ppaction://hlinksldjump"/>
          </p:cNvPr>
          <p:cNvSpPr/>
          <p:nvPr/>
        </p:nvSpPr>
        <p:spPr>
          <a:xfrm>
            <a:off x="9121001" y="719361"/>
            <a:ext cx="2034540" cy="39243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77148" y="67881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玩转海南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77150" y="182689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05393" y="3461386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26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27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8" name="文本框 27">
              <a:hlinkClick r:id="rId10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266248" y="2794000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78">
            <a:hlinkClick r:id="rId11" action="ppaction://hlinksldjump"/>
          </p:cNvPr>
          <p:cNvSpPr txBox="1"/>
          <p:nvPr/>
        </p:nvSpPr>
        <p:spPr>
          <a:xfrm>
            <a:off x="6712903" y="2793365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10">
            <a:hlinkClick r:id="rId10" action="ppaction://hlinksldjump"/>
          </p:cNvPr>
          <p:cNvSpPr/>
          <p:nvPr/>
        </p:nvSpPr>
        <p:spPr>
          <a:xfrm>
            <a:off x="4653851" y="4472306"/>
            <a:ext cx="4594988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测量固体的密度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10">
            <a:hlinkClick r:id="rId12" action="ppaction://hlinksldjump"/>
          </p:cNvPr>
          <p:cNvSpPr/>
          <p:nvPr/>
        </p:nvSpPr>
        <p:spPr>
          <a:xfrm>
            <a:off x="4627300" y="5097163"/>
            <a:ext cx="5253603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测量液体的密度</a:t>
            </a:r>
            <a:endParaRPr lang="en-US" altLang="zh-CN" sz="3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矩形 10">
            <a:hlinkClick r:id="rId13" action="ppaction://hlinksldjump"/>
          </p:cNvPr>
          <p:cNvSpPr/>
          <p:nvPr/>
        </p:nvSpPr>
        <p:spPr>
          <a:xfrm>
            <a:off x="4653335" y="5722003"/>
            <a:ext cx="5253603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特殊方法测密度</a:t>
            </a:r>
            <a:endParaRPr lang="en-US" altLang="zh-CN" sz="3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93458" y="1404620"/>
          <a:ext cx="10401300" cy="4127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640"/>
                <a:gridCol w="1123315"/>
                <a:gridCol w="8475345"/>
              </a:tblGrid>
              <a:tr h="1192530"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测量步骤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调节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,使指针尖对准分度标尺的中央刻度线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(左偏右调，右偏左调)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9761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左盘放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，右盘放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，通过增减砝码和移动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在标尺上的位置,直至横梁恢复平衡(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左物右码,先大后小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9761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读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右盘中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的总质量加上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左侧在标尺上对应的刻度值就为被测物体的质量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，即</a:t>
                      </a: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zh-CN" altLang="en-US" sz="2400" b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zh-CN" altLang="en-US" sz="2400" b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砝码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zh-CN" altLang="en-US" sz="2400" b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游码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.如上图所示，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物体的质量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 i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zh-CN" sz="2400" b="0" i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24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608447" y="148554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平衡螺母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900205" y="2709679"/>
            <a:ext cx="1979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被测物体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658842" y="2709679"/>
            <a:ext cx="1793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砝码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472738" y="2709679"/>
            <a:ext cx="1383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 smtClean="0">
                <a:solidFill>
                  <a:srgbClr val="FF0000"/>
                </a:solidFill>
                <a:ea typeface="宋体" panose="02010600030101010101" pitchFamily="2" charset="-122"/>
              </a:rPr>
              <a:t>游码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069229" y="3905488"/>
            <a:ext cx="2747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砝码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827396" y="3905488"/>
            <a:ext cx="1356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游码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288448" y="5013935"/>
            <a:ext cx="1303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70.6</a:t>
            </a:r>
            <a:endParaRPr lang="zh-CN" altLang="en-US" dirty="0"/>
          </a:p>
        </p:txBody>
      </p:sp>
      <p:sp>
        <p:nvSpPr>
          <p:cNvPr id="10" name="流程图: 终止 9">
            <a:hlinkClick r:id="rId2" action="ppaction://hlinksldjump"/>
          </p:cNvPr>
          <p:cNvSpPr/>
          <p:nvPr/>
        </p:nvSpPr>
        <p:spPr>
          <a:xfrm>
            <a:off x="9311958" y="5762595"/>
            <a:ext cx="2034540" cy="39243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661988" y="1737360"/>
          <a:ext cx="10867390" cy="3600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835"/>
                <a:gridCol w="10028555"/>
              </a:tblGrid>
              <a:tr h="360045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注意事项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a.被测物体的质量不能超过天平的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l" fontAlgn="auto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b.称量时，从大到小添加砝码，加减砝码时要用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夹取,不能用手接触砝码,不能把砝码弄湿、弄脏.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l" fontAlgn="auto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c.潮湿的物体和腐蚀性物体不能直接放到天平的托盘中.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l" fontAlgn="auto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d.在称量过程中，不能通过调节平衡螺母调节天平平衡.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l" fontAlgn="auto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e.天平移动位置后，要重新调节天平平衡.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063868" y="1888252"/>
            <a:ext cx="2336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最大测量值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7981176" y="2492390"/>
            <a:ext cx="1211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镊子</a:t>
            </a:r>
            <a:endParaRPr lang="zh-CN" altLang="en-US" dirty="0"/>
          </a:p>
        </p:txBody>
      </p:sp>
      <p:sp>
        <p:nvSpPr>
          <p:cNvPr id="5" name="流程图: 终止 4">
            <a:hlinkClick r:id="rId2" action="ppaction://hlinksldjump"/>
          </p:cNvPr>
          <p:cNvSpPr/>
          <p:nvPr/>
        </p:nvSpPr>
        <p:spPr>
          <a:xfrm>
            <a:off x="9552543" y="5690840"/>
            <a:ext cx="2034540" cy="39243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6193" y="1058451"/>
            <a:ext cx="2849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量筒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的使用与读数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014413" y="1672590"/>
          <a:ext cx="10391775" cy="4498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795"/>
                <a:gridCol w="8156575"/>
                <a:gridCol w="1589405"/>
              </a:tblGrid>
              <a:tr h="10083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看量程、分度值和单位，如图所示，量筒的量程为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mL,分度值为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mL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9321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放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放在水平台上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9328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读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读数时，视线要与凹液面的</a:t>
                      </a: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相平，不能仰视或俯视，如图中正确的读法是</a:t>
                      </a:r>
                      <a:r>
                        <a:rPr 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(填字母)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9321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记录时，要包括数字和单位，如图所示，量筒的读数为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mL.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9643" y="2868295"/>
            <a:ext cx="1487170" cy="246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52918" y="2348880"/>
            <a:ext cx="1344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629468" y="2348880"/>
            <a:ext cx="509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396548" y="3932803"/>
            <a:ext cx="1980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最低处　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759643" y="4437112"/>
            <a:ext cx="1290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2625" y="57102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endParaRPr lang="zh-CN" altLang="en-US"/>
          </a:p>
        </p:txBody>
      </p:sp>
      <p:sp>
        <p:nvSpPr>
          <p:cNvPr id="10" name="流程图: 终止 9">
            <a:hlinkClick r:id="rId3" action="ppaction://hlinksldjump"/>
          </p:cNvPr>
          <p:cNvSpPr/>
          <p:nvPr/>
        </p:nvSpPr>
        <p:spPr>
          <a:xfrm>
            <a:off x="9292273" y="1031452"/>
            <a:ext cx="2034540" cy="39243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1873" y="1033780"/>
            <a:ext cx="101688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三、密度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 dirty="0">
                <a:ea typeface="宋体" panose="02010600030101010101" pitchFamily="2" charset="-122"/>
              </a:rPr>
              <a:t>定义：某种物质组成的物体的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与它的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之比叫做这种物质的密度，用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dirty="0">
                <a:ea typeface="宋体" panose="02010600030101010101" pitchFamily="2" charset="-122"/>
              </a:rPr>
              <a:t>表示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公</a:t>
            </a: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式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m</a:t>
            </a:r>
            <a:r>
              <a:rPr lang="zh-CN" sz="2400" b="0" dirty="0">
                <a:ea typeface="宋体" panose="02010600030101010101" pitchFamily="2" charset="-122"/>
              </a:rPr>
              <a:t>表示质量，单位</a:t>
            </a:r>
            <a:r>
              <a:rPr lang="zh-CN" sz="2400" b="0" dirty="0" smtClean="0">
                <a:ea typeface="宋体" panose="02010600030101010101" pitchFamily="2" charset="-122"/>
              </a:rPr>
              <a:t>为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kg </a:t>
            </a:r>
            <a:r>
              <a:rPr lang="zh-CN" sz="2400" b="0" dirty="0" smtClean="0">
                <a:ea typeface="宋体" panose="02010600030101010101" pitchFamily="2" charset="-122"/>
              </a:rPr>
              <a:t>或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V</a:t>
            </a:r>
            <a:r>
              <a:rPr lang="zh-CN" sz="2400" b="0" dirty="0">
                <a:ea typeface="宋体" panose="02010600030101010101" pitchFamily="2" charset="-122"/>
              </a:rPr>
              <a:t>表示体积，单位</a:t>
            </a:r>
            <a:r>
              <a:rPr lang="zh-CN" sz="2400" b="0" dirty="0" smtClean="0">
                <a:ea typeface="宋体" panose="02010600030101010101" pitchFamily="2" charset="-122"/>
              </a:rPr>
              <a:t>为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zh-CN" sz="2400" b="0" dirty="0" smtClean="0">
                <a:ea typeface="宋体" panose="02010600030101010101" pitchFamily="2" charset="-122"/>
              </a:rPr>
              <a:t>或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en-US" sz="2400" b="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ρ</a:t>
            </a:r>
            <a:r>
              <a:rPr lang="zh-CN" sz="2400" b="0" dirty="0">
                <a:ea typeface="宋体" panose="02010600030101010101" pitchFamily="2" charset="-122"/>
              </a:rPr>
              <a:t>表示密度，单位</a:t>
            </a:r>
            <a:r>
              <a:rPr lang="zh-CN" sz="2400" b="0" dirty="0" smtClean="0">
                <a:ea typeface="宋体" panose="02010600030101010101" pitchFamily="2" charset="-122"/>
              </a:rPr>
              <a:t>为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kg/m</a:t>
            </a:r>
            <a:r>
              <a:rPr lang="en-US" sz="2400" b="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 dirty="0" smtClean="0">
                <a:ea typeface="宋体" panose="02010600030101010101" pitchFamily="2" charset="-122"/>
              </a:rPr>
              <a:t>或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g/cm</a:t>
            </a:r>
            <a:r>
              <a:rPr lang="en-US" sz="2400" b="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 dirty="0">
                <a:ea typeface="宋体" panose="02010600030101010101" pitchFamily="2" charset="-122"/>
              </a:rPr>
              <a:t>在数值上等于单位体积物体的质量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sz="2400" b="0" dirty="0">
                <a:ea typeface="宋体" panose="02010600030101010101" pitchFamily="2" charset="-122"/>
              </a:rPr>
              <a:t>变形式：求质量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，求体积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单位换算：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g/cm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kg/m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0576" y="1700302"/>
            <a:ext cx="1303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176532" y="1743730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体积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3808" y="2510155"/>
            <a:ext cx="5288280" cy="800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45903" y="4985385"/>
            <a:ext cx="986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ρV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-21984" r="85399"/>
          <a:stretch>
            <a:fillRect/>
          </a:stretch>
        </p:blipFill>
        <p:spPr>
          <a:xfrm>
            <a:off x="6806451" y="4580622"/>
            <a:ext cx="657860" cy="831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44658" y="5568315"/>
            <a:ext cx="866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9" name="流程图: 终止 8">
            <a:hlinkClick r:id="rId3" action="ppaction://hlinksldjump"/>
          </p:cNvPr>
          <p:cNvSpPr/>
          <p:nvPr/>
        </p:nvSpPr>
        <p:spPr>
          <a:xfrm>
            <a:off x="9024466" y="5707985"/>
            <a:ext cx="2034540" cy="39243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 bwMode="auto">
          <a:xfrm>
            <a:off x="6431275" y="5651992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点击至重难点突破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50633" y="1864995"/>
            <a:ext cx="95459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5.性质：密度是物质的特性之一，不同物质的密度一般是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的，同种物质的密度一般是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sz="2400" b="0" dirty="0">
                <a:ea typeface="宋体" panose="02010600030101010101" pitchFamily="2" charset="-122"/>
              </a:rPr>
              <a:t>常见物质密度：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水的密度为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1.0×10</a:t>
            </a:r>
            <a:r>
              <a:rPr lang="en-US" sz="240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kg/m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冰的密度为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0.9×10</a:t>
            </a:r>
            <a:r>
              <a:rPr lang="en-US" sz="240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  </a:t>
            </a: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kg/m</a:t>
            </a:r>
            <a:r>
              <a:rPr lang="en-US" sz="240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酒精的密度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0.8×10</a:t>
            </a:r>
            <a:r>
              <a:rPr lang="en-US" sz="240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kg/m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8908098" y="2018030"/>
            <a:ext cx="1092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83418" y="2574290"/>
            <a:ext cx="1224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相同　</a:t>
            </a:r>
            <a:endParaRPr lang="zh-CN" altLang="en-US"/>
          </a:p>
        </p:txBody>
      </p:sp>
      <p:sp>
        <p:nvSpPr>
          <p:cNvPr id="5" name="流程图: 终止 4">
            <a:hlinkClick r:id="rId1" action="ppaction://hlinksldjump"/>
          </p:cNvPr>
          <p:cNvSpPr/>
          <p:nvPr/>
        </p:nvSpPr>
        <p:spPr>
          <a:xfrm>
            <a:off x="8051011" y="4821525"/>
            <a:ext cx="2034540" cy="39243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63968" y="1525905"/>
            <a:ext cx="99942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 dirty="0" smtClean="0">
                <a:ea typeface="宋体" panose="02010600030101010101" pitchFamily="2" charset="-122"/>
              </a:rPr>
              <a:t>密度</a:t>
            </a:r>
            <a:r>
              <a:rPr lang="zh-CN" sz="2400" b="0" dirty="0">
                <a:ea typeface="宋体" panose="02010600030101010101" pitchFamily="2" charset="-122"/>
              </a:rPr>
              <a:t>的可变性：密度在外界因素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如温度、状态、压强等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改变时会发生改变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 dirty="0">
                <a:ea typeface="宋体" panose="02010600030101010101" pitchFamily="2" charset="-122"/>
              </a:rPr>
              <a:t>如氧气瓶中的氧气在使用过程中，瓶中氧气质量减小，体积不变，密度减小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sz="2400" b="0" dirty="0">
                <a:ea typeface="宋体" panose="02010600030101010101" pitchFamily="2" charset="-122"/>
              </a:rPr>
              <a:t>密度与温度：一般来说，同种物质温度越高密度越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，遵循热胀冷缩的规律，但是水比较特殊，在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 ℃</a:t>
            </a:r>
            <a:r>
              <a:rPr lang="zh-CN" sz="2400" b="0" dirty="0">
                <a:ea typeface="宋体" panose="02010600030101010101" pitchFamily="2" charset="-122"/>
              </a:rPr>
              <a:t>时密度最大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sz="2400" b="0" dirty="0">
                <a:ea typeface="宋体" panose="02010600030101010101" pitchFamily="2" charset="-122"/>
              </a:rPr>
              <a:t>密度的应用：鉴定牛奶、酒的品质；农业选种；航空器材常利用高强度、低密度的合金或新型合成材料；机床底座用坚固、密度大的材料制成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8529816" y="3283719"/>
            <a:ext cx="734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dirty="0"/>
          </a:p>
        </p:txBody>
      </p:sp>
      <p:sp>
        <p:nvSpPr>
          <p:cNvPr id="4" name="流程图: 终止 3">
            <a:hlinkClick r:id="rId1" action="ppaction://hlinksldjump"/>
          </p:cNvPr>
          <p:cNvSpPr/>
          <p:nvPr/>
        </p:nvSpPr>
        <p:spPr>
          <a:xfrm>
            <a:off x="9070186" y="5547330"/>
            <a:ext cx="2034540" cy="39243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8228" y="1024890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58228" y="1595120"/>
            <a:ext cx="627316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一、密度的理解及相关计算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57593" y="2299335"/>
            <a:ext cx="100768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+mn-ea"/>
              </a:rPr>
              <a:t>例</a:t>
            </a:r>
            <a:r>
              <a:rPr lang="en-US" altLang="zh-CN" sz="2400" b="0" dirty="0">
                <a:latin typeface="+mn-ea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一瓶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500 g</a:t>
            </a:r>
            <a:r>
              <a:rPr lang="zh-CN" sz="2400" b="0" dirty="0">
                <a:ea typeface="宋体" panose="02010600030101010101" pitchFamily="2" charset="-122"/>
              </a:rPr>
              <a:t>的果汁喝掉一半后，它的质量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，</a:t>
            </a:r>
            <a:r>
              <a:rPr lang="zh-CN" sz="2400" b="0" dirty="0" smtClean="0">
                <a:ea typeface="宋体" panose="02010600030101010101" pitchFamily="2" charset="-122"/>
              </a:rPr>
              <a:t>密度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 dirty="0" smtClean="0">
                <a:ea typeface="宋体" panose="02010600030101010101" pitchFamily="2" charset="-122"/>
              </a:rPr>
              <a:t>．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均选填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变大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变小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不变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一个密封好的氢气球，在自由上升的过程中，球内气体的质量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，气球的体积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，密度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均选填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变大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变小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不变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一个医用氧气瓶的容积为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 L</a:t>
            </a:r>
            <a:r>
              <a:rPr lang="zh-CN" sz="2400" b="0" dirty="0">
                <a:ea typeface="宋体" panose="02010600030101010101" pitchFamily="2" charset="-122"/>
              </a:rPr>
              <a:t>，内装有密度为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2.5 kg/m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的气态氧气．如果抢救病人用去一半氧气，则剩余氧气的质量为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________g</a:t>
            </a:r>
            <a:r>
              <a:rPr lang="zh-CN" sz="2400" b="0" dirty="0">
                <a:ea typeface="宋体" panose="02010600030101010101" pitchFamily="2" charset="-122"/>
              </a:rPr>
              <a:t>，密度为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___________g/cm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7775436" y="2420888"/>
            <a:ext cx="1489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9768567" y="2420635"/>
            <a:ext cx="1820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不变　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9931107" y="3544436"/>
            <a:ext cx="1277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 smtClean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2999815" y="4076819"/>
            <a:ext cx="1278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　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129808" y="4048745"/>
            <a:ext cx="1542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7905482" y="5157192"/>
            <a:ext cx="1503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12.5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1183958" y="5733003"/>
            <a:ext cx="1767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1.25×10</a:t>
            </a:r>
            <a:r>
              <a:rPr lang="zh-CN" sz="2400" b="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 bwMode="auto">
          <a:xfrm>
            <a:off x="8420095" y="1772142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点击至考点清单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2" grpId="0"/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16013" y="2548890"/>
            <a:ext cx="999490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将装有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450 mL</a:t>
            </a:r>
            <a:r>
              <a:rPr lang="zh-CN" sz="2400" b="0" dirty="0">
                <a:ea typeface="宋体" panose="02010600030101010101" pitchFamily="2" charset="-122"/>
              </a:rPr>
              <a:t>纯净水的杯子放进冰箱里冷冻，当杯子里的水全部结冰后，冰的质量为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______g</a:t>
            </a:r>
            <a:r>
              <a:rPr lang="zh-CN" sz="2400" b="0" dirty="0">
                <a:ea typeface="宋体" panose="02010600030101010101" pitchFamily="2" charset="-122"/>
              </a:rPr>
              <a:t>；水全部结成冰后，体积为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1.0×10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，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冰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0.9×10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501187" y="3207410"/>
            <a:ext cx="1370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450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872413" y="3207410"/>
            <a:ext cx="229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500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2503" y="683260"/>
            <a:ext cx="9994900" cy="1845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sz="2800" b="0" dirty="0">
                <a:ea typeface="宋体" panose="02010600030101010101" pitchFamily="2" charset="-122"/>
              </a:rPr>
              <a:t>、</a:t>
            </a:r>
            <a:r>
              <a:rPr lang="en-US" sz="28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800" b="0" dirty="0">
                <a:ea typeface="宋体" panose="02010600030101010101" pitchFamily="2" charset="-122"/>
              </a:rPr>
              <a:t>－</a:t>
            </a:r>
            <a:r>
              <a:rPr lang="en-US" sz="28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</a:rPr>
              <a:t>图像的理解及应用</a:t>
            </a:r>
            <a:endParaRPr lang="zh-CN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+mn-ea"/>
              </a:rPr>
              <a:t>例</a:t>
            </a:r>
            <a:r>
              <a:rPr lang="en-US" altLang="zh-CN" sz="2400" b="0" dirty="0">
                <a:latin typeface="+mn-ea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　如图所示为甲、乙两液体的质量与体积的关系图像，根据图像回答下列问题：</a:t>
            </a:r>
            <a:endParaRPr lang="zh-CN" altLang="en-US" dirty="0"/>
          </a:p>
        </p:txBody>
      </p:sp>
      <p:pic>
        <p:nvPicPr>
          <p:cNvPr id="5" name="图片 -2147482153" descr="C:\Documents and Settings\Administrator\桌面\海南物理（沪科）@\AY45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487603" y="3437255"/>
            <a:ext cx="2451100" cy="2177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732713" y="5725160"/>
            <a:ext cx="17672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 bwMode="auto">
          <a:xfrm>
            <a:off x="8211815" y="88504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点击至考点清单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2508" y="2285365"/>
            <a:ext cx="93059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 g</a:t>
            </a:r>
            <a:r>
              <a:rPr lang="zh-CN" sz="2400" b="0" dirty="0">
                <a:ea typeface="宋体" panose="02010600030101010101" pitchFamily="2" charset="-122"/>
              </a:rPr>
              <a:t>的甲液体的体积为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由图像可知，甲液体的密度为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_____g/cm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，乙液体的密度为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________kg/m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当甲、乙两液体的体积相同时，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甲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乙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液体的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质量较大；相同质量的甲、乙两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液体的体积之比为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______.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166995" y="2419876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4×10</a:t>
            </a:r>
            <a:r>
              <a:rPr lang="zh-CN" sz="2400" b="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657850" y="295187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047750" y="3499996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0.8×10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382078" y="4631055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甲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564751" y="5738356"/>
            <a:ext cx="946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1484020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40423" y="2129790"/>
            <a:ext cx="10523220" cy="737235"/>
            <a:chOff x="1342" y="2812"/>
            <a:chExt cx="16572" cy="1161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73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测量固体的密度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2018.19、2010.20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17588" y="3051755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17196" y="3585664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02958" y="3520440"/>
            <a:ext cx="7832725" cy="272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【设计与进行实验】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 dirty="0">
                <a:ea typeface="宋体" panose="02010600030101010101" pitchFamily="2" charset="-122"/>
              </a:rPr>
              <a:t>实验原理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dirty="0">
                <a:ea typeface="宋体" panose="02010600030101010101" pitchFamily="2" charset="-122"/>
              </a:rPr>
              <a:t>＝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 dirty="0">
                <a:ea typeface="宋体" panose="02010600030101010101" pitchFamily="2" charset="-122"/>
              </a:rPr>
              <a:t>天平的使用和读数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 dirty="0">
                <a:ea typeface="宋体" panose="02010600030101010101" pitchFamily="2" charset="-122"/>
              </a:rPr>
              <a:t>量筒的使用和读数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7528" y="4008120"/>
            <a:ext cx="5288280" cy="8001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905953" y="1264626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玩转海南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72833" y="1981835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质量、体积的估测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(2019.3、2017.1、2015.1A)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64883" y="2684780"/>
            <a:ext cx="102939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(2019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椰子是大自然对海南的美好馈赠，一个成熟饱满的椰子质量最接近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2 g  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B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20 g 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C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200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g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2 000 g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(2017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琼岛四季瓜果香，下列四种海南瓜果成熟后，一般情况下，单个瓜果体积最接近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 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木瓜 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菠萝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zh-CN" sz="2400" b="0" dirty="0" smtClean="0">
                <a:ea typeface="宋体" panose="02010600030101010101" pitchFamily="2" charset="-122"/>
              </a:rPr>
              <a:t>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龙眼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zh-CN" sz="2400" b="0" dirty="0" smtClean="0">
                <a:ea typeface="宋体" panose="02010600030101010101" pitchFamily="2" charset="-122"/>
              </a:rPr>
              <a:t>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椰子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95506" y="3427735"/>
            <a:ext cx="949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304071" y="5012164"/>
            <a:ext cx="949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1873" y="1647825"/>
            <a:ext cx="9942830" cy="4096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测量固体密度的一般步骤：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ρ</a:t>
            </a:r>
            <a:r>
              <a:rPr lang="zh-CN" sz="2400" baseline="-25000" dirty="0">
                <a:ea typeface="宋体" panose="02010600030101010101" pitchFamily="2" charset="-122"/>
                <a:sym typeface="+mn-ea"/>
              </a:rPr>
              <a:t>物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＞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ρ</a:t>
            </a:r>
            <a:r>
              <a:rPr lang="zh-CN" sz="2400" baseline="-25000" dirty="0">
                <a:ea typeface="宋体" panose="02010600030101010101" pitchFamily="2" charset="-122"/>
                <a:sym typeface="+mn-ea"/>
              </a:rPr>
              <a:t>水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，且不溶于水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 dirty="0"/>
          </a:p>
          <a:p>
            <a:pPr indent="0">
              <a:lnSpc>
                <a:spcPct val="14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用天平测出物体的质量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向量筒中倒入适量水，读出示数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用细绳拴住物体，将物体缓慢浸没在量筒的水中，读出量筒的示数为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，则物体的体积为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－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根据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dirty="0">
                <a:ea typeface="宋体" panose="02010600030101010101" pitchFamily="2" charset="-122"/>
              </a:rPr>
              <a:t>＝     计算密度或写出密度表达式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[2018.19(3)</a:t>
            </a:r>
            <a:r>
              <a:rPr lang="zh-CN" sz="2400" b="0" dirty="0">
                <a:ea typeface="宋体" panose="02010600030101010101" pitchFamily="2" charset="-122"/>
              </a:rPr>
              <a:t>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2010.20(4)]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 dirty="0">
                <a:ea typeface="宋体" panose="02010600030101010101" pitchFamily="2" charset="-122"/>
              </a:rPr>
              <a:t>表格设计及数据补充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258" y="4177030"/>
            <a:ext cx="5288280" cy="8001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24268" y="1209040"/>
            <a:ext cx="9942830" cy="4928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【交流与反思】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误差分析及原因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(1)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实验操作引起的实验误差：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先测固体体积，再测固体质量，固体表面会沾水，所测固体密度会</a:t>
            </a:r>
            <a:r>
              <a:rPr lang="zh-CN" sz="2400" u="sng" dirty="0">
                <a:ea typeface="宋体" panose="02010600030101010101" pitchFamily="2" charset="-122"/>
                <a:sym typeface="+mn-ea"/>
              </a:rPr>
              <a:t>偏大</a:t>
            </a:r>
            <a:endParaRPr lang="zh-CN" altLang="en-US" sz="2400" dirty="0"/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测固体体积时，有水溅出，则所测固体体积会变小，所测固体密度会</a:t>
            </a:r>
            <a:r>
              <a:rPr lang="zh-CN" sz="2400" b="0" u="sng">
                <a:ea typeface="宋体" panose="02010600030101010101" pitchFamily="2" charset="-122"/>
              </a:rPr>
              <a:t>大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天平引起的实验误差：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砝码磨损或缺角，会使测得的固体</a:t>
            </a:r>
            <a:r>
              <a:rPr lang="zh-CN" sz="2400" b="0" u="sng">
                <a:ea typeface="宋体" panose="02010600030101010101" pitchFamily="2" charset="-122"/>
              </a:rPr>
              <a:t>质量偏大</a:t>
            </a:r>
            <a:r>
              <a:rPr lang="zh-CN" sz="2400" b="0">
                <a:ea typeface="宋体" panose="02010600030101010101" pitchFamily="2" charset="-122"/>
              </a:rPr>
              <a:t>，所测固体</a:t>
            </a:r>
            <a:r>
              <a:rPr lang="zh-CN" sz="2400" b="0" u="sng">
                <a:ea typeface="宋体" panose="02010600030101010101" pitchFamily="2" charset="-122"/>
              </a:rPr>
              <a:t>密度偏大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砝码生锈或沾东西，会使测得的固体</a:t>
            </a:r>
            <a:r>
              <a:rPr lang="zh-CN" sz="2400" b="0" u="sng">
                <a:ea typeface="宋体" panose="02010600030101010101" pitchFamily="2" charset="-122"/>
              </a:rPr>
              <a:t>质量偏小</a:t>
            </a:r>
            <a:r>
              <a:rPr lang="zh-CN" sz="2400" b="0">
                <a:ea typeface="宋体" panose="02010600030101010101" pitchFamily="2" charset="-122"/>
              </a:rPr>
              <a:t>，所测固体</a:t>
            </a:r>
            <a:r>
              <a:rPr lang="zh-CN" sz="2400" b="0" u="sng">
                <a:ea typeface="宋体" panose="02010600030101010101" pitchFamily="2" charset="-122"/>
              </a:rPr>
              <a:t>密度偏小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 b="0">
                <a:ea typeface="宋体" panose="02010600030101010101" pitchFamily="2" charset="-122"/>
              </a:rPr>
              <a:t>利用称重法计算浮力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[2018.19(2)]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0883" y="1516380"/>
            <a:ext cx="104686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 smtClean="0">
                <a:latin typeface="+mn-ea"/>
              </a:rPr>
              <a:t>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　实验小组在测量某小石块的密度时，选用天平、量筒、细线和水等器材进行如下的实验操作：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首先把天平放在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上，将游码移到标尺左端的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 b="0" dirty="0">
                <a:ea typeface="宋体" panose="02010600030101010101" pitchFamily="2" charset="-122"/>
              </a:rPr>
              <a:t>处，发现指针位置如图甲所示，此时应将平衡螺母向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调节，使天平横梁平衡．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134168" y="105223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924545" y="5855454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grpSp>
        <p:nvGrpSpPr>
          <p:cNvPr id="14" name="组合 5"/>
          <p:cNvGrpSpPr/>
          <p:nvPr/>
        </p:nvGrpSpPr>
        <p:grpSpPr>
          <a:xfrm>
            <a:off x="846164" y="280196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-2147482147" descr="C:\Documents and Settings\Administrator\桌面\海南物理（沪科）@\AY455.tif"/>
          <p:cNvPicPr>
            <a:picLocks noChangeAspect="1"/>
          </p:cNvPicPr>
          <p:nvPr/>
        </p:nvPicPr>
        <p:blipFill>
          <a:blip r:embed="rId4" r:link="rId5"/>
          <a:srcRect t="28227" r="80309"/>
          <a:stretch>
            <a:fillRect/>
          </a:stretch>
        </p:blipFill>
        <p:spPr>
          <a:xfrm>
            <a:off x="6027738" y="4342130"/>
            <a:ext cx="890905" cy="1285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405188" y="3284478"/>
            <a:ext cx="1396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水平台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8104188" y="3284478"/>
            <a:ext cx="2181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533833" y="3881755"/>
            <a:ext cx="1412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47408" y="1269365"/>
            <a:ext cx="100609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天平调节平衡后，小明按图乙所示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的方法来测量小石块的质量，操作中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有两点错误，请你帮他找出：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①______________________________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②______________________________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改正操作后重新进行测量，当右盘中所加砝码和游码的位置如图丙所示时，天平平衡，则测得的小石块的质量为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________g.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如图丁所示小石块的体积是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，小石块的密度</a:t>
            </a:r>
            <a:r>
              <a:rPr lang="zh-CN" sz="2400" b="0" dirty="0" smtClean="0">
                <a:ea typeface="宋体" panose="02010600030101010101" pitchFamily="2" charset="-122"/>
              </a:rPr>
              <a:t>是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g/cm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463993" y="2993390"/>
            <a:ext cx="4049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小石块和砝码</a:t>
            </a:r>
            <a:r>
              <a:rPr lang="zh-CN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的位置放反了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448753" y="3569335"/>
            <a:ext cx="4008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测量过程中调节了平衡螺母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696393" y="4681220"/>
            <a:ext cx="701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92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191408" y="5213593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242108" y="5240655"/>
            <a:ext cx="718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4.6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364850" y="3545324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7" name="图片 -2147482147" descr="C:\Documents and Settings\Administrator\桌面\海南物理（沪科）@\AY455.tif"/>
          <p:cNvPicPr>
            <a:picLocks noChangeAspect="1"/>
          </p:cNvPicPr>
          <p:nvPr/>
        </p:nvPicPr>
        <p:blipFill>
          <a:blip r:embed="rId1" r:link="rId2"/>
          <a:srcRect l="19368"/>
          <a:stretch>
            <a:fillRect/>
          </a:stretch>
        </p:blipFill>
        <p:spPr>
          <a:xfrm>
            <a:off x="6347143" y="1180465"/>
            <a:ext cx="4670425" cy="2292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276668" y="2023110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50303" y="2698750"/>
            <a:ext cx="98228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 dirty="0">
                <a:ea typeface="宋体" panose="02010600030101010101" pitchFamily="2" charset="-122"/>
              </a:rPr>
              <a:t>若小明先测小石块的体积，再测其质量，则测得的密度值</a:t>
            </a:r>
            <a:r>
              <a:rPr lang="zh-CN" sz="2400" b="0" dirty="0" smtClean="0">
                <a:ea typeface="宋体" panose="02010600030101010101" pitchFamily="2" charset="-122"/>
              </a:rPr>
              <a:t>会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偏大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偏小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 dirty="0">
                <a:ea typeface="宋体" panose="02010600030101010101" pitchFamily="2" charset="-122"/>
              </a:rPr>
              <a:t>实验结束后，小明发现所用的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50 g</a:t>
            </a:r>
            <a:r>
              <a:rPr lang="zh-CN" sz="2400" b="0" dirty="0">
                <a:ea typeface="宋体" panose="02010600030101010101" pitchFamily="2" charset="-122"/>
              </a:rPr>
              <a:t>砝码沾有粉笔灰，那么，他所测量的小石块的密度会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偏大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偏小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696812" y="2834844"/>
            <a:ext cx="1184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878898" y="447357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偏小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12178" y="981710"/>
            <a:ext cx="10523220" cy="737235"/>
            <a:chOff x="1342" y="2812"/>
            <a:chExt cx="16572" cy="1161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73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测量液体的密度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(2014.19、2012.18)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17588" y="1903675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80270" y="4261196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283" y="2860040"/>
            <a:ext cx="5288280" cy="800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2958" y="2345055"/>
            <a:ext cx="106413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【设计与进行实验】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 dirty="0">
                <a:ea typeface="宋体" panose="02010600030101010101" pitchFamily="2" charset="-122"/>
              </a:rPr>
              <a:t>实验原理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</a:t>
            </a: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dirty="0" smtClean="0">
                <a:ea typeface="宋体" panose="02010600030101010101" pitchFamily="2" charset="-122"/>
              </a:rPr>
              <a:t>＝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</a:t>
            </a:r>
            <a:r>
              <a:rPr lang="zh-CN" sz="2400" b="0" dirty="0" smtClean="0">
                <a:ea typeface="宋体" panose="02010600030101010101" pitchFamily="2" charset="-122"/>
              </a:rPr>
              <a:t>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 dirty="0">
                <a:ea typeface="宋体" panose="02010600030101010101" pitchFamily="2" charset="-122"/>
              </a:rPr>
              <a:t>天平的使用和读数[2014.19(1)(2)③、2012.18(1)(2)]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 dirty="0">
                <a:ea typeface="宋体" panose="02010600030101010101" pitchFamily="2" charset="-122"/>
              </a:rPr>
              <a:t>量筒的使用和读数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 dirty="0">
                <a:ea typeface="宋体" panose="02010600030101010101" pitchFamily="2" charset="-122"/>
              </a:rPr>
              <a:t>测量液体密度的一般步骤：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用天平测出液体和烧杯的总质量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将烧杯中部分液体倒入量筒中，读出量筒的示数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8988" y="1041400"/>
            <a:ext cx="10584815" cy="5077460"/>
            <a:chOff x="1241" y="1640"/>
            <a:chExt cx="16669" cy="7996"/>
          </a:xfrm>
        </p:grpSpPr>
        <p:sp>
          <p:nvSpPr>
            <p:cNvPr id="2" name="文本框 1"/>
            <p:cNvSpPr txBox="1"/>
            <p:nvPr/>
          </p:nvSpPr>
          <p:spPr>
            <a:xfrm>
              <a:off x="1241" y="1640"/>
              <a:ext cx="16669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>
                <a:lnSpc>
                  <a:spcPct val="150000"/>
                </a:lnSpc>
              </a:pP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(3)</a:t>
              </a:r>
              <a:r>
                <a:rPr lang="zh-CN" sz="2400" b="0" dirty="0">
                  <a:ea typeface="宋体" panose="02010600030101010101" pitchFamily="2" charset="-122"/>
                </a:rPr>
                <a:t>用天平测出烧杯和剩余液体的总质量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 b="0" dirty="0">
                  <a:ea typeface="宋体" panose="02010600030101010101" pitchFamily="2" charset="-122"/>
                </a:rPr>
                <a:t>，则量筒中液体的质量为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="0" dirty="0">
                  <a:ea typeface="宋体" panose="02010600030101010101" pitchFamily="2" charset="-122"/>
                </a:rPr>
                <a:t>＝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 b="0" dirty="0">
                  <a:ea typeface="宋体" panose="02010600030101010101" pitchFamily="2" charset="-122"/>
                </a:rPr>
                <a:t>－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(4)</a:t>
              </a:r>
              <a:r>
                <a:rPr lang="zh-CN" sz="2400" b="0" dirty="0">
                  <a:ea typeface="宋体" panose="02010600030101010101" pitchFamily="2" charset="-122"/>
                </a:rPr>
                <a:t>根据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="0" dirty="0">
                  <a:ea typeface="宋体" panose="02010600030101010101" pitchFamily="2" charset="-122"/>
                </a:rPr>
                <a:t>＝      计算密度或写出密度表达式</a:t>
              </a: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[2014.19(2)</a:t>
              </a:r>
              <a:r>
                <a:rPr lang="zh-CN" sz="2400" b="0" dirty="0">
                  <a:ea typeface="宋体" panose="02010600030101010101" pitchFamily="2" charset="-122"/>
                </a:rPr>
                <a:t>、</a:t>
              </a: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2012.18(3)]</a:t>
              </a:r>
              <a:endParaRPr 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5. </a:t>
              </a:r>
              <a:r>
                <a:rPr lang="zh-CN" sz="2400" b="0" dirty="0">
                  <a:ea typeface="宋体" panose="02010600030101010101" pitchFamily="2" charset="-122"/>
                </a:rPr>
                <a:t>表格设计及数据补充</a:t>
              </a:r>
              <a:endParaRPr lang="zh-CN" sz="2400" b="0" dirty="0"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zh-CN" sz="2400" b="0" dirty="0">
                  <a:latin typeface="黑体" panose="02010609060101010101" pitchFamily="49" charset="-122"/>
                  <a:ea typeface="黑体" panose="02010609060101010101" pitchFamily="49" charset="-122"/>
                </a:rPr>
                <a:t>【交流与反思】</a:t>
              </a:r>
              <a:endParaRPr lang="en-US" sz="2400" b="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6. </a:t>
              </a:r>
              <a:r>
                <a:rPr lang="zh-CN" sz="2400" b="0" dirty="0">
                  <a:ea typeface="宋体" panose="02010600030101010101" pitchFamily="2" charset="-122"/>
                </a:rPr>
                <a:t>误差分析及原因</a:t>
              </a:r>
              <a:endParaRPr 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 dirty="0">
                  <a:ea typeface="宋体" panose="02010600030101010101" pitchFamily="2" charset="-122"/>
                </a:rPr>
                <a:t>先测液体体积，再分别测出烧杯质量及烧杯与液体的总质量，倒出时量筒残留少许液体，使</a:t>
              </a:r>
              <a:r>
                <a:rPr lang="zh-CN" sz="2400" b="0" u="sng" dirty="0">
                  <a:ea typeface="宋体" panose="02010600030101010101" pitchFamily="2" charset="-122"/>
                </a:rPr>
                <a:t>质量测量值偏小</a:t>
              </a:r>
              <a:r>
                <a:rPr lang="zh-CN" sz="2400" b="0" dirty="0">
                  <a:ea typeface="宋体" panose="02010600030101010101" pitchFamily="2" charset="-122"/>
                </a:rPr>
                <a:t>，所测</a:t>
              </a:r>
              <a:r>
                <a:rPr lang="zh-CN" sz="2400" b="0" u="sng" dirty="0">
                  <a:ea typeface="宋体" panose="02010600030101010101" pitchFamily="2" charset="-122"/>
                </a:rPr>
                <a:t>密度会偏小</a:t>
              </a:r>
              <a:endParaRPr 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 b="0" dirty="0">
                  <a:ea typeface="宋体" panose="02010600030101010101" pitchFamily="2" charset="-122"/>
                </a:rPr>
                <a:t>先分别测出烧杯质量、烧杯与液体的总质量，再测量液体的体积，则烧杯上残留少许液体，使</a:t>
              </a:r>
              <a:r>
                <a:rPr lang="zh-CN" sz="2400" b="0" u="sng" dirty="0">
                  <a:ea typeface="宋体" panose="02010600030101010101" pitchFamily="2" charset="-122"/>
                </a:rPr>
                <a:t>体积测量值偏小</a:t>
              </a:r>
              <a:r>
                <a:rPr lang="zh-CN" sz="2400" b="0" dirty="0">
                  <a:ea typeface="宋体" panose="02010600030101010101" pitchFamily="2" charset="-122"/>
                </a:rPr>
                <a:t>，所测</a:t>
              </a:r>
              <a:r>
                <a:rPr lang="zh-CN" sz="2400" b="0" u="sng" dirty="0">
                  <a:ea typeface="宋体" panose="02010600030101010101" pitchFamily="2" charset="-122"/>
                </a:rPr>
                <a:t>密度会偏大</a:t>
              </a:r>
              <a:endParaRPr lang="zh-CN" altLang="en-US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rcRect r="95041" b="8413"/>
            <a:stretch>
              <a:fillRect/>
            </a:stretch>
          </p:blipFill>
          <p:spPr>
            <a:xfrm>
              <a:off x="3742" y="2432"/>
              <a:ext cx="413" cy="115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22668" y="2579370"/>
            <a:ext cx="104247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 smtClean="0">
                <a:latin typeface="+mn-ea"/>
              </a:rPr>
              <a:t>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　小丽用天平和量筒测量植物油的密度时进行了如下的实验操作：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将天平放在水平台上，把游码放在标尺</a:t>
            </a:r>
            <a:r>
              <a:rPr lang="zh-CN" sz="2400" b="0" dirty="0" smtClean="0">
                <a:ea typeface="宋体" panose="02010600030101010101" pitchFamily="2" charset="-122"/>
              </a:rPr>
              <a:t>左端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 </a:t>
            </a:r>
            <a:r>
              <a:rPr lang="zh-CN" sz="2400" b="0" dirty="0" smtClean="0">
                <a:ea typeface="宋体" panose="02010600030101010101" pitchFamily="2" charset="-122"/>
              </a:rPr>
              <a:t>处</a:t>
            </a:r>
            <a:r>
              <a:rPr lang="zh-CN" sz="2400" b="0" dirty="0">
                <a:ea typeface="宋体" panose="02010600030101010101" pitchFamily="2" charset="-122"/>
              </a:rPr>
              <a:t>，发现指针指在分度盘的右侧，要使横梁平衡，应将平衡螺母向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调．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277678" y="1841535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5"/>
          <p:cNvGrpSpPr/>
          <p:nvPr/>
        </p:nvGrpSpPr>
        <p:grpSpPr>
          <a:xfrm>
            <a:off x="1175094" y="3310596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319789" y="3785245"/>
            <a:ext cx="1621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7605078" y="4312285"/>
            <a:ext cx="654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66458" y="2080260"/>
            <a:ext cx="95973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小丽测量植物油密度的主要实验步骤如下：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 dirty="0">
                <a:ea typeface="宋体" panose="02010600030101010101" pitchFamily="2" charset="-122"/>
              </a:rPr>
              <a:t>用天平测出空烧杯的质量</a:t>
            </a:r>
            <a:r>
              <a:rPr lang="zh-CN" sz="2400" b="0" dirty="0" smtClean="0">
                <a:ea typeface="宋体" panose="02010600030101010101" pitchFamily="2" charset="-122"/>
              </a:rPr>
              <a:t>为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24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在烧杯中倒入适量的植物油，测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出烧杯和植物油的总质量，如图甲所示；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 dirty="0">
                <a:ea typeface="宋体" panose="02010600030101010101" pitchFamily="2" charset="-122"/>
              </a:rPr>
              <a:t>将烧杯中的植物油全部倒入量筒中，如图乙所示．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烧杯中植物油的质量为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_____g</a:t>
            </a:r>
            <a:r>
              <a:rPr lang="zh-CN" sz="2400" b="0" dirty="0">
                <a:ea typeface="宋体" panose="02010600030101010101" pitchFamily="2" charset="-122"/>
              </a:rPr>
              <a:t>，植物油的密度为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 kg/m</a:t>
            </a:r>
            <a:r>
              <a:rPr lang="en-US" sz="2400" b="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556443" y="4963160"/>
            <a:ext cx="575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38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53861" y="4933552"/>
            <a:ext cx="1675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0.95×10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330050" y="4307959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5" name="图片 -2147482138" descr="C:\Documents and Settings\Administrator\桌面\海南物理（沪科）@\AY456.tif"/>
          <p:cNvPicPr>
            <a:picLocks noChangeAspect="1"/>
          </p:cNvPicPr>
          <p:nvPr/>
        </p:nvPicPr>
        <p:blipFill>
          <a:blip r:embed="rId1" r:link="rId2">
            <a:grayscl/>
          </a:blip>
          <a:stretch>
            <a:fillRect/>
          </a:stretch>
        </p:blipFill>
        <p:spPr>
          <a:xfrm>
            <a:off x="7699058" y="1187450"/>
            <a:ext cx="3397250" cy="2977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133158" y="1592580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9648" y="2136140"/>
            <a:ext cx="101765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若小丽在测烧杯和植物油总质量时，在天平右盘中放入最小砝码后发现指针偏向分度盘的右侧，则她接下来应进行的操作是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 dirty="0">
                <a:ea typeface="宋体" panose="02010600030101010101" pitchFamily="2" charset="-122"/>
              </a:rPr>
              <a:t>小丽用这种方法测出的植物油密度会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偏大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偏小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．同组的小青认为只需调整实验顺序就能减小误差，小青的实验顺序是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  (</a:t>
            </a:r>
            <a:r>
              <a:rPr lang="zh-CN" sz="2400" b="0" dirty="0">
                <a:ea typeface="宋体" panose="02010600030101010101" pitchFamily="2" charset="-122"/>
              </a:rPr>
              <a:t>填序号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44258" y="3372485"/>
            <a:ext cx="8763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取出最小砝码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向右移动游码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直至天平平衡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498327" y="3903464"/>
            <a:ext cx="2550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148763" y="4443095"/>
            <a:ext cx="2108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/>
            <a:r>
              <a:rPr lang="zh-CN" altLang="en-US" sz="2400" b="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②③①</a:t>
            </a:r>
            <a:endParaRPr lang="zh-CN" altLang="en-US" sz="2400" b="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4588" y="1443990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物质的物理属性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(10年5考)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64248" y="2328545"/>
            <a:ext cx="97383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3. (2016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水是一种重要的资源，具有一些奇特的性质，如水结成冰后体积会变大．水结成冰后下列物理量中没有发生变化的是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质量 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密度 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比热容 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内能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 (2013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把一质地均匀的煤块分为两块，分割后的每一块和分割前相比，发生变化的物理量是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密度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zh-CN" sz="2400" b="0" dirty="0" smtClean="0">
                <a:ea typeface="宋体" panose="02010600030101010101" pitchFamily="2" charset="-122"/>
              </a:rPr>
              <a:t>  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 smtClean="0">
                <a:ea typeface="宋体" panose="02010600030101010101" pitchFamily="2" charset="-122"/>
              </a:rPr>
              <a:t>质量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 </a:t>
            </a:r>
            <a:r>
              <a:rPr lang="zh-CN" sz="2400" b="0" dirty="0" smtClean="0">
                <a:ea typeface="宋体" panose="02010600030101010101" pitchFamily="2" charset="-122"/>
              </a:rPr>
              <a:t>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 smtClean="0">
                <a:ea typeface="宋体" panose="02010600030101010101" pitchFamily="2" charset="-122"/>
              </a:rPr>
              <a:t>比热容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zh-CN" sz="2400" b="0" dirty="0" smtClean="0">
                <a:ea typeface="宋体" panose="02010600030101010101" pitchFamily="2" charset="-122"/>
              </a:rPr>
              <a:t>  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热值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768567" y="2995181"/>
            <a:ext cx="949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520095" y="4662805"/>
            <a:ext cx="949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12178" y="622935"/>
            <a:ext cx="10523220" cy="737235"/>
            <a:chOff x="1342" y="2812"/>
            <a:chExt cx="16572" cy="1161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73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特殊方法测密度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[2018.19、2012.18、2010.20(4)]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02958" y="1359535"/>
            <a:ext cx="103460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有量筒、缺天平</a:t>
            </a:r>
            <a:endParaRPr lang="zh-CN" sz="20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latin typeface="+mn-ea"/>
              </a:rPr>
              <a:t>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　小芳在测量小木块的密度时，尝试不用天平，利用量筒、适量的水和细针测量小木块的密度，实验操作如图所示：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先在量筒中倒入适量的水，记录液面示数为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将小木块放入量筒中，小木块漂浮在水面上，记录液面示数为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用细针将小木块压着浸没在水中，记录液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面的示数为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忽略细针的体积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则小木块的质量为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 dirty="0">
                <a:ea typeface="宋体" panose="02010600030101010101" pitchFamily="2" charset="-122"/>
              </a:rPr>
              <a:t>，密度为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用已知字母表示，水的密度为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3" name="图片 -2147482131" descr="C:\Documents and Settings\Administrator\桌面\海南物理（沪科）@\AY457.tif"/>
          <p:cNvPicPr>
            <a:picLocks noChangeAspect="1"/>
          </p:cNvPicPr>
          <p:nvPr/>
        </p:nvPicPr>
        <p:blipFill>
          <a:blip r:embed="rId2" r:link="rId3">
            <a:grayscl/>
          </a:blip>
          <a:stretch>
            <a:fillRect/>
          </a:stretch>
        </p:blipFill>
        <p:spPr>
          <a:xfrm>
            <a:off x="8226108" y="4359275"/>
            <a:ext cx="2172335" cy="1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334058" y="6115050"/>
            <a:ext cx="17672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674428" y="5283835"/>
            <a:ext cx="177365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t="-445" r="70425"/>
          <a:stretch>
            <a:fillRect/>
          </a:stretch>
        </p:blipFill>
        <p:spPr>
          <a:xfrm>
            <a:off x="6636514" y="5033097"/>
            <a:ext cx="1275973" cy="81801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3123" y="1116965"/>
            <a:ext cx="10471785" cy="4965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+mn-ea"/>
              </a:rPr>
              <a:t>例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　小芳尝试不用天平，仅用量筒、适量水和密度小于水的小球测量未知液体的密度，实验操作如图所示：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在量筒内装有体积为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的水，将小球放入水中测得体积为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在另一相同量筒内装入适量未知液体，测得体积为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，将小球放入未知液体中，测得体积为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9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小球的重力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 b="0" dirty="0">
                <a:ea typeface="宋体" panose="02010600030101010101" pitchFamily="2" charset="-122"/>
              </a:rPr>
              <a:t>，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90000"/>
              </a:lnSpc>
            </a:pPr>
            <a:r>
              <a:rPr lang="zh-CN" sz="2400" b="0" dirty="0">
                <a:ea typeface="宋体" panose="02010600030101010101" pitchFamily="2" charset="-122"/>
              </a:rPr>
              <a:t>未知液体的密度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液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9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用已知字母表示，水的密度为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3" name="图片 -2147482130" descr="C:\Documents and Settings\Administrator\桌面\海南物理（沪科）@\AY45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549073" y="3775710"/>
            <a:ext cx="2523490" cy="1772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927533" y="5620385"/>
            <a:ext cx="17672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30821" y="4003799"/>
            <a:ext cx="1873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 dirty="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-7697" r="56808"/>
          <a:stretch>
            <a:fillRect/>
          </a:stretch>
        </p:blipFill>
        <p:spPr>
          <a:xfrm>
            <a:off x="3387700" y="4295775"/>
            <a:ext cx="2284095" cy="107505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3128" y="1581150"/>
            <a:ext cx="102863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 b="0" dirty="0">
                <a:ea typeface="宋体" panose="02010600030101010101" pitchFamily="2" charset="-122"/>
              </a:rPr>
              <a:t>　有一个形状不规则的小木块，将其放在水中时，浮在水面上，用以下方案测量该木块的密度：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在量筒中倒入适量的水，体积为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，如图所示；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用一个体积为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的铁块和小木块拴在一起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浸没水中，读出量筒中水面对应的刻度为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90 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sz="2400" b="0" baseline="30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从量筒中取出铁块，小木块漂浮水面，读出量筒中水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面对应的刻度为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68 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，则木块的密度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________g/cm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pic>
        <p:nvPicPr>
          <p:cNvPr id="5" name="图片 -2147482129" descr="C:\Documents and Settings\Administrator\桌面\海南物理（沪科）@\AY72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869488" y="2454910"/>
            <a:ext cx="654685" cy="2518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13228" y="5128260"/>
            <a:ext cx="17672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34141" y="5010646"/>
            <a:ext cx="1370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45198" y="1064895"/>
            <a:ext cx="101282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类型2　有天平、缺量筒</a:t>
            </a:r>
            <a:endParaRPr lang="zh-CN" sz="2400" b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小明尝试不用量筒，只用天平、烧杯和适量的水测量小铁球的密度，具体实验操作如图所示：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分别用天平测出小铁球的质量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、盛有适量水的烧杯的质量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用细线提着小铁球浸没在水中，测得质量为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小铁球的体积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 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用已知字母表示，水的密度为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-2147482128" descr="C:\Documents and Settings\Administrator\桌面\海南物理（沪科）@\AY45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614738" y="4627880"/>
            <a:ext cx="6191885" cy="1081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27078" y="5936615"/>
            <a:ext cx="17672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-22137" r="71782"/>
          <a:stretch>
            <a:fillRect/>
          </a:stretch>
        </p:blipFill>
        <p:spPr>
          <a:xfrm>
            <a:off x="4151943" y="3384550"/>
            <a:ext cx="1293495" cy="1056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t="-12937" r="64974"/>
          <a:stretch>
            <a:fillRect/>
          </a:stretch>
        </p:blipFill>
        <p:spPr>
          <a:xfrm>
            <a:off x="6431920" y="3584575"/>
            <a:ext cx="1608455" cy="7848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06463" y="795020"/>
            <a:ext cx="101542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双缺型</a:t>
            </a:r>
            <a:endParaRPr lang="zh-CN" sz="20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400" b="0" dirty="0">
                <a:ea typeface="宋体" panose="02010600030101010101" pitchFamily="2" charset="-122"/>
              </a:rPr>
              <a:t>　小张用刻度尺、圆柱形竹筷、细铅丝、烧杯和水自制了一个简易密度计并用它来测定某盐水的密度．具体操作如下：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用刻度尺测出竹筷的长度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 b="0" dirty="0">
                <a:ea typeface="宋体" panose="02010600030101010101" pitchFamily="2" charset="-122"/>
              </a:rPr>
              <a:t>，竹筷的下端缠上适量细铅丝；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把自制的密度计放入盛水的烧杯中，静止后用刻度尺测出液面以上竹筷的长度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从水中取出密度计擦干后，再把自制的密度计放入盛盐水的烧杯中，静止后用刻度尺测出液面以上竹筷的长度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被测盐水的密度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盐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用已知字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母表示，水的密度为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4" name="图片 -2147482127" descr="C:\Documents and Settings\Administrator\桌面\海南物理（沪科）@\AY46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968423" y="4827270"/>
            <a:ext cx="1562100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763318" y="6214745"/>
            <a:ext cx="17672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-445" r="55451"/>
          <a:stretch>
            <a:fillRect/>
          </a:stretch>
        </p:blipFill>
        <p:spPr>
          <a:xfrm>
            <a:off x="3809048" y="5019675"/>
            <a:ext cx="1971675" cy="83947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25818" y="1073150"/>
            <a:ext cx="10407015" cy="467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sz="2400" b="0" dirty="0">
                <a:ea typeface="宋体" panose="02010600030101010101" pitchFamily="2" charset="-122"/>
              </a:rPr>
              <a:t>　在测量某液体密度的实验中，小红同学用水、铜柱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密度大于被测液体密度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、烧杯、弹簧测力计测出了该液体的密度．实验步骤如下：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用细线系住铜柱，并挂在弹簧测力计下，测得其重力为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 dirty="0">
                <a:ea typeface="宋体" panose="02010600030101010101" pitchFamily="2" charset="-122"/>
              </a:rPr>
              <a:t>，如图甲所示；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用弹簧测力计拉住铜柱使其浸没在水中，测得拉力为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，如图乙所示；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从水中拉出铜柱擦干铜柱后，再用弹簧测力计拉住铜柱使其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 dirty="0">
                <a:ea typeface="宋体" panose="02010600030101010101" pitchFamily="2" charset="-122"/>
              </a:rPr>
              <a:t>在待测液体中，测得拉力为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7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由以上数据可以得出待测液体密度的表达式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70000"/>
              </a:lnSpc>
            </a:pP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液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_________(</a:t>
            </a:r>
            <a:r>
              <a:rPr lang="zh-CN" sz="2400" b="0" dirty="0">
                <a:ea typeface="宋体" panose="02010600030101010101" pitchFamily="2" charset="-122"/>
              </a:rPr>
              <a:t>用已知字母表示，水的密度为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pic>
        <p:nvPicPr>
          <p:cNvPr id="2" name="图片 -2147482126" descr="C:\Documents and Settings\Administrator\桌面\海南物理（沪科）@\AY46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709853" y="3827780"/>
            <a:ext cx="3092450" cy="1831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19123" y="5730875"/>
            <a:ext cx="1860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58313" y="3393440"/>
            <a:ext cx="1344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浸没　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758" y="4789805"/>
            <a:ext cx="4652010" cy="87820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6973" y="1731645"/>
            <a:ext cx="96901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5. (2017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长度相等而粗细不同的两根铜棒甲和乙，甲棒较粗，两棒相比，甲棒</a:t>
            </a:r>
            <a:r>
              <a:rPr lang="zh-CN" sz="2400" b="0" dirty="0" smtClean="0">
                <a:ea typeface="宋体" panose="02010600030101010101" pitchFamily="2" charset="-122"/>
              </a:rPr>
              <a:t>的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质量较大 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     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电阻较大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密度较大 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       </a:t>
            </a:r>
            <a:r>
              <a:rPr 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比热容较大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6. (2010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夏天，用塑料泡沫箱装运海鲜，可达到减少装载质量和保鲜的目的．其中分别利用了塑料泡沫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较小和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隔热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导热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绝缘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效果较好的特性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993818" y="2419876"/>
            <a:ext cx="949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980238" y="4580116"/>
            <a:ext cx="1701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密度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073198" y="4580116"/>
            <a:ext cx="972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隔热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14058" y="1013460"/>
            <a:ext cx="10764520" cy="1291590"/>
            <a:chOff x="1156" y="2906"/>
            <a:chExt cx="16952" cy="2034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2906"/>
              <a:ext cx="16558" cy="2034"/>
              <a:chOff x="1324" y="1550"/>
              <a:chExt cx="16558" cy="2034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550"/>
                <a:ext cx="13377" cy="2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密度公式</a:t>
                </a:r>
                <a:r>
                  <a:rPr sz="2800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ρ</a:t>
                </a: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＝   的相关计算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(10年5考：其中2次在综合应用题中考查)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64248" y="2133600"/>
            <a:ext cx="101352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7. (2017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)6</a:t>
            </a:r>
            <a:r>
              <a:rPr lang="zh-CN" sz="2400" b="0" dirty="0">
                <a:ea typeface="宋体" panose="02010600030101010101" pitchFamily="2" charset="-122"/>
              </a:rPr>
              <a:t>月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日的《海南日报》报道：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今年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‘</a:t>
            </a:r>
            <a:r>
              <a:rPr lang="zh-CN" sz="2400" b="0" dirty="0">
                <a:ea typeface="宋体" panose="02010600030101010101" pitchFamily="2" charset="-122"/>
              </a:rPr>
              <a:t>荔枝王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zh-CN" sz="2400" b="0" dirty="0">
                <a:ea typeface="宋体" panose="02010600030101010101" pitchFamily="2" charset="-122"/>
              </a:rPr>
              <a:t>重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两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2”</a:t>
            </a:r>
            <a:r>
              <a:rPr lang="zh-CN" sz="2400" b="0" dirty="0">
                <a:ea typeface="宋体" panose="02010600030101010101" pitchFamily="2" charset="-122"/>
              </a:rPr>
              <a:t>，即单颗荔枝的质量达到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110 g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110 g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kg.</a:t>
            </a:r>
            <a:r>
              <a:rPr lang="zh-CN" sz="2400" b="0" dirty="0">
                <a:ea typeface="宋体" panose="02010600030101010101" pitchFamily="2" charset="-122"/>
              </a:rPr>
              <a:t>若这颗荔枝的体积是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1×10</a:t>
            </a:r>
            <a:r>
              <a:rPr lang="zh-CN" sz="2400" b="0" baseline="30000" dirty="0">
                <a:ea typeface="宋体" panose="02010600030101010101" pitchFamily="2" charset="-122"/>
              </a:rPr>
              <a:t>－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，它的密度是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 kg/m</a:t>
            </a:r>
            <a:r>
              <a:rPr lang="en-US" sz="2400" b="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8. (2011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小靖分别用甲、乙两种物质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探究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质量与体积的关系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时，作出如图所示的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图像，由图像可知物质的质量与体积成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 b="0" dirty="0">
                <a:ea typeface="宋体" panose="02010600030101010101" pitchFamily="2" charset="-122"/>
              </a:rPr>
              <a:t>比，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甲物质的密度是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________g/cm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pic>
        <p:nvPicPr>
          <p:cNvPr id="9" name="图片 -2147482182" descr="C:\Documents and Settings\Administrator\桌面\海南物理（沪科）@\AY25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055709" y="3881755"/>
            <a:ext cx="2217420" cy="1706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50238" y="5588000"/>
            <a:ext cx="1437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altLang="zh-CN" b="0" dirty="0" smtClean="0">
                <a:ea typeface="宋体" panose="02010600030101010101" pitchFamily="2" charset="-122"/>
              </a:rPr>
              <a:t> </a:t>
            </a:r>
            <a:r>
              <a:rPr lang="zh-CN" b="0" dirty="0" smtClean="0">
                <a:ea typeface="宋体" panose="02010600030101010101" pitchFamily="2" charset="-122"/>
              </a:rPr>
              <a:t>第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b="0" dirty="0">
                <a:ea typeface="宋体" panose="02010600030101010101" pitchFamily="2" charset="-122"/>
              </a:rPr>
              <a:t>题</a:t>
            </a:r>
            <a:r>
              <a:rPr lang="zh-CN" b="0" dirty="0" smtClean="0">
                <a:ea typeface="宋体" panose="02010600030101010101" pitchFamily="2" charset="-122"/>
              </a:rPr>
              <a:t>图</a:t>
            </a:r>
            <a:r>
              <a:rPr lang="en-US" altLang="zh-CN" b="0" dirty="0" smtClean="0">
                <a:ea typeface="宋体" panose="02010600030101010101" pitchFamily="2" charset="-122"/>
              </a:rPr>
              <a:t>  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364289" y="2841625"/>
            <a:ext cx="149713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0.11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400327" y="3366135"/>
            <a:ext cx="1767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1.1×10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234748" y="5006975"/>
            <a:ext cx="575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78188" y="5570855"/>
            <a:ext cx="1687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endParaRPr lang="zh-CN" altLang="en-US"/>
          </a:p>
        </p:txBody>
      </p:sp>
      <p:graphicFrame>
        <p:nvGraphicFramePr>
          <p:cNvPr id="10" name="对象 9"/>
          <p:cNvGraphicFramePr/>
          <p:nvPr/>
        </p:nvGraphicFramePr>
        <p:xfrm>
          <a:off x="6019483" y="3246120"/>
          <a:ext cx="1524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4" imgW="177165" imgH="393700" progId="Equation.DSMT4">
                  <p:embed/>
                </p:oleObj>
              </mc:Choice>
              <mc:Fallback>
                <p:oleObj name="" r:id="rId4" imgW="177165" imgH="3937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19483" y="3246120"/>
                        <a:ext cx="1524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5109528" y="1089660"/>
          <a:ext cx="2794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6" imgW="304800" imgH="736600" progId="Equation.DSMT4">
                  <p:embed/>
                </p:oleObj>
              </mc:Choice>
              <mc:Fallback>
                <p:oleObj name="" r:id="rId6" imgW="304800" imgH="7366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09528" y="1089660"/>
                        <a:ext cx="279400" cy="70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99173" y="1116330"/>
            <a:ext cx="99155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9. (2019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用电子秤、一个玻璃杯和水，可以粗略测量椰子油的密度，先后测出空杯，装满水、装满油的杯子的质量，数据如下表．杯子两次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装满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，是为了使被测量的油和水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相同．根据测量数据计算，椰子油的密度是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___________kg/m</a:t>
            </a:r>
            <a:r>
              <a:rPr lang="en-US" sz="2400" b="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1.0×10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766503" y="3872230"/>
          <a:ext cx="6960235" cy="1151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0"/>
                <a:gridCol w="2414270"/>
                <a:gridCol w="2412365"/>
              </a:tblGrid>
              <a:tr h="60261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空杯的质量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水和杯的质量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油和杯的质量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图片 -2147482181" descr="C:\Documents and Settings\Administrator\桌面\海南物理（沪科）@\AY45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376998" y="3554730"/>
            <a:ext cx="1519555" cy="2072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17638" y="5815330"/>
            <a:ext cx="1437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10628" y="2320300"/>
            <a:ext cx="1661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体积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952399" y="2896364"/>
            <a:ext cx="2143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0.84×10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75798" y="1063025"/>
            <a:ext cx="2295295" cy="475615"/>
            <a:chOff x="1698" y="7133"/>
            <a:chExt cx="3615" cy="749"/>
          </a:xfrm>
        </p:grpSpPr>
        <p:pic>
          <p:nvPicPr>
            <p:cNvPr id="9" name="图片 8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3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32498" y="1538605"/>
            <a:ext cx="106184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 b="0" dirty="0">
                <a:ea typeface="宋体" panose="02010600030101010101" pitchFamily="2" charset="-122"/>
              </a:rPr>
              <a:t>有一个质量为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0.25 kg</a:t>
            </a:r>
            <a:r>
              <a:rPr lang="zh-CN" sz="2400" b="0" dirty="0">
                <a:ea typeface="宋体" panose="02010600030101010101" pitchFamily="2" charset="-122"/>
              </a:rPr>
              <a:t>的玻璃瓶，用它装满水时总质量为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1.25 kg</a:t>
            </a:r>
            <a:r>
              <a:rPr lang="zh-CN" sz="2400" b="0" dirty="0">
                <a:ea typeface="宋体" panose="02010600030101010101" pitchFamily="2" charset="-122"/>
              </a:rPr>
              <a:t>，则该玻璃瓶的容积是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，用它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能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不能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装下质量为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 kg</a:t>
            </a:r>
            <a:r>
              <a:rPr lang="zh-CN" sz="2400" b="0" dirty="0">
                <a:ea typeface="宋体" panose="02010600030101010101" pitchFamily="2" charset="-122"/>
              </a:rPr>
              <a:t>的食用油．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1.0×10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="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，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食用油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 b="0" dirty="0">
                <a:ea typeface="宋体" panose="02010600030101010101" pitchFamily="2" charset="-122"/>
              </a:rPr>
              <a:t>为了测量某种液体的密度，小芳利用天平和量杯测量了液体和量杯的总质量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0" dirty="0">
                <a:ea typeface="宋体" panose="02010600030101010101" pitchFamily="2" charset="-122"/>
              </a:rPr>
              <a:t>及液体的体积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dirty="0">
                <a:ea typeface="宋体" panose="02010600030101010101" pitchFamily="2" charset="-122"/>
              </a:rPr>
              <a:t>，得到了几组数据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并绘出了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0" dirty="0">
                <a:ea typeface="宋体" panose="02010600030101010101" pitchFamily="2" charset="-122"/>
              </a:rPr>
              <a:t>－</a:t>
            </a: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V </a:t>
            </a:r>
            <a:r>
              <a:rPr lang="zh-CN" sz="2400" b="0" dirty="0" smtClean="0">
                <a:ea typeface="宋体" panose="02010600030101010101" pitchFamily="2" charset="-122"/>
              </a:rPr>
              <a:t>图像</a:t>
            </a:r>
            <a:r>
              <a:rPr lang="zh-CN" sz="2400" b="0" dirty="0">
                <a:ea typeface="宋体" panose="02010600030101010101" pitchFamily="2" charset="-122"/>
              </a:rPr>
              <a:t>，如图所示．则这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种液体的密度是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________kg/m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 smtClean="0">
                <a:ea typeface="宋体" panose="02010600030101010101" pitchFamily="2" charset="-122"/>
              </a:rPr>
              <a:t>，量杯的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质量是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_____g.</a:t>
            </a:r>
            <a:endParaRPr lang="zh-CN" altLang="en-US" dirty="0"/>
          </a:p>
        </p:txBody>
      </p:sp>
      <p:pic>
        <p:nvPicPr>
          <p:cNvPr id="2" name="图片 -2147482179" descr="C:\Documents and Settings\Administrator\桌面\海南物理（沪科）@\AY45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344013" y="3847676"/>
            <a:ext cx="2710815" cy="1691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753092" y="5654675"/>
            <a:ext cx="1437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 dirty="0">
                <a:ea typeface="宋体" panose="02010600030101010101" pitchFamily="2" charset="-122"/>
              </a:rPr>
              <a:t>第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b="0" dirty="0">
                <a:ea typeface="宋体" panose="02010600030101010101" pitchFamily="2" charset="-122"/>
              </a:rPr>
              <a:t>题图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590483" y="2204864"/>
            <a:ext cx="866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934268" y="2204611"/>
            <a:ext cx="1263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3109913" y="4969624"/>
            <a:ext cx="1834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1.2×10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120746" y="5490738"/>
            <a:ext cx="2179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9323" y="1228725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测量固体的密度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(2018.19、2010.20)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893128" y="1938655"/>
            <a:ext cx="106705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12. (2010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以下是刘星测量物质质量、密度时的若干操作，请你帮助他完成以下实验：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测量荔枝质量前，将天平放在水平桌面上，游码移至标尺的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 dirty="0">
                <a:ea typeface="宋体" panose="02010600030101010101" pitchFamily="2" charset="-122"/>
              </a:rPr>
              <a:t>处．</a:t>
            </a:r>
            <a:endParaRPr lang="zh-CN" altLang="en-US" dirty="0"/>
          </a:p>
        </p:txBody>
      </p:sp>
      <p:pic>
        <p:nvPicPr>
          <p:cNvPr id="2" name="图片 -2147482177" descr="C:\Documents and Settings\Administrator\桌面\海南物理（沪科）@\AY25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552508" y="3168015"/>
            <a:ext cx="4848160" cy="178200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305743" y="4913630"/>
            <a:ext cx="1437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 dirty="0">
                <a:ea typeface="宋体" panose="02010600030101010101" pitchFamily="2" charset="-122"/>
              </a:rPr>
              <a:t>第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b="0" dirty="0">
                <a:ea typeface="宋体" panose="02010600030101010101" pitchFamily="2" charset="-122"/>
              </a:rPr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366568" y="5372457"/>
            <a:ext cx="1595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p="http://schemas.openxmlformats.org/presentationml/2006/main">
  <p:tag name="KSO_WM_UNIT_TABLE_BEAUTIFY" val="smartTable{0ccb5b0a-2a67-480e-84d2-6b295cb15579}"/>
</p:tagLst>
</file>

<file path=ppt/tags/tag11.xml><?xml version="1.0" encoding="utf-8"?>
<p:tagLst xmlns:p="http://schemas.openxmlformats.org/presentationml/2006/main">
  <p:tag name="KSO_WM_UNIT_TABLE_BEAUTIFY" val="smartTable{d2a816ab-a3d5-430c-a394-10dc71607760}"/>
</p:tagLst>
</file>

<file path=ppt/tags/tag12.xml><?xml version="1.0" encoding="utf-8"?>
<p:tagLst xmlns:p="http://schemas.openxmlformats.org/presentationml/2006/main">
  <p:tag name="KSO_WM_UNIT_TABLE_BEAUTIFY" val="smartTable{d2a816ab-a3d5-430c-a394-10dc71607760}"/>
</p:tagLst>
</file>

<file path=ppt/tags/tag13.xml><?xml version="1.0" encoding="utf-8"?>
<p:tagLst xmlns:p="http://schemas.openxmlformats.org/presentationml/2006/main">
  <p:tag name="KSO_WM_UNIT_TABLE_BEAUTIFY" val="smartTable{d2a816ab-a3d5-430c-a394-10dc71607760}"/>
</p:tagLst>
</file>

<file path=ppt/tags/tag14.xml><?xml version="1.0" encoding="utf-8"?>
<p:tagLst xmlns:p="http://schemas.openxmlformats.org/presentationml/2006/main">
  <p:tag name="KSO_WM_UNIT_TABLE_BEAUTIFY" val="smartTable{d2a816ab-a3d5-430c-a394-10dc71607760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UNIT_TABLE_BEAUTIFY" val="smartTable{7ae0bb04-c308-4682-b491-02a5532bd90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8337</Words>
  <Application>WPS 演示</Application>
  <PresentationFormat>宽屏</PresentationFormat>
  <Paragraphs>745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6" baseType="lpstr">
      <vt:lpstr>Arial</vt:lpstr>
      <vt:lpstr>宋体</vt:lpstr>
      <vt:lpstr>Wingdings</vt:lpstr>
      <vt:lpstr>Tahoma</vt:lpstr>
      <vt:lpstr>黑体</vt:lpstr>
      <vt:lpstr>微软雅黑</vt:lpstr>
      <vt:lpstr>Times New Roman</vt:lpstr>
      <vt:lpstr>方正粗黑宋简体</vt:lpstr>
      <vt:lpstr>Office 主题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2020-01-12T11:24:44Z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