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80" r:id="rId3"/>
    <p:sldId id="295" r:id="rId4"/>
    <p:sldId id="315" r:id="rId5"/>
    <p:sldId id="305" r:id="rId6"/>
    <p:sldId id="349" r:id="rId7"/>
    <p:sldId id="354" r:id="rId8"/>
    <p:sldId id="307" r:id="rId9"/>
    <p:sldId id="309" r:id="rId10"/>
    <p:sldId id="316" r:id="rId11"/>
    <p:sldId id="303" r:id="rId12"/>
    <p:sldId id="355" r:id="rId13"/>
    <p:sldId id="356" r:id="rId14"/>
    <p:sldId id="358" r:id="rId15"/>
    <p:sldId id="359" r:id="rId16"/>
    <p:sldId id="341" r:id="rId17"/>
    <p:sldId id="357" r:id="rId18"/>
    <p:sldId id="360" r:id="rId19"/>
    <p:sldId id="361" r:id="rId20"/>
    <p:sldId id="362" r:id="rId21"/>
    <p:sldId id="367" r:id="rId22"/>
    <p:sldId id="363" r:id="rId23"/>
    <p:sldId id="342" r:id="rId24"/>
    <p:sldId id="364" r:id="rId25"/>
    <p:sldId id="368" r:id="rId26"/>
    <p:sldId id="313" r:id="rId27"/>
    <p:sldId id="369" r:id="rId28"/>
    <p:sldId id="343" r:id="rId29"/>
    <p:sldId id="370" r:id="rId30"/>
    <p:sldId id="371" r:id="rId31"/>
    <p:sldId id="322" r:id="rId32"/>
    <p:sldId id="323" r:id="rId33"/>
    <p:sldId id="345" r:id="rId34"/>
    <p:sldId id="346" r:id="rId35"/>
    <p:sldId id="365" r:id="rId36"/>
    <p:sldId id="328" r:id="rId37"/>
    <p:sldId id="329" r:id="rId38"/>
    <p:sldId id="366" r:id="rId39"/>
    <p:sldId id="331" r:id="rId40"/>
    <p:sldId id="347" r:id="rId41"/>
    <p:sldId id="348" r:id="rId42"/>
    <p:sldId id="337" r:id="rId43"/>
    <p:sldId id="372" r:id="rId44"/>
  </p:sldIdLst>
  <p:sldSz cx="9144000" cy="5143500" type="screen16x9"/>
  <p:notesSz cx="9942195" cy="676084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FA096"/>
    <a:srgbClr val="006762"/>
    <a:srgbClr val="6FB52F"/>
    <a:srgbClr val="99CA6C"/>
    <a:srgbClr val="316A2C"/>
    <a:srgbClr val="5AB430"/>
    <a:srgbClr val="B18147"/>
    <a:srgbClr val="7F4E21"/>
    <a:srgbClr val="A50021"/>
    <a:srgbClr val="A271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9960" autoAdjust="0"/>
    <p:restoredTop sz="94660"/>
  </p:normalViewPr>
  <p:slideViewPr>
    <p:cSldViewPr snapToGrid="0">
      <p:cViewPr varScale="1">
        <p:scale>
          <a:sx n="43" d="100"/>
          <a:sy n="43" d="100"/>
        </p:scale>
        <p:origin x="-102" y="-1716"/>
      </p:cViewPr>
      <p:guideLst>
        <p:guide orient="horz" pos="1620"/>
        <p:guide pos="288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1.emf"/></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502412" y="1941211"/>
            <a:ext cx="8139178" cy="674375"/>
          </a:xfrm>
        </p:spPr>
        <p:txBody>
          <a:bodyPr lIns="101600" tIns="38100" rIns="25400" bIns="38100" anchor="t" anchorCtr="0">
            <a:noAutofit/>
          </a:bodyPr>
          <a:lstStyle>
            <a:lvl1pPr algn="ctr">
              <a:defRPr sz="4050" b="0" spc="600">
                <a:effectLst>
                  <a:outerShdw blurRad="38100" dist="38100" dir="2700000" algn="tl">
                    <a:srgbClr val="000000">
                      <a:alpha val="43137"/>
                    </a:srgbClr>
                  </a:outerShdw>
                </a:effectLst>
                <a:latin typeface="楷体" panose="02010609060101010101" charset="-122"/>
                <a:ea typeface="楷体" panose="02010609060101010101" charset="-122"/>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502412" y="2674620"/>
            <a:ext cx="8139178" cy="713238"/>
          </a:xfrm>
        </p:spPr>
        <p:txBody>
          <a:bodyPr lIns="101600" tIns="38100" rIns="76200" bIns="38100">
            <a:noAutofit/>
          </a:bodyPr>
          <a:lstStyle>
            <a:lvl1pPr marL="0" indent="0" algn="ctr" eaLnBrk="1" fontAlgn="auto" latinLnBrk="0" hangingPunct="1">
              <a:lnSpc>
                <a:spcPct val="100000"/>
              </a:lnSpc>
              <a:buNone/>
              <a:defRPr sz="1800" u="none" strike="noStrike" kern="1200" cap="none" spc="200" normalizeH="0" baseline="0">
                <a:solidFill>
                  <a:schemeClr val="tx1"/>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B1AA9239-D668-474B-AEC1-AED18A126247}"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a:p>
        </p:txBody>
      </p:sp>
      <p:sp>
        <p:nvSpPr>
          <p:cNvPr id="18" name="灯片编号占位符 17"/>
          <p:cNvSpPr>
            <a:spLocks noGrp="1"/>
          </p:cNvSpPr>
          <p:nvPr>
            <p:ph type="sldNum" sz="quarter" idx="12"/>
            <p:custDataLst>
              <p:tags r:id="rId6"/>
            </p:custDataLst>
          </p:nvPr>
        </p:nvSpPr>
        <p:spPr/>
        <p:txBody>
          <a:bodyPr/>
          <a:lstStyle/>
          <a:p>
            <a:fld id="{3D5D4752-0CE7-4497-9789-8CD18D74C975}" type="slidenum">
              <a:rPr lang="zh-CN" altLang="en-US" smtClean="0"/>
            </a:fld>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502448" y="714381"/>
            <a:ext cx="8139178" cy="3780000"/>
          </a:xfrm>
        </p:spPr>
        <p:txBody>
          <a:bodyPr/>
          <a:lstStyle>
            <a:lvl1pPr>
              <a:defRPr>
                <a:solidFill>
                  <a:schemeClr val="tx1">
                    <a:lumMod val="75000"/>
                    <a:lumOff val="25000"/>
                  </a:schemeClr>
                </a:solidFill>
                <a:latin typeface="宋体" panose="02010600030101010101" pitchFamily="2" charset="-122"/>
                <a:ea typeface="宋体" panose="02010600030101010101" pitchFamily="2" charset="-122"/>
              </a:defRPr>
            </a:lvl1pPr>
            <a:lvl2pPr>
              <a:defRPr>
                <a:solidFill>
                  <a:schemeClr val="tx1">
                    <a:lumMod val="75000"/>
                    <a:lumOff val="25000"/>
                  </a:schemeClr>
                </a:solidFill>
                <a:latin typeface="宋体" panose="02010600030101010101" pitchFamily="2" charset="-122"/>
                <a:ea typeface="宋体" panose="02010600030101010101" pitchFamily="2" charset="-122"/>
              </a:defRPr>
            </a:lvl2pPr>
            <a:lvl3pPr>
              <a:defRPr>
                <a:solidFill>
                  <a:schemeClr val="tx1">
                    <a:lumMod val="75000"/>
                    <a:lumOff val="25000"/>
                  </a:schemeClr>
                </a:solidFill>
                <a:latin typeface="宋体" panose="02010600030101010101" pitchFamily="2" charset="-122"/>
                <a:ea typeface="宋体" panose="02010600030101010101" pitchFamily="2" charset="-122"/>
              </a:defRPr>
            </a:lvl3pPr>
            <a:lvl4pPr>
              <a:defRPr>
                <a:solidFill>
                  <a:schemeClr val="tx1">
                    <a:lumMod val="75000"/>
                    <a:lumOff val="25000"/>
                  </a:schemeClr>
                </a:solidFill>
                <a:latin typeface="宋体" panose="02010600030101010101" pitchFamily="2" charset="-122"/>
                <a:ea typeface="宋体" panose="02010600030101010101" pitchFamily="2" charset="-122"/>
              </a:defRPr>
            </a:lvl4pPr>
            <a:lvl5pPr>
              <a:defRPr>
                <a:solidFill>
                  <a:schemeClr val="tx1">
                    <a:lumMod val="75000"/>
                    <a:lumOff val="25000"/>
                  </a:schemeClr>
                </a:solidFill>
                <a:latin typeface="宋体" panose="02010600030101010101" pitchFamily="2" charset="-122"/>
                <a:ea typeface="宋体" panose="02010600030101010101" pitchFamily="2"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502412" y="1941211"/>
            <a:ext cx="8139178" cy="674375"/>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405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楷体" panose="02010609060101010101" charset="-122"/>
                <a:ea typeface="楷体" panose="02010609060101010101" charset="-122"/>
                <a:cs typeface="+mj-cs"/>
                <a:sym typeface="+mn-ea"/>
              </a:defRPr>
            </a:lvl1pPr>
          </a:lstStyle>
          <a:p>
            <a:pPr lvl="0"/>
            <a:r>
              <a:rPr>
                <a:sym typeface="+mn-ea"/>
              </a:rPr>
              <a:t>单击此处编辑标题</a:t>
            </a:r>
            <a:endParaRPr>
              <a:sym typeface="+mn-ea"/>
            </a:endParaRPr>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324000"/>
            <a:ext cx="8139178" cy="486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502412" y="972000"/>
            <a:ext cx="8139178" cy="3781016"/>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宋体" panose="02010600030101010101" pitchFamily="2" charset="-122"/>
                <a:ea typeface="宋体" panose="02010600030101010101" pitchFamily="2"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800" b="0" i="0" u="none" strike="noStrike" kern="1200" cap="none" spc="150" normalizeH="0" baseline="0" noProof="1" dirty="0">
                <a:solidFill>
                  <a:schemeClr val="tx1">
                    <a:lumMod val="75000"/>
                    <a:lumOff val="25000"/>
                  </a:schemeClr>
                </a:solidFill>
                <a:uFillTx/>
                <a:latin typeface="宋体" panose="02010600030101010101" pitchFamily="2" charset="-122"/>
                <a:ea typeface="宋体" panose="02010600030101010101" pitchFamily="2"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宋体" panose="02010600030101010101" pitchFamily="2" charset="-122"/>
                <a:ea typeface="宋体" panose="02010600030101010101" pitchFamily="2"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宋体" panose="02010600030101010101" pitchFamily="2" charset="-122"/>
                <a:ea typeface="宋体" panose="02010600030101010101" pitchFamily="2"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宋体" panose="02010600030101010101" pitchFamily="2" charset="-122"/>
                <a:ea typeface="宋体" panose="02010600030101010101" pitchFamily="2"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B1AA9239-D668-474B-AEC1-AED18A126247}"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3D5D4752-0CE7-4497-9789-8CD18D74C975}" type="slidenum">
              <a:rPr lang="zh-CN" altLang="en-US" smtClean="0"/>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48" y="2856548"/>
            <a:ext cx="8139178" cy="468634"/>
          </a:xfrm>
        </p:spPr>
        <p:txBody>
          <a:bodyPr lIns="101600" tIns="38100" rIns="63500" bIns="38100" anchor="t" anchorCtr="0">
            <a:noAutofit/>
          </a:bodyPr>
          <a:lstStyle>
            <a:lvl1pPr>
              <a:defRPr sz="2700" b="0" u="none" strike="noStrike" kern="1200" cap="none" spc="300" normalizeH="0">
                <a:solidFill>
                  <a:schemeClr val="tx1"/>
                </a:solidFill>
                <a:effectLst>
                  <a:outerShdw blurRad="38100" dist="38100" dir="2700000" algn="tl">
                    <a:srgbClr val="000000">
                      <a:alpha val="43137"/>
                    </a:srgbClr>
                  </a:outerShdw>
                </a:effectLst>
                <a:uFillTx/>
                <a:latin typeface="楷体" panose="02010609060101010101" charset="-122"/>
                <a:ea typeface="楷体" panose="02010609060101010101"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502444" y="3383756"/>
            <a:ext cx="8139178" cy="808489"/>
          </a:xfrm>
        </p:spPr>
        <p:txBody>
          <a:bodyPr lIns="101600" tIns="38100" rIns="76200" bIns="38100">
            <a:noAutofit/>
          </a:bodyPr>
          <a:lstStyle>
            <a:lvl1pPr marL="0" indent="0" eaLnBrk="1" fontAlgn="auto" latinLnBrk="0" hangingPunct="1">
              <a:buNone/>
              <a:defRPr kumimoji="0" lang="zh-CN" altLang="en-US" sz="2100" b="0" i="0" u="none" strike="noStrike" kern="1200" cap="none" spc="150" normalizeH="0" baseline="0" noProof="1">
                <a:solidFill>
                  <a:schemeClr val="tx1"/>
                </a:solidFill>
                <a:uFillTx/>
                <a:latin typeface="+mn-lt"/>
                <a:ea typeface="+mn-ea"/>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324000"/>
            <a:ext cx="8139178" cy="486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502448" y="972000"/>
            <a:ext cx="3962432" cy="3780000"/>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4679158" y="972000"/>
            <a:ext cx="3962432" cy="3780000"/>
          </a:xfrm>
        </p:spPr>
        <p:txBody>
          <a:bodyPr>
            <a:no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324000"/>
            <a:ext cx="8139178" cy="486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502448" y="972000"/>
            <a:ext cx="3962432" cy="285752"/>
          </a:xfrm>
        </p:spPr>
        <p:txBody>
          <a:bodyPr lIns="101600" tIns="38100" rIns="76200" bIns="38100" anchor="t" anchorCtr="0">
            <a:noAutofit/>
          </a:bodyPr>
          <a:lstStyle>
            <a:lvl1pPr marL="0" indent="0" eaLnBrk="1" fontAlgn="auto" latinLnBrk="0" hangingPunct="1">
              <a:lnSpc>
                <a:spcPct val="100000"/>
              </a:lnSpc>
              <a:spcAft>
                <a:spcPts val="0"/>
              </a:spcAft>
              <a:buNone/>
              <a:defRPr sz="1500" b="1" u="none" strike="noStrike" kern="1200" cap="none" spc="200" normalizeH="0" baseline="0">
                <a:solidFill>
                  <a:schemeClr val="tx1"/>
                </a:solidFill>
                <a:uFillTx/>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502444" y="1341782"/>
            <a:ext cx="3962400" cy="3414176"/>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4676813" y="972000"/>
            <a:ext cx="3962432" cy="285752"/>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1" i="0" u="none" strike="noStrike" kern="1200" cap="none" spc="200" normalizeH="0" baseline="0" noProof="1" dirty="0">
                <a:solidFill>
                  <a:schemeClr val="tx1"/>
                </a:solidFill>
                <a:uFillTx/>
                <a:latin typeface="+mn-lt"/>
                <a:ea typeface="+mn-ea"/>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4676813" y="1341782"/>
            <a:ext cx="3962432" cy="3414176"/>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502448" y="972000"/>
            <a:ext cx="3962432" cy="378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4679194" y="972000"/>
            <a:ext cx="3962432" cy="37800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7928351" y="714381"/>
            <a:ext cx="713238" cy="4041680"/>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502444" y="714375"/>
            <a:ext cx="7371076" cy="4041680"/>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502412" y="324000"/>
            <a:ext cx="8139178" cy="486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502412" y="972000"/>
            <a:ext cx="8139178" cy="378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59807" y="4762375"/>
            <a:ext cx="2025000" cy="237600"/>
          </a:xfrm>
          <a:prstGeom prst="rect">
            <a:avLst/>
          </a:prstGeom>
        </p:spPr>
        <p:txBody>
          <a:bodyPr vert="horz" lIns="91440" tIns="45720" rIns="91440" bIns="45720" rtlCol="0" anchor="ctr">
            <a:normAutofit/>
          </a:bodyPr>
          <a:lstStyle>
            <a:lvl1pPr algn="l">
              <a:defRPr sz="900">
                <a:solidFill>
                  <a:schemeClr val="tx1">
                    <a:tint val="75000"/>
                  </a:schemeClr>
                </a:solidFill>
              </a:defRPr>
            </a:lvl1pPr>
          </a:lstStyle>
          <a:p>
            <a:fld id="{B1AA9239-D668-474B-AEC1-AED18A126247}"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3087000" y="4762375"/>
            <a:ext cx="2970000" cy="237600"/>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6457950" y="4762375"/>
            <a:ext cx="2025000" cy="237600"/>
          </a:xfrm>
          <a:prstGeom prst="rect">
            <a:avLst/>
          </a:prstGeom>
        </p:spPr>
        <p:txBody>
          <a:bodyPr vert="horz" lIns="91440" tIns="45720" rIns="91440" bIns="45720" rtlCol="0" anchor="ctr">
            <a:normAutofit/>
          </a:bodyPr>
          <a:lstStyle>
            <a:lvl1pPr algn="r">
              <a:defRPr sz="900">
                <a:solidFill>
                  <a:schemeClr val="tx1">
                    <a:tint val="75000"/>
                  </a:schemeClr>
                </a:solidFill>
              </a:defRPr>
            </a:lvl1pPr>
          </a:lstStyle>
          <a:p>
            <a:fld id="{3D5D4752-0CE7-4497-9789-8CD18D74C975}" type="slidenum">
              <a:rPr lang="zh-CN" altLang="en-US" smtClean="0"/>
            </a:fld>
            <a:endParaRPr lang="zh-CN" altLang="en-US"/>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685800" rtl="0" eaLnBrk="1" fontAlgn="auto" latinLnBrk="0" hangingPunct="1">
        <a:lnSpc>
          <a:spcPct val="100000"/>
        </a:lnSpc>
        <a:spcBef>
          <a:spcPct val="0"/>
        </a:spcBef>
        <a:buNone/>
        <a:defRPr sz="2100" b="1" u="none" strike="noStrike" kern="1200" cap="none" spc="200" normalizeH="0">
          <a:solidFill>
            <a:schemeClr val="tx1"/>
          </a:solidFill>
          <a:uFillTx/>
          <a:latin typeface="华文楷体" panose="02010600040101010101" charset="-122"/>
          <a:ea typeface="华文楷体" panose="02010600040101010101"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solidFill>
          <a:uFillTx/>
          <a:latin typeface="宋体" panose="02010600030101010101" pitchFamily="2" charset="-122"/>
          <a:ea typeface="宋体" panose="02010600030101010101" pitchFamily="2"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800" u="none" strike="noStrike" kern="1200" cap="none" spc="150" normalizeH="0" baseline="0">
          <a:solidFill>
            <a:schemeClr val="tx1"/>
          </a:solidFill>
          <a:uFillTx/>
          <a:latin typeface="宋体" panose="02010600030101010101" pitchFamily="2" charset="-122"/>
          <a:ea typeface="宋体" panose="02010600030101010101" pitchFamily="2"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solidFill>
          <a:uFillTx/>
          <a:latin typeface="宋体" panose="02010600030101010101" pitchFamily="2" charset="-122"/>
          <a:ea typeface="宋体" panose="02010600030101010101" pitchFamily="2"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solidFill>
          <a:uFillTx/>
          <a:latin typeface="宋体" panose="02010600030101010101" pitchFamily="2" charset="-122"/>
          <a:ea typeface="宋体" panose="02010600030101010101" pitchFamily="2"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solidFill>
          <a:uFillTx/>
          <a:latin typeface="宋体" panose="02010600030101010101" pitchFamily="2" charset="-122"/>
          <a:ea typeface="宋体" panose="02010600030101010101" pitchFamily="2"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16.xml.rels><?xml version="1.0" encoding="UTF-8" standalone="yes"?>
<Relationships xmlns="http://schemas.openxmlformats.org/package/2006/relationships"><Relationship Id="rId5" Type="http://schemas.openxmlformats.org/officeDocument/2006/relationships/vmlDrawing" Target="../drawings/vmlDrawing2.vml"/><Relationship Id="rId4" Type="http://schemas.openxmlformats.org/officeDocument/2006/relationships/slideLayout" Target="../slideLayouts/slideLayout2.xml"/><Relationship Id="rId3" Type="http://schemas.openxmlformats.org/officeDocument/2006/relationships/image" Target="../media/image15.emf"/><Relationship Id="rId2" Type="http://schemas.openxmlformats.org/officeDocument/2006/relationships/package" Target="../embeddings/Document2.docx"/><Relationship Id="rId1" Type="http://schemas.openxmlformats.org/officeDocument/2006/relationships/image" Target="../media/image14.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5" Type="http://schemas.openxmlformats.org/officeDocument/2006/relationships/vmlDrawing" Target="../drawings/vmlDrawing3.vml"/><Relationship Id="rId4" Type="http://schemas.openxmlformats.org/officeDocument/2006/relationships/slideLayout" Target="../slideLayouts/slideLayout2.xml"/><Relationship Id="rId3" Type="http://schemas.openxmlformats.org/officeDocument/2006/relationships/image" Target="../media/image20.jpeg"/><Relationship Id="rId2" Type="http://schemas.openxmlformats.org/officeDocument/2006/relationships/image" Target="../media/image19.emf"/><Relationship Id="rId1" Type="http://schemas.openxmlformats.org/officeDocument/2006/relationships/package" Target="../embeddings/Document3.docx"/></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24.xml.rels><?xml version="1.0" encoding="UTF-8" standalone="yes"?>
<Relationships xmlns="http://schemas.openxmlformats.org/package/2006/relationships"><Relationship Id="rId4" Type="http://schemas.openxmlformats.org/officeDocument/2006/relationships/vmlDrawing" Target="../drawings/vmlDrawing4.vml"/><Relationship Id="rId3" Type="http://schemas.openxmlformats.org/officeDocument/2006/relationships/slideLayout" Target="../slideLayouts/slideLayout2.xml"/><Relationship Id="rId2" Type="http://schemas.openxmlformats.org/officeDocument/2006/relationships/image" Target="../media/image22.emf"/><Relationship Id="rId1" Type="http://schemas.openxmlformats.org/officeDocument/2006/relationships/package" Target="../embeddings/Document4.docx"/></Relationships>
</file>

<file path=ppt/slides/_rels/slide25.xml.rels><?xml version="1.0" encoding="UTF-8" standalone="yes"?>
<Relationships xmlns="http://schemas.openxmlformats.org/package/2006/relationships"><Relationship Id="rId5" Type="http://schemas.openxmlformats.org/officeDocument/2006/relationships/vmlDrawing" Target="../drawings/vmlDrawing5.vml"/><Relationship Id="rId4" Type="http://schemas.openxmlformats.org/officeDocument/2006/relationships/slideLayout" Target="../slideLayouts/slideLayout2.xml"/><Relationship Id="rId3" Type="http://schemas.openxmlformats.org/officeDocument/2006/relationships/image" Target="../media/image24.jpeg"/><Relationship Id="rId2" Type="http://schemas.openxmlformats.org/officeDocument/2006/relationships/image" Target="../media/image23.emf"/><Relationship Id="rId1" Type="http://schemas.openxmlformats.org/officeDocument/2006/relationships/package" Target="../embeddings/Document5.docx"/></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jpeg"/></Relationships>
</file>

<file path=ppt/slides/_rels/slide28.xml.rels><?xml version="1.0" encoding="UTF-8" standalone="yes"?>
<Relationships xmlns="http://schemas.openxmlformats.org/package/2006/relationships"><Relationship Id="rId5" Type="http://schemas.openxmlformats.org/officeDocument/2006/relationships/vmlDrawing" Target="../drawings/vmlDrawing6.vml"/><Relationship Id="rId4" Type="http://schemas.openxmlformats.org/officeDocument/2006/relationships/slideLayout" Target="../slideLayouts/slideLayout2.xml"/><Relationship Id="rId3" Type="http://schemas.openxmlformats.org/officeDocument/2006/relationships/image" Target="../media/image26.emf"/><Relationship Id="rId2" Type="http://schemas.openxmlformats.org/officeDocument/2006/relationships/package" Target="../embeddings/Document6.docx"/><Relationship Id="rId1" Type="http://schemas.openxmlformats.org/officeDocument/2006/relationships/image" Target="../media/image25.jpeg"/></Relationships>
</file>

<file path=ppt/slides/_rels/slide29.xml.rels><?xml version="1.0" encoding="UTF-8" standalone="yes"?>
<Relationships xmlns="http://schemas.openxmlformats.org/package/2006/relationships"><Relationship Id="rId5" Type="http://schemas.openxmlformats.org/officeDocument/2006/relationships/vmlDrawing" Target="../drawings/vmlDrawing7.vml"/><Relationship Id="rId4" Type="http://schemas.openxmlformats.org/officeDocument/2006/relationships/slideLayout" Target="../slideLayouts/slideLayout2.xml"/><Relationship Id="rId3" Type="http://schemas.openxmlformats.org/officeDocument/2006/relationships/image" Target="../media/image27.emf"/><Relationship Id="rId2" Type="http://schemas.openxmlformats.org/officeDocument/2006/relationships/package" Target="../embeddings/Document7.docx"/><Relationship Id="rId1" Type="http://schemas.openxmlformats.org/officeDocument/2006/relationships/image" Target="../media/image25.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4" Type="http://schemas.openxmlformats.org/officeDocument/2006/relationships/vmlDrawing" Target="../drawings/vmlDrawing8.vml"/><Relationship Id="rId3" Type="http://schemas.openxmlformats.org/officeDocument/2006/relationships/slideLayout" Target="../slideLayouts/slideLayout2.xml"/><Relationship Id="rId2" Type="http://schemas.openxmlformats.org/officeDocument/2006/relationships/image" Target="../media/image31.emf"/><Relationship Id="rId1" Type="http://schemas.openxmlformats.org/officeDocument/2006/relationships/package" Target="../embeddings/Document8.docx"/></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2.xml"/><Relationship Id="rId2" Type="http://schemas.openxmlformats.org/officeDocument/2006/relationships/image" Target="../media/image3.emf"/><Relationship Id="rId1" Type="http://schemas.openxmlformats.org/officeDocument/2006/relationships/package" Target="../embeddings/Document1.docx"/></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矩形 3"/>
          <p:cNvSpPr/>
          <p:nvPr/>
        </p:nvSpPr>
        <p:spPr>
          <a:xfrm>
            <a:off x="2" y="1263377"/>
            <a:ext cx="9143999" cy="2555629"/>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426527" y="1727983"/>
            <a:ext cx="8406064" cy="1477328"/>
            <a:chOff x="497304" y="2256383"/>
            <a:chExt cx="8406064" cy="1477328"/>
          </a:xfrm>
        </p:grpSpPr>
        <p:sp>
          <p:nvSpPr>
            <p:cNvPr id="5" name="文本框 5"/>
            <p:cNvSpPr txBox="1"/>
            <p:nvPr/>
          </p:nvSpPr>
          <p:spPr>
            <a:xfrm>
              <a:off x="497304" y="2256383"/>
              <a:ext cx="8406064" cy="1477328"/>
            </a:xfrm>
            <a:prstGeom prst="rect">
              <a:avLst/>
            </a:prstGeom>
            <a:noFill/>
          </p:spPr>
          <p:txBody>
            <a:bodyPr wrap="square" rtlCol="0">
              <a:spAutoFit/>
            </a:bodyPr>
            <a:lstStyle/>
            <a:p>
              <a:pPr algn="ctr" eaLnBrk="1" fontAlgn="auto" hangingPunct="1">
                <a:lnSpc>
                  <a:spcPct val="150000"/>
                </a:lnSpc>
                <a:spcBef>
                  <a:spcPts val="0"/>
                </a:spcBef>
                <a:spcAft>
                  <a:spcPts val="0"/>
                </a:spcAft>
                <a:defRPr/>
              </a:pPr>
              <a:r>
                <a:rPr lang="zh-CN" altLang="en-US" sz="3200" b="1" dirty="0">
                  <a:solidFill>
                    <a:schemeClr val="bg1"/>
                  </a:solidFill>
                  <a:latin typeface="微软雅黑" panose="020B0503020204020204" pitchFamily="34" charset="-122"/>
                  <a:ea typeface="微软雅黑" panose="020B0503020204020204" pitchFamily="34" charset="-122"/>
                </a:rPr>
                <a:t>第 </a:t>
              </a:r>
              <a:r>
                <a:rPr lang="en-US" altLang="zh-CN" sz="3200" b="1" dirty="0" smtClean="0">
                  <a:solidFill>
                    <a:schemeClr val="bg1"/>
                  </a:solidFill>
                  <a:latin typeface="微软雅黑" panose="020B0503020204020204" pitchFamily="34" charset="-122"/>
                  <a:ea typeface="微软雅黑" panose="020B0503020204020204" pitchFamily="34" charset="-122"/>
                </a:rPr>
                <a:t>8 </a:t>
              </a:r>
              <a:r>
                <a:rPr lang="zh-CN" altLang="en-US" sz="3200" b="1" dirty="0">
                  <a:solidFill>
                    <a:schemeClr val="bg1"/>
                  </a:solidFill>
                  <a:latin typeface="微软雅黑" panose="020B0503020204020204" pitchFamily="34" charset="-122"/>
                  <a:ea typeface="微软雅黑" panose="020B0503020204020204" pitchFamily="34" charset="-122"/>
                </a:rPr>
                <a:t>课时</a:t>
              </a:r>
              <a:endParaRPr lang="en-US" altLang="zh-CN" sz="3200" b="1" dirty="0">
                <a:solidFill>
                  <a:schemeClr val="bg1"/>
                </a:solidFill>
                <a:latin typeface="微软雅黑" panose="020B0503020204020204" pitchFamily="34" charset="-122"/>
                <a:ea typeface="微软雅黑" panose="020B0503020204020204" pitchFamily="34" charset="-122"/>
              </a:endParaRPr>
            </a:p>
            <a:p>
              <a:pPr algn="ctr">
                <a:lnSpc>
                  <a:spcPct val="150000"/>
                </a:lnSpc>
                <a:defRPr/>
              </a:pPr>
              <a:r>
                <a:rPr lang="zh-CN" altLang="en-US" sz="2800" dirty="0" smtClean="0">
                  <a:solidFill>
                    <a:schemeClr val="bg1"/>
                  </a:solidFill>
                  <a:latin typeface="微软雅黑" panose="020B0503020204020204" pitchFamily="34" charset="-122"/>
                  <a:ea typeface="微软雅黑" panose="020B0503020204020204" pitchFamily="34" charset="-122"/>
                </a:rPr>
                <a:t>浮力</a:t>
              </a:r>
              <a:endParaRPr lang="zh-CN" altLang="en-US" sz="2800" dirty="0">
                <a:solidFill>
                  <a:schemeClr val="bg1"/>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1191125" y="3029180"/>
              <a:ext cx="695024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a:xfrm>
            <a:off x="6903862" y="861797"/>
            <a:ext cx="1928733" cy="338554"/>
          </a:xfrm>
          <a:prstGeom prst="rect">
            <a:avLst/>
          </a:prstGeom>
          <a:noFill/>
        </p:spPr>
        <p:txBody>
          <a:bodyPr wrap="none" rtlCol="0">
            <a:spAutoFit/>
          </a:bodyPr>
          <a:lstStyle/>
          <a:p>
            <a:pPr algn="r"/>
            <a:r>
              <a:rPr lang="zh-CN" altLang="en-US" sz="1600" spc="100" dirty="0" smtClean="0">
                <a:solidFill>
                  <a:schemeClr val="tx1">
                    <a:lumMod val="65000"/>
                    <a:lumOff val="35000"/>
                    <a:alpha val="50000"/>
                  </a:schemeClr>
                </a:solidFill>
                <a:latin typeface="微软雅黑" panose="020B0503020204020204" pitchFamily="34" charset="-122"/>
                <a:ea typeface="微软雅黑" panose="020B0503020204020204" pitchFamily="34" charset="-122"/>
              </a:rPr>
              <a:t>第一篇　教材复习</a:t>
            </a:r>
            <a:endParaRPr lang="zh-CN" altLang="en-US" sz="1600" spc="100" dirty="0">
              <a:solidFill>
                <a:schemeClr val="tx1">
                  <a:lumMod val="65000"/>
                  <a:lumOff val="35000"/>
                  <a:alpha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文本框 17"/>
          <p:cNvSpPr txBox="1">
            <a:spLocks noChangeArrowheads="1"/>
          </p:cNvSpPr>
          <p:nvPr/>
        </p:nvSpPr>
        <p:spPr bwMode="auto">
          <a:xfrm>
            <a:off x="823087" y="341542"/>
            <a:ext cx="3406949" cy="498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a:solidFill>
                  <a:srgbClr val="0FA096"/>
                </a:solidFill>
                <a:latin typeface="微软雅黑" panose="020B0503020204020204" pitchFamily="34" charset="-122"/>
                <a:ea typeface="微软雅黑" panose="020B0503020204020204" pitchFamily="34" charset="-122"/>
              </a:rPr>
              <a:t>探究一　</a:t>
            </a:r>
            <a:r>
              <a:rPr lang="zh-CN" altLang="en-US" sz="2000" b="1" dirty="0" smtClean="0">
                <a:solidFill>
                  <a:srgbClr val="0FA096"/>
                </a:solidFill>
                <a:latin typeface="微软雅黑" panose="020B0503020204020204" pitchFamily="34" charset="-122"/>
                <a:ea typeface="微软雅黑" panose="020B0503020204020204" pitchFamily="34" charset="-122"/>
              </a:rPr>
              <a:t>浮力的理解及其应用</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10"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11" name="组合 6"/>
          <p:cNvGrpSpPr/>
          <p:nvPr/>
        </p:nvGrpSpPr>
        <p:grpSpPr>
          <a:xfrm>
            <a:off x="1188" y="2836806"/>
            <a:ext cx="428625" cy="1928489"/>
            <a:chOff x="-7792" y="350584"/>
            <a:chExt cx="428625" cy="1893852"/>
          </a:xfrm>
        </p:grpSpPr>
        <p:sp>
          <p:nvSpPr>
            <p:cNvPr id="12" name="矩形 11"/>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3"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8"/>
          <p:cNvSpPr txBox="1">
            <a:spLocks noChangeArrowheads="1"/>
          </p:cNvSpPr>
          <p:nvPr/>
        </p:nvSpPr>
        <p:spPr bwMode="auto">
          <a:xfrm>
            <a:off x="816866" y="731521"/>
            <a:ext cx="8027876" cy="2150195"/>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关于物体受到的浮力</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下列说法正确的是</a:t>
            </a:r>
            <a:r>
              <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漂在水面的物体比沉在水底的物体受到的浮力大</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B.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物体排开水的体积越大受到的浮力越大</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C.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没入水中的物体在水中的位置越深受到的浮力越大</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D.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物体的密度越大受到的浮力越小</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8" name="矩形 7"/>
          <p:cNvSpPr/>
          <p:nvPr/>
        </p:nvSpPr>
        <p:spPr>
          <a:xfrm>
            <a:off x="5532345" y="816902"/>
            <a:ext cx="341760" cy="369332"/>
          </a:xfrm>
          <a:prstGeom prst="rect">
            <a:avLst/>
          </a:prstGeom>
        </p:spPr>
        <p:txBody>
          <a:bodyPr wrap="none">
            <a:spAutoFit/>
          </a:bodyPr>
          <a:lstStyle/>
          <a:p>
            <a:r>
              <a:rPr lang="en-US" b="1" dirty="0" smtClean="0">
                <a:solidFill>
                  <a:srgbClr val="C00000"/>
                </a:solidFill>
                <a:latin typeface="微软雅黑" panose="020B0503020204020204" pitchFamily="34" charset="-122"/>
                <a:cs typeface="Times New Roman" panose="02020603050405020304"/>
              </a:rPr>
              <a:t>B</a:t>
            </a:r>
            <a:endParaRPr lang="zh-CN" altLang="en-US" dirty="0"/>
          </a:p>
        </p:txBody>
      </p:sp>
    </p:spTree>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6" y="314036"/>
            <a:ext cx="7878247" cy="3812188"/>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2.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林红同学将去盖的矿泉水瓶截去底部后倒置</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在瓶口处放入一乒乓球后压着球向瓶内注水</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直到水淹没乒乓球后放手</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观察到瓶口有少量水流出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此时乒乓球</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选填“受”或“不受”</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浮力作用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再用手将瓶口堵住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过一会儿</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观察到乒乓球将</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。该实验表明产生浮力的根本原因是</a:t>
            </a:r>
            <a:r>
              <a:rPr 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8-3</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pic>
        <p:nvPicPr>
          <p:cNvPr id="7" name="20JX44.EPS" descr="id:2147501184;FounderCES"/>
          <p:cNvPicPr/>
          <p:nvPr/>
        </p:nvPicPr>
        <p:blipFill>
          <a:blip r:embed="rId1" cstate="print">
            <a:clrChange>
              <a:clrFrom>
                <a:srgbClr val="FFFFFF"/>
              </a:clrFrom>
              <a:clrTo>
                <a:srgbClr val="FFFFFF">
                  <a:alpha val="0"/>
                </a:srgbClr>
              </a:clrTo>
            </a:clrChange>
          </a:blip>
          <a:stretch>
            <a:fillRect/>
          </a:stretch>
        </p:blipFill>
        <p:spPr>
          <a:xfrm>
            <a:off x="4443268" y="2586419"/>
            <a:ext cx="553603" cy="963749"/>
          </a:xfrm>
          <a:prstGeom prst="rect">
            <a:avLst/>
          </a:prstGeom>
        </p:spPr>
      </p:pic>
      <p:sp>
        <p:nvSpPr>
          <p:cNvPr id="10" name="矩形 9"/>
          <p:cNvSpPr/>
          <p:nvPr/>
        </p:nvSpPr>
        <p:spPr>
          <a:xfrm>
            <a:off x="2407334" y="1201656"/>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不受</a:t>
            </a:r>
            <a:endParaRPr lang="zh-CN" altLang="en-US" dirty="0"/>
          </a:p>
        </p:txBody>
      </p:sp>
      <p:sp>
        <p:nvSpPr>
          <p:cNvPr id="11" name="矩形 10"/>
          <p:cNvSpPr/>
          <p:nvPr/>
        </p:nvSpPr>
        <p:spPr>
          <a:xfrm>
            <a:off x="3534748" y="1607478"/>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上浮</a:t>
            </a:r>
            <a:endParaRPr lang="zh-CN" altLang="en-US" dirty="0"/>
          </a:p>
        </p:txBody>
      </p:sp>
      <p:sp>
        <p:nvSpPr>
          <p:cNvPr id="12" name="矩形 11"/>
          <p:cNvSpPr/>
          <p:nvPr/>
        </p:nvSpPr>
        <p:spPr>
          <a:xfrm>
            <a:off x="8014384" y="1616858"/>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物体</a:t>
            </a:r>
            <a:endParaRPr lang="zh-CN" altLang="en-US" dirty="0"/>
          </a:p>
        </p:txBody>
      </p:sp>
      <p:sp>
        <p:nvSpPr>
          <p:cNvPr id="13" name="矩形 12"/>
          <p:cNvSpPr/>
          <p:nvPr/>
        </p:nvSpPr>
        <p:spPr>
          <a:xfrm>
            <a:off x="774989" y="2023303"/>
            <a:ext cx="3473738" cy="369332"/>
          </a:xfrm>
          <a:prstGeom prst="rect">
            <a:avLst/>
          </a:prstGeom>
        </p:spPr>
        <p:txBody>
          <a:bodyPr wrap="squar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受到向上的压力大于向下的压力</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6" y="314036"/>
            <a:ext cx="7878247" cy="3344753"/>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3.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8-4</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一个重</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20 N</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的正方体物块浸没在水中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其上表面受到水向下的压力为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15 N,</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下表面受到水向上的压力为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24 N,</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则此时该物块受到的浮力大小为</a:t>
            </a: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N,</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方向</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物块所受合力为</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N,</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弹簧测力计的示数为</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N</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8-4</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pic>
        <p:nvPicPr>
          <p:cNvPr id="7" name="A64.EPS" descr="id:2147501191;FounderCES"/>
          <p:cNvPicPr/>
          <p:nvPr/>
        </p:nvPicPr>
        <p:blipFill>
          <a:blip r:embed="rId1" cstate="print">
            <a:clrChange>
              <a:clrFrom>
                <a:srgbClr val="FFFFFF"/>
              </a:clrFrom>
              <a:clrTo>
                <a:srgbClr val="FFFFFF">
                  <a:alpha val="0"/>
                </a:srgbClr>
              </a:clrTo>
            </a:clrChange>
          </a:blip>
          <a:stretch>
            <a:fillRect/>
          </a:stretch>
        </p:blipFill>
        <p:spPr>
          <a:xfrm>
            <a:off x="4395871" y="1890166"/>
            <a:ext cx="674892" cy="1316258"/>
          </a:xfrm>
          <a:prstGeom prst="rect">
            <a:avLst/>
          </a:prstGeom>
        </p:spPr>
      </p:pic>
      <p:sp>
        <p:nvSpPr>
          <p:cNvPr id="10" name="矩形 9"/>
          <p:cNvSpPr/>
          <p:nvPr/>
        </p:nvSpPr>
        <p:spPr>
          <a:xfrm>
            <a:off x="1088726" y="1220272"/>
            <a:ext cx="327334"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9</a:t>
            </a:r>
            <a:endParaRPr lang="zh-CN" altLang="en-US" dirty="0"/>
          </a:p>
        </p:txBody>
      </p:sp>
      <p:sp>
        <p:nvSpPr>
          <p:cNvPr id="11" name="矩形 10"/>
          <p:cNvSpPr/>
          <p:nvPr/>
        </p:nvSpPr>
        <p:spPr>
          <a:xfrm>
            <a:off x="2610756" y="1191985"/>
            <a:ext cx="1107996"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竖直向上</a:t>
            </a:r>
            <a:endParaRPr lang="zh-CN" altLang="en-US" dirty="0"/>
          </a:p>
        </p:txBody>
      </p:sp>
      <p:sp>
        <p:nvSpPr>
          <p:cNvPr id="12" name="矩形 11"/>
          <p:cNvSpPr/>
          <p:nvPr/>
        </p:nvSpPr>
        <p:spPr>
          <a:xfrm>
            <a:off x="5809230" y="1210170"/>
            <a:ext cx="327334"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0</a:t>
            </a:r>
            <a:endParaRPr lang="zh-CN" altLang="en-US" dirty="0"/>
          </a:p>
        </p:txBody>
      </p:sp>
      <p:sp>
        <p:nvSpPr>
          <p:cNvPr id="13" name="矩形 12"/>
          <p:cNvSpPr/>
          <p:nvPr/>
        </p:nvSpPr>
        <p:spPr>
          <a:xfrm>
            <a:off x="1295206" y="1626240"/>
            <a:ext cx="470000"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11</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7" name="组合 16"/>
          <p:cNvGrpSpPr/>
          <p:nvPr/>
        </p:nvGrpSpPr>
        <p:grpSpPr>
          <a:xfrm>
            <a:off x="816869" y="314036"/>
            <a:ext cx="4263131" cy="4248605"/>
            <a:chOff x="816869" y="314036"/>
            <a:chExt cx="4263131" cy="4248605"/>
          </a:xfrm>
        </p:grpSpPr>
        <p:sp>
          <p:nvSpPr>
            <p:cNvPr id="19" name="文本框 18"/>
            <p:cNvSpPr txBox="1">
              <a:spLocks noChangeArrowheads="1"/>
            </p:cNvSpPr>
            <p:nvPr/>
          </p:nvSpPr>
          <p:spPr bwMode="auto">
            <a:xfrm>
              <a:off x="816869" y="314036"/>
              <a:ext cx="4263131" cy="3396690"/>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8-5</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一艘轮船装上货物后</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发现船身下沉了一些</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则它受到的浮力</a:t>
              </a:r>
              <a:r>
                <a:rPr 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en-US" altLang="zh-CN"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选填“变大”“变小”或“不变”</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。当轮船由河水密度小的长江驶入海水密度大的东海后</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它受到的浮力</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选填“变大”“变小”或“不变”</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船身相对于水面将</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选填“上浮”“下沉”或“不变”</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一些。</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8" name="18ZX70.EPS" descr="id:2147501198;FounderCES"/>
            <p:cNvPicPr/>
            <p:nvPr/>
          </p:nvPicPr>
          <p:blipFill>
            <a:blip r:embed="rId1" cstate="print">
              <a:clrChange>
                <a:clrFrom>
                  <a:srgbClr val="FFFFFF"/>
                </a:clrFrom>
                <a:clrTo>
                  <a:srgbClr val="FFFFFF">
                    <a:alpha val="0"/>
                  </a:srgbClr>
                </a:clrTo>
              </a:clrChange>
            </a:blip>
            <a:stretch>
              <a:fillRect/>
            </a:stretch>
          </p:blipFill>
          <p:spPr>
            <a:xfrm>
              <a:off x="2726231" y="3323071"/>
              <a:ext cx="1208461" cy="1228715"/>
            </a:xfrm>
            <a:prstGeom prst="rect">
              <a:avLst/>
            </a:prstGeom>
          </p:spPr>
        </p:pic>
        <p:sp>
          <p:nvSpPr>
            <p:cNvPr id="16" name="矩形 15"/>
            <p:cNvSpPr/>
            <p:nvPr/>
          </p:nvSpPr>
          <p:spPr>
            <a:xfrm>
              <a:off x="3936585" y="4193309"/>
              <a:ext cx="784189" cy="369332"/>
            </a:xfrm>
            <a:prstGeom prst="rect">
              <a:avLst/>
            </a:prstGeom>
          </p:spPr>
          <p:txBody>
            <a:bodyPr wrap="square">
              <a:spAutoFit/>
            </a:bodyPr>
            <a:lstStyle/>
            <a:p>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8-5</a:t>
              </a:r>
              <a:endParaRPr lang="zh-CN" altLang="en-US" dirty="0"/>
            </a:p>
          </p:txBody>
        </p:sp>
      </p:gr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0" name="矩形 9"/>
          <p:cNvSpPr/>
          <p:nvPr/>
        </p:nvSpPr>
        <p:spPr>
          <a:xfrm>
            <a:off x="4274233" y="776638"/>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变大</a:t>
            </a:r>
            <a:endParaRPr lang="zh-CN" altLang="en-US" dirty="0"/>
          </a:p>
        </p:txBody>
      </p:sp>
      <p:sp>
        <p:nvSpPr>
          <p:cNvPr id="11" name="矩形 10"/>
          <p:cNvSpPr/>
          <p:nvPr/>
        </p:nvSpPr>
        <p:spPr>
          <a:xfrm>
            <a:off x="3387110" y="2004497"/>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不变</a:t>
            </a:r>
            <a:endParaRPr lang="zh-CN" altLang="en-US" dirty="0"/>
          </a:p>
        </p:txBody>
      </p:sp>
      <p:sp>
        <p:nvSpPr>
          <p:cNvPr id="12" name="矩形 11"/>
          <p:cNvSpPr/>
          <p:nvPr/>
        </p:nvSpPr>
        <p:spPr>
          <a:xfrm>
            <a:off x="1918384" y="2836057"/>
            <a:ext cx="646331" cy="369332"/>
          </a:xfrm>
          <a:prstGeom prst="rect">
            <a:avLst/>
          </a:prstGeom>
        </p:spPr>
        <p:txBody>
          <a:bodyPr wrap="none">
            <a:spAutoFit/>
          </a:bodyPr>
          <a:lstStyle/>
          <a:p>
            <a:pPr lvl="0" defTabSz="914400" fontAlgn="base">
              <a:spcBef>
                <a:spcPct val="0"/>
              </a:spcBef>
              <a:spcAft>
                <a:spcPct val="0"/>
              </a:spcAft>
            </a:pP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上浮</a:t>
            </a:r>
            <a:endParaRPr lang="zh-CN" altLang="en-US" dirty="0" smtClean="0">
              <a:solidFill>
                <a:prstClr val="black"/>
              </a:solidFill>
              <a:latin typeface="Arial" panose="020B0604020202020204" pitchFamily="34" charset="0"/>
              <a:ea typeface="宋体" panose="02010600030101010101" pitchFamily="2" charset="-122"/>
            </a:endParaRPr>
          </a:p>
        </p:txBody>
      </p:sp>
      <p:sp>
        <p:nvSpPr>
          <p:cNvPr id="13" name="Rectangle 1"/>
          <p:cNvSpPr>
            <a:spLocks noChangeArrowheads="1"/>
          </p:cNvSpPr>
          <p:nvPr/>
        </p:nvSpPr>
        <p:spPr bwMode="auto">
          <a:xfrm>
            <a:off x="5384800" y="314037"/>
            <a:ext cx="3389746" cy="4247317"/>
          </a:xfrm>
          <a:prstGeom prst="rect">
            <a:avLst/>
          </a:prstGeom>
          <a:solidFill>
            <a:schemeClr val="bg1">
              <a:lumMod val="95000"/>
            </a:schemeClr>
          </a:solidFill>
          <a:ln w="9525">
            <a:noFill/>
            <a:miter lim="800000"/>
          </a:ln>
          <a:effectLst/>
        </p:spPr>
        <p:txBody>
          <a:bodyPr vert="horz" wrap="square" lIns="91440" tIns="45720" rIns="91440" bIns="45720" numCol="1" anchor="ctr" anchorCtr="0" compatLnSpc="1">
            <a:spAutoFit/>
          </a:bodyPr>
          <a:lstStyle/>
          <a:p>
            <a:pPr>
              <a:lnSpc>
                <a:spcPct val="150000"/>
              </a:lnSpc>
              <a:spcAft>
                <a:spcPts val="0"/>
              </a:spcAft>
            </a:pP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由于轮船漂浮在水面上</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则</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F</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浮</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=G</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船</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轮船在装上货物后</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轮船的总重力变大</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所以轮船受到水的浮力也变大</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当轮船由长江驶入东海后</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还是漂浮</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,F</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浮</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=G</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船</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此过程轮船受到的重力不变</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所以轮船受到的浮力也不变</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又因为</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F</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浮</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=ρ</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液</a:t>
            </a:r>
            <a:r>
              <a:rPr lang="en-US" altLang="zh-CN" dirty="0" err="1" smtClean="0">
                <a:solidFill>
                  <a:srgbClr val="A50021"/>
                </a:solidFill>
                <a:latin typeface="微软雅黑" panose="020B0503020204020204" pitchFamily="34" charset="-122"/>
                <a:ea typeface="微软雅黑" panose="020B0503020204020204" pitchFamily="34" charset="-122"/>
                <a:cs typeface="Times New Roman" panose="02020603050405020304"/>
              </a:rPr>
              <a:t>gV</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排</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,ρ</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河水</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&lt;ρ</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海水</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所以排开河水的体积大于排开海水的体积</a:t>
            </a:r>
            <a:r>
              <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所以船将上浮一些。</a:t>
            </a:r>
            <a:endParaRPr lang="zh-CN" sz="1050" dirty="0">
              <a:solidFill>
                <a:srgbClr val="A50021"/>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6" y="314036"/>
            <a:ext cx="7878247" cy="3347767"/>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5.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潜水艇对保卫我国的南海起着重要的作用。如图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8-6</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潜水艇在水中处于悬浮状态</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此时其所受浮力与重力的大小关系为</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浮</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&gt;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&lt;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”或“</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。当压缩空气将水舱中的水排出一部分时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潜水艇将</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选填“上浮”“下沉”或“悬浮”</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8-6</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pic>
        <p:nvPicPr>
          <p:cNvPr id="10" name="7jk75.EPS" descr="id:2147501205;FounderCES"/>
          <p:cNvPicPr/>
          <p:nvPr/>
        </p:nvPicPr>
        <p:blipFill>
          <a:blip r:embed="rId1" cstate="print">
            <a:clrChange>
              <a:clrFrom>
                <a:srgbClr val="FFFFFF"/>
              </a:clrFrom>
              <a:clrTo>
                <a:srgbClr val="FFFFFF">
                  <a:alpha val="0"/>
                </a:srgbClr>
              </a:clrTo>
            </a:clrChange>
          </a:blip>
          <a:stretch>
            <a:fillRect/>
          </a:stretch>
        </p:blipFill>
        <p:spPr>
          <a:xfrm>
            <a:off x="4077855" y="2231964"/>
            <a:ext cx="1214582" cy="927195"/>
          </a:xfrm>
          <a:prstGeom prst="rect">
            <a:avLst/>
          </a:prstGeom>
        </p:spPr>
      </p:pic>
      <p:sp>
        <p:nvSpPr>
          <p:cNvPr id="11" name="矩形 10"/>
          <p:cNvSpPr/>
          <p:nvPr/>
        </p:nvSpPr>
        <p:spPr>
          <a:xfrm>
            <a:off x="5875237" y="758310"/>
            <a:ext cx="360996"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dirty="0"/>
          </a:p>
        </p:txBody>
      </p:sp>
      <p:sp>
        <p:nvSpPr>
          <p:cNvPr id="12" name="矩形 11"/>
          <p:cNvSpPr/>
          <p:nvPr/>
        </p:nvSpPr>
        <p:spPr>
          <a:xfrm>
            <a:off x="6970675" y="1183760"/>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上浮</a:t>
            </a:r>
            <a:endParaRPr lang="zh-CN" altLang="en-US" dirty="0"/>
          </a:p>
        </p:txBody>
      </p:sp>
      <p:sp>
        <p:nvSpPr>
          <p:cNvPr id="13" name="TextBox 12"/>
          <p:cNvSpPr txBox="1"/>
          <p:nvPr/>
        </p:nvSpPr>
        <p:spPr>
          <a:xfrm>
            <a:off x="858982" y="3665517"/>
            <a:ext cx="7823200" cy="903700"/>
          </a:xfrm>
          <a:prstGeom prst="rect">
            <a:avLst/>
          </a:prstGeom>
          <a:solidFill>
            <a:schemeClr val="bg1">
              <a:lumMod val="95000"/>
            </a:schemeClr>
          </a:solidFill>
        </p:spPr>
        <p:txBody>
          <a:bodyPr wrap="square" lIns="36000" tIns="36000" rIns="36000" bIns="36000" rtlCol="0">
            <a:spAutoFit/>
          </a:bodyPr>
          <a:lstStyle/>
          <a:p>
            <a:pPr>
              <a:lnSpc>
                <a:spcPct val="150000"/>
              </a:lnSpc>
              <a:spcAft>
                <a:spcPts val="0"/>
              </a:spcAft>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根据潜水艇处于悬浮状态得出浮力等于重力</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潜水艇的工作原理是改变自身的重力实现浮沉</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排出一部分水之后</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重力小于浮力</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则潜水艇将上浮。</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文本框 17"/>
          <p:cNvSpPr txBox="1">
            <a:spLocks noChangeArrowheads="1"/>
          </p:cNvSpPr>
          <p:nvPr/>
        </p:nvSpPr>
        <p:spPr bwMode="auto">
          <a:xfrm>
            <a:off x="823087" y="341542"/>
            <a:ext cx="3406949" cy="498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探究二</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浮力大小的相关比较</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10"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2" name="矩形 11"/>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3"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8"/>
          <p:cNvSpPr txBox="1">
            <a:spLocks noChangeArrowheads="1"/>
          </p:cNvSpPr>
          <p:nvPr/>
        </p:nvSpPr>
        <p:spPr bwMode="auto">
          <a:xfrm>
            <a:off x="816866" y="731521"/>
            <a:ext cx="8027876" cy="3396690"/>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6.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8-7</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林红同学用手指把一乒乓球压入水中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松开手后</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乒乓球上升至水面最后漂浮在水面上。在这个过程中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它所受到的浮力</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8-7</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大小不变</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B.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逐渐变小</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C.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先不变后变小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D.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先变小后不变</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8" name="20JX45.EPS" descr="id:2147501219;FounderCES"/>
          <p:cNvPicPr/>
          <p:nvPr/>
        </p:nvPicPr>
        <p:blipFill>
          <a:blip r:embed="rId1" cstate="print">
            <a:clrChange>
              <a:clrFrom>
                <a:srgbClr val="FFFFFF"/>
              </a:clrFrom>
              <a:clrTo>
                <a:srgbClr val="FFFFFF">
                  <a:alpha val="0"/>
                </a:srgbClr>
              </a:clrTo>
            </a:clrChange>
          </a:blip>
          <a:stretch>
            <a:fillRect/>
          </a:stretch>
        </p:blipFill>
        <p:spPr>
          <a:xfrm>
            <a:off x="4296869" y="1720905"/>
            <a:ext cx="1014039" cy="1022929"/>
          </a:xfrm>
          <a:prstGeom prst="rect">
            <a:avLst/>
          </a:prstGeom>
        </p:spPr>
      </p:pic>
      <p:sp>
        <p:nvSpPr>
          <p:cNvPr id="9" name="矩形 8"/>
          <p:cNvSpPr/>
          <p:nvPr/>
        </p:nvSpPr>
        <p:spPr>
          <a:xfrm>
            <a:off x="6459989" y="1232539"/>
            <a:ext cx="340158" cy="369332"/>
          </a:xfrm>
          <a:prstGeom prst="rect">
            <a:avLst/>
          </a:prstGeom>
        </p:spPr>
        <p:txBody>
          <a:bodyPr wrap="none">
            <a:spAutoFit/>
          </a:bodyPr>
          <a:lstStyle/>
          <a:p>
            <a:r>
              <a:rPr lang="en-US" b="1" dirty="0" smtClean="0">
                <a:solidFill>
                  <a:srgbClr val="C00000"/>
                </a:solidFill>
                <a:latin typeface="微软雅黑" panose="020B0503020204020204" pitchFamily="34" charset="-122"/>
                <a:cs typeface="Times New Roman" panose="02020603050405020304"/>
              </a:rPr>
              <a:t>C</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6" y="314036"/>
            <a:ext cx="7878247" cy="2565693"/>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7.</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甲、乙、丙是三个体积相等的实心球</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在水中静止时的位置如图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8-8</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a:t>
            </a: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球受到水的浮力最大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球的密度最小。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8-8</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pic>
        <p:nvPicPr>
          <p:cNvPr id="7" name="18ZX72.EPS" descr="id:2147501226;FounderCES"/>
          <p:cNvPicPr/>
          <p:nvPr/>
        </p:nvPicPr>
        <p:blipFill>
          <a:blip r:embed="rId1" cstate="print">
            <a:clrChange>
              <a:clrFrom>
                <a:srgbClr val="FFFFFF"/>
              </a:clrFrom>
              <a:clrTo>
                <a:srgbClr val="FFFFFF">
                  <a:alpha val="0"/>
                </a:srgbClr>
              </a:clrTo>
            </a:clrChange>
          </a:blip>
          <a:stretch>
            <a:fillRect/>
          </a:stretch>
        </p:blipFill>
        <p:spPr>
          <a:xfrm>
            <a:off x="4145163" y="1413913"/>
            <a:ext cx="1211928" cy="840514"/>
          </a:xfrm>
          <a:prstGeom prst="rect">
            <a:avLst/>
          </a:prstGeom>
        </p:spPr>
      </p:pic>
      <p:sp>
        <p:nvSpPr>
          <p:cNvPr id="10" name="矩形 9"/>
          <p:cNvSpPr/>
          <p:nvPr/>
        </p:nvSpPr>
        <p:spPr>
          <a:xfrm>
            <a:off x="1054891" y="795977"/>
            <a:ext cx="415498"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丙</a:t>
            </a:r>
            <a:endParaRPr lang="zh-CN" altLang="en-US" dirty="0"/>
          </a:p>
        </p:txBody>
      </p:sp>
      <p:sp>
        <p:nvSpPr>
          <p:cNvPr id="11" name="矩形 10"/>
          <p:cNvSpPr/>
          <p:nvPr/>
        </p:nvSpPr>
        <p:spPr>
          <a:xfrm>
            <a:off x="4131033" y="795833"/>
            <a:ext cx="415498"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甲</a:t>
            </a:r>
            <a:endParaRPr lang="zh-CN" altLang="en-US" dirty="0"/>
          </a:p>
        </p:txBody>
      </p:sp>
      <p:grpSp>
        <p:nvGrpSpPr>
          <p:cNvPr id="13" name="组合 12"/>
          <p:cNvGrpSpPr/>
          <p:nvPr/>
        </p:nvGrpSpPr>
        <p:grpSpPr>
          <a:xfrm>
            <a:off x="858982" y="2792186"/>
            <a:ext cx="7887854" cy="1793009"/>
            <a:chOff x="886691" y="331355"/>
            <a:chExt cx="7887854" cy="1793009"/>
          </a:xfrm>
        </p:grpSpPr>
        <p:sp>
          <p:nvSpPr>
            <p:cNvPr id="16" name="矩形 15"/>
            <p:cNvSpPr/>
            <p:nvPr/>
          </p:nvSpPr>
          <p:spPr>
            <a:xfrm>
              <a:off x="886691" y="341745"/>
              <a:ext cx="7887854" cy="17826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7" name="Object 3"/>
            <p:cNvGraphicFramePr>
              <a:graphicFrameLocks noChangeAspect="1"/>
            </p:cNvGraphicFramePr>
            <p:nvPr/>
          </p:nvGraphicFramePr>
          <p:xfrm>
            <a:off x="969097" y="331355"/>
            <a:ext cx="7696200" cy="1792288"/>
          </p:xfrm>
          <a:graphic>
            <a:graphicData uri="http://schemas.openxmlformats.org/presentationml/2006/ole">
              <mc:AlternateContent xmlns:mc="http://schemas.openxmlformats.org/markup-compatibility/2006">
                <mc:Choice xmlns:v="urn:schemas-microsoft-com:vml" Requires="v">
                  <p:oleObj spid="_x0000_s2049" name="文档" r:id="rId2" imgW="7864475" imgH="1835150" progId="Word.Document.12">
                    <p:embed/>
                  </p:oleObj>
                </mc:Choice>
                <mc:Fallback>
                  <p:oleObj name="文档" r:id="rId2" imgW="7864475" imgH="1835150" progId="Word.Document.12">
                    <p:embed/>
                    <p:pic>
                      <p:nvPicPr>
                        <p:cNvPr id="0" name="图片 2048"/>
                        <p:cNvPicPr>
                          <a:picLocks noChangeAspect="1"/>
                        </p:cNvPicPr>
                        <p:nvPr/>
                      </p:nvPicPr>
                      <p:blipFill>
                        <a:blip r:embed="rId3"/>
                        <a:stretch>
                          <a:fillRect/>
                        </a:stretch>
                      </p:blipFill>
                      <p:spPr>
                        <a:xfrm>
                          <a:off x="969097" y="331355"/>
                          <a:ext cx="7696200" cy="1792288"/>
                        </a:xfrm>
                        <a:prstGeom prst="rect">
                          <a:avLst/>
                        </a:prstGeom>
                        <a:noFill/>
                        <a:ln w="9525">
                          <a:noFill/>
                        </a:ln>
                      </p:spPr>
                    </p:pic>
                  </p:oleObj>
                </mc:Fallback>
              </mc:AlternateContent>
            </a:graphicData>
          </a:graphic>
        </p:graphicFrame>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6" y="314036"/>
            <a:ext cx="7878247" cy="2981192"/>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8.</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[2019</a:t>
            </a:r>
            <a:r>
              <a:rPr lang="en-US" altLang="zh-CN"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宜春模拟</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8-9</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将两个完全相同的物体</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B</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分别放到甲、乙两种液体中。物体静止时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漂浮</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B</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悬浮</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且两液面相平。两个容器底部受到的液体压强分别为</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p</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甲</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p</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乙</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物体</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B</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所受浮力分别为</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en-US" i="1"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en-US" i="1"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B</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 </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p</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甲</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&gt;p</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乙</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en-US" i="1"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en-US" i="1"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B</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B. </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p</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甲</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&lt;p</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乙</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en-US" i="1"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&gt;F</a:t>
            </a:r>
            <a:r>
              <a:rPr lang="en-US" i="1"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B</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C. </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p</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甲</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&lt;p</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乙</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en-US" i="1"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en-US" i="1"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B</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D. </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p</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甲</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&gt;p</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乙</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en-US" i="1"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&lt;F</a:t>
            </a:r>
            <a:r>
              <a:rPr lang="en-US" i="1"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B</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6175950" y="1852813"/>
            <a:ext cx="2035176" cy="1508562"/>
            <a:chOff x="6175950" y="1852813"/>
            <a:chExt cx="2035176" cy="1508562"/>
          </a:xfrm>
        </p:grpSpPr>
        <p:pic>
          <p:nvPicPr>
            <p:cNvPr id="8" name="20JX46.EPS" descr="id:2147501233;FounderCES"/>
            <p:cNvPicPr/>
            <p:nvPr/>
          </p:nvPicPr>
          <p:blipFill>
            <a:blip r:embed="rId1" cstate="print">
              <a:clrChange>
                <a:clrFrom>
                  <a:srgbClr val="FFFFFF"/>
                </a:clrFrom>
                <a:clrTo>
                  <a:srgbClr val="FFFFFF">
                    <a:alpha val="0"/>
                  </a:srgbClr>
                </a:clrTo>
              </a:clrChange>
            </a:blip>
            <a:stretch>
              <a:fillRect/>
            </a:stretch>
          </p:blipFill>
          <p:spPr>
            <a:xfrm>
              <a:off x="6175950" y="1852813"/>
              <a:ext cx="2035176" cy="1022747"/>
            </a:xfrm>
            <a:prstGeom prst="rect">
              <a:avLst/>
            </a:prstGeom>
          </p:spPr>
        </p:pic>
        <p:sp>
          <p:nvSpPr>
            <p:cNvPr id="10" name="矩形 9"/>
            <p:cNvSpPr/>
            <p:nvPr/>
          </p:nvSpPr>
          <p:spPr>
            <a:xfrm>
              <a:off x="6886160" y="2853544"/>
              <a:ext cx="784189" cy="507831"/>
            </a:xfrm>
            <a:prstGeom prst="rect">
              <a:avLst/>
            </a:prstGeom>
          </p:spPr>
          <p:txBody>
            <a:bodyPr wrap="none">
              <a:spAutoFit/>
            </a:bodyPr>
            <a:lstStyle/>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8-9</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sp>
        <p:nvSpPr>
          <p:cNvPr id="12" name="矩形 11"/>
          <p:cNvSpPr/>
          <p:nvPr/>
        </p:nvSpPr>
        <p:spPr>
          <a:xfrm>
            <a:off x="6931463" y="1232538"/>
            <a:ext cx="357790" cy="369332"/>
          </a:xfrm>
          <a:prstGeom prst="rect">
            <a:avLst/>
          </a:prstGeom>
        </p:spPr>
        <p:txBody>
          <a:bodyPr wrap="none">
            <a:spAutoFit/>
          </a:bodyPr>
          <a:lstStyle/>
          <a:p>
            <a:r>
              <a:rPr lang="en-US" b="1" dirty="0" smtClean="0">
                <a:solidFill>
                  <a:srgbClr val="C00000"/>
                </a:solidFill>
                <a:latin typeface="微软雅黑" panose="020B0503020204020204" pitchFamily="34" charset="-122"/>
                <a:cs typeface="Times New Roman" panose="02020603050405020304"/>
              </a:rPr>
              <a:t>A</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6" y="314036"/>
            <a:ext cx="7878247" cy="2932268"/>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9.</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[2018</a:t>
            </a:r>
            <a:r>
              <a:rPr lang="en-US" altLang="zh-CN"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江西</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8-10</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在已调好的天平的两个托盘上放上两个一模一样装满水的桶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其中右桶上漂着一小块木块</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下列关于天平会向哪边倾斜的说法正确的是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天平不倾斜</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B.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向左盘倾斜</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C.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向右盘倾斜</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D.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无未能判断</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6550658" y="1579299"/>
            <a:ext cx="1500761" cy="1557517"/>
            <a:chOff x="6550658" y="1579299"/>
            <a:chExt cx="1500761" cy="1557517"/>
          </a:xfrm>
        </p:grpSpPr>
        <p:pic>
          <p:nvPicPr>
            <p:cNvPr id="11" name="A66.EPS" descr="id:2147501240;FounderCES"/>
            <p:cNvPicPr/>
            <p:nvPr/>
          </p:nvPicPr>
          <p:blipFill>
            <a:blip r:embed="rId1" cstate="print">
              <a:clrChange>
                <a:clrFrom>
                  <a:srgbClr val="FFFFFF"/>
                </a:clrFrom>
                <a:clrTo>
                  <a:srgbClr val="FFFFFF">
                    <a:alpha val="0"/>
                  </a:srgbClr>
                </a:clrTo>
              </a:clrChange>
            </a:blip>
            <a:stretch>
              <a:fillRect/>
            </a:stretch>
          </p:blipFill>
          <p:spPr>
            <a:xfrm>
              <a:off x="6550658" y="1579299"/>
              <a:ext cx="1500761" cy="1034592"/>
            </a:xfrm>
            <a:prstGeom prst="rect">
              <a:avLst/>
            </a:prstGeom>
          </p:spPr>
        </p:pic>
        <p:sp>
          <p:nvSpPr>
            <p:cNvPr id="12" name="矩形 11"/>
            <p:cNvSpPr/>
            <p:nvPr/>
          </p:nvSpPr>
          <p:spPr>
            <a:xfrm>
              <a:off x="6917403" y="2628985"/>
              <a:ext cx="918841" cy="507831"/>
            </a:xfrm>
            <a:prstGeom prst="rect">
              <a:avLst/>
            </a:prstGeom>
          </p:spPr>
          <p:txBody>
            <a:bodyPr wrap="none">
              <a:spAutoFit/>
            </a:bodyPr>
            <a:lstStyle/>
            <a:p>
              <a:pPr lvl="0" algn="ctr">
                <a:lnSpc>
                  <a:spcPct val="150000"/>
                </a:lnSpc>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8-10</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sp>
        <p:nvSpPr>
          <p:cNvPr id="10" name="矩形 9"/>
          <p:cNvSpPr/>
          <p:nvPr/>
        </p:nvSpPr>
        <p:spPr>
          <a:xfrm>
            <a:off x="2340990" y="1209963"/>
            <a:ext cx="357790" cy="369332"/>
          </a:xfrm>
          <a:prstGeom prst="rect">
            <a:avLst/>
          </a:prstGeom>
        </p:spPr>
        <p:txBody>
          <a:bodyPr wrap="square">
            <a:spAutoFit/>
          </a:bodyPr>
          <a:lstStyle/>
          <a:p>
            <a:r>
              <a:rPr lang="en-US" b="1" dirty="0" smtClean="0">
                <a:solidFill>
                  <a:srgbClr val="C00000"/>
                </a:solidFill>
                <a:latin typeface="微软雅黑" panose="020B0503020204020204" pitchFamily="34" charset="-122"/>
                <a:cs typeface="Times New Roman" panose="02020603050405020304"/>
              </a:rPr>
              <a:t>A</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6" y="314036"/>
            <a:ext cx="7878247" cy="3763265"/>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“曹冲称象”是千古传诵的故事。如图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8-11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甲所示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先把重为</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G</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象</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的大象牵到船上</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船就要沉下去一些</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在水面到达的位置上沿水面画一条线</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这时船受到的浮力为</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浮甲</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。如图乙所示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把大象赶上岸</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再把石头抬到船上</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等船下沉到画线的位置为止</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这时船受到的浮力为</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浮乙</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。称出船上石头受到的重力</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G</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石</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。则有关浮力、重力的说法</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正确的是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 </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浮甲</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浮乙</a:t>
            </a:r>
            <a:r>
              <a:rPr lang="zh-CN" alt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G</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象</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&lt;G</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石</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B. </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浮甲</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&gt;F</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浮乙</a:t>
            </a:r>
            <a:r>
              <a:rPr lang="zh-CN" alt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G</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象</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G</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石</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C. </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浮甲</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浮乙</a:t>
            </a:r>
            <a:r>
              <a:rPr lang="zh-CN" alt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G</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象</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G</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石</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D. </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浮甲</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&lt;F</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浮乙</a:t>
            </a:r>
            <a:r>
              <a:rPr lang="zh-CN" alt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G</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象</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&gt;G</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石</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5522237" y="2244319"/>
            <a:ext cx="2814343" cy="1613366"/>
            <a:chOff x="5522237" y="2244319"/>
            <a:chExt cx="2814343" cy="1613366"/>
          </a:xfrm>
        </p:grpSpPr>
        <p:pic>
          <p:nvPicPr>
            <p:cNvPr id="10" name="20JX47.EPS" descr="id:2147501247;FounderCES"/>
            <p:cNvPicPr/>
            <p:nvPr/>
          </p:nvPicPr>
          <p:blipFill>
            <a:blip r:embed="rId1" cstate="print">
              <a:clrChange>
                <a:clrFrom>
                  <a:srgbClr val="FFFFFF"/>
                </a:clrFrom>
                <a:clrTo>
                  <a:srgbClr val="FFFFFF">
                    <a:alpha val="0"/>
                  </a:srgbClr>
                </a:clrTo>
              </a:clrChange>
            </a:blip>
            <a:stretch>
              <a:fillRect/>
            </a:stretch>
          </p:blipFill>
          <p:spPr>
            <a:xfrm>
              <a:off x="5522237" y="2244319"/>
              <a:ext cx="2814343" cy="1071536"/>
            </a:xfrm>
            <a:prstGeom prst="rect">
              <a:avLst/>
            </a:prstGeom>
          </p:spPr>
        </p:pic>
        <p:sp>
          <p:nvSpPr>
            <p:cNvPr id="13" name="矩形 12"/>
            <p:cNvSpPr/>
            <p:nvPr/>
          </p:nvSpPr>
          <p:spPr>
            <a:xfrm>
              <a:off x="6640601" y="3349854"/>
              <a:ext cx="918841" cy="507831"/>
            </a:xfrm>
            <a:prstGeom prst="rect">
              <a:avLst/>
            </a:prstGeom>
          </p:spPr>
          <p:txBody>
            <a:bodyPr wrap="none">
              <a:spAutoFit/>
            </a:bodyPr>
            <a:lstStyle/>
            <a:p>
              <a:pPr lvl="0" algn="ctr">
                <a:lnSpc>
                  <a:spcPct val="150000"/>
                </a:lnSpc>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8-11</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文本框 14"/>
          <p:cNvSpPr txBox="1">
            <a:spLocks noChangeArrowheads="1"/>
          </p:cNvSpPr>
          <p:nvPr/>
        </p:nvSpPr>
        <p:spPr bwMode="auto">
          <a:xfrm>
            <a:off x="812466" y="352237"/>
            <a:ext cx="1611586" cy="534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a:solidFill>
                  <a:srgbClr val="0FA096"/>
                </a:solidFill>
                <a:latin typeface="微软雅黑" panose="020B0503020204020204" pitchFamily="34" charset="-122"/>
                <a:ea typeface="微软雅黑" panose="020B0503020204020204" pitchFamily="34" charset="-122"/>
              </a:rPr>
              <a:t>考点一　</a:t>
            </a:r>
            <a:r>
              <a:rPr lang="zh-CN" altLang="en-US" sz="2000" b="1" dirty="0" smtClean="0">
                <a:solidFill>
                  <a:srgbClr val="0FA096"/>
                </a:solidFill>
                <a:latin typeface="微软雅黑" panose="020B0503020204020204" pitchFamily="34" charset="-122"/>
                <a:ea typeface="微软雅黑" panose="020B0503020204020204" pitchFamily="34" charset="-122"/>
              </a:rPr>
              <a:t>浮力</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25" name="文本框 18"/>
          <p:cNvSpPr txBox="1">
            <a:spLocks noChangeArrowheads="1"/>
          </p:cNvSpPr>
          <p:nvPr/>
        </p:nvSpPr>
        <p:spPr bwMode="auto">
          <a:xfrm>
            <a:off x="816866" y="818195"/>
            <a:ext cx="7910039" cy="2150195"/>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定义：</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浸在液体或气体中的物体</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都受到液体或气体对它</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托起的力</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这个力叫浮力。</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2.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方向：</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。施力物体：液体或气体。</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3.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产生原因：</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液体或气体对物体上、下表面的压力不相等</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并且向上的压力大于向下的压力</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向上、向下的</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即为浮力</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即</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浮</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向上</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向下</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矩形 8"/>
          <p:cNvSpPr/>
          <p:nvPr/>
        </p:nvSpPr>
        <p:spPr>
          <a:xfrm>
            <a:off x="6804565" y="869579"/>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向上</a:t>
            </a:r>
            <a:endParaRPr lang="zh-CN" altLang="en-US" dirty="0"/>
          </a:p>
        </p:txBody>
      </p:sp>
      <p:sp>
        <p:nvSpPr>
          <p:cNvPr id="10" name="矩形 9"/>
          <p:cNvSpPr/>
          <p:nvPr/>
        </p:nvSpPr>
        <p:spPr>
          <a:xfrm>
            <a:off x="1982682" y="1699697"/>
            <a:ext cx="1107996"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竖直向上</a:t>
            </a:r>
            <a:endParaRPr lang="zh-CN" altLang="en-US" dirty="0"/>
          </a:p>
        </p:txBody>
      </p:sp>
      <p:sp>
        <p:nvSpPr>
          <p:cNvPr id="12" name="矩形 11"/>
          <p:cNvSpPr/>
          <p:nvPr/>
        </p:nvSpPr>
        <p:spPr>
          <a:xfrm>
            <a:off x="3844494" y="2531836"/>
            <a:ext cx="877163"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压力差</a:t>
            </a:r>
            <a:endParaRPr lang="zh-CN" altLang="en-US" dirty="0"/>
          </a:p>
        </p:txBody>
      </p:sp>
      <p:sp>
        <p:nvSpPr>
          <p:cNvPr id="13" name="矩形 12"/>
          <p:cNvSpPr/>
          <p:nvPr/>
        </p:nvSpPr>
        <p:spPr>
          <a:xfrm>
            <a:off x="878113" y="3097056"/>
            <a:ext cx="7699829" cy="923330"/>
          </a:xfrm>
          <a:prstGeom prst="rect">
            <a:avLst/>
          </a:prstGeom>
          <a:solidFill>
            <a:schemeClr val="bg1">
              <a:lumMod val="95000"/>
            </a:schemeClr>
          </a:solidFill>
        </p:spPr>
        <p:txBody>
          <a:bodyPr wrap="square">
            <a:spAutoFit/>
          </a:bodyPr>
          <a:lstStyle/>
          <a:p>
            <a:pPr>
              <a:lnSpc>
                <a:spcPct val="150000"/>
              </a:lnSpc>
              <a:spcAft>
                <a:spcPts val="0"/>
              </a:spcAft>
            </a:pPr>
            <a:r>
              <a:rPr lang="en-US" altLang="zh-CN" dirty="0" smtClean="0">
                <a:solidFill>
                  <a:srgbClr val="0FA096"/>
                </a:solidFill>
                <a:latin typeface="微软雅黑" panose="020B0503020204020204" pitchFamily="34" charset="-122"/>
                <a:ea typeface="微软雅黑" panose="020B0503020204020204" pitchFamily="34" charset="-122"/>
              </a:rPr>
              <a:t>【</a:t>
            </a:r>
            <a:r>
              <a:rPr lang="zh-CN" altLang="en-US" dirty="0" smtClean="0">
                <a:solidFill>
                  <a:srgbClr val="0FA096"/>
                </a:solidFill>
                <a:latin typeface="微软雅黑" panose="020B0503020204020204" pitchFamily="34" charset="-122"/>
                <a:ea typeface="微软雅黑" panose="020B0503020204020204" pitchFamily="34" charset="-122"/>
              </a:rPr>
              <a:t>注意</a:t>
            </a:r>
            <a:r>
              <a:rPr lang="en-US" altLang="zh-CN" dirty="0" smtClean="0">
                <a:solidFill>
                  <a:srgbClr val="0FA096"/>
                </a:solidFill>
                <a:latin typeface="微软雅黑" panose="020B0503020204020204" pitchFamily="34" charset="-122"/>
                <a:ea typeface="微软雅黑" panose="020B0503020204020204" pitchFamily="34" charset="-122"/>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浸入液体中的物体不一定受到液体对它的浮力</a:t>
            </a:r>
            <a:r>
              <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如深埋在泥底的柱状桥墩。</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
                                            <p:txEl>
                                              <p:pRg st="1" end="1"/>
                                            </p:txEl>
                                          </p:spTgt>
                                        </p:tgtEl>
                                        <p:attrNameLst>
                                          <p:attrName>style.visibility</p:attrName>
                                        </p:attrNameLst>
                                      </p:cBhvr>
                                      <p:to>
                                        <p:strVal val="visible"/>
                                      </p:to>
                                    </p:set>
                                    <p:animEffect transition="in" filter="fade">
                                      <p:cBhvr>
                                        <p:cTn id="12" dur="500"/>
                                        <p:tgtEl>
                                          <p:spTgt spid="2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5">
                                            <p:txEl>
                                              <p:pRg st="2" end="2"/>
                                            </p:txEl>
                                          </p:spTgt>
                                        </p:tgtEl>
                                        <p:attrNameLst>
                                          <p:attrName>style.visibility</p:attrName>
                                        </p:attrNameLst>
                                      </p:cBhvr>
                                      <p:to>
                                        <p:strVal val="visible"/>
                                      </p:to>
                                    </p:set>
                                    <p:animEffect transition="in" filter="fade">
                                      <p:cBhvr>
                                        <p:cTn id="22" dur="500"/>
                                        <p:tgtEl>
                                          <p:spTgt spid="2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P spid="13"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6" y="314036"/>
            <a:ext cx="7878247" cy="2098258"/>
          </a:xfrm>
          <a:prstGeom prst="rect">
            <a:avLst/>
          </a:prstGeom>
          <a:solidFill>
            <a:schemeClr val="bg1">
              <a:lumMod val="95000"/>
            </a:schemeClr>
          </a:solidFill>
          <a:ln w="9525">
            <a:noFill/>
            <a:miter lim="800000"/>
          </a:ln>
        </p:spPr>
        <p:txBody>
          <a:bodyPr wrap="square" lIns="36000" tIns="36000" rIns="36000" bIns="36000">
            <a:spAutoFit/>
          </a:bodyPr>
          <a:lstStyle/>
          <a:p>
            <a:pPr>
              <a:lnSpc>
                <a:spcPct val="150000"/>
              </a:lnSpc>
              <a:spcAft>
                <a:spcPts val="0"/>
              </a:spcAft>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答案</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]C</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“曹冲称象”用的是等效替代法。由图甲、乙可知</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船上放大象和放石头水面达到船身相同的画线记号处</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即两次排开水的体积</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V</a:t>
            </a:r>
            <a:r>
              <a:rPr lang="zh-CN" altLang="en-US" baseline="-250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排</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相同</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根据阿基米德原理</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F</a:t>
            </a:r>
            <a:r>
              <a:rPr lang="zh-CN" altLang="en-US" baseline="-250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浮</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ρ</a:t>
            </a:r>
            <a:r>
              <a:rPr lang="zh-CN" altLang="en-US" baseline="-250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水</a:t>
            </a:r>
            <a:r>
              <a:rPr lang="en-US" i="1" dirty="0" err="1" smtClean="0">
                <a:solidFill>
                  <a:srgbClr val="A50021"/>
                </a:solidFill>
                <a:latin typeface="微软雅黑" panose="020B0503020204020204" pitchFamily="34" charset="-122"/>
                <a:ea typeface="微软雅黑" panose="020B0503020204020204" pitchFamily="34" charset="-122"/>
                <a:cs typeface="Times New Roman" panose="02020603050405020304"/>
              </a:rPr>
              <a:t>gV</a:t>
            </a:r>
            <a:r>
              <a:rPr lang="zh-CN" altLang="en-US" baseline="-250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排</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可知两种情况船受到的浮力相同。因为两种情况下船均为漂浮</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所以</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F</a:t>
            </a:r>
            <a:r>
              <a:rPr lang="zh-CN" altLang="en-US" baseline="-250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浮</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G</a:t>
            </a:r>
            <a:r>
              <a:rPr lang="zh-CN" altLang="en-US" baseline="-250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总</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即</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F</a:t>
            </a:r>
            <a:r>
              <a:rPr lang="zh-CN" altLang="en-US" baseline="-250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浮甲</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G</a:t>
            </a:r>
            <a:r>
              <a:rPr lang="zh-CN" altLang="en-US" baseline="-250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船</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G</a:t>
            </a:r>
            <a:r>
              <a:rPr lang="zh-CN" altLang="en-US" baseline="-250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象</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F</a:t>
            </a:r>
            <a:r>
              <a:rPr lang="zh-CN" altLang="en-US" baseline="-250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浮乙</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G</a:t>
            </a:r>
            <a:r>
              <a:rPr lang="zh-CN" altLang="en-US" baseline="-250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船</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G</a:t>
            </a:r>
            <a:r>
              <a:rPr lang="zh-CN" altLang="en-US" baseline="-250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石</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则</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G</a:t>
            </a:r>
            <a:r>
              <a:rPr lang="zh-CN" altLang="en-US" baseline="-250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象</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G</a:t>
            </a:r>
            <a:r>
              <a:rPr lang="zh-CN" altLang="en-US" baseline="-250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石</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
                                            <p:txEl>
                                              <p:pRg st="1" end="1"/>
                                            </p:txEl>
                                          </p:spTgt>
                                        </p:tgtEl>
                                        <p:attrNameLst>
                                          <p:attrName>style.visibility</p:attrName>
                                        </p:attrNameLst>
                                      </p:cBhvr>
                                      <p:to>
                                        <p:strVal val="visible"/>
                                      </p:to>
                                    </p:set>
                                    <p:animEffect transition="in" filter="fade">
                                      <p:cBhvr>
                                        <p:cTn id="12" dur="500"/>
                                        <p:tgtEl>
                                          <p:spTgt spid="1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6" y="314036"/>
            <a:ext cx="7878247" cy="2565693"/>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11. </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[2019</a:t>
            </a:r>
            <a:r>
              <a:rPr lang="en-US" altLang="zh-CN"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江西</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“远征号”潜水艇在南海执行任务</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根据任务的要求</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潜水艇需要在不同深度处悬浮</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若海水密度保持不变</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则下列说法错误的是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潜水艇排开海水的体积相等</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B.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潜水艇所受的重力大小不相等</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C.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潜水艇所受的浮力大小相等</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D.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潜水艇所受的浮力与重力大小相等</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7" name="矩形 6"/>
          <p:cNvSpPr/>
          <p:nvPr/>
        </p:nvSpPr>
        <p:spPr>
          <a:xfrm>
            <a:off x="7841436" y="807665"/>
            <a:ext cx="341760" cy="369332"/>
          </a:xfrm>
          <a:prstGeom prst="rect">
            <a:avLst/>
          </a:prstGeom>
        </p:spPr>
        <p:txBody>
          <a:bodyPr wrap="none">
            <a:spAutoFit/>
          </a:bodyPr>
          <a:lstStyle/>
          <a:p>
            <a:r>
              <a:rPr lang="en-US" b="1" dirty="0" smtClean="0">
                <a:solidFill>
                  <a:srgbClr val="C00000"/>
                </a:solidFill>
                <a:latin typeface="微软雅黑" panose="020B0503020204020204" pitchFamily="34" charset="-122"/>
                <a:cs typeface="Times New Roman" panose="02020603050405020304"/>
              </a:rPr>
              <a:t>B</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文本框 17"/>
          <p:cNvSpPr txBox="1">
            <a:spLocks noChangeArrowheads="1"/>
          </p:cNvSpPr>
          <p:nvPr/>
        </p:nvSpPr>
        <p:spPr bwMode="auto">
          <a:xfrm>
            <a:off x="823087" y="341542"/>
            <a:ext cx="2893988" cy="498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探究三</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浮力的相关计算</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10"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2" name="矩形 11"/>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3"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矩形 8"/>
          <p:cNvSpPr/>
          <p:nvPr/>
        </p:nvSpPr>
        <p:spPr>
          <a:xfrm>
            <a:off x="4384212" y="1657412"/>
            <a:ext cx="327334" cy="369332"/>
          </a:xfrm>
          <a:prstGeom prst="rect">
            <a:avLst/>
          </a:prstGeom>
        </p:spPr>
        <p:txBody>
          <a:bodyPr wrap="none">
            <a:spAutoFit/>
          </a:bodyPr>
          <a:lstStyle/>
          <a:p>
            <a:r>
              <a:rPr lang="en-US" b="1" dirty="0" smtClean="0">
                <a:solidFill>
                  <a:srgbClr val="C00000"/>
                </a:solidFill>
                <a:latin typeface="微软雅黑" panose="020B0503020204020204" pitchFamily="34" charset="-122"/>
                <a:cs typeface="Times New Roman" panose="02020603050405020304"/>
              </a:rPr>
              <a:t>2</a:t>
            </a:r>
            <a:endParaRPr lang="zh-CN" altLang="en-US" dirty="0"/>
          </a:p>
        </p:txBody>
      </p:sp>
      <p:sp>
        <p:nvSpPr>
          <p:cNvPr id="14" name="矩形 13"/>
          <p:cNvSpPr/>
          <p:nvPr/>
        </p:nvSpPr>
        <p:spPr>
          <a:xfrm>
            <a:off x="2465948" y="2082284"/>
            <a:ext cx="906017" cy="369332"/>
          </a:xfrm>
          <a:prstGeom prst="rect">
            <a:avLst/>
          </a:prstGeom>
        </p:spPr>
        <p:txBody>
          <a:bodyPr wrap="none">
            <a:spAutoFit/>
          </a:bodyPr>
          <a:lstStyle/>
          <a:p>
            <a:r>
              <a:rPr lang="en-US" b="1" dirty="0" smtClean="0">
                <a:solidFill>
                  <a:srgbClr val="C00000"/>
                </a:solidFill>
                <a:latin typeface="微软雅黑" panose="020B0503020204020204" pitchFamily="34" charset="-122"/>
                <a:cs typeface="Times New Roman" panose="02020603050405020304"/>
              </a:rPr>
              <a:t>2×10</a:t>
            </a:r>
            <a:r>
              <a:rPr lang="en-US" b="1" baseline="30000" dirty="0" smtClean="0">
                <a:solidFill>
                  <a:srgbClr val="C00000"/>
                </a:solidFill>
                <a:latin typeface="微软雅黑" panose="020B0503020204020204" pitchFamily="34" charset="-122"/>
                <a:cs typeface="Times New Roman" panose="02020603050405020304"/>
              </a:rPr>
              <a:t>-4</a:t>
            </a:r>
            <a:endParaRPr lang="zh-CN" altLang="en-US" dirty="0"/>
          </a:p>
        </p:txBody>
      </p:sp>
      <p:grpSp>
        <p:nvGrpSpPr>
          <p:cNvPr id="20" name="组合 19"/>
          <p:cNvGrpSpPr/>
          <p:nvPr/>
        </p:nvGrpSpPr>
        <p:grpSpPr>
          <a:xfrm>
            <a:off x="5541818" y="748145"/>
            <a:ext cx="3205019" cy="2512291"/>
            <a:chOff x="5541818" y="748145"/>
            <a:chExt cx="3205019" cy="2512291"/>
          </a:xfrm>
        </p:grpSpPr>
        <p:sp>
          <p:nvSpPr>
            <p:cNvPr id="17" name="矩形 16"/>
            <p:cNvSpPr/>
            <p:nvPr/>
          </p:nvSpPr>
          <p:spPr>
            <a:xfrm>
              <a:off x="5541818" y="748145"/>
              <a:ext cx="3205019" cy="25122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8" name="Object 3"/>
            <p:cNvGraphicFramePr>
              <a:graphicFrameLocks noChangeAspect="1"/>
            </p:cNvGraphicFramePr>
            <p:nvPr/>
          </p:nvGraphicFramePr>
          <p:xfrm>
            <a:off x="5667375" y="841375"/>
            <a:ext cx="2997200" cy="2373313"/>
          </p:xfrm>
          <a:graphic>
            <a:graphicData uri="http://schemas.openxmlformats.org/presentationml/2006/ole">
              <mc:AlternateContent xmlns:mc="http://schemas.openxmlformats.org/markup-compatibility/2006">
                <mc:Choice xmlns:v="urn:schemas-microsoft-com:vml" Requires="v">
                  <p:oleObj spid="_x0000_s3073" name="文档" r:id="rId1" imgW="3159125" imgH="2505710" progId="Word.Document.12">
                    <p:embed/>
                  </p:oleObj>
                </mc:Choice>
                <mc:Fallback>
                  <p:oleObj name="文档" r:id="rId1" imgW="3159125" imgH="2505710" progId="Word.Document.12">
                    <p:embed/>
                    <p:pic>
                      <p:nvPicPr>
                        <p:cNvPr id="0" name="图片 3072"/>
                        <p:cNvPicPr>
                          <a:picLocks noChangeAspect="1"/>
                        </p:cNvPicPr>
                        <p:nvPr/>
                      </p:nvPicPr>
                      <p:blipFill>
                        <a:blip r:embed="rId2"/>
                        <a:stretch>
                          <a:fillRect/>
                        </a:stretch>
                      </p:blipFill>
                      <p:spPr>
                        <a:xfrm>
                          <a:off x="5667375" y="841375"/>
                          <a:ext cx="2997200" cy="2373313"/>
                        </a:xfrm>
                        <a:prstGeom prst="rect">
                          <a:avLst/>
                        </a:prstGeom>
                        <a:noFill/>
                        <a:ln w="9525">
                          <a:noFill/>
                        </a:ln>
                      </p:spPr>
                    </p:pic>
                  </p:oleObj>
                </mc:Fallback>
              </mc:AlternateContent>
            </a:graphicData>
          </a:graphic>
        </p:graphicFrame>
      </p:grpSp>
      <p:grpSp>
        <p:nvGrpSpPr>
          <p:cNvPr id="22" name="组合 21"/>
          <p:cNvGrpSpPr/>
          <p:nvPr/>
        </p:nvGrpSpPr>
        <p:grpSpPr>
          <a:xfrm>
            <a:off x="816865" y="757381"/>
            <a:ext cx="4586407" cy="3926261"/>
            <a:chOff x="816865" y="757381"/>
            <a:chExt cx="4586407" cy="3926261"/>
          </a:xfrm>
        </p:grpSpPr>
        <p:sp>
          <p:nvSpPr>
            <p:cNvPr id="19" name="文本框 18"/>
            <p:cNvSpPr txBox="1">
              <a:spLocks noChangeArrowheads="1"/>
            </p:cNvSpPr>
            <p:nvPr/>
          </p:nvSpPr>
          <p:spPr bwMode="auto">
            <a:xfrm>
              <a:off x="816865" y="757381"/>
              <a:ext cx="4586407" cy="2150195"/>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12.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林红同学利用称重法探究金属块在水中所受浮力大小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测量过程及示数如图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8-12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甲、乙所示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实心物体</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所受的浮力为</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N,</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物体</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的体积是</a:t>
              </a:r>
              <a:r>
                <a:rPr 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m</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取</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 N/kg,</a:t>
              </a: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ρ</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水</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=1.0×10</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kg/m</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8" name="18ZX77.EPS" descr="id:2147501261;FounderCES"/>
            <p:cNvPicPr/>
            <p:nvPr/>
          </p:nvPicPr>
          <p:blipFill>
            <a:blip r:embed="rId3" cstate="print">
              <a:clrChange>
                <a:clrFrom>
                  <a:srgbClr val="FFFFFF"/>
                </a:clrFrom>
                <a:clrTo>
                  <a:srgbClr val="FFFFFF">
                    <a:alpha val="0"/>
                  </a:srgbClr>
                </a:clrTo>
              </a:clrChange>
            </a:blip>
            <a:stretch>
              <a:fillRect/>
            </a:stretch>
          </p:blipFill>
          <p:spPr>
            <a:xfrm>
              <a:off x="3516975" y="2711967"/>
              <a:ext cx="1285933" cy="1541613"/>
            </a:xfrm>
            <a:prstGeom prst="rect">
              <a:avLst/>
            </a:prstGeom>
          </p:spPr>
        </p:pic>
        <p:sp>
          <p:nvSpPr>
            <p:cNvPr id="21" name="矩形 20"/>
            <p:cNvSpPr/>
            <p:nvPr/>
          </p:nvSpPr>
          <p:spPr>
            <a:xfrm>
              <a:off x="3648452" y="4314310"/>
              <a:ext cx="918841" cy="369332"/>
            </a:xfrm>
            <a:prstGeom prst="rect">
              <a:avLst/>
            </a:prstGeom>
          </p:spPr>
          <p:txBody>
            <a:bodyPr wrap="none">
              <a:spAutoFit/>
            </a:bodyPr>
            <a:lstStyle/>
            <a:p>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8-12</a:t>
              </a:r>
              <a:endParaRPr lang="zh-CN" altLang="en-US" dirty="0"/>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6" y="314036"/>
            <a:ext cx="7878247" cy="2516770"/>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13.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8-13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林红同学将重</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 N</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小球的一半体积浸在水中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弹簧测力计的示数为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 N</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。下列说法正确的是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取</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 N/kg)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小球受到的浮力为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 N</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B.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小球的体积为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2×10</a:t>
            </a:r>
            <a:r>
              <a:rPr lang="en-US" i="1"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m</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C.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小球的密度为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1.25×10</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kg/m</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D.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取下小球直接放入水中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小球最终悬浮</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7240965" y="991123"/>
            <a:ext cx="918841" cy="1933546"/>
            <a:chOff x="7240965" y="991123"/>
            <a:chExt cx="918841" cy="1933546"/>
          </a:xfrm>
        </p:grpSpPr>
        <p:pic>
          <p:nvPicPr>
            <p:cNvPr id="7" name="20JX48.EPS" descr="id:2147501275;FounderCES"/>
            <p:cNvPicPr/>
            <p:nvPr/>
          </p:nvPicPr>
          <p:blipFill>
            <a:blip r:embed="rId1" cstate="print">
              <a:clrChange>
                <a:clrFrom>
                  <a:srgbClr val="FFFFFF"/>
                </a:clrFrom>
                <a:clrTo>
                  <a:srgbClr val="FFFFFF">
                    <a:alpha val="0"/>
                  </a:srgbClr>
                </a:clrTo>
              </a:clrChange>
            </a:blip>
            <a:stretch>
              <a:fillRect/>
            </a:stretch>
          </p:blipFill>
          <p:spPr>
            <a:xfrm>
              <a:off x="7375987" y="991123"/>
              <a:ext cx="650414" cy="1388553"/>
            </a:xfrm>
            <a:prstGeom prst="rect">
              <a:avLst/>
            </a:prstGeom>
          </p:spPr>
        </p:pic>
        <p:sp>
          <p:nvSpPr>
            <p:cNvPr id="8" name="矩形 7"/>
            <p:cNvSpPr/>
            <p:nvPr/>
          </p:nvSpPr>
          <p:spPr>
            <a:xfrm>
              <a:off x="7240965" y="2416838"/>
              <a:ext cx="918841" cy="507831"/>
            </a:xfrm>
            <a:prstGeom prst="rect">
              <a:avLst/>
            </a:prstGeom>
          </p:spPr>
          <p:txBody>
            <a:bodyPr wrap="none">
              <a:spAutoFit/>
            </a:bodyPr>
            <a:lstStyle/>
            <a:p>
              <a:pPr lvl="0" algn="ctr">
                <a:lnSpc>
                  <a:spcPct val="150000"/>
                </a:lnSpc>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8-13</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spTree>
  </p:cSld>
  <p:clrMapOvr>
    <a:masterClrMapping/>
  </p:clrMapOvr>
  <p:transition spd="slow">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6" y="314036"/>
            <a:ext cx="7878247" cy="3812188"/>
          </a:xfrm>
          <a:prstGeom prst="rect">
            <a:avLst/>
          </a:prstGeom>
          <a:solidFill>
            <a:schemeClr val="bg1">
              <a:lumMod val="95000"/>
            </a:schemeClr>
          </a:solidFill>
          <a:ln w="9525">
            <a:noFill/>
            <a:miter lim="800000"/>
          </a:ln>
        </p:spPr>
        <p:txBody>
          <a:bodyPr wrap="square" lIns="36000" tIns="36000" rIns="36000" bIns="36000">
            <a:spAutoFit/>
          </a:bodyPr>
          <a:lstStyle/>
          <a:p>
            <a:pPr>
              <a:lnSpc>
                <a:spcPct val="150000"/>
              </a:lnSpc>
              <a:spcAft>
                <a:spcPts val="0"/>
              </a:spcAft>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答案</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]C</a:t>
            </a:r>
            <a:endPar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altLang="zh-CN" dirty="0" smtClean="0">
              <a:solidFill>
                <a:srgbClr val="A50021"/>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aphicFrame>
        <p:nvGraphicFramePr>
          <p:cNvPr id="17" name="Object 3"/>
          <p:cNvGraphicFramePr>
            <a:graphicFrameLocks noChangeAspect="1"/>
          </p:cNvGraphicFramePr>
          <p:nvPr/>
        </p:nvGraphicFramePr>
        <p:xfrm>
          <a:off x="841375" y="796925"/>
          <a:ext cx="7686675" cy="3376613"/>
        </p:xfrm>
        <a:graphic>
          <a:graphicData uri="http://schemas.openxmlformats.org/presentationml/2006/ole">
            <mc:AlternateContent xmlns:mc="http://schemas.openxmlformats.org/markup-compatibility/2006">
              <mc:Choice xmlns:v="urn:schemas-microsoft-com:vml" Requires="v">
                <p:oleObj spid="_x0000_s4097" name="文档" r:id="rId1" imgW="7936230" imgH="3493770" progId="Word.Document.12">
                  <p:embed/>
                </p:oleObj>
              </mc:Choice>
              <mc:Fallback>
                <p:oleObj name="文档" r:id="rId1" imgW="7936230" imgH="3493770" progId="Word.Document.12">
                  <p:embed/>
                  <p:pic>
                    <p:nvPicPr>
                      <p:cNvPr id="0" name="图片 4096"/>
                      <p:cNvPicPr>
                        <a:picLocks noChangeAspect="1"/>
                      </p:cNvPicPr>
                      <p:nvPr/>
                    </p:nvPicPr>
                    <p:blipFill>
                      <a:blip r:embed="rId2"/>
                      <a:stretch>
                        <a:fillRect/>
                      </a:stretch>
                    </p:blipFill>
                    <p:spPr>
                      <a:xfrm>
                        <a:off x="841375" y="796925"/>
                        <a:ext cx="7686675" cy="3376613"/>
                      </a:xfrm>
                      <a:prstGeom prst="rect">
                        <a:avLst/>
                      </a:prstGeom>
                      <a:noFill/>
                      <a:ln w="9525">
                        <a:noFill/>
                      </a:ln>
                    </p:spPr>
                  </p:pic>
                </p:oleObj>
              </mc:Fallback>
            </mc:AlternateContent>
          </a:graphicData>
        </a:graphic>
      </p:graphicFrame>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aphicFrame>
        <p:nvGraphicFramePr>
          <p:cNvPr id="22529" name="Object 1"/>
          <p:cNvGraphicFramePr>
            <a:graphicFrameLocks noChangeAspect="1"/>
          </p:cNvGraphicFramePr>
          <p:nvPr/>
        </p:nvGraphicFramePr>
        <p:xfrm>
          <a:off x="868363" y="2417906"/>
          <a:ext cx="7759700" cy="1747838"/>
        </p:xfrm>
        <a:graphic>
          <a:graphicData uri="http://schemas.openxmlformats.org/presentationml/2006/ole">
            <mc:AlternateContent xmlns:mc="http://schemas.openxmlformats.org/markup-compatibility/2006">
              <mc:Choice xmlns:v="urn:schemas-microsoft-com:vml" Requires="v">
                <p:oleObj spid="_x0000_s5121" name="文档" r:id="rId1" imgW="7766050" imgH="1757045" progId="Word.Document.12">
                  <p:embed/>
                </p:oleObj>
              </mc:Choice>
              <mc:Fallback>
                <p:oleObj name="文档" r:id="rId1" imgW="7766050" imgH="1757045" progId="Word.Document.12">
                  <p:embed/>
                  <p:pic>
                    <p:nvPicPr>
                      <p:cNvPr id="0" name="图片 5120"/>
                      <p:cNvPicPr>
                        <a:picLocks noChangeAspect="1"/>
                      </p:cNvPicPr>
                      <p:nvPr/>
                    </p:nvPicPr>
                    <p:blipFill>
                      <a:blip r:embed="rId2"/>
                      <a:stretch>
                        <a:fillRect/>
                      </a:stretch>
                    </p:blipFill>
                    <p:spPr>
                      <a:xfrm>
                        <a:off x="868363" y="2417906"/>
                        <a:ext cx="7759700" cy="1747838"/>
                      </a:xfrm>
                      <a:prstGeom prst="rect">
                        <a:avLst/>
                      </a:prstGeom>
                      <a:noFill/>
                      <a:ln w="9525">
                        <a:noFill/>
                      </a:ln>
                    </p:spPr>
                  </p:pic>
                </p:oleObj>
              </mc:Fallback>
            </mc:AlternateContent>
          </a:graphicData>
        </a:graphic>
      </p:graphicFrame>
      <p:grpSp>
        <p:nvGrpSpPr>
          <p:cNvPr id="12" name="组合 11"/>
          <p:cNvGrpSpPr/>
          <p:nvPr/>
        </p:nvGrpSpPr>
        <p:grpSpPr>
          <a:xfrm>
            <a:off x="816866" y="314036"/>
            <a:ext cx="7878247" cy="2166276"/>
            <a:chOff x="816866" y="314036"/>
            <a:chExt cx="7878247" cy="2166276"/>
          </a:xfrm>
        </p:grpSpPr>
        <p:sp>
          <p:nvSpPr>
            <p:cNvPr id="19" name="文本框 18"/>
            <p:cNvSpPr txBox="1">
              <a:spLocks noChangeArrowheads="1"/>
            </p:cNvSpPr>
            <p:nvPr/>
          </p:nvSpPr>
          <p:spPr bwMode="auto">
            <a:xfrm>
              <a:off x="816866" y="314036"/>
              <a:ext cx="7878247" cy="1734697"/>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14.</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[2018</a:t>
              </a:r>
              <a:r>
                <a:rPr lang="en-US" altLang="zh-CN"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济宁</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将</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U</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形管压强计的金属盒放在盛有某种液体的玻璃杯中。相关信息如图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8-14</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所示。求：</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取</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 N/kg)</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液体的密度</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体积为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60 cm</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的小球浸没在液体中受到的浮力。</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nvGrpSpPr>
            <p:cNvPr id="11" name="组合 10"/>
            <p:cNvGrpSpPr/>
            <p:nvPr/>
          </p:nvGrpSpPr>
          <p:grpSpPr>
            <a:xfrm>
              <a:off x="6633211" y="901761"/>
              <a:ext cx="1919660" cy="1578551"/>
              <a:chOff x="6106739" y="901761"/>
              <a:chExt cx="1919660" cy="1578551"/>
            </a:xfrm>
          </p:grpSpPr>
          <p:pic>
            <p:nvPicPr>
              <p:cNvPr id="7" name="20JX49.EPS" descr="id:2147501282;FounderCES"/>
              <p:cNvPicPr/>
              <p:nvPr/>
            </p:nvPicPr>
            <p:blipFill>
              <a:blip r:embed="rId3" cstate="print">
                <a:clrChange>
                  <a:clrFrom>
                    <a:srgbClr val="FFFFFF"/>
                  </a:clrFrom>
                  <a:clrTo>
                    <a:srgbClr val="FFFFFF">
                      <a:alpha val="0"/>
                    </a:srgbClr>
                  </a:clrTo>
                </a:clrChange>
              </a:blip>
              <a:stretch>
                <a:fillRect/>
              </a:stretch>
            </p:blipFill>
            <p:spPr>
              <a:xfrm>
                <a:off x="6106739" y="901761"/>
                <a:ext cx="1919660" cy="1030512"/>
              </a:xfrm>
              <a:prstGeom prst="rect">
                <a:avLst/>
              </a:prstGeom>
            </p:spPr>
          </p:pic>
          <p:sp>
            <p:nvSpPr>
              <p:cNvPr id="10" name="矩形 9"/>
              <p:cNvSpPr/>
              <p:nvPr/>
            </p:nvSpPr>
            <p:spPr>
              <a:xfrm>
                <a:off x="6677835" y="1972481"/>
                <a:ext cx="918841" cy="507831"/>
              </a:xfrm>
              <a:prstGeom prst="rect">
                <a:avLst/>
              </a:prstGeom>
            </p:spPr>
            <p:txBody>
              <a:bodyPr wrap="none">
                <a:spAutoFit/>
              </a:bodyPr>
              <a:lstStyle/>
              <a:p>
                <a:pPr lvl="0" algn="ctr">
                  <a:lnSpc>
                    <a:spcPct val="150000"/>
                  </a:lnSpc>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8-14</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fade">
                                      <p:cBhvr>
                                        <p:cTn id="7" dur="500"/>
                                        <p:tgtEl>
                                          <p:spTgt spid="225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2" name="矩形 11"/>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3"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816866" y="314036"/>
            <a:ext cx="7878247" cy="2166276"/>
            <a:chOff x="816866" y="314036"/>
            <a:chExt cx="7878247" cy="2166276"/>
          </a:xfrm>
        </p:grpSpPr>
        <p:sp>
          <p:nvSpPr>
            <p:cNvPr id="14" name="文本框 18"/>
            <p:cNvSpPr txBox="1">
              <a:spLocks noChangeArrowheads="1"/>
            </p:cNvSpPr>
            <p:nvPr/>
          </p:nvSpPr>
          <p:spPr bwMode="auto">
            <a:xfrm>
              <a:off x="816866" y="314036"/>
              <a:ext cx="7878247" cy="1319198"/>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14.</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[2018</a:t>
              </a:r>
              <a:r>
                <a:rPr lang="en-US" altLang="zh-CN"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济宁</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将</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U</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形管压强计的金属盒放在盛有某种液体的玻璃杯中。相关信息如图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8-14</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所示。求：</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取</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 N/kg)</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体积为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60 cm</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的小球浸没在液体中受到的浮力。</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nvGrpSpPr>
            <p:cNvPr id="15" name="组合 10"/>
            <p:cNvGrpSpPr/>
            <p:nvPr/>
          </p:nvGrpSpPr>
          <p:grpSpPr>
            <a:xfrm>
              <a:off x="6633211" y="901761"/>
              <a:ext cx="1919660" cy="1578551"/>
              <a:chOff x="6106739" y="901761"/>
              <a:chExt cx="1919660" cy="1578551"/>
            </a:xfrm>
          </p:grpSpPr>
          <p:pic>
            <p:nvPicPr>
              <p:cNvPr id="16" name="20JX49.EPS" descr="id:2147501282;FounderCES"/>
              <p:cNvPicPr/>
              <p:nvPr/>
            </p:nvPicPr>
            <p:blipFill>
              <a:blip r:embed="rId1" cstate="print">
                <a:clrChange>
                  <a:clrFrom>
                    <a:srgbClr val="FFFFFF"/>
                  </a:clrFrom>
                  <a:clrTo>
                    <a:srgbClr val="FFFFFF">
                      <a:alpha val="0"/>
                    </a:srgbClr>
                  </a:clrTo>
                </a:clrChange>
              </a:blip>
              <a:stretch>
                <a:fillRect/>
              </a:stretch>
            </p:blipFill>
            <p:spPr>
              <a:xfrm>
                <a:off x="6106739" y="901761"/>
                <a:ext cx="1919660" cy="1030512"/>
              </a:xfrm>
              <a:prstGeom prst="rect">
                <a:avLst/>
              </a:prstGeom>
            </p:spPr>
          </p:pic>
          <p:sp>
            <p:nvSpPr>
              <p:cNvPr id="17" name="矩形 16"/>
              <p:cNvSpPr/>
              <p:nvPr/>
            </p:nvSpPr>
            <p:spPr>
              <a:xfrm>
                <a:off x="6677835" y="1972481"/>
                <a:ext cx="918841" cy="507831"/>
              </a:xfrm>
              <a:prstGeom prst="rect">
                <a:avLst/>
              </a:prstGeom>
            </p:spPr>
            <p:txBody>
              <a:bodyPr wrap="none">
                <a:spAutoFit/>
              </a:bodyPr>
              <a:lstStyle/>
              <a:p>
                <a:pPr lvl="0" algn="ctr">
                  <a:lnSpc>
                    <a:spcPct val="150000"/>
                  </a:lnSpc>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8-14</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grpSp>
      <p:sp>
        <p:nvSpPr>
          <p:cNvPr id="18" name="TextBox 17"/>
          <p:cNvSpPr txBox="1"/>
          <p:nvPr/>
        </p:nvSpPr>
        <p:spPr>
          <a:xfrm>
            <a:off x="849746" y="2466109"/>
            <a:ext cx="7777018" cy="1319198"/>
          </a:xfrm>
          <a:prstGeom prst="rect">
            <a:avLst/>
          </a:prstGeom>
          <a:noFill/>
        </p:spPr>
        <p:txBody>
          <a:bodyPr wrap="square" lIns="36000" tIns="36000" rIns="36000" bIns="36000" rtlCol="0">
            <a:spAutoFit/>
          </a:bodyPr>
          <a:lstStyle/>
          <a:p>
            <a:pPr>
              <a:lnSpc>
                <a:spcPct val="150000"/>
              </a:lnSpc>
              <a:spcAft>
                <a:spcPts val="0"/>
              </a:spcAft>
            </a:pP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解： </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(2)</a:t>
            </a: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小球浸没在液体中： </a:t>
            </a: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V</a:t>
            </a:r>
            <a:r>
              <a:rPr lang="zh-CN" altLang="en-US" b="1" baseline="-250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排</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V</a:t>
            </a:r>
            <a:r>
              <a:rPr lang="zh-CN" altLang="en-US" b="1" baseline="-250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球</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=60 cm</a:t>
            </a:r>
            <a:r>
              <a:rPr lang="en-US"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3</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由阿基米德原理得小球受到的浮力</a:t>
            </a: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F</a:t>
            </a:r>
            <a:r>
              <a:rPr lang="zh-CN" altLang="en-US" b="1" baseline="-250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浮</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ρ</a:t>
            </a:r>
            <a:r>
              <a:rPr lang="zh-CN" altLang="en-US" b="1" baseline="-250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液</a:t>
            </a:r>
            <a:r>
              <a:rPr lang="en-US" b="1" i="1" dirty="0" err="1" smtClean="0">
                <a:solidFill>
                  <a:srgbClr val="C00000"/>
                </a:solidFill>
                <a:latin typeface="微软雅黑" panose="020B0503020204020204" pitchFamily="34" charset="-122"/>
                <a:ea typeface="微软雅黑" panose="020B0503020204020204" pitchFamily="34" charset="-122"/>
                <a:cs typeface="Times New Roman" panose="02020603050405020304"/>
              </a:rPr>
              <a:t>gV</a:t>
            </a:r>
            <a:r>
              <a:rPr lang="zh-CN" altLang="en-US" b="1" baseline="-250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排</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=0.8×10</a:t>
            </a:r>
            <a:r>
              <a:rPr lang="en-US"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3</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 kg/m</a:t>
            </a:r>
            <a:r>
              <a:rPr lang="en-US"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3</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×10 N/kg</a:t>
            </a:r>
            <a:endPar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×60×10</a:t>
            </a:r>
            <a:r>
              <a:rPr lang="en-US"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-6</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 m</a:t>
            </a:r>
            <a:r>
              <a:rPr lang="en-US"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3</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=0.48 N</a:t>
            </a: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2" name="矩形 11"/>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3"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816866" y="314036"/>
            <a:ext cx="8027876" cy="2443801"/>
            <a:chOff x="816866" y="314036"/>
            <a:chExt cx="8027876" cy="2443801"/>
          </a:xfrm>
        </p:grpSpPr>
        <p:sp>
          <p:nvSpPr>
            <p:cNvPr id="19" name="文本框 18"/>
            <p:cNvSpPr txBox="1">
              <a:spLocks noChangeArrowheads="1"/>
            </p:cNvSpPr>
            <p:nvPr/>
          </p:nvSpPr>
          <p:spPr bwMode="auto">
            <a:xfrm>
              <a:off x="816866" y="314036"/>
              <a:ext cx="8027876" cy="2101272"/>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15.</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[2017</a:t>
              </a:r>
              <a:r>
                <a:rPr lang="en-US" altLang="zh-CN"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江西</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8-15</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将边长为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5 cm</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的实心正方体木块轻轻地放入装满水的溢水杯中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木块静止时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从杯中溢出水的质量为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0.1 kg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。求：</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取</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 N/kg)</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木块受到的浮力。</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木块的密度。</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木块下底面受到水的压强。</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nvGrpSpPr>
            <p:cNvPr id="11" name="组合 10"/>
            <p:cNvGrpSpPr/>
            <p:nvPr/>
          </p:nvGrpSpPr>
          <p:grpSpPr>
            <a:xfrm>
              <a:off x="7126203" y="1350876"/>
              <a:ext cx="1001702" cy="1406961"/>
              <a:chOff x="7070785" y="1304694"/>
              <a:chExt cx="1001702" cy="1406961"/>
            </a:xfrm>
          </p:grpSpPr>
          <p:pic>
            <p:nvPicPr>
              <p:cNvPr id="8" name="18ZX78.EPS" descr="id:2147501289;FounderCES"/>
              <p:cNvPicPr/>
              <p:nvPr/>
            </p:nvPicPr>
            <p:blipFill>
              <a:blip r:embed="rId1" cstate="print">
                <a:clrChange>
                  <a:clrFrom>
                    <a:srgbClr val="FFFFFF"/>
                  </a:clrFrom>
                  <a:clrTo>
                    <a:srgbClr val="FFFFFF">
                      <a:alpha val="0"/>
                    </a:srgbClr>
                  </a:clrTo>
                </a:clrChange>
              </a:blip>
              <a:stretch>
                <a:fillRect/>
              </a:stretch>
            </p:blipFill>
            <p:spPr>
              <a:xfrm>
                <a:off x="7070785" y="1304694"/>
                <a:ext cx="1001702" cy="856613"/>
              </a:xfrm>
              <a:prstGeom prst="rect">
                <a:avLst/>
              </a:prstGeom>
            </p:spPr>
          </p:pic>
          <p:sp>
            <p:nvSpPr>
              <p:cNvPr id="9" name="矩形 8"/>
              <p:cNvSpPr/>
              <p:nvPr/>
            </p:nvSpPr>
            <p:spPr>
              <a:xfrm>
                <a:off x="7129406" y="2203824"/>
                <a:ext cx="918841" cy="507831"/>
              </a:xfrm>
              <a:prstGeom prst="rect">
                <a:avLst/>
              </a:prstGeom>
            </p:spPr>
            <p:txBody>
              <a:bodyPr wrap="none">
                <a:spAutoFit/>
              </a:bodyPr>
              <a:lstStyle/>
              <a:p>
                <a:pPr lvl="0" algn="ctr">
                  <a:lnSpc>
                    <a:spcPct val="150000"/>
                  </a:lnSpc>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8-15</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grpSp>
      <p:sp>
        <p:nvSpPr>
          <p:cNvPr id="14" name="TextBox 13"/>
          <p:cNvSpPr txBox="1"/>
          <p:nvPr/>
        </p:nvSpPr>
        <p:spPr>
          <a:xfrm>
            <a:off x="803563" y="2909455"/>
            <a:ext cx="7841673" cy="439278"/>
          </a:xfrm>
          <a:prstGeom prst="rect">
            <a:avLst/>
          </a:prstGeom>
          <a:noFill/>
        </p:spPr>
        <p:txBody>
          <a:bodyPr wrap="square" lIns="36000" tIns="36000" rIns="36000" bIns="36000" rtlCol="0">
            <a:spAutoFit/>
          </a:bodyPr>
          <a:lstStyle/>
          <a:p>
            <a:pPr>
              <a:lnSpc>
                <a:spcPct val="150000"/>
              </a:lnSpc>
              <a:spcAft>
                <a:spcPts val="0"/>
              </a:spcAft>
            </a:pP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解：</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(1)</a:t>
            </a: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木块受到的浮力</a:t>
            </a: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F</a:t>
            </a:r>
            <a:r>
              <a:rPr lang="zh-CN" altLang="en-US" b="1" baseline="-250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浮</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G</a:t>
            </a:r>
            <a:r>
              <a:rPr lang="zh-CN" altLang="en-US" b="1" baseline="-250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排</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m</a:t>
            </a:r>
            <a:r>
              <a:rPr lang="zh-CN" altLang="en-US" b="1" baseline="-250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排</a:t>
            </a: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g</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=0.1 kg×10 N/kg=1 N</a:t>
            </a: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2" name="矩形 11"/>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3"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3" name="组合 14"/>
          <p:cNvGrpSpPr/>
          <p:nvPr/>
        </p:nvGrpSpPr>
        <p:grpSpPr>
          <a:xfrm>
            <a:off x="816866" y="314036"/>
            <a:ext cx="8027876" cy="2443801"/>
            <a:chOff x="816866" y="314036"/>
            <a:chExt cx="8027876" cy="2443801"/>
          </a:xfrm>
        </p:grpSpPr>
        <p:sp>
          <p:nvSpPr>
            <p:cNvPr id="19" name="文本框 18"/>
            <p:cNvSpPr txBox="1">
              <a:spLocks noChangeArrowheads="1"/>
            </p:cNvSpPr>
            <p:nvPr/>
          </p:nvSpPr>
          <p:spPr bwMode="auto">
            <a:xfrm>
              <a:off x="816866" y="314036"/>
              <a:ext cx="8027876" cy="1319198"/>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15.</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[2017</a:t>
              </a:r>
              <a:r>
                <a:rPr lang="en-US" altLang="zh-CN"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江西</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8-15</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将边长为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5 cm</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的实心正方体木块轻轻地放入装满水的溢水杯中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木块静止时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从杯中溢出水的质量为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0.1 kg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。求：</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取</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 N/kg)</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木块的密度。</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nvGrpSpPr>
            <p:cNvPr id="4" name="组合 10"/>
            <p:cNvGrpSpPr/>
            <p:nvPr/>
          </p:nvGrpSpPr>
          <p:grpSpPr>
            <a:xfrm>
              <a:off x="7126203" y="1350876"/>
              <a:ext cx="1001702" cy="1406961"/>
              <a:chOff x="7070785" y="1304694"/>
              <a:chExt cx="1001702" cy="1406961"/>
            </a:xfrm>
          </p:grpSpPr>
          <p:pic>
            <p:nvPicPr>
              <p:cNvPr id="8" name="18ZX78.EPS" descr="id:2147501289;FounderCES"/>
              <p:cNvPicPr/>
              <p:nvPr/>
            </p:nvPicPr>
            <p:blipFill>
              <a:blip r:embed="rId1" cstate="print">
                <a:clrChange>
                  <a:clrFrom>
                    <a:srgbClr val="FFFFFF"/>
                  </a:clrFrom>
                  <a:clrTo>
                    <a:srgbClr val="FFFFFF">
                      <a:alpha val="0"/>
                    </a:srgbClr>
                  </a:clrTo>
                </a:clrChange>
              </a:blip>
              <a:stretch>
                <a:fillRect/>
              </a:stretch>
            </p:blipFill>
            <p:spPr>
              <a:xfrm>
                <a:off x="7070785" y="1304694"/>
                <a:ext cx="1001702" cy="856613"/>
              </a:xfrm>
              <a:prstGeom prst="rect">
                <a:avLst/>
              </a:prstGeom>
            </p:spPr>
          </p:pic>
          <p:sp>
            <p:nvSpPr>
              <p:cNvPr id="9" name="矩形 8"/>
              <p:cNvSpPr/>
              <p:nvPr/>
            </p:nvSpPr>
            <p:spPr>
              <a:xfrm>
                <a:off x="7129406" y="2203824"/>
                <a:ext cx="918841" cy="507831"/>
              </a:xfrm>
              <a:prstGeom prst="rect">
                <a:avLst/>
              </a:prstGeom>
            </p:spPr>
            <p:txBody>
              <a:bodyPr wrap="none">
                <a:spAutoFit/>
              </a:bodyPr>
              <a:lstStyle/>
              <a:p>
                <a:pPr lvl="0" algn="ctr">
                  <a:lnSpc>
                    <a:spcPct val="150000"/>
                  </a:lnSpc>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8-15</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grpSp>
      <p:graphicFrame>
        <p:nvGraphicFramePr>
          <p:cNvPr id="46082" name="Object 2"/>
          <p:cNvGraphicFramePr>
            <a:graphicFrameLocks noChangeAspect="1"/>
          </p:cNvGraphicFramePr>
          <p:nvPr/>
        </p:nvGraphicFramePr>
        <p:xfrm>
          <a:off x="907040" y="2706975"/>
          <a:ext cx="6273800" cy="1901825"/>
        </p:xfrm>
        <a:graphic>
          <a:graphicData uri="http://schemas.openxmlformats.org/presentationml/2006/ole">
            <mc:AlternateContent xmlns:mc="http://schemas.openxmlformats.org/markup-compatibility/2006">
              <mc:Choice xmlns:v="urn:schemas-microsoft-com:vml" Requires="v">
                <p:oleObj spid="_x0000_s6145" name="文档" r:id="rId2" imgW="6274435" imgH="1908175" progId="Word.Document.12">
                  <p:embed/>
                </p:oleObj>
              </mc:Choice>
              <mc:Fallback>
                <p:oleObj name="文档" r:id="rId2" imgW="6274435" imgH="1908175" progId="Word.Document.12">
                  <p:embed/>
                  <p:pic>
                    <p:nvPicPr>
                      <p:cNvPr id="0" name="图片 6144"/>
                      <p:cNvPicPr>
                        <a:picLocks noChangeAspect="1"/>
                      </p:cNvPicPr>
                      <p:nvPr/>
                    </p:nvPicPr>
                    <p:blipFill>
                      <a:blip r:embed="rId3"/>
                      <a:stretch>
                        <a:fillRect/>
                      </a:stretch>
                    </p:blipFill>
                    <p:spPr>
                      <a:xfrm>
                        <a:off x="907040" y="2706975"/>
                        <a:ext cx="6273800" cy="1901825"/>
                      </a:xfrm>
                      <a:prstGeom prst="rect">
                        <a:avLst/>
                      </a:prstGeom>
                      <a:noFill/>
                      <a:ln w="9525">
                        <a:noFill/>
                      </a:ln>
                    </p:spPr>
                  </p:pic>
                </p:oleObj>
              </mc:Fallback>
            </mc:AlternateContent>
          </a:graphicData>
        </a:graphic>
      </p:graphicFrame>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6082"/>
                                        </p:tgtEl>
                                        <p:attrNameLst>
                                          <p:attrName>style.visibility</p:attrName>
                                        </p:attrNameLst>
                                      </p:cBhvr>
                                      <p:to>
                                        <p:strVal val="visible"/>
                                      </p:to>
                                    </p:set>
                                    <p:animEffect transition="in" filter="fade">
                                      <p:cBhvr>
                                        <p:cTn id="7" dur="500"/>
                                        <p:tgtEl>
                                          <p:spTgt spid="460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2" name="矩形 11"/>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3"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3" name="组合 14"/>
          <p:cNvGrpSpPr/>
          <p:nvPr/>
        </p:nvGrpSpPr>
        <p:grpSpPr>
          <a:xfrm>
            <a:off x="816866" y="314036"/>
            <a:ext cx="8027876" cy="2443801"/>
            <a:chOff x="816866" y="314036"/>
            <a:chExt cx="8027876" cy="2443801"/>
          </a:xfrm>
        </p:grpSpPr>
        <p:sp>
          <p:nvSpPr>
            <p:cNvPr id="19" name="文本框 18"/>
            <p:cNvSpPr txBox="1">
              <a:spLocks noChangeArrowheads="1"/>
            </p:cNvSpPr>
            <p:nvPr/>
          </p:nvSpPr>
          <p:spPr bwMode="auto">
            <a:xfrm>
              <a:off x="816866" y="314036"/>
              <a:ext cx="8027876" cy="1319198"/>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15.</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[2017</a:t>
              </a:r>
              <a:r>
                <a:rPr lang="en-US" altLang="zh-CN"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江西</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8-15</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将边长为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5 cm</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的实心正方体木块轻轻地放入装满水的溢水杯中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木块静止时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从杯中溢出水的质量为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0.1 kg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。求：</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取</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 N/kg)</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木块下底面受到水的压强。</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nvGrpSpPr>
            <p:cNvPr id="4" name="组合 10"/>
            <p:cNvGrpSpPr/>
            <p:nvPr/>
          </p:nvGrpSpPr>
          <p:grpSpPr>
            <a:xfrm>
              <a:off x="7126203" y="1350876"/>
              <a:ext cx="1001702" cy="1406961"/>
              <a:chOff x="7070785" y="1304694"/>
              <a:chExt cx="1001702" cy="1406961"/>
            </a:xfrm>
          </p:grpSpPr>
          <p:pic>
            <p:nvPicPr>
              <p:cNvPr id="8" name="18ZX78.EPS" descr="id:2147501289;FounderCES"/>
              <p:cNvPicPr/>
              <p:nvPr/>
            </p:nvPicPr>
            <p:blipFill>
              <a:blip r:embed="rId1" cstate="print">
                <a:clrChange>
                  <a:clrFrom>
                    <a:srgbClr val="FFFFFF"/>
                  </a:clrFrom>
                  <a:clrTo>
                    <a:srgbClr val="FFFFFF">
                      <a:alpha val="0"/>
                    </a:srgbClr>
                  </a:clrTo>
                </a:clrChange>
              </a:blip>
              <a:stretch>
                <a:fillRect/>
              </a:stretch>
            </p:blipFill>
            <p:spPr>
              <a:xfrm>
                <a:off x="7070785" y="1304694"/>
                <a:ext cx="1001702" cy="856613"/>
              </a:xfrm>
              <a:prstGeom prst="rect">
                <a:avLst/>
              </a:prstGeom>
            </p:spPr>
          </p:pic>
          <p:sp>
            <p:nvSpPr>
              <p:cNvPr id="9" name="矩形 8"/>
              <p:cNvSpPr/>
              <p:nvPr/>
            </p:nvSpPr>
            <p:spPr>
              <a:xfrm>
                <a:off x="7129406" y="2203824"/>
                <a:ext cx="918841" cy="507831"/>
              </a:xfrm>
              <a:prstGeom prst="rect">
                <a:avLst/>
              </a:prstGeom>
            </p:spPr>
            <p:txBody>
              <a:bodyPr wrap="none">
                <a:spAutoFit/>
              </a:bodyPr>
              <a:lstStyle/>
              <a:p>
                <a:pPr lvl="0" algn="ctr">
                  <a:lnSpc>
                    <a:spcPct val="150000"/>
                  </a:lnSpc>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8-15</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grpSp>
      <p:graphicFrame>
        <p:nvGraphicFramePr>
          <p:cNvPr id="47106" name="Object 2"/>
          <p:cNvGraphicFramePr>
            <a:graphicFrameLocks noChangeAspect="1"/>
          </p:cNvGraphicFramePr>
          <p:nvPr/>
        </p:nvGraphicFramePr>
        <p:xfrm>
          <a:off x="904875" y="2706688"/>
          <a:ext cx="7786688" cy="1901825"/>
        </p:xfrm>
        <a:graphic>
          <a:graphicData uri="http://schemas.openxmlformats.org/presentationml/2006/ole">
            <mc:AlternateContent xmlns:mc="http://schemas.openxmlformats.org/markup-compatibility/2006">
              <mc:Choice xmlns:v="urn:schemas-microsoft-com:vml" Requires="v">
                <p:oleObj spid="_x0000_s7169" name="文档" r:id="rId2" imgW="7787640" imgH="1905000" progId="Word.Document.12">
                  <p:embed/>
                </p:oleObj>
              </mc:Choice>
              <mc:Fallback>
                <p:oleObj name="文档" r:id="rId2" imgW="7787640" imgH="1905000" progId="Word.Document.12">
                  <p:embed/>
                  <p:pic>
                    <p:nvPicPr>
                      <p:cNvPr id="0" name="图片 7168"/>
                      <p:cNvPicPr>
                        <a:picLocks noChangeAspect="1"/>
                      </p:cNvPicPr>
                      <p:nvPr/>
                    </p:nvPicPr>
                    <p:blipFill>
                      <a:blip r:embed="rId3"/>
                      <a:stretch>
                        <a:fillRect/>
                      </a:stretch>
                    </p:blipFill>
                    <p:spPr>
                      <a:xfrm>
                        <a:off x="904875" y="2706688"/>
                        <a:ext cx="7786688" cy="1901825"/>
                      </a:xfrm>
                      <a:prstGeom prst="rect">
                        <a:avLst/>
                      </a:prstGeom>
                      <a:noFill/>
                      <a:ln w="9525">
                        <a:noFill/>
                      </a:ln>
                    </p:spPr>
                  </p:pic>
                </p:oleObj>
              </mc:Fallback>
            </mc:AlternateContent>
          </a:graphicData>
        </a:graphic>
      </p:graphicFrame>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7106"/>
                                        </p:tgtEl>
                                        <p:attrNameLst>
                                          <p:attrName>style.visibility</p:attrName>
                                        </p:attrNameLst>
                                      </p:cBhvr>
                                      <p:to>
                                        <p:strVal val="visible"/>
                                      </p:to>
                                    </p:set>
                                    <p:animEffect transition="in" filter="fade">
                                      <p:cBhvr>
                                        <p:cTn id="7" dur="500"/>
                                        <p:tgtEl>
                                          <p:spTgt spid="47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816866" y="340822"/>
            <a:ext cx="7910039" cy="2565693"/>
            <a:chOff x="816866" y="340822"/>
            <a:chExt cx="7910039" cy="2565693"/>
          </a:xfrm>
        </p:grpSpPr>
        <p:sp>
          <p:nvSpPr>
            <p:cNvPr id="10" name="文本框 18"/>
            <p:cNvSpPr txBox="1">
              <a:spLocks noChangeArrowheads="1"/>
            </p:cNvSpPr>
            <p:nvPr/>
          </p:nvSpPr>
          <p:spPr bwMode="auto">
            <a:xfrm>
              <a:off x="816866" y="340822"/>
              <a:ext cx="7910039" cy="2565693"/>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4.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测量浮力：</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演示实验如图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则图中物体所受的浮力为</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浮</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8-1</a:t>
              </a:r>
              <a:endParaRPr lang="zh-CN" altLang="en-US"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7" name="7jk64.EPS" descr="id:2147501120;FounderCES"/>
            <p:cNvPicPr/>
            <p:nvPr/>
          </p:nvPicPr>
          <p:blipFill>
            <a:blip r:embed="rId1" cstate="print">
              <a:clrChange>
                <a:clrFrom>
                  <a:srgbClr val="FFFFFF"/>
                </a:clrFrom>
                <a:clrTo>
                  <a:srgbClr val="FFFFFF">
                    <a:alpha val="0"/>
                  </a:srgbClr>
                </a:clrTo>
              </a:clrChange>
            </a:blip>
            <a:stretch>
              <a:fillRect/>
            </a:stretch>
          </p:blipFill>
          <p:spPr>
            <a:xfrm>
              <a:off x="4220036" y="883511"/>
              <a:ext cx="1100110" cy="1394741"/>
            </a:xfrm>
            <a:prstGeom prst="rect">
              <a:avLst/>
            </a:prstGeom>
          </p:spPr>
        </p:pic>
      </p:grpSp>
      <p:sp>
        <p:nvSpPr>
          <p:cNvPr id="9" name="矩形 8"/>
          <p:cNvSpPr/>
          <p:nvPr/>
        </p:nvSpPr>
        <p:spPr>
          <a:xfrm>
            <a:off x="7565938" y="369805"/>
            <a:ext cx="731290" cy="369332"/>
          </a:xfrm>
          <a:prstGeom prst="rect">
            <a:avLst/>
          </a:prstGeom>
        </p:spPr>
        <p:txBody>
          <a:bodyPr wrap="none">
            <a:spAutoFit/>
          </a:bodyPr>
          <a:lstStyle/>
          <a:p>
            <a:r>
              <a:rPr lang="en-US" altLang="zh-CN" b="1" i="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F</a:t>
            </a:r>
            <a:r>
              <a:rPr lang="en-US" altLang="zh-CN"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1</a:t>
            </a:r>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b="1" i="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F</a:t>
            </a:r>
            <a:r>
              <a:rPr lang="en-US" altLang="zh-CN"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2</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7" y="903382"/>
            <a:ext cx="7851242" cy="2150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设计和进行实验</a:t>
            </a: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测量浮力的原理：</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称重法</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即</a:t>
            </a:r>
            <a:r>
              <a:rPr 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F</a:t>
            </a:r>
            <a:r>
              <a:rPr lang="zh-CN" altLang="en-US" u="sng" baseline="-250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浮</a:t>
            </a:r>
            <a:r>
              <a:rPr 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a:t>
            </a:r>
            <a:r>
              <a:rPr 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G-F</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2.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实验方法：</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控制变量法</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探究浮力大小与物体排开液体体积的关系、探究浮力大小与液体密度的关系、探究浮力大小与物体浸入液体深度的关系</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无关</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3.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选用不同液体进行多次实验：</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因为一次实验具有偶然性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需要得出普遍规律。</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10" name="文本框 14"/>
          <p:cNvSpPr txBox="1">
            <a:spLocks noChangeArrowheads="1"/>
          </p:cNvSpPr>
          <p:nvPr/>
        </p:nvSpPr>
        <p:spPr bwMode="auto">
          <a:xfrm>
            <a:off x="812466" y="352237"/>
            <a:ext cx="4689352" cy="534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突破一</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探究浮力的大小跟哪些因素有关</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Tree>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fade">
                                      <p:cBhvr>
                                        <p:cTn id="7" dur="500"/>
                                        <p:tgtEl>
                                          <p:spTgt spid="9">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3" end="3"/>
                                            </p:txEl>
                                          </p:spTgt>
                                        </p:tgtEl>
                                        <p:attrNameLst>
                                          <p:attrName>style.visibility</p:attrName>
                                        </p:attrNameLst>
                                      </p:cBhvr>
                                      <p:to>
                                        <p:strVal val="visible"/>
                                      </p:to>
                                    </p:set>
                                    <p:animEffect transition="in" filter="fade">
                                      <p:cBhvr>
                                        <p:cTn id="12"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7" y="332510"/>
            <a:ext cx="7860478" cy="1734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数据处理和分析</a:t>
            </a: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4.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设计实验记录表格</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如下表所示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并绘制</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h</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8-16</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分析可得出：物体在液体中所受浮力的大小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跟它排开</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液体的体积</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有关</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跟</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液体的密度</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有关</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物体排开液体的体积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越大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液体的密度</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越大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物体所受的浮力就</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越大</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aphicFrame>
        <p:nvGraphicFramePr>
          <p:cNvPr id="6" name="表格 5"/>
          <p:cNvGraphicFramePr>
            <a:graphicFrameLocks noGrp="1"/>
          </p:cNvGraphicFramePr>
          <p:nvPr/>
        </p:nvGraphicFramePr>
        <p:xfrm>
          <a:off x="868219" y="2092125"/>
          <a:ext cx="6336144" cy="2338754"/>
        </p:xfrm>
        <a:graphic>
          <a:graphicData uri="http://schemas.openxmlformats.org/drawingml/2006/table">
            <a:tbl>
              <a:tblPr/>
              <a:tblGrid>
                <a:gridCol w="517236"/>
                <a:gridCol w="969818"/>
                <a:gridCol w="969818"/>
                <a:gridCol w="969818"/>
                <a:gridCol w="969818"/>
                <a:gridCol w="969818"/>
                <a:gridCol w="969818"/>
              </a:tblGrid>
              <a:tr h="1039002">
                <a:tc>
                  <a:txBody>
                    <a:bodyPr/>
                    <a:lstStyle/>
                    <a:p>
                      <a:pPr algn="ctr">
                        <a:lnSpc>
                          <a:spcPct val="150000"/>
                        </a:lnSpc>
                        <a:spcAft>
                          <a:spcPts val="0"/>
                        </a:spcAft>
                      </a:pP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物体重力</a:t>
                      </a:r>
                      <a:r>
                        <a:rPr lang="en-US"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N</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物体</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浸没</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在</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水中弹簧测力计示</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数</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/N</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物体</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一半体积浸入水中弹簧测力计</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示数</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/N</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物体</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浸没</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在</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盐水</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中</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弹簧测力计</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示数</a:t>
                      </a:r>
                      <a:r>
                        <a:rPr lang="en-US"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/N</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物体</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浸没</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在</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水中</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时</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所受浮力</a:t>
                      </a:r>
                      <a:r>
                        <a:rPr lang="en-US"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N</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物体</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一半体积浸入水中</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时</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所受</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浮力</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/N</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物体</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浸没</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在</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盐水</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中</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时所</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受</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浮力</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/N</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95654">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grpSp>
        <p:nvGrpSpPr>
          <p:cNvPr id="10" name="组合 9"/>
          <p:cNvGrpSpPr/>
          <p:nvPr/>
        </p:nvGrpSpPr>
        <p:grpSpPr>
          <a:xfrm>
            <a:off x="7358033" y="2752437"/>
            <a:ext cx="1274812" cy="1674029"/>
            <a:chOff x="7358033" y="2752437"/>
            <a:chExt cx="1274812" cy="1674029"/>
          </a:xfrm>
        </p:grpSpPr>
        <p:pic>
          <p:nvPicPr>
            <p:cNvPr id="7" name="20RJW-121.EPS" descr="id:2147501318;FounderCES"/>
            <p:cNvPicPr/>
            <p:nvPr/>
          </p:nvPicPr>
          <p:blipFill>
            <a:blip r:embed="rId1" cstate="print">
              <a:clrChange>
                <a:clrFrom>
                  <a:srgbClr val="FFFFFF"/>
                </a:clrFrom>
                <a:clrTo>
                  <a:srgbClr val="FFFFFF">
                    <a:alpha val="0"/>
                  </a:srgbClr>
                </a:clrTo>
              </a:clrChange>
            </a:blip>
            <a:stretch>
              <a:fillRect/>
            </a:stretch>
          </p:blipFill>
          <p:spPr>
            <a:xfrm>
              <a:off x="7358033" y="2752437"/>
              <a:ext cx="1274812" cy="1120484"/>
            </a:xfrm>
            <a:prstGeom prst="rect">
              <a:avLst/>
            </a:prstGeom>
          </p:spPr>
        </p:pic>
        <p:sp>
          <p:nvSpPr>
            <p:cNvPr id="8" name="矩形 7"/>
            <p:cNvSpPr/>
            <p:nvPr/>
          </p:nvSpPr>
          <p:spPr>
            <a:xfrm>
              <a:off x="7647798" y="4057134"/>
              <a:ext cx="918841" cy="369332"/>
            </a:xfrm>
            <a:prstGeom prst="rect">
              <a:avLst/>
            </a:prstGeom>
          </p:spPr>
          <p:txBody>
            <a:bodyPr wrap="none">
              <a:spAutoFit/>
            </a:bodyPr>
            <a:lstStyle/>
            <a:p>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8-16</a:t>
              </a:r>
              <a:endParaRPr lang="zh-CN" altLang="en-US" dirty="0"/>
            </a:p>
          </p:txBody>
        </p:sp>
      </p:grpSp>
    </p:spTree>
  </p:cSld>
  <p:clrMapOvr>
    <a:masterClrMapping/>
  </p:clrMapOvr>
  <p:transition spd="slow">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6" y="332510"/>
            <a:ext cx="7878951" cy="1319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交流、反思与评估</a:t>
            </a: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5.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确理解</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h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8-16</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通过图像可求物体的重力、浮力、密度、高度等。</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6" y="332510"/>
            <a:ext cx="7860479" cy="422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例</a:t>
            </a: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学习了“认识浮力”后</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爱动脑筋的小冬提出了问题：浸在液体中的物体受到浮力的大小与哪些因素有关呢</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经过思考</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他从学校实验室找来了弹簧测力计、烧杯、一个金属块、水和盐水等器材</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设计并进行了如图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8-17</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所示的探究实验。</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altLang="zh-CN"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8-17</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金属块在图丁中受到的浮力为</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N</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6" name="A68.EPS" descr="id:2147501339;FounderCES"/>
          <p:cNvPicPr/>
          <p:nvPr/>
        </p:nvPicPr>
        <p:blipFill>
          <a:blip r:embed="rId1" cstate="print">
            <a:clrChange>
              <a:clrFrom>
                <a:srgbClr val="FFFFFF"/>
              </a:clrFrom>
              <a:clrTo>
                <a:srgbClr val="FFFFFF">
                  <a:alpha val="0"/>
                </a:srgbClr>
              </a:clrTo>
            </a:clrChange>
          </a:blip>
          <a:stretch>
            <a:fillRect/>
          </a:stretch>
        </p:blipFill>
        <p:spPr>
          <a:xfrm>
            <a:off x="2706596" y="1902692"/>
            <a:ext cx="3909856" cy="1653308"/>
          </a:xfrm>
          <a:prstGeom prst="rect">
            <a:avLst/>
          </a:prstGeom>
        </p:spPr>
      </p:pic>
      <p:sp>
        <p:nvSpPr>
          <p:cNvPr id="7" name="矩形 6"/>
          <p:cNvSpPr/>
          <p:nvPr/>
        </p:nvSpPr>
        <p:spPr>
          <a:xfrm>
            <a:off x="4448866" y="4114284"/>
            <a:ext cx="327334" cy="369332"/>
          </a:xfrm>
          <a:prstGeom prst="rect">
            <a:avLst/>
          </a:prstGeom>
        </p:spPr>
        <p:txBody>
          <a:bodyPr wrap="none">
            <a:spAutoFit/>
          </a:bodyPr>
          <a:lstStyle/>
          <a:p>
            <a:r>
              <a:rPr lang="en-US" b="1" dirty="0" smtClean="0">
                <a:solidFill>
                  <a:srgbClr val="C00000"/>
                </a:solidFill>
                <a:latin typeface="微软雅黑" panose="020B0503020204020204" pitchFamily="34" charset="-122"/>
                <a:cs typeface="Times New Roman" panose="02020603050405020304"/>
              </a:rPr>
              <a:t>1</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6" y="332510"/>
            <a:ext cx="7952843" cy="381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分析丙、丁两图知道：当金属块浸没水中后</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所受浮力的大小与它浸入水的深度</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选填“有关”或“无关”</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。因为此时金属块浸入水中的</a:t>
            </a:r>
            <a:r>
              <a:rPr 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没有发生变化。</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小冬</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选填“能”或“不能”</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利用图乙和戊探究浮力的大小与液体密度有关</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理由是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综合上述实验得到的结论是：浸在液体中的物体受到浮力的大小与</a:t>
            </a:r>
            <a:r>
              <a:rPr 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和</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有关。</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(5)</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根据收集到的实验数据</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小冬还计算出了金属块的密度为</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kg/m</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取</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 N/kg) </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7" name="矩形 6"/>
          <p:cNvSpPr/>
          <p:nvPr/>
        </p:nvSpPr>
        <p:spPr>
          <a:xfrm>
            <a:off x="1401004" y="795977"/>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无关</a:t>
            </a:r>
            <a:endParaRPr lang="zh-CN" altLang="en-US" dirty="0"/>
          </a:p>
        </p:txBody>
      </p:sp>
      <p:sp>
        <p:nvSpPr>
          <p:cNvPr id="8" name="矩形 7"/>
          <p:cNvSpPr/>
          <p:nvPr/>
        </p:nvSpPr>
        <p:spPr>
          <a:xfrm>
            <a:off x="7958245" y="785297"/>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体积</a:t>
            </a:r>
            <a:endParaRPr lang="zh-CN" altLang="en-US" dirty="0"/>
          </a:p>
        </p:txBody>
      </p:sp>
      <p:sp>
        <p:nvSpPr>
          <p:cNvPr id="10" name="矩形 9"/>
          <p:cNvSpPr/>
          <p:nvPr/>
        </p:nvSpPr>
        <p:spPr>
          <a:xfrm>
            <a:off x="1696566" y="1617724"/>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不能</a:t>
            </a:r>
            <a:endParaRPr lang="zh-CN" altLang="en-US" dirty="0"/>
          </a:p>
        </p:txBody>
      </p:sp>
      <p:sp>
        <p:nvSpPr>
          <p:cNvPr id="12" name="矩形 11"/>
          <p:cNvSpPr/>
          <p:nvPr/>
        </p:nvSpPr>
        <p:spPr>
          <a:xfrm>
            <a:off x="2501756" y="2023449"/>
            <a:ext cx="3252499" cy="369332"/>
          </a:xfrm>
          <a:prstGeom prst="rect">
            <a:avLst/>
          </a:prstGeom>
        </p:spPr>
        <p:txBody>
          <a:bodyPr wrap="squar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没有控制排开液体的体积相同</a:t>
            </a:r>
            <a:endParaRPr lang="zh-CN" altLang="en-US" dirty="0"/>
          </a:p>
        </p:txBody>
      </p:sp>
      <p:sp>
        <p:nvSpPr>
          <p:cNvPr id="13" name="矩形 12"/>
          <p:cNvSpPr/>
          <p:nvPr/>
        </p:nvSpPr>
        <p:spPr>
          <a:xfrm>
            <a:off x="7702343" y="2415578"/>
            <a:ext cx="1107996"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液体密度</a:t>
            </a:r>
            <a:endParaRPr lang="zh-CN" altLang="en-US" dirty="0"/>
          </a:p>
        </p:txBody>
      </p:sp>
      <p:sp>
        <p:nvSpPr>
          <p:cNvPr id="14" name="矩形 13"/>
          <p:cNvSpPr/>
          <p:nvPr/>
        </p:nvSpPr>
        <p:spPr>
          <a:xfrm>
            <a:off x="1249593" y="2836925"/>
            <a:ext cx="2262158"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物体排开液体的体积</a:t>
            </a:r>
            <a:endParaRPr lang="zh-CN" altLang="en-US" dirty="0"/>
          </a:p>
        </p:txBody>
      </p:sp>
      <p:sp>
        <p:nvSpPr>
          <p:cNvPr id="15" name="矩形 14"/>
          <p:cNvSpPr/>
          <p:nvPr/>
        </p:nvSpPr>
        <p:spPr>
          <a:xfrm>
            <a:off x="6738333" y="3279692"/>
            <a:ext cx="1091966"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2.8×10</a:t>
            </a:r>
            <a:r>
              <a:rPr lang="en-US" altLang="zh-CN"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3</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2" grpId="0"/>
      <p:bldP spid="13" grpId="0"/>
      <p:bldP spid="14" grpId="0"/>
      <p:bldP spid="15"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0" name="矩形 9"/>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1"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8" name="TextBox 7"/>
          <p:cNvSpPr txBox="1"/>
          <p:nvPr/>
        </p:nvSpPr>
        <p:spPr>
          <a:xfrm>
            <a:off x="889348" y="175364"/>
            <a:ext cx="7665929" cy="439278"/>
          </a:xfrm>
          <a:prstGeom prst="rect">
            <a:avLst/>
          </a:prstGeom>
          <a:noFill/>
        </p:spPr>
        <p:txBody>
          <a:bodyPr wrap="square" lIns="36000" tIns="36000" rIns="36000" bIns="36000" rtlCol="0">
            <a:spAutoFit/>
          </a:bodyPr>
          <a:lstStyle/>
          <a:p>
            <a:pPr algn="ctr">
              <a:lnSpc>
                <a:spcPct val="150000"/>
              </a:lnSpc>
            </a:pPr>
            <a:r>
              <a:rPr lang="en-US" altLang="zh-CN" dirty="0" smtClean="0">
                <a:solidFill>
                  <a:srgbClr val="0FA096"/>
                </a:solidFill>
                <a:latin typeface="微软雅黑" panose="020B0503020204020204" pitchFamily="34" charset="-122"/>
                <a:ea typeface="微软雅黑" panose="020B0503020204020204" pitchFamily="34" charset="-122"/>
              </a:rPr>
              <a:t>· </a:t>
            </a:r>
            <a:r>
              <a:rPr lang="zh-CN" altLang="en-US" dirty="0" smtClean="0">
                <a:solidFill>
                  <a:srgbClr val="0FA096"/>
                </a:solidFill>
                <a:latin typeface="微软雅黑" panose="020B0503020204020204" pitchFamily="34" charset="-122"/>
                <a:ea typeface="微软雅黑" panose="020B0503020204020204" pitchFamily="34" charset="-122"/>
              </a:rPr>
              <a:t>实验拓展 </a:t>
            </a:r>
            <a:r>
              <a:rPr lang="en-US" altLang="zh-CN" dirty="0" smtClean="0">
                <a:solidFill>
                  <a:srgbClr val="0FA096"/>
                </a:solidFill>
                <a:latin typeface="微软雅黑" panose="020B0503020204020204" pitchFamily="34" charset="-122"/>
                <a:ea typeface="微软雅黑" panose="020B0503020204020204" pitchFamily="34" charset="-122"/>
              </a:rPr>
              <a:t>·</a:t>
            </a:r>
            <a:endParaRPr lang="zh-CN" altLang="en-US" dirty="0">
              <a:solidFill>
                <a:srgbClr val="0FA096"/>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816866" y="606829"/>
            <a:ext cx="7885975" cy="4227687"/>
            <a:chOff x="816866" y="606829"/>
            <a:chExt cx="7885975" cy="4227687"/>
          </a:xfrm>
        </p:grpSpPr>
        <p:sp>
          <p:nvSpPr>
            <p:cNvPr id="6" name="文本框 18"/>
            <p:cNvSpPr txBox="1">
              <a:spLocks noChangeArrowheads="1"/>
            </p:cNvSpPr>
            <p:nvPr/>
          </p:nvSpPr>
          <p:spPr bwMode="auto">
            <a:xfrm>
              <a:off x="816866" y="606829"/>
              <a:ext cx="7885975" cy="4227687"/>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该实验主要运用的科学探究方法是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(7)</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本实验中盐水的密度为</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kg/m</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8-18</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林红同学绘制了弹簧测力计对金属块的拉力和金属块所受浮力随浸入水中深度变化的曲线</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分析图线可知：描述金属块所受浮力的变化情况的图线是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”或“</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b</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该金属块浸没水中后所受浮力大小与金属块所处的深度</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选填“有”或“无”</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关。</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8-18</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7" name="A69.EPS" descr="id:2147501353;FounderCES"/>
            <p:cNvPicPr/>
            <p:nvPr/>
          </p:nvPicPr>
          <p:blipFill>
            <a:blip r:embed="rId1" cstate="print">
              <a:clrChange>
                <a:clrFrom>
                  <a:srgbClr val="FFFFFF"/>
                </a:clrFrom>
                <a:clrTo>
                  <a:srgbClr val="FFFFFF">
                    <a:alpha val="0"/>
                  </a:srgbClr>
                </a:clrTo>
              </a:clrChange>
            </a:blip>
            <a:stretch>
              <a:fillRect/>
            </a:stretch>
          </p:blipFill>
          <p:spPr>
            <a:xfrm>
              <a:off x="4087091" y="3199535"/>
              <a:ext cx="1260764" cy="1172411"/>
            </a:xfrm>
            <a:prstGeom prst="rect">
              <a:avLst/>
            </a:prstGeom>
          </p:spPr>
        </p:pic>
      </p:grpSp>
      <p:sp>
        <p:nvSpPr>
          <p:cNvPr id="12" name="矩形 11"/>
          <p:cNvSpPr/>
          <p:nvPr/>
        </p:nvSpPr>
        <p:spPr>
          <a:xfrm>
            <a:off x="4639186" y="657142"/>
            <a:ext cx="1338828"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控制变量法</a:t>
            </a:r>
            <a:endParaRPr lang="zh-CN" altLang="en-US" dirty="0"/>
          </a:p>
        </p:txBody>
      </p:sp>
      <p:sp>
        <p:nvSpPr>
          <p:cNvPr id="13" name="矩形 12"/>
          <p:cNvSpPr/>
          <p:nvPr/>
        </p:nvSpPr>
        <p:spPr>
          <a:xfrm>
            <a:off x="3597392" y="1100777"/>
            <a:ext cx="1091966"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1.1×10</a:t>
            </a:r>
            <a:r>
              <a:rPr lang="en-US" altLang="zh-CN"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3</a:t>
            </a:r>
            <a:endParaRPr lang="zh-CN" altLang="en-US" dirty="0"/>
          </a:p>
        </p:txBody>
      </p:sp>
      <p:sp>
        <p:nvSpPr>
          <p:cNvPr id="14" name="矩形 13"/>
          <p:cNvSpPr/>
          <p:nvPr/>
        </p:nvSpPr>
        <p:spPr>
          <a:xfrm>
            <a:off x="2351124" y="2328059"/>
            <a:ext cx="317716" cy="369332"/>
          </a:xfrm>
          <a:prstGeom prst="rect">
            <a:avLst/>
          </a:prstGeom>
        </p:spPr>
        <p:txBody>
          <a:bodyPr wrap="none">
            <a:spAutoFit/>
          </a:bodyPr>
          <a:lstStyle/>
          <a:p>
            <a:r>
              <a:rPr lang="en-US" altLang="zh-CN" b="1" i="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a:t>
            </a:r>
            <a:endParaRPr lang="zh-CN" altLang="en-US" dirty="0"/>
          </a:p>
        </p:txBody>
      </p:sp>
      <p:sp>
        <p:nvSpPr>
          <p:cNvPr id="15" name="矩形 14"/>
          <p:cNvSpPr/>
          <p:nvPr/>
        </p:nvSpPr>
        <p:spPr>
          <a:xfrm>
            <a:off x="2874599" y="2726377"/>
            <a:ext cx="415498"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无</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6" y="903382"/>
            <a:ext cx="7869715" cy="3396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设计和进行实验</a:t>
            </a: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物块的选择原则：</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重力不能超过弹簧测力计的量程</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密度大于水</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不吸水物质。</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测量浮力的原理：</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称重法</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即</a:t>
            </a:r>
            <a:r>
              <a:rPr 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F</a:t>
            </a:r>
            <a:r>
              <a:rPr lang="zh-CN" altLang="en-US" u="sng" baseline="-250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浮</a:t>
            </a:r>
            <a:r>
              <a:rPr 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a:t>
            </a:r>
            <a:r>
              <a:rPr 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G-F</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溢水杯的正确使用：</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水面达到</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溢水口</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确保</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V</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排</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V</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物</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注意：如果溢水杯中的水没有加满</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会使测出的物块排开水所受的重力</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偏小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计算物块排开水的重力：</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G</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排</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G</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桶</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排</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-G</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桶</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5.</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改变实验条件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由浸没改为</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浸在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换用不同的物体</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换用不同的液体</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多做几次实验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得出具有普遍性的结论。</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10" name="文本框 14"/>
          <p:cNvSpPr txBox="1">
            <a:spLocks noChangeArrowheads="1"/>
          </p:cNvSpPr>
          <p:nvPr/>
        </p:nvSpPr>
        <p:spPr bwMode="auto">
          <a:xfrm>
            <a:off x="812466" y="352237"/>
            <a:ext cx="5971754" cy="534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突破二</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探究浮力的大小跟排开液体所受重力的关系</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fade">
                                      <p:cBhvr>
                                        <p:cTn id="7" dur="500"/>
                                        <p:tgtEl>
                                          <p:spTgt spid="9">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3" end="3"/>
                                            </p:txEl>
                                          </p:spTgt>
                                        </p:tgtEl>
                                        <p:attrNameLst>
                                          <p:attrName>style.visibility</p:attrName>
                                        </p:attrNameLst>
                                      </p:cBhvr>
                                      <p:to>
                                        <p:strVal val="visible"/>
                                      </p:to>
                                    </p:set>
                                    <p:animEffect transition="in" filter="fade">
                                      <p:cBhvr>
                                        <p:cTn id="12" dur="500"/>
                                        <p:tgtEl>
                                          <p:spTgt spid="9">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xEl>
                                              <p:pRg st="4" end="4"/>
                                            </p:txEl>
                                          </p:spTgt>
                                        </p:tgtEl>
                                        <p:attrNameLst>
                                          <p:attrName>style.visibility</p:attrName>
                                        </p:attrNameLst>
                                      </p:cBhvr>
                                      <p:to>
                                        <p:strVal val="visible"/>
                                      </p:to>
                                    </p:set>
                                    <p:animEffect transition="in" filter="fade">
                                      <p:cBhvr>
                                        <p:cTn id="17" dur="500"/>
                                        <p:tgtEl>
                                          <p:spTgt spid="9">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xEl>
                                              <p:pRg st="5" end="5"/>
                                            </p:txEl>
                                          </p:spTgt>
                                        </p:tgtEl>
                                        <p:attrNameLst>
                                          <p:attrName>style.visibility</p:attrName>
                                        </p:attrNameLst>
                                      </p:cBhvr>
                                      <p:to>
                                        <p:strVal val="visible"/>
                                      </p:to>
                                    </p:set>
                                    <p:animEffect transition="in" filter="fade">
                                      <p:cBhvr>
                                        <p:cTn id="22" dur="500"/>
                                        <p:tgtEl>
                                          <p:spTgt spid="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6" y="332510"/>
            <a:ext cx="7878951" cy="1319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数据处理和分析</a:t>
            </a: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6.</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设计实验记录表格</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如下表所示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分析可得出：浸在液体中的物体受到竖直向上的浮力</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浮力的大小等于</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它排开的液体所受的重力</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aphicFrame>
        <p:nvGraphicFramePr>
          <p:cNvPr id="6" name="表格 5"/>
          <p:cNvGraphicFramePr>
            <a:graphicFrameLocks noGrp="1"/>
          </p:cNvGraphicFramePr>
          <p:nvPr/>
        </p:nvGraphicFramePr>
        <p:xfrm>
          <a:off x="886690" y="1680673"/>
          <a:ext cx="7813963" cy="2846993"/>
        </p:xfrm>
        <a:graphic>
          <a:graphicData uri="http://schemas.openxmlformats.org/drawingml/2006/table">
            <a:tbl>
              <a:tblPr/>
              <a:tblGrid>
                <a:gridCol w="563419"/>
                <a:gridCol w="1208424"/>
                <a:gridCol w="1208424"/>
                <a:gridCol w="1208424"/>
                <a:gridCol w="1208424"/>
                <a:gridCol w="1208424"/>
                <a:gridCol w="1208424"/>
              </a:tblGrid>
              <a:tr h="1201073">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次数</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物体</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所受</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的</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重力</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/N</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物体</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在水</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中</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时弹簧测力计的示</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数</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/N</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浮力</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/N</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小桶</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和排开水所</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受</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的总重力</a:t>
                      </a:r>
                      <a:r>
                        <a:rPr lang="en-US"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N</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小桶</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所受</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的</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重力</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/N</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排</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开水所</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受</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的重力</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/N</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11480">
                <a:tc>
                  <a:txBody>
                    <a:bodyPr/>
                    <a:lstStyle/>
                    <a:p>
                      <a:pPr algn="ctr">
                        <a:lnSpc>
                          <a:spcPct val="150000"/>
                        </a:lnSpc>
                        <a:spcAft>
                          <a:spcPts val="0"/>
                        </a:spcAft>
                      </a:pP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1</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11480">
                <a:tc>
                  <a:txBody>
                    <a:bodyPr/>
                    <a:lstStyle/>
                    <a:p>
                      <a:pPr algn="ctr">
                        <a:lnSpc>
                          <a:spcPct val="150000"/>
                        </a:lnSpc>
                        <a:spcAft>
                          <a:spcPts val="0"/>
                        </a:spcAft>
                      </a:pP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2</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11480">
                <a:tc>
                  <a:txBody>
                    <a:bodyPr/>
                    <a:lstStyle/>
                    <a:p>
                      <a:pPr algn="ctr">
                        <a:lnSpc>
                          <a:spcPct val="150000"/>
                        </a:lnSpc>
                        <a:spcAft>
                          <a:spcPts val="0"/>
                        </a:spcAft>
                      </a:pP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3</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11480">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spd="slow">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7" y="332510"/>
            <a:ext cx="7730284" cy="2981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交流、反思与评估</a:t>
            </a: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7.</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实验步骤的合理安排：</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为减小误差</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先测物体的重力和</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空桶的重力</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9.</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物块一部分浸入水中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依然能得到正确的结论。</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处理错误数据的方法</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重新测量。</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aphicFrame>
        <p:nvGraphicFramePr>
          <p:cNvPr id="9218" name="Object 2"/>
          <p:cNvGraphicFramePr>
            <a:graphicFrameLocks noChangeAspect="1"/>
          </p:cNvGraphicFramePr>
          <p:nvPr/>
        </p:nvGraphicFramePr>
        <p:xfrm>
          <a:off x="841375" y="1085129"/>
          <a:ext cx="7831138" cy="1439862"/>
        </p:xfrm>
        <a:graphic>
          <a:graphicData uri="http://schemas.openxmlformats.org/presentationml/2006/ole">
            <mc:AlternateContent xmlns:mc="http://schemas.openxmlformats.org/markup-compatibility/2006">
              <mc:Choice xmlns:v="urn:schemas-microsoft-com:vml" Requires="v">
                <p:oleObj spid="_x0000_s8193" name="文档" r:id="rId1" imgW="8004810" imgH="1480820" progId="Word.Document.12">
                  <p:embed/>
                </p:oleObj>
              </mc:Choice>
              <mc:Fallback>
                <p:oleObj name="文档" r:id="rId1" imgW="8004810" imgH="1480820" progId="Word.Document.12">
                  <p:embed/>
                  <p:pic>
                    <p:nvPicPr>
                      <p:cNvPr id="0" name="图片 8192"/>
                      <p:cNvPicPr>
                        <a:picLocks noChangeAspect="1"/>
                      </p:cNvPicPr>
                      <p:nvPr/>
                    </p:nvPicPr>
                    <p:blipFill>
                      <a:blip r:embed="rId2"/>
                      <a:stretch>
                        <a:fillRect/>
                      </a:stretch>
                    </p:blipFill>
                    <p:spPr>
                      <a:xfrm>
                        <a:off x="841375" y="1085129"/>
                        <a:ext cx="7831138" cy="1439862"/>
                      </a:xfrm>
                      <a:prstGeom prst="rect">
                        <a:avLst/>
                      </a:prstGeom>
                      <a:noFill/>
                      <a:ln w="9525">
                        <a:noFill/>
                      </a:ln>
                    </p:spPr>
                  </p:pic>
                </p:oleObj>
              </mc:Fallback>
            </mc:AlternateContent>
          </a:graphicData>
        </a:graphic>
      </p:graphicFrame>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5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5" end="5"/>
                                            </p:txEl>
                                          </p:spTgt>
                                        </p:tgtEl>
                                        <p:attrNameLst>
                                          <p:attrName>style.visibility</p:attrName>
                                        </p:attrNameLst>
                                      </p:cBhvr>
                                      <p:to>
                                        <p:strVal val="visible"/>
                                      </p:to>
                                    </p:set>
                                    <p:animEffect transition="in" filter="fade">
                                      <p:cBhvr>
                                        <p:cTn id="12" dur="500"/>
                                        <p:tgtEl>
                                          <p:spTgt spid="9">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xEl>
                                              <p:pRg st="6" end="6"/>
                                            </p:txEl>
                                          </p:spTgt>
                                        </p:tgtEl>
                                        <p:attrNameLst>
                                          <p:attrName>style.visibility</p:attrName>
                                        </p:attrNameLst>
                                      </p:cBhvr>
                                      <p:to>
                                        <p:strVal val="visible"/>
                                      </p:to>
                                    </p:set>
                                    <p:animEffect transition="in" filter="fade">
                                      <p:cBhvr>
                                        <p:cTn id="17" dur="500"/>
                                        <p:tgtEl>
                                          <p:spTgt spid="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812467" y="332510"/>
            <a:ext cx="7730284" cy="4227687"/>
            <a:chOff x="812467" y="332510"/>
            <a:chExt cx="7730284" cy="4227687"/>
          </a:xfrm>
        </p:grpSpPr>
        <p:sp>
          <p:nvSpPr>
            <p:cNvPr id="9" name="文本框 14"/>
            <p:cNvSpPr txBox="1">
              <a:spLocks noChangeArrowheads="1"/>
            </p:cNvSpPr>
            <p:nvPr/>
          </p:nvSpPr>
          <p:spPr bwMode="auto">
            <a:xfrm>
              <a:off x="812467" y="332510"/>
              <a:ext cx="7730284" cy="422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例</a:t>
              </a: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2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某同学在做“探究浮力的大小跟排开液体所受重力的关系”时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进行了如下操作：</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8-19</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8-19</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甲</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用弹簧测力计测出某物体所受的重力</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B.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如图乙</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把被测物体浸没在盛满水的溢水杯中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读出此时弹簧测力计的示数</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同时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用小桶收集物体排开的水</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C.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如图丙</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测出小桶和物体排开的水所受的总重力</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D.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如图丁</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测出小桶所受的重力。</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6" name="A70.EPS" descr="id:2147501382;FounderCES"/>
            <p:cNvPicPr/>
            <p:nvPr/>
          </p:nvPicPr>
          <p:blipFill>
            <a:blip r:embed="rId1" cstate="print">
              <a:clrChange>
                <a:clrFrom>
                  <a:srgbClr val="FFFFFF"/>
                </a:clrFrom>
                <a:clrTo>
                  <a:srgbClr val="FFFFFF">
                    <a:alpha val="0"/>
                  </a:srgbClr>
                </a:clrTo>
              </a:clrChange>
            </a:blip>
            <a:stretch>
              <a:fillRect/>
            </a:stretch>
          </p:blipFill>
          <p:spPr>
            <a:xfrm>
              <a:off x="2781932" y="872199"/>
              <a:ext cx="2330185" cy="1510784"/>
            </a:xfrm>
            <a:prstGeom prst="rect">
              <a:avLst/>
            </a:prstGeom>
          </p:spPr>
        </p:pic>
      </p:grpSp>
    </p:spTree>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文本框 14"/>
          <p:cNvSpPr txBox="1">
            <a:spLocks noChangeArrowheads="1"/>
          </p:cNvSpPr>
          <p:nvPr/>
        </p:nvSpPr>
        <p:spPr bwMode="auto">
          <a:xfrm>
            <a:off x="812466" y="352237"/>
            <a:ext cx="2381027" cy="534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考点二</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浮力的大小</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13" name="文本框 18"/>
          <p:cNvSpPr txBox="1">
            <a:spLocks noChangeArrowheads="1"/>
          </p:cNvSpPr>
          <p:nvPr/>
        </p:nvSpPr>
        <p:spPr bwMode="auto">
          <a:xfrm>
            <a:off x="816866" y="818195"/>
            <a:ext cx="7910039" cy="1319198"/>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影响</a:t>
            </a:r>
            <a:r>
              <a:rPr lang="zh-CN" altLang="en-US" b="1" smtClean="0">
                <a:solidFill>
                  <a:srgbClr val="000000"/>
                </a:solidFill>
                <a:latin typeface="微软雅黑" panose="020B0503020204020204" pitchFamily="34" charset="-122"/>
                <a:ea typeface="微软雅黑" panose="020B0503020204020204" pitchFamily="34" charset="-122"/>
                <a:cs typeface="Times New Roman" panose="02020603050405020304"/>
              </a:rPr>
              <a:t>浮力大小的因素：</a:t>
            </a:r>
            <a:r>
              <a:rPr lang="zh-CN" altLang="en-US" smtClean="0">
                <a:solidFill>
                  <a:srgbClr val="000000"/>
                </a:solidFill>
                <a:latin typeface="微软雅黑" panose="020B0503020204020204" pitchFamily="34" charset="-122"/>
                <a:ea typeface="微软雅黑" panose="020B0503020204020204" pitchFamily="34" charset="-122"/>
                <a:cs typeface="Times New Roman" panose="02020603050405020304"/>
              </a:rPr>
              <a:t>液体对物体的浮力大小与液体的</a:t>
            </a:r>
            <a:r>
              <a:rPr lang="zh-CN" altLang="en-US" u="sng"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smtClean="0">
                <a:solidFill>
                  <a:srgbClr val="000000"/>
                </a:solidFill>
                <a:latin typeface="微软雅黑" panose="020B0503020204020204" pitchFamily="34" charset="-122"/>
                <a:ea typeface="微软雅黑" panose="020B0503020204020204" pitchFamily="34" charset="-122"/>
                <a:cs typeface="Times New Roman" panose="02020603050405020304"/>
              </a:rPr>
              <a:t>、物体浸入液体的</a:t>
            </a:r>
            <a:r>
              <a:rPr lang="zh-CN" altLang="en-US" u="sng"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有关。液体的密度越大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排开液体的体积越大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物体所受浮力越</a:t>
            </a: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矩形 8"/>
          <p:cNvSpPr/>
          <p:nvPr/>
        </p:nvSpPr>
        <p:spPr>
          <a:xfrm>
            <a:off x="6777145" y="878094"/>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密度</a:t>
            </a:r>
            <a:endParaRPr lang="zh-CN" altLang="en-US" dirty="0"/>
          </a:p>
        </p:txBody>
      </p:sp>
      <p:sp>
        <p:nvSpPr>
          <p:cNvPr id="10" name="矩形 9"/>
          <p:cNvSpPr/>
          <p:nvPr/>
        </p:nvSpPr>
        <p:spPr>
          <a:xfrm>
            <a:off x="1669579" y="1284638"/>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体积</a:t>
            </a:r>
            <a:endParaRPr lang="zh-CN" altLang="en-US" dirty="0"/>
          </a:p>
        </p:txBody>
      </p:sp>
      <p:sp>
        <p:nvSpPr>
          <p:cNvPr id="12" name="矩形 11"/>
          <p:cNvSpPr/>
          <p:nvPr/>
        </p:nvSpPr>
        <p:spPr>
          <a:xfrm>
            <a:off x="878534" y="1709079"/>
            <a:ext cx="415498"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大</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7" y="332510"/>
            <a:ext cx="7842006" cy="381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同时将测量的实验数据记录在下面的表格中。</a:t>
            </a: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由于粗心缺少了一些数据</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请根据上图将表格补充完整。</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为了减小实验误差</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最合理的实验步骤顺序为</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只填字母序号</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分析实验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可得出实验结论：</a:t>
            </a:r>
            <a:r>
              <a:rPr 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aphicFrame>
        <p:nvGraphicFramePr>
          <p:cNvPr id="6" name="表格 5"/>
          <p:cNvGraphicFramePr>
            <a:graphicFrameLocks noGrp="1"/>
          </p:cNvGraphicFramePr>
          <p:nvPr/>
        </p:nvGraphicFramePr>
        <p:xfrm>
          <a:off x="870988" y="785668"/>
          <a:ext cx="7783488" cy="1554480"/>
        </p:xfrm>
        <a:graphic>
          <a:graphicData uri="http://schemas.openxmlformats.org/drawingml/2006/table">
            <a:tbl>
              <a:tblPr/>
              <a:tblGrid>
                <a:gridCol w="1297248"/>
                <a:gridCol w="1297248"/>
                <a:gridCol w="1297248"/>
                <a:gridCol w="1297248"/>
                <a:gridCol w="1297248"/>
                <a:gridCol w="1297248"/>
              </a:tblGrid>
              <a:tr h="0">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物体</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所受的</a:t>
                      </a:r>
                      <a:endParaRPr lang="en-US" alt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重力</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/N</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alt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物体</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在</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水中</a:t>
                      </a:r>
                      <a:endParaRPr lang="en-US" alt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alt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时弹簧测力计示数</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/N</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浮力</a:t>
                      </a: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/N</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小桶和排开</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水所受的</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总重力</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/N</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小桶</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所受的</a:t>
                      </a:r>
                      <a:endParaRPr lang="en-US" alt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重力</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/N</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排</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开水所受</a:t>
                      </a:r>
                      <a:endParaRPr lang="en-US" alt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的重力</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/N</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2</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1</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u="sng" kern="10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u="sng" kern="10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2.2</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u="sng" kern="10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u="sng" kern="10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41985" name="Rectangle 1"/>
          <p:cNvSpPr>
            <a:spLocks noChangeArrowheads="1"/>
          </p:cNvSpPr>
          <p:nvPr/>
        </p:nvSpPr>
        <p:spPr bwMode="auto">
          <a:xfrm>
            <a:off x="858982" y="3158836"/>
            <a:ext cx="7823199" cy="92333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altLang="en-US" sz="1800"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1800" b="1" i="0" u="none" strike="noStrike" cap="none" normalizeH="0" dirty="0" smtClean="0">
                <a:ln>
                  <a:noFill/>
                </a:ln>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1800"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    浸在液体中的物体受到的浮力等于其排开液</a:t>
            </a:r>
            <a:endParaRPr kumimoji="0" lang="en-US" altLang="zh-CN" sz="1800"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1800"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体所受到的重力</a:t>
            </a:r>
            <a:endPar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8" name="矩形 7"/>
          <p:cNvSpPr/>
          <p:nvPr/>
        </p:nvSpPr>
        <p:spPr>
          <a:xfrm>
            <a:off x="3979853" y="1959181"/>
            <a:ext cx="327334"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1</a:t>
            </a:r>
            <a:endParaRPr lang="zh-CN" altLang="en-US" dirty="0"/>
          </a:p>
        </p:txBody>
      </p:sp>
      <p:sp>
        <p:nvSpPr>
          <p:cNvPr id="10" name="矩形 9"/>
          <p:cNvSpPr/>
          <p:nvPr/>
        </p:nvSpPr>
        <p:spPr>
          <a:xfrm>
            <a:off x="6453613" y="1986024"/>
            <a:ext cx="535724"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1.2</a:t>
            </a:r>
            <a:endParaRPr lang="zh-CN" altLang="en-US" dirty="0"/>
          </a:p>
        </p:txBody>
      </p:sp>
      <p:sp>
        <p:nvSpPr>
          <p:cNvPr id="12" name="矩形 11"/>
          <p:cNvSpPr/>
          <p:nvPr/>
        </p:nvSpPr>
        <p:spPr>
          <a:xfrm>
            <a:off x="7841518" y="1977943"/>
            <a:ext cx="327334"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1</a:t>
            </a:r>
            <a:endParaRPr lang="zh-CN" altLang="en-US" dirty="0"/>
          </a:p>
        </p:txBody>
      </p:sp>
      <p:sp>
        <p:nvSpPr>
          <p:cNvPr id="13" name="矩形 12"/>
          <p:cNvSpPr/>
          <p:nvPr/>
        </p:nvSpPr>
        <p:spPr>
          <a:xfrm>
            <a:off x="5585720" y="2873870"/>
            <a:ext cx="849400"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DABC</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1985"/>
                                        </p:tgtEl>
                                        <p:attrNameLst>
                                          <p:attrName>style.visibility</p:attrName>
                                        </p:attrNameLst>
                                      </p:cBhvr>
                                      <p:to>
                                        <p:strVal val="visible"/>
                                      </p:to>
                                    </p:set>
                                    <p:animEffect transition="in" filter="fade">
                                      <p:cBhvr>
                                        <p:cTn id="27" dur="500"/>
                                        <p:tgtEl>
                                          <p:spTgt spid="419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5" grpId="0"/>
      <p:bldP spid="8" grpId="0"/>
      <p:bldP spid="10" grpId="0"/>
      <p:bldP spid="12" grpId="0"/>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0" name="矩形 9"/>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1"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6" name="文本框 18"/>
          <p:cNvSpPr txBox="1">
            <a:spLocks noChangeArrowheads="1"/>
          </p:cNvSpPr>
          <p:nvPr/>
        </p:nvSpPr>
        <p:spPr bwMode="auto">
          <a:xfrm>
            <a:off x="816866" y="606829"/>
            <a:ext cx="7885975" cy="1734697"/>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图甲、乙、丙、丁中弹簧测力计的示数分别是</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若四个力之间的关系式</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成立</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可得出结论</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浮</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G</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排</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(5)</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被测物体从刚接触水面到全部浸没水中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水对溢水杯底的压强</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选填“逐渐增大”“逐渐减小”或“保持不变”</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8" name="TextBox 7"/>
          <p:cNvSpPr txBox="1"/>
          <p:nvPr/>
        </p:nvSpPr>
        <p:spPr>
          <a:xfrm>
            <a:off x="889348" y="175364"/>
            <a:ext cx="7665929" cy="439278"/>
          </a:xfrm>
          <a:prstGeom prst="rect">
            <a:avLst/>
          </a:prstGeom>
          <a:noFill/>
        </p:spPr>
        <p:txBody>
          <a:bodyPr wrap="square" lIns="36000" tIns="36000" rIns="36000" bIns="36000" rtlCol="0">
            <a:spAutoFit/>
          </a:bodyPr>
          <a:lstStyle/>
          <a:p>
            <a:pPr algn="ctr">
              <a:lnSpc>
                <a:spcPct val="150000"/>
              </a:lnSpc>
            </a:pPr>
            <a:r>
              <a:rPr lang="en-US" altLang="zh-CN" dirty="0" smtClean="0">
                <a:solidFill>
                  <a:srgbClr val="0FA096"/>
                </a:solidFill>
                <a:latin typeface="微软雅黑" panose="020B0503020204020204" pitchFamily="34" charset="-122"/>
                <a:ea typeface="微软雅黑" panose="020B0503020204020204" pitchFamily="34" charset="-122"/>
              </a:rPr>
              <a:t>· </a:t>
            </a:r>
            <a:r>
              <a:rPr lang="zh-CN" altLang="en-US" dirty="0" smtClean="0">
                <a:solidFill>
                  <a:srgbClr val="0FA096"/>
                </a:solidFill>
                <a:latin typeface="微软雅黑" panose="020B0503020204020204" pitchFamily="34" charset="-122"/>
                <a:ea typeface="微软雅黑" panose="020B0503020204020204" pitchFamily="34" charset="-122"/>
              </a:rPr>
              <a:t>实验拓展 </a:t>
            </a:r>
            <a:r>
              <a:rPr lang="en-US" altLang="zh-CN" dirty="0" smtClean="0">
                <a:solidFill>
                  <a:srgbClr val="0FA096"/>
                </a:solidFill>
                <a:latin typeface="微软雅黑" panose="020B0503020204020204" pitchFamily="34" charset="-122"/>
                <a:ea typeface="微软雅黑" panose="020B0503020204020204" pitchFamily="34" charset="-122"/>
              </a:rPr>
              <a:t>·</a:t>
            </a:r>
            <a:endParaRPr lang="zh-CN" altLang="en-US" dirty="0">
              <a:solidFill>
                <a:srgbClr val="0FA096"/>
              </a:solidFill>
              <a:latin typeface="微软雅黑" panose="020B0503020204020204" pitchFamily="34" charset="-122"/>
              <a:ea typeface="微软雅黑" panose="020B0503020204020204" pitchFamily="34" charset="-122"/>
            </a:endParaRPr>
          </a:p>
        </p:txBody>
      </p:sp>
      <p:sp>
        <p:nvSpPr>
          <p:cNvPr id="9" name="矩形 8"/>
          <p:cNvSpPr/>
          <p:nvPr/>
        </p:nvSpPr>
        <p:spPr>
          <a:xfrm>
            <a:off x="2023005" y="1004718"/>
            <a:ext cx="1454244" cy="369332"/>
          </a:xfrm>
          <a:prstGeom prst="rect">
            <a:avLst/>
          </a:prstGeom>
        </p:spPr>
        <p:txBody>
          <a:bodyPr wrap="none">
            <a:spAutoFit/>
          </a:bodyPr>
          <a:lstStyle/>
          <a:p>
            <a:r>
              <a:rPr lang="en-US" altLang="zh-CN" b="1" i="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F</a:t>
            </a:r>
            <a:r>
              <a:rPr lang="en-US" altLang="zh-CN"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1</a:t>
            </a:r>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b="1" i="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F</a:t>
            </a:r>
            <a:r>
              <a:rPr lang="en-US" altLang="zh-CN"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2</a:t>
            </a:r>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b="1" i="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F</a:t>
            </a:r>
            <a:r>
              <a:rPr lang="en-US" altLang="zh-CN"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3</a:t>
            </a:r>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b="1" i="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F</a:t>
            </a:r>
            <a:r>
              <a:rPr lang="en-US" altLang="zh-CN"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4</a:t>
            </a:r>
            <a:endParaRPr lang="zh-CN" altLang="en-US" dirty="0"/>
          </a:p>
        </p:txBody>
      </p:sp>
      <p:sp>
        <p:nvSpPr>
          <p:cNvPr id="12" name="矩形 11"/>
          <p:cNvSpPr/>
          <p:nvPr/>
        </p:nvSpPr>
        <p:spPr>
          <a:xfrm>
            <a:off x="7423912" y="1478890"/>
            <a:ext cx="1107996"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保持不变</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7" y="332510"/>
            <a:ext cx="7860478" cy="3396690"/>
          </a:xfrm>
          <a:prstGeom prst="rect">
            <a:avLst/>
          </a:prstGeom>
          <a:solidFill>
            <a:schemeClr val="bg1">
              <a:lumMod val="95000"/>
            </a:schemeClr>
          </a:solid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探究“浮力大小跟排开液体所受重力的关系”的实验中</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缺少两项数据： 物体受的浮力</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F</a:t>
            </a:r>
            <a:r>
              <a:rPr lang="zh-CN" altLang="en-US" baseline="-250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浮</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G</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F</a:t>
            </a:r>
            <a:r>
              <a:rPr lang="zh-CN" altLang="en-US" baseline="-250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拉</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=2 N-1 N=1 N;</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小桶所受的重力为</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G</a:t>
            </a:r>
            <a:r>
              <a:rPr lang="zh-CN" altLang="en-US" baseline="-250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桶</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=1.2 N,</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物体排开水受到的重力</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G</a:t>
            </a:r>
            <a:r>
              <a:rPr lang="zh-CN" altLang="en-US" baseline="-250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排</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G</a:t>
            </a:r>
            <a:r>
              <a:rPr lang="zh-CN" altLang="en-US" baseline="-250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总</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G</a:t>
            </a:r>
            <a:r>
              <a:rPr lang="zh-CN" altLang="en-US" baseline="-250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桶</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=2.2 N-1.2 N=1 N</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浸在液体中的物体受到的浮力</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F</a:t>
            </a:r>
            <a:r>
              <a:rPr lang="zh-CN" altLang="en-US" baseline="-250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浮</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G</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F</a:t>
            </a:r>
            <a:r>
              <a:rPr lang="zh-CN" altLang="en-US" baseline="-250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拉</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排开液体受到的重力</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G</a:t>
            </a:r>
            <a:r>
              <a:rPr lang="zh-CN" altLang="en-US" baseline="-250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排</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G</a:t>
            </a:r>
            <a:r>
              <a:rPr lang="zh-CN" altLang="en-US" baseline="-250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总</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G</a:t>
            </a:r>
            <a:r>
              <a:rPr lang="zh-CN" altLang="en-US" baseline="-250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桶  </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endPar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G</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F</a:t>
            </a:r>
            <a:r>
              <a:rPr lang="zh-CN" altLang="en-US" baseline="-250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拉</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G</a:t>
            </a:r>
            <a:r>
              <a:rPr lang="zh-CN" altLang="en-US" baseline="-250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总</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G</a:t>
            </a:r>
            <a:r>
              <a:rPr lang="zh-CN" altLang="en-US" baseline="-250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桶</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关系式成立</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则可得出实验结论： 浸在液体中的物体受到的浮力等于其排开液体受到的重力。</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(5)</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溢水杯中的水是满的</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被测物体从刚接触水面到全部浸没水中的过程</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溢水杯中水的深度不变</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由</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p</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en-US" i="1" dirty="0" err="1" smtClean="0">
                <a:solidFill>
                  <a:srgbClr val="A50021"/>
                </a:solidFill>
                <a:latin typeface="微软雅黑" panose="020B0503020204020204" pitchFamily="34" charset="-122"/>
                <a:ea typeface="微软雅黑" panose="020B0503020204020204" pitchFamily="34" charset="-122"/>
                <a:cs typeface="Times New Roman" panose="02020603050405020304"/>
              </a:rPr>
              <a:t>ρgh</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可知</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水对溢水杯底的压强保持不变。</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816866" y="340822"/>
            <a:ext cx="7910039" cy="3396690"/>
            <a:chOff x="816866" y="340822"/>
            <a:chExt cx="7910039" cy="3396690"/>
          </a:xfrm>
        </p:grpSpPr>
        <p:sp>
          <p:nvSpPr>
            <p:cNvPr id="10" name="文本框 18"/>
            <p:cNvSpPr txBox="1">
              <a:spLocks noChangeArrowheads="1"/>
            </p:cNvSpPr>
            <p:nvPr/>
          </p:nvSpPr>
          <p:spPr bwMode="auto">
            <a:xfrm>
              <a:off x="816866" y="340822"/>
              <a:ext cx="7910039" cy="3396690"/>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2.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阿基米德原理：</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阿基米德原理演示实验如图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8-2</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内容：浸在液体中的物体受到</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的浮力</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浮力的大小等于它排开的液体所受的</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7" name="7jk65.EPS" descr="id:2147501134;FounderCES"/>
            <p:cNvPicPr/>
            <p:nvPr/>
          </p:nvPicPr>
          <p:blipFill>
            <a:blip r:embed="rId1" cstate="print">
              <a:clrChange>
                <a:clrFrom>
                  <a:srgbClr val="FFFFFF"/>
                </a:clrFrom>
                <a:clrTo>
                  <a:srgbClr val="FFFFFF">
                    <a:alpha val="0"/>
                  </a:srgbClr>
                </a:clrTo>
              </a:clrChange>
            </a:blip>
            <a:stretch>
              <a:fillRect/>
            </a:stretch>
          </p:blipFill>
          <p:spPr>
            <a:xfrm>
              <a:off x="3220603" y="806511"/>
              <a:ext cx="3069361" cy="1602374"/>
            </a:xfrm>
            <a:prstGeom prst="rect">
              <a:avLst/>
            </a:prstGeom>
          </p:spPr>
        </p:pic>
      </p:grpSp>
      <p:sp>
        <p:nvSpPr>
          <p:cNvPr id="13" name="矩形 12"/>
          <p:cNvSpPr/>
          <p:nvPr/>
        </p:nvSpPr>
        <p:spPr>
          <a:xfrm>
            <a:off x="4236933" y="2864489"/>
            <a:ext cx="1107996"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竖直向上</a:t>
            </a:r>
            <a:endParaRPr lang="zh-CN" altLang="en-US" dirty="0"/>
          </a:p>
        </p:txBody>
      </p:sp>
      <p:sp>
        <p:nvSpPr>
          <p:cNvPr id="14" name="矩形 13"/>
          <p:cNvSpPr/>
          <p:nvPr/>
        </p:nvSpPr>
        <p:spPr>
          <a:xfrm>
            <a:off x="2195619" y="3281712"/>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重力</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10" name="文本框 18"/>
          <p:cNvSpPr txBox="1">
            <a:spLocks noChangeArrowheads="1"/>
          </p:cNvSpPr>
          <p:nvPr/>
        </p:nvSpPr>
        <p:spPr bwMode="auto">
          <a:xfrm>
            <a:off x="816866" y="1782618"/>
            <a:ext cx="7910039" cy="907181"/>
          </a:xfrm>
          <a:prstGeom prst="rect">
            <a:avLst/>
          </a:prstGeom>
          <a:solidFill>
            <a:schemeClr val="bg1">
              <a:lumMod val="95000"/>
            </a:schemeClr>
          </a:solidFill>
          <a:ln w="9525">
            <a:noFill/>
            <a:miter lim="800000"/>
          </a:ln>
        </p:spPr>
        <p:txBody>
          <a:bodyPr wrap="square" lIns="36000" tIns="36000" rIns="36000" bIns="36000">
            <a:spAutoFit/>
          </a:bodyPr>
          <a:lstStyle/>
          <a:p>
            <a:pPr>
              <a:lnSpc>
                <a:spcPct val="150000"/>
              </a:lnSpc>
              <a:spcAft>
                <a:spcPts val="0"/>
              </a:spcAft>
            </a:pPr>
            <a:r>
              <a:rPr lang="en-US" altLang="zh-CN" dirty="0" smtClean="0">
                <a:solidFill>
                  <a:srgbClr val="0FA096"/>
                </a:solidFill>
                <a:latin typeface="微软雅黑" panose="020B0503020204020204" pitchFamily="34" charset="-122"/>
                <a:ea typeface="微软雅黑" panose="020B0503020204020204" pitchFamily="34" charset="-122"/>
              </a:rPr>
              <a:t>【</a:t>
            </a:r>
            <a:r>
              <a:rPr lang="zh-CN" altLang="en-US" dirty="0" smtClean="0">
                <a:solidFill>
                  <a:srgbClr val="0FA096"/>
                </a:solidFill>
                <a:latin typeface="微软雅黑" panose="020B0503020204020204" pitchFamily="34" charset="-122"/>
                <a:ea typeface="微软雅黑" panose="020B0503020204020204" pitchFamily="34" charset="-122"/>
              </a:rPr>
              <a:t>注意</a:t>
            </a:r>
            <a:r>
              <a:rPr lang="en-US" altLang="zh-CN" dirty="0" smtClean="0">
                <a:solidFill>
                  <a:srgbClr val="0FA096"/>
                </a:solidFill>
                <a:latin typeface="微软雅黑" panose="020B0503020204020204" pitchFamily="34" charset="-122"/>
                <a:ea typeface="微软雅黑" panose="020B0503020204020204" pitchFamily="34" charset="-122"/>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阿基米德原理也适用于气体。</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当物体全部浸入液体中时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V</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物</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V</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排</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当物体部分浸入液体中时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V</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排</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&lt;V</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物</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aphicFrame>
        <p:nvGraphicFramePr>
          <p:cNvPr id="2051" name="Object 3"/>
          <p:cNvGraphicFramePr>
            <a:graphicFrameLocks noChangeAspect="1"/>
          </p:cNvGraphicFramePr>
          <p:nvPr/>
        </p:nvGraphicFramePr>
        <p:xfrm>
          <a:off x="868363" y="244475"/>
          <a:ext cx="7777162" cy="1566863"/>
        </p:xfrm>
        <a:graphic>
          <a:graphicData uri="http://schemas.openxmlformats.org/presentationml/2006/ole">
            <mc:AlternateContent xmlns:mc="http://schemas.openxmlformats.org/markup-compatibility/2006">
              <mc:Choice xmlns:v="urn:schemas-microsoft-com:vml" Requires="v">
                <p:oleObj spid="_x0000_s1025" name="文档" r:id="rId1" imgW="7868285" imgH="1600200" progId="Word.Document.12">
                  <p:embed/>
                </p:oleObj>
              </mc:Choice>
              <mc:Fallback>
                <p:oleObj name="文档" r:id="rId1" imgW="7868285" imgH="1600200" progId="Word.Document.12">
                  <p:embed/>
                  <p:pic>
                    <p:nvPicPr>
                      <p:cNvPr id="0" name="图片 1024"/>
                      <p:cNvPicPr>
                        <a:picLocks noChangeAspect="1"/>
                      </p:cNvPicPr>
                      <p:nvPr/>
                    </p:nvPicPr>
                    <p:blipFill>
                      <a:blip r:embed="rId2"/>
                      <a:stretch>
                        <a:fillRect/>
                      </a:stretch>
                    </p:blipFill>
                    <p:spPr>
                      <a:xfrm>
                        <a:off x="868363" y="244475"/>
                        <a:ext cx="7777162" cy="1566863"/>
                      </a:xfrm>
                      <a:prstGeom prst="rect">
                        <a:avLst/>
                      </a:prstGeom>
                      <a:noFill/>
                      <a:ln w="9525">
                        <a:noFill/>
                      </a:ln>
                    </p:spPr>
                  </p:pic>
                </p:oleObj>
              </mc:Fallback>
            </mc:AlternateContent>
          </a:graphicData>
        </a:graphic>
      </p:graphicFrame>
      <p:sp>
        <p:nvSpPr>
          <p:cNvPr id="9" name="矩形 8"/>
          <p:cNvSpPr/>
          <p:nvPr/>
        </p:nvSpPr>
        <p:spPr>
          <a:xfrm>
            <a:off x="1785722" y="359394"/>
            <a:ext cx="973343" cy="369332"/>
          </a:xfrm>
          <a:prstGeom prst="rect">
            <a:avLst/>
          </a:prstGeom>
        </p:spPr>
        <p:txBody>
          <a:bodyPr wrap="none">
            <a:spAutoFit/>
          </a:bodyPr>
          <a:lstStyle/>
          <a:p>
            <a:r>
              <a:rPr lang="en-US" altLang="zh-CN" b="1" i="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F</a:t>
            </a:r>
            <a:r>
              <a:rPr lang="zh-CN" altLang="en-US"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浮</a:t>
            </a:r>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b="1" i="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G</a:t>
            </a:r>
            <a:r>
              <a:rPr lang="zh-CN" altLang="en-US"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排</a:t>
            </a:r>
            <a:endParaRPr lang="zh-CN" altLang="en-US" dirty="0"/>
          </a:p>
        </p:txBody>
      </p:sp>
      <p:sp>
        <p:nvSpPr>
          <p:cNvPr id="12" name="矩形 11"/>
          <p:cNvSpPr/>
          <p:nvPr/>
        </p:nvSpPr>
        <p:spPr>
          <a:xfrm>
            <a:off x="4769218" y="356445"/>
            <a:ext cx="965329" cy="369332"/>
          </a:xfrm>
          <a:prstGeom prst="rect">
            <a:avLst/>
          </a:prstGeom>
        </p:spPr>
        <p:txBody>
          <a:bodyPr wrap="none">
            <a:spAutoFit/>
          </a:bodyPr>
          <a:lstStyle/>
          <a:p>
            <a:pPr lvl="0" defTabSz="914400" eaLnBrk="0" fontAlgn="base" hangingPunct="0">
              <a:spcBef>
                <a:spcPct val="0"/>
              </a:spcBef>
              <a:spcAft>
                <a:spcPct val="0"/>
              </a:spcAft>
            </a:pPr>
            <a:r>
              <a:rPr lang="en-US" altLang="zh-CN" b="1" i="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ρ</a:t>
            </a:r>
            <a:r>
              <a:rPr lang="zh-CN" altLang="en-US"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液</a:t>
            </a:r>
            <a:r>
              <a:rPr lang="en-US" altLang="zh-CN" b="1" i="1" dirty="0" err="1"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gV</a:t>
            </a:r>
            <a:r>
              <a:rPr lang="zh-CN" altLang="en-US"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排</a:t>
            </a:r>
            <a:endParaRPr lang="zh-CN" altLang="en-US" dirty="0" smtClean="0">
              <a:solidFill>
                <a:prstClr val="black"/>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文本框 14"/>
          <p:cNvSpPr txBox="1">
            <a:spLocks noChangeArrowheads="1"/>
          </p:cNvSpPr>
          <p:nvPr/>
        </p:nvSpPr>
        <p:spPr bwMode="auto">
          <a:xfrm>
            <a:off x="812466" y="352237"/>
            <a:ext cx="2124547" cy="534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考点三</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浮沉条件</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878139" y="883804"/>
          <a:ext cx="7804046" cy="3648711"/>
        </p:xfrm>
        <a:graphic>
          <a:graphicData uri="http://schemas.openxmlformats.org/drawingml/2006/table">
            <a:tbl>
              <a:tblPr/>
              <a:tblGrid>
                <a:gridCol w="1422982"/>
                <a:gridCol w="1422982"/>
                <a:gridCol w="1652694"/>
                <a:gridCol w="1652694"/>
                <a:gridCol w="1652694"/>
              </a:tblGrid>
              <a:tr h="446232">
                <a:tc>
                  <a:txBody>
                    <a:bodyPr/>
                    <a:lstStyle/>
                    <a:p>
                      <a:pPr algn="ctr">
                        <a:lnSpc>
                          <a:spcPct val="150000"/>
                        </a:lnSpc>
                        <a:spcAft>
                          <a:spcPts val="0"/>
                        </a:spcAft>
                      </a:pPr>
                      <a:r>
                        <a:rPr lang="en-US"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ρ</a:t>
                      </a:r>
                      <a:r>
                        <a:rPr lang="zh-CN" sz="1700" kern="100" baseline="-25000" dirty="0">
                          <a:solidFill>
                            <a:srgbClr val="000000"/>
                          </a:solidFill>
                          <a:latin typeface="微软雅黑" panose="020B0503020204020204" pitchFamily="34" charset="-122"/>
                          <a:ea typeface="微软雅黑" panose="020B0503020204020204" pitchFamily="34" charset="-122"/>
                          <a:cs typeface="Times New Roman" panose="02020603050405020304"/>
                        </a:rPr>
                        <a:t>液</a:t>
                      </a:r>
                      <a:r>
                        <a:rPr lang="zh-CN" sz="17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ρ</a:t>
                      </a:r>
                      <a:r>
                        <a:rPr lang="zh-CN" sz="1700" kern="100" baseline="-25000" dirty="0">
                          <a:solidFill>
                            <a:srgbClr val="000000"/>
                          </a:solidFill>
                          <a:latin typeface="微软雅黑" panose="020B0503020204020204" pitchFamily="34" charset="-122"/>
                          <a:ea typeface="微软雅黑" panose="020B0503020204020204" pitchFamily="34" charset="-122"/>
                          <a:cs typeface="Times New Roman" panose="02020603050405020304"/>
                        </a:rPr>
                        <a:t>物</a:t>
                      </a:r>
                      <a:r>
                        <a:rPr lang="en-US" sz="1700" kern="100" baseline="-25000" dirty="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i="1" kern="100">
                          <a:solidFill>
                            <a:srgbClr val="000000"/>
                          </a:solidFill>
                          <a:latin typeface="微软雅黑" panose="020B0503020204020204" pitchFamily="34" charset="-122"/>
                          <a:ea typeface="微软雅黑" panose="020B0503020204020204" pitchFamily="34" charset="-122"/>
                          <a:cs typeface="Times New Roman" panose="02020603050405020304"/>
                        </a:rPr>
                        <a:t>ρ</a:t>
                      </a:r>
                      <a:r>
                        <a:rPr lang="zh-CN" sz="1700" kern="100" baseline="-25000">
                          <a:solidFill>
                            <a:srgbClr val="000000"/>
                          </a:solidFill>
                          <a:latin typeface="微软雅黑" panose="020B0503020204020204" pitchFamily="34" charset="-122"/>
                          <a:ea typeface="微软雅黑" panose="020B0503020204020204" pitchFamily="34" charset="-122"/>
                          <a:cs typeface="Times New Roman" panose="02020603050405020304"/>
                        </a:rPr>
                        <a:t>液</a:t>
                      </a:r>
                      <a:r>
                        <a:rPr lang="zh-CN" sz="1700" u="sng" kern="10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kern="100">
                          <a:solidFill>
                            <a:srgbClr val="000000"/>
                          </a:solidFill>
                          <a:latin typeface="微软雅黑" panose="020B0503020204020204" pitchFamily="34" charset="-122"/>
                          <a:ea typeface="微软雅黑" panose="020B0503020204020204" pitchFamily="34" charset="-122"/>
                          <a:cs typeface="Times New Roman" panose="02020603050405020304"/>
                        </a:rPr>
                        <a:t>ρ</a:t>
                      </a:r>
                      <a:r>
                        <a:rPr lang="zh-CN" sz="1700" kern="100" baseline="-25000">
                          <a:solidFill>
                            <a:srgbClr val="000000"/>
                          </a:solidFill>
                          <a:latin typeface="微软雅黑" panose="020B0503020204020204" pitchFamily="34" charset="-122"/>
                          <a:ea typeface="微软雅黑" panose="020B0503020204020204" pitchFamily="34" charset="-122"/>
                          <a:cs typeface="Times New Roman" panose="02020603050405020304"/>
                        </a:rPr>
                        <a:t>物</a:t>
                      </a:r>
                      <a:r>
                        <a:rPr lang="en-US" sz="1700" kern="100" baseline="-2500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ρ</a:t>
                      </a:r>
                      <a:r>
                        <a:rPr lang="zh-CN" sz="1700" kern="100" baseline="-25000" dirty="0">
                          <a:solidFill>
                            <a:srgbClr val="000000"/>
                          </a:solidFill>
                          <a:latin typeface="微软雅黑" panose="020B0503020204020204" pitchFamily="34" charset="-122"/>
                          <a:ea typeface="微软雅黑" panose="020B0503020204020204" pitchFamily="34" charset="-122"/>
                          <a:cs typeface="Times New Roman" panose="02020603050405020304"/>
                        </a:rPr>
                        <a:t>液</a:t>
                      </a:r>
                      <a:r>
                        <a:rPr lang="zh-CN" sz="17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ρ</a:t>
                      </a:r>
                      <a:r>
                        <a:rPr lang="zh-CN" sz="1700" kern="100" baseline="-25000" dirty="0">
                          <a:solidFill>
                            <a:srgbClr val="000000"/>
                          </a:solidFill>
                          <a:latin typeface="微软雅黑" panose="020B0503020204020204" pitchFamily="34" charset="-122"/>
                          <a:ea typeface="微软雅黑" panose="020B0503020204020204" pitchFamily="34" charset="-122"/>
                          <a:cs typeface="Times New Roman" panose="02020603050405020304"/>
                        </a:rPr>
                        <a:t>物</a:t>
                      </a:r>
                      <a:r>
                        <a:rPr lang="en-US" sz="1700" kern="100" baseline="-25000" dirty="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ρ</a:t>
                      </a:r>
                      <a:r>
                        <a:rPr lang="zh-CN" sz="1700" kern="100" baseline="-25000" dirty="0">
                          <a:solidFill>
                            <a:srgbClr val="000000"/>
                          </a:solidFill>
                          <a:latin typeface="微软雅黑" panose="020B0503020204020204" pitchFamily="34" charset="-122"/>
                          <a:ea typeface="微软雅黑" panose="020B0503020204020204" pitchFamily="34" charset="-122"/>
                          <a:cs typeface="Times New Roman" panose="02020603050405020304"/>
                        </a:rPr>
                        <a:t>液</a:t>
                      </a:r>
                      <a:r>
                        <a:rPr lang="zh-CN" sz="17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ρ</a:t>
                      </a:r>
                      <a:r>
                        <a:rPr lang="zh-CN" sz="1700" kern="100" baseline="-25000" dirty="0">
                          <a:solidFill>
                            <a:srgbClr val="000000"/>
                          </a:solidFill>
                          <a:latin typeface="微软雅黑" panose="020B0503020204020204" pitchFamily="34" charset="-122"/>
                          <a:ea typeface="微软雅黑" panose="020B0503020204020204" pitchFamily="34" charset="-122"/>
                          <a:cs typeface="Times New Roman" panose="02020603050405020304"/>
                        </a:rPr>
                        <a:t>物</a:t>
                      </a:r>
                      <a:r>
                        <a:rPr lang="en-US" sz="1700" kern="100" baseline="-25000" dirty="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i="1" kern="100">
                          <a:solidFill>
                            <a:srgbClr val="000000"/>
                          </a:solidFill>
                          <a:latin typeface="微软雅黑" panose="020B0503020204020204" pitchFamily="34" charset="-122"/>
                          <a:ea typeface="微软雅黑" panose="020B0503020204020204" pitchFamily="34" charset="-122"/>
                          <a:cs typeface="Times New Roman" panose="02020603050405020304"/>
                        </a:rPr>
                        <a:t>ρ</a:t>
                      </a:r>
                      <a:r>
                        <a:rPr lang="zh-CN" sz="1700" kern="100" baseline="-25000">
                          <a:solidFill>
                            <a:srgbClr val="000000"/>
                          </a:solidFill>
                          <a:latin typeface="微软雅黑" panose="020B0503020204020204" pitchFamily="34" charset="-122"/>
                          <a:ea typeface="微软雅黑" panose="020B0503020204020204" pitchFamily="34" charset="-122"/>
                          <a:cs typeface="Times New Roman" panose="02020603050405020304"/>
                        </a:rPr>
                        <a:t>液</a:t>
                      </a:r>
                      <a:r>
                        <a:rPr lang="zh-CN" sz="1700" u="sng" kern="10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kern="100">
                          <a:solidFill>
                            <a:srgbClr val="000000"/>
                          </a:solidFill>
                          <a:latin typeface="微软雅黑" panose="020B0503020204020204" pitchFamily="34" charset="-122"/>
                          <a:ea typeface="微软雅黑" panose="020B0503020204020204" pitchFamily="34" charset="-122"/>
                          <a:cs typeface="Times New Roman" panose="02020603050405020304"/>
                        </a:rPr>
                        <a:t>ρ</a:t>
                      </a:r>
                      <a:r>
                        <a:rPr lang="zh-CN" sz="1700" kern="100" baseline="-25000">
                          <a:solidFill>
                            <a:srgbClr val="000000"/>
                          </a:solidFill>
                          <a:latin typeface="微软雅黑" panose="020B0503020204020204" pitchFamily="34" charset="-122"/>
                          <a:ea typeface="微软雅黑" panose="020B0503020204020204" pitchFamily="34" charset="-122"/>
                          <a:cs typeface="Times New Roman" panose="02020603050405020304"/>
                        </a:rPr>
                        <a:t>物</a:t>
                      </a:r>
                      <a:r>
                        <a:rPr lang="en-US" sz="1700" kern="100" baseline="-2500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4197">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上浮</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下沉</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悬浮</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漂浮</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沉底</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74173">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06400">
                <a:tc>
                  <a:txBody>
                    <a:bodyPr/>
                    <a:lstStyle/>
                    <a:p>
                      <a:pPr algn="ctr">
                        <a:lnSpc>
                          <a:spcPct val="150000"/>
                        </a:lnSpc>
                        <a:spcAft>
                          <a:spcPts val="0"/>
                        </a:spcAft>
                      </a:pPr>
                      <a:r>
                        <a:rPr lang="en-US" sz="1700" i="1" kern="10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zh-CN" sz="1700" kern="100" baseline="-25000">
                          <a:solidFill>
                            <a:srgbClr val="000000"/>
                          </a:solidFill>
                          <a:latin typeface="微软雅黑" panose="020B0503020204020204" pitchFamily="34" charset="-122"/>
                          <a:ea typeface="微软雅黑" panose="020B0503020204020204" pitchFamily="34" charset="-122"/>
                          <a:cs typeface="Times New Roman" panose="02020603050405020304"/>
                        </a:rPr>
                        <a:t>浮</a:t>
                      </a:r>
                      <a:r>
                        <a:rPr lang="zh-CN" sz="1700" u="sng" kern="10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kern="100">
                          <a:solidFill>
                            <a:srgbClr val="000000"/>
                          </a:solidFill>
                          <a:latin typeface="微软雅黑" panose="020B0503020204020204" pitchFamily="34" charset="-122"/>
                          <a:ea typeface="微软雅黑" panose="020B0503020204020204" pitchFamily="34" charset="-122"/>
                          <a:cs typeface="Times New Roman" panose="02020603050405020304"/>
                        </a:rPr>
                        <a:t>G </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zh-CN" sz="1700" kern="100" baseline="-25000" dirty="0">
                          <a:solidFill>
                            <a:srgbClr val="000000"/>
                          </a:solidFill>
                          <a:latin typeface="微软雅黑" panose="020B0503020204020204" pitchFamily="34" charset="-122"/>
                          <a:ea typeface="微软雅黑" panose="020B0503020204020204" pitchFamily="34" charset="-122"/>
                          <a:cs typeface="Times New Roman" panose="02020603050405020304"/>
                        </a:rPr>
                        <a:t>浮</a:t>
                      </a:r>
                      <a:r>
                        <a:rPr lang="zh-CN" sz="17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G </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i="1" kern="10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zh-CN" sz="1700" kern="100" baseline="-25000">
                          <a:solidFill>
                            <a:srgbClr val="000000"/>
                          </a:solidFill>
                          <a:latin typeface="微软雅黑" panose="020B0503020204020204" pitchFamily="34" charset="-122"/>
                          <a:ea typeface="微软雅黑" panose="020B0503020204020204" pitchFamily="34" charset="-122"/>
                          <a:cs typeface="Times New Roman" panose="02020603050405020304"/>
                        </a:rPr>
                        <a:t>浮</a:t>
                      </a:r>
                      <a:r>
                        <a:rPr lang="zh-CN" sz="1700" u="sng" kern="10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kern="100">
                          <a:solidFill>
                            <a:srgbClr val="000000"/>
                          </a:solidFill>
                          <a:latin typeface="微软雅黑" panose="020B0503020204020204" pitchFamily="34" charset="-122"/>
                          <a:ea typeface="微软雅黑" panose="020B0503020204020204" pitchFamily="34" charset="-122"/>
                          <a:cs typeface="Times New Roman" panose="02020603050405020304"/>
                        </a:rPr>
                        <a:t>G </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i="1" kern="10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zh-CN" sz="1700" kern="100" baseline="-25000">
                          <a:solidFill>
                            <a:srgbClr val="000000"/>
                          </a:solidFill>
                          <a:latin typeface="微软雅黑" panose="020B0503020204020204" pitchFamily="34" charset="-122"/>
                          <a:ea typeface="微软雅黑" panose="020B0503020204020204" pitchFamily="34" charset="-122"/>
                          <a:cs typeface="Times New Roman" panose="02020603050405020304"/>
                        </a:rPr>
                        <a:t>浮</a:t>
                      </a:r>
                      <a:r>
                        <a:rPr lang="zh-CN" sz="1700" u="sng" kern="10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kern="100">
                          <a:solidFill>
                            <a:srgbClr val="000000"/>
                          </a:solidFill>
                          <a:latin typeface="微软雅黑" panose="020B0503020204020204" pitchFamily="34" charset="-122"/>
                          <a:ea typeface="微软雅黑" panose="020B0503020204020204" pitchFamily="34" charset="-122"/>
                          <a:cs typeface="Times New Roman" panose="02020603050405020304"/>
                        </a:rPr>
                        <a:t>G </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zh-CN" sz="1700" kern="100" baseline="-25000" dirty="0">
                          <a:solidFill>
                            <a:srgbClr val="000000"/>
                          </a:solidFill>
                          <a:latin typeface="微软雅黑" panose="020B0503020204020204" pitchFamily="34" charset="-122"/>
                          <a:ea typeface="微软雅黑" panose="020B0503020204020204" pitchFamily="34" charset="-122"/>
                          <a:cs typeface="Times New Roman" panose="02020603050405020304"/>
                        </a:rPr>
                        <a:t>浮</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N</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G</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26886">
                <a:tc rowSpan="2" gridSpan="2">
                  <a:txBody>
                    <a:bodyPr/>
                    <a:lstStyle/>
                    <a:p>
                      <a:pPr>
                        <a:lnSpc>
                          <a:spcPct val="150000"/>
                        </a:lnSpc>
                        <a:spcAft>
                          <a:spcPts val="0"/>
                        </a:spcAft>
                      </a:pPr>
                      <a:r>
                        <a:rPr lang="zh-CN"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处于动态</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运动状态不断改变</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受非平衡力作用</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59580" marR="5958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hMerge="1">
                  <a:tcPr/>
                </a:tc>
                <a:tc>
                  <a:txBody>
                    <a:bodyPr/>
                    <a:lstStyle/>
                    <a:p>
                      <a:pPr>
                        <a:lnSpc>
                          <a:spcPct val="150000"/>
                        </a:lnSpc>
                        <a:spcAft>
                          <a:spcPts val="0"/>
                        </a:spcAft>
                      </a:pPr>
                      <a:r>
                        <a:rPr lang="zh-CN"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可以停留在液体的任何深度处</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59580" marR="5958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是“上浮”过程的最终状态</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59580" marR="5958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是“下沉”过程的最终状态</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59580" marR="5958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06400">
                <a:tc vMerge="1" gridSpan="2">
                  <a:tcPr/>
                </a:tc>
                <a:tc vMerge="1" hMerge="1">
                  <a:tcPr/>
                </a:tc>
                <a:tc gridSpan="3">
                  <a:txBody>
                    <a:bodyPr/>
                    <a:lstStyle/>
                    <a:p>
                      <a:pPr>
                        <a:lnSpc>
                          <a:spcPct val="150000"/>
                        </a:lnSpc>
                        <a:spcAft>
                          <a:spcPts val="0"/>
                        </a:spcAft>
                      </a:pPr>
                      <a:r>
                        <a:rPr lang="zh-CN"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处于静态</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受平衡力作用</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5852" marR="65852"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a:tc>
                <a:tc hMerge="1">
                  <a:tcPr/>
                </a:tc>
              </a:tr>
            </a:tbl>
          </a:graphicData>
        </a:graphic>
      </p:graphicFrame>
      <p:grpSp>
        <p:nvGrpSpPr>
          <p:cNvPr id="14" name="组合 13"/>
          <p:cNvGrpSpPr/>
          <p:nvPr/>
        </p:nvGrpSpPr>
        <p:grpSpPr>
          <a:xfrm>
            <a:off x="1354974" y="1799705"/>
            <a:ext cx="6924503" cy="1022468"/>
            <a:chOff x="1354974" y="1799705"/>
            <a:chExt cx="6924503" cy="1022468"/>
          </a:xfrm>
        </p:grpSpPr>
        <p:pic>
          <p:nvPicPr>
            <p:cNvPr id="25605" name="a41.jp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1354974" y="1865585"/>
              <a:ext cx="681645" cy="869097"/>
            </a:xfrm>
            <a:prstGeom prst="rect">
              <a:avLst/>
            </a:prstGeom>
            <a:noFill/>
          </p:spPr>
        </p:pic>
        <p:pic>
          <p:nvPicPr>
            <p:cNvPr id="25604" name="a41a.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668385" y="1923565"/>
              <a:ext cx="681645" cy="817974"/>
            </a:xfrm>
            <a:prstGeom prst="rect">
              <a:avLst/>
            </a:prstGeom>
            <a:noFill/>
          </p:spPr>
        </p:pic>
        <p:pic>
          <p:nvPicPr>
            <p:cNvPr id="25603" name="a41b.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239489" y="1917955"/>
              <a:ext cx="681645" cy="800932"/>
            </a:xfrm>
            <a:prstGeom prst="rect">
              <a:avLst/>
            </a:prstGeom>
            <a:noFill/>
          </p:spPr>
        </p:pic>
        <p:pic>
          <p:nvPicPr>
            <p:cNvPr id="25602" name="a41c.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910348" y="1821734"/>
              <a:ext cx="681645" cy="988386"/>
            </a:xfrm>
            <a:prstGeom prst="rect">
              <a:avLst/>
            </a:prstGeom>
            <a:noFill/>
          </p:spPr>
        </p:pic>
        <p:pic>
          <p:nvPicPr>
            <p:cNvPr id="25601" name="a41d.jpg"/>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7597832" y="1799705"/>
              <a:ext cx="681645" cy="1022468"/>
            </a:xfrm>
            <a:prstGeom prst="rect">
              <a:avLst/>
            </a:prstGeom>
            <a:noFill/>
          </p:spPr>
        </p:pic>
      </p:grpSp>
      <p:sp>
        <p:nvSpPr>
          <p:cNvPr id="17" name="矩形 16"/>
          <p:cNvSpPr/>
          <p:nvPr/>
        </p:nvSpPr>
        <p:spPr>
          <a:xfrm>
            <a:off x="1409358" y="959823"/>
            <a:ext cx="351378" cy="353943"/>
          </a:xfrm>
          <a:prstGeom prst="rect">
            <a:avLst/>
          </a:prstGeom>
        </p:spPr>
        <p:txBody>
          <a:bodyPr wrap="none">
            <a:spAutoFit/>
          </a:bodyPr>
          <a:lstStyle/>
          <a:p>
            <a:r>
              <a:rPr 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&gt;</a:t>
            </a:r>
            <a:endParaRPr lang="zh-CN" altLang="en-US" dirty="0"/>
          </a:p>
        </p:txBody>
      </p:sp>
      <p:sp>
        <p:nvSpPr>
          <p:cNvPr id="18" name="矩形 17"/>
          <p:cNvSpPr/>
          <p:nvPr/>
        </p:nvSpPr>
        <p:spPr>
          <a:xfrm>
            <a:off x="2823531" y="950442"/>
            <a:ext cx="351378" cy="353943"/>
          </a:xfrm>
          <a:prstGeom prst="rect">
            <a:avLst/>
          </a:prstGeom>
        </p:spPr>
        <p:txBody>
          <a:bodyPr wrap="none">
            <a:spAutoFit/>
          </a:bodyPr>
          <a:lstStyle/>
          <a:p>
            <a:r>
              <a:rPr 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&lt;</a:t>
            </a:r>
            <a:endParaRPr lang="zh-CN" altLang="en-US" dirty="0"/>
          </a:p>
        </p:txBody>
      </p:sp>
      <p:sp>
        <p:nvSpPr>
          <p:cNvPr id="20" name="矩形 19"/>
          <p:cNvSpPr/>
          <p:nvPr/>
        </p:nvSpPr>
        <p:spPr>
          <a:xfrm>
            <a:off x="4365572" y="969348"/>
            <a:ext cx="351378" cy="353943"/>
          </a:xfrm>
          <a:prstGeom prst="rect">
            <a:avLst/>
          </a:prstGeom>
        </p:spPr>
        <p:txBody>
          <a:bodyPr wrap="none">
            <a:spAutoFit/>
          </a:bodyPr>
          <a:lstStyle/>
          <a:p>
            <a:r>
              <a:rPr 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a:p>
        </p:txBody>
      </p:sp>
      <p:sp>
        <p:nvSpPr>
          <p:cNvPr id="21" name="矩形 20"/>
          <p:cNvSpPr/>
          <p:nvPr/>
        </p:nvSpPr>
        <p:spPr>
          <a:xfrm>
            <a:off x="6056115" y="960688"/>
            <a:ext cx="351378" cy="353943"/>
          </a:xfrm>
          <a:prstGeom prst="rect">
            <a:avLst/>
          </a:prstGeom>
        </p:spPr>
        <p:txBody>
          <a:bodyPr wrap="none">
            <a:spAutoFit/>
          </a:bodyPr>
          <a:lstStyle/>
          <a:p>
            <a:r>
              <a:rPr 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&gt;</a:t>
            </a:r>
            <a:endParaRPr lang="zh-CN" altLang="en-US" dirty="0"/>
          </a:p>
        </p:txBody>
      </p:sp>
      <p:sp>
        <p:nvSpPr>
          <p:cNvPr id="22" name="矩形 21"/>
          <p:cNvSpPr/>
          <p:nvPr/>
        </p:nvSpPr>
        <p:spPr>
          <a:xfrm>
            <a:off x="7671468" y="959823"/>
            <a:ext cx="351378" cy="353943"/>
          </a:xfrm>
          <a:prstGeom prst="rect">
            <a:avLst/>
          </a:prstGeom>
        </p:spPr>
        <p:txBody>
          <a:bodyPr wrap="none">
            <a:spAutoFit/>
          </a:bodyPr>
          <a:lstStyle/>
          <a:p>
            <a:r>
              <a:rPr 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&lt;</a:t>
            </a:r>
            <a:endParaRPr lang="zh-CN" altLang="en-US" dirty="0"/>
          </a:p>
        </p:txBody>
      </p:sp>
      <p:sp>
        <p:nvSpPr>
          <p:cNvPr id="23" name="矩形 22"/>
          <p:cNvSpPr/>
          <p:nvPr/>
        </p:nvSpPr>
        <p:spPr>
          <a:xfrm>
            <a:off x="1455684" y="2927602"/>
            <a:ext cx="351378" cy="353943"/>
          </a:xfrm>
          <a:prstGeom prst="rect">
            <a:avLst/>
          </a:prstGeom>
        </p:spPr>
        <p:txBody>
          <a:bodyPr wrap="none">
            <a:spAutoFit/>
          </a:bodyPr>
          <a:lstStyle/>
          <a:p>
            <a:r>
              <a:rPr 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&gt;</a:t>
            </a:r>
            <a:endParaRPr lang="zh-CN" altLang="en-US" dirty="0"/>
          </a:p>
        </p:txBody>
      </p:sp>
      <p:sp>
        <p:nvSpPr>
          <p:cNvPr id="24" name="矩形 23"/>
          <p:cNvSpPr/>
          <p:nvPr/>
        </p:nvSpPr>
        <p:spPr>
          <a:xfrm>
            <a:off x="2813429" y="2937270"/>
            <a:ext cx="351378" cy="353943"/>
          </a:xfrm>
          <a:prstGeom prst="rect">
            <a:avLst/>
          </a:prstGeom>
        </p:spPr>
        <p:txBody>
          <a:bodyPr wrap="none">
            <a:spAutoFit/>
          </a:bodyPr>
          <a:lstStyle/>
          <a:p>
            <a:r>
              <a:rPr 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&lt;</a:t>
            </a:r>
            <a:endParaRPr lang="zh-CN" altLang="en-US" dirty="0"/>
          </a:p>
        </p:txBody>
      </p:sp>
      <p:sp>
        <p:nvSpPr>
          <p:cNvPr id="25" name="矩形 24"/>
          <p:cNvSpPr/>
          <p:nvPr/>
        </p:nvSpPr>
        <p:spPr>
          <a:xfrm>
            <a:off x="4375386" y="2917499"/>
            <a:ext cx="351378" cy="353943"/>
          </a:xfrm>
          <a:prstGeom prst="rect">
            <a:avLst/>
          </a:prstGeom>
        </p:spPr>
        <p:txBody>
          <a:bodyPr wrap="none">
            <a:spAutoFit/>
          </a:bodyPr>
          <a:lstStyle/>
          <a:p>
            <a:r>
              <a:rPr 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a:p>
        </p:txBody>
      </p:sp>
      <p:sp>
        <p:nvSpPr>
          <p:cNvPr id="26" name="矩形 25"/>
          <p:cNvSpPr/>
          <p:nvPr/>
        </p:nvSpPr>
        <p:spPr>
          <a:xfrm>
            <a:off x="6055104" y="2927891"/>
            <a:ext cx="351378" cy="353943"/>
          </a:xfrm>
          <a:prstGeom prst="rect">
            <a:avLst/>
          </a:prstGeom>
        </p:spPr>
        <p:txBody>
          <a:bodyPr wrap="none">
            <a:spAutoFit/>
          </a:bodyPr>
          <a:lstStyle/>
          <a:p>
            <a:r>
              <a:rPr 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0" grpId="0"/>
      <p:bldP spid="21" grpId="0"/>
      <p:bldP spid="22" grpId="0"/>
      <p:bldP spid="23" grpId="0"/>
      <p:bldP spid="24" grpId="0"/>
      <p:bldP spid="25" grpId="0"/>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文本框 14"/>
          <p:cNvSpPr txBox="1">
            <a:spLocks noChangeArrowheads="1"/>
          </p:cNvSpPr>
          <p:nvPr/>
        </p:nvSpPr>
        <p:spPr bwMode="auto">
          <a:xfrm>
            <a:off x="812466" y="352237"/>
            <a:ext cx="3406949" cy="534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考点四</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物体浮沉条件的应用</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10" name="文本框 18"/>
          <p:cNvSpPr txBox="1">
            <a:spLocks noChangeArrowheads="1"/>
          </p:cNvSpPr>
          <p:nvPr/>
        </p:nvSpPr>
        <p:spPr bwMode="auto">
          <a:xfrm>
            <a:off x="816866" y="818195"/>
            <a:ext cx="7910039" cy="2101272"/>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轮船的工作原理：</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当物体的密度大于液体的密度时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做成</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的可以漂浮在水面上。漂浮时</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浮</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G</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总</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2.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潜水艇的工作原理：</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潜水艇的下潜和上浮是靠改变自身</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来实现的。</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3.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密度计：</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在任何液体中都处于漂浮状态</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即所受浮力大小都</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它所受的重力</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浸入液体的体积越大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液体密度越</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矩形 8"/>
          <p:cNvSpPr/>
          <p:nvPr/>
        </p:nvSpPr>
        <p:spPr>
          <a:xfrm>
            <a:off x="6777000" y="869579"/>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空心</a:t>
            </a:r>
            <a:endParaRPr lang="zh-CN" altLang="en-US" dirty="0"/>
          </a:p>
        </p:txBody>
      </p:sp>
      <p:sp>
        <p:nvSpPr>
          <p:cNvPr id="12" name="矩形 11"/>
          <p:cNvSpPr/>
          <p:nvPr/>
        </p:nvSpPr>
        <p:spPr>
          <a:xfrm>
            <a:off x="6721871" y="1708933"/>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重力</a:t>
            </a:r>
            <a:endParaRPr lang="zh-CN" altLang="en-US" dirty="0"/>
          </a:p>
        </p:txBody>
      </p:sp>
      <p:sp>
        <p:nvSpPr>
          <p:cNvPr id="13" name="矩形 12"/>
          <p:cNvSpPr/>
          <p:nvPr/>
        </p:nvSpPr>
        <p:spPr>
          <a:xfrm>
            <a:off x="7044422" y="2107251"/>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等于</a:t>
            </a:r>
            <a:endParaRPr lang="zh-CN" altLang="en-US" dirty="0"/>
          </a:p>
        </p:txBody>
      </p:sp>
      <p:sp>
        <p:nvSpPr>
          <p:cNvPr id="14" name="矩形 13"/>
          <p:cNvSpPr/>
          <p:nvPr/>
        </p:nvSpPr>
        <p:spPr>
          <a:xfrm>
            <a:off x="5118458" y="2532269"/>
            <a:ext cx="415498"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小</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fade">
                                      <p:cBhvr>
                                        <p:cTn id="12" dur="5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xEl>
                                              <p:pRg st="2" end="2"/>
                                            </p:txEl>
                                          </p:spTgt>
                                        </p:tgtEl>
                                        <p:attrNameLst>
                                          <p:attrName>style.visibility</p:attrName>
                                        </p:attrNameLst>
                                      </p:cBhvr>
                                      <p:to>
                                        <p:strVal val="visible"/>
                                      </p:to>
                                    </p:set>
                                    <p:animEffect transition="in" filter="fade">
                                      <p:cBhvr>
                                        <p:cTn id="22" dur="500"/>
                                        <p:tgtEl>
                                          <p:spTgt spid="10">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3"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文本框 14"/>
          <p:cNvSpPr txBox="1">
            <a:spLocks noChangeArrowheads="1"/>
          </p:cNvSpPr>
          <p:nvPr/>
        </p:nvSpPr>
        <p:spPr bwMode="auto">
          <a:xfrm>
            <a:off x="812466" y="352237"/>
            <a:ext cx="2124547" cy="534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考点五</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浮力计算</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10" name="文本框 18"/>
          <p:cNvSpPr txBox="1">
            <a:spLocks noChangeArrowheads="1"/>
          </p:cNvSpPr>
          <p:nvPr/>
        </p:nvSpPr>
        <p:spPr bwMode="auto">
          <a:xfrm>
            <a:off x="816866" y="818195"/>
            <a:ext cx="7910039" cy="2565693"/>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压力差法：</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浮</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浮力产生的原因</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2.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称重法：</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把物体挂在弹簧测力计上</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测出物体的重力</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G</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再把物体浸入液体中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记下此时弹簧测力计的示数</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那么物体受到的浮力</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浮</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3.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阿基米德原理法：</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浮</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4.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平衡法：</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当物体处于漂浮或悬浮状态时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浮力大小等于物体的重力大小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浮</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矩形 8"/>
          <p:cNvSpPr/>
          <p:nvPr/>
        </p:nvSpPr>
        <p:spPr>
          <a:xfrm>
            <a:off x="2805996" y="813006"/>
            <a:ext cx="1157689" cy="369332"/>
          </a:xfrm>
          <a:prstGeom prst="rect">
            <a:avLst/>
          </a:prstGeom>
        </p:spPr>
        <p:txBody>
          <a:bodyPr wrap="none">
            <a:spAutoFit/>
          </a:bodyPr>
          <a:lstStyle/>
          <a:p>
            <a:pPr lvl="0" defTabSz="914400" fontAlgn="base">
              <a:spcBef>
                <a:spcPct val="0"/>
              </a:spcBef>
              <a:spcAft>
                <a:spcPct val="0"/>
              </a:spcAft>
            </a:pPr>
            <a:r>
              <a:rPr lang="en-US" altLang="zh-CN" b="1" i="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F</a:t>
            </a:r>
            <a:r>
              <a:rPr lang="zh-CN" altLang="en-US"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向上</a:t>
            </a:r>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b="1" i="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F</a:t>
            </a:r>
            <a:r>
              <a:rPr lang="zh-CN" altLang="en-US"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向下</a:t>
            </a:r>
            <a:endParaRPr lang="zh-CN" altLang="en-US" dirty="0" smtClean="0">
              <a:solidFill>
                <a:prstClr val="black"/>
              </a:solidFill>
              <a:latin typeface="Arial" panose="020B0604020202020204" pitchFamily="34" charset="0"/>
              <a:ea typeface="宋体" panose="02010600030101010101" pitchFamily="2" charset="-122"/>
            </a:endParaRPr>
          </a:p>
        </p:txBody>
      </p:sp>
      <p:sp>
        <p:nvSpPr>
          <p:cNvPr id="12" name="矩形 11"/>
          <p:cNvSpPr/>
          <p:nvPr/>
        </p:nvSpPr>
        <p:spPr>
          <a:xfrm>
            <a:off x="6435887" y="1718892"/>
            <a:ext cx="590226" cy="369332"/>
          </a:xfrm>
          <a:prstGeom prst="rect">
            <a:avLst/>
          </a:prstGeom>
        </p:spPr>
        <p:txBody>
          <a:bodyPr wrap="none">
            <a:spAutoFit/>
          </a:bodyPr>
          <a:lstStyle/>
          <a:p>
            <a:r>
              <a:rPr lang="en-US" altLang="zh-CN" b="1" i="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G</a:t>
            </a:r>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b="1" i="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F</a:t>
            </a:r>
            <a:endParaRPr lang="zh-CN" altLang="en-US" dirty="0"/>
          </a:p>
        </p:txBody>
      </p:sp>
      <p:sp>
        <p:nvSpPr>
          <p:cNvPr id="13" name="矩形 12"/>
          <p:cNvSpPr/>
          <p:nvPr/>
        </p:nvSpPr>
        <p:spPr>
          <a:xfrm>
            <a:off x="3554289" y="2049340"/>
            <a:ext cx="514885" cy="369332"/>
          </a:xfrm>
          <a:prstGeom prst="rect">
            <a:avLst/>
          </a:prstGeom>
        </p:spPr>
        <p:txBody>
          <a:bodyPr wrap="none">
            <a:spAutoFit/>
          </a:bodyPr>
          <a:lstStyle/>
          <a:p>
            <a:r>
              <a:rPr lang="en-US" altLang="zh-CN" b="1" i="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G</a:t>
            </a:r>
            <a:r>
              <a:rPr lang="zh-CN" altLang="en-US"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排</a:t>
            </a:r>
            <a:endParaRPr lang="zh-CN" altLang="en-US" dirty="0"/>
          </a:p>
        </p:txBody>
      </p:sp>
      <p:sp>
        <p:nvSpPr>
          <p:cNvPr id="14" name="矩形 13"/>
          <p:cNvSpPr/>
          <p:nvPr/>
        </p:nvSpPr>
        <p:spPr>
          <a:xfrm>
            <a:off x="4487646" y="2030290"/>
            <a:ext cx="1011815" cy="369332"/>
          </a:xfrm>
          <a:prstGeom prst="rect">
            <a:avLst/>
          </a:prstGeom>
        </p:spPr>
        <p:txBody>
          <a:bodyPr wrap="none">
            <a:spAutoFit/>
          </a:bodyPr>
          <a:lstStyle/>
          <a:p>
            <a:r>
              <a:rPr lang="en-US" altLang="zh-CN" b="1" i="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ρ</a:t>
            </a:r>
            <a:r>
              <a:rPr lang="en-US" altLang="zh-CN"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液</a:t>
            </a:r>
            <a:r>
              <a:rPr lang="en-US" altLang="zh-CN" b="1" i="1" dirty="0" err="1"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gV</a:t>
            </a:r>
            <a:r>
              <a:rPr lang="zh-CN" altLang="en-US"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排</a:t>
            </a:r>
            <a:endParaRPr lang="zh-CN" altLang="en-US" dirty="0"/>
          </a:p>
        </p:txBody>
      </p:sp>
      <p:sp>
        <p:nvSpPr>
          <p:cNvPr id="15" name="矩形 14"/>
          <p:cNvSpPr/>
          <p:nvPr/>
        </p:nvSpPr>
        <p:spPr>
          <a:xfrm>
            <a:off x="1038681" y="2901435"/>
            <a:ext cx="514885" cy="369332"/>
          </a:xfrm>
          <a:prstGeom prst="rect">
            <a:avLst/>
          </a:prstGeom>
        </p:spPr>
        <p:txBody>
          <a:bodyPr wrap="none">
            <a:spAutoFit/>
          </a:bodyPr>
          <a:lstStyle/>
          <a:p>
            <a:pPr lvl="0" defTabSz="914400" eaLnBrk="0" fontAlgn="base" hangingPunct="0">
              <a:spcBef>
                <a:spcPct val="0"/>
              </a:spcBef>
              <a:spcAft>
                <a:spcPct val="0"/>
              </a:spcAft>
            </a:pPr>
            <a:r>
              <a:rPr lang="en-US" altLang="zh-CN" b="1" i="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G</a:t>
            </a:r>
            <a:r>
              <a:rPr lang="zh-CN" altLang="en-US"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物</a:t>
            </a:r>
            <a:endParaRPr lang="zh-CN" altLang="en-US" dirty="0" smtClean="0">
              <a:solidFill>
                <a:prstClr val="black"/>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fade">
                                      <p:cBhvr>
                                        <p:cTn id="12" dur="5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xEl>
                                              <p:pRg st="2" end="2"/>
                                            </p:txEl>
                                          </p:spTgt>
                                        </p:tgtEl>
                                        <p:attrNameLst>
                                          <p:attrName>style.visibility</p:attrName>
                                        </p:attrNameLst>
                                      </p:cBhvr>
                                      <p:to>
                                        <p:strVal val="visible"/>
                                      </p:to>
                                    </p:set>
                                    <p:animEffect transition="in" filter="fade">
                                      <p:cBhvr>
                                        <p:cTn id="22" dur="500"/>
                                        <p:tgtEl>
                                          <p:spTgt spid="10">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0">
                                            <p:txEl>
                                              <p:pRg st="3" end="3"/>
                                            </p:txEl>
                                          </p:spTgt>
                                        </p:tgtEl>
                                        <p:attrNameLst>
                                          <p:attrName>style.visibility</p:attrName>
                                        </p:attrNameLst>
                                      </p:cBhvr>
                                      <p:to>
                                        <p:strVal val="visible"/>
                                      </p:to>
                                    </p:set>
                                    <p:animEffect transition="in" filter="fade">
                                      <p:cBhvr>
                                        <p:cTn id="37" dur="500"/>
                                        <p:tgtEl>
                                          <p:spTgt spid="10">
                                            <p:txEl>
                                              <p:pRg st="3" end="3"/>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10">
                                            <p:txEl>
                                              <p:pRg st="4" end="4"/>
                                            </p:txEl>
                                          </p:spTgt>
                                        </p:tgtEl>
                                        <p:attrNameLst>
                                          <p:attrName>style.visibility</p:attrName>
                                        </p:attrNameLst>
                                      </p:cBhvr>
                                      <p:to>
                                        <p:strVal val="visible"/>
                                      </p:to>
                                    </p:set>
                                    <p:animEffect transition="in" filter="fade">
                                      <p:cBhvr>
                                        <p:cTn id="40" dur="500"/>
                                        <p:tgtEl>
                                          <p:spTgt spid="10">
                                            <p:txEl>
                                              <p:pRg st="4" end="4"/>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3" grpId="0"/>
      <p:bldP spid="14" grpId="0"/>
      <p:bldP spid="15"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2、3、6、8、10、11、12、15"/>
  <p:tag name="KSO_WM_TEMPLATE_SUBCATEGORY" val="0"/>
  <p:tag name="KSO_WM_TAG_VERSION" val="1.0"/>
  <p:tag name="KSO_WM_BEAUTIFY_FLAG" val="#wm#"/>
  <p:tag name="KSO_WM_TEMPLATE_CATEGORY" val="custom"/>
  <p:tag name="KSO_WM_TEMPLATE_INDEX" val="20187308"/>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123">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7371</Words>
  <Application>WPS 演示</Application>
  <PresentationFormat>全屏显示(16:9)</PresentationFormat>
  <Paragraphs>686</Paragraphs>
  <Slides>42</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8</vt:i4>
      </vt:variant>
      <vt:variant>
        <vt:lpstr>幻灯片标题</vt:lpstr>
      </vt:variant>
      <vt:variant>
        <vt:i4>42</vt:i4>
      </vt:variant>
    </vt:vector>
  </HeadingPairs>
  <TitlesOfParts>
    <vt:vector size="60" baseType="lpstr">
      <vt:lpstr>Arial</vt:lpstr>
      <vt:lpstr>宋体</vt:lpstr>
      <vt:lpstr>Wingdings</vt:lpstr>
      <vt:lpstr>微软雅黑</vt:lpstr>
      <vt:lpstr>Calibri</vt:lpstr>
      <vt:lpstr>Times New Roman</vt:lpstr>
      <vt:lpstr>Times New Roman</vt:lpstr>
      <vt:lpstr>华文楷体</vt:lpstr>
      <vt:lpstr>楷体</vt:lpstr>
      <vt:lpstr>123</vt:lpstr>
      <vt:lpstr>Word.Document.12</vt:lpstr>
      <vt:lpstr>Word.Document.12</vt:lpstr>
      <vt:lpstr>Word.Document.12</vt:lpstr>
      <vt:lpstr>Word.Document.12</vt:lpstr>
      <vt:lpstr>Word.Document.12</vt:lpstr>
      <vt:lpstr>Word.Document.12</vt:lpstr>
      <vt:lpstr>Word.Document.12</vt:lpstr>
      <vt:lpstr>Word.Document.12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2019-07-27T07:43:00Z</cp:lastPrinted>
  <dcterms:created xsi:type="dcterms:W3CDTF">2018-08-24T06:22:00Z</dcterms:created>
  <dcterms:modified xsi:type="dcterms:W3CDTF">2020-02-10T18:48:28Z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