
<file path=[Content_Types].xml><?xml version="1.0" encoding="utf-8"?>
<Types xmlns="http://schemas.openxmlformats.org/package/2006/content-types">
  <Default Extension="jpeg" ContentType="image/jpeg"/>
  <Default Extension="vml" ContentType="application/vnd.openxmlformats-officedocument.vmlDrawing"/>
  <Default Extension="docx" ContentType="application/vnd.openxmlformats-officedocument.wordprocessingml.document"/>
  <Default Extension="emf" ContentType="image/x-emf"/>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80" r:id="rId3"/>
    <p:sldId id="295" r:id="rId4"/>
    <p:sldId id="305" r:id="rId5"/>
    <p:sldId id="307" r:id="rId6"/>
    <p:sldId id="303" r:id="rId7"/>
    <p:sldId id="349" r:id="rId8"/>
    <p:sldId id="358" r:id="rId9"/>
    <p:sldId id="350" r:id="rId10"/>
    <p:sldId id="341" r:id="rId11"/>
    <p:sldId id="351" r:id="rId12"/>
    <p:sldId id="359" r:id="rId13"/>
    <p:sldId id="352" r:id="rId14"/>
    <p:sldId id="342" r:id="rId15"/>
    <p:sldId id="360" r:id="rId16"/>
    <p:sldId id="361" r:id="rId17"/>
    <p:sldId id="362" r:id="rId18"/>
    <p:sldId id="363" r:id="rId19"/>
    <p:sldId id="353" r:id="rId20"/>
    <p:sldId id="343" r:id="rId21"/>
    <p:sldId id="344" r:id="rId22"/>
    <p:sldId id="322" r:id="rId23"/>
    <p:sldId id="323" r:id="rId24"/>
    <p:sldId id="345" r:id="rId25"/>
    <p:sldId id="354" r:id="rId26"/>
    <p:sldId id="356" r:id="rId27"/>
    <p:sldId id="355" r:id="rId28"/>
    <p:sldId id="328" r:id="rId29"/>
    <p:sldId id="346" r:id="rId30"/>
    <p:sldId id="357" r:id="rId31"/>
  </p:sldIdLst>
  <p:sldSz cx="9144000" cy="5143500" type="screen16x9"/>
  <p:notesSz cx="9942195" cy="6760845"/>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FA096"/>
    <a:srgbClr val="006762"/>
    <a:srgbClr val="6FB52F"/>
    <a:srgbClr val="99CA6C"/>
    <a:srgbClr val="316A2C"/>
    <a:srgbClr val="5AB430"/>
    <a:srgbClr val="B18147"/>
    <a:srgbClr val="7F4E21"/>
    <a:srgbClr val="A50021"/>
    <a:srgbClr val="A271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9960" autoAdjust="0"/>
    <p:restoredTop sz="94660"/>
  </p:normalViewPr>
  <p:slideViewPr>
    <p:cSldViewPr snapToGrid="0">
      <p:cViewPr varScale="1">
        <p:scale>
          <a:sx n="68" d="100"/>
          <a:sy n="68" d="100"/>
        </p:scale>
        <p:origin x="-90" y="-1308"/>
      </p:cViewPr>
      <p:guideLst>
        <p:guide orient="horz" pos="1620"/>
        <p:guide pos="288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5.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8.emf"/></Relationships>
</file>

<file path=ppt/slideLayouts/_rels/slideLayout1.xml.rels><?xml version="1.0" encoding="UTF-8" standalone="yes"?>
<Relationships xmlns="http://schemas.openxmlformats.org/package/2006/relationships"><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5" Type="http://schemas.openxmlformats.org/officeDocument/2006/relationships/tags" Target="../tags/tag51.xml"/><Relationship Id="rId4" Type="http://schemas.openxmlformats.org/officeDocument/2006/relationships/tags" Target="../tags/tag50.xml"/><Relationship Id="rId3" Type="http://schemas.openxmlformats.org/officeDocument/2006/relationships/tags" Target="../tags/tag49.xml"/><Relationship Id="rId2" Type="http://schemas.openxmlformats.org/officeDocument/2006/relationships/tags" Target="../tags/tag48.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6" Type="http://schemas.openxmlformats.org/officeDocument/2006/relationships/tags" Target="../tags/tag10.xml"/><Relationship Id="rId5" Type="http://schemas.openxmlformats.org/officeDocument/2006/relationships/tags" Target="../tags/tag9.xml"/><Relationship Id="rId4" Type="http://schemas.openxmlformats.org/officeDocument/2006/relationships/tags" Target="../tags/tag8.xml"/><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6" Type="http://schemas.openxmlformats.org/officeDocument/2006/relationships/tags" Target="../tags/tag15.xml"/><Relationship Id="rId5" Type="http://schemas.openxmlformats.org/officeDocument/2006/relationships/tags" Target="../tags/tag14.xml"/><Relationship Id="rId4" Type="http://schemas.openxmlformats.org/officeDocument/2006/relationships/tags" Target="../tags/tag13.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7" Type="http://schemas.openxmlformats.org/officeDocument/2006/relationships/tags" Target="../tags/tag21.xml"/><Relationship Id="rId6" Type="http://schemas.openxmlformats.org/officeDocument/2006/relationships/tags" Target="../tags/tag20.xml"/><Relationship Id="rId5" Type="http://schemas.openxmlformats.org/officeDocument/2006/relationships/tags" Target="../tags/tag19.xml"/><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9" Type="http://schemas.openxmlformats.org/officeDocument/2006/relationships/tags" Target="../tags/tag29.xml"/><Relationship Id="rId8" Type="http://schemas.openxmlformats.org/officeDocument/2006/relationships/tags" Target="../tags/tag28.xml"/><Relationship Id="rId7" Type="http://schemas.openxmlformats.org/officeDocument/2006/relationships/tags" Target="../tags/tag27.xml"/><Relationship Id="rId6" Type="http://schemas.openxmlformats.org/officeDocument/2006/relationships/tags" Target="../tags/tag26.xml"/><Relationship Id="rId5" Type="http://schemas.openxmlformats.org/officeDocument/2006/relationships/tags" Target="../tags/tag25.xml"/><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5" Type="http://schemas.openxmlformats.org/officeDocument/2006/relationships/tags" Target="../tags/tag33.xml"/><Relationship Id="rId4" Type="http://schemas.openxmlformats.org/officeDocument/2006/relationships/tags" Target="../tags/tag3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7" Type="http://schemas.openxmlformats.org/officeDocument/2006/relationships/tags" Target="../tags/tag42.xml"/><Relationship Id="rId6" Type="http://schemas.openxmlformats.org/officeDocument/2006/relationships/tags" Target="../tags/tag41.xml"/><Relationship Id="rId5" Type="http://schemas.openxmlformats.org/officeDocument/2006/relationships/tags" Target="../tags/tag40.xml"/><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6" Type="http://schemas.openxmlformats.org/officeDocument/2006/relationships/tags" Target="../tags/tag47.xml"/><Relationship Id="rId5" Type="http://schemas.openxmlformats.org/officeDocument/2006/relationships/tags" Target="../tags/tag46.xml"/><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custDataLst>
              <p:tags r:id="rId2"/>
            </p:custDataLst>
          </p:nvPr>
        </p:nvSpPr>
        <p:spPr>
          <a:xfrm>
            <a:off x="502412" y="1941211"/>
            <a:ext cx="8139178" cy="674375"/>
          </a:xfrm>
        </p:spPr>
        <p:txBody>
          <a:bodyPr lIns="101600" tIns="38100" rIns="25400" bIns="38100" anchor="t" anchorCtr="0">
            <a:noAutofit/>
          </a:bodyPr>
          <a:lstStyle>
            <a:lvl1pPr algn="ctr">
              <a:defRPr sz="4050" b="0" spc="600">
                <a:effectLst>
                  <a:outerShdw blurRad="38100" dist="38100" dir="2700000" algn="tl">
                    <a:srgbClr val="000000">
                      <a:alpha val="43137"/>
                    </a:srgbClr>
                  </a:outerShdw>
                </a:effectLst>
                <a:latin typeface="楷体" panose="02010609060101010101" charset="-122"/>
                <a:ea typeface="楷体" panose="02010609060101010101" charset="-122"/>
              </a:defRPr>
            </a:lvl1pPr>
          </a:lstStyle>
          <a:p>
            <a:r>
              <a:rPr lang="zh-CN" altLang="en-US" dirty="0"/>
              <a:t>单击此处编辑标题</a:t>
            </a:r>
            <a:endParaRPr lang="zh-CN" altLang="en-US" dirty="0"/>
          </a:p>
        </p:txBody>
      </p:sp>
      <p:sp>
        <p:nvSpPr>
          <p:cNvPr id="3" name="副标题 2"/>
          <p:cNvSpPr>
            <a:spLocks noGrp="1"/>
          </p:cNvSpPr>
          <p:nvPr>
            <p:ph type="subTitle" idx="1" hasCustomPrompt="1"/>
            <p:custDataLst>
              <p:tags r:id="rId3"/>
            </p:custDataLst>
          </p:nvPr>
        </p:nvSpPr>
        <p:spPr>
          <a:xfrm>
            <a:off x="502412" y="2674620"/>
            <a:ext cx="8139178" cy="713238"/>
          </a:xfrm>
        </p:spPr>
        <p:txBody>
          <a:bodyPr lIns="101600" tIns="38100" rIns="76200" bIns="38100">
            <a:noAutofit/>
          </a:bodyPr>
          <a:lstStyle>
            <a:lvl1pPr marL="0" indent="0" algn="ctr" eaLnBrk="1" fontAlgn="auto" latinLnBrk="0" hangingPunct="1">
              <a:lnSpc>
                <a:spcPct val="100000"/>
              </a:lnSpc>
              <a:buNone/>
              <a:defRPr sz="1800" u="none" strike="noStrike" kern="1200" cap="none" spc="200" normalizeH="0" baseline="0">
                <a:solidFill>
                  <a:schemeClr val="tx1"/>
                </a:solidFill>
                <a:uFillTx/>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dirty="0"/>
              <a:t>单击此处编辑副标题</a:t>
            </a:r>
            <a:endParaRPr lang="zh-CN" altLang="en-US" dirty="0"/>
          </a:p>
        </p:txBody>
      </p:sp>
      <p:sp>
        <p:nvSpPr>
          <p:cNvPr id="16" name="日期占位符 15"/>
          <p:cNvSpPr>
            <a:spLocks noGrp="1"/>
          </p:cNvSpPr>
          <p:nvPr>
            <p:ph type="dt" sz="half" idx="10"/>
            <p:custDataLst>
              <p:tags r:id="rId4"/>
            </p:custDataLst>
          </p:nvPr>
        </p:nvSpPr>
        <p:spPr/>
        <p:txBody>
          <a:bodyPr/>
          <a:lstStyle/>
          <a:p>
            <a:fld id="{B1AA9239-D668-474B-AEC1-AED18A126247}" type="datetimeFigureOut">
              <a:rPr lang="zh-CN" altLang="en-US" smtClean="0"/>
            </a:fld>
            <a:endParaRPr lang="zh-CN" altLang="en-US"/>
          </a:p>
        </p:txBody>
      </p:sp>
      <p:sp>
        <p:nvSpPr>
          <p:cNvPr id="17" name="页脚占位符 16"/>
          <p:cNvSpPr>
            <a:spLocks noGrp="1"/>
          </p:cNvSpPr>
          <p:nvPr>
            <p:ph type="ftr" sz="quarter" idx="11"/>
            <p:custDataLst>
              <p:tags r:id="rId5"/>
            </p:custDataLst>
          </p:nvPr>
        </p:nvSpPr>
        <p:spPr/>
        <p:txBody>
          <a:bodyPr/>
          <a:lstStyle/>
          <a:p>
            <a:endParaRPr lang="zh-CN" altLang="en-US"/>
          </a:p>
        </p:txBody>
      </p:sp>
      <p:sp>
        <p:nvSpPr>
          <p:cNvPr id="18" name="灯片编号占位符 17"/>
          <p:cNvSpPr>
            <a:spLocks noGrp="1"/>
          </p:cNvSpPr>
          <p:nvPr>
            <p:ph type="sldNum" sz="quarter" idx="12"/>
            <p:custDataLst>
              <p:tags r:id="rId6"/>
            </p:custDataLst>
          </p:nvPr>
        </p:nvSpPr>
        <p:spPr/>
        <p:txBody>
          <a:bodyPr/>
          <a:lstStyle/>
          <a:p>
            <a:fld id="{3D5D4752-0CE7-4497-9789-8CD18D74C975}" type="slidenum">
              <a:rPr lang="zh-CN" altLang="en-US" smtClean="0"/>
            </a:fld>
            <a:endParaRPr lang="zh-CN" altLang="en-US"/>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custDataLst>
              <p:tags r:id="rId5"/>
            </p:custDataLst>
          </p:nvPr>
        </p:nvSpPr>
        <p:spPr>
          <a:xfrm>
            <a:off x="502448" y="714381"/>
            <a:ext cx="8139178" cy="3780000"/>
          </a:xfrm>
        </p:spPr>
        <p:txBody>
          <a:bodyPr/>
          <a:lstStyle>
            <a:lvl1pPr>
              <a:defRPr>
                <a:solidFill>
                  <a:schemeClr val="tx1">
                    <a:lumMod val="75000"/>
                    <a:lumOff val="25000"/>
                  </a:schemeClr>
                </a:solidFill>
                <a:latin typeface="宋体" panose="02010600030101010101" pitchFamily="2" charset="-122"/>
                <a:ea typeface="宋体" panose="02010600030101010101" pitchFamily="2" charset="-122"/>
              </a:defRPr>
            </a:lvl1pPr>
            <a:lvl2pPr>
              <a:defRPr>
                <a:solidFill>
                  <a:schemeClr val="tx1">
                    <a:lumMod val="75000"/>
                    <a:lumOff val="25000"/>
                  </a:schemeClr>
                </a:solidFill>
                <a:latin typeface="宋体" panose="02010600030101010101" pitchFamily="2" charset="-122"/>
                <a:ea typeface="宋体" panose="02010600030101010101" pitchFamily="2" charset="-122"/>
              </a:defRPr>
            </a:lvl2pPr>
            <a:lvl3pPr>
              <a:defRPr>
                <a:solidFill>
                  <a:schemeClr val="tx1">
                    <a:lumMod val="75000"/>
                    <a:lumOff val="25000"/>
                  </a:schemeClr>
                </a:solidFill>
                <a:latin typeface="宋体" panose="02010600030101010101" pitchFamily="2" charset="-122"/>
                <a:ea typeface="宋体" panose="02010600030101010101" pitchFamily="2" charset="-122"/>
              </a:defRPr>
            </a:lvl3pPr>
            <a:lvl4pPr>
              <a:defRPr>
                <a:solidFill>
                  <a:schemeClr val="tx1">
                    <a:lumMod val="75000"/>
                    <a:lumOff val="25000"/>
                  </a:schemeClr>
                </a:solidFill>
                <a:latin typeface="宋体" panose="02010600030101010101" pitchFamily="2" charset="-122"/>
                <a:ea typeface="宋体" panose="02010600030101010101" pitchFamily="2" charset="-122"/>
              </a:defRPr>
            </a:lvl4pPr>
            <a:lvl5pPr>
              <a:defRPr>
                <a:solidFill>
                  <a:schemeClr val="tx1">
                    <a:lumMod val="75000"/>
                    <a:lumOff val="25000"/>
                  </a:schemeClr>
                </a:solidFill>
                <a:latin typeface="宋体" panose="02010600030101010101" pitchFamily="2" charset="-122"/>
                <a:ea typeface="宋体" panose="02010600030101010101" pitchFamily="2" charset="-122"/>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p:hf sldNum="0"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末尾幻灯片">
    <p:spTree>
      <p:nvGrpSpPr>
        <p:cNvPr id="1" name=""/>
        <p:cNvGrpSpPr/>
        <p:nvPr/>
      </p:nvGrpSpPr>
      <p:grpSpPr>
        <a:xfrm>
          <a:off x="0" y="0"/>
          <a:ext cx="0" cy="0"/>
          <a:chOff x="0" y="0"/>
          <a:ch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
        <p:nvSpPr>
          <p:cNvPr id="2" name="标题 1"/>
          <p:cNvSpPr>
            <a:spLocks noGrp="1"/>
          </p:cNvSpPr>
          <p:nvPr>
            <p:ph type="title" hasCustomPrompt="1"/>
            <p:custDataLst>
              <p:tags r:id="rId5"/>
            </p:custDataLst>
          </p:nvPr>
        </p:nvSpPr>
        <p:spPr>
          <a:xfrm>
            <a:off x="502412" y="1941211"/>
            <a:ext cx="8139178" cy="674375"/>
          </a:xfrm>
        </p:spPr>
        <p:txBody>
          <a:bodyPr vert="horz" lIns="101600" tIns="38100" rIns="25400" bIns="38100" rtlCol="0" anchor="t" anchorCtr="0">
            <a:noAutofit/>
          </a:bodyPr>
          <a:lstStyle>
            <a:lvl1pPr marL="0" marR="0" algn="ctr" defTabSz="914400" rtl="0" eaLnBrk="1" fontAlgn="auto" latinLnBrk="0" hangingPunct="1">
              <a:lnSpc>
                <a:spcPct val="100000"/>
              </a:lnSpc>
              <a:buNone/>
              <a:defRPr kumimoji="0" lang="zh-CN" altLang="en-US" sz="4050" b="0" i="0" u="none" strike="noStrike" kern="1200" cap="none" spc="600" normalizeH="0" baseline="0" noProof="1" dirty="0">
                <a:solidFill>
                  <a:schemeClr val="tx1"/>
                </a:solidFill>
                <a:effectLst>
                  <a:outerShdw blurRad="38100" dist="38100" dir="2700000" algn="tl">
                    <a:srgbClr val="000000">
                      <a:alpha val="43137"/>
                    </a:srgbClr>
                  </a:outerShdw>
                </a:effectLst>
                <a:uFillTx/>
                <a:latin typeface="楷体" panose="02010609060101010101" charset="-122"/>
                <a:ea typeface="楷体" panose="02010609060101010101" charset="-122"/>
                <a:cs typeface="+mj-cs"/>
                <a:sym typeface="+mn-ea"/>
              </a:defRPr>
            </a:lvl1pPr>
          </a:lstStyle>
          <a:p>
            <a:pPr lvl="0"/>
            <a:r>
              <a:rPr>
                <a:sym typeface="+mn-ea"/>
              </a:rPr>
              <a:t>单击此处编辑标题</a:t>
            </a:r>
            <a:endParaRPr>
              <a:sym typeface="+mn-ea"/>
            </a:endParaRPr>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12" y="324000"/>
            <a:ext cx="8139178" cy="486000"/>
          </a:xfrm>
        </p:spPr>
        <p:txBody>
          <a:bodyPr vert="horz" lIns="101600" tIns="38100" rIns="76200" bIns="38100" rtlCol="0" anchor="ctr" anchorCtr="0">
            <a:noAutofit/>
          </a:bodyPr>
          <a:lstStyle>
            <a:lvl1pPr marL="0" marR="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idx="1"/>
            <p:custDataLst>
              <p:tags r:id="rId3"/>
            </p:custDataLst>
          </p:nvPr>
        </p:nvSpPr>
        <p:spPr>
          <a:xfrm>
            <a:off x="502412" y="972000"/>
            <a:ext cx="8139178" cy="3781016"/>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宋体" panose="02010600030101010101" pitchFamily="2" charset="-122"/>
                <a:ea typeface="宋体" panose="02010600030101010101" pitchFamily="2" charset="-122"/>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800" b="0" i="0" u="none" strike="noStrike" kern="1200" cap="none" spc="150" normalizeH="0" baseline="0" noProof="1" dirty="0">
                <a:solidFill>
                  <a:schemeClr val="tx1">
                    <a:lumMod val="75000"/>
                    <a:lumOff val="25000"/>
                  </a:schemeClr>
                </a:solidFill>
                <a:uFillTx/>
                <a:latin typeface="宋体" panose="02010600030101010101" pitchFamily="2" charset="-122"/>
                <a:ea typeface="宋体" panose="02010600030101010101" pitchFamily="2" charset="-122"/>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宋体" panose="02010600030101010101" pitchFamily="2" charset="-122"/>
                <a:ea typeface="宋体" panose="02010600030101010101" pitchFamily="2" charset="-122"/>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宋体" panose="02010600030101010101" pitchFamily="2" charset="-122"/>
                <a:ea typeface="宋体" panose="02010600030101010101" pitchFamily="2" charset="-122"/>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宋体" panose="02010600030101010101" pitchFamily="2" charset="-122"/>
                <a:ea typeface="宋体" panose="02010600030101010101" pitchFamily="2" charset="-122"/>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日期占位符 3"/>
          <p:cNvSpPr>
            <a:spLocks noGrp="1"/>
          </p:cNvSpPr>
          <p:nvPr>
            <p:ph type="dt" sz="half" idx="10"/>
            <p:custDataLst>
              <p:tags r:id="rId4"/>
            </p:custDataLst>
          </p:nvPr>
        </p:nvSpPr>
        <p:spPr/>
        <p:txBody>
          <a:bodyPr/>
          <a:lstStyle/>
          <a:p>
            <a:fld id="{B1AA9239-D668-474B-AEC1-AED18A126247}"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3D5D4752-0CE7-4497-9789-8CD18D74C975}" type="slidenum">
              <a:rPr lang="zh-CN" altLang="en-US" smtClean="0"/>
            </a:fld>
            <a:endParaRPr lang="zh-CN" altLang="en-US"/>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48" y="2856548"/>
            <a:ext cx="8139178" cy="468634"/>
          </a:xfrm>
        </p:spPr>
        <p:txBody>
          <a:bodyPr lIns="101600" tIns="38100" rIns="63500" bIns="38100" anchor="t" anchorCtr="0">
            <a:noAutofit/>
          </a:bodyPr>
          <a:lstStyle>
            <a:lvl1pPr>
              <a:defRPr sz="2700" b="0" u="none" strike="noStrike" kern="1200" cap="none" spc="300" normalizeH="0">
                <a:solidFill>
                  <a:schemeClr val="tx1"/>
                </a:solidFill>
                <a:effectLst>
                  <a:outerShdw blurRad="38100" dist="38100" dir="2700000" algn="tl">
                    <a:srgbClr val="000000">
                      <a:alpha val="43137"/>
                    </a:srgbClr>
                  </a:outerShdw>
                </a:effectLst>
                <a:uFillTx/>
                <a:latin typeface="楷体" panose="02010609060101010101" charset="-122"/>
                <a:ea typeface="楷体" panose="02010609060101010101" charset="-122"/>
              </a:defRPr>
            </a:lvl1pPr>
          </a:lstStyle>
          <a:p>
            <a:r>
              <a:rPr lang="zh-CN" altLang="en-US" dirty="0"/>
              <a:t>单击此处编辑母版标题样式</a:t>
            </a:r>
            <a:endParaRPr lang="zh-CN" altLang="en-US" dirty="0"/>
          </a:p>
        </p:txBody>
      </p:sp>
      <p:sp>
        <p:nvSpPr>
          <p:cNvPr id="3" name="文本占位符 2"/>
          <p:cNvSpPr>
            <a:spLocks noGrp="1"/>
          </p:cNvSpPr>
          <p:nvPr>
            <p:ph type="body" idx="1"/>
            <p:custDataLst>
              <p:tags r:id="rId3"/>
            </p:custDataLst>
          </p:nvPr>
        </p:nvSpPr>
        <p:spPr>
          <a:xfrm>
            <a:off x="502444" y="3383756"/>
            <a:ext cx="8139178" cy="808489"/>
          </a:xfrm>
        </p:spPr>
        <p:txBody>
          <a:bodyPr lIns="101600" tIns="38100" rIns="76200" bIns="38100">
            <a:noAutofit/>
          </a:bodyPr>
          <a:lstStyle>
            <a:lvl1pPr marL="0" indent="0" eaLnBrk="1" fontAlgn="auto" latinLnBrk="0" hangingPunct="1">
              <a:buNone/>
              <a:defRPr kumimoji="0" lang="zh-CN" altLang="en-US" sz="2100" b="0" i="0" u="none" strike="noStrike" kern="1200" cap="none" spc="150" normalizeH="0" baseline="0" noProof="1">
                <a:solidFill>
                  <a:schemeClr val="tx1"/>
                </a:solidFill>
                <a:uFillTx/>
                <a:latin typeface="+mn-lt"/>
                <a:ea typeface="+mn-ea"/>
                <a:cs typeface="+mn-cs"/>
                <a:sym typeface="+mn-ea"/>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dirty="0"/>
              <a:t>单击此处编辑母版文本样式</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12" y="324000"/>
            <a:ext cx="8139178" cy="486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内容占位符 2"/>
          <p:cNvSpPr>
            <a:spLocks noGrp="1"/>
          </p:cNvSpPr>
          <p:nvPr>
            <p:ph sz="half" idx="1"/>
            <p:custDataLst>
              <p:tags r:id="rId3"/>
            </p:custDataLst>
          </p:nvPr>
        </p:nvSpPr>
        <p:spPr>
          <a:xfrm>
            <a:off x="502448" y="972000"/>
            <a:ext cx="3962432" cy="3780000"/>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4" name="内容占位符 3"/>
          <p:cNvSpPr>
            <a:spLocks noGrp="1"/>
          </p:cNvSpPr>
          <p:nvPr>
            <p:ph sz="half" idx="2"/>
            <p:custDataLst>
              <p:tags r:id="rId4"/>
            </p:custDataLst>
          </p:nvPr>
        </p:nvSpPr>
        <p:spPr>
          <a:xfrm>
            <a:off x="4679158" y="972000"/>
            <a:ext cx="3962432" cy="3780000"/>
          </a:xfrm>
        </p:spPr>
        <p:txBody>
          <a:bodyPr>
            <a:noAutofit/>
          </a:bodyPr>
          <a:lstStyle>
            <a:lvl1pPr>
              <a:defRPr sz="1800">
                <a:solidFill>
                  <a:schemeClr val="tx1">
                    <a:lumMod val="75000"/>
                    <a:lumOff val="25000"/>
                  </a:schemeClr>
                </a:solidFill>
              </a:defRPr>
            </a:lvl1pPr>
            <a:lvl2pPr>
              <a:defRPr sz="1800">
                <a:solidFill>
                  <a:schemeClr val="tx1">
                    <a:lumMod val="75000"/>
                    <a:lumOff val="25000"/>
                  </a:schemeClr>
                </a:solidFill>
              </a:defRPr>
            </a:lvl2pPr>
            <a:lvl3pPr>
              <a:defRPr sz="18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custDataLst>
              <p:tags r:id="rId5"/>
            </p:custDataLst>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a:xfrm>
            <a:off x="502412" y="324000"/>
            <a:ext cx="8139178" cy="486000"/>
          </a:xfrm>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a:r>
              <a:rPr dirty="0">
                <a:sym typeface="+mn-ea"/>
              </a:rPr>
              <a:t>单击此处编辑母版标题样式</a:t>
            </a:r>
            <a:endParaRPr dirty="0">
              <a:sym typeface="+mn-ea"/>
            </a:endParaRPr>
          </a:p>
        </p:txBody>
      </p:sp>
      <p:sp>
        <p:nvSpPr>
          <p:cNvPr id="3" name="文本占位符 2"/>
          <p:cNvSpPr>
            <a:spLocks noGrp="1"/>
          </p:cNvSpPr>
          <p:nvPr>
            <p:ph type="body" idx="1" hasCustomPrompt="1"/>
            <p:custDataLst>
              <p:tags r:id="rId3"/>
            </p:custDataLst>
          </p:nvPr>
        </p:nvSpPr>
        <p:spPr>
          <a:xfrm>
            <a:off x="502448" y="972000"/>
            <a:ext cx="3962432" cy="285752"/>
          </a:xfrm>
        </p:spPr>
        <p:txBody>
          <a:bodyPr lIns="101600" tIns="38100" rIns="76200" bIns="38100" anchor="t" anchorCtr="0">
            <a:noAutofit/>
          </a:bodyPr>
          <a:lstStyle>
            <a:lvl1pPr marL="0" indent="0" eaLnBrk="1" fontAlgn="auto" latinLnBrk="0" hangingPunct="1">
              <a:lnSpc>
                <a:spcPct val="100000"/>
              </a:lnSpc>
              <a:spcAft>
                <a:spcPts val="0"/>
              </a:spcAft>
              <a:buNone/>
              <a:defRPr sz="1500" b="1" u="none" strike="noStrike" kern="1200" cap="none" spc="200" normalizeH="0" baseline="0">
                <a:solidFill>
                  <a:schemeClr val="tx1"/>
                </a:solidFill>
                <a:uFillTx/>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dirty="0"/>
              <a:t>单击此处编辑文本</a:t>
            </a:r>
            <a:endParaRPr lang="zh-CN" altLang="en-US" dirty="0"/>
          </a:p>
        </p:txBody>
      </p:sp>
      <p:sp>
        <p:nvSpPr>
          <p:cNvPr id="4" name="内容占位符 3"/>
          <p:cNvSpPr>
            <a:spLocks noGrp="1"/>
          </p:cNvSpPr>
          <p:nvPr>
            <p:ph sz="half" idx="2"/>
            <p:custDataLst>
              <p:tags r:id="rId4"/>
            </p:custDataLst>
          </p:nvPr>
        </p:nvSpPr>
        <p:spPr>
          <a:xfrm>
            <a:off x="502444" y="1341782"/>
            <a:ext cx="3962400" cy="3414176"/>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5" name="文本占位符 4"/>
          <p:cNvSpPr>
            <a:spLocks noGrp="1"/>
          </p:cNvSpPr>
          <p:nvPr>
            <p:ph type="body" sz="quarter" idx="3" hasCustomPrompt="1"/>
            <p:custDataLst>
              <p:tags r:id="rId5"/>
            </p:custDataLst>
          </p:nvPr>
        </p:nvSpPr>
        <p:spPr>
          <a:xfrm>
            <a:off x="4676813" y="972000"/>
            <a:ext cx="3962432" cy="285752"/>
          </a:xfrm>
        </p:spPr>
        <p:txBody>
          <a:bodyPr vert="horz" lIns="101600" tIns="38100" rIns="76200" bIns="38100" rtlCol="0" anchor="t" anchorCtr="0">
            <a:noAutofit/>
          </a:bodyPr>
          <a:lstStyle>
            <a:lvl1pPr marL="0" marR="0" lvl="0" indent="0" algn="l" defTabSz="914400" rtl="0" eaLnBrk="1" fontAlgn="auto" latinLnBrk="0" hangingPunct="1">
              <a:lnSpc>
                <a:spcPct val="100000"/>
              </a:lnSpc>
              <a:spcBef>
                <a:spcPts val="0"/>
              </a:spcBef>
              <a:spcAft>
                <a:spcPts val="0"/>
              </a:spcAft>
              <a:buFont typeface="Arial" panose="020B0604020202020204" pitchFamily="34" charset="0"/>
              <a:buNone/>
              <a:defRPr kumimoji="0" lang="zh-CN" altLang="en-US" sz="1500" b="1" i="0" u="none" strike="noStrike" kern="1200" cap="none" spc="200" normalizeH="0" baseline="0" noProof="1" dirty="0">
                <a:solidFill>
                  <a:schemeClr val="tx1"/>
                </a:solidFill>
                <a:uFillTx/>
                <a:latin typeface="+mn-lt"/>
                <a:ea typeface="+mn-ea"/>
                <a:cs typeface="+mn-cs"/>
                <a:sym typeface="+mn-ea"/>
              </a:defRPr>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6"/>
            </p:custDataLst>
          </p:nvPr>
        </p:nvSpPr>
        <p:spPr>
          <a:xfrm>
            <a:off x="4676813" y="1341782"/>
            <a:ext cx="3962432" cy="3414176"/>
          </a:xfrm>
        </p:spPr>
        <p:txBody>
          <a:bodyPr vert="horz" lIns="101600" tIns="0" rIns="82550" bIns="0" rtlCol="0">
            <a:no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800" b="0" i="0" u="none" strike="noStrike" kern="1200" cap="none" spc="150" normalizeH="0" baseline="0" noProof="1" dirty="0">
                <a:solidFill>
                  <a:schemeClr val="tx1">
                    <a:lumMod val="75000"/>
                    <a:lumOff val="25000"/>
                  </a:schemeClr>
                </a:solidFill>
                <a:uFillTx/>
                <a:latin typeface="+mn-lt"/>
                <a:ea typeface="+mn-ea"/>
                <a:cs typeface="+mn-cs"/>
                <a:sym typeface="+mn-ea"/>
              </a:defRPr>
            </a:lvl5pPr>
          </a:lstStyle>
          <a:p>
            <a:pPr lvl="0"/>
            <a:r>
              <a:rPr dirty="0">
                <a:sym typeface="+mn-ea"/>
              </a:rPr>
              <a:t>单击此处编辑母版文本样式</a:t>
            </a:r>
            <a:endParaRPr dirty="0">
              <a:sym typeface="+mn-ea"/>
            </a:endParaRPr>
          </a:p>
          <a:p>
            <a:pPr lvl="1"/>
            <a:r>
              <a:rPr dirty="0">
                <a:sym typeface="+mn-ea"/>
              </a:rPr>
              <a:t>第二级</a:t>
            </a:r>
            <a:endParaRPr dirty="0">
              <a:sym typeface="+mn-ea"/>
            </a:endParaRPr>
          </a:p>
          <a:p>
            <a:pPr lvl="2"/>
            <a:r>
              <a:rPr dirty="0">
                <a:sym typeface="+mn-ea"/>
              </a:rPr>
              <a:t>第三级</a:t>
            </a:r>
            <a:endParaRPr dirty="0">
              <a:sym typeface="+mn-ea"/>
            </a:endParaRPr>
          </a:p>
          <a:p>
            <a:pPr lvl="3"/>
            <a:r>
              <a:rPr dirty="0">
                <a:sym typeface="+mn-ea"/>
              </a:rPr>
              <a:t>第四级</a:t>
            </a:r>
            <a:endParaRPr dirty="0">
              <a:sym typeface="+mn-ea"/>
            </a:endParaRPr>
          </a:p>
          <a:p>
            <a:pPr lvl="4"/>
            <a:r>
              <a:rPr dirty="0">
                <a:sym typeface="+mn-ea"/>
              </a:rPr>
              <a:t>第五级</a:t>
            </a:r>
            <a:endParaRPr dirty="0">
              <a:sym typeface="+mn-ea"/>
            </a:endParaRPr>
          </a:p>
        </p:txBody>
      </p:sp>
      <p:sp>
        <p:nvSpPr>
          <p:cNvPr id="7" name="日期占位符 6"/>
          <p:cNvSpPr>
            <a:spLocks noGrp="1"/>
          </p:cNvSpPr>
          <p:nvPr>
            <p:ph type="dt" sz="half" idx="10"/>
            <p:custDataLst>
              <p:tags r:id="rId7"/>
            </p:custDataLst>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custDataLst>
              <p:tags r:id="rId2"/>
            </p:custDataLst>
          </p:nvPr>
        </p:nvSpPr>
        <p:spPr/>
        <p:txBody>
          <a:bodyPr vert="horz" lIns="101600" tIns="38100" rIns="76200" bIns="38100" rtlCol="0" anchor="ctr" anchorCtr="0">
            <a:noAutofit/>
          </a:bodyPr>
          <a:lstStyle>
            <a:lvl1pPr marL="0" marR="0" lvl="0" algn="l" defTabSz="914400" rtl="0" eaLnBrk="1" fontAlgn="auto" latinLnBrk="0" hangingPunct="1">
              <a:lnSpc>
                <a:spcPct val="100000"/>
              </a:lnSpc>
              <a:buNone/>
              <a:defRPr kumimoji="0" lang="zh-CN" altLang="en-US" sz="21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custDataLst>
              <p:tags r:id="rId2"/>
            </p:custDataLst>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
        <p:nvSpPr>
          <p:cNvPr id="3" name="图片占位符 2"/>
          <p:cNvSpPr>
            <a:spLocks noGrp="1"/>
          </p:cNvSpPr>
          <p:nvPr>
            <p:ph type="pic" idx="1"/>
            <p:custDataLst>
              <p:tags r:id="rId2"/>
            </p:custDataLst>
          </p:nvPr>
        </p:nvSpPr>
        <p:spPr>
          <a:xfrm>
            <a:off x="502448" y="972000"/>
            <a:ext cx="3962432" cy="3780000"/>
          </a:xfrm>
        </p:spPr>
        <p:txBody>
          <a:bodyPr vert="horz" lIns="101600" tIns="0" rIns="82550" bIns="0" rtlCol="0">
            <a:noAutofit/>
          </a:bodyPr>
          <a:lstStyle>
            <a:lvl1pPr marL="0" marR="0" lvl="0" indent="0" algn="l" defTabSz="914400" rtl="0" eaLnBrk="1" fontAlgn="auto" latinLnBrk="0" hangingPunct="1">
              <a:lnSpc>
                <a:spcPct val="130000"/>
              </a:lnSpc>
              <a:spcBef>
                <a:spcPts val="0"/>
              </a:spcBef>
              <a:spcAft>
                <a:spcPts val="1000"/>
              </a:spcAft>
              <a:buFont typeface="Arial" panose="020B0604020202020204" pitchFamily="34" charset="0"/>
              <a:buNone/>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vl2pPr marL="514350" marR="0" lvl="1" indent="-17145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kumimoji="0" lang="zh-CN" altLang="en-US" sz="1200" b="0" i="0" u="none" strike="noStrike" kern="1200" cap="none" spc="150" normalizeH="0" baseline="0" noProof="1" dirty="0">
                <a:solidFill>
                  <a:schemeClr val="tx1"/>
                </a:solidFill>
                <a:uFillTx/>
                <a:latin typeface="+mn-lt"/>
                <a:ea typeface="+mn-ea"/>
                <a:cs typeface="+mn-cs"/>
                <a:sym typeface="+mn-ea"/>
              </a:defRPr>
            </a:lvl2pPr>
            <a:lvl3pPr marL="857250" marR="0" lvl="2"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3pPr>
            <a:lvl4pPr marL="1200150" marR="0" lvl="3"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4pPr>
            <a:lvl5pPr marL="1543050" marR="0" lvl="4"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solidFill>
                <a:uFillTx/>
                <a:latin typeface="+mn-lt"/>
                <a:ea typeface="+mn-ea"/>
                <a:cs typeface="+mn-cs"/>
                <a:sym typeface="+mn-ea"/>
              </a:defRPr>
            </a:lvl5pPr>
          </a:lstStyle>
          <a:p>
            <a:pPr lvl="0"/>
            <a:endParaRPr dirty="0">
              <a:sym typeface="+mn-ea"/>
            </a:endParaRPr>
          </a:p>
        </p:txBody>
      </p:sp>
      <p:sp>
        <p:nvSpPr>
          <p:cNvPr id="4" name="文本占位符 3"/>
          <p:cNvSpPr>
            <a:spLocks noGrp="1"/>
          </p:cNvSpPr>
          <p:nvPr>
            <p:ph type="body" sz="half" idx="2"/>
            <p:custDataLst>
              <p:tags r:id="rId3"/>
            </p:custDataLst>
          </p:nvPr>
        </p:nvSpPr>
        <p:spPr>
          <a:xfrm>
            <a:off x="4679194" y="972000"/>
            <a:ext cx="3962432" cy="3780000"/>
          </a:xfrm>
        </p:spPr>
        <p:txBody>
          <a:bodyPr vert="horz" lIns="101600" tIns="0" rIns="82550" bIns="0" rtlCol="0">
            <a:normAutofit/>
          </a:bodyPr>
          <a:lstStyle>
            <a:lvl1pPr marL="171450" marR="0" lvl="0" indent="-171450" algn="l" defTabSz="914400" rtl="0" eaLnBrk="1" fontAlgn="auto" latinLnBrk="0" hangingPunct="1">
              <a:lnSpc>
                <a:spcPct val="130000"/>
              </a:lnSpc>
              <a:spcBef>
                <a:spcPts val="0"/>
              </a:spcBef>
              <a:spcAft>
                <a:spcPts val="1000"/>
              </a:spcAft>
              <a:buFont typeface="Arial" panose="020B0604020202020204" pitchFamily="34" charset="0"/>
              <a:buChar char="•"/>
              <a:defRPr kumimoji="0" lang="zh-CN" altLang="en-US" sz="1200" b="0" i="0" u="none" strike="noStrike" kern="1200" cap="none" spc="150" normalizeH="0" baseline="0" noProof="1" dirty="0">
                <a:solidFill>
                  <a:schemeClr val="tx1">
                    <a:lumMod val="75000"/>
                    <a:lumOff val="25000"/>
                  </a:schemeClr>
                </a:solidFill>
                <a:uFillTx/>
                <a:latin typeface="+mn-lt"/>
                <a:ea typeface="+mn-ea"/>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custDataLst>
              <p:tags r:id="rId5"/>
            </p:custDataLst>
          </p:nvPr>
        </p:nvSpPr>
        <p:spPr/>
        <p:txBody>
          <a:bodyPr/>
          <a:lstStyle/>
          <a:p>
            <a:endParaRPr lang="zh-CN" altLang="en-US" dirty="0"/>
          </a:p>
        </p:txBody>
      </p:sp>
      <p:sp>
        <p:nvSpPr>
          <p:cNvPr id="7" name="灯片编号占位符 6"/>
          <p:cNvSpPr>
            <a:spLocks noGrp="1"/>
          </p:cNvSpPr>
          <p:nvPr>
            <p:ph type="sldNum" sz="quarter" idx="12"/>
            <p:custDataLst>
              <p:tags r:id="rId6"/>
            </p:custDataLst>
          </p:nvPr>
        </p:nvSpPr>
        <p:spPr/>
        <p:txBody>
          <a:bodyPr/>
          <a:lstStyle/>
          <a:p>
            <a:fld id="{FABC47A4-756D-490B-A52F-7D9E2C9FC05F}" type="slidenum">
              <a:rPr lang="zh-CN" altLang="en-US" smtClean="0"/>
            </a:fld>
            <a:endParaRPr lang="zh-CN" altLang="en-US"/>
          </a:p>
        </p:txBody>
      </p:sp>
      <p:sp>
        <p:nvSpPr>
          <p:cNvPr id="9" name="标题 8"/>
          <p:cNvSpPr>
            <a:spLocks noGrp="1"/>
          </p:cNvSpPr>
          <p:nvPr>
            <p:ph type="title"/>
            <p:custDataLst>
              <p:tags r:id="rId7"/>
            </p:custDataLst>
          </p:nvPr>
        </p:nvSpPr>
        <p:spPr/>
        <p:txBody>
          <a:bodyPr/>
          <a:lstStyle/>
          <a:p>
            <a:r>
              <a:rPr lang="zh-CN" altLang="en-US"/>
              <a:t>单击此处编辑母版标题样式</a:t>
            </a:r>
            <a:endParaRPr lang="zh-CN" altLang="en-US"/>
          </a:p>
        </p:txBody>
      </p:sp>
    </p:spTree>
  </p:cSld>
  <p:clrMapOvr>
    <a:masterClrMapping/>
  </p:clrMapOvr>
  <p:hf sldNum="0"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custDataLst>
              <p:tags r:id="rId2"/>
            </p:custDataLst>
          </p:nvPr>
        </p:nvSpPr>
        <p:spPr>
          <a:xfrm>
            <a:off x="7928351" y="714381"/>
            <a:ext cx="713238" cy="4041680"/>
          </a:xfrm>
        </p:spPr>
        <p:txBody>
          <a:bodyPr vert="eaVert" lIns="101600" tIns="38100" rIns="76200" bIns="38100" rtlCol="0" anchor="ctr" anchorCtr="0">
            <a:noAutofit/>
          </a:bodyPr>
          <a:lstStyle>
            <a:lvl1pPr marL="0" marR="0" lvl="0" algn="l" defTabSz="914400" rtl="0" eaLnBrk="1" fontAlgn="auto" latinLnBrk="0" hangingPunct="1">
              <a:lnSpc>
                <a:spcPct val="100000"/>
              </a:lnSpc>
              <a:spcAft>
                <a:spcPts val="0"/>
              </a:spcAft>
              <a:buNone/>
              <a:defRPr kumimoji="0" lang="zh-CN" altLang="en-US" sz="1800" b="1" i="0" u="none" strike="noStrike" kern="1200" cap="none" spc="200" normalizeH="0" baseline="0" noProof="1" dirty="0">
                <a:solidFill>
                  <a:schemeClr val="tx1"/>
                </a:solidFill>
                <a:uFillTx/>
                <a:latin typeface="+mj-lt"/>
                <a:ea typeface="+mj-ea"/>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3"/>
            </p:custDataLst>
          </p:nvPr>
        </p:nvSpPr>
        <p:spPr>
          <a:xfrm>
            <a:off x="502444" y="714375"/>
            <a:ext cx="7371076" cy="4041680"/>
          </a:xfrm>
        </p:spPr>
        <p:txBody>
          <a:bodyPr vert="eaVert"/>
          <a:lstStyle>
            <a:lvl1pPr indent="0" eaLnBrk="1" fontAlgn="auto" latinLnBrk="0" hangingPunct="1">
              <a:defRPr>
                <a:solidFill>
                  <a:schemeClr val="tx1">
                    <a:lumMod val="75000"/>
                    <a:lumOff val="25000"/>
                  </a:schemeClr>
                </a:solidFill>
              </a:defRPr>
            </a:lvl1pPr>
            <a:lvl2pPr indent="0" eaLnBrk="1" fontAlgn="auto" latinLnBrk="0" hangingPunct="1">
              <a:defRPr>
                <a:solidFill>
                  <a:schemeClr val="tx1">
                    <a:lumMod val="75000"/>
                    <a:lumOff val="25000"/>
                  </a:schemeClr>
                </a:solidFill>
              </a:defRPr>
            </a:lvl2pPr>
            <a:lvl3pPr indent="0" eaLnBrk="1" fontAlgn="auto" latinLnBrk="0" hangingPunct="1">
              <a:defRPr>
                <a:solidFill>
                  <a:schemeClr val="tx1">
                    <a:lumMod val="75000"/>
                    <a:lumOff val="25000"/>
                  </a:schemeClr>
                </a:solidFill>
              </a:defRPr>
            </a:lvl3pPr>
            <a:lvl4pPr indent="0" eaLnBrk="1" fontAlgn="auto" latinLnBrk="0" hangingPunct="1">
              <a:defRPr>
                <a:solidFill>
                  <a:schemeClr val="tx1">
                    <a:lumMod val="75000"/>
                    <a:lumOff val="25000"/>
                  </a:schemeClr>
                </a:solidFill>
              </a:defRPr>
            </a:lvl4pPr>
            <a:lvl5pPr indent="0" eaLnBrk="1" fontAlgn="auto" latinLnBrk="0" hangingPunct="1">
              <a:defRPr>
                <a:solidFill>
                  <a:schemeClr val="tx1">
                    <a:lumMod val="75000"/>
                    <a:lumOff val="25000"/>
                  </a:schemeClr>
                </a:solidFill>
              </a:defRPr>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custDataLst>
              <p:tags r:id="rId4"/>
            </p:custDataLst>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49AE70B2-8BF9-45C0-BB95-33D1B9D3A854}" type="slidenum">
              <a:rPr lang="zh-CN" altLang="en-US" smtClean="0"/>
            </a:fld>
            <a:endParaRPr lang="zh-CN" altLang="en-US"/>
          </a:p>
        </p:txBody>
      </p:sp>
    </p:spTree>
  </p:cSld>
  <p:clrMapOvr>
    <a:masterClrMapping/>
  </p:clrMapOvr>
  <p:hf sldNum="0" hdr="0" ftr="0" dt="0"/>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8" Type="http://schemas.openxmlformats.org/officeDocument/2006/relationships/theme" Target="../theme/theme1.xml"/><Relationship Id="rId17" Type="http://schemas.openxmlformats.org/officeDocument/2006/relationships/tags" Target="../tags/tag61.xml"/><Relationship Id="rId16" Type="http://schemas.openxmlformats.org/officeDocument/2006/relationships/tags" Target="../tags/tag60.xml"/><Relationship Id="rId15" Type="http://schemas.openxmlformats.org/officeDocument/2006/relationships/tags" Target="../tags/tag59.xml"/><Relationship Id="rId14" Type="http://schemas.openxmlformats.org/officeDocument/2006/relationships/tags" Target="../tags/tag58.xml"/><Relationship Id="rId13" Type="http://schemas.openxmlformats.org/officeDocument/2006/relationships/tags" Target="../tags/tag57.xml"/><Relationship Id="rId12" Type="http://schemas.openxmlformats.org/officeDocument/2006/relationships/tags" Target="../tags/tag56.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rotWithShape="0">
          <a:gsLst>
            <a:gs pos="0">
              <a:srgbClr val="FFFFFF"/>
            </a:gs>
            <a:gs pos="100000">
              <a:srgbClr val="DCDCDC"/>
            </a:gs>
          </a:gsLst>
          <a:lin ang="5400000" scaled="0"/>
        </a:gradFill>
        <a:effectLst/>
      </p:bgPr>
    </p:bg>
    <p:spTree>
      <p:nvGrpSpPr>
        <p:cNvPr id="1" name=""/>
        <p:cNvGrpSpPr/>
        <p:nvPr/>
      </p:nvGrpSpPr>
      <p:grpSpPr>
        <a:xfrm>
          <a:off x="0" y="0"/>
          <a:ext cx="0" cy="0"/>
          <a:chOff x="0" y="0"/>
          <a:chExt cx="0" cy="0"/>
        </a:xfrm>
      </p:grpSpPr>
      <p:sp>
        <p:nvSpPr>
          <p:cNvPr id="2" name="标题占位符 1"/>
          <p:cNvSpPr>
            <a:spLocks noGrp="1"/>
          </p:cNvSpPr>
          <p:nvPr>
            <p:ph type="title"/>
            <p:custDataLst>
              <p:tags r:id="rId12"/>
            </p:custDataLst>
          </p:nvPr>
        </p:nvSpPr>
        <p:spPr>
          <a:xfrm>
            <a:off x="502412" y="324000"/>
            <a:ext cx="8139178" cy="486000"/>
          </a:xfrm>
          <a:prstGeom prst="rect">
            <a:avLst/>
          </a:prstGeom>
        </p:spPr>
        <p:txBody>
          <a:bodyPr vert="horz" lIns="101600" tIns="38100" rIns="76200" bIns="38100" rtlCol="0" anchor="ctr" anchorCtr="0">
            <a:noAutofit/>
          </a:bodyPr>
          <a:lstStyle/>
          <a:p>
            <a:r>
              <a:rPr lang="zh-CN" altLang="en-US" dirty="0"/>
              <a:t>单击此处编辑母版标题样式</a:t>
            </a:r>
            <a:endParaRPr lang="zh-CN" altLang="en-US" dirty="0"/>
          </a:p>
        </p:txBody>
      </p:sp>
      <p:sp>
        <p:nvSpPr>
          <p:cNvPr id="3" name="文本占位符 2"/>
          <p:cNvSpPr>
            <a:spLocks noGrp="1"/>
          </p:cNvSpPr>
          <p:nvPr>
            <p:ph type="body" idx="1"/>
            <p:custDataLst>
              <p:tags r:id="rId13"/>
            </p:custDataLst>
          </p:nvPr>
        </p:nvSpPr>
        <p:spPr>
          <a:xfrm>
            <a:off x="502412" y="972000"/>
            <a:ext cx="8139178" cy="3780000"/>
          </a:xfrm>
          <a:prstGeom prst="rect">
            <a:avLst/>
          </a:prstGeom>
        </p:spPr>
        <p:txBody>
          <a:bodyPr vert="horz" lIns="101600" tIns="0" rIns="82550" bIns="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2"/>
            <p:custDataLst>
              <p:tags r:id="rId14"/>
            </p:custDataLst>
          </p:nvPr>
        </p:nvSpPr>
        <p:spPr>
          <a:xfrm>
            <a:off x="659807" y="4762375"/>
            <a:ext cx="2025000" cy="237600"/>
          </a:xfrm>
          <a:prstGeom prst="rect">
            <a:avLst/>
          </a:prstGeom>
        </p:spPr>
        <p:txBody>
          <a:bodyPr vert="horz" lIns="91440" tIns="45720" rIns="91440" bIns="45720" rtlCol="0" anchor="ctr">
            <a:normAutofit/>
          </a:bodyPr>
          <a:lstStyle>
            <a:lvl1pPr algn="l">
              <a:defRPr sz="900">
                <a:solidFill>
                  <a:schemeClr val="tx1">
                    <a:tint val="75000"/>
                  </a:schemeClr>
                </a:solidFill>
              </a:defRPr>
            </a:lvl1pPr>
          </a:lstStyle>
          <a:p>
            <a:fld id="{B1AA9239-D668-474B-AEC1-AED18A126247}" type="datetimeFigureOut">
              <a:rPr lang="zh-CN" altLang="en-US" smtClean="0"/>
            </a:fld>
            <a:endParaRPr lang="zh-CN" altLang="en-US"/>
          </a:p>
        </p:txBody>
      </p:sp>
      <p:sp>
        <p:nvSpPr>
          <p:cNvPr id="5" name="页脚占位符 4"/>
          <p:cNvSpPr>
            <a:spLocks noGrp="1"/>
          </p:cNvSpPr>
          <p:nvPr>
            <p:ph type="ftr" sz="quarter" idx="3"/>
            <p:custDataLst>
              <p:tags r:id="rId15"/>
            </p:custDataLst>
          </p:nvPr>
        </p:nvSpPr>
        <p:spPr>
          <a:xfrm>
            <a:off x="3087000" y="4762375"/>
            <a:ext cx="2970000" cy="237600"/>
          </a:xfrm>
          <a:prstGeom prst="rect">
            <a:avLst/>
          </a:prstGeom>
        </p:spPr>
        <p:txBody>
          <a:bodyPr vert="horz" lIns="91440" tIns="45720" rIns="91440" bIns="45720" rtlCol="0" anchor="ctr">
            <a:normAutofit/>
          </a:bodyPr>
          <a:lstStyle>
            <a:lvl1pPr algn="ctr">
              <a:defRPr sz="9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6457950" y="4762375"/>
            <a:ext cx="2025000" cy="237600"/>
          </a:xfrm>
          <a:prstGeom prst="rect">
            <a:avLst/>
          </a:prstGeom>
        </p:spPr>
        <p:txBody>
          <a:bodyPr vert="horz" lIns="91440" tIns="45720" rIns="91440" bIns="45720" rtlCol="0" anchor="ctr">
            <a:normAutofit/>
          </a:bodyPr>
          <a:lstStyle>
            <a:lvl1pPr algn="r">
              <a:defRPr sz="900">
                <a:solidFill>
                  <a:schemeClr val="tx1">
                    <a:tint val="75000"/>
                  </a:schemeClr>
                </a:solidFill>
              </a:defRPr>
            </a:lvl1pPr>
          </a:lstStyle>
          <a:p>
            <a:fld id="{3D5D4752-0CE7-4497-9789-8CD18D74C975}" type="slidenum">
              <a:rPr lang="zh-CN" altLang="en-US" smtClean="0"/>
            </a:fld>
            <a:endParaRPr lang="zh-CN" altLang="en-US"/>
          </a:p>
        </p:txBody>
      </p:sp>
      <p:sp>
        <p:nvSpPr>
          <p:cNvPr id="7" name="KSO_TEMPLATE" hidden="1"/>
          <p:cNvSpPr/>
          <p:nvPr>
            <p:custDataLst>
              <p:tags r:id="rId17"/>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685800" rtl="0" eaLnBrk="1" fontAlgn="auto" latinLnBrk="0" hangingPunct="1">
        <a:lnSpc>
          <a:spcPct val="100000"/>
        </a:lnSpc>
        <a:spcBef>
          <a:spcPct val="0"/>
        </a:spcBef>
        <a:buNone/>
        <a:defRPr sz="2100" b="1" u="none" strike="noStrike" kern="1200" cap="none" spc="200" normalizeH="0">
          <a:solidFill>
            <a:schemeClr val="tx1"/>
          </a:solidFill>
          <a:uFillTx/>
          <a:latin typeface="华文楷体" panose="02010600040101010101" charset="-122"/>
          <a:ea typeface="华文楷体" panose="02010600040101010101" charset="-122"/>
          <a:cs typeface="+mj-cs"/>
        </a:defRPr>
      </a:lvl1pPr>
    </p:titleStyle>
    <p:bodyStyle>
      <a:lvl1pPr marL="171450" indent="-171450" algn="l" defTabSz="6858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solidFill>
          <a:uFillTx/>
          <a:latin typeface="宋体" panose="02010600030101010101" pitchFamily="2" charset="-122"/>
          <a:ea typeface="宋体" panose="02010600030101010101" pitchFamily="2" charset="-122"/>
          <a:cs typeface="+mn-cs"/>
        </a:defRPr>
      </a:lvl1pPr>
      <a:lvl2pPr marL="514350" indent="-171450" algn="l" defTabSz="685800" rtl="0" eaLnBrk="1" fontAlgn="auto" latinLnBrk="0" hangingPunct="1">
        <a:lnSpc>
          <a:spcPct val="130000"/>
        </a:lnSpc>
        <a:spcBef>
          <a:spcPts val="0"/>
        </a:spcBef>
        <a:spcAft>
          <a:spcPts val="1000"/>
        </a:spcAft>
        <a:buFont typeface="Arial" panose="020B0604020202020204" pitchFamily="34" charset="0"/>
        <a:buChar char="•"/>
        <a:tabLst>
          <a:tab pos="1207135" algn="l"/>
        </a:tabLst>
        <a:defRPr sz="1800" u="none" strike="noStrike" kern="1200" cap="none" spc="150" normalizeH="0" baseline="0">
          <a:solidFill>
            <a:schemeClr val="tx1"/>
          </a:solidFill>
          <a:uFillTx/>
          <a:latin typeface="宋体" panose="02010600030101010101" pitchFamily="2" charset="-122"/>
          <a:ea typeface="宋体" panose="02010600030101010101" pitchFamily="2" charset="-122"/>
          <a:cs typeface="+mn-cs"/>
        </a:defRPr>
      </a:lvl2pPr>
      <a:lvl3pPr marL="857250" indent="-171450" algn="l" defTabSz="6858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solidFill>
          <a:uFillTx/>
          <a:latin typeface="宋体" panose="02010600030101010101" pitchFamily="2" charset="-122"/>
          <a:ea typeface="宋体" panose="02010600030101010101" pitchFamily="2" charset="-122"/>
          <a:cs typeface="+mn-cs"/>
        </a:defRPr>
      </a:lvl3pPr>
      <a:lvl4pPr marL="1200150" indent="-171450" algn="l" defTabSz="6858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solidFill>
          <a:uFillTx/>
          <a:latin typeface="宋体" panose="02010600030101010101" pitchFamily="2" charset="-122"/>
          <a:ea typeface="宋体" panose="02010600030101010101" pitchFamily="2" charset="-122"/>
          <a:cs typeface="+mn-cs"/>
        </a:defRPr>
      </a:lvl4pPr>
      <a:lvl5pPr marL="1543050" indent="-171450" algn="l" defTabSz="6858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solidFill>
          <a:uFillTx/>
          <a:latin typeface="宋体" panose="02010600030101010101" pitchFamily="2" charset="-122"/>
          <a:ea typeface="宋体" panose="02010600030101010101" pitchFamily="2" charset="-122"/>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5" Type="http://schemas.openxmlformats.org/officeDocument/2006/relationships/vmlDrawing" Target="../drawings/vmlDrawing5.vml"/><Relationship Id="rId4" Type="http://schemas.openxmlformats.org/officeDocument/2006/relationships/slideLayout" Target="../slideLayouts/slideLayout2.xml"/><Relationship Id="rId3" Type="http://schemas.openxmlformats.org/officeDocument/2006/relationships/image" Target="../media/image8.emf"/><Relationship Id="rId2" Type="http://schemas.openxmlformats.org/officeDocument/2006/relationships/package" Target="../embeddings/Document5.docx"/><Relationship Id="rId1" Type="http://schemas.openxmlformats.org/officeDocument/2006/relationships/image" Target="../media/image7.jpeg"/></Relationships>
</file>

<file path=ppt/slides/_rels/slide11.xml.rels><?xml version="1.0" encoding="UTF-8" standalone="yes"?>
<Relationships xmlns="http://schemas.openxmlformats.org/package/2006/relationships"><Relationship Id="rId4" Type="http://schemas.openxmlformats.org/officeDocument/2006/relationships/vmlDrawing" Target="../drawings/vmlDrawing6.vml"/><Relationship Id="rId3" Type="http://schemas.openxmlformats.org/officeDocument/2006/relationships/slideLayout" Target="../slideLayouts/slideLayout2.xml"/><Relationship Id="rId2" Type="http://schemas.openxmlformats.org/officeDocument/2006/relationships/image" Target="../media/image9.emf"/><Relationship Id="rId1" Type="http://schemas.openxmlformats.org/officeDocument/2006/relationships/package" Target="../embeddings/Document6.docx"/></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10.png"/></Relationships>
</file>

<file path=ppt/slides/_rels/slide14.xml.rels><?xml version="1.0" encoding="UTF-8" standalone="yes"?>
<Relationships xmlns="http://schemas.openxmlformats.org/package/2006/relationships"><Relationship Id="rId4" Type="http://schemas.openxmlformats.org/officeDocument/2006/relationships/vmlDrawing" Target="../drawings/vmlDrawing7.vml"/><Relationship Id="rId3" Type="http://schemas.openxmlformats.org/officeDocument/2006/relationships/slideLayout" Target="../slideLayouts/slideLayout2.xml"/><Relationship Id="rId2" Type="http://schemas.openxmlformats.org/officeDocument/2006/relationships/image" Target="../media/image12.emf"/><Relationship Id="rId1" Type="http://schemas.openxmlformats.org/officeDocument/2006/relationships/package" Target="../embeddings/Document7.docx"/></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image" Target="../media/image13.png"/></Relationships>
</file>

<file path=ppt/slides/_rels/slide17.xml.rels><?xml version="1.0" encoding="UTF-8" standalone="yes"?>
<Relationships xmlns="http://schemas.openxmlformats.org/package/2006/relationships"><Relationship Id="rId4" Type="http://schemas.openxmlformats.org/officeDocument/2006/relationships/vmlDrawing" Target="../drawings/vmlDrawing8.vml"/><Relationship Id="rId3" Type="http://schemas.openxmlformats.org/officeDocument/2006/relationships/slideLayout" Target="../slideLayouts/slideLayout2.xml"/><Relationship Id="rId2" Type="http://schemas.openxmlformats.org/officeDocument/2006/relationships/image" Target="../media/image15.emf"/><Relationship Id="rId1" Type="http://schemas.openxmlformats.org/officeDocument/2006/relationships/package" Target="../embeddings/Document8.docx"/></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6.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png"/></Relationships>
</file>

<file path=ppt/slides/_rels/slide2.xml.rels><?xml version="1.0" encoding="UTF-8" standalone="yes"?>
<Relationships xmlns="http://schemas.openxmlformats.org/package/2006/relationships"><Relationship Id="rId4" Type="http://schemas.openxmlformats.org/officeDocument/2006/relationships/vmlDrawing" Target="../drawings/vmlDrawing1.vml"/><Relationship Id="rId3" Type="http://schemas.openxmlformats.org/officeDocument/2006/relationships/slideLayout" Target="../slideLayouts/slideLayout2.xml"/><Relationship Id="rId2" Type="http://schemas.openxmlformats.org/officeDocument/2006/relationships/image" Target="../media/image1.emf"/><Relationship Id="rId1" Type="http://schemas.openxmlformats.org/officeDocument/2006/relationships/package" Target="../embeddings/Document1.docx"/></Relationships>
</file>

<file path=ppt/slides/_rels/slide20.xml.rels><?xml version="1.0" encoding="UTF-8" standalone="yes"?>
<Relationships xmlns="http://schemas.openxmlformats.org/package/2006/relationships"><Relationship Id="rId4" Type="http://schemas.openxmlformats.org/officeDocument/2006/relationships/vmlDrawing" Target="../drawings/vmlDrawing9.vml"/><Relationship Id="rId3" Type="http://schemas.openxmlformats.org/officeDocument/2006/relationships/slideLayout" Target="../slideLayouts/slideLayout2.xml"/><Relationship Id="rId2" Type="http://schemas.openxmlformats.org/officeDocument/2006/relationships/image" Target="../media/image18.emf"/><Relationship Id="rId1" Type="http://schemas.openxmlformats.org/officeDocument/2006/relationships/package" Target="../embeddings/Document9.docx"/></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0.jpeg"/><Relationship Id="rId1" Type="http://schemas.openxmlformats.org/officeDocument/2006/relationships/image" Target="../media/image19.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jpeg"/></Relationships>
</file>

<file path=ppt/slides/_rels/slide2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4.png"/><Relationship Id="rId1" Type="http://schemas.openxmlformats.org/officeDocument/2006/relationships/image" Target="../media/image23.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2.xml"/><Relationship Id="rId2" Type="http://schemas.openxmlformats.org/officeDocument/2006/relationships/image" Target="../media/image2.emf"/><Relationship Id="rId1" Type="http://schemas.openxmlformats.org/officeDocument/2006/relationships/package" Target="../embeddings/Document2.docx"/></Relationships>
</file>

<file path=ppt/slides/_rels/slide4.xml.rels><?xml version="1.0" encoding="UTF-8" standalone="yes"?>
<Relationships xmlns="http://schemas.openxmlformats.org/package/2006/relationships"><Relationship Id="rId4" Type="http://schemas.openxmlformats.org/officeDocument/2006/relationships/vmlDrawing" Target="../drawings/vmlDrawing3.vml"/><Relationship Id="rId3" Type="http://schemas.openxmlformats.org/officeDocument/2006/relationships/slideLayout" Target="../slideLayouts/slideLayout2.xml"/><Relationship Id="rId2" Type="http://schemas.openxmlformats.org/officeDocument/2006/relationships/image" Target="../media/image3.emf"/><Relationship Id="rId1" Type="http://schemas.openxmlformats.org/officeDocument/2006/relationships/package" Target="../embeddings/Document3.docx"/></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4" Type="http://schemas.openxmlformats.org/officeDocument/2006/relationships/vmlDrawing" Target="../drawings/vmlDrawing4.vml"/><Relationship Id="rId3" Type="http://schemas.openxmlformats.org/officeDocument/2006/relationships/slideLayout" Target="../slideLayouts/slideLayout2.xml"/><Relationship Id="rId2" Type="http://schemas.openxmlformats.org/officeDocument/2006/relationships/image" Target="../media/image5.emf"/><Relationship Id="rId1" Type="http://schemas.openxmlformats.org/officeDocument/2006/relationships/package" Target="../embeddings/Document4.docx"/></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solidFill>
          <a:schemeClr val="bg1"/>
        </a:solidFill>
        <a:effectLst/>
      </p:bgPr>
    </p:bg>
    <p:spTree>
      <p:nvGrpSpPr>
        <p:cNvPr id="1" name=""/>
        <p:cNvGrpSpPr/>
        <p:nvPr/>
      </p:nvGrpSpPr>
      <p:grpSpPr>
        <a:xfrm>
          <a:off x="0" y="0"/>
          <a:ext cx="0" cy="0"/>
          <a:chOff x="0" y="0"/>
          <a:chExt cx="0" cy="0"/>
        </a:xfrm>
      </p:grpSpPr>
      <p:sp>
        <p:nvSpPr>
          <p:cNvPr id="4" name="矩形 3"/>
          <p:cNvSpPr/>
          <p:nvPr/>
        </p:nvSpPr>
        <p:spPr>
          <a:xfrm>
            <a:off x="2" y="1263377"/>
            <a:ext cx="9143999" cy="2555629"/>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p:cNvGrpSpPr/>
          <p:nvPr/>
        </p:nvGrpSpPr>
        <p:grpSpPr>
          <a:xfrm>
            <a:off x="426527" y="1727983"/>
            <a:ext cx="8406064" cy="1477328"/>
            <a:chOff x="497304" y="2256383"/>
            <a:chExt cx="8406064" cy="1477328"/>
          </a:xfrm>
        </p:grpSpPr>
        <p:sp>
          <p:nvSpPr>
            <p:cNvPr id="5" name="文本框 5"/>
            <p:cNvSpPr txBox="1"/>
            <p:nvPr/>
          </p:nvSpPr>
          <p:spPr>
            <a:xfrm>
              <a:off x="497304" y="2256383"/>
              <a:ext cx="8406064" cy="1477328"/>
            </a:xfrm>
            <a:prstGeom prst="rect">
              <a:avLst/>
            </a:prstGeom>
            <a:noFill/>
          </p:spPr>
          <p:txBody>
            <a:bodyPr wrap="square" rtlCol="0">
              <a:spAutoFit/>
            </a:bodyPr>
            <a:lstStyle/>
            <a:p>
              <a:pPr algn="ctr" eaLnBrk="1" fontAlgn="auto" hangingPunct="1">
                <a:lnSpc>
                  <a:spcPct val="150000"/>
                </a:lnSpc>
                <a:spcBef>
                  <a:spcPts val="0"/>
                </a:spcBef>
                <a:spcAft>
                  <a:spcPts val="0"/>
                </a:spcAft>
                <a:defRPr/>
              </a:pPr>
              <a:r>
                <a:rPr lang="zh-CN" altLang="en-US" sz="3200" b="1" dirty="0">
                  <a:solidFill>
                    <a:schemeClr val="bg1"/>
                  </a:solidFill>
                  <a:latin typeface="微软雅黑" panose="020B0503020204020204" pitchFamily="34" charset="-122"/>
                  <a:ea typeface="微软雅黑" panose="020B0503020204020204" pitchFamily="34" charset="-122"/>
                </a:rPr>
                <a:t>第 </a:t>
              </a:r>
              <a:r>
                <a:rPr lang="en-US" altLang="zh-CN" sz="3200" b="1" dirty="0" smtClean="0">
                  <a:solidFill>
                    <a:schemeClr val="bg1"/>
                  </a:solidFill>
                  <a:latin typeface="微软雅黑" panose="020B0503020204020204" pitchFamily="34" charset="-122"/>
                  <a:ea typeface="微软雅黑" panose="020B0503020204020204" pitchFamily="34" charset="-122"/>
                </a:rPr>
                <a:t>17 </a:t>
              </a:r>
              <a:r>
                <a:rPr lang="zh-CN" altLang="en-US" sz="3200" b="1" dirty="0">
                  <a:solidFill>
                    <a:schemeClr val="bg1"/>
                  </a:solidFill>
                  <a:latin typeface="微软雅黑" panose="020B0503020204020204" pitchFamily="34" charset="-122"/>
                  <a:ea typeface="微软雅黑" panose="020B0503020204020204" pitchFamily="34" charset="-122"/>
                </a:rPr>
                <a:t>课时</a:t>
              </a:r>
              <a:endParaRPr lang="en-US" altLang="zh-CN" sz="3200" b="1" dirty="0">
                <a:solidFill>
                  <a:schemeClr val="bg1"/>
                </a:solidFill>
                <a:latin typeface="微软雅黑" panose="020B0503020204020204" pitchFamily="34" charset="-122"/>
                <a:ea typeface="微软雅黑" panose="020B0503020204020204" pitchFamily="34" charset="-122"/>
              </a:endParaRPr>
            </a:p>
            <a:p>
              <a:pPr algn="ctr">
                <a:lnSpc>
                  <a:spcPct val="150000"/>
                </a:lnSpc>
                <a:defRPr/>
              </a:pPr>
              <a:r>
                <a:rPr lang="zh-CN" altLang="en-US" sz="2800" dirty="0" smtClean="0">
                  <a:solidFill>
                    <a:schemeClr val="bg1"/>
                  </a:solidFill>
                  <a:latin typeface="微软雅黑" panose="020B0503020204020204" pitchFamily="34" charset="-122"/>
                  <a:ea typeface="微软雅黑" panose="020B0503020204020204" pitchFamily="34" charset="-122"/>
                </a:rPr>
                <a:t>焦耳定律</a:t>
              </a:r>
              <a:endParaRPr lang="zh-CN" altLang="en-US" sz="2800" dirty="0">
                <a:solidFill>
                  <a:schemeClr val="bg1"/>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1191125" y="3029180"/>
              <a:ext cx="695024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6" name="文本框 5"/>
          <p:cNvSpPr txBox="1"/>
          <p:nvPr/>
        </p:nvSpPr>
        <p:spPr>
          <a:xfrm>
            <a:off x="6903862" y="861797"/>
            <a:ext cx="1928733" cy="338554"/>
          </a:xfrm>
          <a:prstGeom prst="rect">
            <a:avLst/>
          </a:prstGeom>
          <a:noFill/>
        </p:spPr>
        <p:txBody>
          <a:bodyPr wrap="none" rtlCol="0">
            <a:spAutoFit/>
          </a:bodyPr>
          <a:lstStyle/>
          <a:p>
            <a:pPr algn="r"/>
            <a:r>
              <a:rPr lang="zh-CN" altLang="en-US" sz="1600" spc="100" dirty="0" smtClean="0">
                <a:solidFill>
                  <a:schemeClr val="tx1">
                    <a:lumMod val="65000"/>
                    <a:lumOff val="35000"/>
                    <a:alpha val="50000"/>
                  </a:schemeClr>
                </a:solidFill>
                <a:latin typeface="微软雅黑" panose="020B0503020204020204" pitchFamily="34" charset="-122"/>
                <a:ea typeface="微软雅黑" panose="020B0503020204020204" pitchFamily="34" charset="-122"/>
              </a:rPr>
              <a:t>第一篇　教材复习</a:t>
            </a:r>
            <a:endParaRPr lang="zh-CN" altLang="en-US" sz="1600" spc="100" dirty="0">
              <a:solidFill>
                <a:schemeClr val="tx1">
                  <a:lumMod val="65000"/>
                  <a:lumOff val="35000"/>
                  <a:alpha val="50000"/>
                </a:schemeClr>
              </a:solidFill>
              <a:latin typeface="微软雅黑" panose="020B0503020204020204" pitchFamily="34" charset="-122"/>
              <a:ea typeface="微软雅黑" panose="020B0503020204020204" pitchFamily="34" charset="-122"/>
            </a:endParaRPr>
          </a:p>
        </p:txBody>
      </p:sp>
    </p:spTree>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816866" y="314036"/>
            <a:ext cx="7878247" cy="3812188"/>
            <a:chOff x="816866" y="314036"/>
            <a:chExt cx="7878247" cy="3812188"/>
          </a:xfrm>
        </p:grpSpPr>
        <p:sp>
          <p:nvSpPr>
            <p:cNvPr id="19" name="文本框 18"/>
            <p:cNvSpPr txBox="1">
              <a:spLocks noChangeArrowheads="1"/>
            </p:cNvSpPr>
            <p:nvPr/>
          </p:nvSpPr>
          <p:spPr bwMode="auto">
            <a:xfrm>
              <a:off x="816866" y="314036"/>
              <a:ext cx="7878247" cy="3812188"/>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5.</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林红家买了一台电烤箱</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发热功率有高温、中温、低温</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个挡位</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17-3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是其内部简化电路图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电源电压</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U</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保持不变</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开关</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S</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可分别与触点</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b</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接触。则当开关</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S</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置于</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b</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点、</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S</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断开时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电烤箱处于</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挡位</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当开关</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S</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置于</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点、</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S</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闭合时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电烤箱处于</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挡位</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中温挡位电功率的表达式是</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P</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17-3</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7" name="A128.EPS" descr="id:2147503989;FounderCES"/>
            <p:cNvPicPr/>
            <p:nvPr/>
          </p:nvPicPr>
          <p:blipFill>
            <a:blip r:embed="rId1" cstate="print"/>
            <a:stretch>
              <a:fillRect/>
            </a:stretch>
          </p:blipFill>
          <p:spPr>
            <a:xfrm>
              <a:off x="3959515" y="2318615"/>
              <a:ext cx="1406813" cy="1162638"/>
            </a:xfrm>
            <a:prstGeom prst="rect">
              <a:avLst/>
            </a:prstGeom>
          </p:spPr>
        </p:pic>
      </p:grpSp>
      <p:sp>
        <p:nvSpPr>
          <p:cNvPr id="10" name="矩形 9"/>
          <p:cNvSpPr/>
          <p:nvPr/>
        </p:nvSpPr>
        <p:spPr>
          <a:xfrm>
            <a:off x="4642968" y="1201511"/>
            <a:ext cx="646331" cy="369332"/>
          </a:xfrm>
          <a:prstGeom prst="rect">
            <a:avLst/>
          </a:prstGeom>
        </p:spPr>
        <p:txBody>
          <a:bodyPr wrap="none">
            <a:spAutoFit/>
          </a:bodyPr>
          <a:lstStyle/>
          <a:p>
            <a:r>
              <a:rPr lang="zh-CN" altLang="en-US" b="1" smtClean="0">
                <a:solidFill>
                  <a:srgbClr val="C00000"/>
                </a:solidFill>
                <a:ea typeface="微软雅黑" panose="020B0503020204020204" pitchFamily="34" charset="-122"/>
                <a:cs typeface="Times New Roman" panose="02020603050405020304"/>
              </a:rPr>
              <a:t>低温</a:t>
            </a:r>
            <a:endParaRPr lang="zh-CN" altLang="en-US"/>
          </a:p>
        </p:txBody>
      </p:sp>
      <p:sp>
        <p:nvSpPr>
          <p:cNvPr id="11" name="矩形 10"/>
          <p:cNvSpPr/>
          <p:nvPr/>
        </p:nvSpPr>
        <p:spPr>
          <a:xfrm>
            <a:off x="2407479" y="1598098"/>
            <a:ext cx="646331" cy="369332"/>
          </a:xfrm>
          <a:prstGeom prst="rect">
            <a:avLst/>
          </a:prstGeom>
        </p:spPr>
        <p:txBody>
          <a:bodyPr wrap="none">
            <a:spAutoFit/>
          </a:bodyPr>
          <a:lstStyle/>
          <a:p>
            <a:pPr lvl="0"/>
            <a:r>
              <a:rPr lang="zh-CN" altLang="en-US" b="1" dirty="0" smtClean="0">
                <a:solidFill>
                  <a:srgbClr val="C00000"/>
                </a:solidFill>
                <a:ea typeface="微软雅黑" panose="020B0503020204020204" pitchFamily="34" charset="-122"/>
                <a:cs typeface="Times New Roman" panose="02020603050405020304"/>
              </a:rPr>
              <a:t>高温</a:t>
            </a:r>
            <a:endParaRPr lang="zh-CN" altLang="en-US" dirty="0">
              <a:solidFill>
                <a:prstClr val="black"/>
              </a:solidFill>
            </a:endParaRPr>
          </a:p>
        </p:txBody>
      </p:sp>
      <p:graphicFrame>
        <p:nvGraphicFramePr>
          <p:cNvPr id="24577" name="Object 1"/>
          <p:cNvGraphicFramePr>
            <a:graphicFrameLocks noChangeAspect="1"/>
          </p:cNvGraphicFramePr>
          <p:nvPr/>
        </p:nvGraphicFramePr>
        <p:xfrm>
          <a:off x="7158014" y="1413961"/>
          <a:ext cx="458192" cy="569583"/>
        </p:xfrm>
        <a:graphic>
          <a:graphicData uri="http://schemas.openxmlformats.org/presentationml/2006/ole">
            <mc:AlternateContent xmlns:mc="http://schemas.openxmlformats.org/markup-compatibility/2006">
              <mc:Choice xmlns:v="urn:schemas-microsoft-com:vml" Requires="v">
                <p:oleObj spid="_x0000_s5121" name="文档" r:id="rId2" imgW="642620" imgH="794385" progId="Word.Document.12">
                  <p:embed/>
                </p:oleObj>
              </mc:Choice>
              <mc:Fallback>
                <p:oleObj name="文档" r:id="rId2" imgW="642620" imgH="794385" progId="Word.Document.12">
                  <p:embed/>
                  <p:pic>
                    <p:nvPicPr>
                      <p:cNvPr id="0" name="图片 5120"/>
                      <p:cNvPicPr>
                        <a:picLocks noChangeAspect="1"/>
                      </p:cNvPicPr>
                      <p:nvPr/>
                    </p:nvPicPr>
                    <p:blipFill>
                      <a:blip r:embed="rId3"/>
                      <a:stretch>
                        <a:fillRect/>
                      </a:stretch>
                    </p:blipFill>
                    <p:spPr>
                      <a:xfrm>
                        <a:off x="7158014" y="1413961"/>
                        <a:ext cx="458192" cy="569583"/>
                      </a:xfrm>
                      <a:prstGeom prst="rect">
                        <a:avLst/>
                      </a:prstGeom>
                      <a:noFill/>
                      <a:ln w="9525">
                        <a:noFill/>
                      </a:ln>
                    </p:spPr>
                  </p:pic>
                </p:oleObj>
              </mc:Fallback>
            </mc:AlternateContent>
          </a:graphicData>
        </a:graphic>
      </p:graphicFrame>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4577"/>
                                        </p:tgtEl>
                                        <p:attrNameLst>
                                          <p:attrName>style.visibility</p:attrName>
                                        </p:attrNameLst>
                                      </p:cBhvr>
                                      <p:to>
                                        <p:strVal val="visible"/>
                                      </p:to>
                                    </p:set>
                                    <p:animEffect transition="in" filter="fade">
                                      <p:cBhvr>
                                        <p:cTn id="17" dur="500"/>
                                        <p:tgtEl>
                                          <p:spTgt spid="245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3" name="组合 10"/>
          <p:cNvGrpSpPr/>
          <p:nvPr/>
        </p:nvGrpSpPr>
        <p:grpSpPr>
          <a:xfrm>
            <a:off x="868218" y="378691"/>
            <a:ext cx="7850909" cy="3011054"/>
            <a:chOff x="868218" y="378691"/>
            <a:chExt cx="7850909" cy="3011054"/>
          </a:xfrm>
        </p:grpSpPr>
        <p:sp>
          <p:nvSpPr>
            <p:cNvPr id="10" name="矩形 9"/>
            <p:cNvSpPr/>
            <p:nvPr/>
          </p:nvSpPr>
          <p:spPr>
            <a:xfrm>
              <a:off x="868218" y="378691"/>
              <a:ext cx="7850909" cy="30110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9698" name="Object 2"/>
            <p:cNvGraphicFramePr>
              <a:graphicFrameLocks noChangeAspect="1"/>
            </p:cNvGraphicFramePr>
            <p:nvPr/>
          </p:nvGraphicFramePr>
          <p:xfrm>
            <a:off x="923637" y="434254"/>
            <a:ext cx="7696200" cy="2806700"/>
          </p:xfrm>
          <a:graphic>
            <a:graphicData uri="http://schemas.openxmlformats.org/presentationml/2006/ole">
              <mc:AlternateContent xmlns:mc="http://schemas.openxmlformats.org/markup-compatibility/2006">
                <mc:Choice xmlns:v="urn:schemas-microsoft-com:vml" Requires="v">
                  <p:oleObj spid="_x0000_s6145" name="文档" r:id="rId1" imgW="7719060" imgH="2821940" progId="Word.Document.12">
                    <p:embed/>
                  </p:oleObj>
                </mc:Choice>
                <mc:Fallback>
                  <p:oleObj name="文档" r:id="rId1" imgW="7719060" imgH="2821940" progId="Word.Document.12">
                    <p:embed/>
                    <p:pic>
                      <p:nvPicPr>
                        <p:cNvPr id="0" name="图片 6144"/>
                        <p:cNvPicPr>
                          <a:picLocks noChangeAspect="1"/>
                        </p:cNvPicPr>
                        <p:nvPr/>
                      </p:nvPicPr>
                      <p:blipFill>
                        <a:blip r:embed="rId2"/>
                        <a:stretch>
                          <a:fillRect/>
                        </a:stretch>
                      </p:blipFill>
                      <p:spPr>
                        <a:xfrm>
                          <a:off x="923637" y="434254"/>
                          <a:ext cx="7696200" cy="2806700"/>
                        </a:xfrm>
                        <a:prstGeom prst="rect">
                          <a:avLst/>
                        </a:prstGeom>
                        <a:noFill/>
                        <a:ln w="9525">
                          <a:noFill/>
                        </a:ln>
                      </p:spPr>
                    </p:pic>
                  </p:oleObj>
                </mc:Fallback>
              </mc:AlternateContent>
            </a:graphicData>
          </a:graphic>
        </p:graphicFrame>
      </p:grpSp>
    </p:spTree>
  </p:cSld>
  <p:clrMapOvr>
    <a:masterClrMapping/>
  </p:clrMapOvr>
  <p:transition spd="slow">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a:spLocks noChangeArrowheads="1"/>
          </p:cNvSpPr>
          <p:nvPr/>
        </p:nvSpPr>
        <p:spPr bwMode="auto">
          <a:xfrm>
            <a:off x="816866" y="314036"/>
            <a:ext cx="7878247" cy="3760251"/>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6. </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[2019</a:t>
            </a:r>
            <a:r>
              <a:rPr lang="en-US" altLang="zh-CN" dirty="0" smtClean="0">
                <a:solidFill>
                  <a:srgbClr val="0FA096"/>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江西</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17-4</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甲、乙、丙所示是小姬妈妈为宝宝准备的暖奶器及其内部电路的结构示意图和铭牌</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暖奶器具有加热、保温双重功能</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当双触点开关连接触点</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和</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时为关闭状态</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连接触点</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和</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时为保温状态</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连接触点</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和</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时为加热状态。</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温馨提示：最适合宝宝饮用的牛奶温度为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40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求电阻</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R</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的阻值。</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把</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400 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牛奶从</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20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加热到</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40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求牛奶所吸收的热量。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[c</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牛奶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=4.0×10</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J/(kg</a:t>
            </a:r>
            <a:r>
              <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如图丁所示是暖奶器对</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400 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牛奶正常加热和保温过程中温度随时间变化的图像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求暖奶器在加热过程中的加热效率。</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结果精确到</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0.1%)</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p:transition spd="slow">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2" name="矩形 11"/>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3"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1385455" y="864898"/>
            <a:ext cx="6448016" cy="2201453"/>
            <a:chOff x="1385455" y="864898"/>
            <a:chExt cx="6448016" cy="2201453"/>
          </a:xfrm>
        </p:grpSpPr>
        <p:sp>
          <p:nvSpPr>
            <p:cNvPr id="21505" name="Rectangle 1"/>
            <p:cNvSpPr>
              <a:spLocks noChangeArrowheads="1"/>
            </p:cNvSpPr>
            <p:nvPr/>
          </p:nvSpPr>
          <p:spPr bwMode="auto">
            <a:xfrm>
              <a:off x="4590472" y="2697019"/>
              <a:ext cx="918841" cy="369332"/>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图</a:t>
              </a:r>
              <a:r>
                <a:rPr kumimoji="0" lang="en-US" altLang="zh-CN"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17-4</a:t>
              </a:r>
              <a:endParaRPr kumimoji="0" lang="en-US" altLang="zh-CN"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pic>
          <p:nvPicPr>
            <p:cNvPr id="22529" name="Picture 1"/>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1385455" y="956540"/>
              <a:ext cx="4043656" cy="1613063"/>
            </a:xfrm>
            <a:prstGeom prst="rect">
              <a:avLst/>
            </a:prstGeom>
            <a:noFill/>
            <a:ln w="9525">
              <a:noFill/>
              <a:miter lim="800000"/>
              <a:headEnd/>
              <a:tailEnd/>
            </a:ln>
            <a:effectLst/>
          </p:spPr>
        </p:pic>
        <p:pic>
          <p:nvPicPr>
            <p:cNvPr id="22530" name="Picture 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5582515" y="864898"/>
              <a:ext cx="2250956" cy="1712046"/>
            </a:xfrm>
            <a:prstGeom prst="rect">
              <a:avLst/>
            </a:prstGeom>
            <a:noFill/>
            <a:ln w="9525">
              <a:noFill/>
              <a:miter lim="800000"/>
              <a:headEnd/>
              <a:tailEnd/>
            </a:ln>
            <a:effectLst/>
          </p:spPr>
        </p:pic>
      </p:grpSp>
    </p:spTree>
  </p:cSld>
  <p:clrMapOvr>
    <a:masterClrMapping/>
  </p:clrMapOvr>
  <p:transition spd="slow">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aphicFrame>
        <p:nvGraphicFramePr>
          <p:cNvPr id="31746" name="Object 2"/>
          <p:cNvGraphicFramePr>
            <a:graphicFrameLocks noChangeAspect="1"/>
          </p:cNvGraphicFramePr>
          <p:nvPr/>
        </p:nvGraphicFramePr>
        <p:xfrm>
          <a:off x="896938" y="381000"/>
          <a:ext cx="7758112" cy="2335213"/>
        </p:xfrm>
        <a:graphic>
          <a:graphicData uri="http://schemas.openxmlformats.org/presentationml/2006/ole">
            <mc:AlternateContent xmlns:mc="http://schemas.openxmlformats.org/markup-compatibility/2006">
              <mc:Choice xmlns:v="urn:schemas-microsoft-com:vml" Requires="v">
                <p:oleObj spid="_x0000_s7169" name="文档" r:id="rId1" imgW="7766050" imgH="2348230" progId="Word.Document.12">
                  <p:embed/>
                </p:oleObj>
              </mc:Choice>
              <mc:Fallback>
                <p:oleObj name="文档" r:id="rId1" imgW="7766050" imgH="2348230" progId="Word.Document.12">
                  <p:embed/>
                  <p:pic>
                    <p:nvPicPr>
                      <p:cNvPr id="0" name="图片 7168"/>
                      <p:cNvPicPr>
                        <a:picLocks noChangeAspect="1"/>
                      </p:cNvPicPr>
                      <p:nvPr/>
                    </p:nvPicPr>
                    <p:blipFill>
                      <a:blip r:embed="rId2"/>
                      <a:stretch>
                        <a:fillRect/>
                      </a:stretch>
                    </p:blipFill>
                    <p:spPr>
                      <a:xfrm>
                        <a:off x="896938" y="381000"/>
                        <a:ext cx="7758112" cy="2335213"/>
                      </a:xfrm>
                      <a:prstGeom prst="rect">
                        <a:avLst/>
                      </a:prstGeom>
                      <a:noFill/>
                      <a:ln w="9525">
                        <a:noFill/>
                      </a:ln>
                    </p:spPr>
                  </p:pic>
                </p:oleObj>
              </mc:Fallback>
            </mc:AlternateContent>
          </a:graphicData>
        </a:graphic>
      </p:graphicFrame>
    </p:spTree>
  </p:cSld>
  <p:clrMapOvr>
    <a:masterClrMapping/>
  </p:clrMapOvr>
  <p:transition spd="slow">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7" name="TextBox 6"/>
          <p:cNvSpPr txBox="1"/>
          <p:nvPr/>
        </p:nvSpPr>
        <p:spPr>
          <a:xfrm>
            <a:off x="877455" y="3805382"/>
            <a:ext cx="7823200" cy="931409"/>
          </a:xfrm>
          <a:prstGeom prst="rect">
            <a:avLst/>
          </a:prstGeom>
          <a:noFill/>
        </p:spPr>
        <p:txBody>
          <a:bodyPr wrap="square" lIns="36000" tIns="36000" rIns="36000" bIns="36000" rtlCol="0">
            <a:spAutoFit/>
          </a:bodyPr>
          <a:lstStyle/>
          <a:p>
            <a:pPr>
              <a:lnSpc>
                <a:spcPct val="150000"/>
              </a:lnSpc>
              <a:spcAft>
                <a:spcPts val="0"/>
              </a:spcAft>
            </a:pP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解：</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(2)</a:t>
            </a: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牛奶吸收的热量</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i="1" dirty="0" smtClean="0">
                <a:solidFill>
                  <a:srgbClr val="C00000"/>
                </a:solidFill>
                <a:latin typeface="微软雅黑" panose="020B0503020204020204" pitchFamily="34" charset="-122"/>
                <a:ea typeface="微软雅黑" panose="020B0503020204020204" pitchFamily="34" charset="-122"/>
                <a:cs typeface="Times New Roman" panose="02020603050405020304"/>
              </a:rPr>
              <a:t>Q</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a:t>
            </a:r>
            <a:r>
              <a:rPr lang="en-US" b="1" i="1" dirty="0" smtClean="0">
                <a:solidFill>
                  <a:srgbClr val="C00000"/>
                </a:solidFill>
                <a:latin typeface="微软雅黑" panose="020B0503020204020204" pitchFamily="34" charset="-122"/>
                <a:ea typeface="微软雅黑" panose="020B0503020204020204" pitchFamily="34" charset="-122"/>
                <a:cs typeface="Times New Roman" panose="02020603050405020304"/>
              </a:rPr>
              <a:t>c</a:t>
            </a:r>
            <a:r>
              <a:rPr lang="zh-CN" altLang="en-US" b="1" baseline="-25000" dirty="0" smtClean="0">
                <a:solidFill>
                  <a:srgbClr val="C00000"/>
                </a:solidFill>
                <a:latin typeface="微软雅黑" panose="020B0503020204020204" pitchFamily="34" charset="-122"/>
                <a:ea typeface="微软雅黑" panose="020B0503020204020204" pitchFamily="34" charset="-122"/>
                <a:cs typeface="Times New Roman" panose="02020603050405020304"/>
              </a:rPr>
              <a:t>牛奶</a:t>
            </a:r>
            <a:r>
              <a:rPr lang="en-US" b="1" i="1" dirty="0" smtClean="0">
                <a:solidFill>
                  <a:srgbClr val="C00000"/>
                </a:solidFill>
                <a:latin typeface="微软雅黑" panose="020B0503020204020204" pitchFamily="34" charset="-122"/>
                <a:ea typeface="微软雅黑" panose="020B0503020204020204" pitchFamily="34" charset="-122"/>
                <a:cs typeface="Times New Roman" panose="02020603050405020304"/>
              </a:rPr>
              <a:t>m</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a:t>
            </a:r>
            <a:r>
              <a:rPr lang="en-US" b="1" i="1" dirty="0" smtClean="0">
                <a:solidFill>
                  <a:srgbClr val="C00000"/>
                </a:solidFill>
                <a:latin typeface="微软雅黑" panose="020B0503020204020204" pitchFamily="34" charset="-122"/>
                <a:ea typeface="微软雅黑" panose="020B0503020204020204" pitchFamily="34" charset="-122"/>
                <a:cs typeface="Times New Roman" panose="02020603050405020304"/>
              </a:rPr>
              <a:t>t</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a:t>
            </a:r>
            <a:r>
              <a:rPr lang="en-US" b="1" i="1" dirty="0" smtClean="0">
                <a:solidFill>
                  <a:srgbClr val="C00000"/>
                </a:solidFill>
                <a:latin typeface="微软雅黑" panose="020B0503020204020204" pitchFamily="34" charset="-122"/>
                <a:ea typeface="微软雅黑" panose="020B0503020204020204" pitchFamily="34" charset="-122"/>
                <a:cs typeface="Times New Roman" panose="02020603050405020304"/>
              </a:rPr>
              <a:t>t</a:t>
            </a:r>
            <a:r>
              <a:rPr lang="en-US" b="1" baseline="-25000" dirty="0" smtClean="0">
                <a:solidFill>
                  <a:srgbClr val="C00000"/>
                </a:solidFill>
                <a:latin typeface="微软雅黑" panose="020B0503020204020204" pitchFamily="34" charset="-122"/>
                <a:ea typeface="微软雅黑" panose="020B0503020204020204" pitchFamily="34" charset="-122"/>
                <a:cs typeface="Times New Roman" panose="02020603050405020304"/>
              </a:rPr>
              <a:t>0</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)=4.0×10</a:t>
            </a:r>
            <a:r>
              <a:rPr lang="en-US" b="1" baseline="30000" dirty="0" smtClean="0">
                <a:solidFill>
                  <a:srgbClr val="C00000"/>
                </a:solidFill>
                <a:latin typeface="微软雅黑" panose="020B0503020204020204" pitchFamily="34" charset="-122"/>
                <a:ea typeface="微软雅黑" panose="020B0503020204020204" pitchFamily="34" charset="-122"/>
                <a:cs typeface="Times New Roman" panose="02020603050405020304"/>
              </a:rPr>
              <a:t>3</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 J/(kg</a:t>
            </a:r>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℃)×0.4 </a:t>
            </a:r>
            <a:r>
              <a:rPr lang="en-US" b="1" i="1" dirty="0" smtClean="0">
                <a:solidFill>
                  <a:srgbClr val="C00000"/>
                </a:solidFill>
                <a:latin typeface="微软雅黑" panose="020B0503020204020204" pitchFamily="34" charset="-122"/>
                <a:ea typeface="微软雅黑" panose="020B0503020204020204" pitchFamily="34" charset="-122"/>
                <a:cs typeface="Times New Roman" panose="02020603050405020304"/>
              </a:rPr>
              <a:t>kg</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×(40 ℃-20 ℃)=3.2×10</a:t>
            </a:r>
            <a:r>
              <a:rPr lang="en-US" b="1" baseline="30000" dirty="0" smtClean="0">
                <a:solidFill>
                  <a:srgbClr val="C00000"/>
                </a:solidFill>
                <a:latin typeface="微软雅黑" panose="020B0503020204020204" pitchFamily="34" charset="-122"/>
                <a:ea typeface="微软雅黑" panose="020B0503020204020204" pitchFamily="34" charset="-122"/>
                <a:cs typeface="Times New Roman" panose="02020603050405020304"/>
              </a:rPr>
              <a:t>4</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 J</a:t>
            </a: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pSp>
        <p:nvGrpSpPr>
          <p:cNvPr id="16" name="组合 15"/>
          <p:cNvGrpSpPr/>
          <p:nvPr/>
        </p:nvGrpSpPr>
        <p:grpSpPr>
          <a:xfrm>
            <a:off x="886691" y="314036"/>
            <a:ext cx="7808422" cy="3517807"/>
            <a:chOff x="886691" y="314036"/>
            <a:chExt cx="7808422" cy="3517807"/>
          </a:xfrm>
        </p:grpSpPr>
        <p:sp>
          <p:nvSpPr>
            <p:cNvPr id="19" name="文本框 18"/>
            <p:cNvSpPr txBox="1">
              <a:spLocks noChangeArrowheads="1"/>
            </p:cNvSpPr>
            <p:nvPr/>
          </p:nvSpPr>
          <p:spPr bwMode="auto">
            <a:xfrm>
              <a:off x="886691" y="314036"/>
              <a:ext cx="7808422" cy="2565693"/>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6. </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[2019</a:t>
              </a:r>
              <a:r>
                <a:rPr lang="en-US" altLang="zh-CN" dirty="0" smtClean="0">
                  <a:solidFill>
                    <a:srgbClr val="0FA096"/>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江西</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17-4</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甲、乙、丙所示是小姬妈妈为宝宝准备的暖奶器及其内部电路的结构示意图和铭牌</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暖奶器具有加热、保温双重功能</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当双触点开关连接触点</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和</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时为关闭状态</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连接触点</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和</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时为保温状态</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连接触点</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和</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时为加热状态。</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温馨提示：最适合宝宝饮用的牛奶温度为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40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把</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400 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牛奶从</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20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加热到</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40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求牛奶所吸收的热量。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[c</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牛奶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=4.0×10</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J/(kg</a:t>
              </a:r>
              <a:r>
                <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pSp>
          <p:nvGrpSpPr>
            <p:cNvPr id="8" name="组合 7"/>
            <p:cNvGrpSpPr/>
            <p:nvPr/>
          </p:nvGrpSpPr>
          <p:grpSpPr>
            <a:xfrm>
              <a:off x="2064329" y="2434047"/>
              <a:ext cx="6442184" cy="1397796"/>
              <a:chOff x="1556328" y="2646484"/>
              <a:chExt cx="6442184" cy="1397796"/>
            </a:xfrm>
          </p:grpSpPr>
          <p:sp>
            <p:nvSpPr>
              <p:cNvPr id="10" name="Rectangle 1"/>
              <p:cNvSpPr>
                <a:spLocks noChangeArrowheads="1"/>
              </p:cNvSpPr>
              <p:nvPr/>
            </p:nvSpPr>
            <p:spPr bwMode="auto">
              <a:xfrm>
                <a:off x="7079671" y="3564205"/>
                <a:ext cx="918841" cy="369332"/>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图</a:t>
                </a:r>
                <a:r>
                  <a:rPr kumimoji="0" lang="en-US" altLang="zh-CN"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17-4</a:t>
                </a:r>
                <a:endParaRPr kumimoji="0" lang="en-US" altLang="zh-CN"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pic>
            <p:nvPicPr>
              <p:cNvPr id="11" name="Picture 1"/>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1556328" y="2738126"/>
                <a:ext cx="3274290" cy="1306154"/>
              </a:xfrm>
              <a:prstGeom prst="rect">
                <a:avLst/>
              </a:prstGeom>
              <a:noFill/>
              <a:ln w="9525">
                <a:noFill/>
                <a:miter lim="800000"/>
                <a:headEnd/>
                <a:tailEnd/>
              </a:ln>
              <a:effectLst/>
            </p:spPr>
          </p:pic>
          <p:pic>
            <p:nvPicPr>
              <p:cNvPr id="12" name="Picture 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5060661" y="2646484"/>
                <a:ext cx="1822678" cy="1386304"/>
              </a:xfrm>
              <a:prstGeom prst="rect">
                <a:avLst/>
              </a:prstGeom>
              <a:noFill/>
              <a:ln w="9525">
                <a:noFill/>
                <a:miter lim="800000"/>
                <a:headEnd/>
                <a:tailEnd/>
              </a:ln>
              <a:effectLst/>
            </p:spPr>
          </p:pic>
        </p:gr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816866" y="314036"/>
            <a:ext cx="7878247" cy="4044280"/>
            <a:chOff x="816866" y="314036"/>
            <a:chExt cx="7878247" cy="4044280"/>
          </a:xfrm>
        </p:grpSpPr>
        <p:sp>
          <p:nvSpPr>
            <p:cNvPr id="19" name="文本框 18"/>
            <p:cNvSpPr txBox="1">
              <a:spLocks noChangeArrowheads="1"/>
            </p:cNvSpPr>
            <p:nvPr/>
          </p:nvSpPr>
          <p:spPr bwMode="auto">
            <a:xfrm>
              <a:off x="816866" y="314036"/>
              <a:ext cx="7878247" cy="2565693"/>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6. </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[2019</a:t>
              </a:r>
              <a:r>
                <a:rPr lang="en-US" altLang="zh-CN" dirty="0" smtClean="0">
                  <a:solidFill>
                    <a:srgbClr val="0FA096"/>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江西</a:t>
              </a:r>
              <a:r>
                <a:rPr lang="en-US" dirty="0" smtClean="0">
                  <a:solidFill>
                    <a:srgbClr val="0FA096"/>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17-4</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甲、乙、丙所示是小姬妈妈为宝宝准备的暖奶器及其内部电路的结构示意图和铭牌</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暖奶器具有加热、保温双重功能</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当双触点开关连接触点</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和</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时为关闭状态</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连接触点</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和</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时为保温状态</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连接触点</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和</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时为加热状态。</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温馨提示：最适合宝宝饮用的牛奶温度为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40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如图丁所示是暖奶器对</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400 g</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牛奶正常加热和保温过程中温度随时间变化的图像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求暖奶器在加热过程中的加热效率。</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结果精确到</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0.1%)</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pSp>
          <p:nvGrpSpPr>
            <p:cNvPr id="8" name="组合 7"/>
            <p:cNvGrpSpPr/>
            <p:nvPr/>
          </p:nvGrpSpPr>
          <p:grpSpPr>
            <a:xfrm>
              <a:off x="1556330" y="2960520"/>
              <a:ext cx="6442184" cy="1397796"/>
              <a:chOff x="1556328" y="2646484"/>
              <a:chExt cx="6442184" cy="1397796"/>
            </a:xfrm>
          </p:grpSpPr>
          <p:sp>
            <p:nvSpPr>
              <p:cNvPr id="10" name="Rectangle 1"/>
              <p:cNvSpPr>
                <a:spLocks noChangeArrowheads="1"/>
              </p:cNvSpPr>
              <p:nvPr/>
            </p:nvSpPr>
            <p:spPr bwMode="auto">
              <a:xfrm>
                <a:off x="7079671" y="3564205"/>
                <a:ext cx="918841" cy="369332"/>
              </a:xfrm>
              <a:prstGeom prst="rect">
                <a:avLst/>
              </a:prstGeom>
              <a:noFill/>
              <a:ln w="9525">
                <a:noFill/>
                <a:miter lim="800000"/>
              </a:ln>
              <a:effectLst/>
            </p:spPr>
            <p:txBody>
              <a:bodyPr vert="horz" wrap="non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图</a:t>
                </a:r>
                <a:r>
                  <a:rPr kumimoji="0" lang="en-US" altLang="zh-CN"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17-4</a:t>
                </a:r>
                <a:endParaRPr kumimoji="0" lang="en-US" altLang="zh-CN"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pic>
            <p:nvPicPr>
              <p:cNvPr id="11" name="Picture 1"/>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1556328" y="2738126"/>
                <a:ext cx="3274290" cy="1306154"/>
              </a:xfrm>
              <a:prstGeom prst="rect">
                <a:avLst/>
              </a:prstGeom>
              <a:noFill/>
              <a:ln w="9525">
                <a:noFill/>
                <a:miter lim="800000"/>
                <a:headEnd/>
                <a:tailEnd/>
              </a:ln>
              <a:effectLst/>
            </p:spPr>
          </p:pic>
          <p:pic>
            <p:nvPicPr>
              <p:cNvPr id="12" name="Picture 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5060661" y="2646484"/>
                <a:ext cx="1822678" cy="1386304"/>
              </a:xfrm>
              <a:prstGeom prst="rect">
                <a:avLst/>
              </a:prstGeom>
              <a:noFill/>
              <a:ln w="9525">
                <a:noFill/>
                <a:miter lim="800000"/>
                <a:headEnd/>
                <a:tailEnd/>
              </a:ln>
              <a:effectLst/>
            </p:spPr>
          </p:pic>
        </p:grpSp>
      </p:grpSp>
    </p:spTree>
  </p:cSld>
  <p:clrMapOvr>
    <a:masterClrMapping/>
  </p:clrMapOvr>
  <p:transition spd="slow">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aphicFrame>
        <p:nvGraphicFramePr>
          <p:cNvPr id="32770" name="Object 2"/>
          <p:cNvGraphicFramePr>
            <a:graphicFrameLocks noChangeAspect="1"/>
          </p:cNvGraphicFramePr>
          <p:nvPr/>
        </p:nvGraphicFramePr>
        <p:xfrm>
          <a:off x="933883" y="439450"/>
          <a:ext cx="6988175" cy="1474787"/>
        </p:xfrm>
        <a:graphic>
          <a:graphicData uri="http://schemas.openxmlformats.org/presentationml/2006/ole">
            <mc:AlternateContent xmlns:mc="http://schemas.openxmlformats.org/markup-compatibility/2006">
              <mc:Choice xmlns:v="urn:schemas-microsoft-com:vml" Requires="v">
                <p:oleObj spid="_x0000_s8193" name="文档" r:id="rId1" imgW="7025005" imgH="1483995" progId="Word.Document.12">
                  <p:embed/>
                </p:oleObj>
              </mc:Choice>
              <mc:Fallback>
                <p:oleObj name="文档" r:id="rId1" imgW="7025005" imgH="1483995" progId="Word.Document.12">
                  <p:embed/>
                  <p:pic>
                    <p:nvPicPr>
                      <p:cNvPr id="0" name="图片 8192"/>
                      <p:cNvPicPr>
                        <a:picLocks noChangeAspect="1"/>
                      </p:cNvPicPr>
                      <p:nvPr/>
                    </p:nvPicPr>
                    <p:blipFill>
                      <a:blip r:embed="rId2"/>
                      <a:stretch>
                        <a:fillRect/>
                      </a:stretch>
                    </p:blipFill>
                    <p:spPr>
                      <a:xfrm>
                        <a:off x="933883" y="439450"/>
                        <a:ext cx="6988175" cy="1474787"/>
                      </a:xfrm>
                      <a:prstGeom prst="rect">
                        <a:avLst/>
                      </a:prstGeom>
                      <a:noFill/>
                      <a:ln w="9525">
                        <a:noFill/>
                      </a:ln>
                    </p:spPr>
                  </p:pic>
                </p:oleObj>
              </mc:Fallback>
            </mc:AlternateContent>
          </a:graphicData>
        </a:graphic>
      </p:graphicFrame>
    </p:spTree>
  </p:cSld>
  <p:clrMapOvr>
    <a:masterClrMapping/>
  </p:clrMapOvr>
  <p:transition spd="slow">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816866" y="314036"/>
            <a:ext cx="7878247" cy="4451229"/>
            <a:chOff x="816866" y="314036"/>
            <a:chExt cx="7878247" cy="4451229"/>
          </a:xfrm>
        </p:grpSpPr>
        <p:sp>
          <p:nvSpPr>
            <p:cNvPr id="19" name="文本框 18"/>
            <p:cNvSpPr txBox="1">
              <a:spLocks noChangeArrowheads="1"/>
            </p:cNvSpPr>
            <p:nvPr/>
          </p:nvSpPr>
          <p:spPr bwMode="auto">
            <a:xfrm>
              <a:off x="816866" y="314036"/>
              <a:ext cx="7878247" cy="1682759"/>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总结</a:t>
              </a: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电热器的高低挡指的是不同“功率”</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电功率大的为高挡位</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电功率小的为低挡位。在电源电压不变的情况下</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通过改变电路的总电阻从而改变用电器的总功率</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实现高、中、低挡位之间的转换</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一般情况是通过电阻短路或改变电路连接方式等方法实现</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串“低”并“高”</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sz="1050"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21505" name="Picture 1"/>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2715489" y="2053603"/>
              <a:ext cx="4221019" cy="2711662"/>
            </a:xfrm>
            <a:prstGeom prst="rect">
              <a:avLst/>
            </a:prstGeom>
            <a:noFill/>
            <a:ln w="9525">
              <a:noFill/>
              <a:miter lim="800000"/>
              <a:headEnd/>
              <a:tailEnd/>
            </a:ln>
            <a:effectLst/>
          </p:spPr>
        </p:pic>
      </p:grpSp>
    </p:spTree>
  </p:cSld>
  <p:clrMapOvr>
    <a:masterClrMapping/>
  </p:clrMapOvr>
  <p:transition spd="slow">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0"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2" name="矩形 11"/>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3"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pic>
        <p:nvPicPr>
          <p:cNvPr id="7" name="Picture 2"/>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2504209" y="375348"/>
            <a:ext cx="4232117" cy="3529231"/>
          </a:xfrm>
          <a:prstGeom prst="rect">
            <a:avLst/>
          </a:prstGeom>
          <a:noFill/>
          <a:ln w="9525">
            <a:noFill/>
            <a:miter lim="800000"/>
            <a:headEnd/>
            <a:tailEnd/>
          </a:ln>
          <a:effectLst/>
        </p:spPr>
      </p:pic>
    </p:spTree>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30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0"/>
          <p:cNvSpPr txBox="1"/>
          <p:nvPr/>
        </p:nvSpPr>
        <p:spPr>
          <a:xfrm>
            <a:off x="85303"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sp>
        <p:nvSpPr>
          <p:cNvPr id="8" name="文本框 14"/>
          <p:cNvSpPr txBox="1">
            <a:spLocks noChangeArrowheads="1"/>
          </p:cNvSpPr>
          <p:nvPr/>
        </p:nvSpPr>
        <p:spPr bwMode="auto">
          <a:xfrm>
            <a:off x="812466" y="352237"/>
            <a:ext cx="2124547" cy="534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a:solidFill>
                  <a:srgbClr val="0FA096"/>
                </a:solidFill>
                <a:latin typeface="微软雅黑" panose="020B0503020204020204" pitchFamily="34" charset="-122"/>
                <a:ea typeface="微软雅黑" panose="020B0503020204020204" pitchFamily="34" charset="-122"/>
              </a:rPr>
              <a:t>考点一　</a:t>
            </a:r>
            <a:r>
              <a:rPr lang="zh-CN" altLang="en-US" sz="2000" b="1" dirty="0" smtClean="0">
                <a:solidFill>
                  <a:srgbClr val="0FA096"/>
                </a:solidFill>
                <a:latin typeface="微软雅黑" panose="020B0503020204020204" pitchFamily="34" charset="-122"/>
                <a:ea typeface="微软雅黑" panose="020B0503020204020204" pitchFamily="34" charset="-122"/>
              </a:rPr>
              <a:t>焦耳定律</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
        <p:nvSpPr>
          <p:cNvPr id="25" name="文本框 18"/>
          <p:cNvSpPr txBox="1">
            <a:spLocks noChangeArrowheads="1"/>
          </p:cNvSpPr>
          <p:nvPr/>
        </p:nvSpPr>
        <p:spPr bwMode="auto">
          <a:xfrm>
            <a:off x="816866" y="818195"/>
            <a:ext cx="7910039" cy="2513756"/>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电流的热效应：</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电流通过导体时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转化成内能的现象。利用：电炉、电饭锅、电热毯、电熨斗等。防止：散热窗、散热片等。</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2.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发现：</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英国物理学家</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做了大量实验</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最先精确地确定了电流产生的热量跟电流、电阻和通电时间的关系。</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3. </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焦耳定律内容：</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电流通过导体产生的热量跟电流的二次方成</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跟导体的电阻成</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跟通电时间成</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aphicFrame>
        <p:nvGraphicFramePr>
          <p:cNvPr id="1028" name="Object 4"/>
          <p:cNvGraphicFramePr>
            <a:graphicFrameLocks noChangeAspect="1"/>
          </p:cNvGraphicFramePr>
          <p:nvPr/>
        </p:nvGraphicFramePr>
        <p:xfrm>
          <a:off x="868363" y="3276600"/>
          <a:ext cx="7777162" cy="1584325"/>
        </p:xfrm>
        <a:graphic>
          <a:graphicData uri="http://schemas.openxmlformats.org/presentationml/2006/ole">
            <mc:AlternateContent xmlns:mc="http://schemas.openxmlformats.org/markup-compatibility/2006">
              <mc:Choice xmlns:v="urn:schemas-microsoft-com:vml" Requires="v">
                <p:oleObj spid="_x0000_s1025" name="文档" r:id="rId1" imgW="7802880" imgH="1597025" progId="Word.Document.12">
                  <p:embed/>
                </p:oleObj>
              </mc:Choice>
              <mc:Fallback>
                <p:oleObj name="文档" r:id="rId1" imgW="7802880" imgH="1597025" progId="Word.Document.12">
                  <p:embed/>
                  <p:pic>
                    <p:nvPicPr>
                      <p:cNvPr id="0" name="图片 1024"/>
                      <p:cNvPicPr>
                        <a:picLocks noChangeAspect="1"/>
                      </p:cNvPicPr>
                      <p:nvPr/>
                    </p:nvPicPr>
                    <p:blipFill>
                      <a:blip r:embed="rId2"/>
                      <a:stretch>
                        <a:fillRect/>
                      </a:stretch>
                    </p:blipFill>
                    <p:spPr>
                      <a:xfrm>
                        <a:off x="868363" y="3276600"/>
                        <a:ext cx="7777162" cy="1584325"/>
                      </a:xfrm>
                      <a:prstGeom prst="rect">
                        <a:avLst/>
                      </a:prstGeom>
                      <a:noFill/>
                      <a:ln w="9525">
                        <a:noFill/>
                      </a:ln>
                    </p:spPr>
                  </p:pic>
                </p:oleObj>
              </mc:Fallback>
            </mc:AlternateContent>
          </a:graphicData>
        </a:graphic>
      </p:graphicFrame>
      <p:sp>
        <p:nvSpPr>
          <p:cNvPr id="10" name="矩形 9"/>
          <p:cNvSpPr/>
          <p:nvPr/>
        </p:nvSpPr>
        <p:spPr>
          <a:xfrm>
            <a:off x="4549882" y="861352"/>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电能</a:t>
            </a:r>
            <a:endParaRPr lang="zh-CN" altLang="en-US" dirty="0"/>
          </a:p>
        </p:txBody>
      </p:sp>
      <p:sp>
        <p:nvSpPr>
          <p:cNvPr id="12" name="矩形 11"/>
          <p:cNvSpPr/>
          <p:nvPr/>
        </p:nvSpPr>
        <p:spPr>
          <a:xfrm>
            <a:off x="3313508" y="1710377"/>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焦耳</a:t>
            </a:r>
            <a:endParaRPr lang="zh-CN" altLang="en-US" dirty="0"/>
          </a:p>
        </p:txBody>
      </p:sp>
      <p:sp>
        <p:nvSpPr>
          <p:cNvPr id="13" name="矩形 12"/>
          <p:cNvSpPr/>
          <p:nvPr/>
        </p:nvSpPr>
        <p:spPr>
          <a:xfrm>
            <a:off x="7247622" y="2522022"/>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正比</a:t>
            </a:r>
            <a:endParaRPr lang="zh-CN" altLang="en-US" dirty="0"/>
          </a:p>
        </p:txBody>
      </p:sp>
      <p:sp>
        <p:nvSpPr>
          <p:cNvPr id="14" name="矩形 13"/>
          <p:cNvSpPr/>
          <p:nvPr/>
        </p:nvSpPr>
        <p:spPr>
          <a:xfrm>
            <a:off x="2084350" y="2937803"/>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正比</a:t>
            </a:r>
            <a:endParaRPr lang="zh-CN" altLang="en-US" dirty="0"/>
          </a:p>
        </p:txBody>
      </p:sp>
      <p:sp>
        <p:nvSpPr>
          <p:cNvPr id="15" name="矩形 14"/>
          <p:cNvSpPr/>
          <p:nvPr/>
        </p:nvSpPr>
        <p:spPr>
          <a:xfrm>
            <a:off x="4421006" y="2930297"/>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正比</a:t>
            </a:r>
            <a:endParaRPr lang="zh-CN" altLang="en-US" dirty="0"/>
          </a:p>
        </p:txBody>
      </p:sp>
      <p:sp>
        <p:nvSpPr>
          <p:cNvPr id="17" name="矩形 16"/>
          <p:cNvSpPr/>
          <p:nvPr/>
        </p:nvSpPr>
        <p:spPr>
          <a:xfrm>
            <a:off x="1748645" y="3400199"/>
            <a:ext cx="979755" cy="369332"/>
          </a:xfrm>
          <a:prstGeom prst="rect">
            <a:avLst/>
          </a:prstGeom>
        </p:spPr>
        <p:txBody>
          <a:bodyPr wrap="none">
            <a:spAutoFit/>
          </a:bodyPr>
          <a:lstStyle/>
          <a:p>
            <a:pPr lvl="0" defTabSz="914400" eaLnBrk="0" fontAlgn="base" hangingPunct="0">
              <a:spcBef>
                <a:spcPct val="0"/>
              </a:spcBef>
              <a:spcAft>
                <a:spcPct val="0"/>
              </a:spcAft>
            </a:pPr>
            <a:r>
              <a:rPr lang="en-US" altLang="zh-CN" b="1" i="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Q</a:t>
            </a:r>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a:t>
            </a:r>
            <a:r>
              <a:rPr lang="en-US" altLang="zh-CN" b="1" i="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I</a:t>
            </a:r>
            <a:r>
              <a:rPr lang="en-US" altLang="zh-CN" b="1" baseline="30000"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2</a:t>
            </a:r>
            <a:r>
              <a:rPr lang="en-US" altLang="zh-CN" b="1" i="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Rt</a:t>
            </a:r>
            <a:endParaRPr lang="en-US" altLang="zh-CN" dirty="0" smtClean="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5">
                                            <p:txEl>
                                              <p:pRg st="1" end="1"/>
                                            </p:txEl>
                                          </p:spTgt>
                                        </p:tgtEl>
                                        <p:attrNameLst>
                                          <p:attrName>style.visibility</p:attrName>
                                        </p:attrNameLst>
                                      </p:cBhvr>
                                      <p:to>
                                        <p:strVal val="visible"/>
                                      </p:to>
                                    </p:set>
                                    <p:animEffect transition="in" filter="fade">
                                      <p:cBhvr>
                                        <p:cTn id="12" dur="500"/>
                                        <p:tgtEl>
                                          <p:spTgt spid="25">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5">
                                            <p:txEl>
                                              <p:pRg st="2" end="2"/>
                                            </p:txEl>
                                          </p:spTgt>
                                        </p:tgtEl>
                                        <p:attrNameLst>
                                          <p:attrName>style.visibility</p:attrName>
                                        </p:attrNameLst>
                                      </p:cBhvr>
                                      <p:to>
                                        <p:strVal val="visible"/>
                                      </p:to>
                                    </p:set>
                                    <p:animEffect transition="in" filter="fade">
                                      <p:cBhvr>
                                        <p:cTn id="22" dur="500"/>
                                        <p:tgtEl>
                                          <p:spTgt spid="25">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500"/>
                                        <p:tgtEl>
                                          <p:spTgt spid="13"/>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500"/>
                                        <p:tgtEl>
                                          <p:spTgt spid="14"/>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fade">
                                      <p:cBhvr>
                                        <p:cTn id="37" dur="500"/>
                                        <p:tgtEl>
                                          <p:spTgt spid="15"/>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1028"/>
                                        </p:tgtEl>
                                        <p:attrNameLst>
                                          <p:attrName>style.visibility</p:attrName>
                                        </p:attrNameLst>
                                      </p:cBhvr>
                                      <p:to>
                                        <p:strVal val="visible"/>
                                      </p:to>
                                    </p:set>
                                    <p:animEffect transition="in" filter="fade">
                                      <p:cBhvr>
                                        <p:cTn id="42" dur="500"/>
                                        <p:tgtEl>
                                          <p:spTgt spid="1028"/>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grpId="0" nodeType="click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3" grpId="0"/>
      <p:bldP spid="14" grpId="0"/>
      <p:bldP spid="15" grpId="0"/>
      <p:bldP spid="17"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文本框 17"/>
          <p:cNvSpPr txBox="1">
            <a:spLocks noChangeArrowheads="1"/>
          </p:cNvSpPr>
          <p:nvPr/>
        </p:nvSpPr>
        <p:spPr bwMode="auto">
          <a:xfrm>
            <a:off x="823087" y="341542"/>
            <a:ext cx="3406949" cy="498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smtClean="0">
                <a:solidFill>
                  <a:srgbClr val="0FA096"/>
                </a:solidFill>
                <a:latin typeface="微软雅黑" panose="020B0503020204020204" pitchFamily="34" charset="-122"/>
                <a:ea typeface="微软雅黑" panose="020B0503020204020204" pitchFamily="34" charset="-122"/>
              </a:rPr>
              <a:t>探究三</a:t>
            </a:r>
            <a:r>
              <a:rPr lang="zh-CN" altLang="en-US" sz="2000" b="1" dirty="0">
                <a:solidFill>
                  <a:srgbClr val="0FA096"/>
                </a:solidFill>
                <a:latin typeface="微软雅黑" panose="020B0503020204020204" pitchFamily="34" charset="-122"/>
                <a:ea typeface="微软雅黑" panose="020B0503020204020204" pitchFamily="34" charset="-122"/>
              </a:rPr>
              <a:t>　</a:t>
            </a:r>
            <a:r>
              <a:rPr lang="zh-CN" altLang="en-US" sz="2000" b="1" dirty="0" smtClean="0">
                <a:solidFill>
                  <a:srgbClr val="0FA096"/>
                </a:solidFill>
                <a:latin typeface="微软雅黑" panose="020B0503020204020204" pitchFamily="34" charset="-122"/>
                <a:ea typeface="微软雅黑" panose="020B0503020204020204" pitchFamily="34" charset="-122"/>
              </a:rPr>
              <a:t>非纯电阻电热的计算</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
        <p:nvSpPr>
          <p:cNvPr id="10"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2" name="矩形 11"/>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3"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8"/>
          <p:cNvSpPr txBox="1">
            <a:spLocks noChangeArrowheads="1"/>
          </p:cNvSpPr>
          <p:nvPr/>
        </p:nvSpPr>
        <p:spPr bwMode="auto">
          <a:xfrm>
            <a:off x="816866" y="731521"/>
            <a:ext cx="7837607" cy="1319198"/>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7.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一台线圈电阻为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0.3 Ω</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的电动机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接在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12 V</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的电源上时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通过电动机的电流为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0.5 A,</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 min</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内电流产生的热量是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J,</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转化成的机械能是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J,</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此电动机的效率为</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sz="1050"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矩形 8"/>
          <p:cNvSpPr/>
          <p:nvPr/>
        </p:nvSpPr>
        <p:spPr>
          <a:xfrm>
            <a:off x="4664499" y="1220273"/>
            <a:ext cx="327334"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9</a:t>
            </a:r>
            <a:endParaRPr lang="zh-CN" altLang="en-US" dirty="0"/>
          </a:p>
        </p:txBody>
      </p:sp>
      <p:sp>
        <p:nvSpPr>
          <p:cNvPr id="11" name="矩形 10"/>
          <p:cNvSpPr/>
          <p:nvPr/>
        </p:nvSpPr>
        <p:spPr>
          <a:xfrm>
            <a:off x="7412091" y="1211469"/>
            <a:ext cx="612668"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711</a:t>
            </a:r>
            <a:endParaRPr lang="zh-CN" altLang="en-US" dirty="0"/>
          </a:p>
        </p:txBody>
      </p:sp>
      <p:sp>
        <p:nvSpPr>
          <p:cNvPr id="14" name="矩形 13"/>
          <p:cNvSpPr/>
          <p:nvPr/>
        </p:nvSpPr>
        <p:spPr>
          <a:xfrm>
            <a:off x="2407255" y="1653308"/>
            <a:ext cx="1035861" cy="369332"/>
          </a:xfrm>
          <a:prstGeom prst="rect">
            <a:avLst/>
          </a:prstGeom>
        </p:spPr>
        <p:txBody>
          <a:bodyPr wrap="squar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98.75%</a:t>
            </a:r>
            <a:endParaRPr lang="zh-CN" altLang="en-US" dirty="0"/>
          </a:p>
        </p:txBody>
      </p:sp>
      <p:grpSp>
        <p:nvGrpSpPr>
          <p:cNvPr id="16" name="组合 15"/>
          <p:cNvGrpSpPr/>
          <p:nvPr/>
        </p:nvGrpSpPr>
        <p:grpSpPr>
          <a:xfrm>
            <a:off x="849745" y="2087418"/>
            <a:ext cx="7832437" cy="1976582"/>
            <a:chOff x="849745" y="2087418"/>
            <a:chExt cx="7832437" cy="1976582"/>
          </a:xfrm>
        </p:grpSpPr>
        <p:sp>
          <p:nvSpPr>
            <p:cNvPr id="15" name="矩形 14"/>
            <p:cNvSpPr/>
            <p:nvPr/>
          </p:nvSpPr>
          <p:spPr>
            <a:xfrm>
              <a:off x="849745" y="2087418"/>
              <a:ext cx="7832437" cy="1976582"/>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9460" name="Object 4"/>
            <p:cNvGraphicFramePr>
              <a:graphicFrameLocks noChangeAspect="1"/>
            </p:cNvGraphicFramePr>
            <p:nvPr/>
          </p:nvGraphicFramePr>
          <p:xfrm>
            <a:off x="883949" y="2203306"/>
            <a:ext cx="7729537" cy="1789112"/>
          </p:xfrm>
          <a:graphic>
            <a:graphicData uri="http://schemas.openxmlformats.org/presentationml/2006/ole">
              <mc:AlternateContent xmlns:mc="http://schemas.openxmlformats.org/markup-compatibility/2006">
                <mc:Choice xmlns:v="urn:schemas-microsoft-com:vml" Requires="v">
                  <p:oleObj spid="_x0000_s9217" name="文档" r:id="rId1" imgW="7731125" imgH="1790700" progId="Word.Document.12">
                    <p:embed/>
                  </p:oleObj>
                </mc:Choice>
                <mc:Fallback>
                  <p:oleObj name="文档" r:id="rId1" imgW="7731125" imgH="1790700" progId="Word.Document.12">
                    <p:embed/>
                    <p:pic>
                      <p:nvPicPr>
                        <p:cNvPr id="0" name="图片 9216"/>
                        <p:cNvPicPr>
                          <a:picLocks noChangeAspect="1"/>
                        </p:cNvPicPr>
                        <p:nvPr/>
                      </p:nvPicPr>
                      <p:blipFill>
                        <a:blip r:embed="rId2"/>
                        <a:stretch>
                          <a:fillRect/>
                        </a:stretch>
                      </p:blipFill>
                      <p:spPr>
                        <a:xfrm>
                          <a:off x="883949" y="2203306"/>
                          <a:ext cx="7729537" cy="1789112"/>
                        </a:xfrm>
                        <a:prstGeom prst="rect">
                          <a:avLst/>
                        </a:prstGeom>
                        <a:noFill/>
                        <a:ln w="9525">
                          <a:noFill/>
                        </a:ln>
                      </p:spPr>
                    </p:pic>
                  </p:oleObj>
                </mc:Fallback>
              </mc:AlternateContent>
            </a:graphicData>
          </a:graphic>
        </p:graphicFrame>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4" grpId="0"/>
    </p:bld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7" y="903382"/>
            <a:ext cx="7952842" cy="2565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设计和进行实验</a:t>
            </a: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被加热的物质选用</a:t>
            </a:r>
            <a:r>
              <a:rPr lang="zh-CN" altLang="en-US" b="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空气</a:t>
            </a: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或煤油</a:t>
            </a: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的原因：</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空气</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受热膨胀明显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煤油比热容小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能使</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实验现象明显</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选择被加热物质时需要保证物质的</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种类相同、质量相同、初温相同</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转换法的应用：</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通过</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U</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形管中</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液面高度的变化</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或温度计示数的变化</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反映电流通过导体产生热量的多少。</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10" name="文本框 14"/>
          <p:cNvSpPr txBox="1">
            <a:spLocks noChangeArrowheads="1"/>
          </p:cNvSpPr>
          <p:nvPr/>
        </p:nvSpPr>
        <p:spPr bwMode="auto">
          <a:xfrm>
            <a:off x="812466" y="352237"/>
            <a:ext cx="3150469" cy="534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smtClean="0">
                <a:solidFill>
                  <a:srgbClr val="0FA096"/>
                </a:solidFill>
                <a:latin typeface="微软雅黑" panose="020B0503020204020204" pitchFamily="34" charset="-122"/>
                <a:ea typeface="微软雅黑" panose="020B0503020204020204" pitchFamily="34" charset="-122"/>
              </a:rPr>
              <a:t>突破</a:t>
            </a:r>
            <a:r>
              <a:rPr lang="zh-CN" altLang="en-US" sz="2000" b="1" dirty="0">
                <a:solidFill>
                  <a:srgbClr val="0FA096"/>
                </a:solidFill>
                <a:latin typeface="微软雅黑" panose="020B0503020204020204" pitchFamily="34" charset="-122"/>
                <a:ea typeface="微软雅黑" panose="020B0503020204020204" pitchFamily="34" charset="-122"/>
              </a:rPr>
              <a:t>　</a:t>
            </a:r>
            <a:r>
              <a:rPr lang="zh-CN" altLang="en-US" sz="2000" b="1" dirty="0" smtClean="0">
                <a:solidFill>
                  <a:srgbClr val="0FA096"/>
                </a:solidFill>
                <a:latin typeface="微软雅黑" panose="020B0503020204020204" pitchFamily="34" charset="-122"/>
                <a:ea typeface="微软雅黑" panose="020B0503020204020204" pitchFamily="34" charset="-122"/>
              </a:rPr>
              <a:t>探究电热的影响因素</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Tree>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animEffect transition="in" filter="fade">
                                      <p:cBhvr>
                                        <p:cTn id="7" dur="500"/>
                                        <p:tgtEl>
                                          <p:spTgt spid="9">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xEl>
                                              <p:pRg st="3" end="3"/>
                                            </p:txEl>
                                          </p:spTgt>
                                        </p:tgtEl>
                                        <p:attrNameLst>
                                          <p:attrName>style.visibility</p:attrName>
                                        </p:attrNameLst>
                                      </p:cBhvr>
                                      <p:to>
                                        <p:strVal val="visible"/>
                                      </p:to>
                                    </p:set>
                                    <p:animEffect transition="in" filter="fade">
                                      <p:cBhvr>
                                        <p:cTn id="12"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7" y="332510"/>
            <a:ext cx="7888188" cy="3396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控制变量法的应用：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①</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探究电热与电流的关系时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控制</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电热丝的电阻与通电时间</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相同</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改变通过电热丝的电流大小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;②</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探究电热与电阻的关系时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控制</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通过电热丝的电流与通电时间相同</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选择两电阻不同的电热丝</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;③</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探究电热与通电时间的关系时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控制</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电热丝的电阻和通过的电流</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相同</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改变通电时间的长短。</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5.</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多次测量的目的：</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使实验结论具有</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普遍性</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实验结论</a:t>
            </a:r>
            <a:r>
              <a:rPr lang="en-US" altLang="zh-CN"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6.</a:t>
            </a: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实验结论：</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电流通过导体产生的热量与</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电流的平方</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成正比</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与</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导体的电阻</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成正比</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与</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通电时间</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成正比。</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Effect transition="in" filter="fade">
                                      <p:cBhvr>
                                        <p:cTn id="7" dur="500"/>
                                        <p:tgtEl>
                                          <p:spTgt spid="9">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xEl>
                                              <p:pRg st="2" end="2"/>
                                            </p:txEl>
                                          </p:spTgt>
                                        </p:tgtEl>
                                        <p:attrNameLst>
                                          <p:attrName>style.visibility</p:attrName>
                                        </p:attrNameLst>
                                      </p:cBhvr>
                                      <p:to>
                                        <p:strVal val="visible"/>
                                      </p:to>
                                    </p:set>
                                    <p:animEffect transition="in" filter="fade">
                                      <p:cBhvr>
                                        <p:cTn id="12" dur="500"/>
                                        <p:tgtEl>
                                          <p:spTgt spid="9">
                                            <p:txEl>
                                              <p:pRg st="2" end="2"/>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9">
                                            <p:txEl>
                                              <p:pRg st="3" end="3"/>
                                            </p:txEl>
                                          </p:spTgt>
                                        </p:tgtEl>
                                        <p:attrNameLst>
                                          <p:attrName>style.visibility</p:attrName>
                                        </p:attrNameLst>
                                      </p:cBhvr>
                                      <p:to>
                                        <p:strVal val="visible"/>
                                      </p:to>
                                    </p:set>
                                    <p:animEffect transition="in" filter="fade">
                                      <p:cBhvr>
                                        <p:cTn id="15"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8" name="组合 7"/>
          <p:cNvGrpSpPr/>
          <p:nvPr/>
        </p:nvGrpSpPr>
        <p:grpSpPr>
          <a:xfrm>
            <a:off x="812467" y="332510"/>
            <a:ext cx="7730284" cy="2981192"/>
            <a:chOff x="812467" y="332510"/>
            <a:chExt cx="7730284" cy="2981192"/>
          </a:xfrm>
        </p:grpSpPr>
        <p:sp>
          <p:nvSpPr>
            <p:cNvPr id="9" name="文本框 14"/>
            <p:cNvSpPr txBox="1">
              <a:spLocks noChangeArrowheads="1"/>
            </p:cNvSpPr>
            <p:nvPr/>
          </p:nvSpPr>
          <p:spPr bwMode="auto">
            <a:xfrm>
              <a:off x="812467" y="332510"/>
              <a:ext cx="7730284" cy="2981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zh-CN" alt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例</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小华、小玲分别设计了两个装置</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用来探究导体产生的热量与什么因素有关。两个透明的容器中密封着等量的空气。</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请用笔画线代替导线</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把图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17-5</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中两个容器中的电阻丝连接到电路中。</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17-5</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6" name="20RJW-225.EPS" descr="id:2147504045;FounderCES"/>
            <p:cNvPicPr/>
            <p:nvPr/>
          </p:nvPicPr>
          <p:blipFill>
            <a:blip r:embed="rId1" cstate="print">
              <a:clrChange>
                <a:clrFrom>
                  <a:srgbClr val="FFFFFF"/>
                </a:clrFrom>
                <a:clrTo>
                  <a:srgbClr val="FFFFFF">
                    <a:alpha val="0"/>
                  </a:srgbClr>
                </a:clrTo>
              </a:clrChange>
            </a:blip>
            <a:stretch>
              <a:fillRect/>
            </a:stretch>
          </p:blipFill>
          <p:spPr>
            <a:xfrm>
              <a:off x="3186196" y="1664103"/>
              <a:ext cx="2641949" cy="1080261"/>
            </a:xfrm>
            <a:prstGeom prst="rect">
              <a:avLst/>
            </a:prstGeom>
          </p:spPr>
        </p:pic>
      </p:grpSp>
      <p:grpSp>
        <p:nvGrpSpPr>
          <p:cNvPr id="12" name="组合 11"/>
          <p:cNvGrpSpPr/>
          <p:nvPr/>
        </p:nvGrpSpPr>
        <p:grpSpPr>
          <a:xfrm>
            <a:off x="837487" y="3079811"/>
            <a:ext cx="3605203" cy="1561534"/>
            <a:chOff x="837487" y="3079811"/>
            <a:chExt cx="3605203" cy="1561534"/>
          </a:xfrm>
        </p:grpSpPr>
        <p:sp>
          <p:nvSpPr>
            <p:cNvPr id="7" name="矩形 6"/>
            <p:cNvSpPr/>
            <p:nvPr/>
          </p:nvSpPr>
          <p:spPr>
            <a:xfrm>
              <a:off x="837487" y="3079811"/>
              <a:ext cx="1107996" cy="369332"/>
            </a:xfrm>
            <a:prstGeom prst="rect">
              <a:avLst/>
            </a:prstGeom>
          </p:spPr>
          <p:txBody>
            <a:bodyPr wrap="none">
              <a:spAutoFit/>
            </a:bodyPr>
            <a:lstStyle/>
            <a:p>
              <a:r>
                <a:rPr lang="zh-CN" altLang="en-US" b="1" dirty="0" smtClean="0">
                  <a:solidFill>
                    <a:srgbClr val="C00000"/>
                  </a:solidFill>
                  <a:ea typeface="微软雅黑" panose="020B0503020204020204" pitchFamily="34" charset="-122"/>
                  <a:cs typeface="Times New Roman" panose="02020603050405020304"/>
                </a:rPr>
                <a:t>如图所示</a:t>
              </a:r>
              <a:endParaRPr lang="zh-CN" altLang="en-US" dirty="0"/>
            </a:p>
          </p:txBody>
        </p:sp>
        <p:pic>
          <p:nvPicPr>
            <p:cNvPr id="10" name="20RJW-229.EPS" descr="id:2147490354;FounderCES"/>
            <p:cNvPicPr/>
            <p:nvPr/>
          </p:nvPicPr>
          <p:blipFill>
            <a:blip r:embed="rId2" cstate="print">
              <a:clrChange>
                <a:clrFrom>
                  <a:srgbClr val="FFFFFF"/>
                </a:clrFrom>
                <a:clrTo>
                  <a:srgbClr val="FFFFFF">
                    <a:alpha val="0"/>
                  </a:srgbClr>
                </a:clrTo>
              </a:clrChange>
            </a:blip>
            <a:stretch>
              <a:fillRect/>
            </a:stretch>
          </p:blipFill>
          <p:spPr>
            <a:xfrm>
              <a:off x="1797973" y="3416473"/>
              <a:ext cx="2644717" cy="1224872"/>
            </a:xfrm>
            <a:prstGeom prst="rect">
              <a:avLst/>
            </a:prstGeom>
          </p:spPr>
        </p:pic>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7" y="332510"/>
            <a:ext cx="7860478" cy="2565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实验中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电流产生热量的多少是通过</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体现出来的</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可知他们在实验探究过程中使用了</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法。</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小华按如图甲将两容器中的电阻丝串联起来接到电源两端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他探究的是导体产生的热量与</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的关系</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这样做的好处是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。连接好电路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闭合开关</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通电一段时间后</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侧</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U</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形管液面高度变化大</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得出的结论是</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6" name="矩形 5"/>
          <p:cNvSpPr/>
          <p:nvPr/>
        </p:nvSpPr>
        <p:spPr>
          <a:xfrm>
            <a:off x="4688402" y="382794"/>
            <a:ext cx="2441694" cy="369332"/>
          </a:xfrm>
          <a:prstGeom prst="rect">
            <a:avLst/>
          </a:prstGeom>
        </p:spPr>
        <p:txBody>
          <a:bodyPr wrap="none">
            <a:spAutoFit/>
          </a:bodyPr>
          <a:lstStyle/>
          <a:p>
            <a:r>
              <a:rPr lang="en-US" b="1" dirty="0" smtClean="0">
                <a:solidFill>
                  <a:srgbClr val="C00000"/>
                </a:solidFill>
                <a:latin typeface="微软雅黑" panose="020B0503020204020204" pitchFamily="34" charset="-122"/>
                <a:cs typeface="Times New Roman" panose="02020603050405020304"/>
              </a:rPr>
              <a:t>U</a:t>
            </a:r>
            <a:r>
              <a:rPr lang="zh-CN" altLang="en-US" b="1" dirty="0" smtClean="0">
                <a:solidFill>
                  <a:srgbClr val="C00000"/>
                </a:solidFill>
                <a:ea typeface="微软雅黑" panose="020B0503020204020204" pitchFamily="34" charset="-122"/>
                <a:cs typeface="Times New Roman" panose="02020603050405020304"/>
              </a:rPr>
              <a:t>形管中液面的高度差</a:t>
            </a:r>
            <a:endParaRPr lang="zh-CN" altLang="en-US" dirty="0"/>
          </a:p>
        </p:txBody>
      </p:sp>
      <p:sp>
        <p:nvSpPr>
          <p:cNvPr id="7" name="矩形 6"/>
          <p:cNvSpPr/>
          <p:nvPr/>
        </p:nvSpPr>
        <p:spPr>
          <a:xfrm>
            <a:off x="4145631" y="816902"/>
            <a:ext cx="646331" cy="369332"/>
          </a:xfrm>
          <a:prstGeom prst="rect">
            <a:avLst/>
          </a:prstGeom>
        </p:spPr>
        <p:txBody>
          <a:bodyPr wrap="none">
            <a:spAutoFit/>
          </a:bodyPr>
          <a:lstStyle/>
          <a:p>
            <a:r>
              <a:rPr lang="zh-CN" altLang="en-US" b="1" dirty="0" smtClean="0">
                <a:solidFill>
                  <a:srgbClr val="C00000"/>
                </a:solidFill>
                <a:ea typeface="微软雅黑" panose="020B0503020204020204" pitchFamily="34" charset="-122"/>
                <a:cs typeface="Times New Roman" panose="02020603050405020304"/>
              </a:rPr>
              <a:t>转换</a:t>
            </a:r>
            <a:endParaRPr lang="zh-CN" altLang="en-US" dirty="0"/>
          </a:p>
        </p:txBody>
      </p:sp>
      <p:sp>
        <p:nvSpPr>
          <p:cNvPr id="8" name="矩形 7"/>
          <p:cNvSpPr/>
          <p:nvPr/>
        </p:nvSpPr>
        <p:spPr>
          <a:xfrm>
            <a:off x="2344540" y="1620466"/>
            <a:ext cx="646331" cy="369332"/>
          </a:xfrm>
          <a:prstGeom prst="rect">
            <a:avLst/>
          </a:prstGeom>
        </p:spPr>
        <p:txBody>
          <a:bodyPr wrap="none">
            <a:spAutoFit/>
          </a:bodyPr>
          <a:lstStyle/>
          <a:p>
            <a:r>
              <a:rPr lang="zh-CN" altLang="en-US" b="1" dirty="0" smtClean="0">
                <a:solidFill>
                  <a:srgbClr val="C00000"/>
                </a:solidFill>
                <a:ea typeface="微软雅黑" panose="020B0503020204020204" pitchFamily="34" charset="-122"/>
                <a:cs typeface="Times New Roman" panose="02020603050405020304"/>
              </a:rPr>
              <a:t>电阻</a:t>
            </a:r>
            <a:endParaRPr lang="zh-CN" altLang="en-US" dirty="0"/>
          </a:p>
        </p:txBody>
      </p:sp>
      <p:sp>
        <p:nvSpPr>
          <p:cNvPr id="10" name="矩形 9"/>
          <p:cNvSpPr/>
          <p:nvPr/>
        </p:nvSpPr>
        <p:spPr>
          <a:xfrm>
            <a:off x="5584255" y="1638938"/>
            <a:ext cx="2723823" cy="369332"/>
          </a:xfrm>
          <a:prstGeom prst="rect">
            <a:avLst/>
          </a:prstGeom>
        </p:spPr>
        <p:txBody>
          <a:bodyPr wrap="none">
            <a:spAutoFit/>
          </a:bodyPr>
          <a:lstStyle/>
          <a:p>
            <a:r>
              <a:rPr lang="zh-CN" altLang="en-US" b="1" dirty="0" smtClean="0">
                <a:solidFill>
                  <a:srgbClr val="C00000"/>
                </a:solidFill>
                <a:ea typeface="微软雅黑" panose="020B0503020204020204" pitchFamily="34" charset="-122"/>
                <a:cs typeface="Times New Roman" panose="02020603050405020304"/>
              </a:rPr>
              <a:t>保证电流与通电时间相同</a:t>
            </a:r>
            <a:endParaRPr lang="zh-CN" altLang="en-US" dirty="0"/>
          </a:p>
        </p:txBody>
      </p:sp>
      <p:sp>
        <p:nvSpPr>
          <p:cNvPr id="12" name="矩形 11"/>
          <p:cNvSpPr/>
          <p:nvPr/>
        </p:nvSpPr>
        <p:spPr>
          <a:xfrm>
            <a:off x="4982286" y="2054575"/>
            <a:ext cx="415498" cy="369332"/>
          </a:xfrm>
          <a:prstGeom prst="rect">
            <a:avLst/>
          </a:prstGeom>
        </p:spPr>
        <p:txBody>
          <a:bodyPr wrap="none">
            <a:spAutoFit/>
          </a:bodyPr>
          <a:lstStyle/>
          <a:p>
            <a:r>
              <a:rPr lang="zh-CN" altLang="en-US" b="1" dirty="0" smtClean="0">
                <a:solidFill>
                  <a:srgbClr val="C00000"/>
                </a:solidFill>
                <a:ea typeface="微软雅黑" panose="020B0503020204020204" pitchFamily="34" charset="-122"/>
                <a:cs typeface="Times New Roman" panose="02020603050405020304"/>
              </a:rPr>
              <a:t>右</a:t>
            </a:r>
            <a:endParaRPr lang="zh-CN" altLang="en-US" dirty="0"/>
          </a:p>
        </p:txBody>
      </p:sp>
      <p:sp>
        <p:nvSpPr>
          <p:cNvPr id="13" name="矩形 12"/>
          <p:cNvSpPr/>
          <p:nvPr/>
        </p:nvSpPr>
        <p:spPr>
          <a:xfrm>
            <a:off x="1879597" y="2350184"/>
            <a:ext cx="6035965" cy="507831"/>
          </a:xfrm>
          <a:prstGeom prst="rect">
            <a:avLst/>
          </a:prstGeom>
        </p:spPr>
        <p:txBody>
          <a:bodyPr wrap="square">
            <a:spAutoFit/>
          </a:bodyPr>
          <a:lstStyle/>
          <a:p>
            <a:pPr>
              <a:lnSpc>
                <a:spcPct val="150000"/>
              </a:lnSpc>
            </a:pPr>
            <a:r>
              <a:rPr lang="zh-CN" altLang="en-US" b="1" dirty="0" smtClean="0">
                <a:solidFill>
                  <a:srgbClr val="C00000"/>
                </a:solidFill>
                <a:ea typeface="微软雅黑" panose="020B0503020204020204" pitchFamily="34" charset="-122"/>
                <a:cs typeface="Times New Roman" panose="02020603050405020304"/>
              </a:rPr>
              <a:t>在电流和通电时间相同的情况下</a:t>
            </a:r>
            <a:r>
              <a:rPr lang="en-US" b="1" dirty="0" smtClean="0">
                <a:solidFill>
                  <a:srgbClr val="C00000"/>
                </a:solidFill>
                <a:ea typeface="微软雅黑" panose="020B0503020204020204" pitchFamily="34" charset="-122"/>
                <a:cs typeface="Times New Roman" panose="02020603050405020304"/>
              </a:rPr>
              <a:t>,</a:t>
            </a:r>
            <a:r>
              <a:rPr lang="zh-CN" altLang="en-US" b="1" dirty="0" smtClean="0">
                <a:solidFill>
                  <a:srgbClr val="C00000"/>
                </a:solidFill>
                <a:ea typeface="微软雅黑" panose="020B0503020204020204" pitchFamily="34" charset="-122"/>
                <a:cs typeface="Times New Roman" panose="02020603050405020304"/>
              </a:rPr>
              <a:t>电阻越大</a:t>
            </a:r>
            <a:r>
              <a:rPr lang="en-US" b="1" dirty="0" smtClean="0">
                <a:solidFill>
                  <a:srgbClr val="C00000"/>
                </a:solidFill>
                <a:ea typeface="微软雅黑" panose="020B0503020204020204" pitchFamily="34" charset="-122"/>
                <a:cs typeface="Times New Roman" panose="02020603050405020304"/>
              </a:rPr>
              <a:t>,</a:t>
            </a:r>
            <a:r>
              <a:rPr lang="zh-CN" altLang="en-US" b="1" dirty="0" smtClean="0">
                <a:solidFill>
                  <a:srgbClr val="C00000"/>
                </a:solidFill>
                <a:ea typeface="微软雅黑" panose="020B0503020204020204" pitchFamily="34" charset="-122"/>
                <a:cs typeface="Times New Roman" panose="02020603050405020304"/>
              </a:rPr>
              <a:t>产生的热量越多</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fade">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0" grpId="0"/>
      <p:bldP spid="12" grpId="0"/>
      <p:bldP spid="13" grpId="0"/>
    </p:bld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812467" y="332510"/>
            <a:ext cx="7897424" cy="3396690"/>
            <a:chOff x="812467" y="332510"/>
            <a:chExt cx="7897424" cy="3396690"/>
          </a:xfrm>
        </p:grpSpPr>
        <p:sp>
          <p:nvSpPr>
            <p:cNvPr id="9" name="文本框 14"/>
            <p:cNvSpPr txBox="1">
              <a:spLocks noChangeArrowheads="1"/>
            </p:cNvSpPr>
            <p:nvPr/>
          </p:nvSpPr>
          <p:spPr bwMode="auto">
            <a:xfrm>
              <a:off x="812467" y="332510"/>
              <a:ext cx="7897424" cy="3396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小玲设计的两容器中的电阻丝电阻一样大</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并在其中一个容器的外部并联了一个电阻丝</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17-6</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这是为了探究导体产生的热量与</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的关系。通电一段时间后发现</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侧</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U</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形管液面高度变化大</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得出的结论是</a:t>
              </a:r>
              <a:r>
                <a:rPr 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17-6 </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6" name="20RJW-225a.EPS" descr="id:2147504066;FounderCES"/>
            <p:cNvPicPr/>
            <p:nvPr/>
          </p:nvPicPr>
          <p:blipFill>
            <a:blip r:embed="rId1" cstate="print"/>
            <a:stretch>
              <a:fillRect/>
            </a:stretch>
          </p:blipFill>
          <p:spPr>
            <a:xfrm>
              <a:off x="3901035" y="2035236"/>
              <a:ext cx="1529946" cy="1187584"/>
            </a:xfrm>
            <a:prstGeom prst="rect">
              <a:avLst/>
            </a:prstGeom>
          </p:spPr>
        </p:pic>
      </p:grpSp>
      <p:sp>
        <p:nvSpPr>
          <p:cNvPr id="7" name="矩形 6"/>
          <p:cNvSpPr/>
          <p:nvPr/>
        </p:nvSpPr>
        <p:spPr>
          <a:xfrm>
            <a:off x="6907303" y="807666"/>
            <a:ext cx="646331" cy="369332"/>
          </a:xfrm>
          <a:prstGeom prst="rect">
            <a:avLst/>
          </a:prstGeom>
        </p:spPr>
        <p:txBody>
          <a:bodyPr wrap="none">
            <a:spAutoFit/>
          </a:bodyPr>
          <a:lstStyle/>
          <a:p>
            <a:r>
              <a:rPr lang="zh-CN" altLang="en-US" b="1" dirty="0" smtClean="0">
                <a:solidFill>
                  <a:srgbClr val="C00000"/>
                </a:solidFill>
                <a:ea typeface="微软雅黑" panose="020B0503020204020204" pitchFamily="34" charset="-122"/>
                <a:cs typeface="Times New Roman" panose="02020603050405020304"/>
              </a:rPr>
              <a:t>电流</a:t>
            </a:r>
            <a:endParaRPr lang="zh-CN" altLang="en-US" dirty="0"/>
          </a:p>
        </p:txBody>
      </p:sp>
      <p:sp>
        <p:nvSpPr>
          <p:cNvPr id="8" name="矩形 7"/>
          <p:cNvSpPr/>
          <p:nvPr/>
        </p:nvSpPr>
        <p:spPr>
          <a:xfrm>
            <a:off x="3190431" y="1204830"/>
            <a:ext cx="415498" cy="369332"/>
          </a:xfrm>
          <a:prstGeom prst="rect">
            <a:avLst/>
          </a:prstGeom>
        </p:spPr>
        <p:txBody>
          <a:bodyPr wrap="none">
            <a:spAutoFit/>
          </a:bodyPr>
          <a:lstStyle/>
          <a:p>
            <a:r>
              <a:rPr lang="zh-CN" altLang="en-US" b="1" dirty="0" smtClean="0">
                <a:solidFill>
                  <a:srgbClr val="C00000"/>
                </a:solidFill>
                <a:ea typeface="微软雅黑" panose="020B0503020204020204" pitchFamily="34" charset="-122"/>
                <a:cs typeface="Times New Roman" panose="02020603050405020304"/>
              </a:rPr>
              <a:t>左</a:t>
            </a:r>
            <a:endParaRPr lang="zh-CN" altLang="en-US" dirty="0"/>
          </a:p>
        </p:txBody>
      </p:sp>
      <p:sp>
        <p:nvSpPr>
          <p:cNvPr id="10" name="矩形 9"/>
          <p:cNvSpPr/>
          <p:nvPr/>
        </p:nvSpPr>
        <p:spPr>
          <a:xfrm>
            <a:off x="891308" y="1620513"/>
            <a:ext cx="7162801" cy="369332"/>
          </a:xfrm>
          <a:prstGeom prst="rect">
            <a:avLst/>
          </a:prstGeom>
        </p:spPr>
        <p:txBody>
          <a:bodyPr wrap="square">
            <a:spAutoFit/>
          </a:bodyPr>
          <a:lstStyle/>
          <a:p>
            <a:r>
              <a:rPr lang="zh-CN" altLang="en-US" b="1" dirty="0" smtClean="0">
                <a:solidFill>
                  <a:srgbClr val="C00000"/>
                </a:solidFill>
                <a:ea typeface="微软雅黑" panose="020B0503020204020204" pitchFamily="34" charset="-122"/>
                <a:cs typeface="Times New Roman" panose="02020603050405020304"/>
              </a:rPr>
              <a:t>在电阻和通电时间相同的情况下</a:t>
            </a:r>
            <a:r>
              <a:rPr lang="en-US" b="1" dirty="0" smtClean="0">
                <a:solidFill>
                  <a:srgbClr val="C00000"/>
                </a:solidFill>
                <a:ea typeface="微软雅黑" panose="020B0503020204020204" pitchFamily="34" charset="-122"/>
                <a:cs typeface="Times New Roman" panose="02020603050405020304"/>
              </a:rPr>
              <a:t>,</a:t>
            </a:r>
            <a:r>
              <a:rPr lang="zh-CN" altLang="en-US" b="1" dirty="0" smtClean="0">
                <a:solidFill>
                  <a:srgbClr val="C00000"/>
                </a:solidFill>
                <a:ea typeface="微软雅黑" panose="020B0503020204020204" pitchFamily="34" charset="-122"/>
                <a:cs typeface="Times New Roman" panose="02020603050405020304"/>
              </a:rPr>
              <a:t>通过电阻的电流越大</a:t>
            </a:r>
            <a:r>
              <a:rPr lang="en-US" b="1" dirty="0" smtClean="0">
                <a:solidFill>
                  <a:srgbClr val="C00000"/>
                </a:solidFill>
                <a:ea typeface="微软雅黑" panose="020B0503020204020204" pitchFamily="34" charset="-122"/>
                <a:cs typeface="Times New Roman" panose="02020603050405020304"/>
              </a:rPr>
              <a:t>,</a:t>
            </a:r>
            <a:r>
              <a:rPr lang="zh-CN" altLang="en-US" b="1" dirty="0" smtClean="0">
                <a:solidFill>
                  <a:srgbClr val="C00000"/>
                </a:solidFill>
                <a:ea typeface="微软雅黑" panose="020B0503020204020204" pitchFamily="34" charset="-122"/>
                <a:cs typeface="Times New Roman" panose="02020603050405020304"/>
              </a:rPr>
              <a:t>产生的热量越多</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p:bld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6" y="332510"/>
            <a:ext cx="7851243" cy="1734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(5)</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若要探究导体产生的热量与通电时间的关系</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实验中还需要的测量器材是</a:t>
            </a: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(6)</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通电一段时间后</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发现其中一个</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U</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形管中液面的高度几乎不变</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出现该现象的原因可能是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6" name="矩形 5"/>
          <p:cNvSpPr/>
          <p:nvPr/>
        </p:nvSpPr>
        <p:spPr>
          <a:xfrm>
            <a:off x="968322" y="798428"/>
            <a:ext cx="646331" cy="369332"/>
          </a:xfrm>
          <a:prstGeom prst="rect">
            <a:avLst/>
          </a:prstGeom>
        </p:spPr>
        <p:txBody>
          <a:bodyPr wrap="none">
            <a:spAutoFit/>
          </a:bodyPr>
          <a:lstStyle/>
          <a:p>
            <a:r>
              <a:rPr lang="zh-CN" altLang="en-US" b="1" dirty="0" smtClean="0">
                <a:solidFill>
                  <a:srgbClr val="C00000"/>
                </a:solidFill>
                <a:ea typeface="微软雅黑" panose="020B0503020204020204" pitchFamily="34" charset="-122"/>
                <a:cs typeface="Times New Roman" panose="02020603050405020304"/>
              </a:rPr>
              <a:t>停表</a:t>
            </a:r>
            <a:endParaRPr lang="zh-CN" altLang="en-US" dirty="0"/>
          </a:p>
        </p:txBody>
      </p:sp>
      <p:sp>
        <p:nvSpPr>
          <p:cNvPr id="7" name="矩形 6"/>
          <p:cNvSpPr/>
          <p:nvPr/>
        </p:nvSpPr>
        <p:spPr>
          <a:xfrm>
            <a:off x="2048329" y="1611229"/>
            <a:ext cx="1980029" cy="369332"/>
          </a:xfrm>
          <a:prstGeom prst="rect">
            <a:avLst/>
          </a:prstGeom>
        </p:spPr>
        <p:txBody>
          <a:bodyPr wrap="none">
            <a:spAutoFit/>
          </a:bodyPr>
          <a:lstStyle/>
          <a:p>
            <a:r>
              <a:rPr lang="en-US" b="1" dirty="0" smtClean="0">
                <a:solidFill>
                  <a:srgbClr val="C00000"/>
                </a:solidFill>
                <a:latin typeface="微软雅黑" panose="020B0503020204020204" pitchFamily="34" charset="-122"/>
                <a:cs typeface="Times New Roman" panose="02020603050405020304"/>
              </a:rPr>
              <a:t>U</a:t>
            </a:r>
            <a:r>
              <a:rPr lang="zh-CN" altLang="en-US" b="1" dirty="0" smtClean="0">
                <a:solidFill>
                  <a:srgbClr val="C00000"/>
                </a:solidFill>
                <a:ea typeface="微软雅黑" panose="020B0503020204020204" pitchFamily="34" charset="-122"/>
                <a:cs typeface="Times New Roman" panose="02020603050405020304"/>
              </a:rPr>
              <a:t>形管气密性不好</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0" name="矩形 9"/>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1"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8" name="TextBox 7"/>
          <p:cNvSpPr txBox="1"/>
          <p:nvPr/>
        </p:nvSpPr>
        <p:spPr>
          <a:xfrm>
            <a:off x="889348" y="175364"/>
            <a:ext cx="7665929" cy="439278"/>
          </a:xfrm>
          <a:prstGeom prst="rect">
            <a:avLst/>
          </a:prstGeom>
          <a:noFill/>
        </p:spPr>
        <p:txBody>
          <a:bodyPr wrap="square" lIns="36000" tIns="36000" rIns="36000" bIns="36000" rtlCol="0">
            <a:spAutoFit/>
          </a:bodyPr>
          <a:lstStyle/>
          <a:p>
            <a:pPr algn="ctr">
              <a:lnSpc>
                <a:spcPct val="150000"/>
              </a:lnSpc>
            </a:pPr>
            <a:r>
              <a:rPr lang="en-US" altLang="zh-CN" dirty="0" smtClean="0">
                <a:solidFill>
                  <a:srgbClr val="0FA096"/>
                </a:solidFill>
                <a:latin typeface="微软雅黑" panose="020B0503020204020204" pitchFamily="34" charset="-122"/>
                <a:ea typeface="微软雅黑" panose="020B0503020204020204" pitchFamily="34" charset="-122"/>
              </a:rPr>
              <a:t>· </a:t>
            </a:r>
            <a:r>
              <a:rPr lang="zh-CN" altLang="en-US" dirty="0" smtClean="0">
                <a:solidFill>
                  <a:srgbClr val="0FA096"/>
                </a:solidFill>
                <a:latin typeface="微软雅黑" panose="020B0503020204020204" pitchFamily="34" charset="-122"/>
                <a:ea typeface="微软雅黑" panose="020B0503020204020204" pitchFamily="34" charset="-122"/>
              </a:rPr>
              <a:t>实验拓展 </a:t>
            </a:r>
            <a:r>
              <a:rPr lang="en-US" altLang="zh-CN" dirty="0" smtClean="0">
                <a:solidFill>
                  <a:srgbClr val="0FA096"/>
                </a:solidFill>
                <a:latin typeface="微软雅黑" panose="020B0503020204020204" pitchFamily="34" charset="-122"/>
                <a:ea typeface="微软雅黑" panose="020B0503020204020204" pitchFamily="34" charset="-122"/>
              </a:rPr>
              <a:t>·</a:t>
            </a:r>
            <a:endParaRPr lang="zh-CN" altLang="en-US" dirty="0">
              <a:solidFill>
                <a:srgbClr val="0FA096"/>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816866" y="606829"/>
            <a:ext cx="7885975" cy="4227687"/>
            <a:chOff x="816866" y="606829"/>
            <a:chExt cx="7885975" cy="4227687"/>
          </a:xfrm>
        </p:grpSpPr>
        <p:sp>
          <p:nvSpPr>
            <p:cNvPr id="6" name="文本框 18"/>
            <p:cNvSpPr txBox="1">
              <a:spLocks noChangeArrowheads="1"/>
            </p:cNvSpPr>
            <p:nvPr/>
          </p:nvSpPr>
          <p:spPr bwMode="auto">
            <a:xfrm>
              <a:off x="816866" y="606829"/>
              <a:ext cx="7885975" cy="4227687"/>
            </a:xfrm>
            <a:prstGeom prst="rect">
              <a:avLst/>
            </a:prstGeom>
            <a:noFill/>
            <a:ln w="9525">
              <a:noFill/>
              <a:miter lim="800000"/>
            </a:ln>
          </p:spPr>
          <p:txBody>
            <a:bodyPr wrap="square" lIns="36000" tIns="36000" rIns="36000" bIns="36000">
              <a:spAutoFit/>
            </a:bodyPr>
            <a:lstStyle/>
            <a:p>
              <a:pP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小辉和小王想探究电流通过电阻时产生的热量与电阻、电流的关系。小辉连接了如图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17-7</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所示的电路进行实验</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装置中三个完全相同的烧瓶</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B</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C</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内都盛有质量和初温均相等的液体</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其中</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B</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烧瓶中装的是水</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C</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烧瓶中装的是煤油</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B</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C</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三个烧瓶中电阻丝的阻值分别为</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R</a:t>
              </a:r>
              <a:r>
                <a:rPr lang="en-US" i="1"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R</a:t>
              </a:r>
              <a:r>
                <a:rPr lang="en-US" i="1"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B</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R</a:t>
              </a:r>
              <a:r>
                <a:rPr lang="en-US" i="1"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C</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且</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R</a:t>
              </a:r>
              <a:r>
                <a:rPr lang="en-US" i="1"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A</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&gt;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R</a:t>
              </a:r>
              <a:r>
                <a:rPr lang="en-US" i="1"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B</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R</a:t>
              </a:r>
              <a:r>
                <a:rPr lang="en-US" i="1"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C</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。闭合开关</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S</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通电一定时间后：</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均不计热损失</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比热容</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c</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水</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&gt;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c</a:t>
              </a:r>
              <a:r>
                <a:rPr lang="zh-CN" alt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煤油</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endParaRPr lang="en-US" altLang="zh-CN"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17-7</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7" name="20RJW-226.EPS" descr="id:2147504080;FounderCES"/>
            <p:cNvPicPr/>
            <p:nvPr/>
          </p:nvPicPr>
          <p:blipFill>
            <a:blip r:embed="rId1" cstate="print">
              <a:clrChange>
                <a:clrFrom>
                  <a:srgbClr val="FFFFFF"/>
                </a:clrFrom>
                <a:clrTo>
                  <a:srgbClr val="FFFFFF">
                    <a:alpha val="0"/>
                  </a:srgbClr>
                </a:clrTo>
              </a:clrChange>
            </a:blip>
            <a:stretch>
              <a:fillRect/>
            </a:stretch>
          </p:blipFill>
          <p:spPr>
            <a:xfrm>
              <a:off x="2805368" y="2903217"/>
              <a:ext cx="3555356" cy="1308564"/>
            </a:xfrm>
            <a:prstGeom prst="rect">
              <a:avLst/>
            </a:prstGeom>
          </p:spPr>
        </p:pic>
      </p:grpSp>
    </p:spTree>
  </p:cSld>
  <p:clrMapOvr>
    <a:masterClrMapping/>
  </p:clrMapOvr>
  <p:transition spd="slow">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2" name="矩形 11"/>
          <p:cNvSpPr/>
          <p:nvPr/>
        </p:nvSpPr>
        <p:spPr>
          <a:xfrm>
            <a:off x="4594663" y="419738"/>
            <a:ext cx="357790" cy="369332"/>
          </a:xfrm>
          <a:prstGeom prst="rect">
            <a:avLst/>
          </a:prstGeom>
        </p:spPr>
        <p:txBody>
          <a:bodyPr wrap="none">
            <a:spAutoFit/>
          </a:bodyPr>
          <a:lstStyle/>
          <a:p>
            <a:r>
              <a:rPr lang="en-US" b="1" i="1" dirty="0" smtClean="0">
                <a:solidFill>
                  <a:srgbClr val="C00000"/>
                </a:solidFill>
                <a:latin typeface="微软雅黑" panose="020B0503020204020204" pitchFamily="34" charset="-122"/>
                <a:cs typeface="Times New Roman" panose="02020603050405020304"/>
              </a:rPr>
              <a:t>A</a:t>
            </a:r>
            <a:endParaRPr lang="zh-CN" altLang="en-US" dirty="0"/>
          </a:p>
        </p:txBody>
      </p:sp>
      <p:sp>
        <p:nvSpPr>
          <p:cNvPr id="13" name="矩形 12"/>
          <p:cNvSpPr/>
          <p:nvPr/>
        </p:nvSpPr>
        <p:spPr>
          <a:xfrm>
            <a:off x="1661470" y="816902"/>
            <a:ext cx="728084" cy="369332"/>
          </a:xfrm>
          <a:prstGeom prst="rect">
            <a:avLst/>
          </a:prstGeom>
        </p:spPr>
        <p:txBody>
          <a:bodyPr wrap="none">
            <a:spAutoFit/>
          </a:bodyPr>
          <a:lstStyle/>
          <a:p>
            <a:r>
              <a:rPr lang="en-US" b="1" i="1" dirty="0" smtClean="0">
                <a:solidFill>
                  <a:srgbClr val="C00000"/>
                </a:solidFill>
                <a:latin typeface="微软雅黑" panose="020B0503020204020204" pitchFamily="34" charset="-122"/>
                <a:ea typeface="微软雅黑" panose="020B0503020204020204" pitchFamily="34" charset="-122"/>
                <a:cs typeface="Times New Roman" panose="02020603050405020304"/>
              </a:rPr>
              <a:t>B</a:t>
            </a: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a:t>
            </a:r>
            <a:r>
              <a:rPr lang="en-US" b="1" i="1" dirty="0" smtClean="0">
                <a:solidFill>
                  <a:srgbClr val="C00000"/>
                </a:solidFill>
                <a:latin typeface="微软雅黑" panose="020B0503020204020204" pitchFamily="34" charset="-122"/>
                <a:ea typeface="微软雅黑" panose="020B0503020204020204" pitchFamily="34" charset="-122"/>
                <a:cs typeface="Times New Roman" panose="02020603050405020304"/>
              </a:rPr>
              <a:t>C</a:t>
            </a:r>
            <a:endParaRPr lang="zh-CN" altLang="en-US" dirty="0">
              <a:latin typeface="微软雅黑" panose="020B0503020204020204" pitchFamily="34" charset="-122"/>
              <a:ea typeface="微软雅黑" panose="020B0503020204020204" pitchFamily="34" charset="-122"/>
            </a:endParaRPr>
          </a:p>
        </p:txBody>
      </p:sp>
      <p:sp>
        <p:nvSpPr>
          <p:cNvPr id="14" name="矩形 13"/>
          <p:cNvSpPr/>
          <p:nvPr/>
        </p:nvSpPr>
        <p:spPr>
          <a:xfrm>
            <a:off x="1426973" y="1241775"/>
            <a:ext cx="340158" cy="369332"/>
          </a:xfrm>
          <a:prstGeom prst="rect">
            <a:avLst/>
          </a:prstGeom>
        </p:spPr>
        <p:txBody>
          <a:bodyPr wrap="none">
            <a:spAutoFit/>
          </a:bodyPr>
          <a:lstStyle/>
          <a:p>
            <a:r>
              <a:rPr lang="en-US" b="1" i="1" dirty="0" smtClean="0">
                <a:solidFill>
                  <a:srgbClr val="C00000"/>
                </a:solidFill>
                <a:latin typeface="微软雅黑" panose="020B0503020204020204" pitchFamily="34" charset="-122"/>
                <a:cs typeface="Times New Roman" panose="02020603050405020304"/>
              </a:rPr>
              <a:t>C</a:t>
            </a:r>
            <a:endParaRPr lang="zh-CN" altLang="en-US" dirty="0"/>
          </a:p>
        </p:txBody>
      </p:sp>
      <p:sp>
        <p:nvSpPr>
          <p:cNvPr id="15" name="矩形 14"/>
          <p:cNvSpPr/>
          <p:nvPr/>
        </p:nvSpPr>
        <p:spPr>
          <a:xfrm>
            <a:off x="4603900" y="2488684"/>
            <a:ext cx="357790" cy="369332"/>
          </a:xfrm>
          <a:prstGeom prst="rect">
            <a:avLst/>
          </a:prstGeom>
        </p:spPr>
        <p:txBody>
          <a:bodyPr wrap="none">
            <a:spAutoFit/>
          </a:bodyPr>
          <a:lstStyle/>
          <a:p>
            <a:r>
              <a:rPr lang="en-US" b="1" dirty="0" smtClean="0">
                <a:solidFill>
                  <a:srgbClr val="C00000"/>
                </a:solidFill>
                <a:latin typeface="微软雅黑" panose="020B0503020204020204" pitchFamily="34" charset="-122"/>
                <a:cs typeface="Times New Roman" panose="02020603050405020304"/>
              </a:rPr>
              <a:t>A</a:t>
            </a:r>
            <a:endParaRPr lang="zh-CN" altLang="en-US" dirty="0"/>
          </a:p>
        </p:txBody>
      </p:sp>
      <p:grpSp>
        <p:nvGrpSpPr>
          <p:cNvPr id="18" name="组合 17"/>
          <p:cNvGrpSpPr/>
          <p:nvPr/>
        </p:nvGrpSpPr>
        <p:grpSpPr>
          <a:xfrm>
            <a:off x="812467" y="332510"/>
            <a:ext cx="7888188" cy="4357058"/>
            <a:chOff x="812467" y="332510"/>
            <a:chExt cx="7888188" cy="4357058"/>
          </a:xfrm>
        </p:grpSpPr>
        <p:sp>
          <p:nvSpPr>
            <p:cNvPr id="9" name="文本框 14"/>
            <p:cNvSpPr txBox="1">
              <a:spLocks noChangeArrowheads="1"/>
            </p:cNvSpPr>
            <p:nvPr/>
          </p:nvSpPr>
          <p:spPr bwMode="auto">
            <a:xfrm>
              <a:off x="812467" y="332510"/>
              <a:ext cx="7888188" cy="25656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(7)</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在</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A</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B</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两烧瓶中</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相同的时间内</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烧瓶中的电阻产生的热量多。</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(8)</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利用</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两烧瓶可探究不同物质的吸热能力</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这两个烧瓶加热相同的时间</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烧瓶中温度计的示数高。</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(9)</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小王用如图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17-8Ⅰ</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所示的装置进行探究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经过多次实验测量</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收集实验数据</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给制了烧瓶中玻璃管内液面上升的高度</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h</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与电流 </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I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的关系图像。根据焦耳定律可知</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Ⅱ</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中能正确反映</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h</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I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关系的是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grpSp>
          <p:nvGrpSpPr>
            <p:cNvPr id="17" name="组合 16"/>
            <p:cNvGrpSpPr/>
            <p:nvPr/>
          </p:nvGrpSpPr>
          <p:grpSpPr>
            <a:xfrm>
              <a:off x="842387" y="2935604"/>
              <a:ext cx="7738195" cy="1753964"/>
              <a:chOff x="842387" y="2870950"/>
              <a:chExt cx="7738195" cy="1753964"/>
            </a:xfrm>
          </p:grpSpPr>
          <p:sp>
            <p:nvSpPr>
              <p:cNvPr id="14337" name="Rectangle 1"/>
              <p:cNvSpPr>
                <a:spLocks noChangeArrowheads="1"/>
              </p:cNvSpPr>
              <p:nvPr/>
            </p:nvSpPr>
            <p:spPr bwMode="auto">
              <a:xfrm>
                <a:off x="6862618" y="4230255"/>
                <a:ext cx="1717964" cy="369332"/>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0" algn="ctr" defTabSz="914400" rtl="0" eaLnBrk="1" fontAlgn="base" latinLnBrk="0" hangingPunct="1">
                  <a:lnSpc>
                    <a:spcPct val="100000"/>
                  </a:lnSpc>
                  <a:spcBef>
                    <a:spcPct val="0"/>
                  </a:spcBef>
                  <a:spcAft>
                    <a:spcPct val="0"/>
                  </a:spcAft>
                  <a:buClrTx/>
                  <a:buSzTx/>
                  <a:buFontTx/>
                  <a:buNone/>
                </a:pPr>
                <a:r>
                  <a:rPr kumimoji="0" lang="zh-CN" sz="18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图</a:t>
                </a:r>
                <a:r>
                  <a:rPr kumimoji="0" lang="en-US" altLang="zh-CN" sz="1800" b="0" i="0" u="none" strike="noStrike" cap="none" normalizeH="0" baseline="0" dirty="0" smtClean="0">
                    <a:ln>
                      <a:noFill/>
                    </a:ln>
                    <a:solidFill>
                      <a:srgbClr val="000000"/>
                    </a:solidFill>
                    <a:effectLst/>
                    <a:latin typeface="微软雅黑" panose="020B0503020204020204" pitchFamily="34" charset="-122"/>
                    <a:ea typeface="微软雅黑" panose="020B0503020204020204" pitchFamily="34" charset="-122"/>
                    <a:cs typeface="Times New Roman" panose="02020603050405020304" pitchFamily="18" charset="0"/>
                  </a:rPr>
                  <a:t>17-8</a:t>
                </a:r>
                <a:endParaRPr kumimoji="0" lang="en-US" altLang="zh-CN" sz="1800" b="0" i="0" u="none" strike="noStrike" cap="none" normalizeH="0" baseline="0" dirty="0" smtClean="0">
                  <a:ln>
                    <a:noFill/>
                  </a:ln>
                  <a:solidFill>
                    <a:schemeClr val="tx1"/>
                  </a:solidFill>
                  <a:effectLst/>
                  <a:latin typeface="Arial" panose="020B0604020202020204" pitchFamily="34" charset="0"/>
                  <a:ea typeface="宋体" panose="02010600030101010101" pitchFamily="2" charset="-122"/>
                </a:endParaRPr>
              </a:p>
            </p:txBody>
          </p:sp>
          <p:pic>
            <p:nvPicPr>
              <p:cNvPr id="11265" name="Picture 1"/>
              <p:cNvPicPr>
                <a:picLocks noChangeAspect="1" noChangeArrowheads="1"/>
              </p:cNvPicPr>
              <p:nvPr/>
            </p:nvPicPr>
            <p:blipFill>
              <a:blip r:embed="rId1" cstate="print">
                <a:clrChange>
                  <a:clrFrom>
                    <a:srgbClr val="FFFFFF"/>
                  </a:clrFrom>
                  <a:clrTo>
                    <a:srgbClr val="FFFFFF">
                      <a:alpha val="0"/>
                    </a:srgbClr>
                  </a:clrTo>
                </a:clrChange>
              </a:blip>
              <a:srcRect/>
              <a:stretch>
                <a:fillRect/>
              </a:stretch>
            </p:blipFill>
            <p:spPr bwMode="auto">
              <a:xfrm>
                <a:off x="842387" y="2870950"/>
                <a:ext cx="2055971" cy="1753964"/>
              </a:xfrm>
              <a:prstGeom prst="rect">
                <a:avLst/>
              </a:prstGeom>
              <a:noFill/>
              <a:ln w="9525">
                <a:noFill/>
                <a:miter lim="800000"/>
                <a:headEnd/>
                <a:tailEnd/>
              </a:ln>
              <a:effectLst/>
            </p:spPr>
          </p:pic>
          <p:pic>
            <p:nvPicPr>
              <p:cNvPr id="11266" name="Picture 2"/>
              <p:cNvPicPr>
                <a:picLocks noChangeAspect="1" noChangeArrowheads="1"/>
              </p:cNvPicPr>
              <p:nvPr/>
            </p:nvPicPr>
            <p:blipFill>
              <a:blip r:embed="rId2" cstate="print">
                <a:clrChange>
                  <a:clrFrom>
                    <a:srgbClr val="FFFFFF"/>
                  </a:clrFrom>
                  <a:clrTo>
                    <a:srgbClr val="FFFFFF">
                      <a:alpha val="0"/>
                    </a:srgbClr>
                  </a:clrTo>
                </a:clrChange>
              </a:blip>
              <a:srcRect/>
              <a:stretch>
                <a:fillRect/>
              </a:stretch>
            </p:blipFill>
            <p:spPr bwMode="auto">
              <a:xfrm>
                <a:off x="3381233" y="3001847"/>
                <a:ext cx="3573750" cy="1587473"/>
              </a:xfrm>
              <a:prstGeom prst="rect">
                <a:avLst/>
              </a:prstGeom>
              <a:noFill/>
              <a:ln w="9525">
                <a:noFill/>
                <a:miter lim="800000"/>
                <a:headEnd/>
                <a:tailEnd/>
              </a:ln>
              <a:effectLst/>
            </p:spPr>
          </p:pic>
        </p:grpSp>
      </p:gr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29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实验突破 素养提升</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9" name="文本框 14"/>
          <p:cNvSpPr txBox="1">
            <a:spLocks noChangeArrowheads="1"/>
          </p:cNvSpPr>
          <p:nvPr/>
        </p:nvSpPr>
        <p:spPr bwMode="auto">
          <a:xfrm>
            <a:off x="812466" y="332510"/>
            <a:ext cx="7878951" cy="17346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(10)</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用</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Q</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I</a:t>
            </a:r>
            <a:r>
              <a:rPr lang="en-US" baseline="30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Rt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可以计算电流通过任何用电器产生的热量。能用</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Q</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err="1" smtClean="0">
                <a:solidFill>
                  <a:srgbClr val="000000"/>
                </a:solidFill>
                <a:latin typeface="微软雅黑" panose="020B0503020204020204" pitchFamily="34" charset="-122"/>
                <a:ea typeface="微软雅黑" panose="020B0503020204020204" pitchFamily="34" charset="-122"/>
                <a:cs typeface="Times New Roman" panose="02020603050405020304"/>
              </a:rPr>
              <a:t>UIt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计算电流通过任何用电器产生的热量吗</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请用实例说明原因。</a:t>
            </a:r>
            <a:r>
              <a:rPr 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i="1"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10" name="TextBox 9"/>
          <p:cNvSpPr txBox="1"/>
          <p:nvPr/>
        </p:nvSpPr>
        <p:spPr>
          <a:xfrm>
            <a:off x="905164" y="711200"/>
            <a:ext cx="7721598" cy="1319198"/>
          </a:xfrm>
          <a:prstGeom prst="rect">
            <a:avLst/>
          </a:prstGeom>
          <a:noFill/>
        </p:spPr>
        <p:txBody>
          <a:bodyPr wrap="square" lIns="36000" tIns="36000" rIns="36000" bIns="36000" rtlCol="0">
            <a:spAutoFit/>
          </a:bodyPr>
          <a:lstStyle/>
          <a:p>
            <a:pPr>
              <a:lnSpc>
                <a:spcPct val="150000"/>
              </a:lnSpc>
              <a:spcAft>
                <a:spcPts val="0"/>
              </a:spcAft>
            </a:pP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                                                                            电风扇工作时消耗的电能</a:t>
            </a:r>
            <a:r>
              <a:rPr lang="en-US" b="1" i="1" dirty="0" smtClean="0">
                <a:solidFill>
                  <a:srgbClr val="C00000"/>
                </a:solidFill>
                <a:latin typeface="微软雅黑" panose="020B0503020204020204" pitchFamily="34" charset="-122"/>
                <a:ea typeface="微软雅黑" panose="020B0503020204020204" pitchFamily="34" charset="-122"/>
                <a:cs typeface="Times New Roman" panose="02020603050405020304"/>
              </a:rPr>
              <a:t>W</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a:t>
            </a:r>
            <a:r>
              <a:rPr lang="en-US" b="1" i="1" dirty="0" err="1" smtClean="0">
                <a:solidFill>
                  <a:srgbClr val="C00000"/>
                </a:solidFill>
                <a:latin typeface="微软雅黑" panose="020B0503020204020204" pitchFamily="34" charset="-122"/>
                <a:ea typeface="微软雅黑" panose="020B0503020204020204" pitchFamily="34" charset="-122"/>
                <a:cs typeface="Times New Roman" panose="02020603050405020304"/>
              </a:rPr>
              <a:t>UIt</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a:t>
            </a: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产生的热量</a:t>
            </a:r>
            <a:r>
              <a:rPr lang="en-US" b="1" i="1" dirty="0" smtClean="0">
                <a:solidFill>
                  <a:srgbClr val="C00000"/>
                </a:solidFill>
                <a:latin typeface="微软雅黑" panose="020B0503020204020204" pitchFamily="34" charset="-122"/>
                <a:ea typeface="微软雅黑" panose="020B0503020204020204" pitchFamily="34" charset="-122"/>
                <a:cs typeface="Times New Roman" panose="02020603050405020304"/>
              </a:rPr>
              <a:t>Q</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a:t>
            </a:r>
            <a:r>
              <a:rPr lang="en-US" b="1" i="1" dirty="0" smtClean="0">
                <a:solidFill>
                  <a:srgbClr val="C00000"/>
                </a:solidFill>
                <a:latin typeface="微软雅黑" panose="020B0503020204020204" pitchFamily="34" charset="-122"/>
                <a:ea typeface="微软雅黑" panose="020B0503020204020204" pitchFamily="34" charset="-122"/>
                <a:cs typeface="Times New Roman" panose="02020603050405020304"/>
              </a:rPr>
              <a:t>I</a:t>
            </a:r>
            <a:r>
              <a:rPr lang="en-US" b="1" baseline="30000" dirty="0" smtClean="0">
                <a:solidFill>
                  <a:srgbClr val="C00000"/>
                </a:solidFill>
                <a:latin typeface="微软雅黑" panose="020B0503020204020204" pitchFamily="34" charset="-122"/>
                <a:ea typeface="微软雅黑" panose="020B0503020204020204" pitchFamily="34" charset="-122"/>
                <a:cs typeface="Times New Roman" panose="02020603050405020304"/>
              </a:rPr>
              <a:t>2</a:t>
            </a:r>
            <a:r>
              <a:rPr lang="en-US" b="1" i="1" dirty="0" smtClean="0">
                <a:solidFill>
                  <a:srgbClr val="C00000"/>
                </a:solidFill>
                <a:latin typeface="微软雅黑" panose="020B0503020204020204" pitchFamily="34" charset="-122"/>
                <a:ea typeface="微软雅黑" panose="020B0503020204020204" pitchFamily="34" charset="-122"/>
                <a:cs typeface="Times New Roman" panose="02020603050405020304"/>
              </a:rPr>
              <a:t>Rt</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a:t>
            </a: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转化成的机械能是</a:t>
            </a:r>
            <a:r>
              <a:rPr lang="en-US" b="1" i="1" dirty="0" smtClean="0">
                <a:solidFill>
                  <a:srgbClr val="C00000"/>
                </a:solidFill>
                <a:latin typeface="微软雅黑" panose="020B0503020204020204" pitchFamily="34" charset="-122"/>
                <a:ea typeface="微软雅黑" panose="020B0503020204020204" pitchFamily="34" charset="-122"/>
                <a:cs typeface="Times New Roman" panose="02020603050405020304"/>
              </a:rPr>
              <a:t>W</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a:t>
            </a:r>
            <a:r>
              <a:rPr lang="en-US" b="1" i="1" dirty="0" smtClean="0">
                <a:solidFill>
                  <a:srgbClr val="C00000"/>
                </a:solidFill>
                <a:latin typeface="微软雅黑" panose="020B0503020204020204" pitchFamily="34" charset="-122"/>
                <a:ea typeface="微软雅黑" panose="020B0503020204020204" pitchFamily="34" charset="-122"/>
                <a:cs typeface="Times New Roman" panose="02020603050405020304"/>
              </a:rPr>
              <a:t>Q</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a:t>
            </a:r>
            <a:r>
              <a:rPr lang="en-US" b="1" i="1" dirty="0" smtClean="0">
                <a:solidFill>
                  <a:srgbClr val="C00000"/>
                </a:solidFill>
                <a:latin typeface="微软雅黑" panose="020B0503020204020204" pitchFamily="34" charset="-122"/>
                <a:ea typeface="微软雅黑" panose="020B0503020204020204" pitchFamily="34" charset="-122"/>
                <a:cs typeface="Times New Roman" panose="02020603050405020304"/>
              </a:rPr>
              <a:t>UIt</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a:t>
            </a:r>
            <a:r>
              <a:rPr lang="en-US" b="1" i="1" dirty="0" smtClean="0">
                <a:solidFill>
                  <a:srgbClr val="C00000"/>
                </a:solidFill>
                <a:latin typeface="微软雅黑" panose="020B0503020204020204" pitchFamily="34" charset="-122"/>
                <a:ea typeface="微软雅黑" panose="020B0503020204020204" pitchFamily="34" charset="-122"/>
                <a:cs typeface="Times New Roman" panose="02020603050405020304"/>
              </a:rPr>
              <a:t>I</a:t>
            </a:r>
            <a:r>
              <a:rPr lang="en-US" b="1" baseline="30000" dirty="0" smtClean="0">
                <a:solidFill>
                  <a:srgbClr val="C00000"/>
                </a:solidFill>
                <a:latin typeface="微软雅黑" panose="020B0503020204020204" pitchFamily="34" charset="-122"/>
                <a:ea typeface="微软雅黑" panose="020B0503020204020204" pitchFamily="34" charset="-122"/>
                <a:cs typeface="Times New Roman" panose="02020603050405020304"/>
              </a:rPr>
              <a:t>2</a:t>
            </a:r>
            <a:r>
              <a:rPr lang="en-US" b="1" i="1" dirty="0" smtClean="0">
                <a:solidFill>
                  <a:srgbClr val="C00000"/>
                </a:solidFill>
                <a:latin typeface="微软雅黑" panose="020B0503020204020204" pitchFamily="34" charset="-122"/>
                <a:ea typeface="微软雅黑" panose="020B0503020204020204" pitchFamily="34" charset="-122"/>
                <a:cs typeface="Times New Roman" panose="02020603050405020304"/>
              </a:rPr>
              <a:t>Rt</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a:t>
            </a: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所以不能用</a:t>
            </a:r>
            <a:r>
              <a:rPr lang="en-US" b="1" i="1" dirty="0" smtClean="0">
                <a:solidFill>
                  <a:srgbClr val="C00000"/>
                </a:solidFill>
                <a:latin typeface="微软雅黑" panose="020B0503020204020204" pitchFamily="34" charset="-122"/>
                <a:ea typeface="微软雅黑" panose="020B0503020204020204" pitchFamily="34" charset="-122"/>
                <a:cs typeface="Times New Roman" panose="02020603050405020304"/>
              </a:rPr>
              <a:t>Q</a:t>
            </a:r>
            <a:r>
              <a:rPr 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a:t>
            </a:r>
            <a:r>
              <a:rPr lang="en-US" b="1" i="1" dirty="0" err="1" smtClean="0">
                <a:solidFill>
                  <a:srgbClr val="C00000"/>
                </a:solidFill>
                <a:latin typeface="微软雅黑" panose="020B0503020204020204" pitchFamily="34" charset="-122"/>
                <a:ea typeface="微软雅黑" panose="020B0503020204020204" pitchFamily="34" charset="-122"/>
                <a:cs typeface="Times New Roman" panose="02020603050405020304"/>
              </a:rPr>
              <a:t>UIt</a:t>
            </a:r>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a:rPr>
              <a:t>计算电流通过任何用电器产生的热量</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30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0"/>
          <p:cNvSpPr txBox="1"/>
          <p:nvPr/>
        </p:nvSpPr>
        <p:spPr>
          <a:xfrm>
            <a:off x="85303"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sp>
        <p:nvSpPr>
          <p:cNvPr id="8" name="文本框 14"/>
          <p:cNvSpPr txBox="1">
            <a:spLocks noChangeArrowheads="1"/>
          </p:cNvSpPr>
          <p:nvPr/>
        </p:nvSpPr>
        <p:spPr bwMode="auto">
          <a:xfrm>
            <a:off x="812466" y="352237"/>
            <a:ext cx="4149140" cy="534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smtClean="0">
                <a:solidFill>
                  <a:srgbClr val="0FA096"/>
                </a:solidFill>
                <a:latin typeface="微软雅黑" panose="020B0503020204020204" pitchFamily="34" charset="-122"/>
                <a:ea typeface="微软雅黑" panose="020B0503020204020204" pitchFamily="34" charset="-122"/>
              </a:rPr>
              <a:t>考点二</a:t>
            </a:r>
            <a:r>
              <a:rPr lang="zh-CN" altLang="en-US" sz="2000" b="1" dirty="0">
                <a:solidFill>
                  <a:srgbClr val="0FA096"/>
                </a:solidFill>
                <a:latin typeface="微软雅黑" panose="020B0503020204020204" pitchFamily="34" charset="-122"/>
                <a:ea typeface="微软雅黑" panose="020B0503020204020204" pitchFamily="34" charset="-122"/>
              </a:rPr>
              <a:t>　</a:t>
            </a:r>
            <a:r>
              <a:rPr lang="zh-CN" altLang="en-US" sz="2000" b="1" dirty="0" smtClean="0">
                <a:solidFill>
                  <a:srgbClr val="0FA096"/>
                </a:solidFill>
                <a:latin typeface="微软雅黑" panose="020B0503020204020204" pitchFamily="34" charset="-122"/>
                <a:ea typeface="微软雅黑" panose="020B0503020204020204" pitchFamily="34" charset="-122"/>
              </a:rPr>
              <a:t>电功</a:t>
            </a:r>
            <a:r>
              <a:rPr lang="en-US" altLang="zh-CN" sz="2000" b="1" dirty="0" smtClean="0">
                <a:solidFill>
                  <a:srgbClr val="0FA096"/>
                </a:solidFill>
                <a:latin typeface="微软雅黑" panose="020B0503020204020204" pitchFamily="34" charset="-122"/>
                <a:ea typeface="微软雅黑" panose="020B0503020204020204" pitchFamily="34" charset="-122"/>
              </a:rPr>
              <a:t>W</a:t>
            </a:r>
            <a:r>
              <a:rPr lang="zh-CN" altLang="en-US" sz="2000" b="1" dirty="0" smtClean="0">
                <a:solidFill>
                  <a:srgbClr val="0FA096"/>
                </a:solidFill>
                <a:latin typeface="微软雅黑" panose="020B0503020204020204" pitchFamily="34" charset="-122"/>
                <a:ea typeface="微软雅黑" panose="020B0503020204020204" pitchFamily="34" charset="-122"/>
              </a:rPr>
              <a:t>与热量</a:t>
            </a:r>
            <a:r>
              <a:rPr lang="en-US" altLang="zh-CN" sz="2000" b="1" dirty="0" smtClean="0">
                <a:solidFill>
                  <a:srgbClr val="0FA096"/>
                </a:solidFill>
                <a:latin typeface="微软雅黑" panose="020B0503020204020204" pitchFamily="34" charset="-122"/>
                <a:ea typeface="微软雅黑" panose="020B0503020204020204" pitchFamily="34" charset="-122"/>
              </a:rPr>
              <a:t>Q</a:t>
            </a:r>
            <a:r>
              <a:rPr lang="zh-CN" altLang="en-US" sz="2000" b="1" dirty="0" smtClean="0">
                <a:solidFill>
                  <a:srgbClr val="0FA096"/>
                </a:solidFill>
                <a:latin typeface="微软雅黑" panose="020B0503020204020204" pitchFamily="34" charset="-122"/>
                <a:ea typeface="微软雅黑" panose="020B0503020204020204" pitchFamily="34" charset="-122"/>
              </a:rPr>
              <a:t>之间的关系</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graphicFrame>
        <p:nvGraphicFramePr>
          <p:cNvPr id="2050" name="Object 2"/>
          <p:cNvGraphicFramePr>
            <a:graphicFrameLocks noChangeAspect="1"/>
          </p:cNvGraphicFramePr>
          <p:nvPr/>
        </p:nvGraphicFramePr>
        <p:xfrm>
          <a:off x="868363" y="896938"/>
          <a:ext cx="7913687" cy="977900"/>
        </p:xfrm>
        <a:graphic>
          <a:graphicData uri="http://schemas.openxmlformats.org/presentationml/2006/ole">
            <mc:AlternateContent xmlns:mc="http://schemas.openxmlformats.org/markup-compatibility/2006">
              <mc:Choice xmlns:v="urn:schemas-microsoft-com:vml" Requires="v">
                <p:oleObj spid="_x0000_s2049" name="文档" r:id="rId1" imgW="8086725" imgH="1008380" progId="Word.Document.12">
                  <p:embed/>
                </p:oleObj>
              </mc:Choice>
              <mc:Fallback>
                <p:oleObj name="文档" r:id="rId1" imgW="8086725" imgH="1008380" progId="Word.Document.12">
                  <p:embed/>
                  <p:pic>
                    <p:nvPicPr>
                      <p:cNvPr id="0" name="图片 2048"/>
                      <p:cNvPicPr>
                        <a:picLocks noChangeAspect="1"/>
                      </p:cNvPicPr>
                      <p:nvPr/>
                    </p:nvPicPr>
                    <p:blipFill>
                      <a:blip r:embed="rId2"/>
                      <a:stretch>
                        <a:fillRect/>
                      </a:stretch>
                    </p:blipFill>
                    <p:spPr>
                      <a:xfrm>
                        <a:off x="868363" y="896938"/>
                        <a:ext cx="7913687" cy="977900"/>
                      </a:xfrm>
                      <a:prstGeom prst="rect">
                        <a:avLst/>
                      </a:prstGeom>
                      <a:noFill/>
                      <a:ln w="9525">
                        <a:noFill/>
                      </a:ln>
                    </p:spPr>
                  </p:pic>
                </p:oleObj>
              </mc:Fallback>
            </mc:AlternateContent>
          </a:graphicData>
        </a:graphic>
      </p:graphicFrame>
    </p:spTree>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9"/>
          <p:cNvGrpSpPr/>
          <p:nvPr/>
        </p:nvGrpSpPr>
        <p:grpSpPr>
          <a:xfrm>
            <a:off x="-7792" y="350583"/>
            <a:ext cx="428625" cy="1928489"/>
            <a:chOff x="-7792" y="350584"/>
            <a:chExt cx="428625" cy="1893852"/>
          </a:xfrm>
        </p:grpSpPr>
        <p:sp>
          <p:nvSpPr>
            <p:cNvPr id="11" name="矩形 10"/>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6" name="文本框 10"/>
            <p:cNvSpPr txBox="1"/>
            <p:nvPr/>
          </p:nvSpPr>
          <p:spPr>
            <a:xfrm>
              <a:off x="85304"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0"/>
          <p:cNvSpPr txBox="1"/>
          <p:nvPr/>
        </p:nvSpPr>
        <p:spPr>
          <a:xfrm>
            <a:off x="85303" y="2819416"/>
            <a:ext cx="288147" cy="1926806"/>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sp>
        <p:nvSpPr>
          <p:cNvPr id="8" name="文本框 14"/>
          <p:cNvSpPr txBox="1">
            <a:spLocks noChangeArrowheads="1"/>
          </p:cNvSpPr>
          <p:nvPr/>
        </p:nvSpPr>
        <p:spPr bwMode="auto">
          <a:xfrm>
            <a:off x="812466" y="352237"/>
            <a:ext cx="3150469" cy="5343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3600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smtClean="0">
                <a:solidFill>
                  <a:srgbClr val="0FA096"/>
                </a:solidFill>
                <a:latin typeface="微软雅黑" panose="020B0503020204020204" pitchFamily="34" charset="-122"/>
                <a:ea typeface="微软雅黑" panose="020B0503020204020204" pitchFamily="34" charset="-122"/>
              </a:rPr>
              <a:t>考点三</a:t>
            </a:r>
            <a:r>
              <a:rPr lang="zh-CN" altLang="en-US" sz="2000" b="1" dirty="0">
                <a:solidFill>
                  <a:srgbClr val="0FA096"/>
                </a:solidFill>
                <a:latin typeface="微软雅黑" panose="020B0503020204020204" pitchFamily="34" charset="-122"/>
                <a:ea typeface="微软雅黑" panose="020B0503020204020204" pitchFamily="34" charset="-122"/>
              </a:rPr>
              <a:t>　</a:t>
            </a:r>
            <a:r>
              <a:rPr lang="zh-CN" altLang="en-US" sz="2000" b="1" dirty="0" smtClean="0">
                <a:solidFill>
                  <a:srgbClr val="0FA096"/>
                </a:solidFill>
                <a:latin typeface="微软雅黑" panose="020B0503020204020204" pitchFamily="34" charset="-122"/>
                <a:ea typeface="微软雅黑" panose="020B0503020204020204" pitchFamily="34" charset="-122"/>
              </a:rPr>
              <a:t>电热器多挡位问题</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graphicFrame>
        <p:nvGraphicFramePr>
          <p:cNvPr id="3074" name="Object 2"/>
          <p:cNvGraphicFramePr>
            <a:graphicFrameLocks noChangeAspect="1"/>
          </p:cNvGraphicFramePr>
          <p:nvPr/>
        </p:nvGraphicFramePr>
        <p:xfrm>
          <a:off x="904875" y="850900"/>
          <a:ext cx="7759700" cy="1982788"/>
        </p:xfrm>
        <a:graphic>
          <a:graphicData uri="http://schemas.openxmlformats.org/presentationml/2006/ole">
            <mc:AlternateContent xmlns:mc="http://schemas.openxmlformats.org/markup-compatibility/2006">
              <mc:Choice xmlns:v="urn:schemas-microsoft-com:vml" Requires="v">
                <p:oleObj spid="_x0000_s3073" name="文档" r:id="rId1" imgW="7772400" imgH="1995170" progId="Word.Document.12">
                  <p:embed/>
                </p:oleObj>
              </mc:Choice>
              <mc:Fallback>
                <p:oleObj name="文档" r:id="rId1" imgW="7772400" imgH="1995170" progId="Word.Document.12">
                  <p:embed/>
                  <p:pic>
                    <p:nvPicPr>
                      <p:cNvPr id="0" name="图片 3072"/>
                      <p:cNvPicPr>
                        <a:picLocks noChangeAspect="1"/>
                      </p:cNvPicPr>
                      <p:nvPr/>
                    </p:nvPicPr>
                    <p:blipFill>
                      <a:blip r:embed="rId2"/>
                      <a:stretch>
                        <a:fillRect/>
                      </a:stretch>
                    </p:blipFill>
                    <p:spPr>
                      <a:xfrm>
                        <a:off x="904875" y="850900"/>
                        <a:ext cx="7759700" cy="1982788"/>
                      </a:xfrm>
                      <a:prstGeom prst="rect">
                        <a:avLst/>
                      </a:prstGeom>
                      <a:noFill/>
                      <a:ln w="9525">
                        <a:noFill/>
                      </a:ln>
                    </p:spPr>
                  </p:pic>
                </p:oleObj>
              </mc:Fallback>
            </mc:AlternateContent>
          </a:graphicData>
        </a:graphic>
      </p:graphicFrame>
      <p:sp>
        <p:nvSpPr>
          <p:cNvPr id="9" name="矩形 8"/>
          <p:cNvSpPr/>
          <p:nvPr/>
        </p:nvSpPr>
        <p:spPr>
          <a:xfrm>
            <a:off x="5220779" y="1552060"/>
            <a:ext cx="415498"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小</a:t>
            </a:r>
            <a:endParaRPr lang="zh-CN" altLang="en-US" dirty="0"/>
          </a:p>
        </p:txBody>
      </p:sp>
      <p:sp>
        <p:nvSpPr>
          <p:cNvPr id="10" name="矩形 9"/>
          <p:cNvSpPr/>
          <p:nvPr/>
        </p:nvSpPr>
        <p:spPr>
          <a:xfrm>
            <a:off x="2089796" y="2042019"/>
            <a:ext cx="415498"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大</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文本框 17"/>
          <p:cNvSpPr txBox="1">
            <a:spLocks noChangeArrowheads="1"/>
          </p:cNvSpPr>
          <p:nvPr/>
        </p:nvSpPr>
        <p:spPr bwMode="auto">
          <a:xfrm>
            <a:off x="823087" y="341542"/>
            <a:ext cx="2124547" cy="498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a:solidFill>
                  <a:srgbClr val="0FA096"/>
                </a:solidFill>
                <a:latin typeface="微软雅黑" panose="020B0503020204020204" pitchFamily="34" charset="-122"/>
                <a:ea typeface="微软雅黑" panose="020B0503020204020204" pitchFamily="34" charset="-122"/>
              </a:rPr>
              <a:t>探究一　</a:t>
            </a:r>
            <a:r>
              <a:rPr lang="zh-CN" altLang="en-US" sz="2000" b="1" dirty="0" smtClean="0">
                <a:solidFill>
                  <a:srgbClr val="0FA096"/>
                </a:solidFill>
                <a:latin typeface="微软雅黑" panose="020B0503020204020204" pitchFamily="34" charset="-122"/>
                <a:ea typeface="微软雅黑" panose="020B0503020204020204" pitchFamily="34" charset="-122"/>
              </a:rPr>
              <a:t>焦耳定律</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
        <p:nvSpPr>
          <p:cNvPr id="10"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11" name="组合 6"/>
          <p:cNvGrpSpPr/>
          <p:nvPr/>
        </p:nvGrpSpPr>
        <p:grpSpPr>
          <a:xfrm>
            <a:off x="1188" y="2836806"/>
            <a:ext cx="428625" cy="1928489"/>
            <a:chOff x="-7792" y="350584"/>
            <a:chExt cx="428625" cy="1893852"/>
          </a:xfrm>
        </p:grpSpPr>
        <p:sp>
          <p:nvSpPr>
            <p:cNvPr id="12" name="矩形 11"/>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3"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19" name="文本框 18"/>
          <p:cNvSpPr txBox="1">
            <a:spLocks noChangeArrowheads="1"/>
          </p:cNvSpPr>
          <p:nvPr/>
        </p:nvSpPr>
        <p:spPr bwMode="auto">
          <a:xfrm>
            <a:off x="816866" y="731521"/>
            <a:ext cx="8027876" cy="851763"/>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阻值为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50 Ω</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的定值电阻</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R</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接在电源两端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通过电阻</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R</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的电流为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0.2 A,10 s</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内电流产生的热量是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J</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sz="1050"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8" name="矩形 7"/>
          <p:cNvSpPr/>
          <p:nvPr/>
        </p:nvSpPr>
        <p:spPr>
          <a:xfrm>
            <a:off x="2506139" y="1223302"/>
            <a:ext cx="470000" cy="369332"/>
          </a:xfrm>
          <a:prstGeom prst="rect">
            <a:avLst/>
          </a:prstGeom>
        </p:spPr>
        <p:txBody>
          <a:bodyPr wrap="none">
            <a:spAutoFit/>
          </a:bodyPr>
          <a:lstStyle/>
          <a:p>
            <a:r>
              <a:rPr lang="en-US" b="1" dirty="0" smtClean="0">
                <a:solidFill>
                  <a:srgbClr val="C00000"/>
                </a:solidFill>
                <a:latin typeface="微软雅黑" panose="020B0503020204020204" pitchFamily="34" charset="-122"/>
                <a:cs typeface="Times New Roman" panose="02020603050405020304"/>
              </a:rPr>
              <a:t>20</a:t>
            </a:r>
            <a:endParaRPr lang="zh-CN" altLang="en-US" dirty="0"/>
          </a:p>
        </p:txBody>
      </p:sp>
    </p:spTree>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816866" y="314036"/>
            <a:ext cx="7878247" cy="2929254"/>
            <a:chOff x="816866" y="314036"/>
            <a:chExt cx="7878247" cy="2929254"/>
          </a:xfrm>
        </p:grpSpPr>
        <p:sp>
          <p:nvSpPr>
            <p:cNvPr id="19" name="文本框 18"/>
            <p:cNvSpPr txBox="1">
              <a:spLocks noChangeArrowheads="1"/>
            </p:cNvSpPr>
            <p:nvPr/>
          </p:nvSpPr>
          <p:spPr bwMode="auto">
            <a:xfrm>
              <a:off x="816866" y="314036"/>
              <a:ext cx="7878247" cy="2929254"/>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2.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17-1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闭合</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S</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S</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S</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电压表示数为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3 V,</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电流表示数为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0.5 A,</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R</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10 s</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内产生的热量是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J;</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闭合</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S</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S</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断开</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S</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电压表示数为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 V,</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此时</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R</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与</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R</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的功率之比为</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17-1</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7" name="20JX129.EPS" descr="id:2147503968;FounderCES"/>
            <p:cNvPicPr/>
            <p:nvPr/>
          </p:nvPicPr>
          <p:blipFill>
            <a:blip r:embed="rId1" cstate="print">
              <a:clrChange>
                <a:clrFrom>
                  <a:srgbClr val="FFFFFF"/>
                </a:clrFrom>
                <a:clrTo>
                  <a:srgbClr val="FFFFFF">
                    <a:alpha val="0"/>
                  </a:srgbClr>
                </a:clrTo>
              </a:clrChange>
            </a:blip>
            <a:stretch>
              <a:fillRect/>
            </a:stretch>
          </p:blipFill>
          <p:spPr>
            <a:xfrm>
              <a:off x="3971057" y="1721255"/>
              <a:ext cx="1548149" cy="1058890"/>
            </a:xfrm>
            <a:prstGeom prst="rect">
              <a:avLst/>
            </a:prstGeom>
          </p:spPr>
        </p:pic>
      </p:grpSp>
      <p:sp>
        <p:nvSpPr>
          <p:cNvPr id="10" name="矩形 9"/>
          <p:cNvSpPr/>
          <p:nvPr/>
        </p:nvSpPr>
        <p:spPr>
          <a:xfrm>
            <a:off x="3363718" y="804635"/>
            <a:ext cx="470000"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15</a:t>
            </a:r>
            <a:endParaRPr lang="zh-CN" altLang="en-US" dirty="0"/>
          </a:p>
        </p:txBody>
      </p:sp>
      <p:sp>
        <p:nvSpPr>
          <p:cNvPr id="11" name="矩形 10"/>
          <p:cNvSpPr/>
          <p:nvPr/>
        </p:nvSpPr>
        <p:spPr>
          <a:xfrm>
            <a:off x="3043092" y="1219551"/>
            <a:ext cx="668773"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2∶1</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fade">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11" name="组合 10"/>
          <p:cNvGrpSpPr/>
          <p:nvPr/>
        </p:nvGrpSpPr>
        <p:grpSpPr>
          <a:xfrm>
            <a:off x="868218" y="378691"/>
            <a:ext cx="7850909" cy="3042227"/>
            <a:chOff x="868218" y="378691"/>
            <a:chExt cx="7850909" cy="3042227"/>
          </a:xfrm>
        </p:grpSpPr>
        <p:sp>
          <p:nvSpPr>
            <p:cNvPr id="10" name="矩形 9"/>
            <p:cNvSpPr/>
            <p:nvPr/>
          </p:nvSpPr>
          <p:spPr>
            <a:xfrm>
              <a:off x="868218" y="378691"/>
              <a:ext cx="7850909" cy="301105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9698" name="Object 2"/>
            <p:cNvGraphicFramePr>
              <a:graphicFrameLocks noChangeAspect="1"/>
            </p:cNvGraphicFramePr>
            <p:nvPr/>
          </p:nvGraphicFramePr>
          <p:xfrm>
            <a:off x="914545" y="460231"/>
            <a:ext cx="7713662" cy="2960687"/>
          </p:xfrm>
          <a:graphic>
            <a:graphicData uri="http://schemas.openxmlformats.org/presentationml/2006/ole">
              <mc:AlternateContent xmlns:mc="http://schemas.openxmlformats.org/markup-compatibility/2006">
                <mc:Choice xmlns:v="urn:schemas-microsoft-com:vml" Requires="v">
                  <p:oleObj spid="_x0000_s4097" name="文档" r:id="rId1" imgW="7735570" imgH="2982595" progId="Word.Document.12">
                    <p:embed/>
                  </p:oleObj>
                </mc:Choice>
                <mc:Fallback>
                  <p:oleObj name="文档" r:id="rId1" imgW="7735570" imgH="2982595" progId="Word.Document.12">
                    <p:embed/>
                    <p:pic>
                      <p:nvPicPr>
                        <p:cNvPr id="0" name="图片 4096"/>
                        <p:cNvPicPr>
                          <a:picLocks noChangeAspect="1"/>
                        </p:cNvPicPr>
                        <p:nvPr/>
                      </p:nvPicPr>
                      <p:blipFill>
                        <a:blip r:embed="rId2"/>
                        <a:stretch>
                          <a:fillRect/>
                        </a:stretch>
                      </p:blipFill>
                      <p:spPr>
                        <a:xfrm>
                          <a:off x="914545" y="460231"/>
                          <a:ext cx="7713662" cy="2960687"/>
                        </a:xfrm>
                        <a:prstGeom prst="rect">
                          <a:avLst/>
                        </a:prstGeom>
                        <a:noFill/>
                        <a:ln w="9525">
                          <a:noFill/>
                        </a:ln>
                      </p:spPr>
                    </p:pic>
                  </p:oleObj>
                </mc:Fallback>
              </mc:AlternateContent>
            </a:graphicData>
          </a:graphic>
        </p:graphicFrame>
      </p:grpSp>
    </p:spTree>
  </p:cSld>
  <p:clrMapOvr>
    <a:masterClrMapping/>
  </p:clrMapOvr>
  <p:transition spd="slow">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9" name="文本框 18"/>
          <p:cNvSpPr txBox="1">
            <a:spLocks noChangeArrowheads="1"/>
          </p:cNvSpPr>
          <p:nvPr/>
        </p:nvSpPr>
        <p:spPr bwMode="auto">
          <a:xfrm>
            <a:off x="816866" y="314036"/>
            <a:ext cx="7878247" cy="1682759"/>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3.</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一只电炉接在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220 V</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的电路上时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10 min</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可把一壶水烧开</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那么接在</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110 V</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的电路上时</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同样把这壶水烧开所需要的时间是</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 10 min						B. 20 min</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C. 30 min						D. 40 min</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sp>
        <p:nvSpPr>
          <p:cNvPr id="9"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4" name="矩形 13"/>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5"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sp>
        <p:nvSpPr>
          <p:cNvPr id="7" name="矩形 6"/>
          <p:cNvSpPr/>
          <p:nvPr/>
        </p:nvSpPr>
        <p:spPr>
          <a:xfrm>
            <a:off x="5986148" y="807666"/>
            <a:ext cx="367408" cy="369332"/>
          </a:xfrm>
          <a:prstGeom prst="rect">
            <a:avLst/>
          </a:prstGeom>
        </p:spPr>
        <p:txBody>
          <a:bodyPr wrap="none">
            <a:spAutoFit/>
          </a:bodyPr>
          <a:lstStyle/>
          <a:p>
            <a:r>
              <a:rPr lang="en-US" b="1" dirty="0" smtClean="0">
                <a:solidFill>
                  <a:srgbClr val="C00000"/>
                </a:solidFill>
                <a:latin typeface="微软雅黑" panose="020B0503020204020204" pitchFamily="34" charset="-122"/>
                <a:cs typeface="Times New Roman" panose="02020603050405020304"/>
              </a:rPr>
              <a:t>D</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4" name="文本框 17"/>
          <p:cNvSpPr txBox="1">
            <a:spLocks noChangeArrowheads="1"/>
          </p:cNvSpPr>
          <p:nvPr/>
        </p:nvSpPr>
        <p:spPr bwMode="auto">
          <a:xfrm>
            <a:off x="823087" y="341542"/>
            <a:ext cx="3919910" cy="4980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0" rIns="36000" bIns="3600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defTabSz="457200" fontAlgn="base">
              <a:spcBef>
                <a:spcPct val="0"/>
              </a:spcBef>
              <a:spcAft>
                <a:spcPct val="0"/>
              </a:spcAft>
              <a:defRPr>
                <a:solidFill>
                  <a:schemeClr val="tx1"/>
                </a:solidFill>
                <a:latin typeface="Calibri" panose="020F0502020204030204" pitchFamily="34" charset="0"/>
              </a:defRPr>
            </a:lvl6pPr>
            <a:lvl7pPr marL="2971800" indent="-228600" defTabSz="457200" fontAlgn="base">
              <a:spcBef>
                <a:spcPct val="0"/>
              </a:spcBef>
              <a:spcAft>
                <a:spcPct val="0"/>
              </a:spcAft>
              <a:defRPr>
                <a:solidFill>
                  <a:schemeClr val="tx1"/>
                </a:solidFill>
                <a:latin typeface="Calibri" panose="020F0502020204030204" pitchFamily="34" charset="0"/>
              </a:defRPr>
            </a:lvl7pPr>
            <a:lvl8pPr marL="3429000" indent="-228600" defTabSz="457200" fontAlgn="base">
              <a:spcBef>
                <a:spcPct val="0"/>
              </a:spcBef>
              <a:spcAft>
                <a:spcPct val="0"/>
              </a:spcAft>
              <a:defRPr>
                <a:solidFill>
                  <a:schemeClr val="tx1"/>
                </a:solidFill>
                <a:latin typeface="Calibri" panose="020F0502020204030204" pitchFamily="34" charset="0"/>
              </a:defRPr>
            </a:lvl8pPr>
            <a:lvl9pPr marL="3886200" indent="-228600" defTabSz="457200" fontAlgn="base">
              <a:spcBef>
                <a:spcPct val="0"/>
              </a:spcBef>
              <a:spcAft>
                <a:spcPct val="0"/>
              </a:spcAft>
              <a:defRPr>
                <a:solidFill>
                  <a:schemeClr val="tx1"/>
                </a:solidFill>
                <a:latin typeface="Calibri" panose="020F0502020204030204" pitchFamily="34" charset="0"/>
              </a:defRPr>
            </a:lvl9pPr>
          </a:lstStyle>
          <a:p>
            <a:pPr>
              <a:lnSpc>
                <a:spcPct val="150000"/>
              </a:lnSpc>
              <a:defRPr/>
            </a:pPr>
            <a:r>
              <a:rPr lang="zh-CN" altLang="en-US" sz="2000" b="1" dirty="0" smtClean="0">
                <a:solidFill>
                  <a:srgbClr val="0FA096"/>
                </a:solidFill>
                <a:latin typeface="微软雅黑" panose="020B0503020204020204" pitchFamily="34" charset="-122"/>
                <a:ea typeface="微软雅黑" panose="020B0503020204020204" pitchFamily="34" charset="-122"/>
              </a:rPr>
              <a:t>探究二</a:t>
            </a:r>
            <a:r>
              <a:rPr lang="zh-CN" altLang="en-US" sz="2000" b="1" dirty="0">
                <a:solidFill>
                  <a:srgbClr val="0FA096"/>
                </a:solidFill>
                <a:latin typeface="微软雅黑" panose="020B0503020204020204" pitchFamily="34" charset="-122"/>
                <a:ea typeface="微软雅黑" panose="020B0503020204020204" pitchFamily="34" charset="-122"/>
              </a:rPr>
              <a:t>　</a:t>
            </a:r>
            <a:r>
              <a:rPr lang="zh-CN" altLang="en-US" sz="2000" b="1" dirty="0" smtClean="0">
                <a:solidFill>
                  <a:srgbClr val="0FA096"/>
                </a:solidFill>
                <a:latin typeface="微软雅黑" panose="020B0503020204020204" pitchFamily="34" charset="-122"/>
                <a:ea typeface="微软雅黑" panose="020B0503020204020204" pitchFamily="34" charset="-122"/>
              </a:rPr>
              <a:t>有关电热器的多挡位问题</a:t>
            </a:r>
            <a:endParaRPr lang="zh-CN" altLang="en-US" sz="2000" b="1" dirty="0">
              <a:solidFill>
                <a:srgbClr val="0FA096"/>
              </a:solidFill>
              <a:latin typeface="微软雅黑" panose="020B0503020204020204" pitchFamily="34" charset="-122"/>
              <a:ea typeface="微软雅黑" panose="020B0503020204020204" pitchFamily="34" charset="-122"/>
            </a:endParaRPr>
          </a:p>
        </p:txBody>
      </p:sp>
      <p:sp>
        <p:nvSpPr>
          <p:cNvPr id="10" name="文本框 10"/>
          <p:cNvSpPr txBox="1"/>
          <p:nvPr/>
        </p:nvSpPr>
        <p:spPr>
          <a:xfrm>
            <a:off x="85294" y="352265"/>
            <a:ext cx="288147" cy="1926807"/>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rPr>
              <a:t>考点梳理 夯实基础</a:t>
            </a:r>
            <a:endParaRPr lang="zh-CN" altLang="en-US" sz="1400" spc="300" dirty="0" smtClean="0">
              <a:solidFill>
                <a:schemeClr val="bg1">
                  <a:lumMod val="65000"/>
                </a:schemeClr>
              </a:solidFill>
              <a:latin typeface="微软雅黑" panose="020B0503020204020204" pitchFamily="34" charset="-122"/>
              <a:ea typeface="微软雅黑" panose="020B0503020204020204" pitchFamily="34" charset="-122"/>
            </a:endParaRPr>
          </a:p>
        </p:txBody>
      </p:sp>
      <p:grpSp>
        <p:nvGrpSpPr>
          <p:cNvPr id="2" name="组合 6"/>
          <p:cNvGrpSpPr/>
          <p:nvPr/>
        </p:nvGrpSpPr>
        <p:grpSpPr>
          <a:xfrm>
            <a:off x="1188" y="2836806"/>
            <a:ext cx="428625" cy="1928489"/>
            <a:chOff x="-7792" y="350584"/>
            <a:chExt cx="428625" cy="1893852"/>
          </a:xfrm>
        </p:grpSpPr>
        <p:sp>
          <p:nvSpPr>
            <p:cNvPr id="12" name="矩形 11"/>
            <p:cNvSpPr/>
            <p:nvPr/>
          </p:nvSpPr>
          <p:spPr>
            <a:xfrm>
              <a:off x="-7792" y="350584"/>
              <a:ext cx="428625" cy="1893852"/>
            </a:xfrm>
            <a:prstGeom prst="rect">
              <a:avLst/>
            </a:prstGeom>
            <a:solidFill>
              <a:srgbClr val="0FA096"/>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tlCol="0" anchor="ctr"/>
            <a:lstStyle/>
            <a:p>
              <a:pPr algn="ctr"/>
              <a:endParaRPr lang="zh-CN" altLang="en-US" dirty="0"/>
            </a:p>
          </p:txBody>
        </p:sp>
        <p:sp>
          <p:nvSpPr>
            <p:cNvPr id="13" name="文本框 10"/>
            <p:cNvSpPr txBox="1"/>
            <p:nvPr/>
          </p:nvSpPr>
          <p:spPr>
            <a:xfrm>
              <a:off x="85300" y="352236"/>
              <a:ext cx="288147" cy="1892200"/>
            </a:xfrm>
            <a:prstGeom prst="rect">
              <a:avLst/>
            </a:prstGeom>
            <a:noFill/>
          </p:spPr>
          <p:txBody>
            <a:bodyPr vert="eaVert" wrap="square" lIns="36000" tIns="72000" rIns="36000" bIns="0" rtlCol="0" anchor="ctr" anchorCtr="0">
              <a:spAutoFit/>
            </a:bodyPr>
            <a:lstStyle/>
            <a:p>
              <a:r>
                <a:rPr lang="zh-CN" altLang="en-US" sz="1400" spc="300" dirty="0" smtClean="0">
                  <a:solidFill>
                    <a:schemeClr val="bg1"/>
                  </a:solidFill>
                  <a:latin typeface="微软雅黑" panose="020B0503020204020204" pitchFamily="34" charset="-122"/>
                  <a:ea typeface="微软雅黑" panose="020B0503020204020204" pitchFamily="34" charset="-122"/>
                </a:rPr>
                <a:t>考向探究 逐个击破</a:t>
              </a:r>
              <a:endParaRPr lang="zh-CN" altLang="en-US" sz="1400" spc="300" dirty="0" smtClean="0">
                <a:solidFill>
                  <a:schemeClr val="bg1"/>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816866" y="731521"/>
            <a:ext cx="7883789" cy="2565693"/>
            <a:chOff x="816866" y="731521"/>
            <a:chExt cx="7883789" cy="2565693"/>
          </a:xfrm>
        </p:grpSpPr>
        <p:sp>
          <p:nvSpPr>
            <p:cNvPr id="19" name="文本框 18"/>
            <p:cNvSpPr txBox="1">
              <a:spLocks noChangeArrowheads="1"/>
            </p:cNvSpPr>
            <p:nvPr/>
          </p:nvSpPr>
          <p:spPr bwMode="auto">
            <a:xfrm>
              <a:off x="816866" y="731521"/>
              <a:ext cx="7883789" cy="2565693"/>
            </a:xfrm>
            <a:prstGeom prst="rect">
              <a:avLst/>
            </a:prstGeom>
            <a:noFill/>
            <a:ln w="9525">
              <a:noFill/>
              <a:miter lim="800000"/>
            </a:ln>
          </p:spPr>
          <p:txBody>
            <a:bodyPr wrap="square" lIns="36000" tIns="36000" rIns="36000" bIns="36000">
              <a:spAutoFit/>
            </a:bodyPr>
            <a:lstStyle/>
            <a:p>
              <a:pPr>
                <a:lnSpc>
                  <a:spcPct val="150000"/>
                </a:lnSpc>
                <a:spcAft>
                  <a:spcPts val="0"/>
                </a:spcAft>
              </a:pPr>
              <a:r>
                <a:rPr lang="en-US" b="1" dirty="0" smtClean="0">
                  <a:solidFill>
                    <a:srgbClr val="000000"/>
                  </a:solidFill>
                  <a:latin typeface="微软雅黑" panose="020B0503020204020204" pitchFamily="34" charset="-122"/>
                  <a:ea typeface="微软雅黑" panose="020B0503020204020204" pitchFamily="34" charset="-122"/>
                  <a:cs typeface="Times New Roman" panose="02020603050405020304"/>
                </a:rPr>
                <a:t>4.</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如图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17-2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所示</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是一个电热器的原理图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R</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R</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为两个发热电阻</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且</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R</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i="1" dirty="0" smtClean="0">
                  <a:solidFill>
                    <a:srgbClr val="000000"/>
                  </a:solidFill>
                  <a:latin typeface="微软雅黑" panose="020B0503020204020204" pitchFamily="34" charset="-122"/>
                  <a:ea typeface="微软雅黑" panose="020B0503020204020204" pitchFamily="34" charset="-122"/>
                  <a:cs typeface="Times New Roman" panose="02020603050405020304"/>
                </a:rPr>
                <a:t>R</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2</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当开关</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S</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闭合、</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S</a:t>
              </a:r>
              <a:r>
                <a:rPr lang="en-US" baseline="-25000" dirty="0" smtClean="0">
                  <a:solidFill>
                    <a:srgbClr val="000000"/>
                  </a:solidFill>
                  <a:latin typeface="微软雅黑" panose="020B0503020204020204" pitchFamily="34" charset="-122"/>
                  <a:ea typeface="微软雅黑" panose="020B0503020204020204" pitchFamily="34" charset="-122"/>
                  <a:cs typeface="Times New Roman" panose="02020603050405020304"/>
                </a:rPr>
                <a:t>1</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断开时是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选填“高温”或“低温”</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挡</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高温挡与低温挡的功率之比是</a:t>
              </a:r>
              <a:r>
                <a:rPr lang="zh-CN" altLang="en-US" u="sng" dirty="0" smtClean="0">
                  <a:solidFill>
                    <a:srgbClr val="000000"/>
                  </a:solidFill>
                  <a:uFill>
                    <a:solidFill>
                      <a:srgbClr val="000000"/>
                    </a:solidFill>
                  </a:uFill>
                  <a:latin typeface="微软雅黑" panose="020B0503020204020204" pitchFamily="34" charset="-122"/>
                  <a:ea typeface="微软雅黑" panose="020B0503020204020204" pitchFamily="34" charset="-122"/>
                  <a:cs typeface="Times New Roman" panose="02020603050405020304"/>
                </a:rPr>
                <a:t>　　　　</a:t>
              </a: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 </a:t>
              </a:r>
              <a:endPar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endParaRPr>
            </a:p>
            <a:p>
              <a:pPr algn="ctr">
                <a:lnSpc>
                  <a:spcPct val="150000"/>
                </a:lnSpc>
                <a:spcAft>
                  <a:spcPts val="0"/>
                </a:spcAft>
              </a:pPr>
              <a:r>
                <a:rPr lang="zh-CN" alt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图</a:t>
              </a:r>
              <a:r>
                <a:rPr lang="en-US" dirty="0" smtClean="0">
                  <a:solidFill>
                    <a:srgbClr val="000000"/>
                  </a:solidFill>
                  <a:latin typeface="微软雅黑" panose="020B0503020204020204" pitchFamily="34" charset="-122"/>
                  <a:ea typeface="微软雅黑" panose="020B0503020204020204" pitchFamily="34" charset="-122"/>
                  <a:cs typeface="Times New Roman" panose="02020603050405020304"/>
                </a:rPr>
                <a:t>17-2</a:t>
              </a:r>
              <a:endParaRPr lang="zh-CN" dirty="0">
                <a:solidFill>
                  <a:srgbClr val="000000"/>
                </a:solidFill>
                <a:latin typeface="微软雅黑" panose="020B0503020204020204" pitchFamily="34" charset="-122"/>
                <a:ea typeface="微软雅黑" panose="020B0503020204020204" pitchFamily="34" charset="-122"/>
                <a:cs typeface="Times New Roman" panose="02020603050405020304"/>
              </a:endParaRPr>
            </a:p>
          </p:txBody>
        </p:sp>
        <p:pic>
          <p:nvPicPr>
            <p:cNvPr id="8" name="18ZX168.EPS" descr="id:2147503982;FounderCES"/>
            <p:cNvPicPr/>
            <p:nvPr/>
          </p:nvPicPr>
          <p:blipFill>
            <a:blip r:embed="rId1" cstate="print">
              <a:clrChange>
                <a:clrFrom>
                  <a:srgbClr val="FFFFFF"/>
                </a:clrFrom>
                <a:clrTo>
                  <a:srgbClr val="FFFFFF">
                    <a:alpha val="0"/>
                  </a:srgbClr>
                </a:clrTo>
              </a:clrChange>
            </a:blip>
            <a:stretch>
              <a:fillRect/>
            </a:stretch>
          </p:blipFill>
          <p:spPr>
            <a:xfrm>
              <a:off x="3903691" y="1943500"/>
              <a:ext cx="1673743" cy="845881"/>
            </a:xfrm>
            <a:prstGeom prst="rect">
              <a:avLst/>
            </a:prstGeom>
          </p:spPr>
        </p:pic>
      </p:grpSp>
      <p:sp>
        <p:nvSpPr>
          <p:cNvPr id="11" name="矩形 10"/>
          <p:cNvSpPr/>
          <p:nvPr/>
        </p:nvSpPr>
        <p:spPr>
          <a:xfrm>
            <a:off x="3359690" y="1192851"/>
            <a:ext cx="646331" cy="369332"/>
          </a:xfrm>
          <a:prstGeom prst="rect">
            <a:avLst/>
          </a:prstGeom>
        </p:spPr>
        <p:txBody>
          <a:bodyPr wrap="none">
            <a:spAutoFit/>
          </a:bodyPr>
          <a:lstStyle/>
          <a:p>
            <a:r>
              <a:rPr lang="zh-CN" altLang="en-US"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低温</a:t>
            </a:r>
            <a:endParaRPr lang="zh-CN" altLang="en-US" dirty="0"/>
          </a:p>
        </p:txBody>
      </p:sp>
      <p:sp>
        <p:nvSpPr>
          <p:cNvPr id="14" name="矩形 13"/>
          <p:cNvSpPr/>
          <p:nvPr/>
        </p:nvSpPr>
        <p:spPr>
          <a:xfrm>
            <a:off x="2572181" y="1627827"/>
            <a:ext cx="668773" cy="369332"/>
          </a:xfrm>
          <a:prstGeom prst="rect">
            <a:avLst/>
          </a:prstGeom>
        </p:spPr>
        <p:txBody>
          <a:bodyPr wrap="none">
            <a:spAutoFit/>
          </a:bodyPr>
          <a:lstStyle/>
          <a:p>
            <a:r>
              <a:rPr lang="en-US" altLang="zh-CN" b="1" dirty="0" smtClean="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2∶1</a:t>
            </a:r>
            <a:endParaRPr lang="zh-CN" altLang="en-US" dirty="0"/>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4**"/>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5**"/>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6**"/>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7**"/>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8**"/>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9**"/>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11**"/>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187308"/>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TEMPLATE_THUMBS_INDEX" val="1、2、3、6、8、10、11、12、15"/>
  <p:tag name="KSO_WM_TEMPLATE_SUBCATEGORY" val="0"/>
  <p:tag name="KSO_WM_TAG_VERSION" val="1.0"/>
  <p:tag name="KSO_WM_BEAUTIFY_FLAG" val="#wm#"/>
  <p:tag name="KSO_WM_TEMPLATE_CATEGORY" val="custom"/>
  <p:tag name="KSO_WM_TEMPLATE_INDEX" val="20187308"/>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2**"/>
  <p:tag name="KSO_WM_UNIT_LAYERLEVEL" val="1"/>
  <p:tag name="KSO_WM_TAG_VERSION" val="1.0"/>
  <p:tag name="KSO_WM_BEAUTIFY_FLAG" val="#wm#"/>
</p:tagLst>
</file>

<file path=ppt/theme/theme1.xml><?xml version="1.0" encoding="utf-8"?>
<a:theme xmlns:a="http://schemas.openxmlformats.org/drawingml/2006/main" name="123">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4282</Words>
  <Application>WPS 演示</Application>
  <PresentationFormat>全屏显示(16:9)</PresentationFormat>
  <Paragraphs>287</Paragraphs>
  <Slides>29</Slides>
  <Notes>0</Notes>
  <HiddenSlides>0</HiddenSlides>
  <MMClips>0</MMClips>
  <ScaleCrop>false</ScaleCrop>
  <HeadingPairs>
    <vt:vector size="8" baseType="variant">
      <vt:variant>
        <vt:lpstr>已用的字体</vt:lpstr>
      </vt:variant>
      <vt:variant>
        <vt:i4>9</vt:i4>
      </vt:variant>
      <vt:variant>
        <vt:lpstr>主题</vt:lpstr>
      </vt:variant>
      <vt:variant>
        <vt:i4>1</vt:i4>
      </vt:variant>
      <vt:variant>
        <vt:lpstr>嵌入 OLE 服务器</vt:lpstr>
      </vt:variant>
      <vt:variant>
        <vt:i4>9</vt:i4>
      </vt:variant>
      <vt:variant>
        <vt:lpstr>幻灯片标题</vt:lpstr>
      </vt:variant>
      <vt:variant>
        <vt:i4>29</vt:i4>
      </vt:variant>
    </vt:vector>
  </HeadingPairs>
  <TitlesOfParts>
    <vt:vector size="48" baseType="lpstr">
      <vt:lpstr>Arial</vt:lpstr>
      <vt:lpstr>宋体</vt:lpstr>
      <vt:lpstr>Wingdings</vt:lpstr>
      <vt:lpstr>微软雅黑</vt:lpstr>
      <vt:lpstr>Calibri</vt:lpstr>
      <vt:lpstr>Times New Roman</vt:lpstr>
      <vt:lpstr>Times New Roman</vt:lpstr>
      <vt:lpstr>华文楷体</vt:lpstr>
      <vt:lpstr>楷体</vt:lpstr>
      <vt:lpstr>123</vt:lpstr>
      <vt:lpstr>Word.Document.12</vt:lpstr>
      <vt:lpstr>Word.Document.12</vt:lpstr>
      <vt:lpstr>Word.Document.12</vt:lpstr>
      <vt:lpstr>Word.Document.12</vt:lpstr>
      <vt:lpstr>Word.Document.12</vt:lpstr>
      <vt:lpstr>Word.Document.12</vt:lpstr>
      <vt:lpstr>Word.Document.12</vt:lpstr>
      <vt:lpstr>Word.Document.12</vt:lpstr>
      <vt:lpstr>Word.Document.12</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Printed>2019-07-27T07:43:00Z</cp:lastPrinted>
  <dcterms:created xsi:type="dcterms:W3CDTF">2018-08-24T06:22:00Z</dcterms:created>
  <dcterms:modified xsi:type="dcterms:W3CDTF">2020-02-10T18:48:58Z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2052-11.3.0.8775</vt:lpwstr>
  </property>
</Properties>
</file>