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0"/>
  </p:notesMasterIdLst>
  <p:handoutMasterIdLst>
    <p:handoutMasterId r:id="rId31"/>
  </p:handoutMasterIdLst>
  <p:sldIdLst>
    <p:sldId id="262" r:id="rId2"/>
    <p:sldId id="319" r:id="rId3"/>
    <p:sldId id="315" r:id="rId4"/>
    <p:sldId id="336" r:id="rId5"/>
    <p:sldId id="338" r:id="rId6"/>
    <p:sldId id="340" r:id="rId7"/>
    <p:sldId id="317" r:id="rId8"/>
    <p:sldId id="324" r:id="rId9"/>
    <p:sldId id="330" r:id="rId10"/>
    <p:sldId id="331" r:id="rId11"/>
    <p:sldId id="304" r:id="rId12"/>
    <p:sldId id="313" r:id="rId13"/>
    <p:sldId id="337" r:id="rId14"/>
    <p:sldId id="325" r:id="rId15"/>
    <p:sldId id="300" r:id="rId16"/>
    <p:sldId id="341" r:id="rId17"/>
    <p:sldId id="322" r:id="rId18"/>
    <p:sldId id="320" r:id="rId19"/>
    <p:sldId id="321" r:id="rId20"/>
    <p:sldId id="342" r:id="rId21"/>
    <p:sldId id="343" r:id="rId22"/>
    <p:sldId id="333" r:id="rId23"/>
    <p:sldId id="312" r:id="rId24"/>
    <p:sldId id="308" r:id="rId25"/>
    <p:sldId id="334" r:id="rId26"/>
    <p:sldId id="310" r:id="rId27"/>
    <p:sldId id="335" r:id="rId28"/>
    <p:sldId id="339" r:id="rId29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0" autoAdjust="0"/>
    <p:restoredTop sz="94406" autoAdjust="0"/>
  </p:normalViewPr>
  <p:slideViewPr>
    <p:cSldViewPr snapToGrid="0">
      <p:cViewPr varScale="1">
        <p:scale>
          <a:sx n="84" d="100"/>
          <a:sy n="84" d="100"/>
        </p:scale>
        <p:origin x="-1662" y="-84"/>
      </p:cViewPr>
      <p:guideLst>
        <p:guide orient="horz" pos="1015"/>
        <p:guide pos="4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三里屯一中</a:t>
            </a:r>
            <a:endParaRPr lang="en-US" altLang="zh-CN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fld id="{C53CC84C-25AA-4867-8393-23581FB067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6331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zh-CN" altLang="en-US"/>
              <a:t>三里屯一中</a:t>
            </a:r>
            <a:endParaRPr lang="en-US" altLang="zh-CN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/>
                <a:ea typeface="宋体" pitchFamily="2" charset="-122"/>
              </a:defRPr>
            </a:lvl1pPr>
          </a:lstStyle>
          <a:p>
            <a:pPr>
              <a:defRPr/>
            </a:pPr>
            <a:fld id="{8A8FD592-9ABF-4E32-870F-D6350AB04EB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25648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en-US" altLang="zh-CN" smtClean="0"/>
              <a:t>2000</a:t>
            </a:r>
            <a:r>
              <a:rPr lang="zh-CN" altLang="en-US" smtClean="0"/>
              <a:t>年海淀中考</a:t>
            </a:r>
          </a:p>
          <a:p>
            <a:r>
              <a:rPr lang="en-US" altLang="zh-CN" smtClean="0"/>
              <a:t>20.</a:t>
            </a:r>
            <a:r>
              <a:rPr lang="zh-CN" altLang="en-US" smtClean="0"/>
              <a:t>在测“物质密度”的实验中，首先调节天平平衡，发现向上的指针静止在中央刻度线的左侧，</a:t>
            </a:r>
          </a:p>
          <a:p>
            <a:r>
              <a:rPr lang="zh-CN" altLang="en-US" smtClean="0"/>
              <a:t>则应将平衡螺母向</a:t>
            </a:r>
            <a:r>
              <a:rPr lang="zh-CN" altLang="en-US" u="sng" smtClean="0"/>
              <a:t>           </a:t>
            </a:r>
            <a:r>
              <a:rPr lang="zh-CN" altLang="en-US" smtClean="0"/>
              <a:t>调节。将一矿石标本放在一调节好的天平左盘内侧，当天平平衡时，</a:t>
            </a:r>
          </a:p>
          <a:p>
            <a:r>
              <a:rPr lang="zh-CN" altLang="en-US" smtClean="0"/>
              <a:t>盘内砝码和游码在标尺上的位置如图</a:t>
            </a:r>
            <a:r>
              <a:rPr lang="en-US" altLang="zh-CN" smtClean="0"/>
              <a:t>16</a:t>
            </a:r>
            <a:r>
              <a:rPr lang="zh-CN" altLang="en-US" smtClean="0"/>
              <a:t>所示，则矿石的质量为</a:t>
            </a:r>
            <a:r>
              <a:rPr lang="zh-CN" altLang="en-US" u="sng" smtClean="0"/>
              <a:t>       </a:t>
            </a:r>
            <a:r>
              <a:rPr lang="zh-CN" altLang="en-US" smtClean="0"/>
              <a:t>克。再将矿石放在装有水</a:t>
            </a:r>
          </a:p>
          <a:p>
            <a:r>
              <a:rPr lang="zh-CN" altLang="en-US" smtClean="0"/>
              <a:t>的量筒中，前后两次量筒的水面位置如图</a:t>
            </a:r>
            <a:r>
              <a:rPr lang="en-US" altLang="zh-CN" smtClean="0"/>
              <a:t>17</a:t>
            </a:r>
            <a:r>
              <a:rPr lang="zh-CN" altLang="en-US" smtClean="0"/>
              <a:t>所示，则矿石的体积为</a:t>
            </a:r>
            <a:r>
              <a:rPr lang="zh-CN" altLang="en-US" u="sng" smtClean="0"/>
              <a:t>           </a:t>
            </a:r>
            <a:r>
              <a:rPr lang="zh-CN" altLang="en-US" smtClean="0"/>
              <a:t>厘米</a:t>
            </a:r>
            <a:r>
              <a:rPr lang="en-US" altLang="zh-CN" baseline="30000" smtClean="0"/>
              <a:t>3</a:t>
            </a:r>
            <a:r>
              <a:rPr lang="zh-CN" altLang="en-US" smtClean="0"/>
              <a:t>，矿石的密度</a:t>
            </a:r>
          </a:p>
          <a:p>
            <a:r>
              <a:rPr lang="zh-CN" altLang="en-US" smtClean="0"/>
              <a:t>为</a:t>
            </a:r>
            <a:r>
              <a:rPr lang="zh-CN" altLang="en-US" u="sng" smtClean="0"/>
              <a:t>       </a:t>
            </a:r>
            <a:r>
              <a:rPr lang="zh-CN" altLang="en-US" smtClean="0"/>
              <a:t>克</a:t>
            </a:r>
            <a:r>
              <a:rPr lang="en-US" altLang="zh-CN" smtClean="0"/>
              <a:t>/</a:t>
            </a:r>
            <a:r>
              <a:rPr lang="zh-CN" altLang="en-US" smtClean="0"/>
              <a:t>厘米</a:t>
            </a:r>
            <a:r>
              <a:rPr lang="en-US" altLang="zh-CN" baseline="30000" smtClean="0"/>
              <a:t>3</a:t>
            </a:r>
            <a:r>
              <a:rPr lang="zh-CN" altLang="en-US" smtClean="0"/>
              <a:t>。</a:t>
            </a:r>
            <a:r>
              <a:rPr lang="en-US" altLang="zh-CN" smtClean="0"/>
              <a:t>4</a:t>
            </a:r>
            <a:r>
              <a:rPr lang="zh-CN" altLang="en-US" smtClean="0"/>
              <a:t>分</a:t>
            </a:r>
          </a:p>
          <a:p>
            <a:endParaRPr lang="zh-CN" altLang="en-US" smtClean="0"/>
          </a:p>
          <a:p>
            <a:r>
              <a:rPr lang="en-US" altLang="zh-CN" smtClean="0"/>
              <a:t>+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zh-CN" altLang="en-US" smtClean="0"/>
              <a:t>此题目地明确，方法直接。利用天平直接测量牛奶质量，但没有量筒无法直接测量</a:t>
            </a:r>
          </a:p>
          <a:p>
            <a:r>
              <a:rPr lang="zh-CN" altLang="en-US" smtClean="0"/>
              <a:t>牛奶的体积想到间接测量，间接测量体积的方法很多，但最常规的是利用水来替换</a:t>
            </a:r>
          </a:p>
          <a:p>
            <a:r>
              <a:rPr lang="zh-CN" altLang="en-US" smtClean="0"/>
              <a:t>（测出水的质量除以水的密度，得体积就知道瓶子的容积）。</a:t>
            </a:r>
          </a:p>
          <a:p>
            <a:r>
              <a:rPr lang="zh-CN" altLang="en-US" smtClean="0"/>
              <a:t>步骤：</a:t>
            </a:r>
            <a:r>
              <a:rPr lang="en-US" altLang="zh-CN" smtClean="0"/>
              <a:t>1.</a:t>
            </a:r>
            <a:r>
              <a:rPr lang="zh-CN" altLang="en-US" smtClean="0"/>
              <a:t>用天平称烧杯质量为</a:t>
            </a:r>
            <a:r>
              <a:rPr lang="en-US" altLang="zh-CN" smtClean="0"/>
              <a:t>m1</a:t>
            </a:r>
            <a:r>
              <a:rPr lang="zh-CN" altLang="en-US" smtClean="0"/>
              <a:t>；</a:t>
            </a:r>
          </a:p>
          <a:p>
            <a:r>
              <a:rPr lang="en-US" altLang="zh-CN" smtClean="0"/>
              <a:t>2.</a:t>
            </a:r>
            <a:r>
              <a:rPr lang="zh-CN" altLang="en-US" smtClean="0"/>
              <a:t>在烧杯上贴一纸条；</a:t>
            </a:r>
          </a:p>
          <a:p>
            <a:r>
              <a:rPr lang="en-US" altLang="zh-CN" smtClean="0"/>
              <a:t>3.</a:t>
            </a:r>
            <a:r>
              <a:rPr lang="zh-CN" altLang="en-US" smtClean="0"/>
              <a:t>往烧杯中倒水，升到所做的标记为止，用天平称出水和烧杯的总质量</a:t>
            </a:r>
            <a:r>
              <a:rPr lang="en-US" altLang="zh-CN" smtClean="0"/>
              <a:t>m2</a:t>
            </a:r>
            <a:r>
              <a:rPr lang="zh-CN" altLang="en-US" smtClean="0"/>
              <a:t>；</a:t>
            </a:r>
          </a:p>
          <a:p>
            <a:r>
              <a:rPr lang="en-US" altLang="zh-CN" smtClean="0"/>
              <a:t>4.</a:t>
            </a:r>
            <a:r>
              <a:rPr lang="zh-CN" altLang="en-US" smtClean="0"/>
              <a:t>降水倒掉，再用这只烧杯盛待测牛奶，方法同上，用天平称出牛奶和烧杯的总质量</a:t>
            </a:r>
            <a:r>
              <a:rPr lang="en-US" altLang="zh-CN" smtClean="0"/>
              <a:t>m3</a:t>
            </a:r>
            <a:r>
              <a:rPr lang="zh-CN" altLang="en-US" smtClean="0"/>
              <a:t>；</a:t>
            </a:r>
          </a:p>
          <a:p>
            <a:r>
              <a:rPr lang="zh-CN" altLang="en-US" smtClean="0"/>
              <a:t>计算：  水的质量：       </a:t>
            </a:r>
            <a:r>
              <a:rPr lang="en-US" altLang="zh-CN" smtClean="0"/>
              <a:t>M</a:t>
            </a:r>
            <a:r>
              <a:rPr lang="zh-CN" altLang="en-US" baseline="-25000" smtClean="0"/>
              <a:t>水</a:t>
            </a:r>
            <a:r>
              <a:rPr lang="en-US" altLang="zh-CN" smtClean="0"/>
              <a:t>=M</a:t>
            </a:r>
            <a:r>
              <a:rPr lang="en-US" altLang="zh-CN" baseline="-25000" smtClean="0"/>
              <a:t>1</a:t>
            </a:r>
            <a:r>
              <a:rPr lang="en-US" altLang="zh-CN" smtClean="0"/>
              <a:t>-M</a:t>
            </a:r>
            <a:r>
              <a:rPr lang="en-US" altLang="zh-CN" baseline="-25000" smtClean="0"/>
              <a:t>2</a:t>
            </a:r>
          </a:p>
          <a:p>
            <a:r>
              <a:rPr lang="en-US" altLang="zh-CN" smtClean="0"/>
              <a:t>         </a:t>
            </a:r>
            <a:r>
              <a:rPr lang="zh-CN" altLang="en-US" smtClean="0"/>
              <a:t>牛奶的体积：      </a:t>
            </a:r>
            <a:r>
              <a:rPr lang="en-US" altLang="zh-CN" smtClean="0"/>
              <a:t>V</a:t>
            </a:r>
            <a:r>
              <a:rPr lang="zh-CN" altLang="en-US" smtClean="0"/>
              <a:t>奶</a:t>
            </a:r>
            <a:r>
              <a:rPr lang="en-US" altLang="zh-CN" smtClean="0"/>
              <a:t>=V</a:t>
            </a:r>
            <a:r>
              <a:rPr lang="zh-CN" altLang="en-US" smtClean="0"/>
              <a:t>水</a:t>
            </a:r>
          </a:p>
          <a:p>
            <a:r>
              <a:rPr lang="zh-CN" altLang="en-US" smtClean="0"/>
              <a:t>         牛奶的质量：      </a:t>
            </a:r>
            <a:r>
              <a:rPr lang="en-US" altLang="zh-CN" smtClean="0"/>
              <a:t>M</a:t>
            </a:r>
            <a:r>
              <a:rPr lang="zh-CN" altLang="en-US" smtClean="0"/>
              <a:t>奶</a:t>
            </a:r>
            <a:r>
              <a:rPr lang="en-US" altLang="zh-CN" smtClean="0"/>
              <a:t>=M</a:t>
            </a:r>
            <a:r>
              <a:rPr lang="en-US" altLang="zh-CN" baseline="-25000" smtClean="0"/>
              <a:t>3</a:t>
            </a:r>
            <a:r>
              <a:rPr lang="en-US" altLang="zh-CN" smtClean="0"/>
              <a:t>-M</a:t>
            </a:r>
            <a:r>
              <a:rPr lang="en-US" altLang="zh-CN" baseline="-25000" smtClean="0"/>
              <a:t>1</a:t>
            </a:r>
          </a:p>
          <a:p>
            <a:r>
              <a:rPr lang="en-US" altLang="zh-CN" smtClean="0"/>
              <a:t>         </a:t>
            </a:r>
            <a:r>
              <a:rPr lang="zh-CN" altLang="en-US" smtClean="0"/>
              <a:t>牛奶的密度：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5A44E-04D6-4653-9004-A089044C5E2A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31A2D-D0D2-4A66-B0A8-348E8CB4B0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44D0D-7E04-4A5F-9450-6752EAB841CB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D5E6-3B5A-4326-8EDC-FC8CE5C426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23ABD-6D16-46E7-AE20-BC0EE3AC884B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89E44-EACC-4D7E-9CD0-E170EA2CB4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04F6-38D5-4140-9CE8-8E197A63DC5B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37404-3229-4E99-A510-8A96C6DB46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C07BD-4AA7-4BFC-AE96-83208D5D6A88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EB6F-8A05-4BA0-AFDE-4094B3A5D7B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0AC8-C7FA-4BC4-8A99-0C83291E6FD0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7270-DA28-44D2-98C9-648A4A263A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3FFC-E28E-4E8A-97D2-A3F3D69A0A9A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E30B-09F9-42B4-82B2-8EFD2FEF80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035AE-80CE-4D86-8651-24C9F9257CEE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6ABB-EE7F-4599-B05B-13E919105B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D5DF6-8D35-4604-9FDA-97B919BFC267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F66E3-EC0E-4851-8589-1D4180FBF6E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4D1-882B-417B-98AE-18061840824F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1DD97-A45D-4916-8DF1-7B6AD9BDF8B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C3CA9-FBEB-4CCA-AA26-A998E8773D96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2C19E-C3A1-474A-B9A4-34EAE333A0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E2C1C-27BE-43BD-93ED-11CF17BB4467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AA180-8042-43AC-826E-AA71AEA4108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BBD29E90-659D-48B4-AE77-D294E0079A02}" type="datetimeFigureOut">
              <a:rPr lang="zh-CN" altLang="en-US"/>
              <a:pPr>
                <a:defRPr/>
              </a:pPr>
              <a:t>2020/11/11</a:t>
            </a:fld>
            <a:endParaRPr lang="en-US" altLang="zh-CN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CC4CC1-41CA-4BEA-B718-CCE5B47ACE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4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3.wmf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wmf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wmf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kumimoji="1"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  <p:sp>
        <p:nvSpPr>
          <p:cNvPr id="1536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189038"/>
            <a:ext cx="8229600" cy="1844675"/>
          </a:xfrm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第六章 质量和密度</a:t>
            </a:r>
            <a:r>
              <a:rPr lang="zh-CN" altLang="en-US" sz="5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/>
            </a:r>
            <a:br>
              <a:rPr lang="zh-CN" altLang="en-US" sz="5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5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5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5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测量物质的密度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5438"/>
            <a:ext cx="5535613" cy="45259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）称量筒质量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）向量筒中倒入适量盐水，读出量筒中盐水的体积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）称量筒和盐水总质量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。</a:t>
            </a:r>
          </a:p>
          <a:p>
            <a:pPr eaLnBrk="1" hangingPunct="1"/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732338"/>
            <a:ext cx="5286375" cy="15875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量筒很高很细，易倾倒，不允许放在托盘上称量质量。</a:t>
            </a:r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0" y="153988"/>
            <a:ext cx="1963738" cy="2009775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50025" y="2120900"/>
            <a:ext cx="1225550" cy="2019300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75338" y="3632200"/>
            <a:ext cx="2982912" cy="2105025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8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8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uiExpand="1" build="p"/>
      <p:bldP spid="12800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57150"/>
            <a:ext cx="5497512" cy="37973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kumimoji="1" lang="en-US" altLang="zh-CN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（最佳方案）：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）用天平测量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烧杯和盐水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的总质量</a:t>
            </a:r>
            <a:r>
              <a:rPr kumimoji="1" lang="en-US" altLang="zh-CN" sz="2400" b="1" i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kumimoji="1"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kumimoji="1" lang="en-US" altLang="zh-CN" sz="2400" b="1" smtClean="0">
              <a:solidFill>
                <a:srgbClr val="11111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）将烧杯中的盐水倒入量筒中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一部分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，记录量筒中盐水的体积</a:t>
            </a:r>
            <a:r>
              <a:rPr kumimoji="1" lang="en-US" altLang="zh-CN" sz="2400" b="1" i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）用天平测量</a:t>
            </a:r>
            <a:r>
              <a:rPr kumimoji="1"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烧杯和剩余盐水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的总质量</a:t>
            </a:r>
            <a:r>
              <a:rPr kumimoji="1" lang="en-US" altLang="zh-CN" sz="2400" b="1" i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kumimoji="1" lang="en-US" altLang="zh-CN" sz="24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kumimoji="1" lang="zh-CN" altLang="en-US" sz="2400" b="1" smtClean="0">
              <a:solidFill>
                <a:srgbClr val="11111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表达式：</a:t>
            </a:r>
            <a:endParaRPr kumimoji="1" lang="zh-CN" altLang="en-US" sz="2400" b="1" smtClean="0">
              <a:solidFill>
                <a:srgbClr val="11111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实验记录表格：</a:t>
            </a:r>
          </a:p>
        </p:txBody>
      </p:sp>
      <p:graphicFrame>
        <p:nvGraphicFramePr>
          <p:cNvPr id="53330" name="Group 82"/>
          <p:cNvGraphicFramePr>
            <a:graphicFrameLocks noGrp="1"/>
          </p:cNvGraphicFramePr>
          <p:nvPr/>
        </p:nvGraphicFramePr>
        <p:xfrm>
          <a:off x="317500" y="4891088"/>
          <a:ext cx="6165850" cy="1662113"/>
        </p:xfrm>
        <a:graphic>
          <a:graphicData uri="http://schemas.openxmlformats.org/drawingml/2006/table">
            <a:tbl>
              <a:tblPr/>
              <a:tblGrid>
                <a:gridCol w="1190625"/>
                <a:gridCol w="1276350"/>
                <a:gridCol w="1136650"/>
                <a:gridCol w="1135063"/>
                <a:gridCol w="1427162"/>
              </a:tblGrid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杯和盐水的总质量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en-US" altLang="zh-CN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/g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杯和剩余盐水的质量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en-US" altLang="zh-CN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/g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量筒中盐水体积</a:t>
                      </a: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/cm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量筒中盐水的质量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/g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盐水的密度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ρ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（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g/cm</a:t>
                      </a:r>
                      <a:r>
                        <a:rPr kumimoji="0" lang="en-US" altLang="zh-CN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93" name="Text Box 45"/>
          <p:cNvSpPr txBox="1">
            <a:spLocks noChangeArrowheads="1"/>
          </p:cNvSpPr>
          <p:nvPr/>
        </p:nvSpPr>
        <p:spPr bwMode="auto">
          <a:xfrm>
            <a:off x="488950" y="4287838"/>
            <a:ext cx="823913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800" b="1" i="1" baseline="-25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</a:p>
        </p:txBody>
      </p:sp>
      <p:sp>
        <p:nvSpPr>
          <p:cNvPr id="53294" name="Text Box 46"/>
          <p:cNvSpPr txBox="1">
            <a:spLocks noChangeArrowheads="1"/>
          </p:cNvSpPr>
          <p:nvPr/>
        </p:nvSpPr>
        <p:spPr bwMode="auto">
          <a:xfrm>
            <a:off x="1747838" y="4343400"/>
            <a:ext cx="823912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sz="2800" b="1" i="1" baseline="-2500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</a:p>
        </p:txBody>
      </p:sp>
      <p:sp>
        <p:nvSpPr>
          <p:cNvPr id="53312" name="Text Box 64"/>
          <p:cNvSpPr txBox="1">
            <a:spLocks noChangeArrowheads="1"/>
          </p:cNvSpPr>
          <p:nvPr/>
        </p:nvSpPr>
        <p:spPr bwMode="auto">
          <a:xfrm>
            <a:off x="2951163" y="4314825"/>
            <a:ext cx="823912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endParaRPr lang="en-US" altLang="zh-CN" sz="2800" b="1" i="1" baseline="-2500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313" name="Text Box 65"/>
          <p:cNvSpPr txBox="1">
            <a:spLocks noChangeArrowheads="1"/>
          </p:cNvSpPr>
          <p:nvPr/>
        </p:nvSpPr>
        <p:spPr bwMode="auto">
          <a:xfrm>
            <a:off x="4059238" y="4356100"/>
            <a:ext cx="823912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endParaRPr lang="en-US" altLang="zh-CN" sz="2800" b="1" i="1" baseline="-2500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314" name="Text Box 66"/>
          <p:cNvSpPr txBox="1">
            <a:spLocks noChangeArrowheads="1"/>
          </p:cNvSpPr>
          <p:nvPr/>
        </p:nvSpPr>
        <p:spPr bwMode="auto">
          <a:xfrm>
            <a:off x="5308600" y="4356100"/>
            <a:ext cx="823913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endParaRPr lang="en-US" altLang="zh-CN" sz="2800" b="1" i="1" baseline="-2500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3333" name="Picture 8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48338" y="222250"/>
            <a:ext cx="3167062" cy="1936750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53335" name="Picture 87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503988" y="3903663"/>
            <a:ext cx="2228850" cy="1617662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53331" name="Picture 83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745288" y="1989138"/>
            <a:ext cx="1374775" cy="1857375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sp>
        <p:nvSpPr>
          <p:cNvPr id="5153" name="Rectangle 89"/>
          <p:cNvSpPr>
            <a:spLocks noChangeArrowheads="1"/>
          </p:cNvSpPr>
          <p:nvPr/>
        </p:nvSpPr>
        <p:spPr bwMode="auto">
          <a:xfrm>
            <a:off x="0" y="3233738"/>
            <a:ext cx="184731" cy="36933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aphicFrame>
        <p:nvGraphicFramePr>
          <p:cNvPr id="53336" name="Object 88"/>
          <p:cNvGraphicFramePr>
            <a:graphicFrameLocks noChangeAspect="1"/>
          </p:cNvGraphicFramePr>
          <p:nvPr/>
        </p:nvGraphicFramePr>
        <p:xfrm>
          <a:off x="1938338" y="3025775"/>
          <a:ext cx="194786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7" imgW="774364" imgH="393529" progId="Equation.DSMT4">
                  <p:embed/>
                </p:oleObj>
              </mc:Choice>
              <mc:Fallback>
                <p:oleObj name="Equation" r:id="rId7" imgW="774364" imgH="39352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38338" y="3025775"/>
                        <a:ext cx="1947862" cy="985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9" grpId="0" uiExpand="1" build="p"/>
      <p:bldP spid="53293" grpId="0"/>
      <p:bldP spid="53294" grpId="0"/>
      <p:bldP spid="53312" grpId="0"/>
      <p:bldP spid="53313" grpId="0"/>
      <p:bldP spid="5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94" name="Picture 13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8475" y="2263775"/>
            <a:ext cx="6572250" cy="4365625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sp>
        <p:nvSpPr>
          <p:cNvPr id="21507" name="Rectangle 130"/>
          <p:cNvSpPr>
            <a:spLocks noGrp="1" noChangeArrowheads="1"/>
          </p:cNvSpPr>
          <p:nvPr>
            <p:ph type="title"/>
          </p:nvPr>
        </p:nvSpPr>
        <p:spPr>
          <a:xfrm>
            <a:off x="139700" y="112713"/>
            <a:ext cx="7927975" cy="906462"/>
          </a:xfrm>
        </p:spPr>
        <p:txBody>
          <a:bodyPr/>
          <a:lstStyle/>
          <a:p>
            <a:pPr algn="l" eaLnBrk="1" hangingPunct="1"/>
            <a:r>
              <a:rPr kumimoji="1" lang="zh-CN" altLang="en-US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三、测量固体的密度</a:t>
            </a:r>
          </a:p>
        </p:txBody>
      </p:sp>
      <p:sp>
        <p:nvSpPr>
          <p:cNvPr id="21508" name="Rectangle 131"/>
          <p:cNvSpPr>
            <a:spLocks noGrp="1" noChangeArrowheads="1"/>
          </p:cNvSpPr>
          <p:nvPr>
            <p:ph type="body" sz="half" idx="1"/>
          </p:nvPr>
        </p:nvSpPr>
        <p:spPr>
          <a:xfrm>
            <a:off x="420688" y="996950"/>
            <a:ext cx="7065962" cy="1360488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kumimoji="1"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（固体密度大于液体密度）。</a:t>
            </a:r>
            <a:endParaRPr kumimoji="1" lang="en-US" altLang="zh-CN" sz="36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kumimoji="1"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怎样测形状不规则的石块体积？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0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密度大于水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的固体密度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3100" y="1168400"/>
            <a:ext cx="5346700" cy="52022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zh-CN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．原理：</a:t>
            </a:r>
            <a:endParaRPr lang="en-US" altLang="zh-CN" sz="2800" b="1" smtClean="0">
              <a:solidFill>
                <a:srgbClr val="11111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zh-CN" sz="2800" b="1" smtClean="0">
                <a:solidFill>
                  <a:srgbClr val="111111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．器材：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天平、量筒、小石块、细线、水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注意：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）量筒中装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适量</a:t>
            </a: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的水，目的是</a:t>
            </a:r>
            <a:r>
              <a:rPr lang="zh-CN" altLang="en-US" sz="2800" b="1" smtClean="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刚好浸没石块，而不超过量程</a:t>
            </a: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细线</a:t>
            </a: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的作用是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防</a:t>
            </a:r>
            <a:r>
              <a:rPr lang="zh-CN" altLang="en-US" sz="2800" b="1" smtClean="0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止小石块打破量筒底部</a:t>
            </a: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800" b="1" smtClean="0">
              <a:solidFill>
                <a:srgbClr val="11111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）线要细，防止测量体积读数偏大。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2800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463550" y="1497013"/>
            <a:ext cx="1397000" cy="2971800"/>
            <a:chOff x="1281" y="2212"/>
            <a:chExt cx="880" cy="1872"/>
          </a:xfrm>
        </p:grpSpPr>
        <p:sp>
          <p:nvSpPr>
            <p:cNvPr id="6202" name="Rectangle 52"/>
            <p:cNvSpPr>
              <a:spLocks noChangeArrowheads="1"/>
            </p:cNvSpPr>
            <p:nvPr/>
          </p:nvSpPr>
          <p:spPr bwMode="auto">
            <a:xfrm>
              <a:off x="1516" y="3316"/>
              <a:ext cx="298" cy="720"/>
            </a:xfrm>
            <a:prstGeom prst="rect">
              <a:avLst/>
            </a:prstGeom>
            <a:solidFill>
              <a:srgbClr val="D3FF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 b="1">
                <a:solidFill>
                  <a:srgbClr val="000099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203" name="Group 6"/>
            <p:cNvGrpSpPr/>
            <p:nvPr/>
          </p:nvGrpSpPr>
          <p:grpSpPr>
            <a:xfrm>
              <a:off x="1281" y="2212"/>
              <a:ext cx="583" cy="1872"/>
              <a:chOff x="1281" y="2212"/>
              <a:chExt cx="583" cy="1872"/>
            </a:xfrm>
          </p:grpSpPr>
          <p:grpSp>
            <p:nvGrpSpPr>
              <p:cNvPr id="6205" name="Group 54"/>
              <p:cNvGrpSpPr/>
              <p:nvPr/>
            </p:nvGrpSpPr>
            <p:grpSpPr>
              <a:xfrm>
                <a:off x="1281" y="2461"/>
                <a:ext cx="262" cy="1370"/>
                <a:chOff x="8264" y="11589"/>
                <a:chExt cx="297" cy="1539"/>
              </a:xfrm>
            </p:grpSpPr>
            <p:sp>
              <p:nvSpPr>
                <p:cNvPr id="6245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8264" y="11589"/>
                  <a:ext cx="294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b="1">
                      <a:solidFill>
                        <a:srgbClr val="000099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100</a:t>
                  </a:r>
                </a:p>
              </p:txBody>
            </p:sp>
            <p:sp>
              <p:nvSpPr>
                <p:cNvPr id="624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8312" y="12911"/>
                  <a:ext cx="249" cy="2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b="1">
                      <a:solidFill>
                        <a:srgbClr val="000099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20</a:t>
                  </a:r>
                </a:p>
              </p:txBody>
            </p:sp>
            <p:sp>
              <p:nvSpPr>
                <p:cNvPr id="624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8315" y="12577"/>
                  <a:ext cx="231" cy="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b="1">
                      <a:solidFill>
                        <a:srgbClr val="000099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40</a:t>
                  </a:r>
                </a:p>
              </p:txBody>
            </p:sp>
            <p:sp>
              <p:nvSpPr>
                <p:cNvPr id="624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8318" y="12264"/>
                  <a:ext cx="210" cy="2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b="1">
                      <a:solidFill>
                        <a:srgbClr val="000099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60</a:t>
                  </a:r>
                </a:p>
              </p:txBody>
            </p:sp>
            <p:sp>
              <p:nvSpPr>
                <p:cNvPr id="6249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8332" y="11928"/>
                  <a:ext cx="205" cy="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r>
                    <a:rPr lang="en-US" altLang="zh-CN" b="1">
                      <a:solidFill>
                        <a:srgbClr val="000099"/>
                      </a:solidFill>
                      <a:latin typeface="Times New Roman" pitchFamily="18" charset="0"/>
                      <a:ea typeface="楷体" pitchFamily="49" charset="-122"/>
                      <a:cs typeface="Times New Roman" pitchFamily="18" charset="0"/>
                    </a:rPr>
                    <a:t>80</a:t>
                  </a:r>
                </a:p>
              </p:txBody>
            </p:sp>
          </p:grpSp>
          <p:sp>
            <p:nvSpPr>
              <p:cNvPr id="6206" name="Line 60"/>
              <p:cNvSpPr>
                <a:spLocks noChangeShapeType="1"/>
              </p:cNvSpPr>
              <p:nvPr/>
            </p:nvSpPr>
            <p:spPr bwMode="auto">
              <a:xfrm flipH="1">
                <a:off x="1532" y="2224"/>
                <a:ext cx="0" cy="179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07" name="Line 61"/>
              <p:cNvSpPr>
                <a:spLocks noChangeShapeType="1"/>
              </p:cNvSpPr>
              <p:nvPr/>
            </p:nvSpPr>
            <p:spPr bwMode="auto">
              <a:xfrm flipH="1">
                <a:off x="1819" y="2285"/>
                <a:ext cx="0" cy="173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08" name="Line 62"/>
              <p:cNvSpPr>
                <a:spLocks noChangeShapeType="1"/>
              </p:cNvSpPr>
              <p:nvPr/>
            </p:nvSpPr>
            <p:spPr bwMode="auto">
              <a:xfrm flipV="1">
                <a:off x="1819" y="2212"/>
                <a:ext cx="45" cy="7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09" name="Line 63"/>
              <p:cNvSpPr>
                <a:spLocks noChangeShapeType="1"/>
              </p:cNvSpPr>
              <p:nvPr/>
            </p:nvSpPr>
            <p:spPr bwMode="auto">
              <a:xfrm>
                <a:off x="1532" y="2212"/>
                <a:ext cx="33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10" name="Line 64"/>
              <p:cNvSpPr>
                <a:spLocks noChangeShapeType="1"/>
              </p:cNvSpPr>
              <p:nvPr/>
            </p:nvSpPr>
            <p:spPr bwMode="auto">
              <a:xfrm flipV="1">
                <a:off x="1532" y="4023"/>
                <a:ext cx="29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11" name="Line 65"/>
              <p:cNvSpPr>
                <a:spLocks noChangeShapeType="1"/>
              </p:cNvSpPr>
              <p:nvPr/>
            </p:nvSpPr>
            <p:spPr bwMode="auto">
              <a:xfrm>
                <a:off x="1487" y="4084"/>
                <a:ext cx="37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12" name="Line 66"/>
              <p:cNvSpPr>
                <a:spLocks noChangeShapeType="1"/>
              </p:cNvSpPr>
              <p:nvPr/>
            </p:nvSpPr>
            <p:spPr bwMode="auto">
              <a:xfrm flipH="1">
                <a:off x="1487" y="4011"/>
                <a:ext cx="45" cy="7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13" name="Line 67"/>
              <p:cNvSpPr>
                <a:spLocks noChangeShapeType="1"/>
              </p:cNvSpPr>
              <p:nvPr/>
            </p:nvSpPr>
            <p:spPr bwMode="auto">
              <a:xfrm>
                <a:off x="1807" y="4011"/>
                <a:ext cx="57" cy="73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6214" name="Group 68"/>
              <p:cNvGrpSpPr/>
              <p:nvPr/>
            </p:nvGrpSpPr>
            <p:grpSpPr>
              <a:xfrm>
                <a:off x="1537" y="3725"/>
                <a:ext cx="184" cy="241"/>
                <a:chOff x="2825" y="7725"/>
                <a:chExt cx="336" cy="340"/>
              </a:xfrm>
            </p:grpSpPr>
            <p:sp>
              <p:nvSpPr>
                <p:cNvPr id="6240" name="Line 69"/>
                <p:cNvSpPr>
                  <a:spLocks noChangeShapeType="1"/>
                </p:cNvSpPr>
                <p:nvPr/>
              </p:nvSpPr>
              <p:spPr bwMode="auto">
                <a:xfrm>
                  <a:off x="2825" y="7725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41" name="Line 70"/>
                <p:cNvSpPr>
                  <a:spLocks noChangeShapeType="1"/>
                </p:cNvSpPr>
                <p:nvPr/>
              </p:nvSpPr>
              <p:spPr bwMode="auto">
                <a:xfrm>
                  <a:off x="2825" y="8065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42" name="Line 71"/>
                <p:cNvSpPr>
                  <a:spLocks noChangeShapeType="1"/>
                </p:cNvSpPr>
                <p:nvPr/>
              </p:nvSpPr>
              <p:spPr bwMode="auto">
                <a:xfrm>
                  <a:off x="2825" y="7980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43" name="Line 72"/>
                <p:cNvSpPr>
                  <a:spLocks noChangeShapeType="1"/>
                </p:cNvSpPr>
                <p:nvPr/>
              </p:nvSpPr>
              <p:spPr bwMode="auto">
                <a:xfrm>
                  <a:off x="2825" y="7895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44" name="Line 73"/>
                <p:cNvSpPr>
                  <a:spLocks noChangeShapeType="1"/>
                </p:cNvSpPr>
                <p:nvPr/>
              </p:nvSpPr>
              <p:spPr bwMode="auto">
                <a:xfrm>
                  <a:off x="2825" y="7810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215" name="Group 74"/>
              <p:cNvGrpSpPr/>
              <p:nvPr/>
            </p:nvGrpSpPr>
            <p:grpSpPr>
              <a:xfrm>
                <a:off x="1532" y="3432"/>
                <a:ext cx="195" cy="229"/>
                <a:chOff x="2825" y="7725"/>
                <a:chExt cx="336" cy="340"/>
              </a:xfrm>
            </p:grpSpPr>
            <p:sp>
              <p:nvSpPr>
                <p:cNvPr id="6235" name="Line 75"/>
                <p:cNvSpPr>
                  <a:spLocks noChangeShapeType="1"/>
                </p:cNvSpPr>
                <p:nvPr/>
              </p:nvSpPr>
              <p:spPr bwMode="auto">
                <a:xfrm>
                  <a:off x="2825" y="7725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36" name="Line 76"/>
                <p:cNvSpPr>
                  <a:spLocks noChangeShapeType="1"/>
                </p:cNvSpPr>
                <p:nvPr/>
              </p:nvSpPr>
              <p:spPr bwMode="auto">
                <a:xfrm>
                  <a:off x="2825" y="8065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37" name="Line 77"/>
                <p:cNvSpPr>
                  <a:spLocks noChangeShapeType="1"/>
                </p:cNvSpPr>
                <p:nvPr/>
              </p:nvSpPr>
              <p:spPr bwMode="auto">
                <a:xfrm>
                  <a:off x="2825" y="7980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38" name="Line 78"/>
                <p:cNvSpPr>
                  <a:spLocks noChangeShapeType="1"/>
                </p:cNvSpPr>
                <p:nvPr/>
              </p:nvSpPr>
              <p:spPr bwMode="auto">
                <a:xfrm>
                  <a:off x="2825" y="7895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39" name="Line 79"/>
                <p:cNvSpPr>
                  <a:spLocks noChangeShapeType="1"/>
                </p:cNvSpPr>
                <p:nvPr/>
              </p:nvSpPr>
              <p:spPr bwMode="auto">
                <a:xfrm>
                  <a:off x="2825" y="7810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216" name="Line 80"/>
              <p:cNvSpPr>
                <a:spLocks noChangeShapeType="1"/>
              </p:cNvSpPr>
              <p:nvPr/>
            </p:nvSpPr>
            <p:spPr bwMode="auto">
              <a:xfrm>
                <a:off x="1526" y="3148"/>
                <a:ext cx="1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17" name="Line 81"/>
              <p:cNvSpPr>
                <a:spLocks noChangeShapeType="1"/>
              </p:cNvSpPr>
              <p:nvPr/>
            </p:nvSpPr>
            <p:spPr bwMode="auto">
              <a:xfrm>
                <a:off x="1530" y="3363"/>
                <a:ext cx="155" cy="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18" name="Line 82"/>
              <p:cNvSpPr>
                <a:spLocks noChangeShapeType="1"/>
              </p:cNvSpPr>
              <p:nvPr/>
            </p:nvSpPr>
            <p:spPr bwMode="auto">
              <a:xfrm>
                <a:off x="1537" y="3318"/>
                <a:ext cx="1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19" name="Line 83"/>
              <p:cNvSpPr>
                <a:spLocks noChangeShapeType="1"/>
              </p:cNvSpPr>
              <p:nvPr/>
            </p:nvSpPr>
            <p:spPr bwMode="auto">
              <a:xfrm>
                <a:off x="1537" y="3257"/>
                <a:ext cx="12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220" name="Line 84"/>
              <p:cNvSpPr>
                <a:spLocks noChangeShapeType="1"/>
              </p:cNvSpPr>
              <p:nvPr/>
            </p:nvSpPr>
            <p:spPr bwMode="auto">
              <a:xfrm>
                <a:off x="1547" y="3202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6221" name="Group 85"/>
              <p:cNvGrpSpPr/>
              <p:nvPr/>
            </p:nvGrpSpPr>
            <p:grpSpPr>
              <a:xfrm>
                <a:off x="1532" y="2852"/>
                <a:ext cx="183" cy="242"/>
                <a:chOff x="2825" y="7725"/>
                <a:chExt cx="336" cy="340"/>
              </a:xfrm>
            </p:grpSpPr>
            <p:sp>
              <p:nvSpPr>
                <p:cNvPr id="6230" name="Line 86"/>
                <p:cNvSpPr>
                  <a:spLocks noChangeShapeType="1"/>
                </p:cNvSpPr>
                <p:nvPr/>
              </p:nvSpPr>
              <p:spPr bwMode="auto">
                <a:xfrm>
                  <a:off x="2825" y="7725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31" name="Line 87"/>
                <p:cNvSpPr>
                  <a:spLocks noChangeShapeType="1"/>
                </p:cNvSpPr>
                <p:nvPr/>
              </p:nvSpPr>
              <p:spPr bwMode="auto">
                <a:xfrm>
                  <a:off x="2825" y="8065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32" name="Line 88"/>
                <p:cNvSpPr>
                  <a:spLocks noChangeShapeType="1"/>
                </p:cNvSpPr>
                <p:nvPr/>
              </p:nvSpPr>
              <p:spPr bwMode="auto">
                <a:xfrm>
                  <a:off x="2825" y="7980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33" name="Line 89"/>
                <p:cNvSpPr>
                  <a:spLocks noChangeShapeType="1"/>
                </p:cNvSpPr>
                <p:nvPr/>
              </p:nvSpPr>
              <p:spPr bwMode="auto">
                <a:xfrm>
                  <a:off x="2825" y="7895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34" name="Line 90"/>
                <p:cNvSpPr>
                  <a:spLocks noChangeShapeType="1"/>
                </p:cNvSpPr>
                <p:nvPr/>
              </p:nvSpPr>
              <p:spPr bwMode="auto">
                <a:xfrm>
                  <a:off x="2825" y="7810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222" name="Group 91"/>
              <p:cNvGrpSpPr/>
              <p:nvPr/>
            </p:nvGrpSpPr>
            <p:grpSpPr>
              <a:xfrm>
                <a:off x="1532" y="2550"/>
                <a:ext cx="183" cy="241"/>
                <a:chOff x="2825" y="7725"/>
                <a:chExt cx="336" cy="340"/>
              </a:xfrm>
            </p:grpSpPr>
            <p:sp>
              <p:nvSpPr>
                <p:cNvPr id="6225" name="Line 92"/>
                <p:cNvSpPr>
                  <a:spLocks noChangeShapeType="1"/>
                </p:cNvSpPr>
                <p:nvPr/>
              </p:nvSpPr>
              <p:spPr bwMode="auto">
                <a:xfrm>
                  <a:off x="2825" y="7725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26" name="Line 93"/>
                <p:cNvSpPr>
                  <a:spLocks noChangeShapeType="1"/>
                </p:cNvSpPr>
                <p:nvPr/>
              </p:nvSpPr>
              <p:spPr bwMode="auto">
                <a:xfrm>
                  <a:off x="2825" y="8065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27" name="Line 94"/>
                <p:cNvSpPr>
                  <a:spLocks noChangeShapeType="1"/>
                </p:cNvSpPr>
                <p:nvPr/>
              </p:nvSpPr>
              <p:spPr bwMode="auto">
                <a:xfrm>
                  <a:off x="2825" y="7980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28" name="Line 95"/>
                <p:cNvSpPr>
                  <a:spLocks noChangeShapeType="1"/>
                </p:cNvSpPr>
                <p:nvPr/>
              </p:nvSpPr>
              <p:spPr bwMode="auto">
                <a:xfrm>
                  <a:off x="2825" y="7895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6229" name="Line 96"/>
                <p:cNvSpPr>
                  <a:spLocks noChangeShapeType="1"/>
                </p:cNvSpPr>
                <p:nvPr/>
              </p:nvSpPr>
              <p:spPr bwMode="auto">
                <a:xfrm>
                  <a:off x="2825" y="7810"/>
                  <a:ext cx="231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223" name="Text Box 97"/>
              <p:cNvSpPr txBox="1">
                <a:spLocks noChangeArrowheads="1"/>
              </p:cNvSpPr>
              <p:nvPr/>
            </p:nvSpPr>
            <p:spPr bwMode="auto">
              <a:xfrm>
                <a:off x="1556" y="2260"/>
                <a:ext cx="209" cy="1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b="1">
                    <a:solidFill>
                      <a:srgbClr val="000099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ml</a:t>
                </a:r>
              </a:p>
            </p:txBody>
          </p:sp>
          <p:sp>
            <p:nvSpPr>
              <p:cNvPr id="6224" name="Line 98"/>
              <p:cNvSpPr>
                <a:spLocks noChangeShapeType="1"/>
              </p:cNvSpPr>
              <p:nvPr/>
            </p:nvSpPr>
            <p:spPr bwMode="auto">
              <a:xfrm>
                <a:off x="1526" y="3311"/>
                <a:ext cx="299" cy="0"/>
              </a:xfrm>
              <a:prstGeom prst="line">
                <a:avLst/>
              </a:prstGeom>
              <a:noFill/>
              <a:ln w="28575">
                <a:solidFill>
                  <a:srgbClr val="3366FF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6204" name="Text Box 99"/>
            <p:cNvSpPr txBox="1">
              <a:spLocks noChangeArrowheads="1"/>
            </p:cNvSpPr>
            <p:nvPr/>
          </p:nvSpPr>
          <p:spPr bwMode="auto">
            <a:xfrm>
              <a:off x="1864" y="3172"/>
              <a:ext cx="297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kumimoji="1" lang="en-US" altLang="zh-CN" sz="2800" b="1" baseline="-25000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</a:t>
              </a:r>
              <a:endPara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53"/>
          <p:cNvGrpSpPr/>
          <p:nvPr/>
        </p:nvGrpSpPr>
        <p:grpSpPr>
          <a:xfrm>
            <a:off x="1789113" y="1423988"/>
            <a:ext cx="1411287" cy="3048000"/>
            <a:chOff x="2933" y="2167"/>
            <a:chExt cx="889" cy="1920"/>
          </a:xfrm>
        </p:grpSpPr>
        <p:sp>
          <p:nvSpPr>
            <p:cNvPr id="6152" name="Rectangle 113"/>
            <p:cNvSpPr>
              <a:spLocks noChangeArrowheads="1"/>
            </p:cNvSpPr>
            <p:nvPr/>
          </p:nvSpPr>
          <p:spPr bwMode="auto">
            <a:xfrm>
              <a:off x="3164" y="2983"/>
              <a:ext cx="304" cy="1056"/>
            </a:xfrm>
            <a:prstGeom prst="rect">
              <a:avLst/>
            </a:prstGeom>
            <a:solidFill>
              <a:srgbClr val="D3FFFF"/>
            </a:solidFill>
            <a:ln w="9525">
              <a:noFill/>
              <a:miter lim="800000"/>
            </a:ln>
          </p:spPr>
          <p:txBody>
            <a:bodyPr wrap="none" anchor="ctr"/>
            <a:lstStyle/>
            <a:p>
              <a:endParaRPr lang="zh-CN" altLang="en-US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6153" name="Group 114"/>
            <p:cNvGrpSpPr/>
            <p:nvPr/>
          </p:nvGrpSpPr>
          <p:grpSpPr>
            <a:xfrm>
              <a:off x="2933" y="2458"/>
              <a:ext cx="275" cy="1379"/>
              <a:chOff x="8264" y="11582"/>
              <a:chExt cx="306" cy="1549"/>
            </a:xfrm>
          </p:grpSpPr>
          <p:sp>
            <p:nvSpPr>
              <p:cNvPr id="6197" name="Text Box 115"/>
              <p:cNvSpPr txBox="1">
                <a:spLocks noChangeArrowheads="1"/>
              </p:cNvSpPr>
              <p:nvPr/>
            </p:nvSpPr>
            <p:spPr bwMode="auto">
              <a:xfrm>
                <a:off x="8264" y="11582"/>
                <a:ext cx="294" cy="2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b="1">
                    <a:solidFill>
                      <a:srgbClr val="000099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6198" name="Text Box 116"/>
              <p:cNvSpPr txBox="1">
                <a:spLocks noChangeArrowheads="1"/>
              </p:cNvSpPr>
              <p:nvPr/>
            </p:nvSpPr>
            <p:spPr bwMode="auto">
              <a:xfrm>
                <a:off x="8321" y="12914"/>
                <a:ext cx="249" cy="21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b="1">
                    <a:solidFill>
                      <a:srgbClr val="000099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20</a:t>
                </a:r>
              </a:p>
            </p:txBody>
          </p:sp>
          <p:sp>
            <p:nvSpPr>
              <p:cNvPr id="6199" name="Text Box 117"/>
              <p:cNvSpPr txBox="1">
                <a:spLocks noChangeArrowheads="1"/>
              </p:cNvSpPr>
              <p:nvPr/>
            </p:nvSpPr>
            <p:spPr bwMode="auto">
              <a:xfrm>
                <a:off x="8324" y="12585"/>
                <a:ext cx="231" cy="25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b="1">
                    <a:solidFill>
                      <a:srgbClr val="000099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40</a:t>
                </a:r>
              </a:p>
            </p:txBody>
          </p:sp>
          <p:sp>
            <p:nvSpPr>
              <p:cNvPr id="6200" name="Text Box 118"/>
              <p:cNvSpPr txBox="1">
                <a:spLocks noChangeArrowheads="1"/>
              </p:cNvSpPr>
              <p:nvPr/>
            </p:nvSpPr>
            <p:spPr bwMode="auto">
              <a:xfrm>
                <a:off x="8327" y="12262"/>
                <a:ext cx="210" cy="27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b="1">
                    <a:solidFill>
                      <a:srgbClr val="000099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60</a:t>
                </a:r>
              </a:p>
            </p:txBody>
          </p:sp>
          <p:sp>
            <p:nvSpPr>
              <p:cNvPr id="6201" name="Text Box 119"/>
              <p:cNvSpPr txBox="1">
                <a:spLocks noChangeArrowheads="1"/>
              </p:cNvSpPr>
              <p:nvPr/>
            </p:nvSpPr>
            <p:spPr bwMode="auto">
              <a:xfrm>
                <a:off x="8332" y="11928"/>
                <a:ext cx="205" cy="26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/>
              <a:lstStyle/>
              <a:p>
                <a:pPr algn="just" eaLnBrk="0" hangingPunct="0"/>
                <a:r>
                  <a:rPr lang="en-US" altLang="zh-CN" b="1">
                    <a:solidFill>
                      <a:srgbClr val="000099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80</a:t>
                </a:r>
              </a:p>
            </p:txBody>
          </p:sp>
        </p:grpSp>
        <p:sp>
          <p:nvSpPr>
            <p:cNvPr id="6154" name="Line 120"/>
            <p:cNvSpPr>
              <a:spLocks noChangeShapeType="1"/>
            </p:cNvSpPr>
            <p:nvPr/>
          </p:nvSpPr>
          <p:spPr bwMode="auto">
            <a:xfrm flipH="1">
              <a:off x="3180" y="2227"/>
              <a:ext cx="0" cy="179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55" name="Line 121"/>
            <p:cNvSpPr>
              <a:spLocks noChangeShapeType="1"/>
            </p:cNvSpPr>
            <p:nvPr/>
          </p:nvSpPr>
          <p:spPr bwMode="auto">
            <a:xfrm flipH="1">
              <a:off x="3472" y="2288"/>
              <a:ext cx="0" cy="17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56" name="Line 122"/>
            <p:cNvSpPr>
              <a:spLocks noChangeShapeType="1"/>
            </p:cNvSpPr>
            <p:nvPr/>
          </p:nvSpPr>
          <p:spPr bwMode="auto">
            <a:xfrm flipV="1">
              <a:off x="3472" y="2215"/>
              <a:ext cx="46" cy="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57" name="Line 123"/>
            <p:cNvSpPr>
              <a:spLocks noChangeShapeType="1"/>
            </p:cNvSpPr>
            <p:nvPr/>
          </p:nvSpPr>
          <p:spPr bwMode="auto">
            <a:xfrm>
              <a:off x="3180" y="2215"/>
              <a:ext cx="33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58" name="Line 124"/>
            <p:cNvSpPr>
              <a:spLocks noChangeShapeType="1"/>
            </p:cNvSpPr>
            <p:nvPr/>
          </p:nvSpPr>
          <p:spPr bwMode="auto">
            <a:xfrm flipV="1">
              <a:off x="3180" y="4026"/>
              <a:ext cx="303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59" name="Line 125"/>
            <p:cNvSpPr>
              <a:spLocks noChangeShapeType="1"/>
            </p:cNvSpPr>
            <p:nvPr/>
          </p:nvSpPr>
          <p:spPr bwMode="auto">
            <a:xfrm>
              <a:off x="3133" y="4087"/>
              <a:ext cx="38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0" name="Line 126"/>
            <p:cNvSpPr>
              <a:spLocks noChangeShapeType="1"/>
            </p:cNvSpPr>
            <p:nvPr/>
          </p:nvSpPr>
          <p:spPr bwMode="auto">
            <a:xfrm flipH="1">
              <a:off x="3133" y="4014"/>
              <a:ext cx="47" cy="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1" name="Line 127"/>
            <p:cNvSpPr>
              <a:spLocks noChangeShapeType="1"/>
            </p:cNvSpPr>
            <p:nvPr/>
          </p:nvSpPr>
          <p:spPr bwMode="auto">
            <a:xfrm>
              <a:off x="3460" y="4014"/>
              <a:ext cx="58" cy="7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6162" name="Group 128"/>
            <p:cNvGrpSpPr/>
            <p:nvPr/>
          </p:nvGrpSpPr>
          <p:grpSpPr>
            <a:xfrm>
              <a:off x="3185" y="3728"/>
              <a:ext cx="188" cy="241"/>
              <a:chOff x="2825" y="7725"/>
              <a:chExt cx="336" cy="340"/>
            </a:xfrm>
          </p:grpSpPr>
          <p:sp>
            <p:nvSpPr>
              <p:cNvPr id="6192" name="Line 129"/>
              <p:cNvSpPr>
                <a:spLocks noChangeShapeType="1"/>
              </p:cNvSpPr>
              <p:nvPr/>
            </p:nvSpPr>
            <p:spPr bwMode="auto">
              <a:xfrm>
                <a:off x="2825" y="772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93" name="Line 130"/>
              <p:cNvSpPr>
                <a:spLocks noChangeShapeType="1"/>
              </p:cNvSpPr>
              <p:nvPr/>
            </p:nvSpPr>
            <p:spPr bwMode="auto">
              <a:xfrm>
                <a:off x="2825" y="8065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94" name="Line 131"/>
              <p:cNvSpPr>
                <a:spLocks noChangeShapeType="1"/>
              </p:cNvSpPr>
              <p:nvPr/>
            </p:nvSpPr>
            <p:spPr bwMode="auto">
              <a:xfrm>
                <a:off x="2825" y="7980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95" name="Line 132"/>
              <p:cNvSpPr>
                <a:spLocks noChangeShapeType="1"/>
              </p:cNvSpPr>
              <p:nvPr/>
            </p:nvSpPr>
            <p:spPr bwMode="auto">
              <a:xfrm>
                <a:off x="2825" y="7895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96" name="Line 133"/>
              <p:cNvSpPr>
                <a:spLocks noChangeShapeType="1"/>
              </p:cNvSpPr>
              <p:nvPr/>
            </p:nvSpPr>
            <p:spPr bwMode="auto">
              <a:xfrm>
                <a:off x="2825" y="7810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6163" name="Group 134"/>
            <p:cNvGrpSpPr/>
            <p:nvPr/>
          </p:nvGrpSpPr>
          <p:grpSpPr>
            <a:xfrm>
              <a:off x="3180" y="3435"/>
              <a:ext cx="198" cy="229"/>
              <a:chOff x="2825" y="7725"/>
              <a:chExt cx="336" cy="340"/>
            </a:xfrm>
          </p:grpSpPr>
          <p:sp>
            <p:nvSpPr>
              <p:cNvPr id="6187" name="Line 135"/>
              <p:cNvSpPr>
                <a:spLocks noChangeShapeType="1"/>
              </p:cNvSpPr>
              <p:nvPr/>
            </p:nvSpPr>
            <p:spPr bwMode="auto">
              <a:xfrm>
                <a:off x="2825" y="772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8" name="Line 136"/>
              <p:cNvSpPr>
                <a:spLocks noChangeShapeType="1"/>
              </p:cNvSpPr>
              <p:nvPr/>
            </p:nvSpPr>
            <p:spPr bwMode="auto">
              <a:xfrm>
                <a:off x="2825" y="8065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9" name="Line 137"/>
              <p:cNvSpPr>
                <a:spLocks noChangeShapeType="1"/>
              </p:cNvSpPr>
              <p:nvPr/>
            </p:nvSpPr>
            <p:spPr bwMode="auto">
              <a:xfrm>
                <a:off x="2825" y="7980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90" name="Line 138"/>
              <p:cNvSpPr>
                <a:spLocks noChangeShapeType="1"/>
              </p:cNvSpPr>
              <p:nvPr/>
            </p:nvSpPr>
            <p:spPr bwMode="auto">
              <a:xfrm>
                <a:off x="2825" y="7895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91" name="Line 139"/>
              <p:cNvSpPr>
                <a:spLocks noChangeShapeType="1"/>
              </p:cNvSpPr>
              <p:nvPr/>
            </p:nvSpPr>
            <p:spPr bwMode="auto">
              <a:xfrm>
                <a:off x="2825" y="7810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6164" name="Line 140"/>
            <p:cNvSpPr>
              <a:spLocks noChangeShapeType="1"/>
            </p:cNvSpPr>
            <p:nvPr/>
          </p:nvSpPr>
          <p:spPr bwMode="auto">
            <a:xfrm>
              <a:off x="3173" y="3151"/>
              <a:ext cx="1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5" name="Line 141"/>
            <p:cNvSpPr>
              <a:spLocks noChangeShapeType="1"/>
            </p:cNvSpPr>
            <p:nvPr/>
          </p:nvSpPr>
          <p:spPr bwMode="auto">
            <a:xfrm>
              <a:off x="3178" y="3366"/>
              <a:ext cx="158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6" name="Line 142"/>
            <p:cNvSpPr>
              <a:spLocks noChangeShapeType="1"/>
            </p:cNvSpPr>
            <p:nvPr/>
          </p:nvSpPr>
          <p:spPr bwMode="auto">
            <a:xfrm>
              <a:off x="3185" y="3321"/>
              <a:ext cx="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7" name="Line 143"/>
            <p:cNvSpPr>
              <a:spLocks noChangeShapeType="1"/>
            </p:cNvSpPr>
            <p:nvPr/>
          </p:nvSpPr>
          <p:spPr bwMode="auto">
            <a:xfrm>
              <a:off x="3185" y="3260"/>
              <a:ext cx="1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68" name="Line 144"/>
            <p:cNvSpPr>
              <a:spLocks noChangeShapeType="1"/>
            </p:cNvSpPr>
            <p:nvPr/>
          </p:nvSpPr>
          <p:spPr bwMode="auto">
            <a:xfrm>
              <a:off x="3195" y="3205"/>
              <a:ext cx="1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6169" name="Group 145"/>
            <p:cNvGrpSpPr/>
            <p:nvPr/>
          </p:nvGrpSpPr>
          <p:grpSpPr>
            <a:xfrm>
              <a:off x="3180" y="2855"/>
              <a:ext cx="186" cy="242"/>
              <a:chOff x="2825" y="7725"/>
              <a:chExt cx="336" cy="340"/>
            </a:xfrm>
          </p:grpSpPr>
          <p:sp>
            <p:nvSpPr>
              <p:cNvPr id="6182" name="Line 146"/>
              <p:cNvSpPr>
                <a:spLocks noChangeShapeType="1"/>
              </p:cNvSpPr>
              <p:nvPr/>
            </p:nvSpPr>
            <p:spPr bwMode="auto">
              <a:xfrm>
                <a:off x="2825" y="772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3" name="Line 147"/>
              <p:cNvSpPr>
                <a:spLocks noChangeShapeType="1"/>
              </p:cNvSpPr>
              <p:nvPr/>
            </p:nvSpPr>
            <p:spPr bwMode="auto">
              <a:xfrm>
                <a:off x="2825" y="8065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4" name="Line 148"/>
              <p:cNvSpPr>
                <a:spLocks noChangeShapeType="1"/>
              </p:cNvSpPr>
              <p:nvPr/>
            </p:nvSpPr>
            <p:spPr bwMode="auto">
              <a:xfrm>
                <a:off x="2825" y="7980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5" name="Line 149"/>
              <p:cNvSpPr>
                <a:spLocks noChangeShapeType="1"/>
              </p:cNvSpPr>
              <p:nvPr/>
            </p:nvSpPr>
            <p:spPr bwMode="auto">
              <a:xfrm>
                <a:off x="2825" y="7895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6" name="Line 150"/>
              <p:cNvSpPr>
                <a:spLocks noChangeShapeType="1"/>
              </p:cNvSpPr>
              <p:nvPr/>
            </p:nvSpPr>
            <p:spPr bwMode="auto">
              <a:xfrm>
                <a:off x="2825" y="7810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6170" name="Group 151"/>
            <p:cNvGrpSpPr/>
            <p:nvPr/>
          </p:nvGrpSpPr>
          <p:grpSpPr>
            <a:xfrm>
              <a:off x="3180" y="2553"/>
              <a:ext cx="186" cy="241"/>
              <a:chOff x="2825" y="7725"/>
              <a:chExt cx="336" cy="340"/>
            </a:xfrm>
          </p:grpSpPr>
          <p:sp>
            <p:nvSpPr>
              <p:cNvPr id="6177" name="Line 152"/>
              <p:cNvSpPr>
                <a:spLocks noChangeShapeType="1"/>
              </p:cNvSpPr>
              <p:nvPr/>
            </p:nvSpPr>
            <p:spPr bwMode="auto">
              <a:xfrm>
                <a:off x="2825" y="7725"/>
                <a:ext cx="3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78" name="Line 153"/>
              <p:cNvSpPr>
                <a:spLocks noChangeShapeType="1"/>
              </p:cNvSpPr>
              <p:nvPr/>
            </p:nvSpPr>
            <p:spPr bwMode="auto">
              <a:xfrm>
                <a:off x="2825" y="8065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79" name="Line 154"/>
              <p:cNvSpPr>
                <a:spLocks noChangeShapeType="1"/>
              </p:cNvSpPr>
              <p:nvPr/>
            </p:nvSpPr>
            <p:spPr bwMode="auto">
              <a:xfrm>
                <a:off x="2825" y="7980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0" name="Line 155"/>
              <p:cNvSpPr>
                <a:spLocks noChangeShapeType="1"/>
              </p:cNvSpPr>
              <p:nvPr/>
            </p:nvSpPr>
            <p:spPr bwMode="auto">
              <a:xfrm>
                <a:off x="2825" y="7895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81" name="Line 156"/>
              <p:cNvSpPr>
                <a:spLocks noChangeShapeType="1"/>
              </p:cNvSpPr>
              <p:nvPr/>
            </p:nvSpPr>
            <p:spPr bwMode="auto">
              <a:xfrm>
                <a:off x="2825" y="7810"/>
                <a:ext cx="231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6171" name="Text Box 157"/>
            <p:cNvSpPr txBox="1">
              <a:spLocks noChangeArrowheads="1"/>
            </p:cNvSpPr>
            <p:nvPr/>
          </p:nvSpPr>
          <p:spPr bwMode="auto">
            <a:xfrm>
              <a:off x="3204" y="2263"/>
              <a:ext cx="213" cy="1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/>
            <a:lstStyle/>
            <a:p>
              <a:pPr algn="just" eaLnBrk="0" hangingPunct="0"/>
              <a:r>
                <a:rPr lang="en-US" altLang="zh-CN" b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ml</a:t>
              </a:r>
            </a:p>
          </p:txBody>
        </p:sp>
        <p:sp>
          <p:nvSpPr>
            <p:cNvPr id="6172" name="Line 158"/>
            <p:cNvSpPr>
              <a:spLocks noChangeShapeType="1"/>
            </p:cNvSpPr>
            <p:nvPr/>
          </p:nvSpPr>
          <p:spPr bwMode="auto">
            <a:xfrm>
              <a:off x="3164" y="2983"/>
              <a:ext cx="305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73" name="Freeform 159" descr="花岗岩"/>
            <p:cNvSpPr/>
            <p:nvPr/>
          </p:nvSpPr>
          <p:spPr bwMode="auto">
            <a:xfrm rot="-5073058">
              <a:off x="3172" y="3744"/>
              <a:ext cx="288" cy="253"/>
            </a:xfrm>
            <a:custGeom>
              <a:avLst/>
              <a:gdLst>
                <a:gd name="T0" fmla="*/ 31 w 355"/>
                <a:gd name="T1" fmla="*/ 1 h 395"/>
                <a:gd name="T2" fmla="*/ 16 w 355"/>
                <a:gd name="T3" fmla="*/ 1 h 395"/>
                <a:gd name="T4" fmla="*/ 7 w 355"/>
                <a:gd name="T5" fmla="*/ 1 h 395"/>
                <a:gd name="T6" fmla="*/ 0 w 355"/>
                <a:gd name="T7" fmla="*/ 1 h 395"/>
                <a:gd name="T8" fmla="*/ 34 w 355"/>
                <a:gd name="T9" fmla="*/ 3 h 395"/>
                <a:gd name="T10" fmla="*/ 40 w 355"/>
                <a:gd name="T11" fmla="*/ 3 h 395"/>
                <a:gd name="T12" fmla="*/ 44 w 355"/>
                <a:gd name="T13" fmla="*/ 2 h 395"/>
                <a:gd name="T14" fmla="*/ 41 w 355"/>
                <a:gd name="T15" fmla="*/ 1 h 395"/>
                <a:gd name="T16" fmla="*/ 32 w 355"/>
                <a:gd name="T17" fmla="*/ 1 h 395"/>
                <a:gd name="T18" fmla="*/ 31 w 355"/>
                <a:gd name="T19" fmla="*/ 1 h 395"/>
                <a:gd name="T20" fmla="*/ 31 w 355"/>
                <a:gd name="T21" fmla="*/ 1 h 3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5"/>
                <a:gd name="T34" fmla="*/ 0 h 395"/>
                <a:gd name="T35" fmla="*/ 355 w 355"/>
                <a:gd name="T36" fmla="*/ 395 h 39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5" h="395">
                  <a:moveTo>
                    <a:pt x="252" y="25"/>
                  </a:moveTo>
                  <a:cubicBezTo>
                    <a:pt x="212" y="29"/>
                    <a:pt x="172" y="32"/>
                    <a:pt x="132" y="37"/>
                  </a:cubicBezTo>
                  <a:cubicBezTo>
                    <a:pt x="108" y="40"/>
                    <a:pt x="80" y="35"/>
                    <a:pt x="60" y="49"/>
                  </a:cubicBezTo>
                  <a:cubicBezTo>
                    <a:pt x="24" y="74"/>
                    <a:pt x="13" y="119"/>
                    <a:pt x="0" y="157"/>
                  </a:cubicBezTo>
                  <a:cubicBezTo>
                    <a:pt x="18" y="395"/>
                    <a:pt x="1" y="327"/>
                    <a:pt x="276" y="313"/>
                  </a:cubicBezTo>
                  <a:cubicBezTo>
                    <a:pt x="292" y="301"/>
                    <a:pt x="313" y="294"/>
                    <a:pt x="324" y="277"/>
                  </a:cubicBezTo>
                  <a:cubicBezTo>
                    <a:pt x="338" y="256"/>
                    <a:pt x="348" y="205"/>
                    <a:pt x="348" y="205"/>
                  </a:cubicBezTo>
                  <a:cubicBezTo>
                    <a:pt x="344" y="169"/>
                    <a:pt x="355" y="128"/>
                    <a:pt x="336" y="97"/>
                  </a:cubicBezTo>
                  <a:cubicBezTo>
                    <a:pt x="322" y="76"/>
                    <a:pt x="264" y="73"/>
                    <a:pt x="264" y="73"/>
                  </a:cubicBezTo>
                  <a:cubicBezTo>
                    <a:pt x="260" y="61"/>
                    <a:pt x="260" y="47"/>
                    <a:pt x="252" y="37"/>
                  </a:cubicBezTo>
                  <a:cubicBezTo>
                    <a:pt x="235" y="16"/>
                    <a:pt x="176" y="0"/>
                    <a:pt x="252" y="25"/>
                  </a:cubicBezTo>
                  <a:close/>
                </a:path>
              </a:pathLst>
            </a:custGeom>
            <a:blipFill dpi="0" rotWithShape="0">
              <a:blip r:embed="rId3"/>
              <a:tile tx="0" ty="0" sx="100000" sy="100000" flip="none" algn="tl"/>
            </a:blip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74" name="Freeform 160"/>
            <p:cNvSpPr/>
            <p:nvPr/>
          </p:nvSpPr>
          <p:spPr bwMode="auto">
            <a:xfrm>
              <a:off x="3227" y="3823"/>
              <a:ext cx="190" cy="72"/>
            </a:xfrm>
            <a:custGeom>
              <a:avLst/>
              <a:gdLst>
                <a:gd name="T0" fmla="*/ 0 w 258"/>
                <a:gd name="T1" fmla="*/ 230 h 63"/>
                <a:gd name="T2" fmla="*/ 10 w 258"/>
                <a:gd name="T3" fmla="*/ 182 h 63"/>
                <a:gd name="T4" fmla="*/ 7 w 258"/>
                <a:gd name="T5" fmla="*/ 91 h 63"/>
                <a:gd name="T6" fmla="*/ 1 w 258"/>
                <a:gd name="T7" fmla="*/ 0 h 63"/>
                <a:gd name="T8" fmla="*/ 4 w 258"/>
                <a:gd name="T9" fmla="*/ 4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63"/>
                <a:gd name="T17" fmla="*/ 258 w 258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62">
                  <a:moveTo>
                    <a:pt x="0" y="60"/>
                  </a:moveTo>
                  <a:cubicBezTo>
                    <a:pt x="80" y="56"/>
                    <a:pt x="161" y="63"/>
                    <a:pt x="240" y="48"/>
                  </a:cubicBezTo>
                  <a:cubicBezTo>
                    <a:pt x="258" y="45"/>
                    <a:pt x="209" y="30"/>
                    <a:pt x="192" y="24"/>
                  </a:cubicBezTo>
                  <a:cubicBezTo>
                    <a:pt x="172" y="17"/>
                    <a:pt x="59" y="0"/>
                    <a:pt x="48" y="0"/>
                  </a:cubicBezTo>
                  <a:cubicBezTo>
                    <a:pt x="28" y="0"/>
                    <a:pt x="108" y="12"/>
                    <a:pt x="108" y="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75" name="Freeform 161"/>
            <p:cNvSpPr/>
            <p:nvPr/>
          </p:nvSpPr>
          <p:spPr bwMode="auto">
            <a:xfrm>
              <a:off x="3223" y="2167"/>
              <a:ext cx="346" cy="1680"/>
            </a:xfrm>
            <a:custGeom>
              <a:avLst/>
              <a:gdLst>
                <a:gd name="T0" fmla="*/ 443 w 292"/>
                <a:gd name="T1" fmla="*/ 1912 h 1656"/>
                <a:gd name="T2" fmla="*/ 496 w 292"/>
                <a:gd name="T3" fmla="*/ 818 h 1656"/>
                <a:gd name="T4" fmla="*/ 705 w 292"/>
                <a:gd name="T5" fmla="*/ 222 h 1656"/>
                <a:gd name="T6" fmla="*/ 969 w 292"/>
                <a:gd name="T7" fmla="*/ 46 h 1656"/>
                <a:gd name="T8" fmla="*/ 1286 w 292"/>
                <a:gd name="T9" fmla="*/ 0 h 16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2"/>
                <a:gd name="T16" fmla="*/ 0 h 1656"/>
                <a:gd name="T17" fmla="*/ 292 w 292"/>
                <a:gd name="T18" fmla="*/ 1656 h 16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2" h="1655">
                  <a:moveTo>
                    <a:pt x="100" y="1656"/>
                  </a:moveTo>
                  <a:cubicBezTo>
                    <a:pt x="0" y="1355"/>
                    <a:pt x="73" y="1020"/>
                    <a:pt x="112" y="708"/>
                  </a:cubicBezTo>
                  <a:cubicBezTo>
                    <a:pt x="119" y="515"/>
                    <a:pt x="124" y="372"/>
                    <a:pt x="160" y="192"/>
                  </a:cubicBezTo>
                  <a:cubicBezTo>
                    <a:pt x="171" y="136"/>
                    <a:pt x="202" y="91"/>
                    <a:pt x="220" y="36"/>
                  </a:cubicBezTo>
                  <a:cubicBezTo>
                    <a:pt x="228" y="11"/>
                    <a:pt x="292" y="0"/>
                    <a:pt x="29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76" name="Text Box 162"/>
            <p:cNvSpPr txBox="1">
              <a:spLocks noChangeArrowheads="1"/>
            </p:cNvSpPr>
            <p:nvPr/>
          </p:nvSpPr>
          <p:spPr bwMode="auto">
            <a:xfrm>
              <a:off x="3518" y="2887"/>
              <a:ext cx="304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800" b="1" i="1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V</a:t>
              </a:r>
              <a:r>
                <a:rPr kumimoji="1" lang="en-US" altLang="zh-CN" sz="2800" b="1" baseline="-25000">
                  <a:solidFill>
                    <a:srgbClr val="000099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2</a:t>
              </a:r>
              <a:endParaRPr kumimoji="1" lang="en-US" altLang="zh-CN" sz="2800" b="1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aphicFrame>
        <p:nvGraphicFramePr>
          <p:cNvPr id="138344" name="Object 104"/>
          <p:cNvGraphicFramePr>
            <a:graphicFrameLocks noChangeAspect="1"/>
          </p:cNvGraphicFramePr>
          <p:nvPr/>
        </p:nvGraphicFramePr>
        <p:xfrm>
          <a:off x="835025" y="4573588"/>
          <a:ext cx="19208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761760" imgH="228600" progId="Equation.DSMT4">
                  <p:embed/>
                </p:oleObj>
              </mc:Choice>
              <mc:Fallback>
                <p:oleObj name="Equation" r:id="rId4" imgW="761760" imgH="228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5025" y="4573588"/>
                        <a:ext cx="1920875" cy="576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45" name="Object 105"/>
          <p:cNvGraphicFramePr>
            <a:graphicFrameLocks noGrp="1" noChangeAspect="1"/>
          </p:cNvGraphicFramePr>
          <p:nvPr>
            <p:ph sz="half" idx="2"/>
          </p:nvPr>
        </p:nvGraphicFramePr>
        <p:xfrm>
          <a:off x="5124450" y="955675"/>
          <a:ext cx="1041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6" imgW="431640" imgH="393480" progId="Equation.DSMT4">
                  <p:embed/>
                </p:oleObj>
              </mc:Choice>
              <mc:Fallback>
                <p:oleObj name="Equation" r:id="rId6" imgW="43164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4450" y="955675"/>
                        <a:ext cx="1041400" cy="949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8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8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00013"/>
            <a:ext cx="5657850" cy="715962"/>
          </a:xfrm>
        </p:spPr>
        <p:txBody>
          <a:bodyPr/>
          <a:lstStyle/>
          <a:p>
            <a:pPr algn="l" eaLnBrk="1" hangingPunct="1"/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设计实验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" y="792163"/>
            <a:ext cx="7113588" cy="420052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）量筒放入适量水，读取水体积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）用细线系住小石块，慢慢放入量筒水中，读出总体积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）取出小石块称小石块质量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" y="5110163"/>
            <a:ext cx="7215188" cy="12001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分析：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小石块表面沾有水，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偏大，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偏大</a:t>
            </a:r>
          </a:p>
        </p:txBody>
      </p: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69150" y="238125"/>
            <a:ext cx="1700213" cy="2503488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16747" name="Picture 1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75325" y="3124200"/>
            <a:ext cx="3209925" cy="1533525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graphicFrame>
        <p:nvGraphicFramePr>
          <p:cNvPr id="116748" name="Object 12"/>
          <p:cNvGraphicFramePr>
            <a:graphicFrameLocks noChangeAspect="1"/>
          </p:cNvGraphicFramePr>
          <p:nvPr/>
        </p:nvGraphicFramePr>
        <p:xfrm>
          <a:off x="1428750" y="3905250"/>
          <a:ext cx="22288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5" imgW="711000" imgH="431640" progId="Equation.DSMT4">
                  <p:embed/>
                </p:oleObj>
              </mc:Choice>
              <mc:Fallback>
                <p:oleObj name="Equation" r:id="rId5" imgW="71100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28750" y="3905250"/>
                        <a:ext cx="2228850" cy="1352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uiExpand="1" build="p"/>
      <p:bldP spid="116740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-42863" y="720725"/>
            <a:ext cx="6183313" cy="380206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（</a:t>
            </a:r>
            <a:r>
              <a:rPr kumimoji="1" lang="en-US" altLang="zh-CN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）用天平称量石块的质量</a:t>
            </a:r>
            <a:r>
              <a:rPr kumimoji="1" lang="en-US" altLang="zh-CN" sz="2800" b="1" i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m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（</a:t>
            </a:r>
            <a:r>
              <a:rPr kumimoji="1" lang="en-US" altLang="zh-CN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）在量筒中倒入适量的水，记录水的体积</a:t>
            </a:r>
            <a:r>
              <a:rPr kumimoji="1" lang="en-US" altLang="zh-CN" sz="2800" b="1" i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V</a:t>
            </a:r>
            <a:r>
              <a:rPr kumimoji="1" lang="en-US" altLang="zh-CN" sz="2800" b="1" baseline="-25000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（</a:t>
            </a:r>
            <a:r>
              <a:rPr kumimoji="1" lang="en-US" altLang="zh-CN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3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）用细线拴好石块，浸没在量筒的水中，记录水面到达的刻度</a:t>
            </a:r>
            <a:r>
              <a:rPr kumimoji="1" lang="en-US" altLang="zh-CN" sz="2800" b="1" i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V</a:t>
            </a:r>
            <a:r>
              <a:rPr kumimoji="1" lang="en-US" altLang="zh-CN" sz="2800" b="1" baseline="-25000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表达式：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kumimoji="1" lang="zh-CN" altLang="en-US" sz="28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实验记录表格：</a:t>
            </a:r>
          </a:p>
        </p:txBody>
      </p:sp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1717675" y="3227388"/>
          <a:ext cx="2009775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711000" imgH="431640" progId="Equation.DSMT4">
                  <p:embed/>
                </p:oleObj>
              </mc:Choice>
              <mc:Fallback>
                <p:oleObj name="Equation" r:id="rId4" imgW="71100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7675" y="3227388"/>
                        <a:ext cx="2009775" cy="8239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8" name="Rectangle 16"/>
          <p:cNvSpPr>
            <a:spLocks noGrp="1" noChangeArrowheads="1"/>
          </p:cNvSpPr>
          <p:nvPr>
            <p:ph type="title"/>
          </p:nvPr>
        </p:nvSpPr>
        <p:spPr>
          <a:xfrm>
            <a:off x="166688" y="128588"/>
            <a:ext cx="4541837" cy="744537"/>
          </a:xfrm>
        </p:spPr>
        <p:txBody>
          <a:bodyPr/>
          <a:lstStyle/>
          <a:p>
            <a:pPr algn="l" eaLnBrk="1" hangingPunct="1"/>
            <a:r>
              <a:rPr kumimoji="1" lang="zh-CN" altLang="en-US" sz="32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方案</a:t>
            </a:r>
            <a:r>
              <a:rPr kumimoji="1" lang="en-US" altLang="zh-CN" sz="32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kumimoji="1" lang="zh-CN" altLang="en-US" sz="32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（最佳方案）</a:t>
            </a:r>
            <a:r>
              <a:rPr lang="zh-CN" altLang="en-US" sz="3200" b="1" smtClean="0">
                <a:solidFill>
                  <a:srgbClr val="111111"/>
                </a:solidFill>
                <a:latin typeface="Times New Roman" pitchFamily="18" charset="0"/>
                <a:ea typeface="楷体_GB2312" pitchFamily="49" charset="-122"/>
              </a:rPr>
              <a:t>：</a:t>
            </a:r>
            <a:endParaRPr kumimoji="1" lang="zh-CN" altLang="en-US" sz="3200" b="1" smtClean="0">
              <a:solidFill>
                <a:srgbClr val="111111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graphicFrame>
        <p:nvGraphicFramePr>
          <p:cNvPr id="49238" name="Group 86"/>
          <p:cNvGraphicFramePr>
            <a:graphicFrameLocks noGrp="1"/>
          </p:cNvGraphicFramePr>
          <p:nvPr/>
        </p:nvGraphicFramePr>
        <p:xfrm>
          <a:off x="265113" y="4879975"/>
          <a:ext cx="6683375" cy="1684973"/>
        </p:xfrm>
        <a:graphic>
          <a:graphicData uri="http://schemas.openxmlformats.org/drawingml/2006/table">
            <a:tbl>
              <a:tblPr/>
              <a:tblGrid>
                <a:gridCol w="1041400"/>
                <a:gridCol w="1366837"/>
                <a:gridCol w="1554163"/>
                <a:gridCol w="1087437"/>
                <a:gridCol w="1633538"/>
              </a:tblGrid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石块的质量</a:t>
                      </a:r>
                      <a:r>
                        <a:rPr kumimoji="0" lang="en-US" altLang="zh-CN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m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g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量筒中水的体积</a:t>
                      </a:r>
                      <a:r>
                        <a:rPr kumimoji="0" lang="en-US" altLang="zh-CN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1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cm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石块和水的总体积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cm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</a:t>
                      </a:r>
                      <a:endParaRPr kumimoji="0" lang="en-US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石块的体积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cm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石块的密度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ρ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/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Lucida Sans Unicode" pitchFamily="34" charset="0"/>
                        </a:rPr>
                        <a:t>（</a:t>
                      </a: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g/cm</a:t>
                      </a:r>
                      <a:r>
                        <a:rPr kumimoji="0" lang="en-US" altLang="zh-CN" sz="2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3</a:t>
                      </a: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itchFamily="18" charset="0"/>
                          <a:ea typeface="楷体_GB2312" pitchFamily="49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楷体_GB2312" pitchFamily="49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12" name="Text Box 60"/>
          <p:cNvSpPr txBox="1">
            <a:spLocks noChangeArrowheads="1"/>
          </p:cNvSpPr>
          <p:nvPr/>
        </p:nvSpPr>
        <p:spPr bwMode="auto">
          <a:xfrm>
            <a:off x="406400" y="4341813"/>
            <a:ext cx="823913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  <a:ea typeface="楷体_GB2312" pitchFamily="49" charset="-122"/>
              </a:rPr>
              <a:t>m</a:t>
            </a:r>
            <a:endParaRPr lang="en-US" altLang="zh-CN" sz="2800" b="1" i="1" baseline="-250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49213" name="Text Box 61"/>
          <p:cNvSpPr txBox="1">
            <a:spLocks noChangeArrowheads="1"/>
          </p:cNvSpPr>
          <p:nvPr/>
        </p:nvSpPr>
        <p:spPr bwMode="auto">
          <a:xfrm>
            <a:off x="1608138" y="4354513"/>
            <a:ext cx="823912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en-US" altLang="zh-CN" sz="2800" b="1" i="1" baseline="-25000">
                <a:latin typeface="Times New Roman" pitchFamily="18" charset="0"/>
                <a:ea typeface="楷体_GB2312" pitchFamily="49" charset="-122"/>
              </a:rPr>
              <a:t>1</a:t>
            </a:r>
          </a:p>
        </p:txBody>
      </p:sp>
      <p:sp>
        <p:nvSpPr>
          <p:cNvPr id="49214" name="Text Box 62"/>
          <p:cNvSpPr txBox="1">
            <a:spLocks noChangeArrowheads="1"/>
          </p:cNvSpPr>
          <p:nvPr/>
        </p:nvSpPr>
        <p:spPr bwMode="auto">
          <a:xfrm>
            <a:off x="3033713" y="4368800"/>
            <a:ext cx="823912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en-US" altLang="zh-CN" sz="2800" b="1" i="1" baseline="-25000">
                <a:latin typeface="Times New Roman" pitchFamily="18" charset="0"/>
                <a:ea typeface="楷体_GB2312" pitchFamily="49" charset="-122"/>
              </a:rPr>
              <a:t>2</a:t>
            </a:r>
          </a:p>
        </p:txBody>
      </p:sp>
      <p:sp>
        <p:nvSpPr>
          <p:cNvPr id="49215" name="Text Box 63"/>
          <p:cNvSpPr txBox="1">
            <a:spLocks noChangeArrowheads="1"/>
          </p:cNvSpPr>
          <p:nvPr/>
        </p:nvSpPr>
        <p:spPr bwMode="auto">
          <a:xfrm>
            <a:off x="4392613" y="4327525"/>
            <a:ext cx="823912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V</a:t>
            </a:r>
            <a:endParaRPr lang="en-US" altLang="zh-CN" sz="2800" b="1" i="1" baseline="-2500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49216" name="Text Box 64"/>
          <p:cNvSpPr txBox="1">
            <a:spLocks noChangeArrowheads="1"/>
          </p:cNvSpPr>
          <p:nvPr/>
        </p:nvSpPr>
        <p:spPr bwMode="auto">
          <a:xfrm>
            <a:off x="5572125" y="4354513"/>
            <a:ext cx="823913" cy="5191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ρ</a:t>
            </a:r>
            <a:endParaRPr lang="en-US" altLang="zh-CN" sz="2800" b="1" i="1" baseline="-25000">
              <a:solidFill>
                <a:srgbClr val="FF0000"/>
              </a:solidFill>
              <a:latin typeface="Times New Roman" pitchFamily="18" charset="0"/>
              <a:ea typeface="楷体_GB2312" pitchFamily="49" charset="-122"/>
            </a:endParaRPr>
          </a:p>
        </p:txBody>
      </p:sp>
      <p:pic>
        <p:nvPicPr>
          <p:cNvPr id="49242" name="Picture 9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600825" y="2108200"/>
            <a:ext cx="1700213" cy="2503488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49243" name="Picture 91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929313" y="312738"/>
            <a:ext cx="3006725" cy="1436687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9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9" grpId="0" uiExpand="1" build="p"/>
      <p:bldP spid="49168" grpId="0"/>
      <p:bldP spid="49212" grpId="0"/>
      <p:bldP spid="49213" grpId="0"/>
      <p:bldP spid="49214" grpId="0"/>
      <p:bldP spid="49215" grpId="0"/>
      <p:bldP spid="492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四、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特殊方法测密度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3"/>
          <p:cNvSpPr>
            <a:spLocks noGrp="1" noChangeArrowheads="1"/>
          </p:cNvSpPr>
          <p:nvPr>
            <p:ph type="title"/>
          </p:nvPr>
        </p:nvSpPr>
        <p:spPr>
          <a:xfrm>
            <a:off x="1055688" y="177800"/>
            <a:ext cx="7634287" cy="1143000"/>
          </a:xfrm>
        </p:spPr>
        <p:txBody>
          <a:bodyPr/>
          <a:lstStyle/>
          <a:p>
            <a:pPr algn="l" eaLnBrk="1" hangingPunct="1"/>
            <a:r>
              <a:rPr kumimoji="1"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（一）测密度小于水的固体密度</a:t>
            </a:r>
            <a:endParaRPr kumimoji="1" lang="en-US" altLang="zh-CN" sz="3600" b="1" smtClean="0">
              <a:solidFill>
                <a:srgbClr val="11111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6518" name="Rectangle 22"/>
          <p:cNvSpPr>
            <a:spLocks noGrp="1" noChangeArrowheads="1"/>
          </p:cNvSpPr>
          <p:nvPr>
            <p:ph type="body" sz="half" idx="1"/>
          </p:nvPr>
        </p:nvSpPr>
        <p:spPr>
          <a:xfrm>
            <a:off x="257175" y="1295400"/>
            <a:ext cx="3968750" cy="4500563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针压法</a:t>
            </a:r>
          </a:p>
          <a:p>
            <a:pPr eaLnBrk="1" hangingPunct="1"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用天平测物体质量</a:t>
            </a: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把适量的水倒入量筒，记下体积</a:t>
            </a: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kumimoji="1"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放入物体，并用细针把物体压入水中并浸没，记下体积</a:t>
            </a: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kumimoji="1"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，得</a:t>
            </a: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V=V</a:t>
            </a:r>
            <a:r>
              <a:rPr kumimoji="1"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-V</a:t>
            </a:r>
            <a:r>
              <a:rPr kumimoji="1"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kumimoji="1"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沉锤法（助沉法）</a:t>
            </a:r>
            <a:r>
              <a:rPr kumimoji="1" lang="zh-CN" altLang="en-US" sz="24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kumimoji="1" lang="zh-CN" altLang="en-US" sz="2400" b="1" smtClean="0">
              <a:solidFill>
                <a:srgbClr val="11111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用细线把木块与一铁块连在一起沉入水底，使用量筒，运用排水法测体积。</a:t>
            </a:r>
          </a:p>
        </p:txBody>
      </p:sp>
      <p:pic>
        <p:nvPicPr>
          <p:cNvPr id="106523" name="Picture 27" descr="针压法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35500" y="1195388"/>
            <a:ext cx="2273300" cy="2422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3" name="Picture 31" descr="2012版人教版标准图标 想想议议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9075" y="366713"/>
            <a:ext cx="866775" cy="820737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06529" name="Object 33"/>
          <p:cNvGraphicFramePr>
            <a:graphicFrameLocks noChangeAspect="1"/>
          </p:cNvGraphicFramePr>
          <p:nvPr/>
        </p:nvGraphicFramePr>
        <p:xfrm>
          <a:off x="7235825" y="1495425"/>
          <a:ext cx="15922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710891" imgH="431613" progId="Equation.DSMT4">
                  <p:embed/>
                </p:oleObj>
              </mc:Choice>
              <mc:Fallback>
                <p:oleObj name="Equation" r:id="rId5" imgW="710891" imgH="4316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5825" y="1495425"/>
                        <a:ext cx="1592263" cy="95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33" name="Picture 37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410075" y="3871913"/>
            <a:ext cx="3113088" cy="2301875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graphicFrame>
        <p:nvGraphicFramePr>
          <p:cNvPr id="106531" name="Object 35"/>
          <p:cNvGraphicFramePr>
            <a:graphicFrameLocks noChangeAspect="1"/>
          </p:cNvGraphicFramePr>
          <p:nvPr/>
        </p:nvGraphicFramePr>
        <p:xfrm>
          <a:off x="7412038" y="4670425"/>
          <a:ext cx="14954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723586" imgH="431613" progId="Equation.DSMT4">
                  <p:embed/>
                </p:oleObj>
              </mc:Choice>
              <mc:Fallback>
                <p:oleObj name="Equation" r:id="rId8" imgW="723586" imgH="431613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12038" y="4670425"/>
                        <a:ext cx="1495425" cy="885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6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6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6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238" y="274638"/>
            <a:ext cx="8686800" cy="719137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（二）等体积法测固体密度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030288"/>
            <a:ext cx="8253413" cy="452596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（无量筒测石块密度）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．器材：天平、小烧杯、溢水杯、细线、石块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．步骤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：（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1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）用天平称出石块质量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1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2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）用天平称出空烧杯的质量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0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3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）用细线将石块栓好，浸没在溢水杯中，水流入烧杯中，称出烧杯和溢水总质量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2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。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表达式：</a:t>
            </a:r>
            <a:endParaRPr lang="zh-CN" altLang="en-US" sz="2400" b="1" smtClean="0">
              <a:solidFill>
                <a:srgbClr val="11111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04515" name="Picture 6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90975" y="4897438"/>
            <a:ext cx="1881188" cy="1522412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grpSp>
        <p:nvGrpSpPr>
          <p:cNvPr id="2" name="Group 74"/>
          <p:cNvGrpSpPr/>
          <p:nvPr/>
        </p:nvGrpSpPr>
        <p:grpSpPr>
          <a:xfrm>
            <a:off x="2984500" y="5054600"/>
            <a:ext cx="639763" cy="1395413"/>
            <a:chOff x="1754" y="2571"/>
            <a:chExt cx="361" cy="1245"/>
          </a:xfrm>
        </p:grpSpPr>
        <p:sp>
          <p:nvSpPr>
            <p:cNvPr id="10251" name="Freeform 70" descr="纸袋"/>
            <p:cNvSpPr/>
            <p:nvPr/>
          </p:nvSpPr>
          <p:spPr bwMode="auto">
            <a:xfrm rot="1289193">
              <a:off x="1754" y="3533"/>
              <a:ext cx="361" cy="283"/>
            </a:xfrm>
            <a:custGeom>
              <a:avLst/>
              <a:gdLst>
                <a:gd name="T0" fmla="*/ 151 w 271"/>
                <a:gd name="T1" fmla="*/ 462 h 209"/>
                <a:gd name="T2" fmla="*/ 190 w 271"/>
                <a:gd name="T3" fmla="*/ 268 h 209"/>
                <a:gd name="T4" fmla="*/ 400 w 271"/>
                <a:gd name="T5" fmla="*/ 114 h 209"/>
                <a:gd name="T6" fmla="*/ 607 w 271"/>
                <a:gd name="T7" fmla="*/ 154 h 209"/>
                <a:gd name="T8" fmla="*/ 642 w 271"/>
                <a:gd name="T9" fmla="*/ 41 h 209"/>
                <a:gd name="T10" fmla="*/ 785 w 271"/>
                <a:gd name="T11" fmla="*/ 0 h 209"/>
                <a:gd name="T12" fmla="*/ 923 w 271"/>
                <a:gd name="T13" fmla="*/ 77 h 209"/>
                <a:gd name="T14" fmla="*/ 711 w 271"/>
                <a:gd name="T15" fmla="*/ 532 h 209"/>
                <a:gd name="T16" fmla="*/ 400 w 271"/>
                <a:gd name="T17" fmla="*/ 952 h 209"/>
                <a:gd name="T18" fmla="*/ 116 w 271"/>
                <a:gd name="T19" fmla="*/ 723 h 209"/>
                <a:gd name="T20" fmla="*/ 151 w 271"/>
                <a:gd name="T21" fmla="*/ 462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1"/>
                <a:gd name="T34" fmla="*/ 0 h 209"/>
                <a:gd name="T35" fmla="*/ 271 w 271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1" h="209">
                  <a:moveTo>
                    <a:pt x="36" y="101"/>
                  </a:moveTo>
                  <a:cubicBezTo>
                    <a:pt x="39" y="87"/>
                    <a:pt x="36" y="70"/>
                    <a:pt x="45" y="59"/>
                  </a:cubicBezTo>
                  <a:cubicBezTo>
                    <a:pt x="57" y="43"/>
                    <a:pt x="95" y="25"/>
                    <a:pt x="95" y="25"/>
                  </a:cubicBezTo>
                  <a:cubicBezTo>
                    <a:pt x="112" y="28"/>
                    <a:pt x="129" y="39"/>
                    <a:pt x="145" y="34"/>
                  </a:cubicBezTo>
                  <a:cubicBezTo>
                    <a:pt x="153" y="32"/>
                    <a:pt x="146" y="15"/>
                    <a:pt x="153" y="9"/>
                  </a:cubicBezTo>
                  <a:cubicBezTo>
                    <a:pt x="162" y="2"/>
                    <a:pt x="176" y="3"/>
                    <a:pt x="187" y="0"/>
                  </a:cubicBezTo>
                  <a:cubicBezTo>
                    <a:pt x="198" y="6"/>
                    <a:pt x="211" y="9"/>
                    <a:pt x="220" y="17"/>
                  </a:cubicBezTo>
                  <a:cubicBezTo>
                    <a:pt x="271" y="60"/>
                    <a:pt x="210" y="104"/>
                    <a:pt x="170" y="117"/>
                  </a:cubicBezTo>
                  <a:cubicBezTo>
                    <a:pt x="149" y="209"/>
                    <a:pt x="174" y="190"/>
                    <a:pt x="95" y="209"/>
                  </a:cubicBezTo>
                  <a:cubicBezTo>
                    <a:pt x="62" y="198"/>
                    <a:pt x="48" y="188"/>
                    <a:pt x="28" y="159"/>
                  </a:cubicBezTo>
                  <a:cubicBezTo>
                    <a:pt x="19" y="96"/>
                    <a:pt x="0" y="101"/>
                    <a:pt x="36" y="101"/>
                  </a:cubicBezTo>
                  <a:close/>
                </a:path>
              </a:pathLst>
            </a:custGeom>
            <a:blipFill dpi="0" rotWithShape="1">
              <a:blip r:embed="rId4"/>
              <a:tile tx="0" ty="0" sx="100000" sy="100000" flip="none" algn="tl"/>
            </a:blipFill>
            <a:ln w="28575" cap="flat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252" name="Freeform 73"/>
            <p:cNvSpPr/>
            <p:nvPr/>
          </p:nvSpPr>
          <p:spPr bwMode="auto">
            <a:xfrm>
              <a:off x="1874" y="2571"/>
              <a:ext cx="213" cy="1152"/>
            </a:xfrm>
            <a:custGeom>
              <a:avLst/>
              <a:gdLst>
                <a:gd name="T0" fmla="*/ 71 w 213"/>
                <a:gd name="T1" fmla="*/ 9714 h 676"/>
                <a:gd name="T2" fmla="*/ 79 w 213"/>
                <a:gd name="T3" fmla="*/ 9243 h 676"/>
                <a:gd name="T4" fmla="*/ 88 w 213"/>
                <a:gd name="T5" fmla="*/ 8756 h 676"/>
                <a:gd name="T6" fmla="*/ 71 w 213"/>
                <a:gd name="T7" fmla="*/ 6958 h 676"/>
                <a:gd name="T8" fmla="*/ 146 w 213"/>
                <a:gd name="T9" fmla="*/ 5881 h 676"/>
                <a:gd name="T10" fmla="*/ 188 w 213"/>
                <a:gd name="T11" fmla="*/ 4310 h 676"/>
                <a:gd name="T12" fmla="*/ 213 w 213"/>
                <a:gd name="T13" fmla="*/ 0 h 6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3"/>
                <a:gd name="T22" fmla="*/ 0 h 676"/>
                <a:gd name="T23" fmla="*/ 213 w 213"/>
                <a:gd name="T24" fmla="*/ 676 h 6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3" h="676">
                  <a:moveTo>
                    <a:pt x="71" y="676"/>
                  </a:moveTo>
                  <a:cubicBezTo>
                    <a:pt x="74" y="665"/>
                    <a:pt x="84" y="653"/>
                    <a:pt x="79" y="643"/>
                  </a:cubicBezTo>
                  <a:cubicBezTo>
                    <a:pt x="61" y="607"/>
                    <a:pt x="0" y="645"/>
                    <a:pt x="88" y="609"/>
                  </a:cubicBezTo>
                  <a:cubicBezTo>
                    <a:pt x="98" y="548"/>
                    <a:pt x="89" y="539"/>
                    <a:pt x="71" y="484"/>
                  </a:cubicBezTo>
                  <a:cubicBezTo>
                    <a:pt x="97" y="458"/>
                    <a:pt x="125" y="440"/>
                    <a:pt x="146" y="409"/>
                  </a:cubicBezTo>
                  <a:cubicBezTo>
                    <a:pt x="157" y="369"/>
                    <a:pt x="166" y="334"/>
                    <a:pt x="188" y="300"/>
                  </a:cubicBezTo>
                  <a:cubicBezTo>
                    <a:pt x="186" y="254"/>
                    <a:pt x="142" y="33"/>
                    <a:pt x="213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pic>
        <p:nvPicPr>
          <p:cNvPr id="104523" name="xjhsy10" descr="t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1475" y="5135563"/>
            <a:ext cx="2513013" cy="1408112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04525" name="Object 77"/>
          <p:cNvGraphicFramePr>
            <a:graphicFrameLocks noChangeAspect="1"/>
          </p:cNvGraphicFramePr>
          <p:nvPr/>
        </p:nvGraphicFramePr>
        <p:xfrm>
          <a:off x="2401888" y="4075113"/>
          <a:ext cx="22383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6" imgW="1091880" imgH="431640" progId="Equation.DSMT4">
                  <p:embed/>
                </p:oleObj>
              </mc:Choice>
              <mc:Fallback>
                <p:oleObj name="Equation" r:id="rId6" imgW="109188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1888" y="4075113"/>
                        <a:ext cx="2238375" cy="881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80"/>
          <p:cNvGrpSpPr/>
          <p:nvPr/>
        </p:nvGrpSpPr>
        <p:grpSpPr>
          <a:xfrm>
            <a:off x="5745163" y="4781550"/>
            <a:ext cx="2881312" cy="1711325"/>
            <a:chOff x="3635" y="2948"/>
            <a:chExt cx="1815" cy="1078"/>
          </a:xfrm>
        </p:grpSpPr>
        <p:pic>
          <p:nvPicPr>
            <p:cNvPr id="10249" name="Picture 69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3948" y="2948"/>
              <a:ext cx="1502" cy="10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0250" name="Text Box 79"/>
            <p:cNvSpPr txBox="1">
              <a:spLocks noChangeArrowheads="1"/>
            </p:cNvSpPr>
            <p:nvPr/>
          </p:nvSpPr>
          <p:spPr bwMode="auto">
            <a:xfrm>
              <a:off x="3635" y="3456"/>
              <a:ext cx="403" cy="365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或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988300" cy="584200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（三）等体积法测液体密度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4000" y="965200"/>
            <a:ext cx="8483600" cy="4525963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（无量筒测盐水密度）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．器材：天平、小烧杯、水、盐水、橡皮筋（或记号笔）</a:t>
            </a:r>
            <a:endParaRPr lang="en-US" altLang="zh-CN" sz="2400" b="1" smtClean="0">
              <a:solidFill>
                <a:srgbClr val="11111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Clr>
                <a:schemeClr val="bg1"/>
              </a:buClr>
              <a:buFontTx/>
              <a:buNone/>
            </a:pP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．步骤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：（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1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）用天平称出空烧杯质量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0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2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）烧杯中装入适量水，在水面处作标记，称出烧杯与水的总质量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1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（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3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）将水倒出，擦干烧杯，倒入盐水至标记处，称出烧杯与盐水的总质量</a:t>
            </a:r>
            <a:r>
              <a:rPr lang="en-US" altLang="zh-CN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m</a:t>
            </a:r>
            <a:r>
              <a:rPr lang="en-US" altLang="zh-CN" sz="2400" b="1" baseline="-25000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2</a:t>
            </a: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。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  <a:sym typeface="Wingdings" pitchFamily="2" charset="2"/>
              </a:rPr>
              <a:t>表达式：</a:t>
            </a:r>
          </a:p>
        </p:txBody>
      </p:sp>
      <p:pic>
        <p:nvPicPr>
          <p:cNvPr id="105482" name="xjhsy10" descr="t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02163" y="4000500"/>
            <a:ext cx="2513012" cy="140811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24"/>
          <p:cNvGrpSpPr/>
          <p:nvPr/>
        </p:nvGrpSpPr>
        <p:grpSpPr>
          <a:xfrm>
            <a:off x="5835650" y="5372100"/>
            <a:ext cx="1062038" cy="1174750"/>
            <a:chOff x="3676" y="3159"/>
            <a:chExt cx="669" cy="740"/>
          </a:xfrm>
        </p:grpSpPr>
        <p:grpSp>
          <p:nvGrpSpPr>
            <p:cNvPr id="11278" name="Group 14"/>
            <p:cNvGrpSpPr/>
            <p:nvPr/>
          </p:nvGrpSpPr>
          <p:grpSpPr>
            <a:xfrm>
              <a:off x="3676" y="3159"/>
              <a:ext cx="669" cy="740"/>
              <a:chOff x="2707" y="3101"/>
              <a:chExt cx="669" cy="740"/>
            </a:xfrm>
          </p:grpSpPr>
          <p:pic>
            <p:nvPicPr>
              <p:cNvPr id="11280" name="Picture 12" descr="烧杯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2707" y="3101"/>
                <a:ext cx="669" cy="7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11281" name="Line 13"/>
              <p:cNvSpPr>
                <a:spLocks noChangeShapeType="1"/>
              </p:cNvSpPr>
              <p:nvPr/>
            </p:nvSpPr>
            <p:spPr bwMode="auto">
              <a:xfrm>
                <a:off x="2780" y="3322"/>
                <a:ext cx="4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1279" name="Text Box 18"/>
            <p:cNvSpPr txBox="1">
              <a:spLocks noChangeArrowheads="1"/>
            </p:cNvSpPr>
            <p:nvPr/>
          </p:nvSpPr>
          <p:spPr bwMode="auto">
            <a:xfrm>
              <a:off x="3825" y="3462"/>
              <a:ext cx="309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水</a:t>
              </a: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6988175" y="5372100"/>
            <a:ext cx="1062038" cy="1174750"/>
            <a:chOff x="4402" y="3159"/>
            <a:chExt cx="669" cy="740"/>
          </a:xfrm>
        </p:grpSpPr>
        <p:grpSp>
          <p:nvGrpSpPr>
            <p:cNvPr id="11274" name="Group 15"/>
            <p:cNvGrpSpPr/>
            <p:nvPr/>
          </p:nvGrpSpPr>
          <p:grpSpPr>
            <a:xfrm>
              <a:off x="4402" y="3159"/>
              <a:ext cx="669" cy="740"/>
              <a:chOff x="2707" y="3101"/>
              <a:chExt cx="669" cy="740"/>
            </a:xfrm>
          </p:grpSpPr>
          <p:pic>
            <p:nvPicPr>
              <p:cNvPr id="11276" name="Picture 16" descr="烧杯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2707" y="3101"/>
                <a:ext cx="669" cy="74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11277" name="Line 17"/>
              <p:cNvSpPr>
                <a:spLocks noChangeShapeType="1"/>
              </p:cNvSpPr>
              <p:nvPr/>
            </p:nvSpPr>
            <p:spPr bwMode="auto">
              <a:xfrm>
                <a:off x="2780" y="3322"/>
                <a:ext cx="49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4487" y="3470"/>
              <a:ext cx="502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盐水</a:t>
              </a:r>
            </a:p>
          </p:txBody>
        </p:sp>
      </p:grpSp>
      <p:pic>
        <p:nvPicPr>
          <p:cNvPr id="105493" name="Picture 21" descr="烧杯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97388" y="5384800"/>
            <a:ext cx="1062037" cy="1174750"/>
          </a:xfrm>
          <a:prstGeom prst="rect">
            <a:avLst/>
          </a:prstGeom>
          <a:noFill/>
          <a:ln w="9525">
            <a:noFill/>
            <a:miter lim="800000"/>
          </a:ln>
        </p:spPr>
      </p:pic>
      <p:graphicFrame>
        <p:nvGraphicFramePr>
          <p:cNvPr id="105497" name="Object 25"/>
          <p:cNvGraphicFramePr>
            <a:graphicFrameLocks noChangeAspect="1"/>
          </p:cNvGraphicFramePr>
          <p:nvPr/>
        </p:nvGraphicFramePr>
        <p:xfrm>
          <a:off x="860425" y="4991100"/>
          <a:ext cx="25749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5" imgW="1143000" imgH="431640" progId="Equation.DSMT4">
                  <p:embed/>
                </p:oleObj>
              </mc:Choice>
              <mc:Fallback>
                <p:oleObj name="Equation" r:id="rId5" imgW="114300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425" y="4991100"/>
                        <a:ext cx="2574925" cy="96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05163" y="458788"/>
            <a:ext cx="5600700" cy="1704975"/>
          </a:xfrm>
        </p:spPr>
        <p:txBody>
          <a:bodyPr/>
          <a:lstStyle/>
          <a:p>
            <a:pPr eaLnBrk="1" hangingPunct="1">
              <a:buClr>
                <a:schemeClr val="bg1"/>
              </a:buClr>
              <a:defRPr/>
            </a:pPr>
            <a:r>
              <a:rPr lang="zh-CN" altLang="en-US" sz="4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测量金戒子的密度需要知道哪些物理量？</a:t>
            </a:r>
          </a:p>
        </p:txBody>
      </p:sp>
      <p:graphicFrame>
        <p:nvGraphicFramePr>
          <p:cNvPr id="9011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760413" y="4235450"/>
          <a:ext cx="2308225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" imgW="444240" imgH="406080" progId="Equation.DSMT4">
                  <p:embed/>
                </p:oleObj>
              </mc:Choice>
              <mc:Fallback>
                <p:oleObj name="Equation" r:id="rId3" imgW="444240" imgH="406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0413" y="4235450"/>
                        <a:ext cx="2308225" cy="1857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4" name="AutoShape 12"/>
          <p:cNvSpPr>
            <a:spLocks noChangeArrowheads="1"/>
          </p:cNvSpPr>
          <p:nvPr/>
        </p:nvSpPr>
        <p:spPr bwMode="auto">
          <a:xfrm>
            <a:off x="4211638" y="4600575"/>
            <a:ext cx="4421187" cy="1898650"/>
          </a:xfrm>
          <a:prstGeom prst="wedgeRectCallout">
            <a:avLst>
              <a:gd name="adj1" fmla="val -85690"/>
              <a:gd name="adj2" fmla="val 3514"/>
            </a:avLst>
          </a:prstGeom>
          <a:solidFill>
            <a:srgbClr val="FFFF00">
              <a:alpha val="34000"/>
            </a:srgbClr>
          </a:solidFill>
          <a:ln w="9525" algn="ctr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marL="266700" indent="-266700">
              <a:buFont typeface="Wingdings" pitchFamily="2" charset="2"/>
              <a:buChar char="ü"/>
              <a:defRPr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形状不规则固体可用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刻度尺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测量长度求体积。</a:t>
            </a:r>
          </a:p>
          <a:p>
            <a:pPr marL="266700" indent="-266700">
              <a:buFont typeface="Wingdings" pitchFamily="2" charset="2"/>
              <a:buChar char="ü"/>
              <a:defRPr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液体和形状不规则固体可用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量筒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测量体积。</a:t>
            </a:r>
            <a:endParaRPr lang="zh-CN" altLang="en-US" sz="280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0125" name="AutoShape 13"/>
          <p:cNvSpPr>
            <a:spLocks noChangeArrowheads="1"/>
          </p:cNvSpPr>
          <p:nvPr/>
        </p:nvSpPr>
        <p:spPr bwMode="auto">
          <a:xfrm>
            <a:off x="4503738" y="3657600"/>
            <a:ext cx="3421062" cy="720725"/>
          </a:xfrm>
          <a:prstGeom prst="wedgeRectCallout">
            <a:avLst>
              <a:gd name="adj1" fmla="val -98259"/>
              <a:gd name="adj2" fmla="val 91630"/>
            </a:avLst>
          </a:prstGeom>
          <a:solidFill>
            <a:srgbClr val="00FF00">
              <a:alpha val="60001"/>
            </a:srgbClr>
          </a:solidFill>
          <a:ln w="9525" algn="ctr">
            <a:noFill/>
            <a:miter lim="800000"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可用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天平</a:t>
            </a:r>
            <a:r>
              <a:rPr lang="zh-CN" altLang="en-US" sz="28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测出质量</a:t>
            </a:r>
          </a:p>
        </p:txBody>
      </p:sp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4825" y="354013"/>
            <a:ext cx="3003550" cy="3630612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4" grpId="0" animBg="1"/>
      <p:bldP spid="901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（四）测不吸水颗粒的密度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sz="half" idx="1"/>
          </p:nvPr>
        </p:nvSpPr>
        <p:spPr>
          <a:xfrm>
            <a:off x="350838" y="1006475"/>
            <a:ext cx="40386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．某小组测量一种易溶于水且形状不规则的固体小颗粒物质的密度，测量的部分方法和结果如图甲、乙所示。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zh-CN" sz="24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）用调节好的天平测量小颗粒的质量，当天平平衡时，砝码质量和游码位置如图甲所示，则称量的颗粒质量是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_____g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）因颗粒易溶于水，小组同学采用图乙所示的方法测量体积，则体积是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_____cm</a:t>
            </a:r>
            <a:r>
              <a:rPr lang="en-US" altLang="zh-CN" sz="2400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4313238" y="2925763"/>
            <a:ext cx="4495800" cy="36576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）该物质的密度是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__g/cm</a:t>
            </a:r>
            <a:r>
              <a:rPr lang="en-US" altLang="zh-CN" sz="2400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）在步骤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中，若摇动不够充分，则测出的密度比实际密度值偏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）在步骤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中，若因铁砂较少，全部倒入并反复摇动后，没有完全覆盖颗粒，则测出的值比实际密度偏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4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168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70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2.4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；小；小。</a:t>
            </a:r>
          </a:p>
          <a:p>
            <a:pPr>
              <a:buFontTx/>
              <a:buNone/>
            </a:pPr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3557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27525" y="1235075"/>
            <a:ext cx="4391025" cy="1524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r>
              <a:rPr lang="zh-CN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（五）测吸水材料的密度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sz="half" idx="1"/>
          </p:nvPr>
        </p:nvSpPr>
        <p:spPr>
          <a:xfrm>
            <a:off x="350838" y="1006475"/>
            <a:ext cx="8382000" cy="2971800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小明用天平和量筒测量一小块大理石的密度。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）测量前将天平放在水平台面上，取下橡皮垫，发现指针静止时如图丙所示，请详细说明，下一步操作为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）实验过程：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用调好的天平测大理石的质量，天平平衡时右盘中所加砝码和游码位置如图甲所示，则大理石的质量是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____g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在量筒内装有一定量的水，该大理石放入前、后的情况如图乙所示，则该大理石的密度为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_______kg/m</a:t>
            </a:r>
            <a:r>
              <a:rPr lang="en-US" altLang="zh-CN" sz="2400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endParaRPr lang="zh-CN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zh-CN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3657600" y="4175125"/>
            <a:ext cx="5135563" cy="2484438"/>
          </a:xfrm>
        </p:spPr>
        <p:txBody>
          <a:bodyPr/>
          <a:lstStyle/>
          <a:p>
            <a:pPr>
              <a:buFontTx/>
              <a:buNone/>
            </a:pP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）若考虑大理石放在水中时会吸水（大理石体积基本不变），则大理石密度的测量值会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偏大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偏小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”</a:t>
            </a:r>
            <a:r>
              <a:rPr lang="zh-CN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>
              <a:buFontTx/>
              <a:buNone/>
            </a:pP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答案：将平衡螺母向左调节；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43.2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2.88×10</a:t>
            </a:r>
            <a:r>
              <a:rPr lang="en-US" altLang="zh-CN" sz="2400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；偏大。</a:t>
            </a:r>
          </a:p>
          <a:p>
            <a:pPr>
              <a:buFontTx/>
              <a:buNone/>
            </a:pPr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z="24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4581" name="图片24" descr="菁优网：http://www.jyeoo.com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8925" y="4221163"/>
            <a:ext cx="3414713" cy="185896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477838" y="1512888"/>
            <a:ext cx="5310187" cy="30353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方案：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①盐水倒入烧杯，称盐水和烧杯的总质量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②盐水全倒入量筒，读体积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③称空烧杯质量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r>
              <a:rPr lang="zh-CN" altLang="en-US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4635500"/>
            <a:ext cx="5105400" cy="1741488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答：方案可行。因为烧杯中残留的液体对实验没有影响。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425575" y="260350"/>
            <a:ext cx="7415213" cy="1143000"/>
          </a:xfrm>
        </p:spPr>
        <p:txBody>
          <a:bodyPr/>
          <a:lstStyle/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下列测密度的实验方案是否可行？</a:t>
            </a:r>
            <a:r>
              <a:rPr lang="zh-CN" altLang="en-US" sz="4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10263" y="2967038"/>
            <a:ext cx="1657350" cy="2238375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77013" y="4873625"/>
            <a:ext cx="2260600" cy="1858963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3312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94350" y="1231900"/>
            <a:ext cx="3052763" cy="1866900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25608" name="Picture 8" descr="2012版人教版标准图标 想想议议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9075" y="366713"/>
            <a:ext cx="866775" cy="8207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uiExpand="1" build="p"/>
      <p:bldP spid="1331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16"/>
          <p:cNvGrpSpPr/>
          <p:nvPr/>
        </p:nvGrpSpPr>
        <p:grpSpPr>
          <a:xfrm>
            <a:off x="304800" y="4041775"/>
            <a:ext cx="2265363" cy="1981200"/>
            <a:chOff x="200" y="2083"/>
            <a:chExt cx="1427" cy="1248"/>
          </a:xfrm>
        </p:grpSpPr>
        <p:pic>
          <p:nvPicPr>
            <p:cNvPr id="26636" name="Picture 5"/>
            <p:cNvPicPr>
              <a:picLocks noChangeAspect="1" noChangeArrowheads="1"/>
            </p:cNvPicPr>
            <p:nvPr/>
          </p:nvPicPr>
          <p:blipFill>
            <a:blip r:embed="rId4"/>
            <a:srcRect b="12970"/>
            <a:stretch>
              <a:fillRect/>
            </a:stretch>
          </p:blipFill>
          <p:spPr bwMode="auto">
            <a:xfrm>
              <a:off x="200" y="2083"/>
              <a:ext cx="1427" cy="12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6637" name="Text Box 9"/>
            <p:cNvSpPr txBox="1">
              <a:spLocks noChangeArrowheads="1"/>
            </p:cNvSpPr>
            <p:nvPr/>
          </p:nvSpPr>
          <p:spPr bwMode="auto">
            <a:xfrm>
              <a:off x="502" y="2960"/>
              <a:ext cx="6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11111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甲</a:t>
              </a:r>
            </a:p>
          </p:txBody>
        </p:sp>
      </p:grpSp>
      <p:grpSp>
        <p:nvGrpSpPr>
          <p:cNvPr id="26627" name="Group 17"/>
          <p:cNvGrpSpPr/>
          <p:nvPr/>
        </p:nvGrpSpPr>
        <p:grpSpPr>
          <a:xfrm>
            <a:off x="2530475" y="4187825"/>
            <a:ext cx="3746500" cy="1765300"/>
            <a:chOff x="1629" y="2123"/>
            <a:chExt cx="2360" cy="1112"/>
          </a:xfrm>
        </p:grpSpPr>
        <p:pic>
          <p:nvPicPr>
            <p:cNvPr id="26634" name="Picture 6"/>
            <p:cNvPicPr>
              <a:picLocks noChangeAspect="1" noChangeArrowheads="1"/>
            </p:cNvPicPr>
            <p:nvPr/>
          </p:nvPicPr>
          <p:blipFill>
            <a:blip r:embed="rId5"/>
            <a:srcRect b="17076"/>
            <a:stretch>
              <a:fillRect/>
            </a:stretch>
          </p:blipFill>
          <p:spPr bwMode="auto">
            <a:xfrm>
              <a:off x="1629" y="2123"/>
              <a:ext cx="2360" cy="11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6635" name="Text Box 10"/>
            <p:cNvSpPr txBox="1">
              <a:spLocks noChangeArrowheads="1"/>
            </p:cNvSpPr>
            <p:nvPr/>
          </p:nvSpPr>
          <p:spPr bwMode="auto">
            <a:xfrm>
              <a:off x="2402" y="2920"/>
              <a:ext cx="6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11111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乙</a:t>
              </a:r>
            </a:p>
          </p:txBody>
        </p:sp>
      </p:grpSp>
      <p:grpSp>
        <p:nvGrpSpPr>
          <p:cNvPr id="26628" name="Group 18"/>
          <p:cNvGrpSpPr/>
          <p:nvPr/>
        </p:nvGrpSpPr>
        <p:grpSpPr>
          <a:xfrm>
            <a:off x="6448425" y="2760663"/>
            <a:ext cx="2265363" cy="3471862"/>
            <a:chOff x="4062" y="1739"/>
            <a:chExt cx="1427" cy="2187"/>
          </a:xfrm>
        </p:grpSpPr>
        <p:pic>
          <p:nvPicPr>
            <p:cNvPr id="26632" name="Picture 7"/>
            <p:cNvPicPr>
              <a:picLocks noChangeAspect="1" noChangeArrowheads="1"/>
            </p:cNvPicPr>
            <p:nvPr/>
          </p:nvPicPr>
          <p:blipFill>
            <a:blip r:embed="rId6"/>
            <a:srcRect b="11922"/>
            <a:stretch>
              <a:fillRect/>
            </a:stretch>
          </p:blipFill>
          <p:spPr bwMode="auto">
            <a:xfrm>
              <a:off x="4062" y="1739"/>
              <a:ext cx="1427" cy="21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26633" name="Text Box 11"/>
            <p:cNvSpPr txBox="1">
              <a:spLocks noChangeArrowheads="1"/>
            </p:cNvSpPr>
            <p:nvPr/>
          </p:nvSpPr>
          <p:spPr bwMode="auto">
            <a:xfrm>
              <a:off x="4595" y="3503"/>
              <a:ext cx="618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111111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丙</a:t>
              </a:r>
            </a:p>
          </p:txBody>
        </p:sp>
      </p:grp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360363" y="6097588"/>
            <a:ext cx="2825750" cy="52322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答案：左   </a:t>
            </a:r>
            <a:r>
              <a:rPr lang="en-US" altLang="zh-CN" sz="2800" b="1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3.67</a:t>
            </a:r>
          </a:p>
        </p:txBody>
      </p:sp>
      <p:sp>
        <p:nvSpPr>
          <p:cNvPr id="26630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60363" y="1001713"/>
            <a:ext cx="8251825" cy="29098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．用天平和量筒测某种矿石的密度。在调节天平时，发现指针如图甲所示偏向分度盘的右侧，此时应将平衡螺母向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____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调。用天平称矿石的质量。把矿石放在天平的左盘，天平平衡时，放在右盘中的砝码和游码在标尺上的位置如图乙所示。用量筒量出矿石的体积如图丙所示，由此可知，矿石的密度 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=________g/cm</a:t>
            </a:r>
            <a:r>
              <a:rPr lang="en-US" altLang="zh-CN" sz="2400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3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  <a:sym typeface="Symbol" pitchFamily="18" charset="2"/>
              </a:rPr>
              <a:t>。</a:t>
            </a:r>
          </a:p>
        </p:txBody>
      </p:sp>
      <p:sp>
        <p:nvSpPr>
          <p:cNvPr id="26631" name="Rectangle 1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42937"/>
          </a:xfrm>
        </p:spPr>
        <p:txBody>
          <a:bodyPr/>
          <a:lstStyle/>
          <a:p>
            <a:pPr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巩固练习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369888"/>
            <a:ext cx="6411913" cy="5043487"/>
          </a:xfrm>
        </p:spPr>
        <p:txBody>
          <a:bodyPr/>
          <a:lstStyle/>
          <a:p>
            <a:pPr algn="just" eaLnBrk="1" hangingPunct="1">
              <a:buClr>
                <a:schemeClr val="bg1"/>
              </a:buClr>
            </a:pPr>
            <a:r>
              <a:rPr kumimoji="1"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在出土文物中有一个如火柴盒大小的印章，四周和上端都有浮雕。考古人员决定测出它的密度，看看它究竟是什么材料。现在把这个任务交给你，请你选用实验室常用的器材或常见的生活用品做实验。有一点需说明的是，这枚印章放不进常用的量筒。（</a:t>
            </a:r>
            <a:r>
              <a:rPr kumimoji="1"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）你需要什么资料以备在实验时参考？（</a:t>
            </a:r>
            <a:r>
              <a:rPr kumimoji="1"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）实验室只有常见的量筒，你是否选用？（</a:t>
            </a:r>
            <a:r>
              <a:rPr kumimoji="1"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）请简单说明实验方案。</a:t>
            </a:r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32550" y="1350963"/>
            <a:ext cx="2611438" cy="3956050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8963"/>
            <a:ext cx="8229600" cy="553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）原理公式 ，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需要的器材有托盘天平、溢水杯、小烧杯、细线、水。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）不选用。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）①用天平称出石块质量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；②用天平称出空烧杯的质量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；③用细线将石块栓好，浸没在溢水杯中，水流入烧杯中，称出烧杯和溢水总质量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密度公式为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4749800" y="376238"/>
          <a:ext cx="1651000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431613" imgH="393529" progId="Equation.DSMT4">
                  <p:embed/>
                </p:oleObj>
              </mc:Choice>
              <mc:Fallback>
                <p:oleObj name="Equation" r:id="rId3" imgW="431613" imgH="39352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9800" y="376238"/>
                        <a:ext cx="1651000" cy="985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8"/>
          <p:cNvGraphicFramePr>
            <a:graphicFrameLocks noChangeAspect="1"/>
          </p:cNvGraphicFramePr>
          <p:nvPr/>
        </p:nvGraphicFramePr>
        <p:xfrm>
          <a:off x="3282950" y="4973638"/>
          <a:ext cx="3373438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5" imgW="1168200" imgH="431640" progId="Equation.DSMT4">
                  <p:embed/>
                </p:oleObj>
              </mc:Choice>
              <mc:Fallback>
                <p:oleObj name="Equation" r:id="rId5" imgW="116820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2950" y="4973638"/>
                        <a:ext cx="3373438" cy="1233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239713"/>
            <a:ext cx="8174037" cy="1239837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kumimoji="1"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．给你一架天平、一只小烧杯、适量的水，如何测出牛奶的密度？</a:t>
            </a:r>
            <a:r>
              <a:rPr kumimoji="1" lang="zh-CN" altLang="en-US" sz="32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28675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220663" y="1785938"/>
            <a:ext cx="3648075" cy="42799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要求：（</a:t>
            </a:r>
            <a:r>
              <a:rPr kumimoji="1"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）简要写出实验步骤；</a:t>
            </a:r>
          </a:p>
          <a:p>
            <a:pPr eaLnBrk="1" hangingPunct="1">
              <a:buClr>
                <a:schemeClr val="bg1"/>
              </a:buClr>
            </a:pP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kumimoji="1"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）根据你测量的物理量，写出计算牛奶密度的公式。</a:t>
            </a:r>
            <a:r>
              <a:rPr kumimoji="1" lang="zh-CN" altLang="en-US" sz="32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17963" y="1603375"/>
            <a:ext cx="4803775" cy="3900488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519113"/>
            <a:ext cx="8229600" cy="4525962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）①用天平称出空烧杯质量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；②烧杯中装入适量水，在水面处作标记，称出烧杯与水的总质量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；③将水倒出，倒入牛奶至标记处，称出烧杯与牛奶的总质量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）牛奶密度的公式是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1860550" y="3797300"/>
          <a:ext cx="397192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Equation" r:id="rId3" imgW="1130040" imgH="431640" progId="Equation.DSMT4">
                  <p:embed/>
                </p:oleObj>
              </mc:Choice>
              <mc:Fallback>
                <p:oleObj name="Equation" r:id="rId3" imgW="113004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60550" y="3797300"/>
                        <a:ext cx="3971925" cy="1509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6400" y="317500"/>
            <a:ext cx="8229600" cy="546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1999•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上海）如图所示，一容积为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3×10</a:t>
            </a:r>
            <a:r>
              <a:rPr lang="en-US" altLang="zh-CN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-4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30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的瓶内盛有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0.2kg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的水，一只口渴的乌鸦每次将一块质量为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0.01kg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的小石子投入到瓶中，当乌鸦投入了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25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块相同的小石子后，水面升到瓶口，求：（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）瓶内石块的总体积；（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）石块的密度。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endParaRPr lang="en-US" altLang="zh-CN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1×10</a:t>
            </a:r>
            <a:r>
              <a:rPr lang="en-US" altLang="zh-CN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-4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2.5×10</a:t>
            </a:r>
            <a:r>
              <a:rPr lang="en-US" altLang="zh-CN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kg/m</a:t>
            </a:r>
            <a:r>
              <a:rPr lang="en-US" altLang="zh-CN" b="1" baseline="30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buFontTx/>
              <a:buNone/>
            </a:pPr>
            <a:endParaRPr lang="zh-CN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/>
            <a:endParaRPr lang="zh-CN" altLang="en-US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08550" y="2932113"/>
            <a:ext cx="3616325" cy="33162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9700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785600" y="11379200"/>
            <a:ext cx="317500" cy="4445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47775" y="3873500"/>
            <a:ext cx="2066925" cy="2808288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6387" name="Picture 2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18000" y="1730375"/>
            <a:ext cx="4533900" cy="4678363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sp>
        <p:nvSpPr>
          <p:cNvPr id="16388" name="Rectangle 14"/>
          <p:cNvSpPr>
            <a:spLocks noGrp="1" noChangeArrowheads="1"/>
          </p:cNvSpPr>
          <p:nvPr>
            <p:ph type="title"/>
          </p:nvPr>
        </p:nvSpPr>
        <p:spPr>
          <a:xfrm>
            <a:off x="257175" y="168275"/>
            <a:ext cx="6070600" cy="798513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一、体积的测量</a:t>
            </a:r>
            <a:endParaRPr lang="en-US" altLang="zh-CN" sz="4000" b="1" smtClean="0">
              <a:solidFill>
                <a:schemeClr val="tx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36550" y="1016000"/>
            <a:ext cx="5187950" cy="4521200"/>
          </a:xfrm>
        </p:spPr>
        <p:txBody>
          <a:bodyPr/>
          <a:lstStyle/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．器材：量筒、量杯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en-US" altLang="zh-CN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．用途：</a:t>
            </a:r>
            <a:endParaRPr lang="en-US" altLang="zh-CN" sz="3600" b="1" smtClean="0">
              <a:solidFill>
                <a:srgbClr val="11111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测量液体体积，</a:t>
            </a:r>
            <a:endParaRPr lang="en-US" altLang="zh-CN" sz="3600" b="1" smtClean="0">
              <a:solidFill>
                <a:srgbClr val="11111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形状不规则固体体积。</a:t>
            </a:r>
            <a:endParaRPr lang="en-US" altLang="zh-CN" sz="3600" b="1" smtClean="0">
              <a:solidFill>
                <a:srgbClr val="11111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  <a:buFontTx/>
              <a:buNone/>
            </a:pPr>
            <a:endParaRPr lang="zh-CN" altLang="en-US" sz="3600" b="1" smtClean="0">
              <a:solidFill>
                <a:srgbClr val="11111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62600" y="0"/>
            <a:ext cx="3581400" cy="5870575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530725" cy="615950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0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．使用方法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125" y="908050"/>
            <a:ext cx="7000875" cy="5691188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）看：</a:t>
            </a:r>
          </a:p>
          <a:p>
            <a:pPr lvl="1" eaLnBrk="1" hangingPunct="1">
              <a:spcBef>
                <a:spcPct val="0"/>
              </a:spcBef>
              <a:buClr>
                <a:schemeClr val="bg1"/>
              </a:buClr>
              <a:buFontTx/>
              <a:buNone/>
            </a:pPr>
            <a:r>
              <a:rPr lang="zh-CN" altLang="en-US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观察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</a:t>
            </a:r>
            <a:r>
              <a:rPr lang="zh-CN" altLang="en-US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量程：</a:t>
            </a:r>
            <a:r>
              <a:rPr lang="en-US" altLang="zh-CN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 mL</a:t>
            </a:r>
            <a:r>
              <a:rPr lang="zh-CN" altLang="en-US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分度值：</a:t>
            </a:r>
            <a:r>
              <a:rPr lang="en-US" altLang="zh-CN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 mL</a:t>
            </a:r>
          </a:p>
          <a:p>
            <a:pPr>
              <a:buFontTx/>
              <a:buNone/>
            </a:pP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量筒特点：</a:t>
            </a:r>
            <a:endParaRPr lang="en-US" altLang="zh-CN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高细（刻度精确，体积变化明显）；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刻度均匀，上大下小。</a:t>
            </a:r>
          </a:p>
          <a:p>
            <a:pPr>
              <a:buFontTx/>
              <a:buNone/>
            </a:pP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量杯特点：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①上宽下窄；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②刻度不均匀，上密下疏，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上大下小。</a:t>
            </a:r>
            <a:endParaRPr lang="zh-CN" altLang="en-US" b="1" smtClean="0">
              <a:solidFill>
                <a:srgbClr val="111111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413" name="Picture 2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83425" y="4022725"/>
            <a:ext cx="1666875" cy="2633663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355600" y="274638"/>
            <a:ext cx="8229600" cy="906462"/>
          </a:xfrm>
        </p:spPr>
        <p:txBody>
          <a:bodyPr/>
          <a:lstStyle/>
          <a:p>
            <a:pPr algn="l" eaLnBrk="1" hangingPunct="1"/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）放：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放在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水平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桌面上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.</a:t>
            </a:r>
            <a:endParaRPr lang="zh-CN" altLang="en-US" sz="3200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5600" y="1092200"/>
            <a:ext cx="8229600" cy="4525963"/>
          </a:xfrm>
        </p:spPr>
        <p:txBody>
          <a:bodyPr/>
          <a:lstStyle/>
          <a:p>
            <a:pPr marL="342900" lvl="2" indent="-342900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）读：</a:t>
            </a:r>
            <a:endParaRPr lang="en-US" altLang="zh-CN" sz="32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342900" lvl="2" indent="-342900"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sz="32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视线要与液体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凹液面的最低处相平</a:t>
            </a:r>
            <a:r>
              <a:rPr lang="zh-CN" altLang="en-US" sz="32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巧记：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俯大仰小</a:t>
            </a:r>
          </a:p>
          <a:p>
            <a:pPr lvl="2" eaLnBrk="1" hangingPunct="1">
              <a:buFontTx/>
              <a:buNone/>
              <a:defRPr/>
            </a:pPr>
            <a:endParaRPr lang="zh-CN" altLang="en-US" sz="320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" name="Picture 9" descr="量筒2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43488" y="2565400"/>
            <a:ext cx="3303587" cy="380206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Group 14"/>
          <p:cNvGrpSpPr/>
          <p:nvPr/>
        </p:nvGrpSpPr>
        <p:grpSpPr>
          <a:xfrm>
            <a:off x="3881438" y="4722813"/>
            <a:ext cx="3101975" cy="752475"/>
            <a:chOff x="2415" y="1995"/>
            <a:chExt cx="1954" cy="474"/>
          </a:xfrm>
        </p:grpSpPr>
        <p:pic>
          <p:nvPicPr>
            <p:cNvPr id="18454" name="Picture 10" descr="眼睛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rot="19177552" flipH="1">
              <a:off x="2415" y="1995"/>
              <a:ext cx="474" cy="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18455" name="Group 13"/>
            <p:cNvGrpSpPr/>
            <p:nvPr/>
          </p:nvGrpSpPr>
          <p:grpSpPr>
            <a:xfrm>
              <a:off x="2833" y="2267"/>
              <a:ext cx="1536" cy="27"/>
              <a:chOff x="2779" y="2258"/>
              <a:chExt cx="1490" cy="0"/>
            </a:xfrm>
          </p:grpSpPr>
          <p:sp>
            <p:nvSpPr>
              <p:cNvPr id="18456" name="Line 11"/>
              <p:cNvSpPr>
                <a:spLocks noChangeShapeType="1"/>
              </p:cNvSpPr>
              <p:nvPr/>
            </p:nvSpPr>
            <p:spPr bwMode="auto">
              <a:xfrm>
                <a:off x="2779" y="2258"/>
                <a:ext cx="740" cy="0"/>
              </a:xfrm>
              <a:prstGeom prst="line">
                <a:avLst/>
              </a:prstGeom>
              <a:noFill/>
              <a:ln w="28575">
                <a:solidFill>
                  <a:srgbClr val="111111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57" name="Line 12"/>
              <p:cNvSpPr>
                <a:spLocks noChangeShapeType="1"/>
              </p:cNvSpPr>
              <p:nvPr/>
            </p:nvSpPr>
            <p:spPr bwMode="auto">
              <a:xfrm>
                <a:off x="3529" y="2258"/>
                <a:ext cx="74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0"/>
          <p:cNvGrpSpPr/>
          <p:nvPr/>
        </p:nvGrpSpPr>
        <p:grpSpPr>
          <a:xfrm rot="1257059">
            <a:off x="3765550" y="3922713"/>
            <a:ext cx="3101975" cy="752475"/>
            <a:chOff x="2415" y="1995"/>
            <a:chExt cx="1954" cy="474"/>
          </a:xfrm>
        </p:grpSpPr>
        <p:pic>
          <p:nvPicPr>
            <p:cNvPr id="18450" name="Picture 21" descr="眼睛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rot="19177552" flipH="1">
              <a:off x="2415" y="1995"/>
              <a:ext cx="474" cy="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18451" name="Group 22"/>
            <p:cNvGrpSpPr/>
            <p:nvPr/>
          </p:nvGrpSpPr>
          <p:grpSpPr>
            <a:xfrm>
              <a:off x="2833" y="2267"/>
              <a:ext cx="1536" cy="27"/>
              <a:chOff x="2779" y="2258"/>
              <a:chExt cx="1490" cy="0"/>
            </a:xfrm>
          </p:grpSpPr>
          <p:sp>
            <p:nvSpPr>
              <p:cNvPr id="18452" name="Line 23"/>
              <p:cNvSpPr>
                <a:spLocks noChangeShapeType="1"/>
              </p:cNvSpPr>
              <p:nvPr/>
            </p:nvSpPr>
            <p:spPr bwMode="auto">
              <a:xfrm>
                <a:off x="2779" y="2258"/>
                <a:ext cx="740" cy="0"/>
              </a:xfrm>
              <a:prstGeom prst="line">
                <a:avLst/>
              </a:prstGeom>
              <a:noFill/>
              <a:ln w="28575">
                <a:solidFill>
                  <a:srgbClr val="111111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53" name="Line 24"/>
              <p:cNvSpPr>
                <a:spLocks noChangeShapeType="1"/>
              </p:cNvSpPr>
              <p:nvPr/>
            </p:nvSpPr>
            <p:spPr bwMode="auto">
              <a:xfrm>
                <a:off x="3529" y="2258"/>
                <a:ext cx="74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Group 27"/>
          <p:cNvGrpSpPr/>
          <p:nvPr/>
        </p:nvGrpSpPr>
        <p:grpSpPr>
          <a:xfrm>
            <a:off x="4635500" y="3876675"/>
            <a:ext cx="679450" cy="595313"/>
            <a:chOff x="3100" y="1390"/>
            <a:chExt cx="219" cy="375"/>
          </a:xfrm>
        </p:grpSpPr>
        <p:sp>
          <p:nvSpPr>
            <p:cNvPr id="18448" name="Line 25"/>
            <p:cNvSpPr>
              <a:spLocks noChangeShapeType="1"/>
            </p:cNvSpPr>
            <p:nvPr/>
          </p:nvSpPr>
          <p:spPr bwMode="auto">
            <a:xfrm>
              <a:off x="3109" y="1390"/>
              <a:ext cx="210" cy="36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9" name="Line 26"/>
            <p:cNvSpPr>
              <a:spLocks noChangeShapeType="1"/>
            </p:cNvSpPr>
            <p:nvPr/>
          </p:nvSpPr>
          <p:spPr bwMode="auto">
            <a:xfrm flipH="1">
              <a:off x="3100" y="1400"/>
              <a:ext cx="210" cy="36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9" name="Group 30"/>
          <p:cNvGrpSpPr/>
          <p:nvPr/>
        </p:nvGrpSpPr>
        <p:grpSpPr>
          <a:xfrm rot="-1564948">
            <a:off x="3884613" y="5449888"/>
            <a:ext cx="3101975" cy="752475"/>
            <a:chOff x="2415" y="1995"/>
            <a:chExt cx="1954" cy="474"/>
          </a:xfrm>
        </p:grpSpPr>
        <p:pic>
          <p:nvPicPr>
            <p:cNvPr id="18444" name="Picture 31" descr="眼睛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 rot="19177552" flipH="1">
              <a:off x="2415" y="1995"/>
              <a:ext cx="474" cy="4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grpSp>
          <p:nvGrpSpPr>
            <p:cNvPr id="18445" name="Group 32"/>
            <p:cNvGrpSpPr/>
            <p:nvPr/>
          </p:nvGrpSpPr>
          <p:grpSpPr>
            <a:xfrm>
              <a:off x="2833" y="2267"/>
              <a:ext cx="1536" cy="27"/>
              <a:chOff x="2779" y="2258"/>
              <a:chExt cx="1490" cy="0"/>
            </a:xfrm>
          </p:grpSpPr>
          <p:sp>
            <p:nvSpPr>
              <p:cNvPr id="18446" name="Line 33"/>
              <p:cNvSpPr>
                <a:spLocks noChangeShapeType="1"/>
              </p:cNvSpPr>
              <p:nvPr/>
            </p:nvSpPr>
            <p:spPr bwMode="auto">
              <a:xfrm>
                <a:off x="2779" y="2258"/>
                <a:ext cx="740" cy="0"/>
              </a:xfrm>
              <a:prstGeom prst="line">
                <a:avLst/>
              </a:prstGeom>
              <a:noFill/>
              <a:ln w="28575">
                <a:solidFill>
                  <a:srgbClr val="111111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8447" name="Line 34"/>
              <p:cNvSpPr>
                <a:spLocks noChangeShapeType="1"/>
              </p:cNvSpPr>
              <p:nvPr/>
            </p:nvSpPr>
            <p:spPr bwMode="auto">
              <a:xfrm>
                <a:off x="3529" y="2258"/>
                <a:ext cx="74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</a:ln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" name="Group 35"/>
          <p:cNvGrpSpPr/>
          <p:nvPr/>
        </p:nvGrpSpPr>
        <p:grpSpPr>
          <a:xfrm>
            <a:off x="4797425" y="5959475"/>
            <a:ext cx="625475" cy="595313"/>
            <a:chOff x="3100" y="1390"/>
            <a:chExt cx="219" cy="375"/>
          </a:xfrm>
        </p:grpSpPr>
        <p:sp>
          <p:nvSpPr>
            <p:cNvPr id="18442" name="Line 36"/>
            <p:cNvSpPr>
              <a:spLocks noChangeShapeType="1"/>
            </p:cNvSpPr>
            <p:nvPr/>
          </p:nvSpPr>
          <p:spPr bwMode="auto">
            <a:xfrm>
              <a:off x="3109" y="1390"/>
              <a:ext cx="210" cy="36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8443" name="Line 37"/>
            <p:cNvSpPr>
              <a:spLocks noChangeShapeType="1"/>
            </p:cNvSpPr>
            <p:nvPr/>
          </p:nvSpPr>
          <p:spPr bwMode="auto">
            <a:xfrm flipH="1">
              <a:off x="3100" y="1400"/>
              <a:ext cx="210" cy="36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4500" y="1193800"/>
            <a:ext cx="8229600" cy="5156200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小明用量筒量取液体，量筒放平稳后，仰视凹液面最低处，读数为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18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毫升；取出部分液体后，俯视凹液面最低处，读数为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毫升。则他实际倒出的液体体积是（　　）</a:t>
            </a:r>
          </a:p>
          <a:p>
            <a:pPr eaLnBrk="1" hangingPunct="1">
              <a:buClr>
                <a:schemeClr val="bg1"/>
              </a:buClr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．等于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毫升</a:t>
            </a:r>
            <a:endParaRPr lang="en-US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altLang="zh-CN" b="1" smtClean="0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．小于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毫升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．大于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毫升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．无法估算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endParaRPr lang="zh-CN" altLang="en-US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24" name="Rectangle 72"/>
          <p:cNvSpPr>
            <a:spLocks noGrp="1" noChangeArrowheads="1"/>
          </p:cNvSpPr>
          <p:nvPr>
            <p:ph type="body" idx="1"/>
          </p:nvPr>
        </p:nvSpPr>
        <p:spPr>
          <a:xfrm>
            <a:off x="185738" y="1270000"/>
            <a:ext cx="5527675" cy="5132388"/>
          </a:xfrm>
        </p:spPr>
        <p:txBody>
          <a:bodyPr/>
          <a:lstStyle/>
          <a:p>
            <a:pPr eaLnBrk="1" hangingPunct="1">
              <a:buClr>
                <a:schemeClr val="bg1"/>
              </a:buClr>
            </a:pPr>
            <a:r>
              <a:rPr lang="en-US" altLang="zh-CN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．原理</a:t>
            </a:r>
          </a:p>
          <a:p>
            <a:pPr eaLnBrk="1" hangingPunct="1">
              <a:buClr>
                <a:schemeClr val="bg1"/>
              </a:buClr>
            </a:pPr>
            <a:endParaRPr lang="en-US" altLang="zh-CN" sz="3600" b="1" smtClean="0">
              <a:solidFill>
                <a:srgbClr val="11111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endParaRPr lang="en-US" altLang="zh-CN" sz="3600" b="1" smtClean="0">
              <a:solidFill>
                <a:srgbClr val="11111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endParaRPr lang="en-US" altLang="zh-CN" sz="3600" b="1" smtClean="0">
              <a:solidFill>
                <a:srgbClr val="11111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endParaRPr lang="en-US" altLang="zh-CN" sz="3600" b="1" smtClean="0">
              <a:solidFill>
                <a:srgbClr val="111111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buClr>
                <a:schemeClr val="bg1"/>
              </a:buClr>
            </a:pPr>
            <a:r>
              <a:rPr lang="en-US" altLang="zh-CN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．器材：</a:t>
            </a:r>
          </a:p>
          <a:p>
            <a:pPr lvl="2" eaLnBrk="1" hangingPunct="1">
              <a:buClr>
                <a:schemeClr val="bg1"/>
              </a:buClr>
            </a:pPr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天平、烧杯、量筒、盐水</a:t>
            </a:r>
          </a:p>
        </p:txBody>
      </p:sp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1550988" y="1982788"/>
          <a:ext cx="1592262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31640" imgH="393480" progId="Equation.DSMT4">
                  <p:embed/>
                </p:oleObj>
              </mc:Choice>
              <mc:Fallback>
                <p:oleObj name="Equation" r:id="rId4" imgW="43164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0988" y="1982788"/>
                        <a:ext cx="1592262" cy="14525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823" name="Rectangle 71"/>
          <p:cNvSpPr>
            <a:spLocks noGrp="1" noChangeArrowheads="1"/>
          </p:cNvSpPr>
          <p:nvPr>
            <p:ph type="title"/>
          </p:nvPr>
        </p:nvSpPr>
        <p:spPr>
          <a:xfrm>
            <a:off x="244475" y="288925"/>
            <a:ext cx="6851650" cy="731838"/>
          </a:xfrm>
        </p:spPr>
        <p:txBody>
          <a:bodyPr/>
          <a:lstStyle/>
          <a:p>
            <a:pPr algn="l" eaLnBrk="1" hangingPunct="1"/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</a:t>
            </a:r>
            <a:r>
              <a:rPr kumimoji="1"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测量液体的密度</a:t>
            </a:r>
          </a:p>
        </p:txBody>
      </p:sp>
      <p:pic>
        <p:nvPicPr>
          <p:cNvPr id="74828" name="Picture 76" descr="新图像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5556250" y="1039813"/>
            <a:ext cx="3378200" cy="2478087"/>
          </a:xfrm>
          <a:prstGeom prst="rect">
            <a:avLst/>
          </a:prstGeom>
          <a:noFill/>
          <a:ln w="9525">
            <a:solidFill>
              <a:srgbClr val="3D8F95"/>
            </a:solidFill>
            <a:miter lim="800000"/>
          </a:ln>
        </p:spPr>
      </p:pic>
      <p:pic>
        <p:nvPicPr>
          <p:cNvPr id="74831" name="Picture 79" descr="100ml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203950" y="3619500"/>
            <a:ext cx="1225550" cy="2881313"/>
          </a:xfrm>
          <a:prstGeom prst="rect">
            <a:avLst/>
          </a:prstGeom>
          <a:noFill/>
          <a:ln w="9525">
            <a:solidFill>
              <a:srgbClr val="3D8F95"/>
            </a:solidFill>
            <a:miter lim="800000"/>
          </a:ln>
        </p:spPr>
      </p:pic>
      <p:sp>
        <p:nvSpPr>
          <p:cNvPr id="74833" name="Line 81"/>
          <p:cNvSpPr>
            <a:spLocks noChangeShapeType="1"/>
          </p:cNvSpPr>
          <p:nvPr/>
        </p:nvSpPr>
        <p:spPr bwMode="auto">
          <a:xfrm flipH="1">
            <a:off x="3024188" y="2227263"/>
            <a:ext cx="2581275" cy="136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4834" name="Line 82"/>
          <p:cNvSpPr>
            <a:spLocks noChangeShapeType="1"/>
          </p:cNvSpPr>
          <p:nvPr/>
        </p:nvSpPr>
        <p:spPr bwMode="auto">
          <a:xfrm flipH="1" flipV="1">
            <a:off x="2919413" y="3189288"/>
            <a:ext cx="3273425" cy="1585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tailEnd type="stealth" w="lg" len="lg"/>
          </a:ln>
        </p:spPr>
        <p:txBody>
          <a:bodyPr/>
          <a:lstStyle/>
          <a:p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8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24" grpId="0" uiExpand="1" build="p"/>
      <p:bldP spid="74823" grpId="0"/>
      <p:bldP spid="74833" grpId="0" animBg="1"/>
      <p:bldP spid="748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8438"/>
            <a:ext cx="8229600" cy="944562"/>
          </a:xfrm>
        </p:spPr>
        <p:txBody>
          <a:bodyPr/>
          <a:lstStyle/>
          <a:p>
            <a:pPr algn="l" eaLnBrk="1" hangingPunct="1"/>
            <a:r>
              <a:rPr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设计实验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0350" y="1090613"/>
            <a:ext cx="5297488" cy="40624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）量筒量取盐水体积</a:t>
            </a:r>
            <a:r>
              <a:rPr lang="en-US" altLang="zh-CN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smtClean="0">
                <a:solidFill>
                  <a:schemeClr val="tx2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）称空烧杯质量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）将盐水倒入烧杯，称盐水和烧杯总质量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38138" y="5443538"/>
            <a:ext cx="7234237" cy="1211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分析：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量筒内壁残留盐水，导致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偏小，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偏小</a:t>
            </a:r>
          </a:p>
        </p:txBody>
      </p:sp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65788" y="165100"/>
            <a:ext cx="1657350" cy="2238375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14696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53100" y="2300288"/>
            <a:ext cx="2209800" cy="1817687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14697" name="Picture 9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65775" y="3897313"/>
            <a:ext cx="3346450" cy="2046287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1498600" y="4305300"/>
          <a:ext cx="28987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6" imgW="1117440" imgH="406080" progId="Equation.DSMT4">
                  <p:embed/>
                </p:oleObj>
              </mc:Choice>
              <mc:Fallback>
                <p:oleObj name="Equation" r:id="rId6" imgW="1117440" imgH="406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98600" y="4305300"/>
                        <a:ext cx="2898775" cy="105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uiExpand="1" build="p"/>
      <p:bldP spid="11469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4950" y="255588"/>
            <a:ext cx="5216525" cy="45259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Clr>
                <a:schemeClr val="bg1"/>
              </a:buClr>
              <a:buFontTx/>
              <a:buNone/>
            </a:pP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）称空烧杯质量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）盐水倒入烧杯，称盐水和烧杯总质量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）将盐水倒入量筒中量取体积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3863" y="4951413"/>
            <a:ext cx="5810250" cy="1339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分析：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烧杯内壁残留盐水，导致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偏小，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ρ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偏大</a:t>
            </a:r>
          </a:p>
        </p:txBody>
      </p:sp>
      <p:pic>
        <p:nvPicPr>
          <p:cNvPr id="125958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23038" y="3727450"/>
            <a:ext cx="1893887" cy="2557463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25959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913438" y="273050"/>
            <a:ext cx="2209800" cy="1817688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519738" y="1952625"/>
            <a:ext cx="3052762" cy="1866900"/>
          </a:xfrm>
          <a:prstGeom prst="rect">
            <a:avLst/>
          </a:prstGeom>
          <a:noFill/>
          <a:ln w="9525" algn="ctr">
            <a:noFill/>
            <a:miter lim="800000"/>
          </a:ln>
        </p:spPr>
      </p:pic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2362200" y="4216400"/>
          <a:ext cx="28987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6" imgW="1117440" imgH="406080" progId="Equation.DSMT4">
                  <p:embed/>
                </p:oleObj>
              </mc:Choice>
              <mc:Fallback>
                <p:oleObj name="Equation" r:id="rId6" imgW="1117440" imgH="406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200" y="4216400"/>
                        <a:ext cx="2898775" cy="105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4045</TotalTime>
  <Words>2343</Words>
  <Application>Microsoft Office PowerPoint</Application>
  <PresentationFormat>全屏显示(4:3)</PresentationFormat>
  <Paragraphs>219</Paragraphs>
  <Slides>28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默认设计模板</vt:lpstr>
      <vt:lpstr>Equation</vt:lpstr>
      <vt:lpstr>第六章 质量和密度 第3节 测量物质的密度</vt:lpstr>
      <vt:lpstr>PowerPoint 演示文稿</vt:lpstr>
      <vt:lpstr>一、体积的测量</vt:lpstr>
      <vt:lpstr>3．使用方法</vt:lpstr>
      <vt:lpstr>（2）放：放在水平桌面上.</vt:lpstr>
      <vt:lpstr>课堂练习</vt:lpstr>
      <vt:lpstr>二、测量液体的密度</vt:lpstr>
      <vt:lpstr>3．设计实验</vt:lpstr>
      <vt:lpstr>PowerPoint 演示文稿</vt:lpstr>
      <vt:lpstr>PowerPoint 演示文稿</vt:lpstr>
      <vt:lpstr>PowerPoint 演示文稿</vt:lpstr>
      <vt:lpstr>三、测量固体的密度</vt:lpstr>
      <vt:lpstr>测量密度大于水的固体密度</vt:lpstr>
      <vt:lpstr>3．设计实验</vt:lpstr>
      <vt:lpstr>方案2（最佳方案）：</vt:lpstr>
      <vt:lpstr>四、特殊方法测密度</vt:lpstr>
      <vt:lpstr>（一）测密度小于水的固体密度</vt:lpstr>
      <vt:lpstr>（二）等体积法测固体密度</vt:lpstr>
      <vt:lpstr>（三）等体积法测液体密度</vt:lpstr>
      <vt:lpstr>（四）测不吸水颗粒的密度</vt:lpstr>
      <vt:lpstr>（五）测吸水材料的密度</vt:lpstr>
      <vt:lpstr>下列测密度的实验方案是否可行？ </vt:lpstr>
      <vt:lpstr>巩固练习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第六章 质量和密度 第3节 测量物质的密度</dc:title>
  <cp:lastModifiedBy>lenovo</cp:lastModifiedBy>
  <cp:revision>1</cp:revision>
  <dcterms:created xsi:type="dcterms:W3CDTF">2010-02-20T14:55:55Z</dcterms:created>
  <dcterms:modified xsi:type="dcterms:W3CDTF">2020-11-11T02:45:42Z</dcterms:modified>
</cp:coreProperties>
</file>