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docx" ContentType="application/vnd.openxmlformats-officedocument.wordprocessingml.document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7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</p:sldIdLst>
  <p:sldSz cx="122047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8" d="100"/>
          <a:sy n="108" d="100"/>
        </p:scale>
        <p:origin x="-630" y="-84"/>
      </p:cViewPr>
      <p:guideLst>
        <p:guide orient="horz" pos="2160"/>
        <p:guide pos="3844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image" Target="../media/image4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5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6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9EFB59F-71E7-4D3B-9C8A-724B06A9ED15}" type="datetimeFigureOut">
              <a:rPr lang="zh-CN" altLang="en-US" smtClean="0"/>
              <a:t>2021/2/25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377825" y="685800"/>
            <a:ext cx="610235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C5BCCAB-E322-4A12-B459-C95A7E7EE2E8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907345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AC9960B-A742-4F79-9BC8-14A4E9893419}" type="slidenum">
              <a:rPr lang="zh-CN" altLang="en-US" smtClean="0"/>
              <a:t>2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AC9960B-A742-4F79-9BC8-14A4E9893419}" type="slidenum">
              <a:rPr lang="zh-CN" altLang="en-US" smtClean="0"/>
              <a:t>14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AC9960B-A742-4F79-9BC8-14A4E9893419}" type="slidenum">
              <a:rPr lang="zh-CN" altLang="en-US" smtClean="0"/>
              <a:t>15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AC9960B-A742-4F79-9BC8-14A4E9893419}" type="slidenum">
              <a:rPr lang="zh-CN" altLang="en-US" smtClean="0"/>
              <a:t>3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AC9960B-A742-4F79-9BC8-14A4E9893419}" type="slidenum">
              <a:rPr lang="zh-CN" altLang="en-US" smtClean="0"/>
              <a:t>4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AC9960B-A742-4F79-9BC8-14A4E9893419}" type="slidenum">
              <a:rPr lang="zh-CN" altLang="en-US" smtClean="0"/>
              <a:t>5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AC9960B-A742-4F79-9BC8-14A4E9893419}" type="slidenum">
              <a:rPr lang="zh-CN" altLang="en-US" smtClean="0"/>
              <a:t>9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AC9960B-A742-4F79-9BC8-14A4E9893419}" type="slidenum">
              <a:rPr lang="zh-CN" altLang="en-US" smtClean="0"/>
              <a:t>10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AC9960B-A742-4F79-9BC8-14A4E9893419}" type="slidenum">
              <a:rPr lang="zh-CN" altLang="en-US" smtClean="0"/>
              <a:t>11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AC9960B-A742-4F79-9BC8-14A4E9893419}" type="slidenum">
              <a:rPr lang="zh-CN" altLang="en-US" smtClean="0"/>
              <a:t>12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AC9960B-A742-4F79-9BC8-14A4E9893419}" type="slidenum">
              <a:rPr lang="zh-CN" altLang="en-US" smtClean="0"/>
              <a:t>13</a:t>
            </a:fld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915353" y="2130426"/>
            <a:ext cx="10373995" cy="1470025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830705" y="3886200"/>
            <a:ext cx="854329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2021/2/25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2021/2/25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848407" y="274639"/>
            <a:ext cx="2746058" cy="5851525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610235" y="274639"/>
            <a:ext cx="8034761" cy="5851525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2021/2/25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2021/2/25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13774568"/>
      </p:ext>
    </p:extLst>
  </p:cSld>
  <p:clrMapOvr>
    <a:masterClrMapping/>
  </p:clrMapOvr>
  <p:transition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2021/2/25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91290870"/>
      </p:ext>
    </p:extLst>
  </p:cSld>
  <p:clrMapOvr>
    <a:masterClrMapping/>
  </p:clrMapOvr>
  <p:transition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2021/2/25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27465352"/>
      </p:ext>
    </p:extLst>
  </p:cSld>
  <p:clrMapOvr>
    <a:masterClrMapping/>
  </p:clrMapOvr>
  <p:transition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2021/2/25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69307508"/>
      </p:ext>
    </p:extLst>
  </p:cSld>
  <p:clrMapOvr>
    <a:masterClrMapping/>
  </p:clrMapOvr>
  <p:transition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2021/2/25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90304967"/>
      </p:ext>
    </p:extLst>
  </p:cSld>
  <p:clrMapOvr>
    <a:masterClrMapping/>
  </p:clrMapOvr>
  <p:transition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2021/2/25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91881228"/>
      </p:ext>
    </p:extLst>
  </p:cSld>
  <p:clrMapOvr>
    <a:masterClrMapping/>
  </p:clrMapOvr>
  <p:transition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2021/2/25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14854386"/>
      </p:ext>
    </p:extLst>
  </p:cSld>
  <p:clrMapOvr>
    <a:masterClrMapping/>
  </p:clrMapOvr>
  <p:transition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2021/2/25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4439593"/>
      </p:ext>
    </p:extLst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2021/2/25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2021/2/25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55165936"/>
      </p:ext>
    </p:extLst>
  </p:cSld>
  <p:clrMapOvr>
    <a:masterClrMapping/>
  </p:clrMapOvr>
  <p:transition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2021/2/25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63015397"/>
      </p:ext>
    </p:extLst>
  </p:cSld>
  <p:clrMapOvr>
    <a:masterClrMapping/>
  </p:clrMapOvr>
  <p:transition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2021/2/25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06629473"/>
      </p:ext>
    </p:extLst>
  </p:cSld>
  <p:clrMapOvr>
    <a:masterClrMapping/>
  </p:clrMapOvr>
  <p:transition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2021/2/25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40377604"/>
      </p:ext>
    </p:extLst>
  </p:cSld>
  <p:clrMapOvr>
    <a:masterClrMapping/>
  </p:clrMapOvr>
  <p:transition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2021/2/25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63279168"/>
      </p:ext>
    </p:extLst>
  </p:cSld>
  <p:clrMapOvr>
    <a:masterClrMapping/>
  </p:clrMapOvr>
  <p:transition/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3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2021/2/25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83230840"/>
      </p:ext>
    </p:extLst>
  </p:cSld>
  <p:clrMapOvr>
    <a:masterClrMapping/>
  </p:clrMapOvr>
  <p:transition/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4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2021/2/25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87007849"/>
      </p:ext>
    </p:extLst>
  </p:cSld>
  <p:clrMapOvr>
    <a:masterClrMapping/>
  </p:clrMapOvr>
  <p:transition/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5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2021/2/25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04986906"/>
      </p:ext>
    </p:extLst>
  </p:cSld>
  <p:clrMapOvr>
    <a:masterClrMapping/>
  </p:clrMapOvr>
  <p:transition/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6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2021/2/25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10585083"/>
      </p:ext>
    </p:extLst>
  </p:cSld>
  <p:clrMapOvr>
    <a:masterClrMapping/>
  </p:clrMapOvr>
  <p:transition/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7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2021/2/25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50604616"/>
      </p:ext>
    </p:extLst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964087" y="4406901"/>
            <a:ext cx="10373995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964087" y="2906713"/>
            <a:ext cx="10373995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2021/2/25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8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2021/2/25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40219332"/>
      </p:ext>
    </p:extLst>
  </p:cSld>
  <p:clrMapOvr>
    <a:masterClrMapping/>
  </p:clrMapOvr>
  <p:transition/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9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2021/2/25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32564859"/>
      </p:ext>
    </p:extLst>
  </p:cSld>
  <p:clrMapOvr>
    <a:masterClrMapping/>
  </p:clrMapOvr>
  <p:transition/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0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2021/2/25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58433566"/>
      </p:ext>
    </p:extLst>
  </p:cSld>
  <p:clrMapOvr>
    <a:masterClrMapping/>
  </p:clrMapOvr>
  <p:transition/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2021/2/25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6950122"/>
      </p:ext>
    </p:extLst>
  </p:cSld>
  <p:clrMapOvr>
    <a:masterClrMapping/>
  </p:clrMapOvr>
  <p:transition/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2021/2/25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92628054"/>
      </p:ext>
    </p:extLst>
  </p:cSld>
  <p:clrMapOvr>
    <a:masterClrMapping/>
  </p:clrMapOvr>
  <p:transition/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3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2021/2/25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88174060"/>
      </p:ext>
    </p:extLst>
  </p:cSld>
  <p:clrMapOvr>
    <a:masterClrMapping/>
  </p:clrMapOvr>
  <p:transition/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4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2021/2/25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28504558"/>
      </p:ext>
    </p:extLst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610235" y="1600201"/>
            <a:ext cx="5390409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204056" y="1600201"/>
            <a:ext cx="5390409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2021/2/25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10235" y="1535113"/>
            <a:ext cx="5392529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0235" y="2174875"/>
            <a:ext cx="5392529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99819" y="1535113"/>
            <a:ext cx="539464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99819" y="2174875"/>
            <a:ext cx="539464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2021/2/25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2021/2/25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2021/2/25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10236" y="273050"/>
            <a:ext cx="4015262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771699" y="273051"/>
            <a:ext cx="6822766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10236" y="1435101"/>
            <a:ext cx="4015262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2021/2/25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2392207" y="4800600"/>
            <a:ext cx="732282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2392207" y="612775"/>
            <a:ext cx="732282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2392207" y="5367338"/>
            <a:ext cx="732282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2021/2/25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610235" y="274638"/>
            <a:ext cx="1098423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10235" y="1600201"/>
            <a:ext cx="1098423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610235" y="6356351"/>
            <a:ext cx="284776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0820CF-B880-4189-942D-D702A7CBA730}" type="datetimeFigureOut">
              <a:rPr lang="zh-CN" altLang="en-US" smtClean="0"/>
              <a:t>2021/2/25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169939" y="6356351"/>
            <a:ext cx="386482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746702" y="6356351"/>
            <a:ext cx="284776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  <p:sldLayoutId id="2147483666" r:id="rId18"/>
    <p:sldLayoutId id="2147483667" r:id="rId19"/>
    <p:sldLayoutId id="2147483668" r:id="rId20"/>
    <p:sldLayoutId id="2147483669" r:id="rId21"/>
    <p:sldLayoutId id="2147483670" r:id="rId22"/>
    <p:sldLayoutId id="2147483671" r:id="rId23"/>
    <p:sldLayoutId id="2147483672" r:id="rId24"/>
    <p:sldLayoutId id="2147483673" r:id="rId25"/>
    <p:sldLayoutId id="2147483674" r:id="rId26"/>
    <p:sldLayoutId id="2147483675" r:id="rId27"/>
    <p:sldLayoutId id="2147483676" r:id="rId28"/>
    <p:sldLayoutId id="2147483677" r:id="rId29"/>
    <p:sldLayoutId id="2147483678" r:id="rId30"/>
    <p:sldLayoutId id="2147483679" r:id="rId31"/>
    <p:sldLayoutId id="2147483680" r:id="rId32"/>
    <p:sldLayoutId id="2147483681" r:id="rId33"/>
    <p:sldLayoutId id="2147483682" r:id="rId34"/>
    <p:sldLayoutId id="2147483683" r:id="rId35"/>
    <p:sldLayoutId id="2147483684" r:id="rId36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1.xml"/><Relationship Id="rId4" Type="http://schemas.openxmlformats.org/officeDocument/2006/relationships/image" Target="../media/image10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5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8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30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1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33.xml"/><Relationship Id="rId1" Type="http://schemas.openxmlformats.org/officeDocument/2006/relationships/vmlDrawing" Target="../drawings/vmlDrawing2.vml"/><Relationship Id="rId5" Type="http://schemas.openxmlformats.org/officeDocument/2006/relationships/image" Target="../media/image15.emf"/><Relationship Id="rId4" Type="http://schemas.openxmlformats.org/officeDocument/2006/relationships/package" Target="../embeddings/Microsoft_Word___3.docx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Layout" Target="../slideLayouts/slideLayout34.xml"/><Relationship Id="rId1" Type="http://schemas.openxmlformats.org/officeDocument/2006/relationships/vmlDrawing" Target="../drawings/vmlDrawing3.vml"/><Relationship Id="rId5" Type="http://schemas.openxmlformats.org/officeDocument/2006/relationships/image" Target="../media/image16.emf"/><Relationship Id="rId4" Type="http://schemas.openxmlformats.org/officeDocument/2006/relationships/package" Target="../embeddings/Microsoft_Word___4.docx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35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3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3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2.bin"/><Relationship Id="rId3" Type="http://schemas.openxmlformats.org/officeDocument/2006/relationships/image" Target="../media/image6.jpeg"/><Relationship Id="rId7" Type="http://schemas.openxmlformats.org/officeDocument/2006/relationships/image" Target="../media/image4.emf"/><Relationship Id="rId2" Type="http://schemas.openxmlformats.org/officeDocument/2006/relationships/slideLayout" Target="../slideLayouts/slideLayout18.xml"/><Relationship Id="rId1" Type="http://schemas.openxmlformats.org/officeDocument/2006/relationships/vmlDrawing" Target="../drawings/vmlDrawing1.vml"/><Relationship Id="rId6" Type="http://schemas.openxmlformats.org/officeDocument/2006/relationships/package" Target="../embeddings/Microsoft_Word___1.docx"/><Relationship Id="rId5" Type="http://schemas.openxmlformats.org/officeDocument/2006/relationships/oleObject" Target="../embeddings/oleObject1.bin"/><Relationship Id="rId10" Type="http://schemas.openxmlformats.org/officeDocument/2006/relationships/image" Target="../media/image5.emf"/><Relationship Id="rId4" Type="http://schemas.openxmlformats.org/officeDocument/2006/relationships/image" Target="../media/image7.jpeg"/><Relationship Id="rId9" Type="http://schemas.openxmlformats.org/officeDocument/2006/relationships/package" Target="../embeddings/Microsoft_Word___2.docx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组合 3"/>
          <p:cNvGrpSpPr/>
          <p:nvPr/>
        </p:nvGrpSpPr>
        <p:grpSpPr>
          <a:xfrm>
            <a:off x="1524959" y="2500522"/>
            <a:ext cx="9154781" cy="1846231"/>
            <a:chOff x="1523174" y="2501100"/>
            <a:chExt cx="9144064" cy="1846659"/>
          </a:xfrm>
        </p:grpSpPr>
        <p:sp>
          <p:nvSpPr>
            <p:cNvPr id="2" name="文本框 5"/>
            <p:cNvSpPr txBox="1"/>
            <p:nvPr/>
          </p:nvSpPr>
          <p:spPr>
            <a:xfrm>
              <a:off x="1951802" y="2501100"/>
              <a:ext cx="8406064" cy="184665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eaLnBrk="1" fontAlgn="auto" hangingPunct="1">
                <a:lnSpc>
                  <a:spcPct val="150000"/>
                </a:lnSpc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zh-CN" altLang="en-US" sz="4400" b="1" spc="200">
                  <a:solidFill>
                    <a:srgbClr val="1BB18D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第 </a:t>
              </a:r>
              <a:r>
                <a:rPr lang="en-US" altLang="zh-CN" sz="4400" b="1" spc="200" smtClean="0">
                  <a:solidFill>
                    <a:srgbClr val="1BB18D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17 </a:t>
              </a:r>
              <a:r>
                <a:rPr lang="zh-CN" altLang="en-US" sz="4400" b="1" spc="200" smtClean="0">
                  <a:solidFill>
                    <a:srgbClr val="1BB18D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课时</a:t>
              </a:r>
              <a:endParaRPr lang="en-US" altLang="zh-CN" sz="4400" b="1" spc="200" smtClean="0">
                <a:solidFill>
                  <a:srgbClr val="1BB18D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  <a:p>
              <a:pPr algn="ctr">
                <a:lnSpc>
                  <a:spcPct val="150000"/>
                </a:lnSpc>
                <a:defRPr/>
              </a:pPr>
              <a:r>
                <a:rPr lang="zh-CN" altLang="en-US" sz="3200" spc="200" smtClean="0">
                  <a:latin typeface="微软雅黑" panose="020B0503020204020204" pitchFamily="34" charset="-122"/>
                  <a:ea typeface="微软雅黑" panose="020B0503020204020204" pitchFamily="34" charset="-122"/>
                </a:rPr>
                <a:t>生活用电</a:t>
              </a:r>
            </a:p>
          </p:txBody>
        </p:sp>
        <p:cxnSp>
          <p:nvCxnSpPr>
            <p:cNvPr id="3" name="直接连接符 2"/>
            <p:cNvCxnSpPr/>
            <p:nvPr/>
          </p:nvCxnSpPr>
          <p:spPr>
            <a:xfrm>
              <a:off x="1523174" y="3501232"/>
              <a:ext cx="9144064" cy="1588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60482773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4269" y="1929149"/>
            <a:ext cx="447609" cy="3142544"/>
          </a:xfrm>
          <a:prstGeom prst="rect">
            <a:avLst/>
          </a:prstGeom>
          <a:noFill/>
        </p:spPr>
        <p:txBody>
          <a:bodyPr vert="eaVert" wrap="square" lIns="72000" tIns="36000" rIns="36000" bIns="36000" rtlCol="0" anchor="ctr" anchorCtr="0">
            <a:spAutoFit/>
          </a:bodyPr>
          <a:lstStyle/>
          <a:p>
            <a:r>
              <a:rPr lang="zh-CN" altLang="en-US" sz="2200" spc="60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重难突破 能力提升</a:t>
            </a:r>
          </a:p>
        </p:txBody>
      </p:sp>
      <p:grpSp>
        <p:nvGrpSpPr>
          <p:cNvPr id="9" name="组合 8"/>
          <p:cNvGrpSpPr/>
          <p:nvPr/>
        </p:nvGrpSpPr>
        <p:grpSpPr>
          <a:xfrm>
            <a:off x="738221" y="714985"/>
            <a:ext cx="11180393" cy="4935962"/>
            <a:chOff x="737356" y="715150"/>
            <a:chExt cx="11167305" cy="4937105"/>
          </a:xfrm>
        </p:grpSpPr>
        <p:sp>
          <p:nvSpPr>
            <p:cNvPr id="19" name="文本框 1"/>
            <p:cNvSpPr txBox="1">
              <a:spLocks noChangeArrowheads="1"/>
            </p:cNvSpPr>
            <p:nvPr/>
          </p:nvSpPr>
          <p:spPr bwMode="auto">
            <a:xfrm>
              <a:off x="737356" y="715150"/>
              <a:ext cx="11167305" cy="1319503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wrap="square" lIns="36000" tIns="36000" rIns="36000" bIns="36000">
              <a:spAutoFit/>
            </a:bodyPr>
            <a:lstStyle/>
            <a:p>
              <a:pPr>
                <a:lnSpc>
                  <a:spcPct val="150000"/>
                </a:lnSpc>
                <a:spcAft>
                  <a:spcPct val="0"/>
                </a:spcAft>
              </a:pPr>
              <a:r>
                <a:rPr lang="en-US" b="1" smtClean="0">
                  <a:solidFill>
                    <a:srgbClr val="00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Times New Roman" panose="02020603050405020304"/>
                </a:rPr>
                <a:t>2.</a:t>
              </a:r>
              <a:r>
                <a:rPr lang="en-US" b="1" smtClean="0">
                  <a:solidFill>
                    <a:srgbClr val="4C4C4C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Times New Roman" panose="02020603050405020304"/>
                </a:rPr>
                <a:t> </a:t>
              </a:r>
              <a:r>
                <a:rPr lang="en-US" altLang="zh-CN" spc="150" smtClean="0">
                  <a:solidFill>
                    <a:srgbClr val="18B48F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[2020·</a:t>
              </a:r>
              <a:r>
                <a:rPr lang="zh-CN" altLang="en-US" spc="150" smtClean="0">
                  <a:solidFill>
                    <a:srgbClr val="18B48F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平遥县一模</a:t>
              </a:r>
              <a:r>
                <a:rPr lang="en-US" altLang="zh-CN" spc="150" smtClean="0">
                  <a:solidFill>
                    <a:srgbClr val="18B48F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]</a:t>
              </a:r>
              <a:r>
                <a:rPr lang="zh-CN" altLang="en-US" smtClean="0">
                  <a:solidFill>
                    <a:srgbClr val="00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Times New Roman" panose="02020603050405020304"/>
                </a:rPr>
                <a:t>图</a:t>
              </a:r>
              <a:r>
                <a:rPr lang="en-US" smtClean="0">
                  <a:solidFill>
                    <a:srgbClr val="00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Times New Roman" panose="02020603050405020304"/>
                </a:rPr>
                <a:t>17-2</a:t>
              </a:r>
              <a:r>
                <a:rPr lang="zh-CN" altLang="en-US" smtClean="0">
                  <a:solidFill>
                    <a:srgbClr val="00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Times New Roman" panose="02020603050405020304"/>
                </a:rPr>
                <a:t>是某同学家常用的一个插线板。他在使用中发现：插线板上的指示灯在开关断开时不发光，插孔不能提供工作电压；而在开关闭合时指示灯发光，插孔可以提供工作电压；如果指示灯损坏，开关闭合时插孔也能提供工作电压。图</a:t>
              </a:r>
              <a:r>
                <a:rPr lang="en-US" smtClean="0">
                  <a:solidFill>
                    <a:srgbClr val="00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Times New Roman" panose="02020603050405020304"/>
                </a:rPr>
                <a:t>17-3</a:t>
              </a:r>
              <a:r>
                <a:rPr lang="zh-CN" altLang="en-US" smtClean="0">
                  <a:solidFill>
                    <a:srgbClr val="00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Times New Roman" panose="02020603050405020304"/>
                </a:rPr>
                <a:t>中，插线板电路连接符合上述现象及安全用电要求的是（　　）</a:t>
              </a:r>
            </a:p>
          </p:txBody>
        </p:sp>
        <p:pic>
          <p:nvPicPr>
            <p:cNvPr id="4" name="21FAWLS105.EPS" descr="id:2147509221;FounderCES"/>
            <p:cNvPicPr/>
            <p:nvPr/>
          </p:nvPicPr>
          <p:blipFill>
            <a:blip r:embed="rId3"/>
            <a:stretch>
              <a:fillRect/>
            </a:stretch>
          </p:blipFill>
          <p:spPr>
            <a:xfrm>
              <a:off x="1237422" y="3429794"/>
              <a:ext cx="2296128" cy="1500198"/>
            </a:xfrm>
            <a:prstGeom prst="rect">
              <a:avLst/>
            </a:prstGeom>
          </p:spPr>
        </p:pic>
        <p:pic>
          <p:nvPicPr>
            <p:cNvPr id="6" name="21FAWLS106.EPS" descr="id:2147509228;FounderCES"/>
            <p:cNvPicPr/>
            <p:nvPr/>
          </p:nvPicPr>
          <p:blipFill>
            <a:blip r:embed="rId4"/>
            <a:stretch>
              <a:fillRect/>
            </a:stretch>
          </p:blipFill>
          <p:spPr>
            <a:xfrm>
              <a:off x="4309256" y="3286918"/>
              <a:ext cx="4572032" cy="1529130"/>
            </a:xfrm>
            <a:prstGeom prst="rect">
              <a:avLst/>
            </a:prstGeom>
          </p:spPr>
        </p:pic>
        <p:sp>
          <p:nvSpPr>
            <p:cNvPr id="7" name="矩形 6"/>
            <p:cNvSpPr/>
            <p:nvPr/>
          </p:nvSpPr>
          <p:spPr>
            <a:xfrm>
              <a:off x="1791621" y="5144306"/>
              <a:ext cx="917765" cy="507949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>
                <a:lnSpc>
                  <a:spcPct val="150000"/>
                </a:lnSpc>
                <a:spcAft>
                  <a:spcPct val="0"/>
                </a:spcAft>
              </a:pPr>
              <a:r>
                <a:rPr lang="zh-CN" altLang="en-US" smtClean="0">
                  <a:solidFill>
                    <a:srgbClr val="00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Times New Roman" panose="02020603050405020304"/>
                </a:rPr>
                <a:t>图</a:t>
              </a:r>
              <a:r>
                <a:rPr lang="en-US" smtClean="0">
                  <a:solidFill>
                    <a:srgbClr val="00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Times New Roman" panose="02020603050405020304"/>
                </a:rPr>
                <a:t>17-2</a:t>
              </a:r>
              <a:endParaRPr lang="zh-CN" altLang="en-US" smtClean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/>
              </a:endParaRPr>
            </a:p>
          </p:txBody>
        </p:sp>
        <p:sp>
          <p:nvSpPr>
            <p:cNvPr id="8" name="矩形 7"/>
            <p:cNvSpPr/>
            <p:nvPr/>
          </p:nvSpPr>
          <p:spPr>
            <a:xfrm>
              <a:off x="5935025" y="5072868"/>
              <a:ext cx="917765" cy="507949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>
                <a:lnSpc>
                  <a:spcPct val="150000"/>
                </a:lnSpc>
                <a:spcAft>
                  <a:spcPct val="0"/>
                </a:spcAft>
              </a:pPr>
              <a:r>
                <a:rPr lang="zh-CN" altLang="en-US" smtClean="0">
                  <a:solidFill>
                    <a:srgbClr val="00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Times New Roman" panose="02020603050405020304"/>
                </a:rPr>
                <a:t>图</a:t>
              </a:r>
              <a:r>
                <a:rPr lang="en-US" smtClean="0">
                  <a:solidFill>
                    <a:srgbClr val="00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Times New Roman" panose="02020603050405020304"/>
                </a:rPr>
                <a:t>17-3</a:t>
              </a:r>
              <a:endParaRPr lang="zh-CN" altLang="en-US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/>
              </a:endParaRPr>
            </a:p>
          </p:txBody>
        </p:sp>
      </p:grpSp>
      <p:sp>
        <p:nvSpPr>
          <p:cNvPr id="10" name="文本框 1"/>
          <p:cNvSpPr txBox="1">
            <a:spLocks noChangeArrowheads="1"/>
          </p:cNvSpPr>
          <p:nvPr/>
        </p:nvSpPr>
        <p:spPr bwMode="auto">
          <a:xfrm>
            <a:off x="11037349" y="2357679"/>
            <a:ext cx="279491" cy="626701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 lIns="36000" tIns="36000" rIns="36000" bIns="3600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lang="en-US" altLang="zh-CN" sz="2400" b="1" smtClean="0">
                <a:solidFill>
                  <a:srgbClr val="A5002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C</a:t>
            </a:r>
            <a:endParaRPr lang="en-US" altLang="zh-CN" sz="2400" b="1">
              <a:solidFill>
                <a:srgbClr val="A5002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974654850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4269" y="1929149"/>
            <a:ext cx="447609" cy="3142544"/>
          </a:xfrm>
          <a:prstGeom prst="rect">
            <a:avLst/>
          </a:prstGeom>
          <a:noFill/>
        </p:spPr>
        <p:txBody>
          <a:bodyPr vert="eaVert" wrap="square" lIns="72000" tIns="36000" rIns="36000" bIns="36000" rtlCol="0" anchor="ctr" anchorCtr="0">
            <a:spAutoFit/>
          </a:bodyPr>
          <a:lstStyle/>
          <a:p>
            <a:r>
              <a:rPr lang="zh-CN" altLang="en-US" sz="2200" spc="60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重难突破 能力提升</a:t>
            </a:r>
          </a:p>
        </p:txBody>
      </p:sp>
      <p:sp>
        <p:nvSpPr>
          <p:cNvPr id="4" name="矩形 3"/>
          <p:cNvSpPr/>
          <p:nvPr/>
        </p:nvSpPr>
        <p:spPr>
          <a:xfrm>
            <a:off x="1024308" y="786406"/>
            <a:ext cx="5108659" cy="5230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800" b="1" spc="150" smtClean="0">
                <a:solidFill>
                  <a:srgbClr val="1CB69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重难二　家庭电路的故障分析</a:t>
            </a:r>
            <a:endParaRPr lang="zh-CN" altLang="en-US" sz="2800" b="1" spc="150">
              <a:solidFill>
                <a:srgbClr val="1CB69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8" name="组合 7"/>
          <p:cNvGrpSpPr/>
          <p:nvPr/>
        </p:nvGrpSpPr>
        <p:grpSpPr>
          <a:xfrm>
            <a:off x="809742" y="1572042"/>
            <a:ext cx="10871302" cy="3650375"/>
            <a:chOff x="808794" y="1572406"/>
            <a:chExt cx="10858576" cy="3651221"/>
          </a:xfrm>
        </p:grpSpPr>
        <p:sp>
          <p:nvSpPr>
            <p:cNvPr id="19" name="文本框 1"/>
            <p:cNvSpPr txBox="1">
              <a:spLocks noChangeArrowheads="1"/>
            </p:cNvSpPr>
            <p:nvPr/>
          </p:nvSpPr>
          <p:spPr bwMode="auto">
            <a:xfrm>
              <a:off x="808794" y="1572406"/>
              <a:ext cx="10858576" cy="2566287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wrap="square" lIns="36000" tIns="36000" rIns="36000" bIns="36000">
              <a:spAutoFit/>
            </a:bodyPr>
            <a:lstStyle/>
            <a:p>
              <a:pPr>
                <a:lnSpc>
                  <a:spcPct val="150000"/>
                </a:lnSpc>
                <a:spcAft>
                  <a:spcPct val="0"/>
                </a:spcAft>
              </a:pPr>
              <a:r>
                <a:rPr lang="en-US" b="1" smtClean="0">
                  <a:solidFill>
                    <a:srgbClr val="00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Times New Roman" panose="02020603050405020304"/>
                </a:rPr>
                <a:t>3.</a:t>
              </a:r>
              <a:r>
                <a:rPr lang="en-US" b="1" smtClean="0">
                  <a:solidFill>
                    <a:srgbClr val="4C4C4C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Times New Roman" panose="02020603050405020304"/>
                </a:rPr>
                <a:t> </a:t>
              </a:r>
              <a:r>
                <a:rPr lang="en-US" altLang="zh-CN" spc="150" smtClean="0">
                  <a:solidFill>
                    <a:srgbClr val="18B48F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[2020·</a:t>
              </a:r>
              <a:r>
                <a:rPr lang="zh-CN" altLang="en-US" spc="150" smtClean="0">
                  <a:solidFill>
                    <a:srgbClr val="18B48F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湖州</a:t>
              </a:r>
              <a:r>
                <a:rPr lang="en-US" altLang="zh-CN" spc="150" smtClean="0">
                  <a:solidFill>
                    <a:srgbClr val="18B48F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]</a:t>
              </a:r>
              <a:r>
                <a:rPr lang="zh-CN" altLang="en-US" smtClean="0">
                  <a:solidFill>
                    <a:srgbClr val="00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Times New Roman" panose="02020603050405020304"/>
                </a:rPr>
                <a:t>小明家里的一盏电灯不能发光了，换上新的电灯，还是不能发光。于是小明拿来试电笔，闭合开关后，分别在如图</a:t>
              </a:r>
              <a:r>
                <a:rPr lang="en-US" smtClean="0">
                  <a:solidFill>
                    <a:srgbClr val="00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Times New Roman" panose="02020603050405020304"/>
                </a:rPr>
                <a:t>17-4a</a:t>
              </a:r>
              <a:r>
                <a:rPr lang="zh-CN" altLang="en-US" smtClean="0">
                  <a:solidFill>
                    <a:srgbClr val="00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Times New Roman" panose="02020603050405020304"/>
                </a:rPr>
                <a:t>、</a:t>
              </a:r>
              <a:r>
                <a:rPr lang="en-US" smtClean="0">
                  <a:solidFill>
                    <a:srgbClr val="00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Times New Roman" panose="02020603050405020304"/>
                </a:rPr>
                <a:t>b</a:t>
              </a:r>
              <a:r>
                <a:rPr lang="zh-CN" altLang="en-US" smtClean="0">
                  <a:solidFill>
                    <a:srgbClr val="00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Times New Roman" panose="02020603050405020304"/>
                </a:rPr>
                <a:t>、</a:t>
              </a:r>
              <a:r>
                <a:rPr lang="en-US" smtClean="0">
                  <a:solidFill>
                    <a:srgbClr val="00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Times New Roman" panose="02020603050405020304"/>
                </a:rPr>
                <a:t>c</a:t>
              </a:r>
              <a:r>
                <a:rPr lang="zh-CN" altLang="en-US" smtClean="0">
                  <a:solidFill>
                    <a:srgbClr val="00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Times New Roman" panose="02020603050405020304"/>
                </a:rPr>
                <a:t>、</a:t>
              </a:r>
              <a:r>
                <a:rPr lang="en-US" smtClean="0">
                  <a:solidFill>
                    <a:srgbClr val="00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Times New Roman" panose="02020603050405020304"/>
                </a:rPr>
                <a:t>d</a:t>
              </a:r>
              <a:r>
                <a:rPr lang="zh-CN" altLang="en-US" smtClean="0">
                  <a:solidFill>
                    <a:srgbClr val="00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Times New Roman" panose="02020603050405020304"/>
                </a:rPr>
                <a:t>四个位置进行测量，试电笔均能发光。则电路故障是</a:t>
              </a:r>
              <a:r>
                <a:rPr lang="en-US" smtClean="0">
                  <a:solidFill>
                    <a:srgbClr val="00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Times New Roman" panose="02020603050405020304"/>
                </a:rPr>
                <a:t>	</a:t>
              </a:r>
              <a:r>
                <a:rPr lang="zh-CN" altLang="en-US" smtClean="0">
                  <a:solidFill>
                    <a:srgbClr val="00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Times New Roman" panose="02020603050405020304"/>
                </a:rPr>
                <a:t>（　　）</a:t>
              </a:r>
            </a:p>
            <a:p>
              <a:pPr>
                <a:lnSpc>
                  <a:spcPct val="150000"/>
                </a:lnSpc>
                <a:spcAft>
                  <a:spcPct val="0"/>
                </a:spcAft>
              </a:pPr>
              <a:r>
                <a:rPr lang="en-US" err="1" smtClean="0">
                  <a:solidFill>
                    <a:srgbClr val="00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Times New Roman" panose="02020603050405020304"/>
                </a:rPr>
                <a:t>A.a</a:t>
              </a:r>
              <a:r>
                <a:rPr lang="zh-CN" altLang="en-US" smtClean="0">
                  <a:solidFill>
                    <a:srgbClr val="00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Times New Roman" panose="02020603050405020304"/>
                </a:rPr>
                <a:t>点与火线之间断路</a:t>
              </a:r>
              <a:r>
                <a:rPr lang="en-US" smtClean="0">
                  <a:solidFill>
                    <a:srgbClr val="00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Times New Roman" panose="02020603050405020304"/>
                </a:rPr>
                <a:t>	</a:t>
              </a:r>
              <a:endParaRPr lang="zh-CN" altLang="en-US" smtClean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/>
              </a:endParaRPr>
            </a:p>
            <a:p>
              <a:pPr>
                <a:lnSpc>
                  <a:spcPct val="150000"/>
                </a:lnSpc>
                <a:spcAft>
                  <a:spcPct val="0"/>
                </a:spcAft>
              </a:pPr>
              <a:r>
                <a:rPr lang="en-US" err="1" smtClean="0">
                  <a:solidFill>
                    <a:srgbClr val="00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Times New Roman" panose="02020603050405020304"/>
                </a:rPr>
                <a:t>B.a</a:t>
              </a:r>
              <a:r>
                <a:rPr lang="zh-CN" altLang="en-US" smtClean="0">
                  <a:solidFill>
                    <a:srgbClr val="00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Times New Roman" panose="02020603050405020304"/>
                </a:rPr>
                <a:t>点与</a:t>
              </a:r>
              <a:r>
                <a:rPr lang="en-US" smtClean="0">
                  <a:solidFill>
                    <a:srgbClr val="00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Times New Roman" panose="02020603050405020304"/>
                </a:rPr>
                <a:t>b</a:t>
              </a:r>
              <a:r>
                <a:rPr lang="zh-CN" altLang="en-US" smtClean="0">
                  <a:solidFill>
                    <a:srgbClr val="00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Times New Roman" panose="02020603050405020304"/>
                </a:rPr>
                <a:t>点之间断路</a:t>
              </a:r>
            </a:p>
            <a:p>
              <a:pPr>
                <a:lnSpc>
                  <a:spcPct val="150000"/>
                </a:lnSpc>
                <a:spcAft>
                  <a:spcPct val="0"/>
                </a:spcAft>
              </a:pPr>
              <a:r>
                <a:rPr lang="en-US" err="1" smtClean="0">
                  <a:solidFill>
                    <a:srgbClr val="00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Times New Roman" panose="02020603050405020304"/>
                </a:rPr>
                <a:t>C.c</a:t>
              </a:r>
              <a:r>
                <a:rPr lang="zh-CN" altLang="en-US" smtClean="0">
                  <a:solidFill>
                    <a:srgbClr val="00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Times New Roman" panose="02020603050405020304"/>
                </a:rPr>
                <a:t>点与</a:t>
              </a:r>
              <a:r>
                <a:rPr lang="en-US" smtClean="0">
                  <a:solidFill>
                    <a:srgbClr val="00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Times New Roman" panose="02020603050405020304"/>
                </a:rPr>
                <a:t>d</a:t>
              </a:r>
              <a:r>
                <a:rPr lang="zh-CN" altLang="en-US" smtClean="0">
                  <a:solidFill>
                    <a:srgbClr val="00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Times New Roman" panose="02020603050405020304"/>
                </a:rPr>
                <a:t>点之间断路</a:t>
              </a:r>
              <a:r>
                <a:rPr lang="en-US" smtClean="0">
                  <a:solidFill>
                    <a:srgbClr val="00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Times New Roman" panose="02020603050405020304"/>
                </a:rPr>
                <a:t>	</a:t>
              </a:r>
              <a:endParaRPr lang="zh-CN" altLang="en-US" smtClean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/>
              </a:endParaRPr>
            </a:p>
            <a:p>
              <a:pPr>
                <a:lnSpc>
                  <a:spcPct val="150000"/>
                </a:lnSpc>
                <a:spcAft>
                  <a:spcPct val="0"/>
                </a:spcAft>
              </a:pPr>
              <a:r>
                <a:rPr lang="en-US" err="1" smtClean="0">
                  <a:solidFill>
                    <a:srgbClr val="00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Times New Roman" panose="02020603050405020304"/>
                </a:rPr>
                <a:t>D.d</a:t>
              </a:r>
              <a:r>
                <a:rPr lang="zh-CN" altLang="en-US" smtClean="0">
                  <a:solidFill>
                    <a:srgbClr val="00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Times New Roman" panose="02020603050405020304"/>
                </a:rPr>
                <a:t>点与零线之间断路</a:t>
              </a:r>
            </a:p>
          </p:txBody>
        </p:sp>
        <p:pic>
          <p:nvPicPr>
            <p:cNvPr id="6" name="2020ZJWL16.EPS" descr="id:2147509249;FounderCES"/>
            <p:cNvPicPr/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4595008" y="3286918"/>
              <a:ext cx="1980099" cy="1428760"/>
            </a:xfrm>
            <a:prstGeom prst="rect">
              <a:avLst/>
            </a:prstGeom>
          </p:spPr>
        </p:pic>
        <p:sp>
          <p:nvSpPr>
            <p:cNvPr id="7" name="矩形 6"/>
            <p:cNvSpPr/>
            <p:nvPr/>
          </p:nvSpPr>
          <p:spPr>
            <a:xfrm>
              <a:off x="5220645" y="4715678"/>
              <a:ext cx="917765" cy="507949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>
                <a:lnSpc>
                  <a:spcPct val="150000"/>
                </a:lnSpc>
                <a:spcAft>
                  <a:spcPct val="0"/>
                </a:spcAft>
              </a:pPr>
              <a:r>
                <a:rPr lang="zh-CN" altLang="en-US" smtClean="0">
                  <a:solidFill>
                    <a:srgbClr val="00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Times New Roman" panose="02020603050405020304"/>
                </a:rPr>
                <a:t>图</a:t>
              </a:r>
              <a:r>
                <a:rPr lang="en-US" smtClean="0">
                  <a:solidFill>
                    <a:srgbClr val="00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Times New Roman" panose="02020603050405020304"/>
                </a:rPr>
                <a:t>17-4</a:t>
              </a:r>
              <a:endParaRPr lang="zh-CN" altLang="en-US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/>
              </a:endParaRPr>
            </a:p>
          </p:txBody>
        </p:sp>
      </p:grpSp>
      <p:sp>
        <p:nvSpPr>
          <p:cNvPr id="9" name="文本框 1"/>
          <p:cNvSpPr txBox="1">
            <a:spLocks noChangeArrowheads="1"/>
          </p:cNvSpPr>
          <p:nvPr/>
        </p:nvSpPr>
        <p:spPr bwMode="auto">
          <a:xfrm>
            <a:off x="7318219" y="2714786"/>
            <a:ext cx="316360" cy="626701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 lIns="36000" tIns="36000" rIns="36000" bIns="3600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lang="en-US" altLang="zh-CN" sz="2400" b="1" smtClean="0">
                <a:solidFill>
                  <a:srgbClr val="A5002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D</a:t>
            </a:r>
            <a:endParaRPr lang="en-US" altLang="zh-CN" sz="2400" b="1">
              <a:solidFill>
                <a:srgbClr val="A5002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786392833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4269" y="1929149"/>
            <a:ext cx="447609" cy="3142544"/>
          </a:xfrm>
          <a:prstGeom prst="rect">
            <a:avLst/>
          </a:prstGeom>
          <a:noFill/>
        </p:spPr>
        <p:txBody>
          <a:bodyPr vert="eaVert" wrap="square" lIns="72000" tIns="36000" rIns="36000" bIns="36000" rtlCol="0" anchor="ctr" anchorCtr="0">
            <a:spAutoFit/>
          </a:bodyPr>
          <a:lstStyle/>
          <a:p>
            <a:r>
              <a:rPr lang="zh-CN" altLang="en-US" sz="2200" spc="60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重难突破 能力提升</a:t>
            </a:r>
          </a:p>
        </p:txBody>
      </p:sp>
      <p:sp>
        <p:nvSpPr>
          <p:cNvPr id="17" name="TextBox 26"/>
          <p:cNvSpPr txBox="1">
            <a:spLocks noChangeArrowheads="1"/>
          </p:cNvSpPr>
          <p:nvPr/>
        </p:nvSpPr>
        <p:spPr bwMode="auto">
          <a:xfrm>
            <a:off x="952786" y="1286356"/>
            <a:ext cx="10513693" cy="1319198"/>
          </a:xfrm>
          <a:prstGeom prst="rect">
            <a:avLst/>
          </a:prstGeom>
          <a:solidFill>
            <a:schemeClr val="bg1">
              <a:lumMod val="95000"/>
            </a:schemeClr>
          </a:solidFill>
          <a:ln w="9525">
            <a:noFill/>
            <a:miter lim="800000"/>
          </a:ln>
        </p:spPr>
        <p:txBody>
          <a:bodyPr wrap="square" lIns="36000" tIns="36000" rIns="36000" bIns="3600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altLang="zh-CN" smtClean="0">
                <a:solidFill>
                  <a:srgbClr val="A5002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[</a:t>
            </a:r>
            <a:r>
              <a:rPr lang="zh-CN" altLang="en-US" smtClean="0">
                <a:solidFill>
                  <a:srgbClr val="A5002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解析</a:t>
            </a:r>
            <a:r>
              <a:rPr lang="en-US" altLang="zh-CN" smtClean="0">
                <a:solidFill>
                  <a:srgbClr val="A5002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]</a:t>
            </a:r>
            <a:r>
              <a:rPr lang="zh-CN" altLang="en-US" smtClean="0">
                <a:solidFill>
                  <a:srgbClr val="A5002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电灯不能发光了，换上新的电灯，还是不能发光，这表明电路出现了断路故障；</a:t>
            </a:r>
            <a:r>
              <a:rPr lang="en-US" altLang="zh-CN" smtClean="0">
                <a:solidFill>
                  <a:srgbClr val="A5002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a</a:t>
            </a:r>
            <a:r>
              <a:rPr lang="zh-CN" altLang="en-US" smtClean="0">
                <a:solidFill>
                  <a:srgbClr val="A5002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、</a:t>
            </a:r>
            <a:r>
              <a:rPr lang="en-US" altLang="zh-CN" smtClean="0">
                <a:solidFill>
                  <a:srgbClr val="A5002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b</a:t>
            </a:r>
            <a:r>
              <a:rPr lang="zh-CN" altLang="en-US" smtClean="0">
                <a:solidFill>
                  <a:srgbClr val="A5002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、</a:t>
            </a:r>
            <a:r>
              <a:rPr lang="en-US" altLang="zh-CN" smtClean="0">
                <a:solidFill>
                  <a:srgbClr val="A5002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c</a:t>
            </a:r>
            <a:r>
              <a:rPr lang="zh-CN" altLang="en-US" smtClean="0">
                <a:solidFill>
                  <a:srgbClr val="A5002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、</a:t>
            </a:r>
            <a:r>
              <a:rPr lang="en-US" altLang="zh-CN" smtClean="0">
                <a:solidFill>
                  <a:srgbClr val="A5002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d</a:t>
            </a:r>
            <a:r>
              <a:rPr lang="zh-CN" altLang="en-US" smtClean="0">
                <a:solidFill>
                  <a:srgbClr val="A5002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四个位置都能使试电笔发光，说明这四点与火线是接通的，所以故障是零线断路，即</a:t>
            </a:r>
            <a:r>
              <a:rPr lang="en-US" altLang="zh-CN" smtClean="0">
                <a:solidFill>
                  <a:srgbClr val="A5002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d</a:t>
            </a:r>
            <a:r>
              <a:rPr lang="zh-CN" altLang="en-US" smtClean="0">
                <a:solidFill>
                  <a:srgbClr val="A5002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点与零线之间断路，故</a:t>
            </a:r>
            <a:r>
              <a:rPr lang="en-US" altLang="zh-CN" smtClean="0">
                <a:solidFill>
                  <a:srgbClr val="A5002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D</a:t>
            </a:r>
            <a:r>
              <a:rPr lang="zh-CN" altLang="en-US" smtClean="0">
                <a:solidFill>
                  <a:srgbClr val="A5002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正确。</a:t>
            </a:r>
            <a:endParaRPr lang="en-US" altLang="zh-CN">
              <a:solidFill>
                <a:srgbClr val="A5002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73127464"/>
      </p:ext>
    </p:extLst>
  </p:cSld>
  <p:clrMapOvr>
    <a:masterClrMapping/>
  </p:clrMapOvr>
  <p:transition>
    <p:fade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4269" y="1929149"/>
            <a:ext cx="447609" cy="3142544"/>
          </a:xfrm>
          <a:prstGeom prst="rect">
            <a:avLst/>
          </a:prstGeom>
          <a:noFill/>
        </p:spPr>
        <p:txBody>
          <a:bodyPr vert="eaVert" wrap="square" lIns="72000" tIns="36000" rIns="36000" bIns="36000" rtlCol="0" anchor="ctr" anchorCtr="0">
            <a:spAutoFit/>
          </a:bodyPr>
          <a:lstStyle/>
          <a:p>
            <a:r>
              <a:rPr lang="zh-CN" altLang="en-US" sz="2200" spc="60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重难突破 能力提升</a:t>
            </a:r>
          </a:p>
        </p:txBody>
      </p:sp>
      <p:grpSp>
        <p:nvGrpSpPr>
          <p:cNvPr id="2" name="组合 7"/>
          <p:cNvGrpSpPr/>
          <p:nvPr/>
        </p:nvGrpSpPr>
        <p:grpSpPr>
          <a:xfrm>
            <a:off x="881264" y="857827"/>
            <a:ext cx="10871302" cy="3075616"/>
            <a:chOff x="880232" y="858026"/>
            <a:chExt cx="10858576" cy="3076328"/>
          </a:xfrm>
        </p:grpSpPr>
        <p:sp>
          <p:nvSpPr>
            <p:cNvPr id="19" name="文本框 1"/>
            <p:cNvSpPr txBox="1">
              <a:spLocks noChangeArrowheads="1"/>
            </p:cNvSpPr>
            <p:nvPr/>
          </p:nvSpPr>
          <p:spPr bwMode="auto">
            <a:xfrm>
              <a:off x="880232" y="858026"/>
              <a:ext cx="10858576" cy="2150693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wrap="square" lIns="36000" tIns="36000" rIns="36000" bIns="36000">
              <a:spAutoFit/>
            </a:bodyPr>
            <a:lstStyle/>
            <a:p>
              <a:pPr>
                <a:lnSpc>
                  <a:spcPct val="150000"/>
                </a:lnSpc>
                <a:spcAft>
                  <a:spcPct val="0"/>
                </a:spcAft>
              </a:pPr>
              <a:r>
                <a:rPr lang="en-US" b="1" smtClean="0">
                  <a:solidFill>
                    <a:srgbClr val="00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Times New Roman" panose="02020603050405020304"/>
                </a:rPr>
                <a:t>4.</a:t>
              </a:r>
              <a:r>
                <a:rPr lang="en-US" b="1" smtClean="0">
                  <a:solidFill>
                    <a:srgbClr val="4C4C4C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Times New Roman" panose="02020603050405020304"/>
                </a:rPr>
                <a:t> </a:t>
              </a:r>
              <a:r>
                <a:rPr lang="en-US" altLang="zh-CN" spc="150" smtClean="0">
                  <a:solidFill>
                    <a:srgbClr val="18B48F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[2019·</a:t>
              </a:r>
              <a:r>
                <a:rPr lang="zh-CN" altLang="en-US" spc="150" smtClean="0">
                  <a:solidFill>
                    <a:srgbClr val="18B48F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潍坊</a:t>
              </a:r>
              <a:r>
                <a:rPr lang="en-US" altLang="zh-CN" spc="150" smtClean="0">
                  <a:solidFill>
                    <a:srgbClr val="18B48F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]</a:t>
              </a:r>
              <a:r>
                <a:rPr lang="zh-CN" altLang="en-US" smtClean="0">
                  <a:solidFill>
                    <a:srgbClr val="00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Times New Roman" panose="02020603050405020304"/>
                </a:rPr>
                <a:t>在如图</a:t>
              </a:r>
              <a:r>
                <a:rPr lang="en-US" smtClean="0">
                  <a:solidFill>
                    <a:srgbClr val="00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Times New Roman" panose="02020603050405020304"/>
                </a:rPr>
                <a:t>17-5</a:t>
              </a:r>
              <a:r>
                <a:rPr lang="zh-CN" altLang="en-US" smtClean="0">
                  <a:solidFill>
                    <a:srgbClr val="00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Times New Roman" panose="02020603050405020304"/>
                </a:rPr>
                <a:t>所示家庭电路中，将插头插入插座，打开电视机，电视机不工作；闭合开关，灯泡不亮；保持开关闭合，拔出插头，将试电笔分别插入插座两孔时氖管均发光。若电路中只有一处故障，则故障可能是</a:t>
              </a:r>
              <a:r>
                <a:rPr lang="en-US" smtClean="0">
                  <a:solidFill>
                    <a:srgbClr val="00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Times New Roman" panose="02020603050405020304"/>
                </a:rPr>
                <a:t>	</a:t>
              </a:r>
              <a:r>
                <a:rPr lang="zh-CN" altLang="en-US" smtClean="0">
                  <a:solidFill>
                    <a:srgbClr val="00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Times New Roman" panose="02020603050405020304"/>
                </a:rPr>
                <a:t>（　　）</a:t>
              </a:r>
            </a:p>
            <a:p>
              <a:pPr>
                <a:lnSpc>
                  <a:spcPct val="150000"/>
                </a:lnSpc>
                <a:spcAft>
                  <a:spcPct val="0"/>
                </a:spcAft>
              </a:pPr>
              <a:r>
                <a:rPr lang="en-US" smtClean="0">
                  <a:solidFill>
                    <a:srgbClr val="00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Times New Roman" panose="02020603050405020304"/>
                </a:rPr>
                <a:t>A.</a:t>
              </a:r>
              <a:r>
                <a:rPr lang="zh-CN" altLang="en-US" smtClean="0">
                  <a:solidFill>
                    <a:srgbClr val="00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Times New Roman" panose="02020603050405020304"/>
                </a:rPr>
                <a:t>零线上保险丝烧断</a:t>
              </a:r>
              <a:r>
                <a:rPr lang="en-US" smtClean="0">
                  <a:solidFill>
                    <a:srgbClr val="00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Times New Roman" panose="02020603050405020304"/>
                </a:rPr>
                <a:t>	B.</a:t>
              </a:r>
              <a:r>
                <a:rPr lang="zh-CN" altLang="en-US" smtClean="0">
                  <a:solidFill>
                    <a:srgbClr val="00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Times New Roman" panose="02020603050405020304"/>
                </a:rPr>
                <a:t>火线上保险丝烧断</a:t>
              </a:r>
            </a:p>
            <a:p>
              <a:pPr>
                <a:lnSpc>
                  <a:spcPct val="150000"/>
                </a:lnSpc>
                <a:spcAft>
                  <a:spcPct val="0"/>
                </a:spcAft>
              </a:pPr>
              <a:r>
                <a:rPr lang="en-US" smtClean="0">
                  <a:solidFill>
                    <a:srgbClr val="00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Times New Roman" panose="02020603050405020304"/>
                </a:rPr>
                <a:t>C.</a:t>
              </a:r>
              <a:r>
                <a:rPr lang="zh-CN" altLang="en-US" smtClean="0">
                  <a:solidFill>
                    <a:srgbClr val="00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Times New Roman" panose="02020603050405020304"/>
                </a:rPr>
                <a:t>灯丝烧断           </a:t>
              </a:r>
              <a:r>
                <a:rPr lang="en-US" smtClean="0">
                  <a:solidFill>
                    <a:srgbClr val="00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Times New Roman" panose="02020603050405020304"/>
                </a:rPr>
                <a:t>	D.</a:t>
              </a:r>
              <a:r>
                <a:rPr lang="zh-CN" altLang="en-US" smtClean="0">
                  <a:solidFill>
                    <a:srgbClr val="00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Times New Roman" panose="02020603050405020304"/>
                </a:rPr>
                <a:t>插座短路</a:t>
              </a:r>
              <a:endParaRPr lang="zh-CN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/>
              </a:endParaRPr>
            </a:p>
          </p:txBody>
        </p:sp>
        <p:pic>
          <p:nvPicPr>
            <p:cNvPr id="7" name="20WLZT1239.EPS" descr="id:2147509256;FounderCES"/>
            <p:cNvPicPr/>
            <p:nvPr/>
          </p:nvPicPr>
          <p:blipFill>
            <a:blip r:embed="rId3"/>
            <a:stretch>
              <a:fillRect/>
            </a:stretch>
          </p:blipFill>
          <p:spPr>
            <a:xfrm>
              <a:off x="8238346" y="2643976"/>
              <a:ext cx="1508760" cy="807840"/>
            </a:xfrm>
            <a:prstGeom prst="rect">
              <a:avLst/>
            </a:prstGeom>
          </p:spPr>
        </p:pic>
        <p:sp>
          <p:nvSpPr>
            <p:cNvPr id="6" name="矩形 5"/>
            <p:cNvSpPr/>
            <p:nvPr/>
          </p:nvSpPr>
          <p:spPr>
            <a:xfrm>
              <a:off x="8623768" y="3426405"/>
              <a:ext cx="917765" cy="507949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>
                <a:lnSpc>
                  <a:spcPct val="150000"/>
                </a:lnSpc>
                <a:spcAft>
                  <a:spcPct val="0"/>
                </a:spcAft>
              </a:pPr>
              <a:r>
                <a:rPr lang="zh-CN" altLang="en-US" smtClean="0">
                  <a:solidFill>
                    <a:srgbClr val="00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Times New Roman" panose="02020603050405020304"/>
                </a:rPr>
                <a:t>图</a:t>
              </a:r>
              <a:r>
                <a:rPr lang="en-US" smtClean="0">
                  <a:solidFill>
                    <a:srgbClr val="00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Times New Roman" panose="02020603050405020304"/>
                </a:rPr>
                <a:t>17-5</a:t>
              </a:r>
              <a:endParaRPr lang="zh-CN" altLang="en-US" smtClean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/>
              </a:endParaRPr>
            </a:p>
          </p:txBody>
        </p:sp>
      </p:grpSp>
      <p:sp>
        <p:nvSpPr>
          <p:cNvPr id="9" name="文本框 1"/>
          <p:cNvSpPr txBox="1">
            <a:spLocks noChangeArrowheads="1"/>
          </p:cNvSpPr>
          <p:nvPr/>
        </p:nvSpPr>
        <p:spPr bwMode="auto">
          <a:xfrm>
            <a:off x="10965827" y="2000571"/>
            <a:ext cx="303536" cy="626701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 lIns="36000" tIns="36000" rIns="36000" bIns="3600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lang="en-US" altLang="zh-CN" sz="2400" b="1" smtClean="0">
                <a:solidFill>
                  <a:srgbClr val="A5002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A</a:t>
            </a:r>
            <a:endParaRPr lang="en-US" altLang="zh-CN" sz="2400" b="1">
              <a:solidFill>
                <a:srgbClr val="A5002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952562690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4269" y="1929149"/>
            <a:ext cx="447609" cy="3142544"/>
          </a:xfrm>
          <a:prstGeom prst="rect">
            <a:avLst/>
          </a:prstGeom>
          <a:noFill/>
        </p:spPr>
        <p:txBody>
          <a:bodyPr vert="eaVert" wrap="square" lIns="72000" tIns="36000" rIns="36000" bIns="36000" rtlCol="0" anchor="ctr" anchorCtr="0">
            <a:spAutoFit/>
          </a:bodyPr>
          <a:lstStyle/>
          <a:p>
            <a:r>
              <a:rPr lang="zh-CN" altLang="en-US" sz="2200" spc="60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重难突破 能力提升</a:t>
            </a:r>
          </a:p>
        </p:txBody>
      </p:sp>
      <p:sp>
        <p:nvSpPr>
          <p:cNvPr id="17" name="TextBox 26"/>
          <p:cNvSpPr txBox="1">
            <a:spLocks noChangeArrowheads="1"/>
          </p:cNvSpPr>
          <p:nvPr/>
        </p:nvSpPr>
        <p:spPr bwMode="auto">
          <a:xfrm>
            <a:off x="952786" y="1286356"/>
            <a:ext cx="10513693" cy="1734697"/>
          </a:xfrm>
          <a:prstGeom prst="rect">
            <a:avLst/>
          </a:prstGeom>
          <a:solidFill>
            <a:schemeClr val="bg1">
              <a:lumMod val="95000"/>
            </a:schemeClr>
          </a:solidFill>
          <a:ln w="9525">
            <a:noFill/>
            <a:miter lim="800000"/>
          </a:ln>
        </p:spPr>
        <p:txBody>
          <a:bodyPr wrap="square" lIns="36000" tIns="36000" rIns="36000" bIns="3600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mtClean="0">
                <a:solidFill>
                  <a:srgbClr val="A5002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/>
              </a:rPr>
              <a:t>[</a:t>
            </a:r>
            <a:r>
              <a:rPr lang="zh-CN" altLang="en-US" smtClean="0">
                <a:solidFill>
                  <a:srgbClr val="A5002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/>
              </a:rPr>
              <a:t>解析</a:t>
            </a:r>
            <a:r>
              <a:rPr lang="en-US" smtClean="0">
                <a:solidFill>
                  <a:srgbClr val="A5002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/>
              </a:rPr>
              <a:t>]</a:t>
            </a:r>
            <a:r>
              <a:rPr lang="zh-CN" altLang="en-US" smtClean="0">
                <a:solidFill>
                  <a:srgbClr val="A5002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/>
              </a:rPr>
              <a:t>将插头插入插座，打开电视机，电视机不工作；闭合开关，灯泡不亮，说明电路中存在断路故障；若灯丝烧断，则电视机应该工作，故不可能是灯丝烧断；保持开关闭合，拔出插头，将试电笔分别插入插座两孔时氖管均发光，插座的左孔能使氖管发光，说明插座的左孔通过灯泡、开关与火线相连；插座的右孔能使氖管发光，说明火线完好，综合分析可知，可能是零线上保险丝烧断，故选</a:t>
            </a:r>
            <a:r>
              <a:rPr lang="en-US" smtClean="0">
                <a:solidFill>
                  <a:srgbClr val="A5002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/>
              </a:rPr>
              <a:t>A</a:t>
            </a:r>
            <a:r>
              <a:rPr lang="zh-CN" altLang="en-US" smtClean="0">
                <a:solidFill>
                  <a:srgbClr val="A5002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/>
              </a:rPr>
              <a:t>。</a:t>
            </a:r>
            <a:endParaRPr lang="en-US" altLang="zh-CN">
              <a:solidFill>
                <a:srgbClr val="A5002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51460439"/>
      </p:ext>
    </p:extLst>
  </p:cSld>
  <p:clrMapOvr>
    <a:masterClrMapping/>
  </p:clrMapOvr>
  <p:transition>
    <p:fade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4269" y="1929149"/>
            <a:ext cx="447609" cy="3142544"/>
          </a:xfrm>
          <a:prstGeom prst="rect">
            <a:avLst/>
          </a:prstGeom>
          <a:noFill/>
        </p:spPr>
        <p:txBody>
          <a:bodyPr vert="eaVert" wrap="square" lIns="72000" tIns="36000" rIns="36000" bIns="36000" rtlCol="0" anchor="ctr" anchorCtr="0">
            <a:spAutoFit/>
          </a:bodyPr>
          <a:lstStyle/>
          <a:p>
            <a:r>
              <a:rPr lang="zh-CN" altLang="en-US" sz="2200" spc="60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重难突破 能力提升</a:t>
            </a:r>
          </a:p>
        </p:txBody>
      </p:sp>
      <p:sp>
        <p:nvSpPr>
          <p:cNvPr id="19" name="文本框 1"/>
          <p:cNvSpPr txBox="1">
            <a:spLocks noChangeArrowheads="1"/>
          </p:cNvSpPr>
          <p:nvPr/>
        </p:nvSpPr>
        <p:spPr bwMode="auto">
          <a:xfrm>
            <a:off x="952785" y="1572042"/>
            <a:ext cx="10871302" cy="215019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36000" tIns="36000" rIns="36000" bIns="36000">
            <a:spAutoFit/>
          </a:bodyPr>
          <a:lstStyle/>
          <a:p>
            <a:pPr>
              <a:lnSpc>
                <a:spcPct val="150000"/>
              </a:lnSpc>
              <a:spcAft>
                <a:spcPct val="0"/>
              </a:spcAft>
            </a:pPr>
            <a:r>
              <a:rPr lang="en-US" b="1" smtClean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/>
              </a:rPr>
              <a:t>5.</a:t>
            </a:r>
            <a:r>
              <a:rPr lang="en-US" b="1" smtClean="0">
                <a:solidFill>
                  <a:srgbClr val="4C4C4C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/>
              </a:rPr>
              <a:t> </a:t>
            </a:r>
            <a:r>
              <a:rPr lang="en-US" altLang="zh-CN" spc="150" smtClean="0">
                <a:solidFill>
                  <a:srgbClr val="18B48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[2020·</a:t>
            </a:r>
            <a:r>
              <a:rPr lang="zh-CN" altLang="en-US" spc="150" smtClean="0">
                <a:solidFill>
                  <a:srgbClr val="18B48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泰州</a:t>
            </a:r>
            <a:r>
              <a:rPr lang="en-US" altLang="zh-CN" spc="150" smtClean="0">
                <a:solidFill>
                  <a:srgbClr val="18B48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]</a:t>
            </a:r>
            <a:r>
              <a:rPr lang="zh-CN" altLang="en-US" smtClean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/>
              </a:rPr>
              <a:t>关于家庭电路和安全用电，下列说法正确的是</a:t>
            </a:r>
            <a:r>
              <a:rPr lang="en-US" smtClean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/>
              </a:rPr>
              <a:t>	</a:t>
            </a:r>
            <a:r>
              <a:rPr lang="zh-CN" altLang="en-US" smtClean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/>
              </a:rPr>
              <a:t>（　　）</a:t>
            </a:r>
          </a:p>
          <a:p>
            <a:pPr>
              <a:lnSpc>
                <a:spcPct val="150000"/>
              </a:lnSpc>
              <a:spcAft>
                <a:spcPct val="0"/>
              </a:spcAft>
            </a:pPr>
            <a:r>
              <a:rPr lang="en-US" smtClean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/>
              </a:rPr>
              <a:t>A.</a:t>
            </a:r>
            <a:r>
              <a:rPr lang="zh-CN" altLang="en-US" smtClean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/>
              </a:rPr>
              <a:t>可用铜丝代替家庭电路中的熔丝</a:t>
            </a:r>
          </a:p>
          <a:p>
            <a:pPr>
              <a:lnSpc>
                <a:spcPct val="150000"/>
              </a:lnSpc>
              <a:spcAft>
                <a:spcPct val="0"/>
              </a:spcAft>
            </a:pPr>
            <a:r>
              <a:rPr lang="en-US" smtClean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/>
              </a:rPr>
              <a:t>B.</a:t>
            </a:r>
            <a:r>
              <a:rPr lang="zh-CN" altLang="en-US" smtClean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/>
              </a:rPr>
              <a:t>电冰箱外壳应接地</a:t>
            </a:r>
          </a:p>
          <a:p>
            <a:pPr>
              <a:lnSpc>
                <a:spcPct val="150000"/>
              </a:lnSpc>
              <a:spcAft>
                <a:spcPct val="0"/>
              </a:spcAft>
            </a:pPr>
            <a:r>
              <a:rPr lang="en-US" smtClean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/>
              </a:rPr>
              <a:t>C.</a:t>
            </a:r>
            <a:r>
              <a:rPr lang="zh-CN" altLang="en-US" smtClean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/>
              </a:rPr>
              <a:t>控制电灯的开关应接在零线上</a:t>
            </a:r>
          </a:p>
          <a:p>
            <a:pPr>
              <a:lnSpc>
                <a:spcPct val="150000"/>
              </a:lnSpc>
              <a:spcAft>
                <a:spcPct val="0"/>
              </a:spcAft>
            </a:pPr>
            <a:r>
              <a:rPr lang="en-US" smtClean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/>
              </a:rPr>
              <a:t>D.</a:t>
            </a:r>
            <a:r>
              <a:rPr lang="zh-CN" altLang="en-US" smtClean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/>
              </a:rPr>
              <a:t>熔丝熔断一定是电路短路造成的</a:t>
            </a:r>
            <a:endParaRPr lang="zh-CN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1095829" y="857827"/>
            <a:ext cx="3214898" cy="5230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800" b="1" spc="150" smtClean="0">
                <a:solidFill>
                  <a:srgbClr val="1CB69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重难三　安全用电</a:t>
            </a:r>
            <a:endParaRPr lang="zh-CN" altLang="en-US" sz="2800" b="1" spc="150">
              <a:solidFill>
                <a:srgbClr val="1CB69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" name="文本框 1"/>
          <p:cNvSpPr txBox="1">
            <a:spLocks noChangeArrowheads="1"/>
          </p:cNvSpPr>
          <p:nvPr/>
        </p:nvSpPr>
        <p:spPr bwMode="auto">
          <a:xfrm>
            <a:off x="10036045" y="1572043"/>
            <a:ext cx="282697" cy="626701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 lIns="36000" tIns="36000" rIns="36000" bIns="3600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lang="en-US" altLang="zh-CN" sz="2400" b="1" smtClean="0">
                <a:solidFill>
                  <a:srgbClr val="A5002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B</a:t>
            </a:r>
            <a:endParaRPr lang="en-US" altLang="zh-CN" sz="2400" b="1">
              <a:solidFill>
                <a:srgbClr val="A5002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4248505693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/>
          <p:cNvSpPr txBox="1"/>
          <p:nvPr/>
        </p:nvSpPr>
        <p:spPr>
          <a:xfrm>
            <a:off x="4299" y="1929149"/>
            <a:ext cx="447609" cy="3142544"/>
          </a:xfrm>
          <a:prstGeom prst="rect">
            <a:avLst/>
          </a:prstGeom>
          <a:noFill/>
        </p:spPr>
        <p:txBody>
          <a:bodyPr vert="eaVert" wrap="square" lIns="72000" tIns="36000" rIns="36000" bIns="36000" rtlCol="0" anchor="ctr" anchorCtr="0">
            <a:spAutoFit/>
          </a:bodyPr>
          <a:lstStyle/>
          <a:p>
            <a:r>
              <a:rPr lang="zh-CN" altLang="en-US" sz="2200" spc="60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真题回顾 把握考向</a:t>
            </a:r>
            <a:endParaRPr lang="zh-CN" altLang="en-US" sz="2200" spc="60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1167351" y="1072092"/>
            <a:ext cx="3972403" cy="5230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800" b="1" spc="150" smtClean="0">
                <a:solidFill>
                  <a:srgbClr val="1CB69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考点一　安全用电原则</a:t>
            </a:r>
            <a:endParaRPr lang="zh-CN" altLang="en-US" sz="2800" b="1" spc="150">
              <a:solidFill>
                <a:srgbClr val="1CB69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7" name="组合 6"/>
          <p:cNvGrpSpPr/>
          <p:nvPr/>
        </p:nvGrpSpPr>
        <p:grpSpPr>
          <a:xfrm>
            <a:off x="881264" y="1786306"/>
            <a:ext cx="10871302" cy="3007583"/>
            <a:chOff x="880232" y="1786720"/>
            <a:chExt cx="10858576" cy="3008279"/>
          </a:xfrm>
        </p:grpSpPr>
        <p:sp>
          <p:nvSpPr>
            <p:cNvPr id="11" name="文本框 1"/>
            <p:cNvSpPr txBox="1">
              <a:spLocks noChangeArrowheads="1"/>
            </p:cNvSpPr>
            <p:nvPr/>
          </p:nvSpPr>
          <p:spPr bwMode="auto">
            <a:xfrm>
              <a:off x="880232" y="1786720"/>
              <a:ext cx="10858576" cy="2566287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wrap="square" lIns="36000" tIns="36000" rIns="36000" bIns="36000">
              <a:spAutoFit/>
            </a:bodyPr>
            <a:lstStyle/>
            <a:p>
              <a:pPr>
                <a:lnSpc>
                  <a:spcPct val="150000"/>
                </a:lnSpc>
                <a:spcAft>
                  <a:spcPct val="0"/>
                </a:spcAft>
              </a:pPr>
              <a:r>
                <a:rPr lang="en-US" b="1" smtClean="0">
                  <a:solidFill>
                    <a:srgbClr val="00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Times New Roman" panose="02020603050405020304"/>
                </a:rPr>
                <a:t>1.</a:t>
              </a:r>
              <a:r>
                <a:rPr lang="en-US" b="1" smtClean="0">
                  <a:solidFill>
                    <a:srgbClr val="4C4C4C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Times New Roman" panose="02020603050405020304"/>
                </a:rPr>
                <a:t> </a:t>
              </a:r>
              <a:r>
                <a:rPr lang="en-US" altLang="zh-CN" spc="150" smtClean="0">
                  <a:solidFill>
                    <a:srgbClr val="18B48F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[2020·</a:t>
              </a:r>
              <a:r>
                <a:rPr lang="zh-CN" altLang="en-US" spc="150" smtClean="0">
                  <a:solidFill>
                    <a:srgbClr val="18B48F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山西</a:t>
              </a:r>
              <a:r>
                <a:rPr lang="en-US" altLang="zh-CN" spc="150" smtClean="0">
                  <a:solidFill>
                    <a:srgbClr val="18B48F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13</a:t>
              </a:r>
              <a:r>
                <a:rPr lang="zh-CN" altLang="en-US" spc="150" smtClean="0">
                  <a:solidFill>
                    <a:srgbClr val="18B48F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题</a:t>
              </a:r>
              <a:r>
                <a:rPr lang="en-US" altLang="zh-CN" spc="150" smtClean="0">
                  <a:solidFill>
                    <a:srgbClr val="18B48F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3</a:t>
              </a:r>
              <a:r>
                <a:rPr lang="zh-CN" altLang="en-US" spc="150" smtClean="0">
                  <a:solidFill>
                    <a:srgbClr val="18B48F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分</a:t>
              </a:r>
              <a:r>
                <a:rPr lang="en-US" altLang="zh-CN" spc="150" smtClean="0">
                  <a:solidFill>
                    <a:srgbClr val="18B48F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]</a:t>
              </a:r>
              <a:r>
                <a:rPr lang="zh-CN" altLang="en-US" smtClean="0">
                  <a:solidFill>
                    <a:srgbClr val="00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Times New Roman" panose="02020603050405020304"/>
                </a:rPr>
                <a:t>如图</a:t>
              </a:r>
              <a:r>
                <a:rPr lang="en-US" smtClean="0">
                  <a:solidFill>
                    <a:srgbClr val="00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Times New Roman" panose="02020603050405020304"/>
                </a:rPr>
                <a:t>17-6</a:t>
              </a:r>
              <a:r>
                <a:rPr lang="zh-CN" altLang="en-US" smtClean="0">
                  <a:solidFill>
                    <a:srgbClr val="00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Times New Roman" panose="02020603050405020304"/>
                </a:rPr>
                <a:t>所示，志愿者小亮正在为社区老人家里更换灯泡。下列操作流程符合安全用电原则的是</a:t>
              </a:r>
              <a:r>
                <a:rPr lang="en-US" smtClean="0">
                  <a:solidFill>
                    <a:srgbClr val="00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Times New Roman" panose="02020603050405020304"/>
                </a:rPr>
                <a:t>	</a:t>
              </a:r>
              <a:r>
                <a:rPr lang="zh-CN" altLang="en-US" smtClean="0">
                  <a:solidFill>
                    <a:srgbClr val="00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Times New Roman" panose="02020603050405020304"/>
                </a:rPr>
                <a:t>（　　）</a:t>
              </a:r>
            </a:p>
            <a:p>
              <a:pPr>
                <a:lnSpc>
                  <a:spcPct val="150000"/>
                </a:lnSpc>
                <a:spcAft>
                  <a:spcPct val="0"/>
                </a:spcAft>
              </a:pPr>
              <a:r>
                <a:rPr lang="en-US" smtClean="0">
                  <a:solidFill>
                    <a:srgbClr val="00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Times New Roman" panose="02020603050405020304"/>
                </a:rPr>
                <a:t>A.</a:t>
              </a:r>
              <a:r>
                <a:rPr lang="zh-CN" altLang="en-US" smtClean="0">
                  <a:solidFill>
                    <a:srgbClr val="00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Times New Roman" panose="02020603050405020304"/>
                </a:rPr>
                <a:t>摘下灯罩→更换灯泡→切断电源→通电测试</a:t>
              </a:r>
            </a:p>
            <a:p>
              <a:pPr>
                <a:lnSpc>
                  <a:spcPct val="150000"/>
                </a:lnSpc>
                <a:spcAft>
                  <a:spcPct val="0"/>
                </a:spcAft>
              </a:pPr>
              <a:r>
                <a:rPr lang="en-US" smtClean="0">
                  <a:solidFill>
                    <a:srgbClr val="00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Times New Roman" panose="02020603050405020304"/>
                </a:rPr>
                <a:t>B.</a:t>
              </a:r>
              <a:r>
                <a:rPr lang="zh-CN" altLang="en-US" smtClean="0">
                  <a:solidFill>
                    <a:srgbClr val="00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Times New Roman" panose="02020603050405020304"/>
                </a:rPr>
                <a:t>切断电源→摘下灯罩→更换灯泡→通电测试</a:t>
              </a:r>
            </a:p>
            <a:p>
              <a:pPr>
                <a:lnSpc>
                  <a:spcPct val="150000"/>
                </a:lnSpc>
                <a:spcAft>
                  <a:spcPct val="0"/>
                </a:spcAft>
              </a:pPr>
              <a:r>
                <a:rPr lang="en-US" smtClean="0">
                  <a:solidFill>
                    <a:srgbClr val="00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Times New Roman" panose="02020603050405020304"/>
                </a:rPr>
                <a:t>C.</a:t>
              </a:r>
              <a:r>
                <a:rPr lang="zh-CN" altLang="en-US" smtClean="0">
                  <a:solidFill>
                    <a:srgbClr val="00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Times New Roman" panose="02020603050405020304"/>
                </a:rPr>
                <a:t>更换灯泡→切断电源→摘下灯罩→通电测试</a:t>
              </a:r>
            </a:p>
            <a:p>
              <a:pPr>
                <a:lnSpc>
                  <a:spcPct val="150000"/>
                </a:lnSpc>
                <a:spcAft>
                  <a:spcPct val="0"/>
                </a:spcAft>
              </a:pPr>
              <a:r>
                <a:rPr lang="en-US" smtClean="0">
                  <a:solidFill>
                    <a:srgbClr val="00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Times New Roman" panose="02020603050405020304"/>
                </a:rPr>
                <a:t>D.</a:t>
              </a:r>
              <a:r>
                <a:rPr lang="zh-CN" altLang="en-US" smtClean="0">
                  <a:solidFill>
                    <a:srgbClr val="00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Times New Roman" panose="02020603050405020304"/>
                </a:rPr>
                <a:t>摘下灯罩→切断电源→更换灯泡→通电测试</a:t>
              </a:r>
              <a:endParaRPr lang="zh-CN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/>
              </a:endParaRPr>
            </a:p>
          </p:txBody>
        </p:sp>
        <p:pic>
          <p:nvPicPr>
            <p:cNvPr id="5" name="21ZTW-175.EPS" descr="id:2147509284;FounderCES"/>
            <p:cNvPicPr/>
            <p:nvPr/>
          </p:nvPicPr>
          <p:blipFill>
            <a:blip r:embed="rId2"/>
            <a:stretch>
              <a:fillRect/>
            </a:stretch>
          </p:blipFill>
          <p:spPr>
            <a:xfrm>
              <a:off x="8738412" y="2786852"/>
              <a:ext cx="2154546" cy="1428760"/>
            </a:xfrm>
            <a:prstGeom prst="rect">
              <a:avLst/>
            </a:prstGeom>
          </p:spPr>
        </p:pic>
        <p:sp>
          <p:nvSpPr>
            <p:cNvPr id="6" name="矩形 5"/>
            <p:cNvSpPr/>
            <p:nvPr/>
          </p:nvSpPr>
          <p:spPr>
            <a:xfrm>
              <a:off x="9292612" y="4287050"/>
              <a:ext cx="917765" cy="507949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>
                <a:lnSpc>
                  <a:spcPct val="150000"/>
                </a:lnSpc>
                <a:spcAft>
                  <a:spcPct val="0"/>
                </a:spcAft>
              </a:pPr>
              <a:r>
                <a:rPr lang="zh-CN" altLang="en-US" smtClean="0">
                  <a:solidFill>
                    <a:srgbClr val="00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Times New Roman" panose="02020603050405020304"/>
                </a:rPr>
                <a:t>图</a:t>
              </a:r>
              <a:r>
                <a:rPr lang="en-US" smtClean="0">
                  <a:solidFill>
                    <a:srgbClr val="00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Times New Roman" panose="02020603050405020304"/>
                </a:rPr>
                <a:t>17-6</a:t>
              </a:r>
              <a:endParaRPr lang="zh-CN" altLang="en-US" smtClean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/>
              </a:endParaRPr>
            </a:p>
          </p:txBody>
        </p:sp>
      </p:grpSp>
      <p:sp>
        <p:nvSpPr>
          <p:cNvPr id="8" name="文本框 1"/>
          <p:cNvSpPr txBox="1">
            <a:spLocks noChangeArrowheads="1"/>
          </p:cNvSpPr>
          <p:nvPr/>
        </p:nvSpPr>
        <p:spPr bwMode="auto">
          <a:xfrm>
            <a:off x="7389740" y="2286257"/>
            <a:ext cx="357609" cy="626556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36000" tIns="36000" rIns="36000" bIns="3600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lang="en-US" altLang="zh-CN" sz="2400" b="1" smtClean="0">
                <a:solidFill>
                  <a:srgbClr val="A5002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B</a:t>
            </a:r>
            <a:endParaRPr lang="en-US" altLang="zh-CN" sz="2400" b="1">
              <a:solidFill>
                <a:srgbClr val="A5002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81363081"/>
      </p:ext>
    </p:extLst>
  </p:cSld>
  <p:clrMapOvr>
    <a:masterClrMapping/>
  </p:clrMapOvr>
  <p:transition>
    <p:diamond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/>
          <p:cNvSpPr txBox="1"/>
          <p:nvPr/>
        </p:nvSpPr>
        <p:spPr>
          <a:xfrm>
            <a:off x="4299" y="1929149"/>
            <a:ext cx="447609" cy="3142544"/>
          </a:xfrm>
          <a:prstGeom prst="rect">
            <a:avLst/>
          </a:prstGeom>
          <a:noFill/>
        </p:spPr>
        <p:txBody>
          <a:bodyPr vert="eaVert" wrap="square" lIns="72000" tIns="36000" rIns="36000" bIns="36000" rtlCol="0" anchor="ctr" anchorCtr="0">
            <a:spAutoFit/>
          </a:bodyPr>
          <a:lstStyle/>
          <a:p>
            <a:r>
              <a:rPr lang="zh-CN" altLang="en-US" sz="2200" spc="60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真题回顾 把握考向</a:t>
            </a:r>
            <a:endParaRPr lang="zh-CN" altLang="en-US" sz="2200" spc="60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1" name="文本框 1"/>
          <p:cNvSpPr txBox="1">
            <a:spLocks noChangeArrowheads="1"/>
          </p:cNvSpPr>
          <p:nvPr/>
        </p:nvSpPr>
        <p:spPr bwMode="auto">
          <a:xfrm>
            <a:off x="952785" y="1072092"/>
            <a:ext cx="10871302" cy="2565693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36000" tIns="36000" rIns="36000" bIns="36000">
            <a:spAutoFit/>
          </a:bodyPr>
          <a:lstStyle/>
          <a:p>
            <a:pPr>
              <a:lnSpc>
                <a:spcPct val="150000"/>
              </a:lnSpc>
              <a:spcAft>
                <a:spcPct val="0"/>
              </a:spcAft>
            </a:pPr>
            <a:r>
              <a:rPr lang="en-US" b="1" smtClean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/>
              </a:rPr>
              <a:t>2.</a:t>
            </a:r>
            <a:r>
              <a:rPr lang="en-US" b="1" smtClean="0">
                <a:solidFill>
                  <a:srgbClr val="4C4C4C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/>
              </a:rPr>
              <a:t> </a:t>
            </a:r>
            <a:r>
              <a:rPr lang="en-US" altLang="zh-CN" spc="150" smtClean="0">
                <a:solidFill>
                  <a:srgbClr val="18B48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[2019·</a:t>
            </a:r>
            <a:r>
              <a:rPr lang="zh-CN" altLang="en-US" spc="150" smtClean="0">
                <a:solidFill>
                  <a:srgbClr val="18B48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山西</a:t>
            </a:r>
            <a:r>
              <a:rPr lang="en-US" altLang="zh-CN" spc="150" smtClean="0">
                <a:solidFill>
                  <a:srgbClr val="18B48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13</a:t>
            </a:r>
            <a:r>
              <a:rPr lang="zh-CN" altLang="en-US" spc="150" smtClean="0">
                <a:solidFill>
                  <a:srgbClr val="18B48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题</a:t>
            </a:r>
            <a:r>
              <a:rPr lang="en-US" altLang="zh-CN" spc="150" smtClean="0">
                <a:solidFill>
                  <a:srgbClr val="18B48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3</a:t>
            </a:r>
            <a:r>
              <a:rPr lang="zh-CN" altLang="en-US" spc="150" smtClean="0">
                <a:solidFill>
                  <a:srgbClr val="18B48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分</a:t>
            </a:r>
            <a:r>
              <a:rPr lang="en-US" altLang="zh-CN" spc="150" smtClean="0">
                <a:solidFill>
                  <a:srgbClr val="18B48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]</a:t>
            </a:r>
            <a:r>
              <a:rPr lang="zh-CN" altLang="en-US" smtClean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/>
              </a:rPr>
              <a:t>创新小组的同学们在一次综合实践活动中，进行安全用电知识的抢答比赛，以下应抢答“对”的是</a:t>
            </a:r>
            <a:r>
              <a:rPr lang="en-US" smtClean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/>
              </a:rPr>
              <a:t>	</a:t>
            </a:r>
            <a:r>
              <a:rPr lang="zh-CN" altLang="en-US" smtClean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/>
              </a:rPr>
              <a:t>（　　）</a:t>
            </a:r>
          </a:p>
          <a:p>
            <a:pPr>
              <a:lnSpc>
                <a:spcPct val="150000"/>
              </a:lnSpc>
              <a:spcAft>
                <a:spcPct val="0"/>
              </a:spcAft>
            </a:pPr>
            <a:r>
              <a:rPr lang="en-US" smtClean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/>
              </a:rPr>
              <a:t>A.</a:t>
            </a:r>
            <a:r>
              <a:rPr lang="zh-CN" altLang="en-US" smtClean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/>
              </a:rPr>
              <a:t>用湿毛巾擦拭正在发光的台灯</a:t>
            </a:r>
            <a:r>
              <a:rPr lang="en-US" smtClean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/>
              </a:rPr>
              <a:t>	</a:t>
            </a:r>
            <a:endParaRPr lang="zh-CN" altLang="en-US" smtClean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/>
            </a:endParaRPr>
          </a:p>
          <a:p>
            <a:pPr>
              <a:lnSpc>
                <a:spcPct val="150000"/>
              </a:lnSpc>
              <a:spcAft>
                <a:spcPct val="0"/>
              </a:spcAft>
            </a:pPr>
            <a:r>
              <a:rPr lang="en-US" smtClean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/>
              </a:rPr>
              <a:t>B.</a:t>
            </a:r>
            <a:r>
              <a:rPr lang="zh-CN" altLang="en-US" smtClean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/>
              </a:rPr>
              <a:t>开关连接在零线和用电器之间</a:t>
            </a:r>
          </a:p>
          <a:p>
            <a:pPr>
              <a:lnSpc>
                <a:spcPct val="150000"/>
              </a:lnSpc>
              <a:spcAft>
                <a:spcPct val="0"/>
              </a:spcAft>
            </a:pPr>
            <a:r>
              <a:rPr lang="en-US" smtClean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/>
              </a:rPr>
              <a:t>C.</a:t>
            </a:r>
            <a:r>
              <a:rPr lang="zh-CN" altLang="en-US" smtClean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/>
              </a:rPr>
              <a:t>保险丝烧断后最好用铜丝代替</a:t>
            </a:r>
            <a:r>
              <a:rPr lang="en-US" smtClean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/>
              </a:rPr>
              <a:t>	</a:t>
            </a:r>
            <a:endParaRPr lang="zh-CN" altLang="en-US" smtClean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/>
            </a:endParaRPr>
          </a:p>
          <a:p>
            <a:pPr>
              <a:lnSpc>
                <a:spcPct val="150000"/>
              </a:lnSpc>
              <a:spcAft>
                <a:spcPct val="0"/>
              </a:spcAft>
            </a:pPr>
            <a:r>
              <a:rPr lang="en-US" smtClean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/>
              </a:rPr>
              <a:t>D.</a:t>
            </a:r>
            <a:r>
              <a:rPr lang="zh-CN" altLang="en-US" smtClean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/>
              </a:rPr>
              <a:t>家用电器金属外壳一定要接地</a:t>
            </a:r>
            <a:endParaRPr lang="zh-CN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/>
            </a:endParaRPr>
          </a:p>
        </p:txBody>
      </p:sp>
      <p:sp>
        <p:nvSpPr>
          <p:cNvPr id="4" name="文本框 1"/>
          <p:cNvSpPr txBox="1">
            <a:spLocks noChangeArrowheads="1"/>
          </p:cNvSpPr>
          <p:nvPr/>
        </p:nvSpPr>
        <p:spPr bwMode="auto">
          <a:xfrm>
            <a:off x="7461262" y="1572043"/>
            <a:ext cx="316360" cy="626701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 lIns="36000" tIns="36000" rIns="36000" bIns="3600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lang="en-US" altLang="zh-CN" sz="2400" b="1" smtClean="0">
                <a:solidFill>
                  <a:srgbClr val="A5002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D</a:t>
            </a:r>
            <a:endParaRPr lang="en-US" altLang="zh-CN" sz="2400" b="1">
              <a:solidFill>
                <a:srgbClr val="A5002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324696778"/>
      </p:ext>
    </p:extLst>
  </p:cSld>
  <p:clrMapOvr>
    <a:masterClrMapping/>
  </p:clrMapOvr>
  <p:transition>
    <p:diamond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/>
          <p:cNvSpPr txBox="1"/>
          <p:nvPr/>
        </p:nvSpPr>
        <p:spPr>
          <a:xfrm>
            <a:off x="4299" y="1929149"/>
            <a:ext cx="447609" cy="3142544"/>
          </a:xfrm>
          <a:prstGeom prst="rect">
            <a:avLst/>
          </a:prstGeom>
          <a:noFill/>
        </p:spPr>
        <p:txBody>
          <a:bodyPr vert="eaVert" wrap="square" lIns="72000" tIns="36000" rIns="36000" bIns="36000" rtlCol="0" anchor="ctr" anchorCtr="0">
            <a:spAutoFit/>
          </a:bodyPr>
          <a:lstStyle/>
          <a:p>
            <a:r>
              <a:rPr lang="zh-CN" altLang="en-US" sz="2200" spc="60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真题回顾 把握考向</a:t>
            </a:r>
            <a:endParaRPr lang="zh-CN" altLang="en-US" sz="2200" spc="60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1" name="文本框 1"/>
          <p:cNvSpPr txBox="1">
            <a:spLocks noChangeArrowheads="1"/>
          </p:cNvSpPr>
          <p:nvPr/>
        </p:nvSpPr>
        <p:spPr bwMode="auto">
          <a:xfrm>
            <a:off x="952785" y="1000670"/>
            <a:ext cx="10871302" cy="215019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36000" tIns="36000" rIns="36000" bIns="36000">
            <a:spAutoFit/>
          </a:bodyPr>
          <a:lstStyle/>
          <a:p>
            <a:pPr>
              <a:lnSpc>
                <a:spcPct val="150000"/>
              </a:lnSpc>
              <a:spcAft>
                <a:spcPct val="0"/>
              </a:spcAft>
            </a:pPr>
            <a:r>
              <a:rPr lang="en-US" b="1" smtClean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/>
              </a:rPr>
              <a:t>3.</a:t>
            </a:r>
            <a:r>
              <a:rPr lang="en-US" b="1" smtClean="0">
                <a:solidFill>
                  <a:srgbClr val="4C4C4C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/>
              </a:rPr>
              <a:t> </a:t>
            </a:r>
            <a:r>
              <a:rPr lang="en-US" altLang="zh-CN" spc="150" smtClean="0">
                <a:solidFill>
                  <a:srgbClr val="18B48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[2018·</a:t>
            </a:r>
            <a:r>
              <a:rPr lang="zh-CN" altLang="en-US" spc="150" smtClean="0">
                <a:solidFill>
                  <a:srgbClr val="18B48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山西</a:t>
            </a:r>
            <a:r>
              <a:rPr lang="en-US" altLang="zh-CN" spc="150" smtClean="0">
                <a:solidFill>
                  <a:srgbClr val="18B48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14</a:t>
            </a:r>
            <a:r>
              <a:rPr lang="zh-CN" altLang="en-US" spc="150" smtClean="0">
                <a:solidFill>
                  <a:srgbClr val="18B48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题</a:t>
            </a:r>
            <a:r>
              <a:rPr lang="en-US" altLang="zh-CN" spc="150" smtClean="0">
                <a:solidFill>
                  <a:srgbClr val="18B48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3</a:t>
            </a:r>
            <a:r>
              <a:rPr lang="zh-CN" altLang="en-US" spc="150" smtClean="0">
                <a:solidFill>
                  <a:srgbClr val="18B48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分</a:t>
            </a:r>
            <a:r>
              <a:rPr lang="en-US" altLang="zh-CN" spc="150" smtClean="0">
                <a:solidFill>
                  <a:srgbClr val="18B48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] </a:t>
            </a:r>
            <a:r>
              <a:rPr lang="zh-CN" altLang="en-US" smtClean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/>
              </a:rPr>
              <a:t>关于安全用电，下列说法正确的是（　　）</a:t>
            </a:r>
          </a:p>
          <a:p>
            <a:pPr>
              <a:lnSpc>
                <a:spcPct val="150000"/>
              </a:lnSpc>
              <a:spcAft>
                <a:spcPct val="0"/>
              </a:spcAft>
            </a:pPr>
            <a:r>
              <a:rPr lang="en-US" smtClean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/>
              </a:rPr>
              <a:t>A.</a:t>
            </a:r>
            <a:r>
              <a:rPr lang="zh-CN" altLang="en-US" smtClean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/>
              </a:rPr>
              <a:t>更换灯泡前应断开电源开关</a:t>
            </a:r>
          </a:p>
          <a:p>
            <a:pPr>
              <a:lnSpc>
                <a:spcPct val="150000"/>
              </a:lnSpc>
              <a:spcAft>
                <a:spcPct val="0"/>
              </a:spcAft>
            </a:pPr>
            <a:r>
              <a:rPr lang="en-US" smtClean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/>
              </a:rPr>
              <a:t>B.</a:t>
            </a:r>
            <a:r>
              <a:rPr lang="zh-CN" altLang="en-US" smtClean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/>
              </a:rPr>
              <a:t>使用绝缘皮破损的电线供电</a:t>
            </a:r>
          </a:p>
          <a:p>
            <a:pPr>
              <a:lnSpc>
                <a:spcPct val="150000"/>
              </a:lnSpc>
              <a:spcAft>
                <a:spcPct val="0"/>
              </a:spcAft>
            </a:pPr>
            <a:r>
              <a:rPr lang="en-US" smtClean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/>
              </a:rPr>
              <a:t>C.</a:t>
            </a:r>
            <a:r>
              <a:rPr lang="zh-CN" altLang="en-US" smtClean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/>
              </a:rPr>
              <a:t>在高压输电线附近放风筝</a:t>
            </a:r>
          </a:p>
          <a:p>
            <a:pPr>
              <a:lnSpc>
                <a:spcPct val="150000"/>
              </a:lnSpc>
              <a:spcAft>
                <a:spcPct val="0"/>
              </a:spcAft>
            </a:pPr>
            <a:r>
              <a:rPr lang="en-US" smtClean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/>
              </a:rPr>
              <a:t>D.</a:t>
            </a:r>
            <a:r>
              <a:rPr lang="zh-CN" altLang="en-US" smtClean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/>
              </a:rPr>
              <a:t>用湿抹布擦正在发光的灯泡</a:t>
            </a:r>
            <a:endParaRPr lang="zh-CN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/>
            </a:endParaRPr>
          </a:p>
        </p:txBody>
      </p:sp>
      <p:sp>
        <p:nvSpPr>
          <p:cNvPr id="4" name="文本框 1"/>
          <p:cNvSpPr txBox="1">
            <a:spLocks noChangeArrowheads="1"/>
          </p:cNvSpPr>
          <p:nvPr/>
        </p:nvSpPr>
        <p:spPr bwMode="auto">
          <a:xfrm>
            <a:off x="9463870" y="1072092"/>
            <a:ext cx="303536" cy="626701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 lIns="36000" tIns="36000" rIns="36000" bIns="3600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lang="en-US" altLang="zh-CN" sz="2400" b="1" smtClean="0">
                <a:solidFill>
                  <a:srgbClr val="A5002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A</a:t>
            </a:r>
            <a:endParaRPr lang="en-US" altLang="zh-CN" sz="2400" b="1">
              <a:solidFill>
                <a:srgbClr val="A5002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627019603"/>
      </p:ext>
    </p:extLst>
  </p:cSld>
  <p:clrMapOvr>
    <a:masterClrMapping/>
  </p:clrMapOvr>
  <p:transition>
    <p:diamond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/>
          <p:cNvSpPr txBox="1"/>
          <p:nvPr/>
        </p:nvSpPr>
        <p:spPr>
          <a:xfrm>
            <a:off x="4299" y="1929149"/>
            <a:ext cx="447609" cy="3142544"/>
          </a:xfrm>
          <a:prstGeom prst="rect">
            <a:avLst/>
          </a:prstGeom>
          <a:noFill/>
        </p:spPr>
        <p:txBody>
          <a:bodyPr vert="eaVert" wrap="square" lIns="72000" tIns="36000" rIns="36000" bIns="36000" rtlCol="0" anchor="ctr" anchorCtr="0">
            <a:spAutoFit/>
          </a:bodyPr>
          <a:lstStyle/>
          <a:p>
            <a:r>
              <a:rPr lang="zh-CN" altLang="en-US" sz="2200" spc="60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真题回顾 把握考向</a:t>
            </a:r>
            <a:endParaRPr lang="zh-CN" altLang="en-US" sz="2200" spc="60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6" name="组合 5"/>
          <p:cNvGrpSpPr/>
          <p:nvPr/>
        </p:nvGrpSpPr>
        <p:grpSpPr>
          <a:xfrm>
            <a:off x="881264" y="786406"/>
            <a:ext cx="10942824" cy="3936062"/>
            <a:chOff x="880232" y="786588"/>
            <a:chExt cx="10858576" cy="3936973"/>
          </a:xfrm>
        </p:grpSpPr>
        <p:sp>
          <p:nvSpPr>
            <p:cNvPr id="11" name="文本框 1"/>
            <p:cNvSpPr txBox="1">
              <a:spLocks noChangeArrowheads="1"/>
            </p:cNvSpPr>
            <p:nvPr/>
          </p:nvSpPr>
          <p:spPr bwMode="auto">
            <a:xfrm>
              <a:off x="880232" y="786588"/>
              <a:ext cx="10858576" cy="903909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wrap="square" lIns="36000" tIns="36000" rIns="36000" bIns="36000">
              <a:spAutoFit/>
            </a:bodyPr>
            <a:lstStyle/>
            <a:p>
              <a:pPr>
                <a:lnSpc>
                  <a:spcPct val="150000"/>
                </a:lnSpc>
                <a:spcAft>
                  <a:spcPct val="0"/>
                </a:spcAft>
              </a:pPr>
              <a:r>
                <a:rPr lang="en-US" b="1" smtClean="0">
                  <a:solidFill>
                    <a:srgbClr val="00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Times New Roman" panose="02020603050405020304"/>
                </a:rPr>
                <a:t>4.</a:t>
              </a:r>
              <a:r>
                <a:rPr lang="en-US" b="1" smtClean="0">
                  <a:solidFill>
                    <a:srgbClr val="4C4C4C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Times New Roman" panose="02020603050405020304"/>
                </a:rPr>
                <a:t> </a:t>
              </a:r>
              <a:r>
                <a:rPr lang="en-US" altLang="zh-CN" spc="150" smtClean="0">
                  <a:solidFill>
                    <a:srgbClr val="18B48F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[2016·</a:t>
              </a:r>
              <a:r>
                <a:rPr lang="zh-CN" altLang="en-US" spc="150" smtClean="0">
                  <a:solidFill>
                    <a:srgbClr val="18B48F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山西</a:t>
              </a:r>
              <a:r>
                <a:rPr lang="en-US" altLang="zh-CN" spc="150" smtClean="0">
                  <a:solidFill>
                    <a:srgbClr val="18B48F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15</a:t>
              </a:r>
              <a:r>
                <a:rPr lang="zh-CN" altLang="en-US" spc="150" smtClean="0">
                  <a:solidFill>
                    <a:srgbClr val="18B48F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题</a:t>
              </a:r>
              <a:r>
                <a:rPr lang="en-US" altLang="zh-CN" spc="150" smtClean="0">
                  <a:solidFill>
                    <a:srgbClr val="18B48F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3</a:t>
              </a:r>
              <a:r>
                <a:rPr lang="zh-CN" altLang="en-US" spc="150" smtClean="0">
                  <a:solidFill>
                    <a:srgbClr val="18B48F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分</a:t>
              </a:r>
              <a:r>
                <a:rPr lang="en-US" altLang="zh-CN" spc="150" smtClean="0">
                  <a:solidFill>
                    <a:srgbClr val="18B48F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] </a:t>
              </a:r>
              <a:r>
                <a:rPr lang="zh-CN" altLang="en-US" smtClean="0">
                  <a:solidFill>
                    <a:srgbClr val="00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Times New Roman" panose="02020603050405020304"/>
                </a:rPr>
                <a:t>“注意安全，珍惜生命”是大家共同的心愿。如图</a:t>
              </a:r>
              <a:r>
                <a:rPr lang="en-US" smtClean="0">
                  <a:solidFill>
                    <a:srgbClr val="00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Times New Roman" panose="02020603050405020304"/>
                </a:rPr>
                <a:t>17-7</a:t>
              </a:r>
              <a:r>
                <a:rPr lang="zh-CN" altLang="en-US" smtClean="0">
                  <a:solidFill>
                    <a:srgbClr val="00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Times New Roman" panose="02020603050405020304"/>
                </a:rPr>
                <a:t>所示的做法中符合安全用电要求的是（　　）</a:t>
              </a:r>
            </a:p>
          </p:txBody>
        </p:sp>
        <p:pic>
          <p:nvPicPr>
            <p:cNvPr id="4" name="Z123.EPS" descr="id:2147509291;FounderCES"/>
            <p:cNvPicPr/>
            <p:nvPr/>
          </p:nvPicPr>
          <p:blipFill>
            <a:blip r:embed="rId2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1451736" y="2215348"/>
              <a:ext cx="5643602" cy="1851575"/>
            </a:xfrm>
            <a:prstGeom prst="rect">
              <a:avLst/>
            </a:prstGeom>
          </p:spPr>
        </p:pic>
        <p:sp>
          <p:nvSpPr>
            <p:cNvPr id="5" name="矩形 4"/>
            <p:cNvSpPr/>
            <p:nvPr/>
          </p:nvSpPr>
          <p:spPr>
            <a:xfrm>
              <a:off x="3580571" y="4215612"/>
              <a:ext cx="911767" cy="507949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>
                <a:lnSpc>
                  <a:spcPct val="150000"/>
                </a:lnSpc>
                <a:spcAft>
                  <a:spcPct val="0"/>
                </a:spcAft>
              </a:pPr>
              <a:r>
                <a:rPr lang="zh-CN" altLang="en-US" smtClean="0">
                  <a:solidFill>
                    <a:srgbClr val="00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Times New Roman" panose="02020603050405020304"/>
                </a:rPr>
                <a:t>图</a:t>
              </a:r>
              <a:r>
                <a:rPr lang="en-US" smtClean="0">
                  <a:solidFill>
                    <a:srgbClr val="00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Times New Roman" panose="02020603050405020304"/>
                </a:rPr>
                <a:t>17-7</a:t>
              </a:r>
              <a:endParaRPr lang="zh-CN" altLang="en-US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/>
              </a:endParaRPr>
            </a:p>
          </p:txBody>
        </p:sp>
      </p:grpSp>
      <p:sp>
        <p:nvSpPr>
          <p:cNvPr id="7" name="文本框 1"/>
          <p:cNvSpPr txBox="1">
            <a:spLocks noChangeArrowheads="1"/>
          </p:cNvSpPr>
          <p:nvPr/>
        </p:nvSpPr>
        <p:spPr bwMode="auto">
          <a:xfrm>
            <a:off x="6388437" y="1286357"/>
            <a:ext cx="279491" cy="626701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 lIns="36000" tIns="36000" rIns="36000" bIns="3600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lang="en-US" altLang="zh-CN" sz="2400" b="1" smtClean="0">
                <a:solidFill>
                  <a:srgbClr val="A5002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C</a:t>
            </a:r>
            <a:endParaRPr lang="en-US" altLang="zh-CN" sz="2400" b="1">
              <a:solidFill>
                <a:srgbClr val="A5002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428964804"/>
      </p:ext>
    </p:extLst>
  </p:cSld>
  <p:clrMapOvr>
    <a:masterClrMapping/>
  </p:clrMapOvr>
  <p:transition>
    <p:diamond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264" y="1929149"/>
            <a:ext cx="447609" cy="3142544"/>
          </a:xfrm>
          <a:prstGeom prst="rect">
            <a:avLst/>
          </a:prstGeom>
          <a:noFill/>
        </p:spPr>
        <p:txBody>
          <a:bodyPr vert="eaVert" wrap="square" lIns="72000" tIns="36000" rIns="36000" bIns="36000" rtlCol="0" anchor="ctr" anchorCtr="0">
            <a:spAutoFit/>
          </a:bodyPr>
          <a:lstStyle/>
          <a:p>
            <a:r>
              <a:rPr lang="zh-CN" altLang="en-US" sz="2200" spc="60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思维导图 构建体系</a:t>
            </a:r>
            <a:endParaRPr lang="zh-CN" altLang="en-US" sz="2200" spc="60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" name="TextBox 15"/>
          <p:cNvSpPr txBox="1"/>
          <p:nvPr/>
        </p:nvSpPr>
        <p:spPr>
          <a:xfrm>
            <a:off x="1024307" y="1247262"/>
            <a:ext cx="10728259" cy="1180426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150000"/>
              </a:lnSpc>
            </a:pPr>
            <a:r>
              <a:rPr lang="en-US" altLang="zh-CN" sz="2400" b="1" spc="150" smtClean="0">
                <a:solidFill>
                  <a:srgbClr val="1BB18D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|</a:t>
            </a:r>
            <a:r>
              <a:rPr lang="zh-CN" altLang="en-US" sz="2400" b="1" spc="150" smtClean="0">
                <a:solidFill>
                  <a:srgbClr val="1BB18D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课标要求</a:t>
            </a:r>
            <a:r>
              <a:rPr lang="en-US" altLang="zh-CN" sz="2400" b="1" spc="150" smtClean="0">
                <a:solidFill>
                  <a:srgbClr val="1BB18D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|</a:t>
            </a:r>
          </a:p>
          <a:p>
            <a:pPr algn="just">
              <a:lnSpc>
                <a:spcPct val="150000"/>
              </a:lnSpc>
            </a:pPr>
            <a:r>
              <a:rPr lang="zh-CN" altLang="en-US" sz="2400" spc="15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了解家庭电路。有安全用电和节约用电的意识。</a:t>
            </a:r>
            <a:endParaRPr lang="zh-CN" altLang="en-US" sz="2400" spc="150" smtClean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155940727"/>
      </p:ext>
    </p:extLst>
  </p:cSld>
  <p:clrMapOvr>
    <a:masterClrMapping/>
  </p:clrMapOvr>
  <p:transition>
    <p:diamond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/>
          <p:cNvSpPr txBox="1"/>
          <p:nvPr/>
        </p:nvSpPr>
        <p:spPr>
          <a:xfrm>
            <a:off x="4299" y="1929149"/>
            <a:ext cx="447609" cy="3142544"/>
          </a:xfrm>
          <a:prstGeom prst="rect">
            <a:avLst/>
          </a:prstGeom>
          <a:noFill/>
        </p:spPr>
        <p:txBody>
          <a:bodyPr vert="eaVert" wrap="square" lIns="72000" tIns="36000" rIns="36000" bIns="36000" rtlCol="0" anchor="ctr" anchorCtr="0">
            <a:spAutoFit/>
          </a:bodyPr>
          <a:lstStyle/>
          <a:p>
            <a:r>
              <a:rPr lang="zh-CN" altLang="en-US" sz="2200" spc="60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真题回顾 把握考向</a:t>
            </a:r>
            <a:endParaRPr lang="zh-CN" altLang="en-US" sz="2200" spc="60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1" name="文本框 1"/>
          <p:cNvSpPr txBox="1">
            <a:spLocks noChangeArrowheads="1"/>
          </p:cNvSpPr>
          <p:nvPr/>
        </p:nvSpPr>
        <p:spPr bwMode="auto">
          <a:xfrm>
            <a:off x="881264" y="1000670"/>
            <a:ext cx="10871302" cy="215019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36000" tIns="36000" rIns="36000" bIns="36000">
            <a:spAutoFit/>
          </a:bodyPr>
          <a:lstStyle/>
          <a:p>
            <a:pPr>
              <a:lnSpc>
                <a:spcPct val="150000"/>
              </a:lnSpc>
              <a:spcAft>
                <a:spcPct val="0"/>
              </a:spcAft>
            </a:pPr>
            <a:r>
              <a:rPr lang="en-US" b="1" smtClean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/>
              </a:rPr>
              <a:t>5.</a:t>
            </a:r>
            <a:r>
              <a:rPr lang="en-US" b="1" smtClean="0">
                <a:solidFill>
                  <a:srgbClr val="4C4C4C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/>
              </a:rPr>
              <a:t> </a:t>
            </a:r>
            <a:r>
              <a:rPr lang="en-US" altLang="zh-CN" spc="150" smtClean="0">
                <a:solidFill>
                  <a:srgbClr val="18B48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[2017·</a:t>
            </a:r>
            <a:r>
              <a:rPr lang="zh-CN" altLang="en-US" spc="150" smtClean="0">
                <a:solidFill>
                  <a:srgbClr val="18B48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山西</a:t>
            </a:r>
            <a:r>
              <a:rPr lang="en-US" altLang="zh-CN" spc="150" smtClean="0">
                <a:solidFill>
                  <a:srgbClr val="18B48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15</a:t>
            </a:r>
            <a:r>
              <a:rPr lang="zh-CN" altLang="en-US" spc="150" smtClean="0">
                <a:solidFill>
                  <a:srgbClr val="18B48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题</a:t>
            </a:r>
            <a:r>
              <a:rPr lang="en-US" altLang="zh-CN" spc="150" smtClean="0">
                <a:solidFill>
                  <a:srgbClr val="18B48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3</a:t>
            </a:r>
            <a:r>
              <a:rPr lang="zh-CN" altLang="en-US" spc="150" smtClean="0">
                <a:solidFill>
                  <a:srgbClr val="18B48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分</a:t>
            </a:r>
            <a:r>
              <a:rPr lang="en-US" altLang="zh-CN" spc="150" smtClean="0">
                <a:solidFill>
                  <a:srgbClr val="18B48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] </a:t>
            </a:r>
            <a:r>
              <a:rPr lang="zh-CN" altLang="en-US" smtClean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/>
              </a:rPr>
              <a:t>关于家庭电路和安全用电，下列说法正确的是</a:t>
            </a:r>
            <a:r>
              <a:rPr lang="en-US" smtClean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/>
              </a:rPr>
              <a:t>	</a:t>
            </a:r>
            <a:r>
              <a:rPr lang="zh-CN" altLang="en-US" smtClean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/>
              </a:rPr>
              <a:t>（　　）</a:t>
            </a:r>
          </a:p>
          <a:p>
            <a:pPr>
              <a:lnSpc>
                <a:spcPct val="150000"/>
              </a:lnSpc>
              <a:spcAft>
                <a:spcPct val="0"/>
              </a:spcAft>
            </a:pPr>
            <a:r>
              <a:rPr lang="en-US" smtClean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/>
              </a:rPr>
              <a:t>A.</a:t>
            </a:r>
            <a:r>
              <a:rPr lang="zh-CN" altLang="en-US" smtClean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/>
              </a:rPr>
              <a:t>所有家用电器的外壳都需要接地</a:t>
            </a:r>
          </a:p>
          <a:p>
            <a:pPr>
              <a:lnSpc>
                <a:spcPct val="150000"/>
              </a:lnSpc>
              <a:spcAft>
                <a:spcPct val="0"/>
              </a:spcAft>
            </a:pPr>
            <a:r>
              <a:rPr lang="en-US" smtClean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/>
              </a:rPr>
              <a:t>B.</a:t>
            </a:r>
            <a:r>
              <a:rPr lang="zh-CN" altLang="en-US" smtClean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/>
              </a:rPr>
              <a:t>家庭电路中各个用电器都是串联的</a:t>
            </a:r>
          </a:p>
          <a:p>
            <a:pPr>
              <a:lnSpc>
                <a:spcPct val="150000"/>
              </a:lnSpc>
              <a:spcAft>
                <a:spcPct val="0"/>
              </a:spcAft>
            </a:pPr>
            <a:r>
              <a:rPr lang="en-US" smtClean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/>
              </a:rPr>
              <a:t>C.</a:t>
            </a:r>
            <a:r>
              <a:rPr lang="zh-CN" altLang="en-US" smtClean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/>
              </a:rPr>
              <a:t>使用试电笔判断哪条导线是火线时，手要按住笔尾金属体</a:t>
            </a:r>
          </a:p>
          <a:p>
            <a:pPr>
              <a:lnSpc>
                <a:spcPct val="150000"/>
              </a:lnSpc>
              <a:spcAft>
                <a:spcPct val="0"/>
              </a:spcAft>
            </a:pPr>
            <a:r>
              <a:rPr lang="en-US" smtClean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/>
              </a:rPr>
              <a:t>D.</a:t>
            </a:r>
            <a:r>
              <a:rPr lang="zh-CN" altLang="en-US" smtClean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/>
              </a:rPr>
              <a:t>若空气开关“跳闸”，一定是电路中出现了短路</a:t>
            </a:r>
            <a:endParaRPr lang="zh-CN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/>
            </a:endParaRPr>
          </a:p>
        </p:txBody>
      </p:sp>
      <p:sp>
        <p:nvSpPr>
          <p:cNvPr id="4" name="文本框 1"/>
          <p:cNvSpPr txBox="1">
            <a:spLocks noChangeArrowheads="1"/>
          </p:cNvSpPr>
          <p:nvPr/>
        </p:nvSpPr>
        <p:spPr bwMode="auto">
          <a:xfrm>
            <a:off x="10965827" y="1072092"/>
            <a:ext cx="279491" cy="626701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 lIns="36000" tIns="36000" rIns="36000" bIns="3600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lang="en-US" altLang="zh-CN" sz="2400" b="1" smtClean="0">
                <a:solidFill>
                  <a:srgbClr val="A5002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C</a:t>
            </a:r>
            <a:endParaRPr lang="en-US" altLang="zh-CN" sz="2400" b="1">
              <a:solidFill>
                <a:srgbClr val="A5002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619386986"/>
      </p:ext>
    </p:extLst>
  </p:cSld>
  <p:clrMapOvr>
    <a:masterClrMapping/>
  </p:clrMapOvr>
  <p:transition>
    <p:diamond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/>
          <p:cNvSpPr txBox="1"/>
          <p:nvPr/>
        </p:nvSpPr>
        <p:spPr>
          <a:xfrm>
            <a:off x="4299" y="1929149"/>
            <a:ext cx="447609" cy="3142544"/>
          </a:xfrm>
          <a:prstGeom prst="rect">
            <a:avLst/>
          </a:prstGeom>
          <a:noFill/>
        </p:spPr>
        <p:txBody>
          <a:bodyPr vert="eaVert" wrap="square" lIns="72000" tIns="36000" rIns="36000" bIns="36000" rtlCol="0" anchor="ctr" anchorCtr="0">
            <a:spAutoFit/>
          </a:bodyPr>
          <a:lstStyle/>
          <a:p>
            <a:r>
              <a:rPr lang="zh-CN" altLang="en-US" sz="2200" spc="60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真题回顾 把握考向</a:t>
            </a:r>
            <a:endParaRPr lang="zh-CN" altLang="en-US" sz="2200" spc="60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1" name="文本框 1"/>
          <p:cNvSpPr txBox="1">
            <a:spLocks noChangeArrowheads="1"/>
          </p:cNvSpPr>
          <p:nvPr/>
        </p:nvSpPr>
        <p:spPr bwMode="auto">
          <a:xfrm>
            <a:off x="952785" y="1643463"/>
            <a:ext cx="10871302" cy="1734697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36000" tIns="36000" rIns="36000" bIns="36000">
            <a:spAutoFit/>
          </a:bodyPr>
          <a:lstStyle/>
          <a:p>
            <a:pPr>
              <a:lnSpc>
                <a:spcPct val="150000"/>
              </a:lnSpc>
              <a:spcAft>
                <a:spcPct val="0"/>
              </a:spcAft>
            </a:pPr>
            <a:r>
              <a:rPr lang="en-US" b="1" smtClean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/>
              </a:rPr>
              <a:t>6.</a:t>
            </a:r>
            <a:r>
              <a:rPr lang="en-US" b="1" smtClean="0">
                <a:solidFill>
                  <a:srgbClr val="4C4C4C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/>
              </a:rPr>
              <a:t> </a:t>
            </a:r>
            <a:r>
              <a:rPr lang="en-US" altLang="zh-CN" spc="150" smtClean="0">
                <a:solidFill>
                  <a:srgbClr val="18B48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[2020·</a:t>
            </a:r>
            <a:r>
              <a:rPr lang="zh-CN" altLang="en-US" spc="150" smtClean="0">
                <a:solidFill>
                  <a:srgbClr val="18B48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山西</a:t>
            </a:r>
            <a:r>
              <a:rPr lang="en-US" altLang="zh-CN" spc="150" smtClean="0">
                <a:solidFill>
                  <a:srgbClr val="18B48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40</a:t>
            </a:r>
            <a:r>
              <a:rPr lang="zh-CN" altLang="en-US" spc="150" smtClean="0">
                <a:solidFill>
                  <a:srgbClr val="18B48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题</a:t>
            </a:r>
            <a:r>
              <a:rPr lang="en-US" altLang="zh-CN" spc="150" smtClean="0">
                <a:solidFill>
                  <a:srgbClr val="18B48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4</a:t>
            </a:r>
            <a:r>
              <a:rPr lang="zh-CN" altLang="en-US" spc="150" smtClean="0">
                <a:solidFill>
                  <a:srgbClr val="18B48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分</a:t>
            </a:r>
            <a:r>
              <a:rPr lang="en-US" altLang="zh-CN" spc="150" smtClean="0">
                <a:solidFill>
                  <a:srgbClr val="18B48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]</a:t>
            </a:r>
            <a:r>
              <a:rPr lang="zh-CN" altLang="en-US" smtClean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/>
              </a:rPr>
              <a:t>今年春节，小明帮爸爸安装彩灯，爸爸说：照明灯具迈进了新的时代。前些年，白炽灯还是照明灯具的主力军，人们为延长白炽灯的使用寿命，在楼道里常把两只相同的白炽灯串联起来使用。但这样两只灯发光时的整体亮度，还不如只用其中一只灯时亮。小明很疑惑“为什么会变暗呢</a:t>
            </a:r>
            <a:r>
              <a:rPr lang="en-US" smtClean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/>
              </a:rPr>
              <a:t>?</a:t>
            </a:r>
            <a:r>
              <a:rPr lang="zh-CN" altLang="en-US" smtClean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/>
              </a:rPr>
              <a:t>”请你用所学的知识为小明解惑。</a:t>
            </a:r>
            <a:endParaRPr lang="zh-CN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881263" y="929249"/>
            <a:ext cx="4351156" cy="5230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800" b="1" spc="150" smtClean="0">
                <a:solidFill>
                  <a:srgbClr val="1CB69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考点二　家庭电路简答题</a:t>
            </a:r>
            <a:endParaRPr lang="zh-CN" altLang="en-US" sz="2800" b="1" spc="150">
              <a:solidFill>
                <a:srgbClr val="1CB69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321176399"/>
      </p:ext>
    </p:extLst>
  </p:cSld>
  <p:clrMapOvr>
    <a:masterClrMapping/>
  </p:clrMapOvr>
  <p:transition>
    <p:diamond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/>
          <p:cNvSpPr txBox="1"/>
          <p:nvPr/>
        </p:nvSpPr>
        <p:spPr>
          <a:xfrm>
            <a:off x="4299" y="1929149"/>
            <a:ext cx="447609" cy="3142544"/>
          </a:xfrm>
          <a:prstGeom prst="rect">
            <a:avLst/>
          </a:prstGeom>
          <a:noFill/>
        </p:spPr>
        <p:txBody>
          <a:bodyPr vert="eaVert" wrap="square" lIns="72000" tIns="36000" rIns="36000" bIns="36000" rtlCol="0" anchor="ctr" anchorCtr="0">
            <a:spAutoFit/>
          </a:bodyPr>
          <a:lstStyle/>
          <a:p>
            <a:r>
              <a:rPr lang="zh-CN" altLang="en-US" sz="2200" spc="60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真题回顾 把握考向</a:t>
            </a:r>
            <a:endParaRPr lang="zh-CN" altLang="en-US" sz="2200" spc="60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aphicFrame>
        <p:nvGraphicFramePr>
          <p:cNvPr id="2050" name="Object 2"/>
          <p:cNvGraphicFramePr>
            <a:graphicFrameLocks noChangeAspect="1"/>
          </p:cNvGraphicFramePr>
          <p:nvPr/>
        </p:nvGraphicFramePr>
        <p:xfrm>
          <a:off x="1596481" y="1286356"/>
          <a:ext cx="8887704" cy="377102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0" name="文档" r:id="rId4" imgW="7625715" imgH="3241040" progId="Word.Document.12">
                  <p:embed/>
                </p:oleObj>
              </mc:Choice>
              <mc:Fallback>
                <p:oleObj name="文档" r:id="rId4" imgW="7625715" imgH="3241040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96481" y="1286356"/>
                        <a:ext cx="8887704" cy="3771027"/>
                      </a:xfrm>
                      <a:prstGeom prst="rect">
                        <a:avLst/>
                      </a:prstGeom>
                      <a:noFill/>
                      <a:ln w="9525"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515020832"/>
      </p:ext>
    </p:extLst>
  </p:cSld>
  <p:clrMapOvr>
    <a:masterClrMapping/>
  </p:clrMapOvr>
  <p:transition>
    <p:diamond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/>
          <p:cNvSpPr txBox="1"/>
          <p:nvPr/>
        </p:nvSpPr>
        <p:spPr>
          <a:xfrm>
            <a:off x="4299" y="1929149"/>
            <a:ext cx="447609" cy="3142544"/>
          </a:xfrm>
          <a:prstGeom prst="rect">
            <a:avLst/>
          </a:prstGeom>
          <a:noFill/>
        </p:spPr>
        <p:txBody>
          <a:bodyPr vert="eaVert" wrap="square" lIns="72000" tIns="36000" rIns="36000" bIns="36000" rtlCol="0" anchor="ctr" anchorCtr="0">
            <a:spAutoFit/>
          </a:bodyPr>
          <a:lstStyle/>
          <a:p>
            <a:r>
              <a:rPr lang="zh-CN" altLang="en-US" sz="2200" spc="60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真题回顾 把握考向</a:t>
            </a:r>
            <a:endParaRPr lang="zh-CN" altLang="en-US" sz="2200" spc="60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1" name="文本框 1"/>
          <p:cNvSpPr txBox="1">
            <a:spLocks noChangeArrowheads="1"/>
          </p:cNvSpPr>
          <p:nvPr/>
        </p:nvSpPr>
        <p:spPr bwMode="auto">
          <a:xfrm>
            <a:off x="952785" y="714985"/>
            <a:ext cx="10871302" cy="1319198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36000" tIns="36000" rIns="36000" bIns="36000">
            <a:spAutoFit/>
          </a:bodyPr>
          <a:lstStyle/>
          <a:p>
            <a:pPr>
              <a:lnSpc>
                <a:spcPct val="150000"/>
              </a:lnSpc>
              <a:spcAft>
                <a:spcPct val="0"/>
              </a:spcAft>
            </a:pPr>
            <a:r>
              <a:rPr lang="en-US" b="1" smtClean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/>
              </a:rPr>
              <a:t>7.</a:t>
            </a:r>
            <a:r>
              <a:rPr lang="en-US" b="1" smtClean="0">
                <a:solidFill>
                  <a:srgbClr val="4C4C4C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/>
              </a:rPr>
              <a:t> </a:t>
            </a:r>
            <a:r>
              <a:rPr lang="en-US" altLang="zh-CN" spc="150" smtClean="0">
                <a:solidFill>
                  <a:srgbClr val="18B48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[2018·</a:t>
            </a:r>
            <a:r>
              <a:rPr lang="zh-CN" altLang="en-US" spc="150" smtClean="0">
                <a:solidFill>
                  <a:srgbClr val="18B48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山西</a:t>
            </a:r>
            <a:r>
              <a:rPr lang="en-US" altLang="zh-CN" spc="150" smtClean="0">
                <a:solidFill>
                  <a:srgbClr val="18B48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41</a:t>
            </a:r>
            <a:r>
              <a:rPr lang="zh-CN" altLang="en-US" spc="150" smtClean="0">
                <a:solidFill>
                  <a:srgbClr val="18B48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题</a:t>
            </a:r>
            <a:r>
              <a:rPr lang="en-US" altLang="zh-CN" spc="150" smtClean="0">
                <a:solidFill>
                  <a:srgbClr val="18B48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4</a:t>
            </a:r>
            <a:r>
              <a:rPr lang="zh-CN" altLang="en-US" spc="150" smtClean="0">
                <a:solidFill>
                  <a:srgbClr val="18B48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分</a:t>
            </a:r>
            <a:r>
              <a:rPr lang="en-US" altLang="zh-CN" spc="150" smtClean="0">
                <a:solidFill>
                  <a:srgbClr val="18B48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] </a:t>
            </a:r>
            <a:r>
              <a:rPr lang="zh-CN" altLang="en-US" smtClean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/>
              </a:rPr>
              <a:t>小明在家学习时遇到这样的情况：刚把台灯的插头插入插座中，就听到“啪”的一声，家里的所有用电器都停止了工作。经检查保险丝烧断了。请你用所学的物理知识解释保险丝烧断的原因。</a:t>
            </a:r>
            <a:endParaRPr lang="zh-CN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/>
            </a:endParaRPr>
          </a:p>
        </p:txBody>
      </p:sp>
      <p:graphicFrame>
        <p:nvGraphicFramePr>
          <p:cNvPr id="4098" name="Object 2"/>
          <p:cNvGraphicFramePr>
            <a:graphicFrameLocks noChangeAspect="1"/>
          </p:cNvGraphicFramePr>
          <p:nvPr/>
        </p:nvGraphicFramePr>
        <p:xfrm>
          <a:off x="1238872" y="2714785"/>
          <a:ext cx="9440802" cy="289493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4" name="文档" r:id="rId4" imgW="8098790" imgH="2489835" progId="Word.Document.12">
                  <p:embed/>
                </p:oleObj>
              </mc:Choice>
              <mc:Fallback>
                <p:oleObj name="文档" r:id="rId4" imgW="8098790" imgH="2489835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238872" y="2714785"/>
                        <a:ext cx="9440802" cy="2894930"/>
                      </a:xfrm>
                      <a:prstGeom prst="rect">
                        <a:avLst/>
                      </a:prstGeom>
                      <a:noFill/>
                      <a:ln w="9525"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344895595"/>
      </p:ext>
    </p:extLst>
  </p:cSld>
  <p:clrMapOvr>
    <a:masterClrMapping/>
  </p:clrMapOvr>
  <p:transition>
    <p:diamond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/>
          <p:cNvSpPr txBox="1"/>
          <p:nvPr/>
        </p:nvSpPr>
        <p:spPr>
          <a:xfrm>
            <a:off x="4299" y="1929149"/>
            <a:ext cx="447609" cy="3142544"/>
          </a:xfrm>
          <a:prstGeom prst="rect">
            <a:avLst/>
          </a:prstGeom>
          <a:noFill/>
        </p:spPr>
        <p:txBody>
          <a:bodyPr vert="eaVert" wrap="square" lIns="72000" tIns="36000" rIns="36000" bIns="36000" rtlCol="0" anchor="ctr" anchorCtr="0">
            <a:spAutoFit/>
          </a:bodyPr>
          <a:lstStyle/>
          <a:p>
            <a:r>
              <a:rPr lang="zh-CN" altLang="en-US" sz="2200" spc="60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真题回顾 把握考向</a:t>
            </a:r>
            <a:endParaRPr lang="zh-CN" altLang="en-US" sz="2200" spc="60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7" name="组合 6"/>
          <p:cNvGrpSpPr/>
          <p:nvPr/>
        </p:nvGrpSpPr>
        <p:grpSpPr>
          <a:xfrm>
            <a:off x="1095829" y="786406"/>
            <a:ext cx="10156085" cy="3507533"/>
            <a:chOff x="1094546" y="786588"/>
            <a:chExt cx="10144196" cy="3508345"/>
          </a:xfrm>
        </p:grpSpPr>
        <p:sp>
          <p:nvSpPr>
            <p:cNvPr id="11" name="文本框 1"/>
            <p:cNvSpPr txBox="1">
              <a:spLocks noChangeArrowheads="1"/>
            </p:cNvSpPr>
            <p:nvPr/>
          </p:nvSpPr>
          <p:spPr bwMode="auto">
            <a:xfrm>
              <a:off x="1094546" y="786588"/>
              <a:ext cx="7000924" cy="3397476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wrap="square" lIns="36000" tIns="36000" rIns="36000" bIns="36000">
              <a:spAutoFit/>
            </a:bodyPr>
            <a:lstStyle/>
            <a:p>
              <a:pPr>
                <a:lnSpc>
                  <a:spcPct val="150000"/>
                </a:lnSpc>
                <a:spcAft>
                  <a:spcPct val="0"/>
                </a:spcAft>
              </a:pPr>
              <a:r>
                <a:rPr lang="en-US" b="1" smtClean="0">
                  <a:solidFill>
                    <a:srgbClr val="00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Times New Roman" panose="02020603050405020304"/>
                </a:rPr>
                <a:t>8.</a:t>
              </a:r>
              <a:r>
                <a:rPr lang="en-US" b="1" smtClean="0">
                  <a:solidFill>
                    <a:srgbClr val="4C4C4C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Times New Roman" panose="02020603050405020304"/>
                </a:rPr>
                <a:t> </a:t>
              </a:r>
              <a:r>
                <a:rPr lang="en-US" altLang="zh-CN" spc="150" smtClean="0">
                  <a:solidFill>
                    <a:srgbClr val="18B48F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[2016·</a:t>
              </a:r>
              <a:r>
                <a:rPr lang="zh-CN" altLang="en-US" spc="150" smtClean="0">
                  <a:solidFill>
                    <a:srgbClr val="18B48F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山西</a:t>
              </a:r>
              <a:r>
                <a:rPr lang="en-US" altLang="zh-CN" spc="150" smtClean="0">
                  <a:solidFill>
                    <a:srgbClr val="18B48F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33</a:t>
              </a:r>
              <a:r>
                <a:rPr lang="zh-CN" altLang="en-US" spc="150" smtClean="0">
                  <a:solidFill>
                    <a:srgbClr val="18B48F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题</a:t>
              </a:r>
              <a:r>
                <a:rPr lang="en-US" altLang="zh-CN" spc="150" smtClean="0">
                  <a:solidFill>
                    <a:srgbClr val="18B48F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4</a:t>
              </a:r>
              <a:r>
                <a:rPr lang="zh-CN" altLang="en-US" spc="150" smtClean="0">
                  <a:solidFill>
                    <a:srgbClr val="18B48F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分</a:t>
              </a:r>
              <a:r>
                <a:rPr lang="en-US" altLang="zh-CN" spc="150" smtClean="0">
                  <a:solidFill>
                    <a:srgbClr val="18B48F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] </a:t>
              </a:r>
              <a:r>
                <a:rPr lang="zh-CN" altLang="en-US" smtClean="0">
                  <a:solidFill>
                    <a:srgbClr val="00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Times New Roman" panose="02020603050405020304"/>
                </a:rPr>
                <a:t>使用试电笔时，人体通过试电笔与火线相连，为什么没有发生触电事故呢</a:t>
              </a:r>
              <a:r>
                <a:rPr lang="en-US" smtClean="0">
                  <a:solidFill>
                    <a:srgbClr val="00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Times New Roman" panose="02020603050405020304"/>
                </a:rPr>
                <a:t>?</a:t>
              </a:r>
              <a:r>
                <a:rPr lang="zh-CN" altLang="en-US" smtClean="0">
                  <a:solidFill>
                    <a:srgbClr val="00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Times New Roman" panose="02020603050405020304"/>
                </a:rPr>
                <a:t>阅读下列资料，请你在小组合作交流时给有疑惑的同学讲解其中的道理。</a:t>
              </a:r>
            </a:p>
            <a:p>
              <a:pPr>
                <a:lnSpc>
                  <a:spcPct val="150000"/>
                </a:lnSpc>
                <a:spcAft>
                  <a:spcPct val="0"/>
                </a:spcAft>
              </a:pPr>
              <a:r>
                <a:rPr lang="zh-CN" altLang="en-US" smtClean="0">
                  <a:solidFill>
                    <a:srgbClr val="00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Times New Roman" panose="02020603050405020304"/>
                </a:rPr>
                <a:t>　　试电笔的结构如图</a:t>
              </a:r>
              <a:r>
                <a:rPr lang="en-US" smtClean="0">
                  <a:solidFill>
                    <a:srgbClr val="00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Times New Roman" panose="02020603050405020304"/>
                </a:rPr>
                <a:t>17-8</a:t>
              </a:r>
              <a:r>
                <a:rPr lang="zh-CN" altLang="en-US" smtClean="0">
                  <a:solidFill>
                    <a:srgbClr val="00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Times New Roman" panose="02020603050405020304"/>
                </a:rPr>
                <a:t>所示，它由两个金属电极、氖管、弹簧和一个阻值约为一百万欧姆的电阻</a:t>
              </a:r>
              <a:r>
                <a:rPr lang="en-US" altLang="zh-CN" smtClean="0">
                  <a:solidFill>
                    <a:srgbClr val="00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Times New Roman" panose="02020603050405020304"/>
                </a:rPr>
                <a:t>——</a:t>
              </a:r>
              <a:r>
                <a:rPr lang="zh-CN" altLang="en-US" smtClean="0">
                  <a:solidFill>
                    <a:srgbClr val="00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Times New Roman" panose="02020603050405020304"/>
                </a:rPr>
                <a:t>高电阻等组成。</a:t>
              </a:r>
            </a:p>
            <a:p>
              <a:pPr indent="609600">
                <a:lnSpc>
                  <a:spcPct val="150000"/>
                </a:lnSpc>
                <a:spcAft>
                  <a:spcPct val="0"/>
                </a:spcAft>
              </a:pPr>
              <a:r>
                <a:rPr lang="zh-CN" altLang="en-US" smtClean="0">
                  <a:solidFill>
                    <a:srgbClr val="00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Times New Roman" panose="02020603050405020304"/>
                </a:rPr>
                <a:t>使用试电笔时，手要接触试电笔尾部的金属电极，使火线、试电笔、人体与大地构成一个回路，这时有微弱电流通过试电笔，因此氖管会发光。</a:t>
              </a:r>
              <a:endParaRPr lang="zh-CN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/>
              </a:endParaRPr>
            </a:p>
          </p:txBody>
        </p:sp>
        <p:pic>
          <p:nvPicPr>
            <p:cNvPr id="5" name="z124.jpg" descr="id:2147509305;FounderCES"/>
            <p:cNvPicPr/>
            <p:nvPr/>
          </p:nvPicPr>
          <p:blipFill>
            <a:blip r:embed="rId2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9381354" y="1072339"/>
              <a:ext cx="1857388" cy="2544809"/>
            </a:xfrm>
            <a:prstGeom prst="rect">
              <a:avLst/>
            </a:prstGeom>
          </p:spPr>
        </p:pic>
        <p:sp>
          <p:nvSpPr>
            <p:cNvPr id="6" name="矩形 5"/>
            <p:cNvSpPr/>
            <p:nvPr/>
          </p:nvSpPr>
          <p:spPr>
            <a:xfrm>
              <a:off x="9792678" y="3786984"/>
              <a:ext cx="917765" cy="507949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>
                <a:lnSpc>
                  <a:spcPct val="150000"/>
                </a:lnSpc>
                <a:spcAft>
                  <a:spcPct val="0"/>
                </a:spcAft>
              </a:pPr>
              <a:r>
                <a:rPr lang="zh-CN" altLang="en-US" smtClean="0">
                  <a:solidFill>
                    <a:srgbClr val="00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Times New Roman" panose="02020603050405020304"/>
                </a:rPr>
                <a:t>图</a:t>
              </a:r>
              <a:r>
                <a:rPr lang="en-US" smtClean="0">
                  <a:solidFill>
                    <a:srgbClr val="00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Times New Roman" panose="02020603050405020304"/>
                </a:rPr>
                <a:t>17-8</a:t>
              </a:r>
              <a:endParaRPr lang="zh-CN" altLang="en-US" smtClean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922635905"/>
      </p:ext>
    </p:extLst>
  </p:cSld>
  <p:clrMapOvr>
    <a:masterClrMapping/>
  </p:clrMapOvr>
  <p:transition>
    <p:diamond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/>
          <p:cNvSpPr txBox="1"/>
          <p:nvPr/>
        </p:nvSpPr>
        <p:spPr>
          <a:xfrm>
            <a:off x="4299" y="1929149"/>
            <a:ext cx="447609" cy="3142544"/>
          </a:xfrm>
          <a:prstGeom prst="rect">
            <a:avLst/>
          </a:prstGeom>
          <a:noFill/>
        </p:spPr>
        <p:txBody>
          <a:bodyPr vert="eaVert" wrap="square" lIns="72000" tIns="36000" rIns="36000" bIns="36000" rtlCol="0" anchor="ctr" anchorCtr="0">
            <a:spAutoFit/>
          </a:bodyPr>
          <a:lstStyle/>
          <a:p>
            <a:r>
              <a:rPr lang="zh-CN" altLang="en-US" sz="2200" spc="60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真题回顾 把握考向</a:t>
            </a:r>
            <a:endParaRPr lang="zh-CN" altLang="en-US" sz="2200" spc="60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8" name="TextBox 26"/>
          <p:cNvSpPr txBox="1">
            <a:spLocks noChangeArrowheads="1"/>
          </p:cNvSpPr>
          <p:nvPr/>
        </p:nvSpPr>
        <p:spPr bwMode="auto">
          <a:xfrm>
            <a:off x="1024307" y="1000670"/>
            <a:ext cx="10513693" cy="1319198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36000" tIns="36000" rIns="36000" bIns="3600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zh-CN" altLang="en-US" smtClean="0">
                <a:solidFill>
                  <a:srgbClr val="A5002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答</a:t>
            </a:r>
            <a:r>
              <a:rPr lang="en-US" altLang="zh-CN" smtClean="0">
                <a:solidFill>
                  <a:srgbClr val="A5002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:</a:t>
            </a:r>
            <a:r>
              <a:rPr lang="zh-CN" altLang="en-US" smtClean="0">
                <a:solidFill>
                  <a:srgbClr val="A5002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由于试电笔内部有一个约一百万欧的高电阻，所以当人用试电笔和火线接触时，相当于一个一百万欧的电阻和人体串联，此时的总电压是</a:t>
            </a:r>
            <a:r>
              <a:rPr lang="en-US" altLang="zh-CN" smtClean="0">
                <a:solidFill>
                  <a:srgbClr val="A5002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220 V</a:t>
            </a:r>
            <a:r>
              <a:rPr lang="zh-CN" altLang="en-US" smtClean="0">
                <a:solidFill>
                  <a:srgbClr val="A5002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，总电阻非常大，据欧姆定律可知，此时通过人体的电流很小，不会对人体造成伤害。</a:t>
            </a:r>
            <a:endParaRPr lang="en-US" altLang="zh-CN">
              <a:solidFill>
                <a:srgbClr val="A5002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pic>
        <p:nvPicPr>
          <p:cNvPr id="19" name="New picture"/>
          <p:cNvPicPr/>
          <p:nvPr/>
        </p:nvPicPr>
        <p:blipFill>
          <a:blip r:embed="rId2"/>
          <a:stretch>
            <a:fillRect/>
          </a:stretch>
        </p:blipFill>
        <p:spPr>
          <a:xfrm>
            <a:off x="10451635" y="12671666"/>
            <a:ext cx="317872" cy="241244"/>
          </a:xfrm>
          <a:prstGeom prst="cube">
            <a:avLst/>
          </a:prstGeom>
        </p:spPr>
      </p:pic>
    </p:spTree>
    <p:extLst>
      <p:ext uri="{BB962C8B-B14F-4D97-AF65-F5344CB8AC3E}">
        <p14:creationId xmlns:p14="http://schemas.microsoft.com/office/powerpoint/2010/main" val="3164645084"/>
      </p:ext>
    </p:extLst>
  </p:cSld>
  <p:clrMapOvr>
    <a:masterClrMapping/>
  </p:clrMapOvr>
  <p:transition>
    <p:diamond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264" y="1929149"/>
            <a:ext cx="447609" cy="3142544"/>
          </a:xfrm>
          <a:prstGeom prst="rect">
            <a:avLst/>
          </a:prstGeom>
          <a:noFill/>
        </p:spPr>
        <p:txBody>
          <a:bodyPr vert="eaVert" wrap="square" lIns="72000" tIns="36000" rIns="36000" bIns="36000" rtlCol="0" anchor="ctr" anchorCtr="0">
            <a:spAutoFit/>
          </a:bodyPr>
          <a:lstStyle/>
          <a:p>
            <a:r>
              <a:rPr lang="zh-CN" altLang="en-US" sz="2200" spc="60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思维导图 构建体系</a:t>
            </a:r>
            <a:endParaRPr lang="zh-CN" altLang="en-US" sz="2200" spc="60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3" name="21RJWL-183.EPS" descr="id:2147509141;FounderCES"/>
          <p:cNvPicPr/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524959" y="1572042"/>
            <a:ext cx="9930923" cy="42138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0977486"/>
      </p:ext>
    </p:extLst>
  </p:cSld>
  <p:clrMapOvr>
    <a:masterClrMapping/>
  </p:clrMapOvr>
  <p:transition>
    <p:fad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16"/>
          <p:cNvSpPr txBox="1">
            <a:spLocks noChangeArrowheads="1"/>
          </p:cNvSpPr>
          <p:nvPr/>
        </p:nvSpPr>
        <p:spPr bwMode="auto">
          <a:xfrm>
            <a:off x="952785" y="500720"/>
            <a:ext cx="10656737" cy="719034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36000" tIns="36000" rIns="36000" bIns="3600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lang="zh-CN" altLang="en-US" sz="2800" b="1" spc="150" smtClean="0">
                <a:solidFill>
                  <a:srgbClr val="1CB69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考点一　家庭电路</a:t>
            </a:r>
            <a:endParaRPr lang="zh-CN" altLang="en-US" sz="2800" b="1" spc="150" smtClean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268" y="1929149"/>
            <a:ext cx="447609" cy="3142544"/>
          </a:xfrm>
          <a:prstGeom prst="rect">
            <a:avLst/>
          </a:prstGeom>
          <a:noFill/>
        </p:spPr>
        <p:txBody>
          <a:bodyPr vert="eaVert" wrap="square" lIns="72000" tIns="36000" rIns="36000" bIns="36000" rtlCol="0" anchor="ctr" anchorCtr="0">
            <a:spAutoFit/>
          </a:bodyPr>
          <a:lstStyle/>
          <a:p>
            <a:r>
              <a:rPr lang="zh-CN" altLang="en-US" sz="2200" spc="60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教材梳理 夯实基础</a:t>
            </a:r>
          </a:p>
        </p:txBody>
      </p:sp>
      <p:graphicFrame>
        <p:nvGraphicFramePr>
          <p:cNvPr id="5" name="表格 4"/>
          <p:cNvGraphicFramePr>
            <a:graphicFrameLocks noGrp="1"/>
          </p:cNvGraphicFramePr>
          <p:nvPr/>
        </p:nvGraphicFramePr>
        <p:xfrm>
          <a:off x="1024307" y="1286356"/>
          <a:ext cx="10299128" cy="5314373"/>
        </p:xfrm>
        <a:graphic>
          <a:graphicData uri="http://schemas.openxmlformats.org/drawingml/2006/table">
            <a:tbl>
              <a:tblPr/>
              <a:tblGrid>
                <a:gridCol w="1788043"/>
                <a:gridCol w="8511085"/>
              </a:tblGrid>
              <a:tr h="2571173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ct val="0"/>
                        </a:spcAft>
                      </a:pPr>
                      <a:r>
                        <a:rPr lang="zh-CN" sz="2400" b="1" kern="10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/>
                        </a:rPr>
                        <a:t>家庭</a:t>
                      </a:r>
                      <a:r>
                        <a:rPr lang="zh-CN" sz="2400" b="1" kern="100" smtClean="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/>
                        </a:rPr>
                        <a:t>电路组成示意图</a:t>
                      </a:r>
                      <a:endParaRPr lang="zh-CN" sz="2400" b="1" kern="100">
                        <a:solidFill>
                          <a:srgbClr val="00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Times New Roman" panose="02020603050405020304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ct val="0"/>
                        </a:spcAft>
                      </a:pPr>
                      <a:endParaRPr lang="en-US" sz="2400" kern="100">
                        <a:solidFill>
                          <a:srgbClr val="00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Times New Roman" panose="02020603050405020304"/>
                      </a:endParaRPr>
                    </a:p>
                  </a:txBody>
                  <a:tcPr marL="23543" marR="23543" marT="0" marB="0" anchor="ctr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42565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ct val="0"/>
                        </a:spcAft>
                      </a:pPr>
                      <a:r>
                        <a:rPr lang="zh-CN" sz="2400" b="1" kern="100" smtClean="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/>
                        </a:rPr>
                        <a:t>连接顺序</a:t>
                      </a:r>
                      <a:endParaRPr lang="zh-CN" sz="2400" b="1" kern="100">
                        <a:solidFill>
                          <a:srgbClr val="00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Times New Roman" panose="02020603050405020304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ct val="0"/>
                        </a:spcAft>
                      </a:pPr>
                      <a:r>
                        <a:rPr lang="zh-CN" sz="2400" kern="10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/>
                        </a:rPr>
                        <a:t>　两根进户线（之间电压为</a:t>
                      </a:r>
                      <a:r>
                        <a:rPr lang="en-US" sz="2400" kern="10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/>
                        </a:rPr>
                        <a:t>220 V</a:t>
                      </a:r>
                      <a:r>
                        <a:rPr lang="zh-CN" sz="2400" kern="10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/>
                        </a:rPr>
                        <a:t>，用试电笔来辨别火线和零线，试电笔使用时要接触笔尾金属体，如图所示）</a:t>
                      </a:r>
                      <a:r>
                        <a:rPr lang="zh-CN" sz="2400" kern="100" smtClean="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/>
                        </a:rPr>
                        <a:t>、</a:t>
                      </a:r>
                      <a:r>
                        <a:rPr lang="zh-CN" sz="2400" u="sng" kern="10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/>
                        </a:rPr>
                        <a:t>　　　　</a:t>
                      </a:r>
                      <a:r>
                        <a:rPr lang="zh-CN" sz="2400" kern="10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/>
                        </a:rPr>
                        <a:t>、总开关、</a:t>
                      </a:r>
                      <a:r>
                        <a:rPr lang="zh-CN" sz="2400" u="sng" kern="10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/>
                        </a:rPr>
                        <a:t>　</a:t>
                      </a:r>
                      <a:r>
                        <a:rPr lang="en-US" altLang="zh-CN" sz="2400" u="sng" kern="100" smtClean="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/>
                        </a:rPr>
                        <a:t>   </a:t>
                      </a:r>
                      <a:r>
                        <a:rPr lang="zh-CN" sz="2400" u="sng" kern="10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/>
                        </a:rPr>
                        <a:t>　　　</a:t>
                      </a:r>
                      <a:r>
                        <a:rPr lang="zh-CN" sz="2400" kern="10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/>
                        </a:rPr>
                        <a:t>、插座、用电器、导线等</a:t>
                      </a:r>
                      <a:r>
                        <a:rPr lang="en-US" sz="2400" kern="10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/>
                        </a:rPr>
                        <a:t> </a:t>
                      </a:r>
                      <a:endParaRPr lang="en-US" sz="2400" kern="100" smtClean="0">
                        <a:solidFill>
                          <a:srgbClr val="00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Times New Roman" panose="02020603050405020304"/>
                      </a:endParaRPr>
                    </a:p>
                    <a:p>
                      <a:pPr>
                        <a:lnSpc>
                          <a:spcPct val="150000"/>
                        </a:lnSpc>
                        <a:spcAft>
                          <a:spcPct val="0"/>
                        </a:spcAft>
                      </a:pPr>
                      <a:endParaRPr lang="en-US" altLang="zh-CN" sz="2400" kern="100" smtClean="0">
                        <a:solidFill>
                          <a:srgbClr val="00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Times New Roman" panose="02020603050405020304"/>
                      </a:endParaRPr>
                    </a:p>
                    <a:p>
                      <a:pPr>
                        <a:lnSpc>
                          <a:spcPct val="150000"/>
                        </a:lnSpc>
                        <a:spcAft>
                          <a:spcPct val="0"/>
                        </a:spcAft>
                      </a:pPr>
                      <a:endParaRPr lang="zh-CN" sz="2400" kern="100">
                        <a:solidFill>
                          <a:srgbClr val="00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Times New Roman" panose="02020603050405020304"/>
                      </a:endParaRPr>
                    </a:p>
                  </a:txBody>
                  <a:tcPr marL="23543" marR="23543" marT="0" marB="0" anchor="ctr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89090" name="qz154.jpg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4814958" y="1786307"/>
            <a:ext cx="3433043" cy="1865807"/>
          </a:xfrm>
          <a:prstGeom prst="rect">
            <a:avLst/>
          </a:prstGeom>
          <a:noFill/>
        </p:spPr>
      </p:pic>
      <p:pic>
        <p:nvPicPr>
          <p:cNvPr id="8" name="QZ155.EPS"/>
          <p:cNvPicPr>
            <a:picLocks noChangeAspect="1" noChangeArrowheads="1"/>
          </p:cNvPicPr>
          <p:nvPr/>
        </p:nvPicPr>
        <p:blipFill>
          <a:blip r:embed="rId4"/>
          <a:stretch>
            <a:fillRect/>
          </a:stretch>
        </p:blipFill>
        <p:spPr bwMode="auto">
          <a:xfrm>
            <a:off x="5244089" y="5625109"/>
            <a:ext cx="2288695" cy="875014"/>
          </a:xfrm>
          <a:prstGeom prst="rect">
            <a:avLst/>
          </a:prstGeom>
          <a:noFill/>
        </p:spPr>
      </p:pic>
      <p:sp>
        <p:nvSpPr>
          <p:cNvPr id="7" name="文本框 1"/>
          <p:cNvSpPr txBox="1">
            <a:spLocks noChangeArrowheads="1"/>
          </p:cNvSpPr>
          <p:nvPr/>
        </p:nvSpPr>
        <p:spPr bwMode="auto">
          <a:xfrm>
            <a:off x="9964523" y="4296133"/>
            <a:ext cx="996033" cy="626701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 lIns="36000" tIns="36000" rIns="36000" bIns="3600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lang="zh-CN" altLang="en-US" sz="2400" b="1" smtClean="0">
                <a:solidFill>
                  <a:srgbClr val="A5002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电能表</a:t>
            </a:r>
            <a:endParaRPr lang="en-US" altLang="zh-CN" sz="2400" b="1">
              <a:solidFill>
                <a:srgbClr val="A5002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9" name="文本框 1"/>
          <p:cNvSpPr txBox="1">
            <a:spLocks noChangeArrowheads="1"/>
          </p:cNvSpPr>
          <p:nvPr/>
        </p:nvSpPr>
        <p:spPr bwMode="auto">
          <a:xfrm>
            <a:off x="4099742" y="4786008"/>
            <a:ext cx="1303809" cy="626701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 lIns="36000" tIns="36000" rIns="36000" bIns="3600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lang="zh-CN" altLang="en-US" sz="2400" b="1" smtClean="0">
                <a:solidFill>
                  <a:srgbClr val="A5002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保险装置</a:t>
            </a:r>
            <a:endParaRPr lang="en-US" altLang="zh-CN" sz="2400" b="1">
              <a:solidFill>
                <a:srgbClr val="A5002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85818917"/>
      </p:ext>
    </p:extLst>
  </p:cSld>
  <p:clrMapOvr>
    <a:masterClrMapping/>
  </p:clrMapOvr>
  <p:transition>
    <p:diamond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9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/>
          <p:cNvSpPr txBox="1"/>
          <p:nvPr/>
        </p:nvSpPr>
        <p:spPr>
          <a:xfrm>
            <a:off x="4268" y="1929149"/>
            <a:ext cx="447609" cy="3142544"/>
          </a:xfrm>
          <a:prstGeom prst="rect">
            <a:avLst/>
          </a:prstGeom>
          <a:noFill/>
        </p:spPr>
        <p:txBody>
          <a:bodyPr vert="eaVert" wrap="square" lIns="72000" tIns="36000" rIns="36000" bIns="36000" rtlCol="0" anchor="ctr" anchorCtr="0">
            <a:spAutoFit/>
          </a:bodyPr>
          <a:lstStyle/>
          <a:p>
            <a:r>
              <a:rPr lang="zh-CN" altLang="en-US" sz="2200" spc="60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教材梳理 夯实基础</a:t>
            </a:r>
          </a:p>
        </p:txBody>
      </p:sp>
      <p:graphicFrame>
        <p:nvGraphicFramePr>
          <p:cNvPr id="5" name="表格 4"/>
          <p:cNvGraphicFramePr>
            <a:graphicFrameLocks noGrp="1"/>
          </p:cNvGraphicFramePr>
          <p:nvPr/>
        </p:nvGraphicFramePr>
        <p:xfrm>
          <a:off x="881264" y="1000670"/>
          <a:ext cx="10799781" cy="4389120"/>
        </p:xfrm>
        <a:graphic>
          <a:graphicData uri="http://schemas.openxmlformats.org/drawingml/2006/table">
            <a:tbl>
              <a:tblPr/>
              <a:tblGrid>
                <a:gridCol w="2717826"/>
                <a:gridCol w="8081955"/>
              </a:tblGrid>
              <a:tr h="548513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ct val="0"/>
                        </a:spcAft>
                      </a:pPr>
                      <a:r>
                        <a:rPr lang="zh-CN" sz="2400" b="1" kern="10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/>
                        </a:rPr>
                        <a:t>元件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ct val="0"/>
                        </a:spcAft>
                      </a:pPr>
                      <a:r>
                        <a:rPr lang="zh-CN" sz="2400" b="1" kern="10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/>
                        </a:rPr>
                        <a:t>连接方式及注意事项</a:t>
                      </a:r>
                    </a:p>
                  </a:txBody>
                  <a:tcPr marL="23543" marR="23543" marT="0" marB="0" anchor="ctr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48513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ct val="0"/>
                        </a:spcAft>
                      </a:pPr>
                      <a:r>
                        <a:rPr lang="zh-CN" sz="2400" b="1" kern="100" smtClean="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/>
                        </a:rPr>
                        <a:t>空气开关</a:t>
                      </a:r>
                      <a:endParaRPr lang="zh-CN" sz="2400" b="1" kern="100">
                        <a:solidFill>
                          <a:srgbClr val="00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Times New Roman" panose="02020603050405020304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ct val="0"/>
                        </a:spcAft>
                      </a:pPr>
                      <a:r>
                        <a:rPr lang="zh-CN" sz="2400" kern="10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/>
                        </a:rPr>
                        <a:t>　当电路中的电流过大时，空气开关自动断开，切断电路</a:t>
                      </a:r>
                    </a:p>
                  </a:txBody>
                  <a:tcPr marL="23543" marR="23543" marT="0" marB="0" anchor="ctr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42565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ct val="0"/>
                        </a:spcAft>
                      </a:pPr>
                      <a:r>
                        <a:rPr lang="zh-CN" sz="2400" b="1" kern="100" smtClean="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/>
                        </a:rPr>
                        <a:t>保险丝（</a:t>
                      </a:r>
                      <a:r>
                        <a:rPr lang="zh-CN" sz="2400" b="1" kern="10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/>
                        </a:rPr>
                        <a:t>熔断器）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ct val="0"/>
                        </a:spcAft>
                      </a:pPr>
                      <a:r>
                        <a:rPr lang="zh-CN" sz="2400" kern="10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/>
                        </a:rPr>
                        <a:t>　位置：安装在总开关的后面，串联在电路中的火线上； </a:t>
                      </a:r>
                    </a:p>
                    <a:p>
                      <a:pPr>
                        <a:lnSpc>
                          <a:spcPct val="150000"/>
                        </a:lnSpc>
                        <a:spcAft>
                          <a:spcPct val="0"/>
                        </a:spcAft>
                      </a:pPr>
                      <a:r>
                        <a:rPr lang="zh-CN" sz="2400" kern="10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/>
                        </a:rPr>
                        <a:t>　材料：保险丝选用的材料为电阻率大、熔点低的铅锑合金。禁止用铜丝、铁丝等代替保险丝；</a:t>
                      </a:r>
                    </a:p>
                    <a:p>
                      <a:pPr>
                        <a:lnSpc>
                          <a:spcPct val="150000"/>
                        </a:lnSpc>
                        <a:spcAft>
                          <a:spcPct val="0"/>
                        </a:spcAft>
                      </a:pPr>
                      <a:r>
                        <a:rPr lang="zh-CN" sz="2400" kern="10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/>
                        </a:rPr>
                        <a:t>　作用：当电流过大时，保险丝由于</a:t>
                      </a:r>
                      <a:r>
                        <a:rPr lang="zh-CN" sz="2400" u="sng" kern="10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/>
                        </a:rPr>
                        <a:t>　　　</a:t>
                      </a:r>
                      <a:r>
                        <a:rPr lang="en-US" altLang="zh-CN" sz="2400" u="sng" kern="100" smtClean="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/>
                        </a:rPr>
                        <a:t>   </a:t>
                      </a:r>
                      <a:r>
                        <a:rPr lang="zh-CN" sz="2400" u="sng" kern="10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/>
                        </a:rPr>
                        <a:t>　</a:t>
                      </a:r>
                      <a:r>
                        <a:rPr lang="zh-CN" sz="2400" kern="10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/>
                        </a:rPr>
                        <a:t>而熔断，从而切断电路，起到</a:t>
                      </a:r>
                      <a:r>
                        <a:rPr lang="zh-CN" sz="2400" u="sng" kern="10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/>
                        </a:rPr>
                        <a:t>　　</a:t>
                      </a:r>
                      <a:r>
                        <a:rPr lang="en-US" altLang="zh-CN" sz="2400" u="sng" kern="100" smtClean="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/>
                        </a:rPr>
                        <a:t>     </a:t>
                      </a:r>
                      <a:r>
                        <a:rPr lang="zh-CN" sz="2400" u="sng" kern="10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/>
                        </a:rPr>
                        <a:t>　　</a:t>
                      </a:r>
                      <a:r>
                        <a:rPr lang="zh-CN" sz="2400" kern="10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/>
                        </a:rPr>
                        <a:t>作用</a:t>
                      </a:r>
                      <a:r>
                        <a:rPr lang="en-US" sz="2400" kern="10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/>
                        </a:rPr>
                        <a:t> </a:t>
                      </a:r>
                      <a:endParaRPr lang="zh-CN" sz="2400" kern="100">
                        <a:solidFill>
                          <a:srgbClr val="00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Times New Roman" panose="02020603050405020304"/>
                      </a:endParaRPr>
                    </a:p>
                  </a:txBody>
                  <a:tcPr marL="23543" marR="23543" marT="0" marB="0" anchor="ctr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48513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ct val="0"/>
                        </a:spcAft>
                      </a:pPr>
                      <a:r>
                        <a:rPr lang="zh-CN" sz="2400" b="1" kern="10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/>
                        </a:rPr>
                        <a:t>开关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ct val="0"/>
                        </a:spcAft>
                      </a:pPr>
                      <a:r>
                        <a:rPr lang="zh-CN" sz="2400" kern="10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/>
                        </a:rPr>
                        <a:t>　与用电器</a:t>
                      </a:r>
                      <a:r>
                        <a:rPr lang="zh-CN" sz="2400" u="sng" kern="10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/>
                        </a:rPr>
                        <a:t>　　　　</a:t>
                      </a:r>
                      <a:r>
                        <a:rPr lang="zh-CN" sz="2400" kern="10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/>
                        </a:rPr>
                        <a:t>联，接在用电器和</a:t>
                      </a:r>
                      <a:r>
                        <a:rPr lang="zh-CN" sz="2400" u="sng" kern="10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/>
                        </a:rPr>
                        <a:t>　　　　</a:t>
                      </a:r>
                      <a:r>
                        <a:rPr lang="zh-CN" sz="2400" kern="10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/>
                        </a:rPr>
                        <a:t>线之间</a:t>
                      </a:r>
                      <a:r>
                        <a:rPr lang="en-US" sz="2400" kern="10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/>
                        </a:rPr>
                        <a:t> </a:t>
                      </a:r>
                      <a:endParaRPr lang="zh-CN" sz="2400" kern="100">
                        <a:solidFill>
                          <a:srgbClr val="00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Times New Roman" panose="02020603050405020304"/>
                      </a:endParaRPr>
                    </a:p>
                  </a:txBody>
                  <a:tcPr marL="23543" marR="23543" marT="0" marB="0" anchor="ctr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89091" name="Rectangle 3"/>
          <p:cNvSpPr>
            <a:spLocks noChangeArrowheads="1"/>
          </p:cNvSpPr>
          <p:nvPr/>
        </p:nvSpPr>
        <p:spPr bwMode="auto">
          <a:xfrm>
            <a:off x="1" y="43881"/>
            <a:ext cx="184731" cy="369332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none" lIns="91440" tIns="45720" rIns="91440" bIns="45720" numCol="1" anchor="ctr" anchorCtr="0" compatLnSpc="1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zh-CN" altLang="zh-CN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ea typeface="宋体" panose="02010600030101010101" pitchFamily="2" charset="-122"/>
              <a:cs typeface="宋体" panose="02010600030101010101" pitchFamily="2" charset="-122"/>
            </a:endParaRPr>
          </a:p>
        </p:txBody>
      </p:sp>
      <p:sp>
        <p:nvSpPr>
          <p:cNvPr id="6" name="文本框 1"/>
          <p:cNvSpPr txBox="1">
            <a:spLocks noChangeArrowheads="1"/>
          </p:cNvSpPr>
          <p:nvPr/>
        </p:nvSpPr>
        <p:spPr bwMode="auto">
          <a:xfrm>
            <a:off x="8605610" y="3571843"/>
            <a:ext cx="1303809" cy="626701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 lIns="36000" tIns="36000" rIns="36000" bIns="3600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lang="zh-CN" altLang="en-US" sz="2400" b="1" smtClean="0">
                <a:solidFill>
                  <a:srgbClr val="A5002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温度过高</a:t>
            </a:r>
            <a:endParaRPr lang="en-US" altLang="zh-CN" sz="2400" b="1">
              <a:solidFill>
                <a:srgbClr val="A5002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" name="文本框 1"/>
          <p:cNvSpPr txBox="1">
            <a:spLocks noChangeArrowheads="1"/>
          </p:cNvSpPr>
          <p:nvPr/>
        </p:nvSpPr>
        <p:spPr bwMode="auto">
          <a:xfrm>
            <a:off x="6245393" y="4153290"/>
            <a:ext cx="1303809" cy="626701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 lIns="36000" tIns="36000" rIns="36000" bIns="3600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lang="zh-CN" altLang="en-US" sz="2400" b="1" smtClean="0">
                <a:solidFill>
                  <a:srgbClr val="A5002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保护电路</a:t>
            </a:r>
            <a:endParaRPr lang="en-US" altLang="zh-CN" sz="2400" b="1">
              <a:solidFill>
                <a:srgbClr val="A5002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8" name="文本框 1"/>
          <p:cNvSpPr txBox="1">
            <a:spLocks noChangeArrowheads="1"/>
          </p:cNvSpPr>
          <p:nvPr/>
        </p:nvSpPr>
        <p:spPr bwMode="auto">
          <a:xfrm>
            <a:off x="5601697" y="4643165"/>
            <a:ext cx="380480" cy="626701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 lIns="36000" tIns="36000" rIns="36000" bIns="3600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lang="zh-CN" altLang="en-US" sz="2400" b="1" smtClean="0">
                <a:solidFill>
                  <a:srgbClr val="A5002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串</a:t>
            </a:r>
            <a:endParaRPr lang="en-US" altLang="zh-CN" sz="2400" b="1">
              <a:solidFill>
                <a:srgbClr val="A5002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9" name="文本框 1"/>
          <p:cNvSpPr txBox="1">
            <a:spLocks noChangeArrowheads="1"/>
          </p:cNvSpPr>
          <p:nvPr/>
        </p:nvSpPr>
        <p:spPr bwMode="auto">
          <a:xfrm>
            <a:off x="9225988" y="4643165"/>
            <a:ext cx="380480" cy="626701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 lIns="36000" tIns="36000" rIns="36000" bIns="3600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lang="zh-CN" altLang="en-US" sz="2400" b="1" smtClean="0">
                <a:solidFill>
                  <a:srgbClr val="A5002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火</a:t>
            </a:r>
            <a:endParaRPr lang="en-US" altLang="zh-CN" sz="2400" b="1">
              <a:solidFill>
                <a:srgbClr val="A5002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809414886"/>
      </p:ext>
    </p:extLst>
  </p:cSld>
  <p:clrMapOvr>
    <a:masterClrMapping/>
  </p:clrMapOvr>
  <p:transition>
    <p:diamond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9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Box 17"/>
          <p:cNvSpPr txBox="1"/>
          <p:nvPr/>
        </p:nvSpPr>
        <p:spPr>
          <a:xfrm>
            <a:off x="4269" y="1929149"/>
            <a:ext cx="447609" cy="3142544"/>
          </a:xfrm>
          <a:prstGeom prst="rect">
            <a:avLst/>
          </a:prstGeom>
          <a:noFill/>
        </p:spPr>
        <p:txBody>
          <a:bodyPr vert="eaVert" wrap="square" lIns="72000" tIns="36000" rIns="36000" bIns="36000" rtlCol="0" anchor="ctr" anchorCtr="0">
            <a:spAutoFit/>
          </a:bodyPr>
          <a:lstStyle/>
          <a:p>
            <a:r>
              <a:rPr lang="zh-CN" altLang="en-US" sz="2200" spc="60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教材梳理 夯实基础</a:t>
            </a:r>
          </a:p>
        </p:txBody>
      </p:sp>
      <p:graphicFrame>
        <p:nvGraphicFramePr>
          <p:cNvPr id="4" name="表格 3"/>
          <p:cNvGraphicFramePr>
            <a:graphicFrameLocks noGrp="1"/>
          </p:cNvGraphicFramePr>
          <p:nvPr/>
        </p:nvGraphicFramePr>
        <p:xfrm>
          <a:off x="1024307" y="786406"/>
          <a:ext cx="10227606" cy="4605072"/>
        </p:xfrm>
        <a:graphic>
          <a:graphicData uri="http://schemas.openxmlformats.org/drawingml/2006/table">
            <a:tbl>
              <a:tblPr/>
              <a:tblGrid>
                <a:gridCol w="1716521"/>
                <a:gridCol w="8511085"/>
              </a:tblGrid>
              <a:tr h="1717522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ct val="0"/>
                        </a:spcAft>
                      </a:pPr>
                      <a:r>
                        <a:rPr lang="zh-CN" sz="2400" kern="10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/>
                        </a:rPr>
                        <a:t>用电器</a:t>
                      </a:r>
                    </a:p>
                  </a:txBody>
                  <a:tcPr marL="72084" marR="72084" marT="35992" marB="35992" anchor="ctr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ct val="0"/>
                        </a:spcAft>
                      </a:pPr>
                      <a:r>
                        <a:rPr lang="zh-CN" sz="2400" kern="10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/>
                        </a:rPr>
                        <a:t>　螺旋灯座的螺旋套应接在</a:t>
                      </a:r>
                      <a:r>
                        <a:rPr lang="zh-CN" sz="2400" u="sng" kern="10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/>
                        </a:rPr>
                        <a:t>　　　　</a:t>
                      </a:r>
                      <a:r>
                        <a:rPr lang="zh-CN" sz="2400" kern="10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/>
                        </a:rPr>
                        <a:t>线上，各用</a:t>
                      </a:r>
                      <a:r>
                        <a:rPr lang="zh-CN" sz="2400" kern="100" smtClean="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/>
                        </a:rPr>
                        <a:t>电器</a:t>
                      </a:r>
                      <a:endParaRPr lang="en-US" altLang="zh-CN" sz="2400" kern="100" smtClean="0">
                        <a:solidFill>
                          <a:srgbClr val="00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Times New Roman" panose="02020603050405020304"/>
                      </a:endParaRPr>
                    </a:p>
                    <a:p>
                      <a:pPr>
                        <a:lnSpc>
                          <a:spcPct val="150000"/>
                        </a:lnSpc>
                        <a:spcAft>
                          <a:spcPct val="0"/>
                        </a:spcAft>
                      </a:pPr>
                      <a:r>
                        <a:rPr lang="zh-CN" sz="2400" u="sng" kern="10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/>
                        </a:rPr>
                        <a:t>　　　　</a:t>
                      </a:r>
                      <a:r>
                        <a:rPr lang="zh-CN" sz="2400" kern="10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/>
                        </a:rPr>
                        <a:t>联接入电路，带有金属外壳的用电器一定要将金属外壳接地</a:t>
                      </a:r>
                      <a:r>
                        <a:rPr lang="en-US" sz="2400" kern="10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/>
                        </a:rPr>
                        <a:t> </a:t>
                      </a:r>
                      <a:endParaRPr lang="zh-CN" sz="2400" kern="100">
                        <a:solidFill>
                          <a:srgbClr val="00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Times New Roman" panose="02020603050405020304"/>
                      </a:endParaRPr>
                    </a:p>
                  </a:txBody>
                  <a:tcPr marL="72084" marR="72084" marT="35992" marB="35992" anchor="ctr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17522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ct val="0"/>
                        </a:spcAft>
                      </a:pPr>
                      <a:r>
                        <a:rPr lang="zh-CN" sz="2400" kern="10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/>
                        </a:rPr>
                        <a:t>三</a:t>
                      </a:r>
                      <a:r>
                        <a:rPr lang="zh-CN" sz="2400" kern="100" smtClean="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/>
                        </a:rPr>
                        <a:t>孔插座</a:t>
                      </a:r>
                      <a:endParaRPr lang="zh-CN" sz="2400" kern="100">
                        <a:solidFill>
                          <a:srgbClr val="00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Times New Roman" panose="02020603050405020304"/>
                      </a:endParaRPr>
                    </a:p>
                  </a:txBody>
                  <a:tcPr marL="72084" marR="72084" marT="35992" marB="35992" anchor="ctr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ct val="0"/>
                        </a:spcAft>
                      </a:pPr>
                      <a:r>
                        <a:rPr lang="zh-CN" sz="2400" kern="10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/>
                        </a:rPr>
                        <a:t>　接法：左零右火上接地；</a:t>
                      </a:r>
                    </a:p>
                    <a:p>
                      <a:pPr>
                        <a:lnSpc>
                          <a:spcPct val="150000"/>
                        </a:lnSpc>
                        <a:spcAft>
                          <a:spcPct val="0"/>
                        </a:spcAft>
                      </a:pPr>
                      <a:r>
                        <a:rPr lang="zh-CN" sz="2400" kern="10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/>
                        </a:rPr>
                        <a:t>　作用：用电器的金属外壳带电时，及时将电导入大地，防止触电事故的发生</a:t>
                      </a:r>
                    </a:p>
                  </a:txBody>
                  <a:tcPr marL="72084" marR="72084" marT="35992" marB="35992" anchor="ctr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69009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ct val="0"/>
                        </a:spcAft>
                      </a:pPr>
                      <a:r>
                        <a:rPr lang="zh-CN" sz="2400" kern="100" smtClean="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/>
                        </a:rPr>
                        <a:t>漏电保护器</a:t>
                      </a:r>
                      <a:endParaRPr lang="zh-CN" sz="2400" kern="100">
                        <a:solidFill>
                          <a:srgbClr val="00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Times New Roman" panose="02020603050405020304"/>
                      </a:endParaRPr>
                    </a:p>
                  </a:txBody>
                  <a:tcPr marL="72084" marR="72084" marT="35992" marB="35992" anchor="ctr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ct val="0"/>
                        </a:spcAft>
                      </a:pPr>
                      <a:r>
                        <a:rPr lang="zh-CN" sz="2400" kern="10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/>
                        </a:rPr>
                        <a:t>　装在控制插座的</a:t>
                      </a:r>
                      <a:r>
                        <a:rPr lang="zh-CN" sz="2400" u="sng" kern="10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/>
                        </a:rPr>
                        <a:t>　　　　</a:t>
                      </a:r>
                      <a:r>
                        <a:rPr lang="zh-CN" sz="2400" kern="10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/>
                        </a:rPr>
                        <a:t>上，当电流经过人体流入大地时，它会迅速</a:t>
                      </a:r>
                      <a:r>
                        <a:rPr lang="zh-CN" sz="2400" u="sng" kern="10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/>
                        </a:rPr>
                        <a:t>　　　　</a:t>
                      </a:r>
                      <a:r>
                        <a:rPr lang="zh-CN" sz="2400" kern="10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/>
                        </a:rPr>
                        <a:t>电路，起保护作用</a:t>
                      </a:r>
                      <a:r>
                        <a:rPr lang="en-US" sz="2400" kern="10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/>
                        </a:rPr>
                        <a:t> </a:t>
                      </a:r>
                      <a:endParaRPr lang="zh-CN" sz="2400" kern="100">
                        <a:solidFill>
                          <a:srgbClr val="00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Times New Roman" panose="02020603050405020304"/>
                      </a:endParaRPr>
                    </a:p>
                  </a:txBody>
                  <a:tcPr marL="72084" marR="72084" marT="35992" marB="35992" anchor="ctr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87041" name="Rectangle 1"/>
          <p:cNvSpPr>
            <a:spLocks noChangeArrowheads="1"/>
          </p:cNvSpPr>
          <p:nvPr/>
        </p:nvSpPr>
        <p:spPr bwMode="auto">
          <a:xfrm>
            <a:off x="1020410" y="5428801"/>
            <a:ext cx="7442157" cy="1200051"/>
          </a:xfrm>
          <a:prstGeom prst="rect">
            <a:avLst/>
          </a:prstGeom>
          <a:solidFill>
            <a:schemeClr val="bg1">
              <a:lumMod val="95000"/>
            </a:schemeClr>
          </a:solidFill>
          <a:ln w="9525">
            <a:noFill/>
            <a:miter lim="800000"/>
          </a:ln>
          <a:effectLst/>
        </p:spPr>
        <p:txBody>
          <a:bodyPr vert="horz" wrap="none" lIns="91440" tIns="45720" rIns="91440" bIns="45720" numCol="1" anchor="ctr" anchorCtr="0" compatLnSpc="1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US" altLang="zh-CN" smtClean="0">
                <a:solidFill>
                  <a:srgbClr val="18B48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[</a:t>
            </a:r>
            <a:r>
              <a:rPr lang="zh-CN" altLang="en-US" smtClean="0">
                <a:solidFill>
                  <a:srgbClr val="18B48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注意</a:t>
            </a:r>
            <a:r>
              <a:rPr lang="en-US" altLang="zh-CN" smtClean="0">
                <a:solidFill>
                  <a:srgbClr val="18B48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]</a:t>
            </a:r>
            <a:r>
              <a:rPr kumimoji="0" lang="zh-CN" altLang="en-US" sz="24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（</a:t>
            </a:r>
            <a:r>
              <a:rPr kumimoji="0" lang="en-US" altLang="zh-CN" sz="24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1</a:t>
            </a:r>
            <a:r>
              <a:rPr kumimoji="0" lang="zh-CN" altLang="en-US" sz="24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）使用试电笔时，手指千万不能碰到笔尖。</a:t>
            </a:r>
            <a:endParaRPr kumimoji="0" lang="zh-CN" altLang="en-US" sz="11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微软雅黑" panose="020B0503020204020204" pitchFamily="34" charset="-122"/>
              <a:ea typeface="微软雅黑" panose="020B0503020204020204" pitchFamily="34" charset="-122"/>
              <a:cs typeface="宋体" panose="02010600030101010101" pitchFamily="2" charset="-122"/>
            </a:endParaRP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zh-CN" altLang="en-US" sz="24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（</a:t>
            </a:r>
            <a:r>
              <a:rPr kumimoji="0" lang="en-US" altLang="zh-CN" sz="24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2</a:t>
            </a:r>
            <a:r>
              <a:rPr kumimoji="0" lang="zh-CN" altLang="en-US" sz="24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）连接家庭电路时，节点处注意加黑点。</a:t>
            </a:r>
            <a:endParaRPr kumimoji="0" lang="zh-CN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微软雅黑" panose="020B0503020204020204" pitchFamily="34" charset="-122"/>
              <a:ea typeface="微软雅黑" panose="020B0503020204020204" pitchFamily="34" charset="-122"/>
              <a:cs typeface="宋体" panose="02010600030101010101" pitchFamily="2" charset="-122"/>
            </a:endParaRPr>
          </a:p>
        </p:txBody>
      </p:sp>
      <p:sp>
        <p:nvSpPr>
          <p:cNvPr id="5" name="文本框 1"/>
          <p:cNvSpPr txBox="1">
            <a:spLocks noChangeArrowheads="1"/>
          </p:cNvSpPr>
          <p:nvPr/>
        </p:nvSpPr>
        <p:spPr bwMode="auto">
          <a:xfrm>
            <a:off x="6889088" y="714985"/>
            <a:ext cx="380480" cy="626701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 lIns="36000" tIns="36000" rIns="36000" bIns="3600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lang="zh-CN" altLang="en-US" sz="2400" b="1" smtClean="0">
                <a:solidFill>
                  <a:srgbClr val="A5002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零</a:t>
            </a:r>
            <a:endParaRPr lang="en-US" altLang="zh-CN" sz="2400" b="1">
              <a:solidFill>
                <a:srgbClr val="A5002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" name="文本框 1"/>
          <p:cNvSpPr txBox="1">
            <a:spLocks noChangeArrowheads="1"/>
          </p:cNvSpPr>
          <p:nvPr/>
        </p:nvSpPr>
        <p:spPr bwMode="auto">
          <a:xfrm>
            <a:off x="3241480" y="1286357"/>
            <a:ext cx="380480" cy="626701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 lIns="36000" tIns="36000" rIns="36000" bIns="3600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lang="zh-CN" altLang="en-US" sz="2400" b="1" smtClean="0">
                <a:solidFill>
                  <a:srgbClr val="A5002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并</a:t>
            </a:r>
            <a:endParaRPr lang="en-US" altLang="zh-CN" sz="2400" b="1">
              <a:solidFill>
                <a:srgbClr val="A5002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" name="文本框 1"/>
          <p:cNvSpPr txBox="1">
            <a:spLocks noChangeArrowheads="1"/>
          </p:cNvSpPr>
          <p:nvPr/>
        </p:nvSpPr>
        <p:spPr bwMode="auto">
          <a:xfrm>
            <a:off x="5458655" y="4071794"/>
            <a:ext cx="996033" cy="626701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 lIns="36000" tIns="36000" rIns="36000" bIns="3600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lang="zh-CN" altLang="en-US" sz="2400" b="1" smtClean="0">
                <a:solidFill>
                  <a:srgbClr val="A5002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总开关</a:t>
            </a:r>
            <a:endParaRPr lang="en-US" altLang="zh-CN" sz="2400" b="1">
              <a:solidFill>
                <a:srgbClr val="A5002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8" name="文本框 1"/>
          <p:cNvSpPr txBox="1">
            <a:spLocks noChangeArrowheads="1"/>
          </p:cNvSpPr>
          <p:nvPr/>
        </p:nvSpPr>
        <p:spPr bwMode="auto">
          <a:xfrm>
            <a:off x="4242784" y="4581819"/>
            <a:ext cx="688256" cy="626701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 lIns="36000" tIns="36000" rIns="36000" bIns="3600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lang="zh-CN" altLang="en-US" sz="2400" b="1" smtClean="0">
                <a:solidFill>
                  <a:srgbClr val="A5002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切断</a:t>
            </a:r>
            <a:endParaRPr lang="en-US" altLang="zh-CN" sz="2400" b="1">
              <a:solidFill>
                <a:srgbClr val="A5002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56827176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870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7041" grpId="0" animBg="1"/>
      <p:bldP spid="5" grpId="0"/>
      <p:bldP spid="6" grpId="0"/>
      <p:bldP spid="7" grpId="0"/>
      <p:bldP spid="8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Box 17"/>
          <p:cNvSpPr txBox="1"/>
          <p:nvPr/>
        </p:nvSpPr>
        <p:spPr>
          <a:xfrm>
            <a:off x="4269" y="1929149"/>
            <a:ext cx="447609" cy="3142544"/>
          </a:xfrm>
          <a:prstGeom prst="rect">
            <a:avLst/>
          </a:prstGeom>
          <a:noFill/>
        </p:spPr>
        <p:txBody>
          <a:bodyPr vert="eaVert" wrap="square" lIns="72000" tIns="36000" rIns="36000" bIns="36000" rtlCol="0" anchor="ctr" anchorCtr="0">
            <a:spAutoFit/>
          </a:bodyPr>
          <a:lstStyle/>
          <a:p>
            <a:r>
              <a:rPr lang="zh-CN" altLang="en-US" sz="2200" spc="60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教材梳理 夯实基础</a:t>
            </a:r>
          </a:p>
        </p:txBody>
      </p:sp>
      <p:sp>
        <p:nvSpPr>
          <p:cNvPr id="4" name="矩形 3"/>
          <p:cNvSpPr/>
          <p:nvPr/>
        </p:nvSpPr>
        <p:spPr>
          <a:xfrm>
            <a:off x="1238873" y="714984"/>
            <a:ext cx="6244915" cy="5230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800" b="1" spc="150" smtClean="0">
                <a:solidFill>
                  <a:srgbClr val="1CB69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考点二　家庭电路中电流过大的原因</a:t>
            </a:r>
            <a:endParaRPr lang="zh-CN" altLang="en-US" sz="2800" b="1" spc="150">
              <a:solidFill>
                <a:srgbClr val="1CB69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aphicFrame>
        <p:nvGraphicFramePr>
          <p:cNvPr id="5" name="表格 4"/>
          <p:cNvGraphicFramePr>
            <a:graphicFrameLocks noGrp="1"/>
          </p:cNvGraphicFramePr>
          <p:nvPr/>
        </p:nvGraphicFramePr>
        <p:xfrm>
          <a:off x="952786" y="1714885"/>
          <a:ext cx="10513694" cy="4389120"/>
        </p:xfrm>
        <a:graphic>
          <a:graphicData uri="http://schemas.openxmlformats.org/drawingml/2006/table">
            <a:tbl>
              <a:tblPr/>
              <a:tblGrid>
                <a:gridCol w="3433043"/>
                <a:gridCol w="2932391"/>
                <a:gridCol w="4148260"/>
              </a:tblGrid>
              <a:tr h="2194052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ct val="0"/>
                        </a:spcAft>
                      </a:pPr>
                      <a:endParaRPr lang="en-US" sz="2400" kern="100">
                        <a:solidFill>
                          <a:srgbClr val="00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Times New Roman" panose="02020603050405020304"/>
                      </a:endParaRPr>
                    </a:p>
                  </a:txBody>
                  <a:tcPr marL="66753" marR="66753" marT="0" marB="0" anchor="ctr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ct val="0"/>
                        </a:spcAft>
                      </a:pPr>
                      <a:endParaRPr lang="en-US" sz="2400" kern="100" smtClean="0">
                        <a:solidFill>
                          <a:srgbClr val="00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Times New Roman" panose="02020603050405020304"/>
                      </a:endParaRP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ct val="0"/>
                        </a:spcAft>
                      </a:pPr>
                      <a:endParaRPr lang="en-US" sz="2400" kern="100" smtClean="0">
                        <a:solidFill>
                          <a:srgbClr val="00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Times New Roman" panose="02020603050405020304"/>
                      </a:endParaRP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ct val="0"/>
                        </a:spcAft>
                      </a:pPr>
                      <a:endParaRPr lang="en-US" sz="2400" kern="100" smtClean="0">
                        <a:solidFill>
                          <a:srgbClr val="00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Times New Roman" panose="02020603050405020304"/>
                      </a:endParaRP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ct val="0"/>
                        </a:spcAft>
                      </a:pPr>
                      <a:endParaRPr lang="en-US" sz="2400" kern="100">
                        <a:solidFill>
                          <a:srgbClr val="00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Times New Roman" panose="02020603050405020304"/>
                      </a:endParaRPr>
                    </a:p>
                  </a:txBody>
                  <a:tcPr marL="66753" marR="66753" marT="0" marB="0" anchor="ctr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ct val="0"/>
                        </a:spcAft>
                      </a:pPr>
                      <a:r>
                        <a:rPr lang="zh-CN" sz="2400" kern="10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/>
                        </a:rPr>
                        <a:t>（</a:t>
                      </a:r>
                      <a:r>
                        <a:rPr lang="en-US" sz="2400" kern="10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/>
                        </a:rPr>
                        <a:t>1</a:t>
                      </a:r>
                      <a:r>
                        <a:rPr lang="zh-CN" sz="2400" kern="10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/>
                        </a:rPr>
                        <a:t>）电流过大的危害：</a:t>
                      </a:r>
                    </a:p>
                    <a:p>
                      <a:pPr>
                        <a:lnSpc>
                          <a:spcPct val="150000"/>
                        </a:lnSpc>
                        <a:spcAft>
                          <a:spcPct val="0"/>
                        </a:spcAft>
                      </a:pPr>
                      <a:r>
                        <a:rPr lang="en-US" sz="2400" kern="10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/>
                        </a:rPr>
                        <a:t>①</a:t>
                      </a:r>
                      <a:r>
                        <a:rPr lang="zh-CN" sz="2400" kern="10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/>
                        </a:rPr>
                        <a:t>导线绝缘皮容易</a:t>
                      </a:r>
                      <a:r>
                        <a:rPr lang="zh-CN" sz="2400" u="sng" kern="10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/>
                        </a:rPr>
                        <a:t>　　　　</a:t>
                      </a:r>
                      <a:r>
                        <a:rPr lang="zh-CN" sz="2400" kern="10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/>
                        </a:rPr>
                        <a:t>；</a:t>
                      </a:r>
                      <a:r>
                        <a:rPr lang="en-US" sz="2400" kern="10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/>
                        </a:rPr>
                        <a:t> </a:t>
                      </a:r>
                      <a:endParaRPr lang="zh-CN" sz="2400" kern="100">
                        <a:solidFill>
                          <a:srgbClr val="00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Times New Roman" panose="02020603050405020304"/>
                      </a:endParaRPr>
                    </a:p>
                    <a:p>
                      <a:pPr>
                        <a:lnSpc>
                          <a:spcPct val="150000"/>
                        </a:lnSpc>
                        <a:spcAft>
                          <a:spcPct val="0"/>
                        </a:spcAft>
                      </a:pPr>
                      <a:r>
                        <a:rPr lang="en-US" sz="2400" kern="10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/>
                        </a:rPr>
                        <a:t>②</a:t>
                      </a:r>
                      <a:r>
                        <a:rPr lang="zh-CN" sz="2400" kern="10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/>
                        </a:rPr>
                        <a:t>易发生</a:t>
                      </a:r>
                      <a:r>
                        <a:rPr lang="zh-CN" sz="2400" u="sng" kern="10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/>
                        </a:rPr>
                        <a:t>　　　</a:t>
                      </a:r>
                      <a:r>
                        <a:rPr lang="zh-CN" sz="2400" kern="10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/>
                        </a:rPr>
                        <a:t>。</a:t>
                      </a:r>
                      <a:r>
                        <a:rPr lang="en-US" sz="2400" kern="10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/>
                        </a:rPr>
                        <a:t> </a:t>
                      </a:r>
                      <a:endParaRPr lang="zh-CN" sz="2400" kern="100">
                        <a:solidFill>
                          <a:srgbClr val="00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Times New Roman" panose="02020603050405020304"/>
                      </a:endParaRPr>
                    </a:p>
                    <a:p>
                      <a:pPr>
                        <a:lnSpc>
                          <a:spcPct val="150000"/>
                        </a:lnSpc>
                        <a:spcAft>
                          <a:spcPct val="0"/>
                        </a:spcAft>
                      </a:pPr>
                      <a:r>
                        <a:rPr lang="zh-CN" sz="2400" kern="10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/>
                        </a:rPr>
                        <a:t>（</a:t>
                      </a:r>
                      <a:r>
                        <a:rPr lang="en-US" sz="2400" kern="10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/>
                        </a:rPr>
                        <a:t>2</a:t>
                      </a:r>
                      <a:r>
                        <a:rPr lang="zh-CN" sz="2400" kern="10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/>
                        </a:rPr>
                        <a:t>）电流过大的防范措施：</a:t>
                      </a:r>
                    </a:p>
                    <a:p>
                      <a:pPr>
                        <a:lnSpc>
                          <a:spcPct val="150000"/>
                        </a:lnSpc>
                        <a:spcAft>
                          <a:spcPct val="0"/>
                        </a:spcAft>
                      </a:pPr>
                      <a:r>
                        <a:rPr lang="zh-CN" sz="2400" kern="10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/>
                        </a:rPr>
                        <a:t>电路中</a:t>
                      </a:r>
                      <a:r>
                        <a:rPr lang="zh-CN" sz="2400" kern="100" smtClean="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/>
                        </a:rPr>
                        <a:t>安装</a:t>
                      </a:r>
                      <a:endParaRPr lang="en-US" altLang="zh-CN" sz="2400" kern="100" smtClean="0">
                        <a:solidFill>
                          <a:srgbClr val="00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Times New Roman" panose="02020603050405020304"/>
                      </a:endParaRPr>
                    </a:p>
                    <a:p>
                      <a:pPr>
                        <a:lnSpc>
                          <a:spcPct val="150000"/>
                        </a:lnSpc>
                        <a:spcAft>
                          <a:spcPct val="0"/>
                        </a:spcAft>
                      </a:pPr>
                      <a:r>
                        <a:rPr lang="zh-CN" sz="2400" u="sng" kern="10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/>
                        </a:rPr>
                        <a:t>　</a:t>
                      </a:r>
                      <a:r>
                        <a:rPr lang="en-US" altLang="zh-CN" sz="2400" u="sng" kern="100" smtClean="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/>
                        </a:rPr>
                        <a:t>                 </a:t>
                      </a:r>
                      <a:r>
                        <a:rPr lang="zh-CN" sz="2400" kern="100" smtClean="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/>
                        </a:rPr>
                        <a:t>或</a:t>
                      </a:r>
                      <a:r>
                        <a:rPr lang="zh-CN" sz="2400" u="sng" kern="10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/>
                        </a:rPr>
                        <a:t>　</a:t>
                      </a:r>
                      <a:r>
                        <a:rPr lang="en-US" altLang="zh-CN" sz="2400" u="sng" kern="100" smtClean="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/>
                        </a:rPr>
                        <a:t>         </a:t>
                      </a:r>
                      <a:r>
                        <a:rPr lang="zh-CN" sz="2400" u="sng" kern="10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/>
                        </a:rPr>
                        <a:t>　</a:t>
                      </a:r>
                      <a:r>
                        <a:rPr lang="en-US" sz="2400" u="sng" kern="10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/>
                        </a:rPr>
                        <a:t> </a:t>
                      </a:r>
                      <a:endParaRPr lang="zh-CN" sz="2400" kern="100">
                        <a:solidFill>
                          <a:srgbClr val="00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Times New Roman" panose="02020603050405020304"/>
                      </a:endParaRPr>
                    </a:p>
                  </a:txBody>
                  <a:tcPr marL="66753" marR="66753" marT="0" marB="0" anchor="ctr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94052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ct val="0"/>
                        </a:spcAft>
                      </a:pPr>
                      <a:r>
                        <a:rPr lang="zh-CN" sz="2400" kern="10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/>
                        </a:rPr>
                        <a:t>理论依据：</a:t>
                      </a:r>
                    </a:p>
                    <a:p>
                      <a:pPr>
                        <a:lnSpc>
                          <a:spcPct val="150000"/>
                        </a:lnSpc>
                        <a:spcAft>
                          <a:spcPct val="0"/>
                        </a:spcAft>
                      </a:pPr>
                      <a:r>
                        <a:rPr lang="zh-CN" sz="2400" kern="10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/>
                        </a:rPr>
                        <a:t>由</a:t>
                      </a:r>
                      <a:r>
                        <a:rPr lang="en-US" sz="2400" kern="10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/>
                        </a:rPr>
                        <a:t>I=</a:t>
                      </a:r>
                      <a:r>
                        <a:rPr lang="zh-CN" sz="2400" u="sng" kern="10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/>
                        </a:rPr>
                        <a:t>　　　　</a:t>
                      </a:r>
                      <a:r>
                        <a:rPr lang="zh-CN" sz="2400" kern="10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/>
                        </a:rPr>
                        <a:t>可知，</a:t>
                      </a:r>
                      <a:r>
                        <a:rPr lang="en-US" sz="2400" kern="10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/>
                        </a:rPr>
                        <a:t>U</a:t>
                      </a:r>
                      <a:r>
                        <a:rPr lang="zh-CN" sz="2400" kern="10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/>
                        </a:rPr>
                        <a:t>一定时，</a:t>
                      </a:r>
                      <a:r>
                        <a:rPr lang="zh-CN" sz="2400" u="sng" kern="10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/>
                        </a:rPr>
                        <a:t>　　　</a:t>
                      </a:r>
                      <a:r>
                        <a:rPr lang="zh-CN" sz="2400" kern="10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/>
                        </a:rPr>
                        <a:t>越大</a:t>
                      </a:r>
                      <a:r>
                        <a:rPr lang="zh-CN" sz="2400" kern="100" smtClean="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/>
                        </a:rPr>
                        <a:t>，</a:t>
                      </a:r>
                      <a:endParaRPr lang="en-US" altLang="zh-CN" sz="2400" kern="100" smtClean="0">
                        <a:solidFill>
                          <a:srgbClr val="00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Times New Roman" panose="02020603050405020304"/>
                      </a:endParaRPr>
                    </a:p>
                    <a:p>
                      <a:pPr>
                        <a:lnSpc>
                          <a:spcPct val="150000"/>
                        </a:lnSpc>
                        <a:spcAft>
                          <a:spcPct val="0"/>
                        </a:spcAft>
                      </a:pPr>
                      <a:r>
                        <a:rPr lang="zh-CN" sz="2400" u="sng" kern="10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/>
                        </a:rPr>
                        <a:t>　　</a:t>
                      </a:r>
                      <a:r>
                        <a:rPr lang="en-US" altLang="zh-CN" sz="2400" u="sng" kern="100" smtClean="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/>
                        </a:rPr>
                        <a:t>     </a:t>
                      </a:r>
                      <a:r>
                        <a:rPr lang="zh-CN" sz="2400" kern="100" smtClean="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/>
                        </a:rPr>
                        <a:t>越</a:t>
                      </a:r>
                      <a:r>
                        <a:rPr lang="zh-CN" sz="2400" kern="10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/>
                        </a:rPr>
                        <a:t>大</a:t>
                      </a:r>
                      <a:r>
                        <a:rPr lang="en-US" sz="2400" kern="10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/>
                        </a:rPr>
                        <a:t> </a:t>
                      </a:r>
                      <a:endParaRPr lang="zh-CN" sz="2400" kern="100">
                        <a:solidFill>
                          <a:srgbClr val="00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Times New Roman" panose="02020603050405020304"/>
                      </a:endParaRPr>
                    </a:p>
                  </a:txBody>
                  <a:tcPr marL="66753" marR="66753" marT="0" marB="0" anchor="ctr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ct val="0"/>
                        </a:spcAft>
                      </a:pPr>
                      <a:r>
                        <a:rPr lang="zh-CN" sz="2400" kern="10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/>
                        </a:rPr>
                        <a:t>理论依据：</a:t>
                      </a:r>
                    </a:p>
                    <a:p>
                      <a:pPr>
                        <a:lnSpc>
                          <a:spcPct val="150000"/>
                        </a:lnSpc>
                        <a:spcAft>
                          <a:spcPct val="0"/>
                        </a:spcAft>
                      </a:pPr>
                      <a:r>
                        <a:rPr lang="zh-CN" sz="2400" kern="10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/>
                        </a:rPr>
                        <a:t>由</a:t>
                      </a:r>
                      <a:r>
                        <a:rPr lang="en-US" sz="2400" kern="10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/>
                        </a:rPr>
                        <a:t>I=</a:t>
                      </a:r>
                      <a:r>
                        <a:rPr lang="zh-CN" sz="2400" u="sng" kern="10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/>
                        </a:rPr>
                        <a:t>　　　　</a:t>
                      </a:r>
                      <a:r>
                        <a:rPr lang="zh-CN" sz="2400" kern="10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/>
                        </a:rPr>
                        <a:t>可知，</a:t>
                      </a:r>
                      <a:r>
                        <a:rPr lang="en-US" sz="2400" kern="10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/>
                        </a:rPr>
                        <a:t>U</a:t>
                      </a:r>
                      <a:r>
                        <a:rPr lang="zh-CN" sz="2400" kern="10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/>
                        </a:rPr>
                        <a:t>一定时，</a:t>
                      </a:r>
                      <a:r>
                        <a:rPr lang="zh-CN" sz="2400" u="sng" kern="10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/>
                        </a:rPr>
                        <a:t>　　　</a:t>
                      </a:r>
                      <a:r>
                        <a:rPr lang="zh-CN" sz="2400" kern="10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/>
                        </a:rPr>
                        <a:t>越小，</a:t>
                      </a:r>
                      <a:r>
                        <a:rPr lang="zh-CN" sz="2400" u="sng" kern="10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/>
                        </a:rPr>
                        <a:t>　　</a:t>
                      </a:r>
                      <a:r>
                        <a:rPr lang="zh-CN" sz="2400" kern="10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/>
                        </a:rPr>
                        <a:t>越大</a:t>
                      </a:r>
                      <a:r>
                        <a:rPr lang="en-US" sz="2400" kern="10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/>
                        </a:rPr>
                        <a:t> </a:t>
                      </a:r>
                      <a:endParaRPr lang="zh-CN" sz="2400" kern="100">
                        <a:solidFill>
                          <a:srgbClr val="00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Times New Roman" panose="02020603050405020304"/>
                      </a:endParaRPr>
                    </a:p>
                  </a:txBody>
                  <a:tcPr marL="66753" marR="66753" marT="0" marB="0" anchor="ctr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86018" name="QZ156.EPS"/>
          <p:cNvPicPr>
            <a:picLocks noChangeAspect="1" noChangeArrowheads="1"/>
          </p:cNvPicPr>
          <p:nvPr/>
        </p:nvPicPr>
        <p:blipFill>
          <a:blip r:embed="rId3"/>
          <a:stretch>
            <a:fillRect/>
          </a:stretch>
        </p:blipFill>
        <p:spPr bwMode="auto">
          <a:xfrm>
            <a:off x="1954089" y="1929150"/>
            <a:ext cx="1573478" cy="1769939"/>
          </a:xfrm>
          <a:prstGeom prst="rect">
            <a:avLst/>
          </a:prstGeom>
          <a:noFill/>
        </p:spPr>
      </p:pic>
      <p:pic>
        <p:nvPicPr>
          <p:cNvPr id="86017" name="QZ157.EPS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5101045" y="2071992"/>
            <a:ext cx="1788043" cy="1580302"/>
          </a:xfrm>
          <a:prstGeom prst="rect">
            <a:avLst/>
          </a:prstGeom>
          <a:noFill/>
        </p:spPr>
      </p:pic>
      <p:sp>
        <p:nvSpPr>
          <p:cNvPr id="7" name="文本框 1"/>
          <p:cNvSpPr txBox="1">
            <a:spLocks noChangeArrowheads="1"/>
          </p:cNvSpPr>
          <p:nvPr/>
        </p:nvSpPr>
        <p:spPr bwMode="auto">
          <a:xfrm>
            <a:off x="2311699" y="4857430"/>
            <a:ext cx="274681" cy="626701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 lIns="36000" tIns="36000" rIns="36000" bIns="3600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lang="en-US" altLang="zh-CN" sz="2400" b="1" smtClean="0">
                <a:solidFill>
                  <a:srgbClr val="A5002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P</a:t>
            </a:r>
            <a:endParaRPr lang="en-US" altLang="zh-CN" sz="2400" b="1">
              <a:solidFill>
                <a:srgbClr val="A5002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8" name="文本框 1"/>
          <p:cNvSpPr txBox="1">
            <a:spLocks noChangeArrowheads="1"/>
          </p:cNvSpPr>
          <p:nvPr/>
        </p:nvSpPr>
        <p:spPr bwMode="auto">
          <a:xfrm>
            <a:off x="1453438" y="5428801"/>
            <a:ext cx="175295" cy="626701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 lIns="36000" tIns="36000" rIns="36000" bIns="3600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lang="en-US" altLang="zh-CN" sz="2400" b="1" smtClean="0">
                <a:solidFill>
                  <a:srgbClr val="A5002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I</a:t>
            </a:r>
            <a:endParaRPr lang="en-US" altLang="zh-CN" sz="2400" b="1">
              <a:solidFill>
                <a:srgbClr val="A5002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9" name="文本框 1"/>
          <p:cNvSpPr txBox="1">
            <a:spLocks noChangeArrowheads="1"/>
          </p:cNvSpPr>
          <p:nvPr/>
        </p:nvSpPr>
        <p:spPr bwMode="auto">
          <a:xfrm>
            <a:off x="6173871" y="4857430"/>
            <a:ext cx="287506" cy="626701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 lIns="36000" tIns="36000" rIns="36000" bIns="3600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lang="en-US" altLang="zh-CN" sz="2400" b="1" smtClean="0">
                <a:solidFill>
                  <a:srgbClr val="A5002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R</a:t>
            </a:r>
            <a:endParaRPr lang="en-US" altLang="zh-CN" sz="2400" b="1">
              <a:solidFill>
                <a:srgbClr val="A5002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0" name="文本框 1"/>
          <p:cNvSpPr txBox="1">
            <a:spLocks noChangeArrowheads="1"/>
          </p:cNvSpPr>
          <p:nvPr/>
        </p:nvSpPr>
        <p:spPr bwMode="auto">
          <a:xfrm>
            <a:off x="5315611" y="5428801"/>
            <a:ext cx="175295" cy="626701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 lIns="36000" tIns="36000" rIns="36000" bIns="3600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lang="en-US" altLang="zh-CN" sz="2400" b="1" smtClean="0">
                <a:solidFill>
                  <a:srgbClr val="A5002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I</a:t>
            </a:r>
            <a:endParaRPr lang="en-US" altLang="zh-CN" sz="2400" b="1">
              <a:solidFill>
                <a:srgbClr val="A5002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1" name="文本框 1"/>
          <p:cNvSpPr txBox="1">
            <a:spLocks noChangeArrowheads="1"/>
          </p:cNvSpPr>
          <p:nvPr/>
        </p:nvSpPr>
        <p:spPr bwMode="auto">
          <a:xfrm>
            <a:off x="7890392" y="2929050"/>
            <a:ext cx="688256" cy="626701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 lIns="36000" tIns="36000" rIns="36000" bIns="3600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lang="zh-CN" altLang="en-US" sz="2400" b="1" smtClean="0">
                <a:solidFill>
                  <a:srgbClr val="A5002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破损</a:t>
            </a:r>
            <a:endParaRPr lang="en-US" altLang="zh-CN" sz="2400" b="1">
              <a:solidFill>
                <a:srgbClr val="A5002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2" name="文本框 1"/>
          <p:cNvSpPr txBox="1">
            <a:spLocks noChangeArrowheads="1"/>
          </p:cNvSpPr>
          <p:nvPr/>
        </p:nvSpPr>
        <p:spPr bwMode="auto">
          <a:xfrm>
            <a:off x="8748653" y="3500422"/>
            <a:ext cx="688256" cy="626701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 lIns="36000" tIns="36000" rIns="36000" bIns="3600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lang="zh-CN" altLang="en-US" sz="2400" b="1" smtClean="0">
                <a:solidFill>
                  <a:srgbClr val="A5002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火灾</a:t>
            </a:r>
            <a:endParaRPr lang="en-US" altLang="zh-CN" sz="2400" b="1">
              <a:solidFill>
                <a:srgbClr val="A5002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3" name="文本框 1"/>
          <p:cNvSpPr txBox="1">
            <a:spLocks noChangeArrowheads="1"/>
          </p:cNvSpPr>
          <p:nvPr/>
        </p:nvSpPr>
        <p:spPr bwMode="auto">
          <a:xfrm>
            <a:off x="7890393" y="5143116"/>
            <a:ext cx="996033" cy="626701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 lIns="36000" tIns="36000" rIns="36000" bIns="3600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lang="zh-CN" altLang="en-US" sz="2400" b="1" smtClean="0">
                <a:solidFill>
                  <a:srgbClr val="A5002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保险丝</a:t>
            </a:r>
            <a:endParaRPr lang="en-US" altLang="zh-CN" sz="2400" b="1">
              <a:solidFill>
                <a:srgbClr val="A5002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4" name="文本框 1"/>
          <p:cNvSpPr txBox="1">
            <a:spLocks noChangeArrowheads="1"/>
          </p:cNvSpPr>
          <p:nvPr/>
        </p:nvSpPr>
        <p:spPr bwMode="auto">
          <a:xfrm>
            <a:off x="9606915" y="5224612"/>
            <a:ext cx="1303809" cy="626701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 lIns="36000" tIns="36000" rIns="36000" bIns="3600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lang="zh-CN" altLang="en-US" sz="2400" b="1" smtClean="0">
                <a:solidFill>
                  <a:srgbClr val="A5002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空气开关</a:t>
            </a:r>
            <a:endParaRPr lang="en-US" altLang="zh-CN" sz="2400" b="1">
              <a:solidFill>
                <a:srgbClr val="A5002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aphicFrame>
        <p:nvGraphicFramePr>
          <p:cNvPr id="1026" name="Object 2"/>
          <p:cNvGraphicFramePr>
            <a:graphicFrameLocks noChangeAspect="1"/>
          </p:cNvGraphicFramePr>
          <p:nvPr/>
        </p:nvGraphicFramePr>
        <p:xfrm>
          <a:off x="2035154" y="4071793"/>
          <a:ext cx="991761" cy="79991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6" name="文档" r:id="rId6" imgW="865505" imgH="694055" progId="Word.Document.12">
                  <p:embed/>
                </p:oleObj>
              </mc:Choice>
              <mc:Fallback>
                <p:oleObj name="文档" r:id="rId6" imgW="865505" imgH="694055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2035154" y="4071793"/>
                        <a:ext cx="991761" cy="799915"/>
                      </a:xfrm>
                      <a:prstGeom prst="rect">
                        <a:avLst/>
                      </a:prstGeom>
                      <a:noFill/>
                      <a:ln w="9525"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27" name="Object 3"/>
          <p:cNvGraphicFramePr>
            <a:graphicFrameLocks noChangeAspect="1"/>
          </p:cNvGraphicFramePr>
          <p:nvPr/>
        </p:nvGraphicFramePr>
        <p:xfrm>
          <a:off x="5673219" y="4071793"/>
          <a:ext cx="591242" cy="78086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7" name="文档" r:id="rId9" imgW="522605" imgH="685800" progId="Word.Document.12">
                  <p:embed/>
                </p:oleObj>
              </mc:Choice>
              <mc:Fallback>
                <p:oleObj name="文档" r:id="rId9" imgW="522605" imgH="685800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5673219" y="4071793"/>
                        <a:ext cx="591242" cy="780869"/>
                      </a:xfrm>
                      <a:prstGeom prst="rect">
                        <a:avLst/>
                      </a:prstGeom>
                      <a:noFill/>
                      <a:ln w="9525"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254560928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  <p:bldP spid="10" grpId="0"/>
      <p:bldP spid="11" grpId="0"/>
      <p:bldP spid="12" grpId="0"/>
      <p:bldP spid="13" grpId="0"/>
      <p:bldP spid="1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Box 17"/>
          <p:cNvSpPr txBox="1"/>
          <p:nvPr/>
        </p:nvSpPr>
        <p:spPr>
          <a:xfrm>
            <a:off x="4269" y="1929149"/>
            <a:ext cx="447609" cy="3142544"/>
          </a:xfrm>
          <a:prstGeom prst="rect">
            <a:avLst/>
          </a:prstGeom>
          <a:noFill/>
        </p:spPr>
        <p:txBody>
          <a:bodyPr vert="eaVert" wrap="square" lIns="72000" tIns="36000" rIns="36000" bIns="36000" rtlCol="0" anchor="ctr" anchorCtr="0">
            <a:spAutoFit/>
          </a:bodyPr>
          <a:lstStyle/>
          <a:p>
            <a:r>
              <a:rPr lang="zh-CN" altLang="en-US" sz="2200" spc="60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教材梳理 夯实基础</a:t>
            </a:r>
          </a:p>
        </p:txBody>
      </p:sp>
      <p:sp>
        <p:nvSpPr>
          <p:cNvPr id="7" name="文本框 1"/>
          <p:cNvSpPr txBox="1">
            <a:spLocks noChangeArrowheads="1"/>
          </p:cNvSpPr>
          <p:nvPr/>
        </p:nvSpPr>
        <p:spPr bwMode="auto">
          <a:xfrm>
            <a:off x="881264" y="1357778"/>
            <a:ext cx="10871302" cy="2981192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36000" tIns="36000" rIns="36000" bIns="36000">
            <a:spAutoFit/>
          </a:bodyPr>
          <a:lstStyle/>
          <a:p>
            <a:pPr>
              <a:lnSpc>
                <a:spcPct val="150000"/>
              </a:lnSpc>
              <a:spcAft>
                <a:spcPct val="0"/>
              </a:spcAft>
            </a:pPr>
            <a:r>
              <a:rPr lang="en-US" b="1" smtClean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/>
              </a:rPr>
              <a:t>1.</a:t>
            </a:r>
            <a:r>
              <a:rPr lang="zh-CN" altLang="en-US" b="1" smtClean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/>
              </a:rPr>
              <a:t>常见触电事故</a:t>
            </a:r>
          </a:p>
          <a:p>
            <a:pPr indent="609600">
              <a:lnSpc>
                <a:spcPct val="150000"/>
              </a:lnSpc>
              <a:spcAft>
                <a:spcPct val="0"/>
              </a:spcAft>
            </a:pPr>
            <a:r>
              <a:rPr lang="zh-CN" altLang="en-US" smtClean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/>
              </a:rPr>
              <a:t>（</a:t>
            </a:r>
            <a:r>
              <a:rPr lang="en-US" smtClean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/>
              </a:rPr>
              <a:t>1</a:t>
            </a:r>
            <a:r>
              <a:rPr lang="zh-CN" altLang="en-US" smtClean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/>
              </a:rPr>
              <a:t>）双线触电，单线触电，高压电弧触电，跨步电压触电。</a:t>
            </a:r>
          </a:p>
          <a:p>
            <a:pPr indent="609600">
              <a:lnSpc>
                <a:spcPct val="150000"/>
              </a:lnSpc>
              <a:spcAft>
                <a:spcPct val="0"/>
              </a:spcAft>
            </a:pPr>
            <a:r>
              <a:rPr lang="zh-CN" altLang="en-US" smtClean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/>
              </a:rPr>
              <a:t>（</a:t>
            </a:r>
            <a:r>
              <a:rPr lang="en-US" smtClean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/>
              </a:rPr>
              <a:t>2</a:t>
            </a:r>
            <a:r>
              <a:rPr lang="zh-CN" altLang="en-US" smtClean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/>
              </a:rPr>
              <a:t>）急救措施：发生触电事故时，要立即切断</a:t>
            </a:r>
            <a:r>
              <a:rPr lang="zh-CN" altLang="en-US" u="sng" smtClean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/>
              </a:rPr>
              <a:t>　                 </a:t>
            </a:r>
            <a:r>
              <a:rPr lang="zh-CN" altLang="en-US" smtClean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/>
              </a:rPr>
              <a:t>，</a:t>
            </a:r>
            <a:r>
              <a:rPr lang="en-US" smtClean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/>
              </a:rPr>
              <a:t> </a:t>
            </a:r>
            <a:r>
              <a:rPr lang="zh-CN" altLang="en-US" smtClean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/>
              </a:rPr>
              <a:t>或用干燥的木棒将电线挑开。</a:t>
            </a:r>
          </a:p>
          <a:p>
            <a:pPr>
              <a:lnSpc>
                <a:spcPct val="150000"/>
              </a:lnSpc>
              <a:spcAft>
                <a:spcPct val="0"/>
              </a:spcAft>
            </a:pPr>
            <a:r>
              <a:rPr lang="en-US" b="1" smtClean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/>
              </a:rPr>
              <a:t>2.</a:t>
            </a:r>
            <a:r>
              <a:rPr lang="zh-CN" altLang="en-US" b="1" smtClean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/>
              </a:rPr>
              <a:t>安全用电原则</a:t>
            </a:r>
          </a:p>
          <a:p>
            <a:pPr>
              <a:lnSpc>
                <a:spcPct val="150000"/>
              </a:lnSpc>
              <a:spcAft>
                <a:spcPct val="0"/>
              </a:spcAft>
            </a:pPr>
            <a:r>
              <a:rPr lang="zh-CN" altLang="en-US" smtClean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/>
              </a:rPr>
              <a:t>　　（</a:t>
            </a:r>
            <a:r>
              <a:rPr lang="en-US" smtClean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/>
              </a:rPr>
              <a:t>1</a:t>
            </a:r>
            <a:r>
              <a:rPr lang="zh-CN" altLang="en-US" smtClean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/>
              </a:rPr>
              <a:t>）不靠近</a:t>
            </a:r>
            <a:r>
              <a:rPr lang="zh-CN" altLang="en-US" u="sng" smtClean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/>
              </a:rPr>
              <a:t>　　　　</a:t>
            </a:r>
            <a:r>
              <a:rPr lang="zh-CN" altLang="en-US" smtClean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/>
              </a:rPr>
              <a:t>带电体，不接触</a:t>
            </a:r>
            <a:r>
              <a:rPr lang="zh-CN" altLang="en-US" u="sng" smtClean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/>
              </a:rPr>
              <a:t>　　　　</a:t>
            </a:r>
            <a:r>
              <a:rPr lang="zh-CN" altLang="en-US" smtClean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/>
              </a:rPr>
              <a:t>带电体；（</a:t>
            </a:r>
            <a:r>
              <a:rPr lang="en-US" smtClean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/>
              </a:rPr>
              <a:t>2</a:t>
            </a:r>
            <a:r>
              <a:rPr lang="zh-CN" altLang="en-US" smtClean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/>
              </a:rPr>
              <a:t>）不弄湿用电器，不损坏绝缘层；（</a:t>
            </a:r>
            <a:r>
              <a:rPr lang="en-US" smtClean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/>
              </a:rPr>
              <a:t>3</a:t>
            </a:r>
            <a:r>
              <a:rPr lang="zh-CN" altLang="en-US" smtClean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/>
              </a:rPr>
              <a:t>）更换灯泡、搬动电器前应断开电源开关；（</a:t>
            </a:r>
            <a:r>
              <a:rPr lang="en-US" smtClean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/>
              </a:rPr>
              <a:t>4</a:t>
            </a:r>
            <a:r>
              <a:rPr lang="zh-CN" altLang="en-US" smtClean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/>
              </a:rPr>
              <a:t>）保险装置、插座、导线、家用电器等达到使用寿命应及时更换。</a:t>
            </a:r>
            <a:r>
              <a:rPr lang="en-US" smtClean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/>
              </a:rPr>
              <a:t> </a:t>
            </a:r>
            <a:endParaRPr lang="zh-CN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952786" y="643563"/>
            <a:ext cx="3214898" cy="5230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800" b="1" spc="150" smtClean="0">
                <a:solidFill>
                  <a:srgbClr val="1CB69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考点三　安全用电</a:t>
            </a:r>
            <a:endParaRPr lang="zh-CN" altLang="en-US" sz="2800" b="1" spc="150">
              <a:solidFill>
                <a:srgbClr val="1CB69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5" name="文本框 1"/>
          <p:cNvSpPr txBox="1">
            <a:spLocks noChangeArrowheads="1"/>
          </p:cNvSpPr>
          <p:nvPr/>
        </p:nvSpPr>
        <p:spPr bwMode="auto">
          <a:xfrm>
            <a:off x="8319523" y="2357679"/>
            <a:ext cx="688256" cy="626701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 lIns="36000" tIns="36000" rIns="36000" bIns="3600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lang="zh-CN" altLang="en-US" sz="2400" b="1" smtClean="0">
                <a:solidFill>
                  <a:srgbClr val="A5002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电源</a:t>
            </a:r>
            <a:endParaRPr lang="en-US" altLang="zh-CN" sz="2400" b="1">
              <a:solidFill>
                <a:srgbClr val="A5002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" name="文本框 1"/>
          <p:cNvSpPr txBox="1">
            <a:spLocks noChangeArrowheads="1"/>
          </p:cNvSpPr>
          <p:nvPr/>
        </p:nvSpPr>
        <p:spPr bwMode="auto">
          <a:xfrm>
            <a:off x="3384524" y="4071794"/>
            <a:ext cx="688256" cy="626701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 lIns="36000" tIns="36000" rIns="36000" bIns="3600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lang="zh-CN" altLang="en-US" sz="2400" b="1" smtClean="0">
                <a:solidFill>
                  <a:srgbClr val="A5002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高压</a:t>
            </a:r>
            <a:endParaRPr lang="en-US" altLang="zh-CN" sz="2400" b="1">
              <a:solidFill>
                <a:srgbClr val="A5002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8" name="文本框 1"/>
          <p:cNvSpPr txBox="1">
            <a:spLocks noChangeArrowheads="1"/>
          </p:cNvSpPr>
          <p:nvPr/>
        </p:nvSpPr>
        <p:spPr bwMode="auto">
          <a:xfrm>
            <a:off x="6817567" y="4000372"/>
            <a:ext cx="688256" cy="626701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 lIns="36000" tIns="36000" rIns="36000" bIns="3600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lang="zh-CN" altLang="en-US" sz="2400" b="1" smtClean="0">
                <a:solidFill>
                  <a:srgbClr val="A5002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低压</a:t>
            </a:r>
            <a:endParaRPr lang="en-US" altLang="zh-CN" sz="2400" b="1">
              <a:solidFill>
                <a:srgbClr val="A5002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020235045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8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4269" y="1929149"/>
            <a:ext cx="447609" cy="3142544"/>
          </a:xfrm>
          <a:prstGeom prst="rect">
            <a:avLst/>
          </a:prstGeom>
          <a:noFill/>
        </p:spPr>
        <p:txBody>
          <a:bodyPr vert="eaVert" wrap="square" lIns="72000" tIns="36000" rIns="36000" bIns="36000" rtlCol="0" anchor="ctr" anchorCtr="0">
            <a:spAutoFit/>
          </a:bodyPr>
          <a:lstStyle/>
          <a:p>
            <a:r>
              <a:rPr lang="zh-CN" altLang="en-US" sz="2200" spc="60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重难突破 能力提升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881264" y="640886"/>
            <a:ext cx="10871302" cy="719034"/>
          </a:xfrm>
          <a:prstGeom prst="rect">
            <a:avLst/>
          </a:prstGeom>
          <a:solidFill>
            <a:schemeClr val="bg1"/>
          </a:solidFill>
        </p:spPr>
        <p:txBody>
          <a:bodyPr wrap="square" lIns="36000" tIns="36000" rIns="36000" bIns="36000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lang="zh-CN" altLang="en-US" sz="2800" b="1" spc="150" smtClean="0">
                <a:solidFill>
                  <a:srgbClr val="1CB69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重难一　家庭电路的组成与连接</a:t>
            </a:r>
            <a:endParaRPr lang="zh-CN" altLang="en-US" sz="2800" b="1" spc="150" smtClean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9" name="组合 8"/>
          <p:cNvGrpSpPr/>
          <p:nvPr/>
        </p:nvGrpSpPr>
        <p:grpSpPr>
          <a:xfrm>
            <a:off x="1024307" y="1500620"/>
            <a:ext cx="10871302" cy="3221847"/>
            <a:chOff x="1023108" y="1500968"/>
            <a:chExt cx="10858576" cy="3222593"/>
          </a:xfrm>
        </p:grpSpPr>
        <p:sp>
          <p:nvSpPr>
            <p:cNvPr id="7" name="文本框 1"/>
            <p:cNvSpPr txBox="1">
              <a:spLocks noChangeArrowheads="1"/>
            </p:cNvSpPr>
            <p:nvPr/>
          </p:nvSpPr>
          <p:spPr bwMode="auto">
            <a:xfrm>
              <a:off x="1023108" y="1500968"/>
              <a:ext cx="10858576" cy="2566287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wrap="square" lIns="36000" tIns="36000" rIns="36000" bIns="36000">
              <a:spAutoFit/>
            </a:bodyPr>
            <a:lstStyle/>
            <a:p>
              <a:pPr>
                <a:lnSpc>
                  <a:spcPct val="150000"/>
                </a:lnSpc>
                <a:spcAft>
                  <a:spcPct val="0"/>
                </a:spcAft>
              </a:pPr>
              <a:r>
                <a:rPr lang="en-US" b="1" smtClean="0">
                  <a:solidFill>
                    <a:srgbClr val="00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Times New Roman" panose="02020603050405020304"/>
                </a:rPr>
                <a:t>1.</a:t>
              </a:r>
              <a:r>
                <a:rPr lang="en-US" b="1" smtClean="0">
                  <a:solidFill>
                    <a:srgbClr val="4C4C4C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Times New Roman" panose="02020603050405020304"/>
                </a:rPr>
                <a:t> </a:t>
              </a:r>
              <a:r>
                <a:rPr lang="en-US" altLang="zh-CN" spc="150" smtClean="0">
                  <a:solidFill>
                    <a:srgbClr val="18B48F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[2020·</a:t>
              </a:r>
              <a:r>
                <a:rPr lang="zh-CN" altLang="en-US" spc="150" smtClean="0">
                  <a:solidFill>
                    <a:srgbClr val="18B48F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杭州</a:t>
              </a:r>
              <a:r>
                <a:rPr lang="en-US" altLang="zh-CN" spc="150" smtClean="0">
                  <a:solidFill>
                    <a:srgbClr val="18B48F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]</a:t>
              </a:r>
              <a:r>
                <a:rPr lang="zh-CN" altLang="en-US" smtClean="0">
                  <a:solidFill>
                    <a:srgbClr val="00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Times New Roman" panose="02020603050405020304"/>
                </a:rPr>
                <a:t>图</a:t>
              </a:r>
              <a:r>
                <a:rPr lang="en-US" smtClean="0">
                  <a:solidFill>
                    <a:srgbClr val="00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Times New Roman" panose="02020603050405020304"/>
                </a:rPr>
                <a:t>17-1</a:t>
              </a:r>
              <a:r>
                <a:rPr lang="zh-CN" altLang="en-US" smtClean="0">
                  <a:solidFill>
                    <a:srgbClr val="00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Times New Roman" panose="02020603050405020304"/>
                </a:rPr>
                <a:t>甲是家庭电路的一部分，图乙、丙是试电笔的握笔方法，下列相关说法正确的是</a:t>
              </a:r>
              <a:r>
                <a:rPr lang="en-US" smtClean="0">
                  <a:solidFill>
                    <a:srgbClr val="00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Times New Roman" panose="02020603050405020304"/>
                </a:rPr>
                <a:t>	</a:t>
              </a:r>
              <a:r>
                <a:rPr lang="zh-CN" altLang="en-US" smtClean="0">
                  <a:solidFill>
                    <a:srgbClr val="00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Times New Roman" panose="02020603050405020304"/>
                </a:rPr>
                <a:t>（　　）</a:t>
              </a:r>
            </a:p>
            <a:p>
              <a:pPr>
                <a:lnSpc>
                  <a:spcPct val="150000"/>
                </a:lnSpc>
                <a:spcAft>
                  <a:spcPct val="0"/>
                </a:spcAft>
              </a:pPr>
              <a:r>
                <a:rPr lang="en-US" smtClean="0">
                  <a:solidFill>
                    <a:srgbClr val="00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Times New Roman" panose="02020603050405020304"/>
                </a:rPr>
                <a:t>A.</a:t>
              </a:r>
              <a:r>
                <a:rPr lang="zh-CN" altLang="en-US" smtClean="0">
                  <a:solidFill>
                    <a:srgbClr val="00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Times New Roman" panose="02020603050405020304"/>
                </a:rPr>
                <a:t>电能表是测量电功率的仪器</a:t>
              </a:r>
            </a:p>
            <a:p>
              <a:pPr>
                <a:lnSpc>
                  <a:spcPct val="150000"/>
                </a:lnSpc>
                <a:spcAft>
                  <a:spcPct val="0"/>
                </a:spcAft>
              </a:pPr>
              <a:r>
                <a:rPr lang="en-US" smtClean="0">
                  <a:solidFill>
                    <a:srgbClr val="00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Times New Roman" panose="02020603050405020304"/>
                </a:rPr>
                <a:t>B.</a:t>
              </a:r>
              <a:r>
                <a:rPr lang="zh-CN" altLang="en-US" smtClean="0">
                  <a:solidFill>
                    <a:srgbClr val="00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Times New Roman" panose="02020603050405020304"/>
                </a:rPr>
                <a:t>保险盒应该安装在</a:t>
              </a:r>
              <a:r>
                <a:rPr lang="en-US" smtClean="0">
                  <a:solidFill>
                    <a:srgbClr val="00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Times New Roman" panose="02020603050405020304"/>
                </a:rPr>
                <a:t>Q</a:t>
              </a:r>
              <a:r>
                <a:rPr lang="zh-CN" altLang="en-US" smtClean="0">
                  <a:solidFill>
                    <a:srgbClr val="00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Times New Roman" panose="02020603050405020304"/>
                </a:rPr>
                <a:t>处而不是</a:t>
              </a:r>
              <a:r>
                <a:rPr lang="en-US" smtClean="0">
                  <a:solidFill>
                    <a:srgbClr val="00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Times New Roman" panose="02020603050405020304"/>
                </a:rPr>
                <a:t>P</a:t>
              </a:r>
              <a:r>
                <a:rPr lang="zh-CN" altLang="en-US" smtClean="0">
                  <a:solidFill>
                    <a:srgbClr val="00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Times New Roman" panose="02020603050405020304"/>
                </a:rPr>
                <a:t>处</a:t>
              </a:r>
            </a:p>
            <a:p>
              <a:pPr>
                <a:lnSpc>
                  <a:spcPct val="150000"/>
                </a:lnSpc>
                <a:spcAft>
                  <a:spcPct val="0"/>
                </a:spcAft>
              </a:pPr>
              <a:r>
                <a:rPr lang="en-US" smtClean="0">
                  <a:solidFill>
                    <a:srgbClr val="00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Times New Roman" panose="02020603050405020304"/>
                </a:rPr>
                <a:t>C.</a:t>
              </a:r>
              <a:r>
                <a:rPr lang="zh-CN" altLang="en-US" smtClean="0">
                  <a:solidFill>
                    <a:srgbClr val="00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Times New Roman" panose="02020603050405020304"/>
                </a:rPr>
                <a:t>试电笔在插座接地孔检测时，氖管会发光</a:t>
              </a:r>
            </a:p>
            <a:p>
              <a:pPr>
                <a:lnSpc>
                  <a:spcPct val="150000"/>
                </a:lnSpc>
                <a:spcAft>
                  <a:spcPct val="0"/>
                </a:spcAft>
              </a:pPr>
              <a:r>
                <a:rPr lang="en-US" smtClean="0">
                  <a:solidFill>
                    <a:srgbClr val="00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Times New Roman" panose="02020603050405020304"/>
                </a:rPr>
                <a:t>D.</a:t>
              </a:r>
              <a:r>
                <a:rPr lang="zh-CN" altLang="en-US" smtClean="0">
                  <a:solidFill>
                    <a:srgbClr val="00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Times New Roman" panose="02020603050405020304"/>
                </a:rPr>
                <a:t>使用试电笔，图乙的方法错误而图丙的方法正确</a:t>
              </a:r>
              <a:endParaRPr lang="zh-CN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/>
              </a:endParaRPr>
            </a:p>
          </p:txBody>
        </p:sp>
        <p:pic>
          <p:nvPicPr>
            <p:cNvPr id="6" name="2020ZJWL3.EPS" descr="id:2147509214;FounderCES"/>
            <p:cNvPicPr/>
            <p:nvPr/>
          </p:nvPicPr>
          <p:blipFill>
            <a:blip r:embed="rId3"/>
            <a:stretch>
              <a:fillRect/>
            </a:stretch>
          </p:blipFill>
          <p:spPr>
            <a:xfrm>
              <a:off x="8238346" y="2358224"/>
              <a:ext cx="2758320" cy="1776960"/>
            </a:xfrm>
            <a:prstGeom prst="rect">
              <a:avLst/>
            </a:prstGeom>
          </p:spPr>
        </p:pic>
        <p:sp>
          <p:nvSpPr>
            <p:cNvPr id="8" name="矩形 7"/>
            <p:cNvSpPr/>
            <p:nvPr/>
          </p:nvSpPr>
          <p:spPr>
            <a:xfrm>
              <a:off x="9149736" y="4215612"/>
              <a:ext cx="917765" cy="507949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>
                <a:lnSpc>
                  <a:spcPct val="150000"/>
                </a:lnSpc>
                <a:spcAft>
                  <a:spcPct val="0"/>
                </a:spcAft>
              </a:pPr>
              <a:r>
                <a:rPr lang="zh-CN" altLang="en-US" smtClean="0">
                  <a:solidFill>
                    <a:srgbClr val="00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Times New Roman" panose="02020603050405020304"/>
                </a:rPr>
                <a:t>图</a:t>
              </a:r>
              <a:r>
                <a:rPr lang="en-US" smtClean="0">
                  <a:solidFill>
                    <a:srgbClr val="00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Times New Roman" panose="02020603050405020304"/>
                </a:rPr>
                <a:t>17-1</a:t>
              </a:r>
              <a:endParaRPr lang="zh-CN" altLang="en-US" smtClean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/>
              </a:endParaRPr>
            </a:p>
          </p:txBody>
        </p:sp>
      </p:grpSp>
      <p:sp>
        <p:nvSpPr>
          <p:cNvPr id="10" name="文本框 1"/>
          <p:cNvSpPr txBox="1">
            <a:spLocks noChangeArrowheads="1"/>
          </p:cNvSpPr>
          <p:nvPr/>
        </p:nvSpPr>
        <p:spPr bwMode="auto">
          <a:xfrm>
            <a:off x="5101045" y="2000571"/>
            <a:ext cx="316360" cy="626701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 lIns="36000" tIns="36000" rIns="36000" bIns="3600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lang="en-US" altLang="zh-CN" sz="2400" b="1" smtClean="0">
                <a:solidFill>
                  <a:srgbClr val="A5002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D</a:t>
            </a:r>
            <a:endParaRPr lang="en-US" altLang="zh-CN" sz="2400" b="1">
              <a:solidFill>
                <a:srgbClr val="A5002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694018484"/>
      </p:ext>
    </p:extLst>
  </p:cSld>
  <p:clrMapOvr>
    <a:masterClrMapping/>
  </p:clrMapOvr>
  <p:transition>
    <p:diamond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1842</Words>
  <Application>Microsoft Office PowerPoint</Application>
  <PresentationFormat>自定义</PresentationFormat>
  <Paragraphs>175</Paragraphs>
  <Slides>25</Slides>
  <Notes>11</Notes>
  <HiddenSlides>0</HiddenSlides>
  <MMClips>0</MMClips>
  <ScaleCrop>false</ScaleCrop>
  <HeadingPairs>
    <vt:vector size="6" baseType="variant">
      <vt:variant>
        <vt:lpstr>主题</vt:lpstr>
      </vt:variant>
      <vt:variant>
        <vt:i4>1</vt:i4>
      </vt:variant>
      <vt:variant>
        <vt:lpstr>嵌入 OLE 服务器</vt:lpstr>
      </vt:variant>
      <vt:variant>
        <vt:i4>1</vt:i4>
      </vt:variant>
      <vt:variant>
        <vt:lpstr>幻灯片标题</vt:lpstr>
      </vt:variant>
      <vt:variant>
        <vt:i4>25</vt:i4>
      </vt:variant>
    </vt:vector>
  </HeadingPairs>
  <TitlesOfParts>
    <vt:vector size="27" baseType="lpstr">
      <vt:lpstr>Office 主题</vt:lpstr>
      <vt:lpstr>文档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Administrator</dc:creator>
  <cp:lastModifiedBy>User</cp:lastModifiedBy>
  <cp:revision>1</cp:revision>
  <dcterms:created xsi:type="dcterms:W3CDTF">2021-02-25T02:30:18Z</dcterms:created>
  <dcterms:modified xsi:type="dcterms:W3CDTF">2021-02-25T02:31:07Z</dcterms:modified>
</cp:coreProperties>
</file>