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3" r:id="rId3"/>
  </p:sldMasterIdLst>
  <p:notesMasterIdLst>
    <p:notesMasterId r:id="rId25"/>
  </p:notesMasterIdLst>
  <p:handoutMasterIdLst>
    <p:handoutMasterId r:id="rId26"/>
  </p:handoutMasterIdLst>
  <p:sldIdLst>
    <p:sldId id="298" r:id="rId4"/>
    <p:sldId id="299" r:id="rId5"/>
    <p:sldId id="283" r:id="rId6"/>
    <p:sldId id="279" r:id="rId7"/>
    <p:sldId id="280" r:id="rId8"/>
    <p:sldId id="281" r:id="rId9"/>
    <p:sldId id="282" r:id="rId10"/>
    <p:sldId id="28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18" r:id="rId19"/>
    <p:sldId id="291" r:id="rId20"/>
    <p:sldId id="297" r:id="rId21"/>
    <p:sldId id="288" r:id="rId22"/>
    <p:sldId id="290" r:id="rId23"/>
    <p:sldId id="293" r:id="rId24"/>
  </p:sldIdLst>
  <p:sldSz cx="9144000" cy="68595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814195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176780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540000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902585" algn="l" defTabSz="72517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D2B"/>
    <a:srgbClr val="000000"/>
    <a:srgbClr val="D2A000"/>
    <a:srgbClr val="3399FF"/>
    <a:srgbClr val="0099FF"/>
    <a:srgbClr val="0066FF"/>
    <a:srgbClr val="9966FF"/>
    <a:srgbClr val="99CC00"/>
    <a:srgbClr val="96969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8" autoAdjust="0"/>
    <p:restoredTop sz="94660"/>
  </p:normalViewPr>
  <p:slideViewPr>
    <p:cSldViewPr>
      <p:cViewPr varScale="1">
        <p:scale>
          <a:sx n="108" d="100"/>
          <a:sy n="108" d="100"/>
        </p:scale>
        <p:origin x="-1962" y="-84"/>
      </p:cViewPr>
      <p:guideLst>
        <p:guide orient="horz" pos="2161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40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DB68DD6-438F-4AAF-88CA-FFF448653ACB}" type="datetimeFigureOut">
              <a:rPr lang="zh-CN" altLang="en-US"/>
              <a:pPr>
                <a:defRPr/>
              </a:pPr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D8B4E67-66EB-467F-8AAA-63CC1BF242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872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1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161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77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210"/>
            <a:ext cx="7886700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6048"/>
            <a:ext cx="7886700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134"/>
            <a:ext cx="7886700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90526"/>
            <a:ext cx="7886700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210"/>
            <a:ext cx="7886700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048"/>
            <a:ext cx="3886200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6048"/>
            <a:ext cx="3886200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210"/>
            <a:ext cx="7886700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4" y="1778851"/>
            <a:ext cx="3655181" cy="8241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4" y="2665996"/>
            <a:ext cx="3655181" cy="3525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851"/>
            <a:ext cx="3673182" cy="8241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996"/>
            <a:ext cx="3673182" cy="3525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210"/>
            <a:ext cx="7886700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8890" y="-31750"/>
            <a:ext cx="9159240" cy="6895465"/>
          </a:xfrm>
          <a:prstGeom prst="rect">
            <a:avLst/>
          </a:prstGeom>
          <a:solidFill>
            <a:srgbClr val="E6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8890" y="5981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万向思维logo源文件-白色-横竖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250" y="50165"/>
            <a:ext cx="1809115" cy="624205"/>
          </a:xfrm>
          <a:prstGeom prst="rect">
            <a:avLst/>
          </a:prstGeom>
        </p:spPr>
      </p:pic>
      <p:pic>
        <p:nvPicPr>
          <p:cNvPr id="8" name="Picture 12" descr="E:\PPT素材\卡通b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-31750"/>
            <a:ext cx="49085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 userDrawn="1"/>
        </p:nvGrpSpPr>
        <p:grpSpPr>
          <a:xfrm>
            <a:off x="-8970" y="6201285"/>
            <a:ext cx="9161860" cy="727100"/>
            <a:chOff x="-17860" y="4481070"/>
            <a:chExt cx="9161860" cy="727100"/>
          </a:xfrm>
        </p:grpSpPr>
        <p:pic>
          <p:nvPicPr>
            <p:cNvPr id="10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5" descr="E:\PPT素材\卡通b02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 userDrawn="1"/>
        </p:nvSpPr>
        <p:spPr>
          <a:xfrm>
            <a:off x="-8890" y="1529080"/>
            <a:ext cx="9159240" cy="3222625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6350" y="49288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7"/>
            <a:ext cx="3124012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307"/>
            <a:ext cx="4629150" cy="54051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876"/>
            <a:ext cx="3124012" cy="38124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7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209"/>
            <a:ext cx="1971675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65209"/>
            <a:ext cx="5800725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209"/>
            <a:ext cx="7886700" cy="58131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625"/>
            <a:ext cx="6858000" cy="23881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872"/>
            <a:ext cx="6858000" cy="165614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210"/>
            <a:ext cx="7886700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6048"/>
            <a:ext cx="7886700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134"/>
            <a:ext cx="7886700" cy="285339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90526"/>
            <a:ext cx="7886700" cy="150053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210"/>
            <a:ext cx="7886700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6048"/>
            <a:ext cx="3886200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6048"/>
            <a:ext cx="3886200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210"/>
            <a:ext cx="7886700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5" y="1778852"/>
            <a:ext cx="3655181" cy="824103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5" y="2665996"/>
            <a:ext cx="3655181" cy="3525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852"/>
            <a:ext cx="3673182" cy="824103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996"/>
            <a:ext cx="3673182" cy="3525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210"/>
            <a:ext cx="7886700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8890" y="-31750"/>
            <a:ext cx="9159240" cy="6895465"/>
          </a:xfrm>
          <a:prstGeom prst="rect">
            <a:avLst/>
          </a:prstGeom>
          <a:solidFill>
            <a:srgbClr val="E6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8890" y="598170"/>
            <a:ext cx="9159240" cy="76200"/>
          </a:xfrm>
          <a:prstGeom prst="rect">
            <a:avLst/>
          </a:prstGeom>
          <a:solidFill>
            <a:srgbClr val="D4F787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8970" y="6201285"/>
            <a:ext cx="9161860" cy="727100"/>
            <a:chOff x="-17860" y="4481070"/>
            <a:chExt cx="9161860" cy="727100"/>
          </a:xfrm>
        </p:grpSpPr>
        <p:pic>
          <p:nvPicPr>
            <p:cNvPr id="8" name="Picture 5" descr="E:\PPT素材\卡通b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7800">
              <a:off x="3510732" y="4481070"/>
              <a:ext cx="793144" cy="72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:\PPT素材\卡通b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60" y="4641573"/>
              <a:ext cx="9161860" cy="50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图片 9" descr="万向思维logo源文件-白色-横竖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250" y="50165"/>
            <a:ext cx="1809115" cy="624205"/>
          </a:xfrm>
          <a:prstGeom prst="rect">
            <a:avLst/>
          </a:prstGeom>
        </p:spPr>
      </p:pic>
      <p:pic>
        <p:nvPicPr>
          <p:cNvPr id="11" name="Picture 5" descr="E:\PPT素材\卡通b02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236858" y="6190912"/>
            <a:ext cx="788291" cy="5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E:\PPT素材\卡通b11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55" y="-31750"/>
            <a:ext cx="490855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8"/>
            <a:ext cx="3124012" cy="16005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307"/>
            <a:ext cx="4629150" cy="540510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876"/>
            <a:ext cx="3124012" cy="381247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1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209"/>
            <a:ext cx="1971675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3" y="365209"/>
            <a:ext cx="5800725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209"/>
            <a:ext cx="7886700" cy="58131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7822"/>
            <a:ext cx="2057400" cy="36521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7822"/>
            <a:ext cx="3086100" cy="36521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7822"/>
            <a:ext cx="2057400" cy="36521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75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28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4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6400" cy="5667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3444D7C-A624-4235-9800-154B074ED171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7938"/>
            <a:ext cx="2133600" cy="365125"/>
          </a:xfrm>
          <a:prstGeom prst="rect">
            <a:avLst/>
          </a:prstGeom>
        </p:spPr>
        <p:txBody>
          <a:bodyPr/>
          <a:lstStyle/>
          <a:p>
            <a:fld id="{72464852-BDB7-4166-92C8-2F279886B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0160" y="720725"/>
            <a:ext cx="9159240" cy="112395"/>
          </a:xfrm>
          <a:prstGeom prst="rect">
            <a:avLst/>
          </a:prstGeom>
          <a:solidFill>
            <a:srgbClr val="40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328025" y="71120"/>
            <a:ext cx="601345" cy="581025"/>
          </a:xfrm>
          <a:prstGeom prst="rect">
            <a:avLst/>
          </a:prstGeom>
        </p:spPr>
      </p:pic>
      <p:pic>
        <p:nvPicPr>
          <p:cNvPr id="9" name="图片 8" descr="万向logo-02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31190" y="71755"/>
            <a:ext cx="840740" cy="612775"/>
          </a:xfrm>
          <a:prstGeom prst="rect">
            <a:avLst/>
          </a:prstGeom>
        </p:spPr>
      </p:pic>
      <p:sp>
        <p:nvSpPr>
          <p:cNvPr id="10" name="文本框 11"/>
          <p:cNvSpPr txBox="1"/>
          <p:nvPr userDrawn="1"/>
        </p:nvSpPr>
        <p:spPr>
          <a:xfrm>
            <a:off x="5857884" y="215084"/>
            <a:ext cx="2320925" cy="4572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40B4EA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《高效课时通》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-10795" y="5066665"/>
            <a:ext cx="9166225" cy="112395"/>
          </a:xfrm>
          <a:prstGeom prst="rect">
            <a:avLst/>
          </a:prstGeom>
          <a:solidFill>
            <a:srgbClr val="40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-10795" y="1757680"/>
            <a:ext cx="9159875" cy="3225165"/>
          </a:xfrm>
          <a:prstGeom prst="rect">
            <a:avLst/>
          </a:prstGeom>
          <a:solidFill>
            <a:srgbClr val="40B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704455" y="51435"/>
            <a:ext cx="422275" cy="600710"/>
          </a:xfrm>
          <a:prstGeom prst="rect">
            <a:avLst/>
          </a:prstGeom>
          <a:effectLst>
            <a:glow rad="1270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692390" y="31750"/>
            <a:ext cx="434340" cy="621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0160" y="720892"/>
            <a:ext cx="9159240" cy="112421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28026" y="71137"/>
            <a:ext cx="601345" cy="58116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4336415" y="260411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baseline="0">
                <a:solidFill>
                  <a:srgbClr val="6BC76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万向思维精品图书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-10795" y="5067839"/>
            <a:ext cx="9166225" cy="112421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-10795" y="1816521"/>
            <a:ext cx="9159875" cy="3225912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C:\Users\Administrator\Desktop\课件制作\倍速PPT模板\封面图\物理.png物理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7119620" y="51447"/>
            <a:ext cx="422275" cy="597038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4" name="图片 13" descr="QQ图片20180502122035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11150" y="108611"/>
            <a:ext cx="757555" cy="506212"/>
          </a:xfrm>
          <a:prstGeom prst="rect">
            <a:avLst/>
          </a:prstGeom>
        </p:spPr>
      </p:pic>
      <p:pic>
        <p:nvPicPr>
          <p:cNvPr id="5" name="图片 4" descr="C:\Users\Administrator\Desktop\九年级.png九年级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>
          <a:xfrm>
            <a:off x="7699376" y="51447"/>
            <a:ext cx="421005" cy="600849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11" name="标题 1"/>
          <p:cNvSpPr txBox="1">
            <a:spLocks/>
          </p:cNvSpPr>
          <p:nvPr userDrawn="1"/>
        </p:nvSpPr>
        <p:spPr>
          <a:xfrm>
            <a:off x="685800" y="2130919"/>
            <a:ext cx="7772400" cy="1470365"/>
          </a:xfrm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5" name="副标题 2"/>
          <p:cNvSpPr txBox="1">
            <a:spLocks/>
          </p:cNvSpPr>
          <p:nvPr userDrawn="1"/>
        </p:nvSpPr>
        <p:spPr>
          <a:xfrm>
            <a:off x="1371600" y="3887100"/>
            <a:ext cx="6400800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10795" y="720893"/>
            <a:ext cx="9166225" cy="112421"/>
          </a:xfrm>
          <a:prstGeom prst="rect">
            <a:avLst/>
          </a:prstGeom>
          <a:solidFill>
            <a:srgbClr val="6BC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328028" y="71138"/>
            <a:ext cx="601345" cy="581160"/>
          </a:xfrm>
          <a:prstGeom prst="rect">
            <a:avLst/>
          </a:prstGeom>
        </p:spPr>
      </p:pic>
      <p:pic>
        <p:nvPicPr>
          <p:cNvPr id="5" name="图片 4" descr="QQ图片20180502122035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11150" y="108612"/>
            <a:ext cx="757555" cy="50621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36415" y="260411"/>
            <a:ext cx="26597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baseline="0">
                <a:solidFill>
                  <a:srgbClr val="6BC76B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万向思维精品图书</a:t>
            </a:r>
          </a:p>
        </p:txBody>
      </p:sp>
      <p:pic>
        <p:nvPicPr>
          <p:cNvPr id="10" name="图片 9" descr="C:\Users\Administrator\Desktop\课件制作\倍速PPT模板\封面图\物理.png物理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>
          <a:xfrm>
            <a:off x="7119620" y="51447"/>
            <a:ext cx="422275" cy="597038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1" name="图片 10" descr="C:\Users\Administrator\Desktop\九年级.png九年级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>
          <a:xfrm>
            <a:off x="7699377" y="51448"/>
            <a:ext cx="421005" cy="600849"/>
          </a:xfrm>
          <a:prstGeom prst="rect">
            <a:avLst/>
          </a:prstGeom>
          <a:effectLst>
            <a:glow rad="101600">
              <a:schemeClr val="bg1">
                <a:lumMod val="50000"/>
                <a:alpha val="40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16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6000" b="1" dirty="0" smtClean="0">
                <a:solidFill>
                  <a:srgbClr val="FF67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教学课件</a:t>
            </a:r>
            <a:br>
              <a:rPr lang="zh-CN" altLang="en-US" sz="6000" b="1" dirty="0" smtClean="0">
                <a:solidFill>
                  <a:srgbClr val="FF67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/>
            </a:r>
            <a:b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0" y="3887788"/>
            <a:ext cx="9144000" cy="1752600"/>
          </a:xfrm>
          <a:prstGeom prst="rect">
            <a:avLst/>
          </a:prstGeom>
        </p:spPr>
        <p:txBody>
          <a:bodyPr/>
          <a:lstStyle/>
          <a:p>
            <a:pPr lvl="0" algn="ctr">
              <a:buNone/>
            </a:pPr>
            <a:r>
              <a:rPr lang="zh-CN" altLang="en-US" sz="4000" b="1" dirty="0" smtClean="0">
                <a:solidFill>
                  <a:srgbClr val="F94D2B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物理 九年级全一册 北师大版</a:t>
            </a:r>
            <a:endParaRPr lang="en-US" altLang="zh-CN" sz="4000" b="1" dirty="0" smtClean="0">
              <a:solidFill>
                <a:srgbClr val="F94D2B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00100" y="930085"/>
            <a:ext cx="2278380" cy="502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 anchor="ctr">
            <a:spAutoFit/>
          </a:bodyPr>
          <a:lstStyle/>
          <a:p>
            <a:r>
              <a:rPr lang="zh-CN" alt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CN" altLang="en-US" sz="28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、光纤通信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0173"/>
            <a:ext cx="6815110" cy="428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693" y="1399992"/>
            <a:ext cx="5701076" cy="433459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685802" y="1893268"/>
          <a:ext cx="7839075" cy="2619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Flash Movie" r:id="rId3" imgW="120415050" imgH="40243125" progId="">
                  <p:embed/>
                </p:oleObj>
              </mc:Choice>
              <mc:Fallback>
                <p:oleObj name="Flash Movie" r:id="rId3" imgW="120415050" imgH="402431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2" y="1893268"/>
                        <a:ext cx="7839075" cy="26199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/>
          <p:nvPr/>
        </p:nvGrpSpPr>
        <p:grpSpPr bwMode="auto">
          <a:xfrm rot="2154348">
            <a:off x="355600" y="3809504"/>
            <a:ext cx="1447800" cy="111151"/>
            <a:chOff x="1728" y="3408"/>
            <a:chExt cx="1728" cy="0"/>
          </a:xfrm>
        </p:grpSpPr>
        <p:sp>
          <p:nvSpPr>
            <p:cNvPr id="61444" name="Line 4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 bwMode="auto">
          <a:xfrm rot="20307863" flipV="1">
            <a:off x="1603375" y="3747934"/>
            <a:ext cx="1905000" cy="152435"/>
            <a:chOff x="1728" y="3408"/>
            <a:chExt cx="1728" cy="0"/>
          </a:xfrm>
        </p:grpSpPr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8" name="Line 8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9"/>
          <p:cNvGrpSpPr/>
          <p:nvPr/>
        </p:nvGrpSpPr>
        <p:grpSpPr bwMode="auto">
          <a:xfrm rot="21513000">
            <a:off x="3429000" y="3570054"/>
            <a:ext cx="1219200" cy="76218"/>
            <a:chOff x="1728" y="3408"/>
            <a:chExt cx="1728" cy="0"/>
          </a:xfrm>
        </p:grpSpPr>
        <p:sp>
          <p:nvSpPr>
            <p:cNvPr id="61450" name="Line 10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2"/>
          <p:cNvGrpSpPr/>
          <p:nvPr/>
        </p:nvGrpSpPr>
        <p:grpSpPr bwMode="auto">
          <a:xfrm rot="7575146" flipH="1">
            <a:off x="4282084" y="2807095"/>
            <a:ext cx="1722835" cy="76200"/>
            <a:chOff x="1728" y="3408"/>
            <a:chExt cx="1728" cy="0"/>
          </a:xfrm>
        </p:grpSpPr>
        <p:sp>
          <p:nvSpPr>
            <p:cNvPr id="61453" name="Line 13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5"/>
          <p:cNvGrpSpPr/>
          <p:nvPr/>
        </p:nvGrpSpPr>
        <p:grpSpPr bwMode="auto">
          <a:xfrm rot="326350">
            <a:off x="5641340" y="2239010"/>
            <a:ext cx="2025015" cy="180340"/>
            <a:chOff x="1728" y="3408"/>
            <a:chExt cx="1728" cy="0"/>
          </a:xfrm>
        </p:grpSpPr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8"/>
          <p:cNvGrpSpPr/>
          <p:nvPr/>
        </p:nvGrpSpPr>
        <p:grpSpPr bwMode="auto">
          <a:xfrm rot="14231295" flipH="1">
            <a:off x="7248296" y="3109591"/>
            <a:ext cx="1981659" cy="76200"/>
            <a:chOff x="1728" y="3408"/>
            <a:chExt cx="1728" cy="0"/>
          </a:xfrm>
        </p:grpSpPr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1728" y="340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2592" y="3408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42910" y="930085"/>
            <a:ext cx="2989580" cy="502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 anchor="ctr">
            <a:spAutoFit/>
          </a:bodyPr>
          <a:lstStyle/>
          <a:p>
            <a:r>
              <a:rPr lang="zh-CN" alt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CN" altLang="en-US" sz="28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、卫星</a:t>
            </a:r>
            <a:r>
              <a:rPr lang="zh-CN" alt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中继通信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8" y="1479095"/>
            <a:ext cx="7007992" cy="473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617366" y="5427737"/>
            <a:ext cx="4876800" cy="44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2567" tIns="36283" rIns="72567" bIns="36283">
            <a:spAutoFit/>
          </a:bodyPr>
          <a:lstStyle/>
          <a:p>
            <a:r>
              <a:rPr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地球同步通信卫星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8913" name="ShockwaveFlash1" r:id="rId2" imgW="6408975" imgH="4157360"/>
        </mc:Choice>
        <mc:Fallback>
          <p:control name="ShockwaveFlash1" r:id="rId2" imgW="6408975" imgH="415736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6975" y="1163638"/>
                  <a:ext cx="6408738" cy="4157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62100" y="5639435"/>
            <a:ext cx="5721350" cy="44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72567" tIns="36283" rIns="72567" bIns="36283">
            <a:spAutoFit/>
          </a:bodyPr>
          <a:lstStyle/>
          <a:p>
            <a:r>
              <a:rPr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用三颗同步卫星就可以实现全球通信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61" name="ShockwaveFlash1" r:id="rId2" imgW="5906012" imgH="4305673"/>
        </mc:Choice>
        <mc:Fallback>
          <p:control name="ShockwaveFlash1" r:id="rId2" imgW="5906012" imgH="4305673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8" y="1196975"/>
                  <a:ext cx="5905500" cy="430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53070" y="1431100"/>
            <a:ext cx="4056380" cy="502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 anchor="ctr">
            <a:spAutoFit/>
          </a:bodyPr>
          <a:lstStyle/>
          <a:p>
            <a:pPr algn="l"/>
            <a:r>
              <a:rPr lang="zh-CN" altLang="en-US" sz="28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五、</a:t>
            </a:r>
            <a:r>
              <a:rPr lang="zh-CN" altLang="en-US" sz="28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通信</a:t>
            </a:r>
            <a:r>
              <a:rPr lang="zh-CN" altLang="en-US" sz="28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技术的发展前景</a:t>
            </a:r>
          </a:p>
        </p:txBody>
      </p:sp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738795" y="2061990"/>
            <a:ext cx="7820025" cy="23031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研究、推广高清晰度的数字电视；</a:t>
            </a:r>
          </a:p>
          <a:p>
            <a:pPr>
              <a:lnSpc>
                <a:spcPct val="150000"/>
              </a:lnSpc>
            </a:pP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实现无线上网；</a:t>
            </a:r>
          </a:p>
          <a:p>
            <a:pPr>
              <a:lnSpc>
                <a:spcPct val="150000"/>
              </a:lnSpc>
            </a:pP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3.GPS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发展到民用，建成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北斗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卫星导航系统；</a:t>
            </a:r>
          </a:p>
          <a:p>
            <a:pPr>
              <a:lnSpc>
                <a:spcPct val="150000"/>
              </a:lnSpc>
            </a:pP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家用电器进一步智能化。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763905" y="1429385"/>
            <a:ext cx="7575550" cy="174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小赵正在用手机通话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此时他的手机既是发射机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又是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机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当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他讲话时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手机以电磁波的形式把信息发射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由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基地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台接收并传到交换中心，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同时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它又能从</a:t>
            </a:r>
            <a:endParaRPr lang="zh-CN" altLang="en-US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862" y="3382496"/>
            <a:ext cx="3357586" cy="2437189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500034" y="786588"/>
            <a:ext cx="894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</a:p>
        </p:txBody>
      </p:sp>
      <p:sp>
        <p:nvSpPr>
          <p:cNvPr id="3" name="矩形 2"/>
          <p:cNvSpPr/>
          <p:nvPr/>
        </p:nvSpPr>
        <p:spPr>
          <a:xfrm>
            <a:off x="763883" y="1917626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接收</a:t>
            </a:r>
          </a:p>
        </p:txBody>
      </p:sp>
      <p:sp>
        <p:nvSpPr>
          <p:cNvPr id="7" name="矩形 6"/>
          <p:cNvSpPr/>
          <p:nvPr/>
        </p:nvSpPr>
        <p:spPr>
          <a:xfrm>
            <a:off x="1136953" y="2493690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417801" y="1000902"/>
            <a:ext cx="7820025" cy="23031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空中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捕捉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__,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得到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对方讲话的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信息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初期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的移动电话使用模拟信号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现在经完全被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代替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不仅可以通话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还可以发送、接收文字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短信息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和其他服务性信息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还能无线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上网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31" y="3678401"/>
            <a:ext cx="3429024" cy="2489043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675444" y="1000584"/>
            <a:ext cx="1097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电磁波</a:t>
            </a:r>
          </a:p>
        </p:txBody>
      </p:sp>
      <p:sp>
        <p:nvSpPr>
          <p:cNvPr id="6" name="矩形 5"/>
          <p:cNvSpPr/>
          <p:nvPr/>
        </p:nvSpPr>
        <p:spPr>
          <a:xfrm>
            <a:off x="4234154" y="1520976"/>
            <a:ext cx="1402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数字信号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633730" y="1147445"/>
            <a:ext cx="8248015" cy="3965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下列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有关电磁波及信息传输的说法中错误的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是（    ）</a:t>
            </a:r>
            <a:endParaRPr lang="en-US" altLang="zh-CN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现代生活中手机通话主要是利用电磁波传递信息</a:t>
            </a:r>
          </a:p>
          <a:p>
            <a:pPr>
              <a:lnSpc>
                <a:spcPct val="150000"/>
              </a:lnSpc>
            </a:pP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B.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光纤是网络中传输媒介最理想的一种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它的特点是传输容量大、质量好、损耗小</a:t>
            </a:r>
          </a:p>
          <a:p>
            <a:pPr>
              <a:lnSpc>
                <a:spcPct val="150000"/>
              </a:lnSpc>
            </a:pP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C.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移动电话、广播和电视都是利用电磁波传递信息的</a:t>
            </a:r>
          </a:p>
          <a:p>
            <a:pPr>
              <a:lnSpc>
                <a:spcPct val="150000"/>
              </a:lnSpc>
            </a:pP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微波通信、卫星通信、光纤通信、网络通信都是利用无线电波传递信息的</a:t>
            </a:r>
          </a:p>
        </p:txBody>
      </p:sp>
      <p:sp>
        <p:nvSpPr>
          <p:cNvPr id="2" name="矩形 1"/>
          <p:cNvSpPr/>
          <p:nvPr/>
        </p:nvSpPr>
        <p:spPr>
          <a:xfrm>
            <a:off x="7549088" y="1128450"/>
            <a:ext cx="335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aseline="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0" y="1917626"/>
            <a:ext cx="9144000" cy="14716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4800" dirty="0" smtClean="0">
                <a:solidFill>
                  <a:srgbClr val="FF6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第十五章 怎样传递信息</a:t>
            </a:r>
            <a:r>
              <a:rPr lang="en-US" altLang="zh-CN" sz="4800" dirty="0" smtClean="0">
                <a:solidFill>
                  <a:srgbClr val="FF6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—</a:t>
            </a:r>
            <a:r>
              <a:rPr lang="zh-CN" altLang="en-US" sz="4800" dirty="0" smtClean="0">
                <a:solidFill>
                  <a:srgbClr val="FF6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通</a:t>
            </a:r>
            <a:r>
              <a:rPr lang="zh-CN" altLang="en-US" sz="4800" dirty="0" smtClean="0">
                <a:solidFill>
                  <a:srgbClr val="FF6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信技术简介</a:t>
            </a:r>
            <a:endParaRPr lang="zh-CN" altLang="en-US" sz="4800" dirty="0">
              <a:solidFill>
                <a:srgbClr val="FF6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0" y="3887788"/>
            <a:ext cx="9144000" cy="1752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zh-CN" altLang="en-US" sz="3600" dirty="0" smtClean="0">
                <a:solidFill>
                  <a:srgbClr val="F94D2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三、现代通信技术及发展前景</a:t>
            </a:r>
            <a:endParaRPr lang="zh-CN" altLang="en-US" sz="3600" dirty="0">
              <a:solidFill>
                <a:srgbClr val="F94D2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Text Box 2"/>
          <p:cNvSpPr txBox="1">
            <a:spLocks noChangeArrowheads="1"/>
          </p:cNvSpPr>
          <p:nvPr/>
        </p:nvSpPr>
        <p:spPr bwMode="auto">
          <a:xfrm>
            <a:off x="755576" y="1000757"/>
            <a:ext cx="763284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方法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归纳：根据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使用特点判断不同的通信方式</a:t>
            </a:r>
          </a:p>
        </p:txBody>
      </p:sp>
      <p:pic>
        <p:nvPicPr>
          <p:cNvPr id="510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7399"/>
            <a:ext cx="6840761" cy="306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Text Box 2"/>
          <p:cNvSpPr txBox="1">
            <a:spLocks noChangeArrowheads="1"/>
          </p:cNvSpPr>
          <p:nvPr/>
        </p:nvSpPr>
        <p:spPr bwMode="auto">
          <a:xfrm>
            <a:off x="612775" y="929640"/>
            <a:ext cx="7771765" cy="3411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光导纤维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简称光纤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从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图中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可看出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光可从任意弯曲的光纤一端传向另一端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似乎光在其中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能随意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“转弯”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其实这是光在光纤内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不断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而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实现的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利用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光纤来传递电磁波信号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使人类迈上信息高速公路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华裔科学家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高锟的重大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贡献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人们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能将光和电磁波联系起来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是因为光也是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________ 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532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334" y="3887629"/>
            <a:ext cx="2564928" cy="1986174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1649717" y="3631733"/>
            <a:ext cx="1097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电磁波</a:t>
            </a:r>
          </a:p>
        </p:txBody>
      </p:sp>
      <p:sp>
        <p:nvSpPr>
          <p:cNvPr id="5" name="矩形 4"/>
          <p:cNvSpPr/>
          <p:nvPr/>
        </p:nvSpPr>
        <p:spPr>
          <a:xfrm>
            <a:off x="3949071" y="1983890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反射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Text Box 2"/>
          <p:cNvSpPr txBox="1">
            <a:spLocks noChangeArrowheads="1"/>
          </p:cNvSpPr>
          <p:nvPr/>
        </p:nvSpPr>
        <p:spPr bwMode="auto">
          <a:xfrm>
            <a:off x="665480" y="1348105"/>
            <a:ext cx="8079105" cy="2857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两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部移动电话离得很近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在通话时还需要交换机吗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提示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任何两部电话在通话时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都要经过最近的基地台将信息送到交换中心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然后再通过交换中心发至接收方最近的基地台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基地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台再把信息传送给接收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方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baseline="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参考答案</a:t>
            </a:r>
            <a:r>
              <a:rPr lang="en-US" altLang="zh-CN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需要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567980" y="5554522"/>
            <a:ext cx="7777163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567" tIns="36283" rIns="72567" bIns="36283">
            <a:spAutoFit/>
          </a:bodyPr>
          <a:lstStyle/>
          <a:p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手机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既是无线电发射台又是无线电接收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台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0723" name="矩形 4"/>
          <p:cNvSpPr>
            <a:spLocks noChangeArrowheads="1"/>
          </p:cNvSpPr>
          <p:nvPr/>
        </p:nvSpPr>
        <p:spPr bwMode="auto">
          <a:xfrm>
            <a:off x="567979" y="1529663"/>
            <a:ext cx="575186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2567" tIns="36283" rIns="72567" bIns="36283">
            <a:spAutoFit/>
          </a:bodyPr>
          <a:lstStyle/>
          <a:p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移动电话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：（发射接收二合一）</a:t>
            </a:r>
          </a:p>
        </p:txBody>
      </p:sp>
      <p:sp>
        <p:nvSpPr>
          <p:cNvPr id="2" name="矩形 1"/>
          <p:cNvSpPr/>
          <p:nvPr/>
        </p:nvSpPr>
        <p:spPr>
          <a:xfrm>
            <a:off x="642909" y="1007993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一、移动通信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8" y="2250256"/>
            <a:ext cx="5668808" cy="330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037" y="2080743"/>
            <a:ext cx="5201980" cy="46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428596" y="1143778"/>
            <a:ext cx="6480175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567" tIns="36283" rIns="72567" bIns="36283">
            <a:spAutoFit/>
          </a:bodyPr>
          <a:lstStyle/>
          <a:p>
            <a:r>
              <a:rPr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手机和座机借助基地台进行交流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071934" y="2286786"/>
            <a:ext cx="1059180" cy="44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>
            <a:spAutoFit/>
          </a:bodyPr>
          <a:lstStyle/>
          <a:p>
            <a:r>
              <a:rPr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基地台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142976" y="4215612"/>
            <a:ext cx="1044575" cy="44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r>
              <a:rPr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手机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557023" y="5658024"/>
            <a:ext cx="1187450" cy="44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2567" tIns="36283" rIns="72567" bIns="36283">
            <a:spAutoFit/>
          </a:bodyPr>
          <a:lstStyle/>
          <a:p>
            <a:r>
              <a:rPr lang="zh-CN" altLang="en-US" sz="24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座机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91333" y="4955821"/>
            <a:ext cx="742315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567" tIns="36283" rIns="72567" bIns="36283">
            <a:spAutoFit/>
          </a:bodyPr>
          <a:lstStyle/>
          <a:p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工作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区域在几十米至几百米的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范围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91333" y="4262340"/>
            <a:ext cx="7524750" cy="44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2567" tIns="36283" rIns="72567" bIns="36283">
            <a:spAutoFit/>
          </a:bodyPr>
          <a:lstStyle/>
          <a:p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座机</a:t>
            </a:r>
            <a:r>
              <a:rPr lang="zh-CN" altLang="en-US" sz="2400" baseline="0" dirty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接在市话网上，相当于小型基地</a:t>
            </a:r>
            <a:r>
              <a:rPr lang="zh-CN" altLang="en-US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台</a:t>
            </a:r>
            <a:r>
              <a:rPr lang="en-US" altLang="zh-CN" sz="2400" baseline="0" dirty="0" smtClean="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3" y="928431"/>
            <a:ext cx="7136333" cy="296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5712"/>
            <a:ext cx="6957986" cy="436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Text Box 2"/>
          <p:cNvSpPr txBox="1">
            <a:spLocks noChangeArrowheads="1"/>
          </p:cNvSpPr>
          <p:nvPr/>
        </p:nvSpPr>
        <p:spPr bwMode="auto">
          <a:xfrm>
            <a:off x="571472" y="2001034"/>
            <a:ext cx="8010525" cy="1110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7922" tIns="43961" rIns="87922" bIns="439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网络通信</a:t>
            </a:r>
            <a:r>
              <a:rPr lang="en-US" altLang="zh-CN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利用一定的</a:t>
            </a:r>
            <a:r>
              <a:rPr lang="en-US" altLang="zh-CN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_____,</a:t>
            </a: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将分布于世界各地</a:t>
            </a:r>
            <a:r>
              <a:rPr lang="zh-CN" altLang="en-US" sz="2400" baseline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400" baseline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_______</a:t>
            </a: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连接起来</a:t>
            </a:r>
            <a:r>
              <a:rPr lang="en-US" altLang="zh-CN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aseline="0" dirty="0">
                <a:latin typeface="宋体" panose="02010600030101010101" pitchFamily="2" charset="-122"/>
                <a:cs typeface="宋体" panose="02010600030101010101" pitchFamily="2" charset="-122"/>
              </a:rPr>
              <a:t>用来传递</a:t>
            </a:r>
            <a:r>
              <a:rPr lang="zh-CN" altLang="en-US" sz="2400" baseline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信息</a:t>
            </a:r>
            <a:r>
              <a:rPr lang="en-US" altLang="zh-CN" sz="2400" baseline="0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528389" name="Text Box 5"/>
          <p:cNvSpPr txBox="1">
            <a:spLocks noChangeArrowheads="1"/>
          </p:cNvSpPr>
          <p:nvPr/>
        </p:nvSpPr>
        <p:spPr bwMode="auto">
          <a:xfrm>
            <a:off x="3350891" y="2060963"/>
            <a:ext cx="1177925" cy="456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87922" tIns="43961" rIns="87922" bIns="43961" anchor="b" anchorCtr="1">
            <a:spAutoFit/>
          </a:bodyPr>
          <a:lstStyle/>
          <a:p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硬件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4427984" y="2061280"/>
            <a:ext cx="1247775" cy="456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87922" tIns="43961" rIns="87922" bIns="43961" anchor="b" anchorCtr="1">
            <a:spAutoFit/>
          </a:bodyPr>
          <a:lstStyle/>
          <a:p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软件</a:t>
            </a: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185715" y="2565698"/>
            <a:ext cx="1993900" cy="456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87922" tIns="43961" rIns="87922" bIns="43961" anchor="b" anchorCtr="1">
            <a:spAutoFit/>
          </a:bodyPr>
          <a:lstStyle/>
          <a:p>
            <a:r>
              <a:rPr lang="zh-CN" altLang="en-US" sz="2400" baseline="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计算机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472" y="1221322"/>
            <a:ext cx="2278380" cy="502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2567" tIns="36283" rIns="72567" bIns="36283" anchor="ctr">
            <a:spAutoFit/>
          </a:bodyPr>
          <a:lstStyle/>
          <a:p>
            <a:r>
              <a:rPr lang="zh-CN" altLang="en-US" sz="2800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zh-CN" altLang="en-US" sz="2800" baseline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、网络</a:t>
            </a:r>
            <a:r>
              <a:rPr lang="zh-CN" alt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9" grpId="0" bldLvl="0" animBg="1" autoUpdateAnimBg="0"/>
      <p:bldP spid="528390" grpId="0" bldLvl="0" animBg="1" autoUpdateAnimBg="0"/>
      <p:bldP spid="528391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106651"/>
            <a:ext cx="5883565" cy="481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850</Words>
  <Application>Microsoft Office PowerPoint</Application>
  <PresentationFormat>自定义</PresentationFormat>
  <Paragraphs>47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1</vt:lpstr>
      <vt:lpstr>Office 主题</vt:lpstr>
      <vt:lpstr>1_自定义设计方案</vt:lpstr>
      <vt:lpstr>Flash Movie</vt:lpstr>
      <vt:lpstr>教学课件  </vt:lpstr>
      <vt:lpstr>第十五章 怎样传递信息—通信技术简介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教学课件  </dc:title>
  <dc:subject/>
  <dc:creator/>
  <cp:keywords/>
  <dc:description/>
  <cp:lastModifiedBy>User</cp:lastModifiedBy>
  <cp:revision>1</cp:revision>
  <cp:lastPrinted>2113-01-01T00:00:00Z</cp:lastPrinted>
  <dcterms:created xsi:type="dcterms:W3CDTF">2015-05-08T05:26:00Z</dcterms:created>
  <dcterms:modified xsi:type="dcterms:W3CDTF">2020-04-08T08:51:56Z</dcterms:modified>
  <cp:category/>
</cp:coreProperties>
</file>