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2.xml" ContentType="application/vnd.openxmlformats-officedocument.them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3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activeX/activeX1.xml" ContentType="application/vnd.ms-office.activeX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451" r:id="rId3"/>
    <p:sldId id="452" r:id="rId4"/>
    <p:sldId id="468" r:id="rId5"/>
    <p:sldId id="469" r:id="rId6"/>
    <p:sldId id="453" r:id="rId7"/>
    <p:sldId id="454" r:id="rId8"/>
    <p:sldId id="471" r:id="rId9"/>
    <p:sldId id="472" r:id="rId10"/>
    <p:sldId id="473" r:id="rId11"/>
    <p:sldId id="474" r:id="rId12"/>
    <p:sldId id="475" r:id="rId13"/>
    <p:sldId id="455" r:id="rId14"/>
    <p:sldId id="456" r:id="rId15"/>
    <p:sldId id="457" r:id="rId16"/>
    <p:sldId id="470" r:id="rId17"/>
    <p:sldId id="459" r:id="rId18"/>
    <p:sldId id="460" r:id="rId19"/>
    <p:sldId id="404" r:id="rId20"/>
  </p:sldIdLst>
  <p:sldSz cx="9144000" cy="5143500" type="screen16x9"/>
  <p:notesSz cx="6797675" cy="9928225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>
        <p:scale>
          <a:sx n="100" d="100"/>
          <a:sy n="100" d="100"/>
        </p:scale>
        <p:origin x="-2130" y="-804"/>
      </p:cViewPr>
      <p:guideLst>
        <p:guide orient="horz" pos="1640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heme" Target="../theme/theme3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34554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heme" Target="../theme/theme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  <p:custDataLst>
              <p:tags r:id="rId5"/>
            </p:custDataLst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164059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  <p:custDataLst>
              <p:tags r:id="rId7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  <p:custDataLst>
              <p:tags r:id="rId8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>
            <p:custDataLst>
              <p:tags r:id="rId19"/>
            </p:custDataLst>
          </p:nvPr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tags" Target="../tags/tag155.xml"/><Relationship Id="rId18" Type="http://schemas.openxmlformats.org/officeDocument/2006/relationships/tags" Target="../tags/tag160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tags" Target="../tags/tag154.xml"/><Relationship Id="rId17" Type="http://schemas.openxmlformats.org/officeDocument/2006/relationships/tags" Target="../tags/tag159.xml"/><Relationship Id="rId2" Type="http://schemas.openxmlformats.org/officeDocument/2006/relationships/tags" Target="../tags/tag144.xml"/><Relationship Id="rId16" Type="http://schemas.openxmlformats.org/officeDocument/2006/relationships/tags" Target="../tags/tag158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tags" Target="../tags/tag153.xml"/><Relationship Id="rId5" Type="http://schemas.openxmlformats.org/officeDocument/2006/relationships/tags" Target="../tags/tag147.xml"/><Relationship Id="rId15" Type="http://schemas.openxmlformats.org/officeDocument/2006/relationships/tags" Target="../tags/tag157.xml"/><Relationship Id="rId10" Type="http://schemas.openxmlformats.org/officeDocument/2006/relationships/tags" Target="../tags/tag152.xml"/><Relationship Id="rId19" Type="http://schemas.openxmlformats.org/officeDocument/2006/relationships/tags" Target="../tags/tag161.xml"/><Relationship Id="rId4" Type="http://schemas.openxmlformats.org/officeDocument/2006/relationships/tags" Target="../tags/tag146.xml"/><Relationship Id="rId9" Type="http://schemas.openxmlformats.org/officeDocument/2006/relationships/tags" Target="../tags/tag151.xml"/><Relationship Id="rId14" Type="http://schemas.openxmlformats.org/officeDocument/2006/relationships/tags" Target="../tags/tag1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tags" Target="../tags/tag174.xml"/><Relationship Id="rId18" Type="http://schemas.openxmlformats.org/officeDocument/2006/relationships/tags" Target="../tags/tag17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tags" Target="../tags/tag178.xml"/><Relationship Id="rId2" Type="http://schemas.openxmlformats.org/officeDocument/2006/relationships/tags" Target="../tags/tag163.xml"/><Relationship Id="rId16" Type="http://schemas.openxmlformats.org/officeDocument/2006/relationships/tags" Target="../tags/tag177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5" Type="http://schemas.openxmlformats.org/officeDocument/2006/relationships/tags" Target="../tags/tag176.xml"/><Relationship Id="rId10" Type="http://schemas.openxmlformats.org/officeDocument/2006/relationships/tags" Target="../tags/tag17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tags" Target="../tags/tag192.xml"/><Relationship Id="rId18" Type="http://schemas.openxmlformats.org/officeDocument/2006/relationships/tags" Target="../tags/tag197.xml"/><Relationship Id="rId3" Type="http://schemas.openxmlformats.org/officeDocument/2006/relationships/tags" Target="../tags/tag182.xml"/><Relationship Id="rId21" Type="http://schemas.openxmlformats.org/officeDocument/2006/relationships/tags" Target="../tags/tag200.xml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17" Type="http://schemas.openxmlformats.org/officeDocument/2006/relationships/tags" Target="../tags/tag196.xml"/><Relationship Id="rId2" Type="http://schemas.openxmlformats.org/officeDocument/2006/relationships/tags" Target="../tags/tag181.xml"/><Relationship Id="rId16" Type="http://schemas.openxmlformats.org/officeDocument/2006/relationships/tags" Target="../tags/tag195.xml"/><Relationship Id="rId20" Type="http://schemas.openxmlformats.org/officeDocument/2006/relationships/tags" Target="../tags/tag199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5" Type="http://schemas.openxmlformats.org/officeDocument/2006/relationships/tags" Target="../tags/tag184.xml"/><Relationship Id="rId15" Type="http://schemas.openxmlformats.org/officeDocument/2006/relationships/tags" Target="../tags/tag194.xml"/><Relationship Id="rId10" Type="http://schemas.openxmlformats.org/officeDocument/2006/relationships/tags" Target="../tags/tag189.xml"/><Relationship Id="rId19" Type="http://schemas.openxmlformats.org/officeDocument/2006/relationships/tags" Target="../tags/tag198.xml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tags" Target="../tags/tag193.xml"/><Relationship Id="rId2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tags" Target="../tags/tag223.xml"/><Relationship Id="rId26" Type="http://schemas.openxmlformats.org/officeDocument/2006/relationships/tags" Target="../tags/tag231.xml"/><Relationship Id="rId39" Type="http://schemas.openxmlformats.org/officeDocument/2006/relationships/tags" Target="../tags/tag244.xml"/><Relationship Id="rId3" Type="http://schemas.openxmlformats.org/officeDocument/2006/relationships/tags" Target="../tags/tag208.xml"/><Relationship Id="rId21" Type="http://schemas.openxmlformats.org/officeDocument/2006/relationships/tags" Target="../tags/tag226.xml"/><Relationship Id="rId34" Type="http://schemas.openxmlformats.org/officeDocument/2006/relationships/tags" Target="../tags/tag239.xml"/><Relationship Id="rId42" Type="http://schemas.openxmlformats.org/officeDocument/2006/relationships/tags" Target="../tags/tag247.xml"/><Relationship Id="rId47" Type="http://schemas.openxmlformats.org/officeDocument/2006/relationships/tags" Target="../tags/tag252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tags" Target="../tags/tag222.xml"/><Relationship Id="rId25" Type="http://schemas.openxmlformats.org/officeDocument/2006/relationships/tags" Target="../tags/tag230.xml"/><Relationship Id="rId33" Type="http://schemas.openxmlformats.org/officeDocument/2006/relationships/tags" Target="../tags/tag238.xml"/><Relationship Id="rId38" Type="http://schemas.openxmlformats.org/officeDocument/2006/relationships/tags" Target="../tags/tag243.xml"/><Relationship Id="rId46" Type="http://schemas.openxmlformats.org/officeDocument/2006/relationships/tags" Target="../tags/tag251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20" Type="http://schemas.openxmlformats.org/officeDocument/2006/relationships/tags" Target="../tags/tag225.xml"/><Relationship Id="rId29" Type="http://schemas.openxmlformats.org/officeDocument/2006/relationships/tags" Target="../tags/tag234.xml"/><Relationship Id="rId41" Type="http://schemas.openxmlformats.org/officeDocument/2006/relationships/tags" Target="../tags/tag246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24" Type="http://schemas.openxmlformats.org/officeDocument/2006/relationships/tags" Target="../tags/tag229.xml"/><Relationship Id="rId32" Type="http://schemas.openxmlformats.org/officeDocument/2006/relationships/tags" Target="../tags/tag237.xml"/><Relationship Id="rId37" Type="http://schemas.openxmlformats.org/officeDocument/2006/relationships/tags" Target="../tags/tag242.xml"/><Relationship Id="rId40" Type="http://schemas.openxmlformats.org/officeDocument/2006/relationships/tags" Target="../tags/tag245.xml"/><Relationship Id="rId45" Type="http://schemas.openxmlformats.org/officeDocument/2006/relationships/tags" Target="../tags/tag250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23" Type="http://schemas.openxmlformats.org/officeDocument/2006/relationships/tags" Target="../tags/tag228.xml"/><Relationship Id="rId28" Type="http://schemas.openxmlformats.org/officeDocument/2006/relationships/tags" Target="../tags/tag233.xml"/><Relationship Id="rId36" Type="http://schemas.openxmlformats.org/officeDocument/2006/relationships/tags" Target="../tags/tag241.xml"/><Relationship Id="rId10" Type="http://schemas.openxmlformats.org/officeDocument/2006/relationships/tags" Target="../tags/tag215.xml"/><Relationship Id="rId19" Type="http://schemas.openxmlformats.org/officeDocument/2006/relationships/tags" Target="../tags/tag224.xml"/><Relationship Id="rId31" Type="http://schemas.openxmlformats.org/officeDocument/2006/relationships/tags" Target="../tags/tag236.xml"/><Relationship Id="rId44" Type="http://schemas.openxmlformats.org/officeDocument/2006/relationships/tags" Target="../tags/tag249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Relationship Id="rId22" Type="http://schemas.openxmlformats.org/officeDocument/2006/relationships/tags" Target="../tags/tag227.xml"/><Relationship Id="rId27" Type="http://schemas.openxmlformats.org/officeDocument/2006/relationships/tags" Target="../tags/tag232.xml"/><Relationship Id="rId30" Type="http://schemas.openxmlformats.org/officeDocument/2006/relationships/tags" Target="../tags/tag235.xml"/><Relationship Id="rId35" Type="http://schemas.openxmlformats.org/officeDocument/2006/relationships/tags" Target="../tags/tag240.xml"/><Relationship Id="rId43" Type="http://schemas.openxmlformats.org/officeDocument/2006/relationships/tags" Target="../tags/tag248.xml"/><Relationship Id="rId48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70.xml"/><Relationship Id="rId18" Type="http://schemas.openxmlformats.org/officeDocument/2006/relationships/tags" Target="../tags/tag275.xml"/><Relationship Id="rId26" Type="http://schemas.openxmlformats.org/officeDocument/2006/relationships/tags" Target="../tags/tag283.xml"/><Relationship Id="rId39" Type="http://schemas.openxmlformats.org/officeDocument/2006/relationships/tags" Target="../tags/tag296.xml"/><Relationship Id="rId21" Type="http://schemas.openxmlformats.org/officeDocument/2006/relationships/tags" Target="../tags/tag278.xml"/><Relationship Id="rId34" Type="http://schemas.openxmlformats.org/officeDocument/2006/relationships/tags" Target="../tags/tag291.xml"/><Relationship Id="rId42" Type="http://schemas.openxmlformats.org/officeDocument/2006/relationships/tags" Target="../tags/tag299.xml"/><Relationship Id="rId47" Type="http://schemas.openxmlformats.org/officeDocument/2006/relationships/tags" Target="../tags/tag304.xml"/><Relationship Id="rId50" Type="http://schemas.openxmlformats.org/officeDocument/2006/relationships/tags" Target="../tags/tag307.xml"/><Relationship Id="rId55" Type="http://schemas.openxmlformats.org/officeDocument/2006/relationships/tags" Target="../tags/tag312.xml"/><Relationship Id="rId63" Type="http://schemas.openxmlformats.org/officeDocument/2006/relationships/slideLayout" Target="../slideLayouts/slideLayout7.xml"/><Relationship Id="rId7" Type="http://schemas.openxmlformats.org/officeDocument/2006/relationships/tags" Target="../tags/tag264.xml"/><Relationship Id="rId2" Type="http://schemas.openxmlformats.org/officeDocument/2006/relationships/tags" Target="../tags/tag259.xml"/><Relationship Id="rId16" Type="http://schemas.openxmlformats.org/officeDocument/2006/relationships/tags" Target="../tags/tag273.xml"/><Relationship Id="rId20" Type="http://schemas.openxmlformats.org/officeDocument/2006/relationships/tags" Target="../tags/tag277.xml"/><Relationship Id="rId29" Type="http://schemas.openxmlformats.org/officeDocument/2006/relationships/tags" Target="../tags/tag286.xml"/><Relationship Id="rId41" Type="http://schemas.openxmlformats.org/officeDocument/2006/relationships/tags" Target="../tags/tag298.xml"/><Relationship Id="rId54" Type="http://schemas.openxmlformats.org/officeDocument/2006/relationships/tags" Target="../tags/tag311.xml"/><Relationship Id="rId62" Type="http://schemas.openxmlformats.org/officeDocument/2006/relationships/tags" Target="../tags/tag31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tags" Target="../tags/tag268.xml"/><Relationship Id="rId24" Type="http://schemas.openxmlformats.org/officeDocument/2006/relationships/tags" Target="../tags/tag281.xml"/><Relationship Id="rId32" Type="http://schemas.openxmlformats.org/officeDocument/2006/relationships/tags" Target="../tags/tag289.xml"/><Relationship Id="rId37" Type="http://schemas.openxmlformats.org/officeDocument/2006/relationships/tags" Target="../tags/tag294.xml"/><Relationship Id="rId40" Type="http://schemas.openxmlformats.org/officeDocument/2006/relationships/tags" Target="../tags/tag297.xml"/><Relationship Id="rId45" Type="http://schemas.openxmlformats.org/officeDocument/2006/relationships/tags" Target="../tags/tag302.xml"/><Relationship Id="rId53" Type="http://schemas.openxmlformats.org/officeDocument/2006/relationships/tags" Target="../tags/tag310.xml"/><Relationship Id="rId58" Type="http://schemas.openxmlformats.org/officeDocument/2006/relationships/tags" Target="../tags/tag315.xml"/><Relationship Id="rId5" Type="http://schemas.openxmlformats.org/officeDocument/2006/relationships/tags" Target="../tags/tag262.xml"/><Relationship Id="rId15" Type="http://schemas.openxmlformats.org/officeDocument/2006/relationships/tags" Target="../tags/tag272.xml"/><Relationship Id="rId23" Type="http://schemas.openxmlformats.org/officeDocument/2006/relationships/tags" Target="../tags/tag280.xml"/><Relationship Id="rId28" Type="http://schemas.openxmlformats.org/officeDocument/2006/relationships/tags" Target="../tags/tag285.xml"/><Relationship Id="rId36" Type="http://schemas.openxmlformats.org/officeDocument/2006/relationships/tags" Target="../tags/tag293.xml"/><Relationship Id="rId49" Type="http://schemas.openxmlformats.org/officeDocument/2006/relationships/tags" Target="../tags/tag306.xml"/><Relationship Id="rId57" Type="http://schemas.openxmlformats.org/officeDocument/2006/relationships/tags" Target="../tags/tag314.xml"/><Relationship Id="rId61" Type="http://schemas.openxmlformats.org/officeDocument/2006/relationships/tags" Target="../tags/tag318.xml"/><Relationship Id="rId10" Type="http://schemas.openxmlformats.org/officeDocument/2006/relationships/tags" Target="../tags/tag267.xml"/><Relationship Id="rId19" Type="http://schemas.openxmlformats.org/officeDocument/2006/relationships/tags" Target="../tags/tag276.xml"/><Relationship Id="rId31" Type="http://schemas.openxmlformats.org/officeDocument/2006/relationships/tags" Target="../tags/tag288.xml"/><Relationship Id="rId44" Type="http://schemas.openxmlformats.org/officeDocument/2006/relationships/tags" Target="../tags/tag301.xml"/><Relationship Id="rId52" Type="http://schemas.openxmlformats.org/officeDocument/2006/relationships/tags" Target="../tags/tag309.xml"/><Relationship Id="rId60" Type="http://schemas.openxmlformats.org/officeDocument/2006/relationships/tags" Target="../tags/tag317.xml"/><Relationship Id="rId65" Type="http://schemas.openxmlformats.org/officeDocument/2006/relationships/image" Target="../media/image13.png"/><Relationship Id="rId4" Type="http://schemas.openxmlformats.org/officeDocument/2006/relationships/tags" Target="../tags/tag261.xml"/><Relationship Id="rId9" Type="http://schemas.openxmlformats.org/officeDocument/2006/relationships/tags" Target="../tags/tag266.xml"/><Relationship Id="rId14" Type="http://schemas.openxmlformats.org/officeDocument/2006/relationships/tags" Target="../tags/tag271.xml"/><Relationship Id="rId22" Type="http://schemas.openxmlformats.org/officeDocument/2006/relationships/tags" Target="../tags/tag279.xml"/><Relationship Id="rId27" Type="http://schemas.openxmlformats.org/officeDocument/2006/relationships/tags" Target="../tags/tag284.xml"/><Relationship Id="rId30" Type="http://schemas.openxmlformats.org/officeDocument/2006/relationships/tags" Target="../tags/tag287.xml"/><Relationship Id="rId35" Type="http://schemas.openxmlformats.org/officeDocument/2006/relationships/tags" Target="../tags/tag292.xml"/><Relationship Id="rId43" Type="http://schemas.openxmlformats.org/officeDocument/2006/relationships/tags" Target="../tags/tag300.xml"/><Relationship Id="rId48" Type="http://schemas.openxmlformats.org/officeDocument/2006/relationships/tags" Target="../tags/tag305.xml"/><Relationship Id="rId56" Type="http://schemas.openxmlformats.org/officeDocument/2006/relationships/tags" Target="../tags/tag313.xml"/><Relationship Id="rId64" Type="http://schemas.openxmlformats.org/officeDocument/2006/relationships/image" Target="../media/image12.png"/><Relationship Id="rId8" Type="http://schemas.openxmlformats.org/officeDocument/2006/relationships/tags" Target="../tags/tag265.xml"/><Relationship Id="rId51" Type="http://schemas.openxmlformats.org/officeDocument/2006/relationships/tags" Target="../tags/tag308.xml"/><Relationship Id="rId3" Type="http://schemas.openxmlformats.org/officeDocument/2006/relationships/tags" Target="../tags/tag260.xml"/><Relationship Id="rId12" Type="http://schemas.openxmlformats.org/officeDocument/2006/relationships/tags" Target="../tags/tag269.xml"/><Relationship Id="rId17" Type="http://schemas.openxmlformats.org/officeDocument/2006/relationships/tags" Target="../tags/tag274.xml"/><Relationship Id="rId25" Type="http://schemas.openxmlformats.org/officeDocument/2006/relationships/tags" Target="../tags/tag282.xml"/><Relationship Id="rId33" Type="http://schemas.openxmlformats.org/officeDocument/2006/relationships/tags" Target="../tags/tag290.xml"/><Relationship Id="rId38" Type="http://schemas.openxmlformats.org/officeDocument/2006/relationships/tags" Target="../tags/tag295.xml"/><Relationship Id="rId46" Type="http://schemas.openxmlformats.org/officeDocument/2006/relationships/tags" Target="../tags/tag303.xml"/><Relationship Id="rId59" Type="http://schemas.openxmlformats.org/officeDocument/2006/relationships/tags" Target="../tags/tag3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4.jpe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3.jpeg"/><Relationship Id="rId5" Type="http://schemas.openxmlformats.org/officeDocument/2006/relationships/tags" Target="../tags/tag85.xml"/><Relationship Id="rId10" Type="http://schemas.openxmlformats.org/officeDocument/2006/relationships/image" Target="../media/image2.jpeg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10" Type="http://schemas.openxmlformats.org/officeDocument/2006/relationships/image" Target="../media/image5.jpeg"/><Relationship Id="rId4" Type="http://schemas.openxmlformats.org/officeDocument/2006/relationships/tags" Target="../tags/tag92.xml"/><Relationship Id="rId9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9.png"/><Relationship Id="rId2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0116;&#31456;%20&#36879;&#38236;&#21450;&#20854;&#21033;&#29992;\&#31532;&#19977;&#33410;\09702001.swf" TargetMode="External"/><Relationship Id="rId1" Type="http://schemas.microsoft.com/office/2007/relationships/media" Target="file:///G:\&#35838;&#20214;\&#20154;&#25945;&#29256;&#21021;&#20013;&#29289;&#29702;8&#24180;&#32423;&#19978;&#20876;&#20840;&#22871;&#25945;&#23398;&#36164;&#26009;\&#35838;&#20214;\&#31532;&#20116;&#31456;%20&#36879;&#38236;&#21450;&#20854;&#21033;&#29992;\&#31532;&#19977;&#33410;\09702001.swf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3" Type="http://schemas.openxmlformats.org/officeDocument/2006/relationships/tags" Target="../tags/tag123.xml"/><Relationship Id="rId21" Type="http://schemas.openxmlformats.org/officeDocument/2006/relationships/tags" Target="../tags/tag141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tags" Target="../tags/tag140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30.xml"/><Relationship Id="rId19" Type="http://schemas.openxmlformats.org/officeDocument/2006/relationships/tags" Target="../tags/tag139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Relationship Id="rId22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5.3  </a:t>
            </a:r>
            <a:r>
              <a:rPr lang="zh-CN" alt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凸透镜成像的规律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99" name="文本框 3"/>
          <p:cNvSpPr txBox="1"/>
          <p:nvPr>
            <p:custDataLst>
              <p:tags r:id="rId4"/>
            </p:custDataLst>
          </p:nvPr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/>
          <p:cNvGrpSpPr/>
          <p:nvPr>
            <p:custDataLst>
              <p:tags r:id="rId1"/>
            </p:custDataLst>
          </p:nvPr>
        </p:nvGrpSpPr>
        <p:grpSpPr>
          <a:xfrm>
            <a:off x="2099345" y="707231"/>
            <a:ext cx="6433095" cy="2643186"/>
            <a:chOff x="0" y="0"/>
            <a:chExt cx="6433139" cy="2643751"/>
          </a:xfrm>
        </p:grpSpPr>
        <p:grpSp>
          <p:nvGrpSpPr>
            <p:cNvPr id="46" name="Group 3"/>
            <p:cNvGrpSpPr/>
            <p:nvPr>
              <p:custDataLst>
                <p:tags r:id="rId9"/>
              </p:custDataLst>
            </p:nvPr>
          </p:nvGrpSpPr>
          <p:grpSpPr>
            <a:xfrm>
              <a:off x="0" y="0"/>
              <a:ext cx="6433139" cy="2643751"/>
              <a:chOff x="0" y="0"/>
              <a:chExt cx="6433139" cy="2643751"/>
            </a:xfrm>
          </p:grpSpPr>
          <p:sp>
            <p:nvSpPr>
              <p:cNvPr id="48" name="TextBox 3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3935440" y="684358"/>
                <a:ext cx="357190" cy="519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8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49" name="Group 5"/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0" y="0"/>
                <a:ext cx="6433139" cy="2643751"/>
                <a:chOff x="0" y="0"/>
                <a:chExt cx="6433139" cy="2643751"/>
              </a:xfrm>
            </p:grpSpPr>
            <p:sp>
              <p:nvSpPr>
                <p:cNvPr id="50" name="椭圆 49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2857520" y="0"/>
                  <a:ext cx="357190" cy="2643751"/>
                </a:xfrm>
                <a:prstGeom prst="ellipse">
                  <a:avLst/>
                </a:prstGeom>
                <a:solidFill>
                  <a:srgbClr val="C6D9F1"/>
                </a:solidFill>
                <a:ln w="25400" cap="flat" cmpd="sng">
                  <a:solidFill>
                    <a:srgbClr val="385D8A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3800" b="1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51" name="直接连接符 50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0" y="1286149"/>
                  <a:ext cx="6433139" cy="0"/>
                </a:xfrm>
                <a:prstGeom prst="line">
                  <a:avLst/>
                </a:prstGeom>
                <a:ln>
                  <a:prstDash val="dashDot"/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>
                  <p:custDataLst>
                    <p:tags r:id="rId15"/>
                  </p:custDataLst>
                </p:nvPr>
              </p:nvCxnSpPr>
              <p:spPr>
                <a:xfrm rot="5400000">
                  <a:off x="1902614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3" name="直接连接符 52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5400000">
                  <a:off x="4055279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4" name="直接连接符 53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5400000">
                  <a:off x="799294" y="1212311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5" name="直接连接符 54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5400000">
                  <a:off x="5117324" y="1205960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sp>
              <p:nvSpPr>
                <p:cNvPr id="56" name="TextBox 43"/>
                <p:cNvSpPr txBox="1"/>
                <p:nvPr>
                  <p:custDataLst>
                    <p:tags r:id="rId19"/>
                  </p:custDataLst>
                </p:nvPr>
              </p:nvSpPr>
              <p:spPr>
                <a:xfrm>
                  <a:off x="1758962" y="1300439"/>
                  <a:ext cx="357190" cy="519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80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80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47" name="椭圆 46"/>
            <p:cNvSpPr/>
            <p:nvPr>
              <p:custDataLst>
                <p:tags r:id="rId10"/>
              </p:custDataLst>
            </p:nvPr>
          </p:nvSpPr>
          <p:spPr>
            <a:xfrm>
              <a:off x="3009921" y="1244865"/>
              <a:ext cx="71438" cy="7145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800" b="1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41" name="直接箭头连接符 40"/>
          <p:cNvCxnSpPr/>
          <p:nvPr>
            <p:custDataLst>
              <p:tags r:id="rId2"/>
            </p:custDataLst>
          </p:nvPr>
        </p:nvCxnSpPr>
        <p:spPr>
          <a:xfrm rot="5400000" flipH="1" flipV="1">
            <a:off x="3215358" y="1577181"/>
            <a:ext cx="857250" cy="1588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2" name="直接箭头连接符 41"/>
          <p:cNvCxnSpPr/>
          <p:nvPr>
            <p:custDataLst>
              <p:tags r:id="rId3"/>
            </p:custDataLst>
          </p:nvPr>
        </p:nvCxnSpPr>
        <p:spPr>
          <a:xfrm>
            <a:off x="3643983" y="1150144"/>
            <a:ext cx="1500187" cy="1587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3" name="直接箭头连接符 42"/>
          <p:cNvCxnSpPr/>
          <p:nvPr>
            <p:custDataLst>
              <p:tags r:id="rId4"/>
            </p:custDataLst>
          </p:nvPr>
        </p:nvCxnSpPr>
        <p:spPr>
          <a:xfrm>
            <a:off x="5088608" y="1134269"/>
            <a:ext cx="3984625" cy="3081048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4" name="直接箭头连接符 43"/>
          <p:cNvCxnSpPr/>
          <p:nvPr>
            <p:custDataLst>
              <p:tags r:id="rId5"/>
            </p:custDataLst>
          </p:nvPr>
        </p:nvCxnSpPr>
        <p:spPr>
          <a:xfrm>
            <a:off x="3628108" y="1166019"/>
            <a:ext cx="5445125" cy="2841625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5" name="直接箭头连接符 44"/>
          <p:cNvCxnSpPr/>
          <p:nvPr>
            <p:custDataLst>
              <p:tags r:id="rId6"/>
            </p:custDataLst>
          </p:nvPr>
        </p:nvCxnSpPr>
        <p:spPr>
          <a:xfrm rot="5400000">
            <a:off x="7485733" y="2809081"/>
            <a:ext cx="1604962" cy="1588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57" name="TextBox 56"/>
          <p:cNvSpPr txBox="1"/>
          <p:nvPr>
            <p:custDataLst>
              <p:tags r:id="rId7"/>
            </p:custDataLst>
          </p:nvPr>
        </p:nvSpPr>
        <p:spPr>
          <a:xfrm>
            <a:off x="0" y="124490"/>
            <a:ext cx="190770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成像作图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167" y="2669520"/>
          <a:ext cx="4786857" cy="2168050"/>
        </p:xfrm>
        <a:graphic>
          <a:graphicData uri="http://schemas.openxmlformats.org/drawingml/2006/table">
            <a:tbl>
              <a:tblPr/>
              <a:tblGrid>
                <a:gridCol w="1003904"/>
                <a:gridCol w="614601"/>
                <a:gridCol w="677366"/>
                <a:gridCol w="541785"/>
                <a:gridCol w="1157113"/>
                <a:gridCol w="792088"/>
              </a:tblGrid>
              <a:tr h="273108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等大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9142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幻灯机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3"/>
          <p:cNvGrpSpPr/>
          <p:nvPr>
            <p:custDataLst>
              <p:tags r:id="rId1"/>
            </p:custDataLst>
          </p:nvPr>
        </p:nvGrpSpPr>
        <p:grpSpPr>
          <a:xfrm>
            <a:off x="2374825" y="635794"/>
            <a:ext cx="6072188" cy="2643186"/>
            <a:chOff x="0" y="0"/>
            <a:chExt cx="6072230" cy="2643751"/>
          </a:xfrm>
        </p:grpSpPr>
        <p:grpSp>
          <p:nvGrpSpPr>
            <p:cNvPr id="27" name="Group 4"/>
            <p:cNvGrpSpPr/>
            <p:nvPr>
              <p:custDataLst>
                <p:tags r:id="rId8"/>
              </p:custDataLst>
            </p:nvPr>
          </p:nvGrpSpPr>
          <p:grpSpPr>
            <a:xfrm>
              <a:off x="0" y="0"/>
              <a:ext cx="6072230" cy="2643751"/>
              <a:chOff x="0" y="0"/>
              <a:chExt cx="6072230" cy="2643751"/>
            </a:xfrm>
          </p:grpSpPr>
          <p:sp>
            <p:nvSpPr>
              <p:cNvPr id="29" name="TextBox 35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935440" y="684358"/>
                <a:ext cx="357190" cy="519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8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30" name="Group 6"/>
              <p:cNvGrpSpPr/>
              <p:nvPr>
                <p:custDataLst>
                  <p:tags r:id="rId11"/>
                </p:custDataLst>
              </p:nvPr>
            </p:nvGrpSpPr>
            <p:grpSpPr>
              <a:xfrm>
                <a:off x="0" y="0"/>
                <a:ext cx="6072230" cy="2643751"/>
                <a:chOff x="0" y="0"/>
                <a:chExt cx="6072230" cy="2643751"/>
              </a:xfrm>
            </p:grpSpPr>
            <p:sp>
              <p:nvSpPr>
                <p:cNvPr id="31" name="椭圆 30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2857520" y="0"/>
                  <a:ext cx="357190" cy="2643751"/>
                </a:xfrm>
                <a:prstGeom prst="ellipse">
                  <a:avLst/>
                </a:prstGeom>
                <a:solidFill>
                  <a:srgbClr val="C6D9F1"/>
                </a:solidFill>
                <a:ln w="25400" cap="flat" cmpd="sng">
                  <a:solidFill>
                    <a:srgbClr val="385D8A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3800" b="1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2" name="直接连接符 31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0" y="1286149"/>
                  <a:ext cx="6072230" cy="1588"/>
                </a:xfrm>
                <a:prstGeom prst="line">
                  <a:avLst/>
                </a:prstGeom>
                <a:ln>
                  <a:prstDash val="dashDot"/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>
                  <p:custDataLst>
                    <p:tags r:id="rId14"/>
                  </p:custDataLst>
                </p:nvPr>
              </p:nvCxnSpPr>
              <p:spPr>
                <a:xfrm rot="5400000">
                  <a:off x="1902614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4" name="直接连接符 33"/>
                <p:cNvCxnSpPr/>
                <p:nvPr>
                  <p:custDataLst>
                    <p:tags r:id="rId15"/>
                  </p:custDataLst>
                </p:nvPr>
              </p:nvCxnSpPr>
              <p:spPr>
                <a:xfrm rot="5400000">
                  <a:off x="4055279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5" name="直接连接符 34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5400000">
                  <a:off x="799294" y="1212311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6" name="直接连接符 35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5400000">
                  <a:off x="5117324" y="1205960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sp>
              <p:nvSpPr>
                <p:cNvPr id="38" name="TextBox 43"/>
                <p:cNvSpPr txBox="1"/>
                <p:nvPr>
                  <p:custDataLst>
                    <p:tags r:id="rId18"/>
                  </p:custDataLst>
                </p:nvPr>
              </p:nvSpPr>
              <p:spPr>
                <a:xfrm>
                  <a:off x="1758962" y="1300439"/>
                  <a:ext cx="357190" cy="519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80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80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28" name="椭圆 27"/>
            <p:cNvSpPr/>
            <p:nvPr>
              <p:custDataLst>
                <p:tags r:id="rId9"/>
              </p:custDataLst>
            </p:nvPr>
          </p:nvSpPr>
          <p:spPr>
            <a:xfrm>
              <a:off x="3009921" y="1244865"/>
              <a:ext cx="71438" cy="7145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800" b="1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3" name="直接箭头连接符 22"/>
          <p:cNvCxnSpPr/>
          <p:nvPr>
            <p:custDataLst>
              <p:tags r:id="rId2"/>
            </p:custDataLst>
          </p:nvPr>
        </p:nvCxnSpPr>
        <p:spPr>
          <a:xfrm rot="5400000" flipH="1" flipV="1">
            <a:off x="3919463" y="1505744"/>
            <a:ext cx="857250" cy="1587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4" name="直接箭头连接符 23"/>
          <p:cNvCxnSpPr/>
          <p:nvPr>
            <p:custDataLst>
              <p:tags r:id="rId3"/>
            </p:custDataLst>
          </p:nvPr>
        </p:nvCxnSpPr>
        <p:spPr>
          <a:xfrm>
            <a:off x="4348088" y="1078706"/>
            <a:ext cx="1071562" cy="1588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5" name="直接箭头连接符 24"/>
          <p:cNvCxnSpPr/>
          <p:nvPr>
            <p:custDataLst>
              <p:tags r:id="rId4"/>
            </p:custDataLst>
          </p:nvPr>
        </p:nvCxnSpPr>
        <p:spPr>
          <a:xfrm>
            <a:off x="5364088" y="1062831"/>
            <a:ext cx="3082925" cy="233225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6" name="直接箭头连接符 25"/>
          <p:cNvCxnSpPr/>
          <p:nvPr>
            <p:custDataLst>
              <p:tags r:id="rId5"/>
            </p:custDataLst>
          </p:nvPr>
        </p:nvCxnSpPr>
        <p:spPr>
          <a:xfrm>
            <a:off x="4348088" y="1094581"/>
            <a:ext cx="3411971" cy="2629297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39" name="TextBox 38"/>
          <p:cNvSpPr txBox="1"/>
          <p:nvPr>
            <p:custDataLst>
              <p:tags r:id="rId6"/>
            </p:custDataLst>
          </p:nvPr>
        </p:nvSpPr>
        <p:spPr>
          <a:xfrm>
            <a:off x="0" y="196245"/>
            <a:ext cx="190770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成像作图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167" y="2813030"/>
          <a:ext cx="4786857" cy="2168050"/>
        </p:xfrm>
        <a:graphic>
          <a:graphicData uri="http://schemas.openxmlformats.org/drawingml/2006/table">
            <a:tbl>
              <a:tblPr/>
              <a:tblGrid>
                <a:gridCol w="1003904"/>
                <a:gridCol w="614601"/>
                <a:gridCol w="677366"/>
                <a:gridCol w="541785"/>
                <a:gridCol w="1157113"/>
                <a:gridCol w="792088"/>
              </a:tblGrid>
              <a:tr h="273108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等大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9142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幻灯机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3"/>
          <p:cNvGrpSpPr/>
          <p:nvPr>
            <p:custDataLst>
              <p:tags r:id="rId1"/>
            </p:custDataLst>
          </p:nvPr>
        </p:nvGrpSpPr>
        <p:grpSpPr>
          <a:xfrm>
            <a:off x="4505842" y="1539474"/>
            <a:ext cx="4602801" cy="2643186"/>
            <a:chOff x="869952" y="0"/>
            <a:chExt cx="4602833" cy="2643751"/>
          </a:xfrm>
        </p:grpSpPr>
        <p:grpSp>
          <p:nvGrpSpPr>
            <p:cNvPr id="45" name="Group 4"/>
            <p:cNvGrpSpPr/>
            <p:nvPr>
              <p:custDataLst>
                <p:tags r:id="rId11"/>
              </p:custDataLst>
            </p:nvPr>
          </p:nvGrpSpPr>
          <p:grpSpPr>
            <a:xfrm>
              <a:off x="869952" y="0"/>
              <a:ext cx="4602833" cy="2643751"/>
              <a:chOff x="869952" y="0"/>
              <a:chExt cx="4602833" cy="2643751"/>
            </a:xfrm>
          </p:grpSpPr>
          <p:sp>
            <p:nvSpPr>
              <p:cNvPr id="47" name="TextBox 3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935440" y="684358"/>
                <a:ext cx="357190" cy="519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8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48" name="Group 6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869952" y="0"/>
                <a:ext cx="4602833" cy="2643751"/>
                <a:chOff x="869952" y="0"/>
                <a:chExt cx="4602833" cy="2643751"/>
              </a:xfrm>
            </p:grpSpPr>
            <p:sp>
              <p:nvSpPr>
                <p:cNvPr id="49" name="椭圆 48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857520" y="0"/>
                  <a:ext cx="357190" cy="2643751"/>
                </a:xfrm>
                <a:prstGeom prst="ellipse">
                  <a:avLst/>
                </a:prstGeom>
                <a:solidFill>
                  <a:srgbClr val="C6D9F1"/>
                </a:solidFill>
                <a:ln w="25400" cap="flat" cmpd="sng">
                  <a:solidFill>
                    <a:srgbClr val="385D8A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3800" b="1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50" name="直接连接符 49"/>
                <p:cNvCxnSpPr/>
                <p:nvPr>
                  <p:custDataLst>
                    <p:tags r:id="rId16"/>
                  </p:custDataLst>
                </p:nvPr>
              </p:nvCxnSpPr>
              <p:spPr>
                <a:xfrm>
                  <a:off x="869952" y="1286149"/>
                  <a:ext cx="4602833" cy="0"/>
                </a:xfrm>
                <a:prstGeom prst="line">
                  <a:avLst/>
                </a:prstGeom>
                <a:ln>
                  <a:prstDash val="dashDot"/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5400000">
                  <a:off x="1902614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2" name="直接连接符 5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5400000">
                  <a:off x="4055279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3" name="直接连接符 52"/>
                <p:cNvCxnSpPr/>
                <p:nvPr>
                  <p:custDataLst>
                    <p:tags r:id="rId19"/>
                  </p:custDataLst>
                </p:nvPr>
              </p:nvCxnSpPr>
              <p:spPr>
                <a:xfrm rot="5400000">
                  <a:off x="799294" y="1212311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54" name="直接连接符 5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5400000">
                  <a:off x="5117324" y="1205960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sp>
              <p:nvSpPr>
                <p:cNvPr id="55" name="TextBox 43"/>
                <p:cNvSpPr txBox="1"/>
                <p:nvPr>
                  <p:custDataLst>
                    <p:tags r:id="rId21"/>
                  </p:custDataLst>
                </p:nvPr>
              </p:nvSpPr>
              <p:spPr>
                <a:xfrm>
                  <a:off x="1758962" y="1300439"/>
                  <a:ext cx="357190" cy="519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80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80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46" name="椭圆 45"/>
            <p:cNvSpPr/>
            <p:nvPr>
              <p:custDataLst>
                <p:tags r:id="rId12"/>
              </p:custDataLst>
            </p:nvPr>
          </p:nvSpPr>
          <p:spPr>
            <a:xfrm>
              <a:off x="3009921" y="1244865"/>
              <a:ext cx="71438" cy="7145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800" b="1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2" name="直接箭头连接符 21"/>
          <p:cNvCxnSpPr/>
          <p:nvPr>
            <p:custDataLst>
              <p:tags r:id="rId2"/>
            </p:custDataLst>
          </p:nvPr>
        </p:nvCxnSpPr>
        <p:spPr>
          <a:xfrm rot="5400000" flipH="1" flipV="1">
            <a:off x="5553596" y="2409424"/>
            <a:ext cx="857250" cy="1587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39" name="直接箭头连接符 38"/>
          <p:cNvCxnSpPr/>
          <p:nvPr>
            <p:custDataLst>
              <p:tags r:id="rId3"/>
            </p:custDataLst>
          </p:nvPr>
        </p:nvCxnSpPr>
        <p:spPr>
          <a:xfrm>
            <a:off x="5975871" y="2007786"/>
            <a:ext cx="714375" cy="1588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0" name="直接箭头连接符 39"/>
          <p:cNvCxnSpPr/>
          <p:nvPr>
            <p:custDataLst>
              <p:tags r:id="rId4"/>
            </p:custDataLst>
          </p:nvPr>
        </p:nvCxnSpPr>
        <p:spPr>
          <a:xfrm>
            <a:off x="6625158" y="1966511"/>
            <a:ext cx="2483485" cy="187833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1" name="直接箭头连接符 40"/>
          <p:cNvCxnSpPr/>
          <p:nvPr>
            <p:custDataLst>
              <p:tags r:id="rId5"/>
            </p:custDataLst>
          </p:nvPr>
        </p:nvCxnSpPr>
        <p:spPr>
          <a:xfrm>
            <a:off x="5978093" y="1994451"/>
            <a:ext cx="1847850" cy="217297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42" name="直接连接符 41"/>
          <p:cNvCxnSpPr/>
          <p:nvPr>
            <p:custDataLst>
              <p:tags r:id="rId6"/>
            </p:custDataLst>
          </p:nvPr>
        </p:nvCxnSpPr>
        <p:spPr>
          <a:xfrm rot="-5400000" flipV="1">
            <a:off x="4429646" y="445686"/>
            <a:ext cx="1643062" cy="1428750"/>
          </a:xfrm>
          <a:prstGeom prst="line">
            <a:avLst/>
          </a:prstGeom>
          <a:ln w="2222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/>
          <p:nvPr>
            <p:custDataLst>
              <p:tags r:id="rId7"/>
            </p:custDataLst>
          </p:nvPr>
        </p:nvCxnSpPr>
        <p:spPr>
          <a:xfrm rot="10800000">
            <a:off x="4466158" y="339324"/>
            <a:ext cx="2071688" cy="1571625"/>
          </a:xfrm>
          <a:prstGeom prst="line">
            <a:avLst/>
          </a:prstGeom>
          <a:ln w="2222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4" name="直接箭头连接符 43"/>
          <p:cNvCxnSpPr/>
          <p:nvPr>
            <p:custDataLst>
              <p:tags r:id="rId8"/>
            </p:custDataLst>
          </p:nvPr>
        </p:nvCxnSpPr>
        <p:spPr>
          <a:xfrm rot="-5400000" flipV="1">
            <a:off x="3491433" y="1650599"/>
            <a:ext cx="2351088" cy="25400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dash"/>
            <a:headEnd type="none" w="med" len="med"/>
            <a:tailEnd type="arrow" w="med" len="med"/>
          </a:ln>
        </p:spPr>
      </p:cxnSp>
      <p:sp>
        <p:nvSpPr>
          <p:cNvPr id="56" name="TextBox 55"/>
          <p:cNvSpPr txBox="1"/>
          <p:nvPr>
            <p:custDataLst>
              <p:tags r:id="rId9"/>
            </p:custDataLst>
          </p:nvPr>
        </p:nvSpPr>
        <p:spPr>
          <a:xfrm>
            <a:off x="0" y="196245"/>
            <a:ext cx="190770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成像作图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1167" y="2813030"/>
          <a:ext cx="4786857" cy="2168050"/>
        </p:xfrm>
        <a:graphic>
          <a:graphicData uri="http://schemas.openxmlformats.org/drawingml/2006/table">
            <a:tbl>
              <a:tblPr/>
              <a:tblGrid>
                <a:gridCol w="1003904"/>
                <a:gridCol w="614601"/>
                <a:gridCol w="677366"/>
                <a:gridCol w="541785"/>
                <a:gridCol w="1157113"/>
                <a:gridCol w="792088"/>
              </a:tblGrid>
              <a:tr h="273108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等大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9142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幻灯机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虚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正立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放大镜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5616" y="843558"/>
          <a:ext cx="7092279" cy="3069704"/>
        </p:xfrm>
        <a:graphic>
          <a:graphicData uri="http://schemas.openxmlformats.org/drawingml/2006/table">
            <a:tbl>
              <a:tblPr/>
              <a:tblGrid>
                <a:gridCol w="1359039"/>
                <a:gridCol w="1054134"/>
                <a:gridCol w="970742"/>
                <a:gridCol w="1008529"/>
                <a:gridCol w="1340796"/>
                <a:gridCol w="1359039"/>
              </a:tblGrid>
              <a:tr h="387735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物距（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像的性质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应用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384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正倒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大小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虚实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像距（ 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8773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＞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73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＝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等大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＝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73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＞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投影仪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73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＝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不成像、得到一束平行光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73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正立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虚像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放大镜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2400" b="1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对凸透镜成像进一步总结</a:t>
            </a:r>
            <a:endParaRPr lang="en-US" altLang="zh-CN" sz="2400" b="1" smtClean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）一倍焦距分虚实；</a:t>
            </a:r>
            <a:endParaRPr lang="en-US" altLang="zh-CN" sz="2400" b="1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）二倍焦距分大小；</a:t>
            </a:r>
            <a:endParaRPr lang="en-US" altLang="zh-CN" sz="2400" b="1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）实像异侧倒，虚像同侧立。</a:t>
            </a:r>
            <a:endParaRPr lang="en-US" altLang="zh-CN" sz="2400" b="1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成实像变化规律：</a:t>
            </a:r>
            <a:endParaRPr lang="en-US" altLang="zh-CN" sz="2400" b="1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物近像远像变大，物远像近像变小；</a:t>
            </a:r>
            <a:endParaRPr lang="en-US" altLang="zh-CN" sz="2400" b="1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400" b="1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成虚像变化规律：</a:t>
            </a:r>
            <a:endParaRPr lang="en-US" altLang="zh-CN" sz="2400" b="1" smtClean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物近像近像变小，物远像远像变小。</a:t>
            </a:r>
            <a:endParaRPr lang="zh-CN" altLang="en-US" sz="2400" b="1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48"/>
          <a:stretch>
            <a:fillRect/>
          </a:stretch>
        </p:blipFill>
        <p:spPr bwMode="auto">
          <a:xfrm>
            <a:off x="4761992" y="1563638"/>
            <a:ext cx="4382008" cy="149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96245"/>
            <a:ext cx="4932040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如何理解成虚像时的变化特点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79512" y="1131590"/>
            <a:ext cx="885698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</a:rPr>
              <a:t>物近像近像变小，物远像远像</a:t>
            </a:r>
            <a:r>
              <a:rPr lang="zh-CN" altLang="en-US" sz="2400" smtClean="0">
                <a:latin typeface="宋体" panose="02010600030101010101" pitchFamily="2" charset="-122"/>
              </a:rPr>
              <a:t>变</a:t>
            </a:r>
            <a:r>
              <a:rPr lang="zh-CN" altLang="en-US" sz="2400">
                <a:latin typeface="宋体" panose="02010600030101010101" pitchFamily="2" charset="-122"/>
              </a:rPr>
              <a:t>大</a:t>
            </a:r>
            <a:r>
              <a:rPr lang="zh-CN" altLang="en-US" sz="2400" smtClean="0">
                <a:latin typeface="宋体" panose="02010600030101010101" pitchFamily="2" charset="-122"/>
              </a:rPr>
              <a:t>。因为此时，物距增大则是靠近焦点，折射光线接近平行，反向延长线在很远处相交成像。故像变大。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50"/>
          <p:cNvGrpSpPr/>
          <p:nvPr>
            <p:custDataLst>
              <p:tags r:id="rId1"/>
            </p:custDataLst>
          </p:nvPr>
        </p:nvGrpSpPr>
        <p:grpSpPr>
          <a:xfrm>
            <a:off x="2287981" y="1046177"/>
            <a:ext cx="4554938" cy="2893725"/>
            <a:chOff x="1526702" y="1199660"/>
            <a:chExt cx="6072230" cy="3858446"/>
          </a:xfrm>
        </p:grpSpPr>
        <p:grpSp>
          <p:nvGrpSpPr>
            <p:cNvPr id="22561" name="组合 34"/>
            <p:cNvGrpSpPr/>
            <p:nvPr>
              <p:custDataLst>
                <p:tags r:id="rId32"/>
              </p:custDataLst>
            </p:nvPr>
          </p:nvGrpSpPr>
          <p:grpSpPr>
            <a:xfrm>
              <a:off x="1526702" y="1199660"/>
              <a:ext cx="6072230" cy="3858446"/>
              <a:chOff x="1526702" y="1199660"/>
              <a:chExt cx="6072230" cy="3858446"/>
            </a:xfrm>
          </p:grpSpPr>
          <p:sp>
            <p:nvSpPr>
              <p:cNvPr id="22563" name="TextBox 5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5461914" y="1883900"/>
                <a:ext cx="357190" cy="4141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1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22564" name="组合 63"/>
              <p:cNvGrpSpPr/>
              <p:nvPr>
                <p:custDataLst>
                  <p:tags r:id="rId35"/>
                </p:custDataLst>
              </p:nvPr>
            </p:nvGrpSpPr>
            <p:grpSpPr>
              <a:xfrm>
                <a:off x="1526702" y="1199660"/>
                <a:ext cx="6072230" cy="3858446"/>
                <a:chOff x="1526702" y="1199660"/>
                <a:chExt cx="6072230" cy="3858446"/>
              </a:xfrm>
            </p:grpSpPr>
            <p:sp>
              <p:nvSpPr>
                <p:cNvPr id="8" name="椭圆 7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4384222" y="1199660"/>
                  <a:ext cx="357190" cy="2643751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850" b="1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9" name="直接连接符 8"/>
                <p:cNvCxnSpPr/>
                <p:nvPr>
                  <p:custDataLst>
                    <p:tags r:id="rId37"/>
                  </p:custDataLst>
                </p:nvPr>
              </p:nvCxnSpPr>
              <p:spPr>
                <a:xfrm>
                  <a:off x="1526702" y="2485809"/>
                  <a:ext cx="6072230" cy="1588"/>
                </a:xfrm>
                <a:prstGeom prst="line">
                  <a:avLst/>
                </a:prstGeom>
                <a:ln>
                  <a:prstDash val="dashDot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>
                  <p:custDataLst>
                    <p:tags r:id="rId38"/>
                  </p:custDataLst>
                </p:nvPr>
              </p:nvCxnSpPr>
              <p:spPr>
                <a:xfrm rot="5400000">
                  <a:off x="3429319" y="2413562"/>
                  <a:ext cx="142905" cy="1587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>
                  <p:custDataLst>
                    <p:tags r:id="rId39"/>
                  </p:custDataLst>
                </p:nvPr>
              </p:nvCxnSpPr>
              <p:spPr>
                <a:xfrm rot="5400000">
                  <a:off x="5581984" y="2413562"/>
                  <a:ext cx="142905" cy="1587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>
                  <p:custDataLst>
                    <p:tags r:id="rId40"/>
                  </p:custDataLst>
                </p:nvPr>
              </p:nvCxnSpPr>
              <p:spPr>
                <a:xfrm rot="5400000">
                  <a:off x="2326000" y="2411975"/>
                  <a:ext cx="142905" cy="1588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>
                  <p:custDataLst>
                    <p:tags r:id="rId41"/>
                  </p:custDataLst>
                </p:nvPr>
              </p:nvCxnSpPr>
              <p:spPr>
                <a:xfrm rot="5400000">
                  <a:off x="6644030" y="2405624"/>
                  <a:ext cx="142905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571" name="TextBox 13"/>
                <p:cNvSpPr txBox="1"/>
                <p:nvPr>
                  <p:custDataLst>
                    <p:tags r:id="rId42"/>
                  </p:custDataLst>
                </p:nvPr>
              </p:nvSpPr>
              <p:spPr>
                <a:xfrm>
                  <a:off x="3286116" y="2500306"/>
                  <a:ext cx="357190" cy="4141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10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15" name="直接连接符 14"/>
                <p:cNvCxnSpPr/>
                <p:nvPr>
                  <p:custDataLst>
                    <p:tags r:id="rId43"/>
                  </p:custDataLst>
                </p:nvPr>
              </p:nvCxnSpPr>
              <p:spPr>
                <a:xfrm rot="5400000">
                  <a:off x="2518698" y="4092701"/>
                  <a:ext cx="1929222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>
                  <p:custDataLst>
                    <p:tags r:id="rId44"/>
                  </p:custDataLst>
                </p:nvPr>
              </p:nvCxnSpPr>
              <p:spPr>
                <a:xfrm rot="5400000">
                  <a:off x="3595825" y="4091908"/>
                  <a:ext cx="1927635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箭头连接符 16"/>
                <p:cNvCxnSpPr/>
                <p:nvPr>
                  <p:custDataLst>
                    <p:tags r:id="rId45"/>
                  </p:custDataLst>
                </p:nvPr>
              </p:nvCxnSpPr>
              <p:spPr>
                <a:xfrm>
                  <a:off x="4209596" y="4286417"/>
                  <a:ext cx="35719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箭头连接符 17"/>
                <p:cNvCxnSpPr/>
                <p:nvPr>
                  <p:custDataLst>
                    <p:tags r:id="rId46"/>
                  </p:custDataLst>
                </p:nvPr>
              </p:nvCxnSpPr>
              <p:spPr>
                <a:xfrm rot="10800000">
                  <a:off x="3484104" y="4289592"/>
                  <a:ext cx="334964" cy="9527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576" name="TextBox 18"/>
                <p:cNvSpPr txBox="1"/>
                <p:nvPr>
                  <p:custDataLst>
                    <p:tags r:id="rId47"/>
                  </p:custDataLst>
                </p:nvPr>
              </p:nvSpPr>
              <p:spPr>
                <a:xfrm>
                  <a:off x="3860944" y="4007292"/>
                  <a:ext cx="303532" cy="5297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5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85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5" name="椭圆 4"/>
            <p:cNvSpPr/>
            <p:nvPr>
              <p:custDataLst>
                <p:tags r:id="rId33"/>
              </p:custDataLst>
            </p:nvPr>
          </p:nvSpPr>
          <p:spPr>
            <a:xfrm>
              <a:off x="4536623" y="2444525"/>
              <a:ext cx="71438" cy="714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0" name="直接箭头连接符 19"/>
          <p:cNvCxnSpPr/>
          <p:nvPr>
            <p:custDataLst>
              <p:tags r:id="rId2"/>
            </p:custDataLst>
          </p:nvPr>
        </p:nvCxnSpPr>
        <p:spPr>
          <a:xfrm rot="5400000" flipH="1" flipV="1">
            <a:off x="2618438" y="1704113"/>
            <a:ext cx="643050" cy="1191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>
            <p:custDataLst>
              <p:tags r:id="rId3"/>
            </p:custDataLst>
          </p:nvPr>
        </p:nvCxnSpPr>
        <p:spPr>
          <a:xfrm rot="5400000">
            <a:off x="5899779" y="2301316"/>
            <a:ext cx="560883" cy="1191"/>
          </a:xfrm>
          <a:prstGeom prst="straightConnector1">
            <a:avLst/>
          </a:prstGeom>
          <a:ln w="31750" cmpd="sng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87"/>
          <p:cNvGrpSpPr/>
          <p:nvPr>
            <p:custDataLst>
              <p:tags r:id="rId4"/>
            </p:custDataLst>
          </p:nvPr>
        </p:nvGrpSpPr>
        <p:grpSpPr>
          <a:xfrm>
            <a:off x="2922697" y="1378420"/>
            <a:ext cx="1705273" cy="1178925"/>
            <a:chOff x="2373299" y="1643050"/>
            <a:chExt cx="2273547" cy="1571636"/>
          </a:xfrm>
        </p:grpSpPr>
        <p:cxnSp>
          <p:nvCxnSpPr>
            <p:cNvPr id="21" name="直接箭头连接符 20"/>
            <p:cNvCxnSpPr/>
            <p:nvPr>
              <p:custDataLst>
                <p:tags r:id="rId24"/>
              </p:custDataLst>
            </p:nvPr>
          </p:nvCxnSpPr>
          <p:spPr>
            <a:xfrm flipV="1">
              <a:off x="2373299" y="1643050"/>
              <a:ext cx="2214804" cy="1270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>
              <p:custDataLst>
                <p:tags r:id="rId25"/>
              </p:custDataLst>
            </p:nvPr>
          </p:nvCxnSpPr>
          <p:spPr>
            <a:xfrm>
              <a:off x="2395525" y="1671625"/>
              <a:ext cx="2251321" cy="82233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>
              <p:custDataLst>
                <p:tags r:id="rId26"/>
              </p:custDataLst>
            </p:nvPr>
          </p:nvCxnSpPr>
          <p:spPr>
            <a:xfrm>
              <a:off x="2409815" y="1666862"/>
              <a:ext cx="2162411" cy="19050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>
              <p:custDataLst>
                <p:tags r:id="rId27"/>
              </p:custDataLst>
            </p:nvPr>
          </p:nvCxnSpPr>
          <p:spPr>
            <a:xfrm>
              <a:off x="2409815" y="1662100"/>
              <a:ext cx="2162411" cy="409578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>
              <p:custDataLst>
                <p:tags r:id="rId28"/>
              </p:custDataLst>
            </p:nvPr>
          </p:nvCxnSpPr>
          <p:spPr>
            <a:xfrm>
              <a:off x="2405052" y="1666862"/>
              <a:ext cx="2167174" cy="54769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>
              <p:custDataLst>
                <p:tags r:id="rId29"/>
              </p:custDataLst>
            </p:nvPr>
          </p:nvCxnSpPr>
          <p:spPr>
            <a:xfrm>
              <a:off x="2405052" y="1666862"/>
              <a:ext cx="2167174" cy="1047757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>
              <p:custDataLst>
                <p:tags r:id="rId30"/>
              </p:custDataLst>
            </p:nvPr>
          </p:nvCxnSpPr>
          <p:spPr>
            <a:xfrm>
              <a:off x="2405052" y="1671625"/>
              <a:ext cx="2167174" cy="154306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>
              <p:custDataLst>
                <p:tags r:id="rId31"/>
              </p:custDataLst>
            </p:nvPr>
          </p:nvCxnSpPr>
          <p:spPr>
            <a:xfrm>
              <a:off x="2405052" y="1671625"/>
              <a:ext cx="2167174" cy="1257309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88"/>
          <p:cNvGrpSpPr/>
          <p:nvPr>
            <p:custDataLst>
              <p:tags r:id="rId5"/>
            </p:custDataLst>
          </p:nvPr>
        </p:nvGrpSpPr>
        <p:grpSpPr>
          <a:xfrm>
            <a:off x="4530321" y="1366512"/>
            <a:ext cx="2935404" cy="1780296"/>
            <a:chOff x="4516891" y="1626721"/>
            <a:chExt cx="3912761" cy="2373783"/>
          </a:xfrm>
        </p:grpSpPr>
        <p:cxnSp>
          <p:nvCxnSpPr>
            <p:cNvPr id="22" name="直接箭头连接符 21"/>
            <p:cNvCxnSpPr/>
            <p:nvPr>
              <p:custDataLst>
                <p:tags r:id="rId16"/>
              </p:custDataLst>
            </p:nvPr>
          </p:nvCxnSpPr>
          <p:spPr>
            <a:xfrm>
              <a:off x="4516891" y="1626721"/>
              <a:ext cx="3198464" cy="2373783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>
              <p:custDataLst>
                <p:tags r:id="rId17"/>
              </p:custDataLst>
            </p:nvPr>
          </p:nvCxnSpPr>
          <p:spPr>
            <a:xfrm>
              <a:off x="4572447" y="1856954"/>
              <a:ext cx="3214338" cy="2072099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>
              <p:custDataLst>
                <p:tags r:id="rId18"/>
              </p:custDataLst>
            </p:nvPr>
          </p:nvCxnSpPr>
          <p:spPr>
            <a:xfrm>
              <a:off x="4572447" y="2071309"/>
              <a:ext cx="3428627" cy="1857744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>
              <p:custDataLst>
                <p:tags r:id="rId19"/>
              </p:custDataLst>
            </p:nvPr>
          </p:nvCxnSpPr>
          <p:spPr>
            <a:xfrm>
              <a:off x="4572447" y="2214213"/>
              <a:ext cx="3571486" cy="171484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>
              <p:custDataLst>
                <p:tags r:id="rId20"/>
              </p:custDataLst>
            </p:nvPr>
          </p:nvCxnSpPr>
          <p:spPr>
            <a:xfrm>
              <a:off x="4572447" y="3214536"/>
              <a:ext cx="3285767" cy="7145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>
              <p:custDataLst>
                <p:tags r:id="rId21"/>
              </p:custDataLst>
            </p:nvPr>
          </p:nvCxnSpPr>
          <p:spPr>
            <a:xfrm>
              <a:off x="4572447" y="2928729"/>
              <a:ext cx="3857205" cy="571613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>
              <p:custDataLst>
                <p:tags r:id="rId22"/>
              </p:custDataLst>
            </p:nvPr>
          </p:nvCxnSpPr>
          <p:spPr>
            <a:xfrm>
              <a:off x="4572447" y="2714374"/>
              <a:ext cx="3642916" cy="92887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>
              <p:custDataLst>
                <p:tags r:id="rId23"/>
              </p:custDataLst>
            </p:nvPr>
          </p:nvCxnSpPr>
          <p:spPr>
            <a:xfrm>
              <a:off x="4577209" y="2476202"/>
              <a:ext cx="3281005" cy="1167045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圆角矩形 89"/>
          <p:cNvSpPr/>
          <p:nvPr>
            <p:custDataLst>
              <p:tags r:id="rId6"/>
            </p:custDataLst>
          </p:nvPr>
        </p:nvSpPr>
        <p:spPr>
          <a:xfrm>
            <a:off x="4518412" y="2035760"/>
            <a:ext cx="107175" cy="123251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" name="组合 105"/>
          <p:cNvGrpSpPr/>
          <p:nvPr>
            <p:custDataLst>
              <p:tags r:id="rId7"/>
            </p:custDataLst>
          </p:nvPr>
        </p:nvGrpSpPr>
        <p:grpSpPr>
          <a:xfrm>
            <a:off x="4572000" y="1378420"/>
            <a:ext cx="2036325" cy="1446862"/>
            <a:chOff x="4572000" y="1643050"/>
            <a:chExt cx="2714646" cy="1928826"/>
          </a:xfrm>
        </p:grpSpPr>
        <p:cxnSp>
          <p:nvCxnSpPr>
            <p:cNvPr id="96" name="直接箭头连接符 95"/>
            <p:cNvCxnSpPr/>
            <p:nvPr>
              <p:custDataLst>
                <p:tags r:id="rId11"/>
              </p:custDataLst>
            </p:nvPr>
          </p:nvCxnSpPr>
          <p:spPr>
            <a:xfrm>
              <a:off x="4572000" y="1643050"/>
              <a:ext cx="2500332" cy="1857388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97"/>
            <p:cNvCxnSpPr/>
            <p:nvPr>
              <p:custDataLst>
                <p:tags r:id="rId12"/>
              </p:custDataLst>
            </p:nvPr>
          </p:nvCxnSpPr>
          <p:spPr>
            <a:xfrm>
              <a:off x="4572000" y="1857364"/>
              <a:ext cx="2643208" cy="171451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箭头连接符 99"/>
            <p:cNvCxnSpPr/>
            <p:nvPr>
              <p:custDataLst>
                <p:tags r:id="rId13"/>
              </p:custDataLst>
            </p:nvPr>
          </p:nvCxnSpPr>
          <p:spPr>
            <a:xfrm>
              <a:off x="4572000" y="2071678"/>
              <a:ext cx="2643208" cy="142876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箭头连接符 101"/>
            <p:cNvCxnSpPr/>
            <p:nvPr>
              <p:custDataLst>
                <p:tags r:id="rId14"/>
              </p:custDataLst>
            </p:nvPr>
          </p:nvCxnSpPr>
          <p:spPr>
            <a:xfrm>
              <a:off x="4572000" y="2214554"/>
              <a:ext cx="2714646" cy="1285884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箭头连接符 103"/>
            <p:cNvCxnSpPr/>
            <p:nvPr>
              <p:custDataLst>
                <p:tags r:id="rId15"/>
              </p:custDataLst>
            </p:nvPr>
          </p:nvCxnSpPr>
          <p:spPr>
            <a:xfrm>
              <a:off x="4586288" y="2473318"/>
              <a:ext cx="2700358" cy="960445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直接箭头连接符 106"/>
          <p:cNvCxnSpPr/>
          <p:nvPr>
            <p:custDataLst>
              <p:tags r:id="rId8"/>
            </p:custDataLst>
          </p:nvPr>
        </p:nvCxnSpPr>
        <p:spPr>
          <a:xfrm rot="5400000">
            <a:off x="5899779" y="2308461"/>
            <a:ext cx="560883" cy="1191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>
            <p:custDataLst>
              <p:tags r:id="rId9"/>
            </p:custDataLst>
          </p:nvPr>
        </p:nvSpPr>
        <p:spPr>
          <a:xfrm>
            <a:off x="0" y="124490"/>
            <a:ext cx="860444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当透镜被纸遮住一部分以后，所成的像有什么变化？</a:t>
            </a:r>
          </a:p>
        </p:txBody>
      </p:sp>
      <p:sp>
        <p:nvSpPr>
          <p:cNvPr id="3" name="TextBox 2"/>
          <p:cNvSpPr txBox="1"/>
          <p:nvPr>
            <p:custDataLst>
              <p:tags r:id="rId10"/>
            </p:custDataLst>
          </p:nvPr>
        </p:nvSpPr>
        <p:spPr>
          <a:xfrm>
            <a:off x="179512" y="4083918"/>
            <a:ext cx="600011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能成完整的像，只是像的亮度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变暗</a:t>
            </a:r>
            <a:r>
              <a:rPr lang="zh-CN" altLang="en-US" sz="2800" b="1" smtClean="0">
                <a:latin typeface="宋体" panose="02010600030101010101" pitchFamily="2" charset="-122"/>
              </a:rPr>
              <a:t>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24490"/>
            <a:ext cx="608416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如果光屏上看不见像，是什么原因？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0" y="557297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①蜡烛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倍焦点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内，凸透镜成虚像，不能呈现在光屏上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蜡烛到凸透镜的距离稍大于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倍焦距，成像在很远的地方，光屏无法移动到该位置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蜡烛、凸透镜、光屏三者中心不在同一高度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蜡烛在焦点上，凸透镜没有成像。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96245"/>
            <a:ext cx="572412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像不在光屏中央位置，如何调节？</a:t>
            </a:r>
          </a:p>
        </p:txBody>
      </p:sp>
      <p:pic>
        <p:nvPicPr>
          <p:cNvPr id="4098" name="Picture 2" descr="G:\课件\人教版初中物理8年级上册全套教学资料\课件\第五章 透镜及其利用\第三节\09704002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31590"/>
            <a:ext cx="6485080" cy="213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249538" y="2908627"/>
            <a:ext cx="8894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当光屏上的像偏上时，有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者调节方法：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（解题思想：烛焰的中心位置要比凸透镜中心位置低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smtClean="0">
              <a:solidFill>
                <a:srgbClr val="FF0000"/>
              </a:solidFill>
              <a:latin typeface="楷体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①将光屏上调；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②将凸透镜下调；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③将蜡烛上调。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673"/>
          <p:cNvSpPr txBox="1"/>
          <p:nvPr>
            <p:custDataLst>
              <p:tags r:id="rId1"/>
            </p:custDataLst>
          </p:nvPr>
        </p:nvSpPr>
        <p:spPr>
          <a:xfrm>
            <a:off x="1094581" y="946472"/>
            <a:ext cx="6954837" cy="17351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凸透镜成像规律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一倍焦距分虚实，二倍焦距分大小．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物远像近像变小，物近像远像变大．</a:t>
            </a: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269206" y="2697509"/>
            <a:ext cx="6480176" cy="2322513"/>
            <a:chOff x="793" y="2305"/>
            <a:chExt cx="4082" cy="1463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793" y="2305"/>
              <a:ext cx="4082" cy="1463"/>
              <a:chOff x="793" y="2115"/>
              <a:chExt cx="4082" cy="1463"/>
            </a:xfrm>
          </p:grpSpPr>
          <p:sp>
            <p:nvSpPr>
              <p:cNvPr id="8" name="文本框 2867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337" y="2750"/>
                <a:ext cx="3221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0000FF"/>
                    </a:solidFill>
                  </a:rPr>
                  <a:t>2</a:t>
                </a:r>
                <a:r>
                  <a:rPr lang="en-US" altLang="zh-CN" sz="2000" b="1" i="1">
                    <a:solidFill>
                      <a:srgbClr val="0000FF"/>
                    </a:solidFill>
                  </a:rPr>
                  <a:t>f </a:t>
                </a:r>
                <a:r>
                  <a:rPr lang="en-US" altLang="zh-CN" sz="2000" b="1">
                    <a:solidFill>
                      <a:srgbClr val="0000FF"/>
                    </a:solidFill>
                  </a:rPr>
                  <a:t>            </a:t>
                </a:r>
                <a:r>
                  <a:rPr lang="en-US" altLang="zh-CN" sz="2000" b="1" i="1">
                    <a:solidFill>
                      <a:srgbClr val="0000FF"/>
                    </a:solidFill>
                  </a:rPr>
                  <a:t> f </a:t>
                </a:r>
                <a:r>
                  <a:rPr lang="en-US" altLang="zh-CN" sz="2000" b="1">
                    <a:solidFill>
                      <a:srgbClr val="0000FF"/>
                    </a:solidFill>
                  </a:rPr>
                  <a:t>          O            </a:t>
                </a:r>
                <a:r>
                  <a:rPr lang="en-US" altLang="zh-CN" sz="2000" b="1" i="1">
                    <a:solidFill>
                      <a:srgbClr val="0000FF"/>
                    </a:solidFill>
                  </a:rPr>
                  <a:t>f</a:t>
                </a:r>
                <a:r>
                  <a:rPr lang="en-US" altLang="zh-CN" sz="2000" b="1">
                    <a:solidFill>
                      <a:srgbClr val="0000FF"/>
                    </a:solidFill>
                  </a:rPr>
                  <a:t>             </a:t>
                </a:r>
                <a:r>
                  <a:rPr lang="en-US" altLang="zh-CN" sz="2000" b="1" i="1">
                    <a:solidFill>
                      <a:srgbClr val="0000FF"/>
                    </a:solidFill>
                  </a:rPr>
                  <a:t>2f </a:t>
                </a:r>
                <a:r>
                  <a:rPr lang="en-US" altLang="zh-CN" sz="2000" b="1">
                    <a:solidFill>
                      <a:srgbClr val="0000FF"/>
                    </a:solidFill>
                  </a:rPr>
                  <a:t> </a:t>
                </a:r>
                <a:endParaRPr lang="en-US" altLang="zh-CN" sz="2000" b="1" i="1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9" name="组合 8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793" y="2115"/>
                <a:ext cx="4082" cy="1463"/>
                <a:chOff x="793" y="2069"/>
                <a:chExt cx="4082" cy="1463"/>
              </a:xfrm>
            </p:grpSpPr>
            <p:grpSp>
              <p:nvGrpSpPr>
                <p:cNvPr id="10" name="组合 9"/>
                <p:cNvGrpSpPr/>
                <p:nvPr>
                  <p:custDataLst>
                    <p:tags r:id="rId9"/>
                  </p:custDataLst>
                </p:nvPr>
              </p:nvGrpSpPr>
              <p:grpSpPr>
                <a:xfrm>
                  <a:off x="793" y="2296"/>
                  <a:ext cx="3810" cy="816"/>
                  <a:chOff x="793" y="2296"/>
                  <a:chExt cx="3810" cy="816"/>
                </a:xfrm>
              </p:grpSpPr>
              <p:sp>
                <p:nvSpPr>
                  <p:cNvPr id="46" name="椭圆 45"/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2608" y="2296"/>
                    <a:ext cx="181" cy="816"/>
                  </a:xfrm>
                  <a:prstGeom prst="ellipse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>
                    <a:lvl1pPr marL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sz="1800" b="0" i="0" u="non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lvl="1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lvl="2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lvl="3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lvl="4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lvl="5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lvl="6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lvl="7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lvl="8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47" name="组合 46"/>
                  <p:cNvGrpSpPr/>
                  <p:nvPr>
                    <p:custDataLst>
                      <p:tags r:id="rId46"/>
                    </p:custDataLst>
                  </p:nvPr>
                </p:nvGrpSpPr>
                <p:grpSpPr>
                  <a:xfrm>
                    <a:off x="793" y="2658"/>
                    <a:ext cx="3810" cy="73"/>
                    <a:chOff x="1565" y="3947"/>
                    <a:chExt cx="3810" cy="73"/>
                  </a:xfrm>
                </p:grpSpPr>
                <p:grpSp>
                  <p:nvGrpSpPr>
                    <p:cNvPr id="48" name="组合 47"/>
                    <p:cNvGrpSpPr/>
                    <p:nvPr>
                      <p:custDataLst>
                        <p:tags r:id="rId47"/>
                      </p:custDataLst>
                    </p:nvPr>
                  </p:nvGrpSpPr>
                  <p:grpSpPr>
                    <a:xfrm>
                      <a:off x="2835" y="3947"/>
                      <a:ext cx="680" cy="73"/>
                      <a:chOff x="2835" y="3947"/>
                      <a:chExt cx="680" cy="73"/>
                    </a:xfrm>
                  </p:grpSpPr>
                  <p:sp>
                    <p:nvSpPr>
                      <p:cNvPr id="62" name="椭圆 61"/>
                      <p:cNvSpPr/>
                      <p:nvPr>
                        <p:custDataLst>
                          <p:tags r:id="rId61"/>
                        </p:custDataLst>
                      </p:nvPr>
                    </p:nvSpPr>
                    <p:spPr>
                      <a:xfrm>
                        <a:off x="3442" y="3947"/>
                        <a:ext cx="73" cy="7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>
                        <a:lvl1pPr marL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lvl="1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2pPr>
                        <a:lvl3pPr marL="914400" lvl="2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3pPr>
                        <a:lvl4pPr marL="1371600" lvl="3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4pPr>
                        <a:lvl5pPr marL="1828800" lvl="4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5pPr>
                        <a:lvl6pPr marL="2286000" lvl="5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6pPr>
                        <a:lvl7pPr marL="2743200" lvl="6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7pPr>
                        <a:lvl8pPr marL="3200400" lvl="7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8pPr>
                        <a:lvl9pPr marL="3657600" lvl="8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直接连接符 62"/>
                      <p:cNvSpPr/>
                      <p:nvPr>
                        <p:custDataLst>
                          <p:tags r:id="rId62"/>
                        </p:custDataLst>
                      </p:nvPr>
                    </p:nvSpPr>
                    <p:spPr>
                      <a:xfrm>
                        <a:off x="2835" y="3993"/>
                        <a:ext cx="635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49" name="组合 48"/>
                    <p:cNvGrpSpPr/>
                    <p:nvPr>
                      <p:custDataLst>
                        <p:tags r:id="rId48"/>
                      </p:custDataLst>
                    </p:nvPr>
                  </p:nvGrpSpPr>
                  <p:grpSpPr>
                    <a:xfrm>
                      <a:off x="3470" y="3947"/>
                      <a:ext cx="680" cy="73"/>
                      <a:chOff x="2835" y="3947"/>
                      <a:chExt cx="680" cy="73"/>
                    </a:xfrm>
                  </p:grpSpPr>
                  <p:sp>
                    <p:nvSpPr>
                      <p:cNvPr id="60" name="椭圆 59"/>
                      <p:cNvSpPr/>
                      <p:nvPr>
                        <p:custDataLst>
                          <p:tags r:id="rId59"/>
                        </p:custDataLst>
                      </p:nvPr>
                    </p:nvSpPr>
                    <p:spPr>
                      <a:xfrm>
                        <a:off x="3442" y="3947"/>
                        <a:ext cx="73" cy="7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>
                        <a:lvl1pPr marL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lvl="1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2pPr>
                        <a:lvl3pPr marL="914400" lvl="2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3pPr>
                        <a:lvl4pPr marL="1371600" lvl="3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4pPr>
                        <a:lvl5pPr marL="1828800" lvl="4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5pPr>
                        <a:lvl6pPr marL="2286000" lvl="5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6pPr>
                        <a:lvl7pPr marL="2743200" lvl="6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7pPr>
                        <a:lvl8pPr marL="3200400" lvl="7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8pPr>
                        <a:lvl9pPr marL="3657600" lvl="8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直接连接符 60"/>
                      <p:cNvSpPr/>
                      <p:nvPr>
                        <p:custDataLst>
                          <p:tags r:id="rId60"/>
                        </p:custDataLst>
                      </p:nvPr>
                    </p:nvSpPr>
                    <p:spPr>
                      <a:xfrm>
                        <a:off x="2835" y="3993"/>
                        <a:ext cx="635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50" name="组合 49"/>
                    <p:cNvGrpSpPr/>
                    <p:nvPr>
                      <p:custDataLst>
                        <p:tags r:id="rId49"/>
                      </p:custDataLst>
                    </p:nvPr>
                  </p:nvGrpSpPr>
                  <p:grpSpPr>
                    <a:xfrm>
                      <a:off x="2200" y="3947"/>
                      <a:ext cx="680" cy="73"/>
                      <a:chOff x="2835" y="3947"/>
                      <a:chExt cx="680" cy="73"/>
                    </a:xfrm>
                  </p:grpSpPr>
                  <p:sp>
                    <p:nvSpPr>
                      <p:cNvPr id="58" name="椭圆 57"/>
                      <p:cNvSpPr/>
                      <p:nvPr>
                        <p:custDataLst>
                          <p:tags r:id="rId57"/>
                        </p:custDataLst>
                      </p:nvPr>
                    </p:nvSpPr>
                    <p:spPr>
                      <a:xfrm>
                        <a:off x="3442" y="3947"/>
                        <a:ext cx="73" cy="7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>
                        <a:lvl1pPr marL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lvl="1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2pPr>
                        <a:lvl3pPr marL="914400" lvl="2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3pPr>
                        <a:lvl4pPr marL="1371600" lvl="3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4pPr>
                        <a:lvl5pPr marL="1828800" lvl="4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5pPr>
                        <a:lvl6pPr marL="2286000" lvl="5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6pPr>
                        <a:lvl7pPr marL="2743200" lvl="6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7pPr>
                        <a:lvl8pPr marL="3200400" lvl="7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8pPr>
                        <a:lvl9pPr marL="3657600" lvl="8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59" name="直接连接符 58"/>
                      <p:cNvSpPr/>
                      <p:nvPr>
                        <p:custDataLst>
                          <p:tags r:id="rId58"/>
                        </p:custDataLst>
                      </p:nvPr>
                    </p:nvSpPr>
                    <p:spPr>
                      <a:xfrm>
                        <a:off x="2835" y="3993"/>
                        <a:ext cx="635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51" name="组合 50"/>
                    <p:cNvGrpSpPr/>
                    <p:nvPr>
                      <p:custDataLst>
                        <p:tags r:id="rId50"/>
                      </p:custDataLst>
                    </p:nvPr>
                  </p:nvGrpSpPr>
                  <p:grpSpPr>
                    <a:xfrm>
                      <a:off x="4105" y="3947"/>
                      <a:ext cx="680" cy="73"/>
                      <a:chOff x="2835" y="3947"/>
                      <a:chExt cx="680" cy="73"/>
                    </a:xfrm>
                  </p:grpSpPr>
                  <p:sp>
                    <p:nvSpPr>
                      <p:cNvPr id="56" name="椭圆 55"/>
                      <p:cNvSpPr/>
                      <p:nvPr>
                        <p:custDataLst>
                          <p:tags r:id="rId55"/>
                        </p:custDataLst>
                      </p:nvPr>
                    </p:nvSpPr>
                    <p:spPr>
                      <a:xfrm>
                        <a:off x="3442" y="3947"/>
                        <a:ext cx="73" cy="7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>
                        <a:lvl1pPr marL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lvl="1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2pPr>
                        <a:lvl3pPr marL="914400" lvl="2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3pPr>
                        <a:lvl4pPr marL="1371600" lvl="3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4pPr>
                        <a:lvl5pPr marL="1828800" lvl="4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5pPr>
                        <a:lvl6pPr marL="2286000" lvl="5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6pPr>
                        <a:lvl7pPr marL="2743200" lvl="6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7pPr>
                        <a:lvl8pPr marL="3200400" lvl="7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8pPr>
                        <a:lvl9pPr marL="3657600" lvl="8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57" name="直接连接符 56"/>
                      <p:cNvSpPr/>
                      <p:nvPr>
                        <p:custDataLst>
                          <p:tags r:id="rId56"/>
                        </p:custDataLst>
                      </p:nvPr>
                    </p:nvSpPr>
                    <p:spPr>
                      <a:xfrm>
                        <a:off x="2835" y="3993"/>
                        <a:ext cx="635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sp>
                  <p:nvSpPr>
                    <p:cNvPr id="52" name="直接连接符 51"/>
                    <p:cNvSpPr/>
                    <p:nvPr>
                      <p:custDataLst>
                        <p:tags r:id="rId51"/>
                      </p:custDataLst>
                    </p:nvPr>
                  </p:nvSpPr>
                  <p:spPr>
                    <a:xfrm>
                      <a:off x="4740" y="3993"/>
                      <a:ext cx="635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grpSp>
                  <p:nvGrpSpPr>
                    <p:cNvPr id="53" name="组合 52"/>
                    <p:cNvGrpSpPr/>
                    <p:nvPr>
                      <p:custDataLst>
                        <p:tags r:id="rId52"/>
                      </p:custDataLst>
                    </p:nvPr>
                  </p:nvGrpSpPr>
                  <p:grpSpPr>
                    <a:xfrm>
                      <a:off x="1565" y="3947"/>
                      <a:ext cx="680" cy="73"/>
                      <a:chOff x="2835" y="3947"/>
                      <a:chExt cx="680" cy="73"/>
                    </a:xfrm>
                  </p:grpSpPr>
                  <p:sp>
                    <p:nvSpPr>
                      <p:cNvPr id="54" name="椭圆 53"/>
                      <p:cNvSpPr/>
                      <p:nvPr>
                        <p:custDataLst>
                          <p:tags r:id="rId53"/>
                        </p:custDataLst>
                      </p:nvPr>
                    </p:nvSpPr>
                    <p:spPr>
                      <a:xfrm>
                        <a:off x="3442" y="3947"/>
                        <a:ext cx="73" cy="73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>
                        <a:lvl1pPr marL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lvl="1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2pPr>
                        <a:lvl3pPr marL="914400" lvl="2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3pPr>
                        <a:lvl4pPr marL="1371600" lvl="3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4pPr>
                        <a:lvl5pPr marL="1828800" lvl="4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5pPr>
                        <a:lvl6pPr marL="2286000" lvl="5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6pPr>
                        <a:lvl7pPr marL="2743200" lvl="6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7pPr>
                        <a:lvl8pPr marL="3200400" lvl="7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8pPr>
                        <a:lvl9pPr marL="3657600" lvl="8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55" name="直接连接符 54"/>
                      <p:cNvSpPr/>
                      <p:nvPr>
                        <p:custDataLst>
                          <p:tags r:id="rId54"/>
                        </p:custDataLst>
                      </p:nvPr>
                    </p:nvSpPr>
                    <p:spPr>
                      <a:xfrm>
                        <a:off x="2835" y="3993"/>
                        <a:ext cx="635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</p:grpSp>
            </p:grpSp>
            <p:grpSp>
              <p:nvGrpSpPr>
                <p:cNvPr id="11" name="组合 10"/>
                <p:cNvGrpSpPr/>
                <p:nvPr>
                  <p:custDataLst>
                    <p:tags r:id="rId10"/>
                  </p:custDataLst>
                </p:nvPr>
              </p:nvGrpSpPr>
              <p:grpSpPr>
                <a:xfrm>
                  <a:off x="793" y="2069"/>
                  <a:ext cx="4082" cy="1463"/>
                  <a:chOff x="793" y="2058"/>
                  <a:chExt cx="4082" cy="1463"/>
                </a:xfrm>
              </p:grpSpPr>
              <p:grpSp>
                <p:nvGrpSpPr>
                  <p:cNvPr id="12" name="组合 11"/>
                  <p:cNvGrpSpPr/>
                  <p:nvPr>
                    <p:custDataLst>
                      <p:tags r:id="rId11"/>
                    </p:custDataLst>
                  </p:nvPr>
                </p:nvGrpSpPr>
                <p:grpSpPr>
                  <a:xfrm>
                    <a:off x="793" y="2341"/>
                    <a:ext cx="3811" cy="318"/>
                    <a:chOff x="793" y="2341"/>
                    <a:chExt cx="3811" cy="318"/>
                  </a:xfrm>
                </p:grpSpPr>
                <p:grpSp>
                  <p:nvGrpSpPr>
                    <p:cNvPr id="28" name="组合 27"/>
                    <p:cNvGrpSpPr/>
                    <p:nvPr>
                      <p:custDataLst>
                        <p:tags r:id="rId27"/>
                      </p:custDataLst>
                    </p:nvPr>
                  </p:nvGrpSpPr>
                  <p:grpSpPr>
                    <a:xfrm>
                      <a:off x="2063" y="2341"/>
                      <a:ext cx="590" cy="318"/>
                      <a:chOff x="2063" y="2296"/>
                      <a:chExt cx="590" cy="318"/>
                    </a:xfrm>
                  </p:grpSpPr>
                  <p:sp>
                    <p:nvSpPr>
                      <p:cNvPr id="43" name="直接连接符 42"/>
                      <p:cNvSpPr/>
                      <p:nvPr>
                        <p:custDataLst>
                          <p:tags r:id="rId42"/>
                        </p:custDataLst>
                      </p:nvPr>
                    </p:nvSpPr>
                    <p:spPr>
                      <a:xfrm flipH="1" flipV="1">
                        <a:off x="2063" y="2296"/>
                        <a:ext cx="0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44" name="直接连接符 43"/>
                      <p:cNvSpPr/>
                      <p:nvPr>
                        <p:custDataLst>
                          <p:tags r:id="rId43"/>
                        </p:custDataLst>
                      </p:nvPr>
                    </p:nvSpPr>
                    <p:spPr>
                      <a:xfrm>
                        <a:off x="2063" y="2296"/>
                        <a:ext cx="40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45" name="直接连接符 44"/>
                      <p:cNvSpPr/>
                      <p:nvPr>
                        <p:custDataLst>
                          <p:tags r:id="rId44"/>
                        </p:custDataLst>
                      </p:nvPr>
                    </p:nvSpPr>
                    <p:spPr>
                      <a:xfrm>
                        <a:off x="2472" y="2296"/>
                        <a:ext cx="181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29" name="组合 28"/>
                    <p:cNvGrpSpPr/>
                    <p:nvPr>
                      <p:custDataLst>
                        <p:tags r:id="rId28"/>
                      </p:custDataLst>
                    </p:nvPr>
                  </p:nvGrpSpPr>
                  <p:grpSpPr>
                    <a:xfrm>
                      <a:off x="1429" y="2341"/>
                      <a:ext cx="590" cy="318"/>
                      <a:chOff x="2063" y="2296"/>
                      <a:chExt cx="590" cy="318"/>
                    </a:xfrm>
                  </p:grpSpPr>
                  <p:sp>
                    <p:nvSpPr>
                      <p:cNvPr id="40" name="直接连接符 39"/>
                      <p:cNvSpPr/>
                      <p:nvPr>
                        <p:custDataLst>
                          <p:tags r:id="rId39"/>
                        </p:custDataLst>
                      </p:nvPr>
                    </p:nvSpPr>
                    <p:spPr>
                      <a:xfrm flipH="1" flipV="1">
                        <a:off x="2063" y="2296"/>
                        <a:ext cx="0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41" name="直接连接符 40"/>
                      <p:cNvSpPr/>
                      <p:nvPr>
                        <p:custDataLst>
                          <p:tags r:id="rId40"/>
                        </p:custDataLst>
                      </p:nvPr>
                    </p:nvSpPr>
                    <p:spPr>
                      <a:xfrm>
                        <a:off x="2063" y="2296"/>
                        <a:ext cx="40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42" name="直接连接符 41"/>
                      <p:cNvSpPr/>
                      <p:nvPr>
                        <p:custDataLst>
                          <p:tags r:id="rId41"/>
                        </p:custDataLst>
                      </p:nvPr>
                    </p:nvSpPr>
                    <p:spPr>
                      <a:xfrm>
                        <a:off x="2472" y="2296"/>
                        <a:ext cx="181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30" name="组合 29"/>
                    <p:cNvGrpSpPr/>
                    <p:nvPr>
                      <p:custDataLst>
                        <p:tags r:id="rId29"/>
                      </p:custDataLst>
                    </p:nvPr>
                  </p:nvGrpSpPr>
                  <p:grpSpPr>
                    <a:xfrm>
                      <a:off x="793" y="2341"/>
                      <a:ext cx="590" cy="318"/>
                      <a:chOff x="793" y="2296"/>
                      <a:chExt cx="590" cy="318"/>
                    </a:xfrm>
                  </p:grpSpPr>
                  <p:sp>
                    <p:nvSpPr>
                      <p:cNvPr id="38" name="直接连接符 37"/>
                      <p:cNvSpPr/>
                      <p:nvPr>
                        <p:custDataLst>
                          <p:tags r:id="rId37"/>
                        </p:custDataLst>
                      </p:nvPr>
                    </p:nvSpPr>
                    <p:spPr>
                      <a:xfrm>
                        <a:off x="793" y="2296"/>
                        <a:ext cx="40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9" name="直接连接符 38"/>
                      <p:cNvSpPr/>
                      <p:nvPr>
                        <p:custDataLst>
                          <p:tags r:id="rId38"/>
                        </p:custDataLst>
                      </p:nvPr>
                    </p:nvSpPr>
                    <p:spPr>
                      <a:xfrm>
                        <a:off x="1202" y="2296"/>
                        <a:ext cx="181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31" name="组合 30"/>
                    <p:cNvGrpSpPr/>
                    <p:nvPr>
                      <p:custDataLst>
                        <p:tags r:id="rId30"/>
                      </p:custDataLst>
                    </p:nvPr>
                  </p:nvGrpSpPr>
                  <p:grpSpPr>
                    <a:xfrm flipH="1">
                      <a:off x="4014" y="2341"/>
                      <a:ext cx="590" cy="318"/>
                      <a:chOff x="793" y="2296"/>
                      <a:chExt cx="590" cy="318"/>
                    </a:xfrm>
                  </p:grpSpPr>
                  <p:sp>
                    <p:nvSpPr>
                      <p:cNvPr id="36" name="直接连接符 35"/>
                      <p:cNvSpPr/>
                      <p:nvPr>
                        <p:custDataLst>
                          <p:tags r:id="rId35"/>
                        </p:custDataLst>
                      </p:nvPr>
                    </p:nvSpPr>
                    <p:spPr>
                      <a:xfrm>
                        <a:off x="793" y="2296"/>
                        <a:ext cx="40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7" name="直接连接符 36"/>
                      <p:cNvSpPr/>
                      <p:nvPr>
                        <p:custDataLst>
                          <p:tags r:id="rId36"/>
                        </p:custDataLst>
                      </p:nvPr>
                    </p:nvSpPr>
                    <p:spPr>
                      <a:xfrm>
                        <a:off x="1202" y="2296"/>
                        <a:ext cx="181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32" name="组合 31"/>
                    <p:cNvGrpSpPr/>
                    <p:nvPr>
                      <p:custDataLst>
                        <p:tags r:id="rId31"/>
                      </p:custDataLst>
                    </p:nvPr>
                  </p:nvGrpSpPr>
                  <p:grpSpPr>
                    <a:xfrm flipH="1">
                      <a:off x="3379" y="2341"/>
                      <a:ext cx="590" cy="318"/>
                      <a:chOff x="2063" y="2296"/>
                      <a:chExt cx="590" cy="318"/>
                    </a:xfrm>
                  </p:grpSpPr>
                  <p:sp>
                    <p:nvSpPr>
                      <p:cNvPr id="33" name="直接连接符 32"/>
                      <p:cNvSpPr/>
                      <p:nvPr>
                        <p:custDataLst>
                          <p:tags r:id="rId32"/>
                        </p:custDataLst>
                      </p:nvPr>
                    </p:nvSpPr>
                    <p:spPr>
                      <a:xfrm flipH="1" flipV="1">
                        <a:off x="2063" y="2296"/>
                        <a:ext cx="0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4" name="直接连接符 33"/>
                      <p:cNvSpPr/>
                      <p:nvPr>
                        <p:custDataLst>
                          <p:tags r:id="rId33"/>
                        </p:custDataLst>
                      </p:nvPr>
                    </p:nvSpPr>
                    <p:spPr>
                      <a:xfrm>
                        <a:off x="2063" y="2296"/>
                        <a:ext cx="409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5" name="直接连接符 34"/>
                      <p:cNvSpPr/>
                      <p:nvPr>
                        <p:custDataLst>
                          <p:tags r:id="rId34"/>
                        </p:custDataLst>
                      </p:nvPr>
                    </p:nvSpPr>
                    <p:spPr>
                      <a:xfrm>
                        <a:off x="2472" y="2296"/>
                        <a:ext cx="181" cy="31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</p:grpSp>
              <p:sp>
                <p:nvSpPr>
                  <p:cNvPr id="13" name="文本框 28717"/>
                  <p:cNvSpPr txBox="1"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839" y="3018"/>
                    <a:ext cx="1996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>
                    <a:lvl1pPr marL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sz="1800" b="0" i="0" u="non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lvl="1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lvl="2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lvl="3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lvl="4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lvl="5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lvl="6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lvl="7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lvl="8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rgbClr val="0000FF"/>
                        </a:solidFill>
                      </a:rPr>
                      <a:t>照相机     幻灯机    放大镜</a:t>
                    </a:r>
                  </a:p>
                </p:txBody>
              </p:sp>
              <p:sp>
                <p:nvSpPr>
                  <p:cNvPr id="14" name="文本框 28718"/>
                  <p:cNvSpPr txBox="1"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3288" y="2058"/>
                    <a:ext cx="816" cy="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>
                    <a:lvl1pPr marL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sz="1800" b="0" i="0" u="non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lvl="1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lvl="2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lvl="3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lvl="4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lvl="5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lvl="6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lvl="7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lvl="8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 eaLnBrk="1" hangingPunct="1">
                      <a:lnSpc>
                        <a:spcPct val="40000"/>
                      </a:lnSpc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rgbClr val="0000FF"/>
                        </a:solidFill>
                      </a:rPr>
                      <a:t>成倒立</a:t>
                    </a:r>
                  </a:p>
                  <a:p>
                    <a:pPr algn="ctr" eaLnBrk="1" hangingPunct="1">
                      <a:lnSpc>
                        <a:spcPct val="40000"/>
                      </a:lnSpc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rgbClr val="0000FF"/>
                        </a:solidFill>
                      </a:rPr>
                      <a:t>缩小实像</a:t>
                    </a:r>
                  </a:p>
                </p:txBody>
              </p:sp>
              <p:sp>
                <p:nvSpPr>
                  <p:cNvPr id="15" name="文本框 28719"/>
                  <p:cNvSpPr txBox="1"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4059" y="2058"/>
                    <a:ext cx="816" cy="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>
                    <a:lvl1pPr marL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sz="1800" b="0" i="0" u="non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lvl="1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lvl="2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lvl="3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lvl="4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lvl="5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lvl="6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lvl="7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lvl="8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None/>
                      <a:defRPr b="0" i="0" u="non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 eaLnBrk="1" hangingPunct="1">
                      <a:lnSpc>
                        <a:spcPct val="40000"/>
                      </a:lnSpc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rgbClr val="0000FF"/>
                        </a:solidFill>
                      </a:rPr>
                      <a:t>成倒立</a:t>
                    </a:r>
                  </a:p>
                  <a:p>
                    <a:pPr algn="ctr" eaLnBrk="1" hangingPunct="1">
                      <a:lnSpc>
                        <a:spcPct val="40000"/>
                      </a:lnSpc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rgbClr val="0000FF"/>
                        </a:solidFill>
                      </a:rPr>
                      <a:t>放大实像</a:t>
                    </a:r>
                  </a:p>
                </p:txBody>
              </p:sp>
              <p:grpSp>
                <p:nvGrpSpPr>
                  <p:cNvPr id="16" name="组合 15"/>
                  <p:cNvGrpSpPr/>
                  <p:nvPr>
                    <p:custDataLst>
                      <p:tags r:id="rId15"/>
                    </p:custDataLst>
                  </p:nvPr>
                </p:nvGrpSpPr>
                <p:grpSpPr>
                  <a:xfrm>
                    <a:off x="1020" y="2750"/>
                    <a:ext cx="3357" cy="771"/>
                    <a:chOff x="1020" y="2750"/>
                    <a:chExt cx="3357" cy="771"/>
                  </a:xfrm>
                </p:grpSpPr>
                <p:grpSp>
                  <p:nvGrpSpPr>
                    <p:cNvPr id="17" name="组合 16"/>
                    <p:cNvGrpSpPr/>
                    <p:nvPr>
                      <p:custDataLst>
                        <p:tags r:id="rId16"/>
                      </p:custDataLst>
                    </p:nvPr>
                  </p:nvGrpSpPr>
                  <p:grpSpPr>
                    <a:xfrm>
                      <a:off x="1746" y="2795"/>
                      <a:ext cx="2631" cy="590"/>
                      <a:chOff x="1746" y="2795"/>
                      <a:chExt cx="2631" cy="590"/>
                    </a:xfrm>
                  </p:grpSpPr>
                  <p:sp>
                    <p:nvSpPr>
                      <p:cNvPr id="25" name="直接连接符 24"/>
                      <p:cNvSpPr/>
                      <p:nvPr>
                        <p:custDataLst>
                          <p:tags r:id="rId24"/>
                        </p:custDataLst>
                      </p:nvPr>
                    </p:nvSpPr>
                    <p:spPr>
                      <a:xfrm flipH="1">
                        <a:off x="1746" y="3203"/>
                        <a:ext cx="0" cy="18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6" name="直接连接符 25"/>
                      <p:cNvSpPr/>
                      <p:nvPr>
                        <p:custDataLst>
                          <p:tags r:id="rId25"/>
                        </p:custDataLst>
                      </p:nvPr>
                    </p:nvSpPr>
                    <p:spPr>
                      <a:xfrm>
                        <a:off x="1746" y="3385"/>
                        <a:ext cx="2631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" name="直接连接符 26"/>
                      <p:cNvSpPr/>
                      <p:nvPr>
                        <p:custDataLst>
                          <p:tags r:id="rId26"/>
                        </p:custDataLst>
                      </p:nvPr>
                    </p:nvSpPr>
                    <p:spPr>
                      <a:xfrm flipH="1" flipV="1">
                        <a:off x="4377" y="2795"/>
                        <a:ext cx="0" cy="590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arrow" w="lg" len="lg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18" name="组合 17"/>
                    <p:cNvGrpSpPr/>
                    <p:nvPr>
                      <p:custDataLst>
                        <p:tags r:id="rId17"/>
                      </p:custDataLst>
                    </p:nvPr>
                  </p:nvGrpSpPr>
                  <p:grpSpPr>
                    <a:xfrm>
                      <a:off x="1020" y="2795"/>
                      <a:ext cx="2631" cy="726"/>
                      <a:chOff x="1020" y="2795"/>
                      <a:chExt cx="2631" cy="726"/>
                    </a:xfrm>
                  </p:grpSpPr>
                  <p:sp>
                    <p:nvSpPr>
                      <p:cNvPr id="22" name="直接连接符 21"/>
                      <p:cNvSpPr/>
                      <p:nvPr>
                        <p:custDataLst>
                          <p:tags r:id="rId21"/>
                        </p:custDataLst>
                      </p:nvPr>
                    </p:nvSpPr>
                    <p:spPr>
                      <a:xfrm flipH="1">
                        <a:off x="1020" y="3249"/>
                        <a:ext cx="0" cy="27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3" name="直接连接符 22"/>
                      <p:cNvSpPr/>
                      <p:nvPr>
                        <p:custDataLst>
                          <p:tags r:id="rId22"/>
                        </p:custDataLst>
                      </p:nvPr>
                    </p:nvSpPr>
                    <p:spPr>
                      <a:xfrm>
                        <a:off x="1020" y="3521"/>
                        <a:ext cx="2631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4" name="直接连接符 23"/>
                      <p:cNvSpPr/>
                      <p:nvPr>
                        <p:custDataLst>
                          <p:tags r:id="rId23"/>
                        </p:custDataLst>
                      </p:nvPr>
                    </p:nvSpPr>
                    <p:spPr>
                      <a:xfrm flipH="1" flipV="1">
                        <a:off x="3651" y="2795"/>
                        <a:ext cx="0" cy="726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arrow" w="lg" len="lg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sp>
                  <p:nvSpPr>
                    <p:cNvPr id="19" name="直接连接符 18"/>
                    <p:cNvSpPr/>
                    <p:nvPr>
                      <p:custDataLst>
                        <p:tags r:id="rId18"/>
                      </p:custDataLst>
                    </p:nvPr>
                  </p:nvSpPr>
                  <p:spPr>
                    <a:xfrm flipH="1">
                      <a:off x="1746" y="2750"/>
                      <a:ext cx="0" cy="272"/>
                    </a:xfrm>
                    <a:prstGeom prst="line">
                      <a:avLst/>
                    </a:prstGeom>
                    <a:ln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arrow" w="lg" len="lg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0" name="直接连接符 19"/>
                    <p:cNvSpPr/>
                    <p:nvPr>
                      <p:custDataLst>
                        <p:tags r:id="rId19"/>
                      </p:custDataLst>
                    </p:nvPr>
                  </p:nvSpPr>
                  <p:spPr>
                    <a:xfrm flipH="1">
                      <a:off x="2336" y="2750"/>
                      <a:ext cx="0" cy="272"/>
                    </a:xfrm>
                    <a:prstGeom prst="line">
                      <a:avLst/>
                    </a:prstGeom>
                    <a:ln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arrow" w="lg" len="lg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1" name="直接连接符 20"/>
                    <p:cNvSpPr/>
                    <p:nvPr>
                      <p:custDataLst>
                        <p:tags r:id="rId20"/>
                      </p:custDataLst>
                    </p:nvPr>
                  </p:nvSpPr>
                  <p:spPr>
                    <a:xfrm flipH="1">
                      <a:off x="1020" y="2750"/>
                      <a:ext cx="0" cy="272"/>
                    </a:xfrm>
                    <a:prstGeom prst="line">
                      <a:avLst/>
                    </a:prstGeom>
                    <a:ln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arrow" w="lg" len="lg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</p:grpSp>
        </p:grpSp>
        <p:sp>
          <p:nvSpPr>
            <p:cNvPr id="7" name="文本框 28732"/>
            <p:cNvSpPr txBox="1"/>
            <p:nvPr>
              <p:custDataLst>
                <p:tags r:id="rId6"/>
              </p:custDataLst>
            </p:nvPr>
          </p:nvSpPr>
          <p:spPr>
            <a:xfrm>
              <a:off x="891" y="2774"/>
              <a:ext cx="249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 err="1">
                  <a:solidFill>
                    <a:srgbClr val="0000FF"/>
                  </a:solidFill>
                </a:rPr>
                <a:t>U&gt;2f      2f&gt;u&gt;f       u&lt;f</a:t>
              </a:r>
              <a:endParaRPr lang="en-US" altLang="zh-CN" b="1" i="1">
                <a:solidFill>
                  <a:srgbClr val="0000FF"/>
                </a:solidFill>
              </a:endParaRPr>
            </a:p>
          </p:txBody>
        </p:sp>
      </p:grpSp>
      <p:pic>
        <p:nvPicPr>
          <p:cNvPr id="5" name="图片 4" descr="课堂小结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4"/>
          <a:stretch>
            <a:fillRect/>
          </a:stretch>
        </p:blipFill>
        <p:spPr>
          <a:xfrm>
            <a:off x="2436019" y="324989"/>
            <a:ext cx="3429000" cy="830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New picture" hidden="1"/>
          <p:cNvPicPr/>
          <p:nvPr>
            <p:custDataLst>
              <p:tags r:id="rId4"/>
            </p:custDataLst>
          </p:nvPr>
        </p:nvPicPr>
        <p:blipFill>
          <a:blip r:embed="rId65"/>
          <a:stretch>
            <a:fillRect/>
          </a:stretch>
        </p:blipFill>
        <p:spPr>
          <a:xfrm>
            <a:off x="10782300" y="11925300"/>
            <a:ext cx="469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43510"/>
            <a:ext cx="5918200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复习回顾：三</a:t>
            </a:r>
            <a:r>
              <a:rPr lang="zh-CN" altLang="en-US" sz="2800" b="1" smtClean="0">
                <a:latin typeface="宋体" panose="02010600030101010101" pitchFamily="2" charset="-122"/>
              </a:rPr>
              <a:t>种光学仪器的成像特点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" name="Text Box 23"/>
          <p:cNvSpPr txBox="1"/>
          <p:nvPr>
            <p:custDataLst>
              <p:tags r:id="rId2"/>
            </p:custDataLst>
          </p:nvPr>
        </p:nvSpPr>
        <p:spPr>
          <a:xfrm>
            <a:off x="727551" y="1718469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pic>
        <p:nvPicPr>
          <p:cNvPr id="5" name="Picture 8" descr="来自血统的荣耀! 日德合作数码照相机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rcRect l="6412" t="2142" r="3567" b="3783"/>
          <a:stretch>
            <a:fillRect/>
          </a:stretch>
        </p:blipFill>
        <p:spPr>
          <a:xfrm>
            <a:off x="514985" y="1271905"/>
            <a:ext cx="2692400" cy="1878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2" descr="http://img2.ooopic.cn/00/91/77/37bOOOPIC277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19062" y="1201499"/>
            <a:ext cx="2349500" cy="1900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 descr="P_35377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88175" y="1114822"/>
            <a:ext cx="1871662" cy="187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6122" y="3414474"/>
            <a:ext cx="2387600" cy="6397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倒立缩小的实像</a:t>
            </a: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038057" y="3439874"/>
            <a:ext cx="2963862" cy="6397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正立放大的虚像</a:t>
            </a: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3445669" y="3406536"/>
            <a:ext cx="2446338" cy="6397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倒立</a:t>
            </a:r>
            <a:r>
              <a:rPr lang="zh-CN" altLang="en-GB" sz="2400" b="1">
                <a:solidFill>
                  <a:srgbClr val="0000FF"/>
                </a:solidFill>
              </a:rPr>
              <a:t>放大</a:t>
            </a:r>
            <a:r>
              <a:rPr lang="zh-CN" altLang="en-US" sz="2400" b="1">
                <a:solidFill>
                  <a:srgbClr val="0000FF"/>
                </a:solidFill>
              </a:rPr>
              <a:t>的实像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课件\人教版初中物理8年级上册全套教学资料\课件\第五章 透镜及其利用\第三节\09704002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" t="8809" r="4988" b="13642"/>
          <a:stretch>
            <a:fillRect/>
          </a:stretch>
        </p:blipFill>
        <p:spPr>
          <a:xfrm>
            <a:off x="995045" y="2926715"/>
            <a:ext cx="7245350" cy="203073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3500" y="671830"/>
            <a:ext cx="90798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实验目的</a:t>
            </a:r>
            <a:endParaRPr lang="zh-CN" sz="2800">
              <a:solidFill>
                <a:srgbClr val="FF0000"/>
              </a:solidFill>
              <a:latin typeface="Calibri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800">
                <a:latin typeface="Calibri" panose="020F0502020204030204" pitchFamily="34" charset="0"/>
                <a:sym typeface="+mn-ea"/>
              </a:rPr>
              <a:t>探究像的</a:t>
            </a:r>
            <a:r>
              <a:rPr lang="zh-CN" sz="2800" b="1">
                <a:latin typeface="Calibri" panose="020F0502020204030204" pitchFamily="34" charset="0"/>
                <a:sym typeface="+mn-ea"/>
              </a:rPr>
              <a:t>正倒、大小、虚实</a:t>
            </a:r>
            <a:r>
              <a:rPr lang="zh-CN" sz="2800">
                <a:latin typeface="Calibri" panose="020F0502020204030204" pitchFamily="34" charset="0"/>
                <a:sym typeface="+mn-ea"/>
              </a:rPr>
              <a:t>跟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物距</a:t>
            </a:r>
            <a:r>
              <a:rPr lang="zh-CN" sz="2800">
                <a:latin typeface="Calibri" panose="020F0502020204030204" pitchFamily="34" charset="0"/>
                <a:sym typeface="+mn-ea"/>
              </a:rPr>
              <a:t>之间的关系。</a:t>
            </a:r>
            <a:endParaRPr lang="zh-CN" sz="2800">
              <a:latin typeface="Calibri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实验器材及设计实验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凸透镜（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f=10cm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）、蜡烛、光屏、光具座（带刻度尺）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</p:txBody>
      </p:sp>
      <p:cxnSp>
        <p:nvCxnSpPr>
          <p:cNvPr id="5" name="直接箭头连接符 4"/>
          <p:cNvCxnSpPr/>
          <p:nvPr>
            <p:custDataLst>
              <p:tags r:id="rId3"/>
            </p:custDataLst>
          </p:nvPr>
        </p:nvCxnSpPr>
        <p:spPr>
          <a:xfrm>
            <a:off x="2513965" y="3508375"/>
            <a:ext cx="1257300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>
            <a:off x="4178935" y="3508375"/>
            <a:ext cx="1257300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74930" y="151765"/>
            <a:ext cx="6224905" cy="554990"/>
            <a:chOff x="118" y="264"/>
            <a:chExt cx="9803" cy="874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2831" y="264"/>
              <a:ext cx="70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sym typeface="+mn-ea"/>
                </a:rPr>
                <a:t>探究凸透镜成像规律的实验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7875" y="589915"/>
            <a:ext cx="7293610" cy="42786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0" y="124237"/>
            <a:ext cx="914400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组装实验器材，将烛焰中心、凸透镜中心和光屏中心调整到同一高度。</a:t>
            </a:r>
            <a:endParaRPr lang="en-US" altLang="zh-CN" sz="20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0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把蜡烛放在较远处，使物距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，使烛焰在光屏上成清晰的实像，观察实像的大小和正倒，记录物距和像距，并画出光路图。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把蜡烛向凸透镜移近，减小物距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，仍使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，仿照步骤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再做一次实验，观察像的变化。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把蜡烛向凸透镜移近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使物距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u=2f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，重复以上操作，进行观察和测量，并画出光路图。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把蜡烛继续向凸透镜移近，使物距在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之间，即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，重复以上操作，进行观察和测量，并画出光路图。 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把蜡烛向凸透镜移近，减小物距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，仍使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，仿照步骤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再做一次实验，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观察像的变化。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继续移近蜡烛，使物距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，在屏上还能得到蜡烛的像吗？ </a:t>
            </a:r>
            <a:endParaRPr lang="zh-CN" altLang="en-US" sz="2000" b="1"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继续移近蜡烛，使物距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，在屏上还能得到蜡烛的像吗？怎样才能观察到蜡烛的像？是虚像还是实像？观察像的大小、正倒、测出物距，估测出像距，并画出光路图。 </a:t>
            </a:r>
            <a:endParaRPr lang="zh-CN" altLang="en-US" sz="20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41" name="ShockwaveFlash1" r:id="rId2" imgW="7552055" imgH="4682490"/>
        </mc:Choice>
        <mc:Fallback>
          <p:control name="ShockwaveFlash1" r:id="rId2" imgW="7552055" imgH="468249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6925" y="358775"/>
                  <a:ext cx="7551738" cy="4683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9702001.swf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rcRect l="30765" t="39374" r="21166" b="14737"/>
          <a:stretch>
            <a:fillRect/>
          </a:stretch>
        </p:blipFill>
        <p:spPr>
          <a:xfrm>
            <a:off x="0" y="982405"/>
            <a:ext cx="9144000" cy="4037617"/>
          </a:xfrm>
          <a:prstGeom prst="rect">
            <a:avLst/>
          </a:prstGeom>
        </p:spPr>
      </p:pic>
      <p:sp>
        <p:nvSpPr>
          <p:cNvPr id="37" name="TextBox 36"/>
          <p:cNvSpPr txBox="1"/>
          <p:nvPr>
            <p:custDataLst>
              <p:tags r:id="rId4"/>
            </p:custDataLst>
          </p:nvPr>
        </p:nvSpPr>
        <p:spPr>
          <a:xfrm>
            <a:off x="0" y="196245"/>
            <a:ext cx="2771800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凸透镜成像特点</a:t>
            </a:r>
            <a:endParaRPr lang="zh-CN" altLang="en-US" sz="2800">
              <a:latin typeface="方正大黑简体" pitchFamily="65" charset="-122"/>
              <a:ea typeface="方正大黑简体" pitchFamily="65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167" y="2669520"/>
          <a:ext cx="4354809" cy="2264032"/>
        </p:xfrm>
        <a:graphic>
          <a:graphicData uri="http://schemas.openxmlformats.org/drawingml/2006/table">
            <a:tbl>
              <a:tblPr/>
              <a:tblGrid>
                <a:gridCol w="1003904"/>
                <a:gridCol w="750181"/>
                <a:gridCol w="541786"/>
                <a:gridCol w="541785"/>
                <a:gridCol w="758576"/>
                <a:gridCol w="758577"/>
              </a:tblGrid>
              <a:tr h="273108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5124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96245"/>
            <a:ext cx="190770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成像作图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107" y="2696190"/>
          <a:ext cx="4786857" cy="2264032"/>
        </p:xfrm>
        <a:graphic>
          <a:graphicData uri="http://schemas.openxmlformats.org/drawingml/2006/table">
            <a:tbl>
              <a:tblPr/>
              <a:tblGrid>
                <a:gridCol w="1003904"/>
                <a:gridCol w="614601"/>
                <a:gridCol w="677366"/>
                <a:gridCol w="541785"/>
                <a:gridCol w="1157113"/>
                <a:gridCol w="792088"/>
              </a:tblGrid>
              <a:tr h="304800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5124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6" name="Group 2"/>
          <p:cNvGrpSpPr/>
          <p:nvPr>
            <p:custDataLst>
              <p:tags r:id="rId3"/>
            </p:custDataLst>
          </p:nvPr>
        </p:nvGrpSpPr>
        <p:grpSpPr>
          <a:xfrm>
            <a:off x="2841623" y="793750"/>
            <a:ext cx="6072179" cy="2643186"/>
            <a:chOff x="0" y="0"/>
            <a:chExt cx="6072230" cy="2643751"/>
          </a:xfrm>
        </p:grpSpPr>
        <p:sp>
          <p:nvSpPr>
            <p:cNvPr id="14" name="TextBox 45"/>
            <p:cNvSpPr txBox="1"/>
            <p:nvPr>
              <p:custDataLst>
                <p:tags r:id="rId11"/>
              </p:custDataLst>
            </p:nvPr>
          </p:nvSpPr>
          <p:spPr>
            <a:xfrm>
              <a:off x="3935440" y="684358"/>
              <a:ext cx="357190" cy="51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>
                  <a:latin typeface="Arial" panose="020B0604020202020204" pitchFamily="34" charset="0"/>
                  <a:ea typeface="黑体" panose="02010609060101010101" pitchFamily="49" charset="-122"/>
                </a:rPr>
                <a:t>F</a:t>
              </a:r>
              <a:endParaRPr lang="zh-CN" altLang="en-US" sz="28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5" name="Group 4"/>
            <p:cNvGrpSpPr/>
            <p:nvPr>
              <p:custDataLst>
                <p:tags r:id="rId12"/>
              </p:custDataLst>
            </p:nvPr>
          </p:nvGrpSpPr>
          <p:grpSpPr>
            <a:xfrm>
              <a:off x="0" y="0"/>
              <a:ext cx="6072230" cy="2643751"/>
              <a:chOff x="0" y="0"/>
              <a:chExt cx="6072230" cy="2643751"/>
            </a:xfrm>
          </p:grpSpPr>
          <p:sp>
            <p:nvSpPr>
              <p:cNvPr id="16" name="椭圆 15"/>
              <p:cNvSpPr/>
              <p:nvPr>
                <p:custDataLst>
                  <p:tags r:id="rId13"/>
                </p:custDataLst>
              </p:nvPr>
            </p:nvSpPr>
            <p:spPr>
              <a:xfrm>
                <a:off x="2857520" y="0"/>
                <a:ext cx="357190" cy="2643751"/>
              </a:xfrm>
              <a:prstGeom prst="ellipse">
                <a:avLst/>
              </a:prstGeom>
              <a:solidFill>
                <a:srgbClr val="C6D9F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800" b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17" name="直接连接符 1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0" y="1286149"/>
                <a:ext cx="6072230" cy="1588"/>
              </a:xfrm>
              <a:prstGeom prst="line">
                <a:avLst/>
              </a:prstGeom>
              <a:ln>
                <a:prstDash val="dashDot"/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>
                <p:custDataLst>
                  <p:tags r:id="rId15"/>
                </p:custDataLst>
              </p:nvPr>
            </p:nvCxnSpPr>
            <p:spPr>
              <a:xfrm rot="5400000">
                <a:off x="1902614" y="1213899"/>
                <a:ext cx="142905" cy="1587"/>
              </a:xfrm>
              <a:prstGeom prst="line">
                <a:avLst/>
              </a:prstGeom>
              <a:ln w="3175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19" name="直接连接符 18"/>
              <p:cNvCxnSpPr/>
              <p:nvPr>
                <p:custDataLst>
                  <p:tags r:id="rId16"/>
                </p:custDataLst>
              </p:nvPr>
            </p:nvCxnSpPr>
            <p:spPr>
              <a:xfrm rot="5400000">
                <a:off x="4055279" y="1213899"/>
                <a:ext cx="142905" cy="1587"/>
              </a:xfrm>
              <a:prstGeom prst="line">
                <a:avLst/>
              </a:prstGeom>
              <a:ln w="3175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" name="直接连接符 19"/>
              <p:cNvCxnSpPr/>
              <p:nvPr>
                <p:custDataLst>
                  <p:tags r:id="rId17"/>
                </p:custDataLst>
              </p:nvPr>
            </p:nvCxnSpPr>
            <p:spPr>
              <a:xfrm rot="5400000">
                <a:off x="799294" y="1212311"/>
                <a:ext cx="142905" cy="1588"/>
              </a:xfrm>
              <a:prstGeom prst="line">
                <a:avLst/>
              </a:prstGeom>
              <a:ln w="3175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1" name="直接连接符 20"/>
              <p:cNvCxnSpPr/>
              <p:nvPr>
                <p:custDataLst>
                  <p:tags r:id="rId18"/>
                </p:custDataLst>
              </p:nvPr>
            </p:nvCxnSpPr>
            <p:spPr>
              <a:xfrm rot="5400000">
                <a:off x="5117324" y="1205960"/>
                <a:ext cx="142905" cy="1588"/>
              </a:xfrm>
              <a:prstGeom prst="line">
                <a:avLst/>
              </a:prstGeom>
              <a:ln w="3175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2" name="TextBox 44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758962" y="1300439"/>
                <a:ext cx="357190" cy="519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8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rot="5400000" flipH="1" flipV="1">
            <a:off x="3892548" y="1363662"/>
            <a:ext cx="1587" cy="1588"/>
          </a:xfrm>
          <a:prstGeom prst="line">
            <a:avLst/>
          </a:prstGeom>
          <a:ln w="19050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5821360" y="1325562"/>
            <a:ext cx="71438" cy="71438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6"/>
            </p:custDataLst>
          </p:nvPr>
        </p:nvCxnSpPr>
        <p:spPr>
          <a:xfrm rot="5400000" flipH="1" flipV="1">
            <a:off x="2743198" y="1663700"/>
            <a:ext cx="857250" cy="1587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10" name="直接箭头连接符 9"/>
          <p:cNvCxnSpPr>
            <a:endCxn id="16" idx="7"/>
          </p:cNvCxnSpPr>
          <p:nvPr>
            <p:custDataLst>
              <p:tags r:id="rId7"/>
            </p:custDataLst>
          </p:nvPr>
        </p:nvCxnSpPr>
        <p:spPr>
          <a:xfrm flipV="1">
            <a:off x="3171825" y="1181100"/>
            <a:ext cx="2832100" cy="55245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11" name="直接箭头连接符 10"/>
          <p:cNvCxnSpPr/>
          <p:nvPr>
            <p:custDataLst>
              <p:tags r:id="rId8"/>
            </p:custDataLst>
          </p:nvPr>
        </p:nvCxnSpPr>
        <p:spPr>
          <a:xfrm>
            <a:off x="6011545" y="1203325"/>
            <a:ext cx="2880360" cy="244856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12" name="直接箭头连接符 11"/>
          <p:cNvCxnSpPr/>
          <p:nvPr>
            <p:custDataLst>
              <p:tags r:id="rId9"/>
            </p:custDataLst>
          </p:nvPr>
        </p:nvCxnSpPr>
        <p:spPr>
          <a:xfrm>
            <a:off x="3138485" y="1236662"/>
            <a:ext cx="5391150" cy="1643063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13" name="直接箭头连接符 12"/>
          <p:cNvCxnSpPr/>
          <p:nvPr>
            <p:custDataLst>
              <p:tags r:id="rId10"/>
            </p:custDataLst>
          </p:nvPr>
        </p:nvCxnSpPr>
        <p:spPr>
          <a:xfrm flipH="1">
            <a:off x="7661124" y="2081213"/>
            <a:ext cx="0" cy="531812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 rot="5400000" flipH="1" flipV="1">
            <a:off x="3892548" y="1363662"/>
            <a:ext cx="1587" cy="1588"/>
          </a:xfrm>
          <a:prstGeom prst="line">
            <a:avLst/>
          </a:prstGeom>
          <a:ln w="19050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3" name="Group 2"/>
          <p:cNvGrpSpPr/>
          <p:nvPr>
            <p:custDataLst>
              <p:tags r:id="rId2"/>
            </p:custDataLst>
          </p:nvPr>
        </p:nvGrpSpPr>
        <p:grpSpPr>
          <a:xfrm>
            <a:off x="2805633" y="792954"/>
            <a:ext cx="6072188" cy="2643186"/>
            <a:chOff x="0" y="0"/>
            <a:chExt cx="6072230" cy="2643751"/>
          </a:xfrm>
        </p:grpSpPr>
        <p:grpSp>
          <p:nvGrpSpPr>
            <p:cNvPr id="29" name="Group 3"/>
            <p:cNvGrpSpPr/>
            <p:nvPr>
              <p:custDataLst>
                <p:tags r:id="rId12"/>
              </p:custDataLst>
            </p:nvPr>
          </p:nvGrpSpPr>
          <p:grpSpPr>
            <a:xfrm>
              <a:off x="0" y="0"/>
              <a:ext cx="6072230" cy="2643751"/>
              <a:chOff x="0" y="0"/>
              <a:chExt cx="6072230" cy="2643751"/>
            </a:xfrm>
          </p:grpSpPr>
          <p:sp>
            <p:nvSpPr>
              <p:cNvPr id="31" name="TextBox 35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935440" y="684358"/>
                <a:ext cx="357190" cy="519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>
                    <a:latin typeface="Arial" panose="020B0604020202020204" pitchFamily="34" charset="0"/>
                    <a:ea typeface="黑体" panose="02010609060101010101" pitchFamily="49" charset="-122"/>
                  </a:rPr>
                  <a:t>F</a:t>
                </a:r>
                <a:endParaRPr lang="zh-CN" altLang="en-US" sz="2800" b="1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32" name="Group 5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0" y="0"/>
                <a:ext cx="6072230" cy="2643751"/>
                <a:chOff x="0" y="0"/>
                <a:chExt cx="6072230" cy="2643751"/>
              </a:xfrm>
            </p:grpSpPr>
            <p:sp>
              <p:nvSpPr>
                <p:cNvPr id="33" name="椭圆 32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857520" y="0"/>
                  <a:ext cx="357190" cy="2643751"/>
                </a:xfrm>
                <a:prstGeom prst="ellipse">
                  <a:avLst/>
                </a:prstGeom>
                <a:solidFill>
                  <a:srgbClr val="C6D9F1"/>
                </a:solidFill>
                <a:ln w="25400" cap="flat" cmpd="sng">
                  <a:solidFill>
                    <a:srgbClr val="385D8A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3800" b="1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4" name="直接连接符 33"/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0" y="1286149"/>
                  <a:ext cx="6072230" cy="1588"/>
                </a:xfrm>
                <a:prstGeom prst="line">
                  <a:avLst/>
                </a:prstGeom>
                <a:ln>
                  <a:prstDash val="lgDashDot"/>
                  <a:headEnd type="none" w="med" len="med"/>
                  <a:tailEnd type="none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5400000">
                  <a:off x="1902614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6" name="直接连接符 35"/>
                <p:cNvCxnSpPr/>
                <p:nvPr>
                  <p:custDataLst>
                    <p:tags r:id="rId19"/>
                  </p:custDataLst>
                </p:nvPr>
              </p:nvCxnSpPr>
              <p:spPr>
                <a:xfrm rot="5400000">
                  <a:off x="4055279" y="1213899"/>
                  <a:ext cx="142905" cy="1587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8" name="直接连接符 37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5400000">
                  <a:off x="799294" y="1212311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cxnSp>
              <p:nvCxnSpPr>
                <p:cNvPr id="39" name="直接连接符 38"/>
                <p:cNvCxnSpPr/>
                <p:nvPr>
                  <p:custDataLst>
                    <p:tags r:id="rId21"/>
                  </p:custDataLst>
                </p:nvPr>
              </p:nvCxnSpPr>
              <p:spPr>
                <a:xfrm rot="5400000">
                  <a:off x="4889357" y="1205960"/>
                  <a:ext cx="142905" cy="1588"/>
                </a:xfrm>
                <a:prstGeom prst="line">
                  <a:avLst/>
                </a:prstGeom>
                <a:ln w="31750" cap="flat" cmpd="sng">
                  <a:solidFill>
                    <a:srgbClr val="4A7EBB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  <p:sp>
              <p:nvSpPr>
                <p:cNvPr id="40" name="TextBox 43"/>
                <p:cNvSpPr txBox="1"/>
                <p:nvPr>
                  <p:custDataLst>
                    <p:tags r:id="rId22"/>
                  </p:custDataLst>
                </p:nvPr>
              </p:nvSpPr>
              <p:spPr>
                <a:xfrm>
                  <a:off x="1758962" y="1300439"/>
                  <a:ext cx="357190" cy="519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800" b="1">
                      <a:latin typeface="Arial" panose="020B0604020202020204" pitchFamily="34" charset="0"/>
                      <a:ea typeface="黑体" panose="02010609060101010101" pitchFamily="49" charset="-122"/>
                    </a:rPr>
                    <a:t>F</a:t>
                  </a:r>
                  <a:endParaRPr lang="zh-CN" altLang="en-US" sz="2800" b="1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30" name="椭圆 29"/>
            <p:cNvSpPr/>
            <p:nvPr>
              <p:custDataLst>
                <p:tags r:id="rId13"/>
              </p:custDataLst>
            </p:nvPr>
          </p:nvSpPr>
          <p:spPr>
            <a:xfrm>
              <a:off x="3009921" y="1244865"/>
              <a:ext cx="71438" cy="7145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800" b="1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4" name="直接箭头连接符 23"/>
          <p:cNvCxnSpPr/>
          <p:nvPr>
            <p:custDataLst>
              <p:tags r:id="rId3"/>
            </p:custDataLst>
          </p:nvPr>
        </p:nvCxnSpPr>
        <p:spPr>
          <a:xfrm rot="5400000" flipH="1" flipV="1">
            <a:off x="3245371" y="1669254"/>
            <a:ext cx="857250" cy="1587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5" name="直接箭头连接符 24"/>
          <p:cNvCxnSpPr/>
          <p:nvPr>
            <p:custDataLst>
              <p:tags r:id="rId4"/>
            </p:custDataLst>
          </p:nvPr>
        </p:nvCxnSpPr>
        <p:spPr>
          <a:xfrm flipV="1">
            <a:off x="3651885" y="1210945"/>
            <a:ext cx="2288540" cy="37465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6" name="直接箭头连接符 25"/>
          <p:cNvCxnSpPr/>
          <p:nvPr>
            <p:custDataLst>
              <p:tags r:id="rId5"/>
            </p:custDataLst>
          </p:nvPr>
        </p:nvCxnSpPr>
        <p:spPr>
          <a:xfrm>
            <a:off x="5940425" y="1203325"/>
            <a:ext cx="3023870" cy="2592705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7" name="直接箭头连接符 26"/>
          <p:cNvCxnSpPr/>
          <p:nvPr>
            <p:custDataLst>
              <p:tags r:id="rId6"/>
            </p:custDataLst>
          </p:nvPr>
        </p:nvCxnSpPr>
        <p:spPr>
          <a:xfrm>
            <a:off x="3635896" y="1251741"/>
            <a:ext cx="5429250" cy="1984375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8" name="直接箭头连接符 27"/>
          <p:cNvCxnSpPr/>
          <p:nvPr>
            <p:custDataLst>
              <p:tags r:id="rId7"/>
            </p:custDataLst>
          </p:nvPr>
        </p:nvCxnSpPr>
        <p:spPr>
          <a:xfrm rot="5400000">
            <a:off x="7391286" y="2466179"/>
            <a:ext cx="747712" cy="1587"/>
          </a:xfrm>
          <a:prstGeom prst="straightConnector1">
            <a:avLst/>
          </a:prstGeom>
          <a:ln w="3175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41" name="TextBox 40"/>
          <p:cNvSpPr txBox="1"/>
          <p:nvPr>
            <p:custDataLst>
              <p:tags r:id="rId8"/>
            </p:custDataLst>
          </p:nvPr>
        </p:nvSpPr>
        <p:spPr>
          <a:xfrm>
            <a:off x="0" y="124490"/>
            <a:ext cx="1907704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成像作图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43712" y="2740640"/>
          <a:ext cx="4786857" cy="2168050"/>
        </p:xfrm>
        <a:graphic>
          <a:graphicData uri="http://schemas.openxmlformats.org/drawingml/2006/table">
            <a:tbl>
              <a:tblPr/>
              <a:tblGrid>
                <a:gridCol w="1003904"/>
                <a:gridCol w="614601"/>
                <a:gridCol w="677366"/>
                <a:gridCol w="541785"/>
                <a:gridCol w="1157113"/>
                <a:gridCol w="792088"/>
              </a:tblGrid>
              <a:tr h="304800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像的性质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像距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应用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虚实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等大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9142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108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1" i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43"/>
          <p:cNvSpPr txBox="1"/>
          <p:nvPr>
            <p:custDataLst>
              <p:tags r:id="rId10"/>
            </p:custDataLst>
          </p:nvPr>
        </p:nvSpPr>
        <p:spPr>
          <a:xfrm>
            <a:off x="3497580" y="2080895"/>
            <a:ext cx="620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2F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TextBox 43"/>
          <p:cNvSpPr txBox="1"/>
          <p:nvPr>
            <p:custDataLst>
              <p:tags r:id="rId11"/>
            </p:custDataLst>
          </p:nvPr>
        </p:nvSpPr>
        <p:spPr>
          <a:xfrm>
            <a:off x="7530465" y="1515745"/>
            <a:ext cx="620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2F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  <p:tag name="KSO_WM_UNIT_TABLE_BEAUTIFY" val="{7916c333-b0da-4caa-800d-26940d3dd85b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UNIT_TABLE_BEAUTIFY" val="{bdf2903a-fd40-48c0-bc0a-57fefd20bb1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  <p:tag name="KSO_WM_UNIT_TABLE_BEAUTIFY" val="{1652746d-57c7-4af6-a426-8328469782d6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  <p:tag name="KSO_WM_UNIT_TABLE_BEAUTIFY" val="{74a15c4e-a3e8-48ce-b251-ad32a910f846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  <p:tag name="KSO_WM_UNIT_TABLE_BEAUTIFY" val="{2ad6b967-85c4-4c78-9614-37363bbdde1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UNIT_TABLE_BEAUTIFY" val="{4eb3a518-3be9-4178-80ac-412b09f2a81a}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1455</Words>
  <Application>Microsoft Office PowerPoint</Application>
  <PresentationFormat>全屏显示(16:9)</PresentationFormat>
  <Paragraphs>252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