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7" r:id="rId7"/>
    <p:sldId id="264" r:id="rId8"/>
    <p:sldId id="265" r:id="rId9"/>
    <p:sldId id="268" r:id="rId10"/>
    <p:sldId id="269" r:id="rId11"/>
    <p:sldId id="270" r:id="rId12"/>
    <p:sldId id="272" r:id="rId13"/>
    <p:sldId id="271" r:id="rId14"/>
    <p:sldId id="275" r:id="rId15"/>
    <p:sldId id="273" r:id="rId16"/>
    <p:sldId id="274" r:id="rId17"/>
    <p:sldId id="289" r:id="rId18"/>
    <p:sldId id="282" r:id="rId19"/>
    <p:sldId id="278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7" y="58"/>
      </p:cViewPr>
      <p:guideLst>
        <p:guide orient="horz" pos="218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1" name="菱形 10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1" name="菱形 10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1" name="菱形 10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1001989" y="222673"/>
            <a:ext cx="858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 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探究凸透镜成像的规律 </a:t>
            </a:r>
            <a:endParaRPr lang="zh-CN" altLang="en-US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菱形 16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766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484764" y="356921"/>
            <a:ext cx="208280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63600" y="1049023"/>
            <a:ext cx="11328400" cy="847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5" y="260775"/>
            <a:ext cx="654473" cy="926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633413" y="318308"/>
            <a:ext cx="10802939" cy="633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3119442" y="1334820"/>
            <a:ext cx="5830887" cy="9985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4450705" y="1412777"/>
            <a:ext cx="3168352" cy="69762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zh-CN" altLang="en-US" sz="3700" b="0" dirty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:/2024年  (24秋文件）/七彩课堂标.png七彩课堂标"/>
          <p:cNvPicPr>
            <a:picLocks noChangeAspect="1"/>
          </p:cNvPicPr>
          <p:nvPr userDrawn="1"/>
        </p:nvPicPr>
        <p:blipFill>
          <a:blip r:embed="rId10"/>
          <a:srcRect t="1801" b="1801"/>
          <a:stretch>
            <a:fillRect/>
          </a:stretch>
        </p:blipFill>
        <p:spPr>
          <a:xfrm>
            <a:off x="10127827" y="260773"/>
            <a:ext cx="1774613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control" Target="../activeX/activeX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109799" y="1715650"/>
            <a:ext cx="6160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第五章 透镜及其应用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2668150" y="3346810"/>
            <a:ext cx="7214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第3节 </a:t>
            </a:r>
            <a:r>
              <a:rPr 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sz="4000" b="1" dirty="0" err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凸透镜成像的规律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016000" y="3391535"/>
          <a:ext cx="41656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132612" y="1248410"/>
            <a:ext cx="280965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600" b="1" dirty="0">
                <a:ea typeface="宋体" panose="02010600030101010101" pitchFamily="2" charset="-122"/>
              </a:rPr>
              <a:t>5.进行实验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812206" y="1971543"/>
          <a:ext cx="8750935" cy="4499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6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190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物距与焦距关系</a:t>
                      </a: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物距</a:t>
                      </a:r>
                      <a:r>
                        <a:rPr lang="en-US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cm</a:t>
                      </a: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像的性质（</a:t>
                      </a:r>
                      <a:r>
                        <a:rPr lang="en-US" sz="20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＝10</a:t>
                      </a: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cm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像距</a:t>
                      </a:r>
                      <a:r>
                        <a:rPr lang="en-US" sz="2000" b="1" i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000" b="1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cm</a:t>
                      </a: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正倒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大小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虚实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＞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en-US" sz="16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＞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en-US" sz="16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＝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en-US" sz="16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＞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＞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en-US" sz="16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＞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＞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en-US" sz="16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＜</a:t>
                      </a:r>
                      <a:r>
                        <a:rPr lang="en-US" sz="16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lang="en-US" altLang="en-US" sz="16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3.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1379" y="1229396"/>
            <a:ext cx="9799609" cy="55122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17606" y="1229396"/>
            <a:ext cx="5080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indent="0">
              <a:defRPr sz="3600" b="1">
                <a:ea typeface="宋体" panose="02010600030101010101" pitchFamily="2" charset="-122"/>
              </a:defRPr>
            </a:lvl1pPr>
          </a:lstStyle>
          <a:p>
            <a:r>
              <a:rPr lang="zh-CN" dirty="0"/>
              <a:t>6.分析和结论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81145" y="1235075"/>
            <a:ext cx="3894578" cy="619760"/>
            <a:chOff x="6472" y="2654"/>
            <a:chExt cx="1394" cy="976"/>
          </a:xfrm>
        </p:grpSpPr>
        <p:sp>
          <p:nvSpPr>
            <p:cNvPr id="24" name="圆角矩形 23"/>
            <p:cNvSpPr/>
            <p:nvPr/>
          </p:nvSpPr>
          <p:spPr>
            <a:xfrm>
              <a:off x="6472" y="2654"/>
              <a:ext cx="1371" cy="976"/>
            </a:xfrm>
            <a:prstGeom prst="roundRect">
              <a:avLst/>
            </a:prstGeom>
            <a:solidFill>
              <a:srgbClr val="22A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21" y="2654"/>
              <a:ext cx="1345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sym typeface="+mn-ea"/>
                </a:rPr>
                <a:t> 凸透镜成像的规律</a:t>
              </a:r>
              <a:endParaRPr lang="zh-CN" altLang="en-US" sz="2000" b="1">
                <a:solidFill>
                  <a:schemeClr val="bg1"/>
                </a:solidFill>
                <a:sym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15" y="1934210"/>
            <a:ext cx="8218170" cy="4749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94727" y="2046725"/>
            <a:ext cx="581723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ea typeface="宋体" panose="02010600030101010101" pitchFamily="2" charset="-122"/>
              </a:rPr>
              <a:t>像的大小与物距是否有关？</a:t>
            </a:r>
          </a:p>
          <a:p>
            <a:pPr indent="0"/>
            <a:endParaRPr lang="zh-CN" sz="2800" b="0" dirty="0">
              <a:ea typeface="宋体" panose="02010600030101010101" pitchFamily="2" charset="-122"/>
            </a:endParaRPr>
          </a:p>
          <a:p>
            <a:pPr indent="0"/>
            <a:r>
              <a:rPr lang="zh-CN" sz="2800" b="0" dirty="0">
                <a:ea typeface="宋体" panose="02010600030101010101" pitchFamily="2" charset="-122"/>
              </a:rPr>
              <a:t>在什么情况下成缩小的像？</a:t>
            </a:r>
          </a:p>
          <a:p>
            <a:pPr indent="0"/>
            <a:endParaRPr lang="zh-CN" sz="2800" b="0" dirty="0">
              <a:ea typeface="宋体" panose="02010600030101010101" pitchFamily="2" charset="-122"/>
            </a:endParaRPr>
          </a:p>
          <a:p>
            <a:pPr indent="0"/>
            <a:r>
              <a:rPr lang="zh-CN" sz="2800" b="0" dirty="0">
                <a:ea typeface="宋体" panose="02010600030101010101" pitchFamily="2" charset="-122"/>
              </a:rPr>
              <a:t>在什么情况下成放大的像？</a:t>
            </a:r>
          </a:p>
          <a:p>
            <a:pPr indent="0"/>
            <a:endParaRPr lang="zh-CN" sz="2800" b="0" dirty="0">
              <a:ea typeface="宋体" panose="02010600030101010101" pitchFamily="2" charset="-122"/>
            </a:endParaRPr>
          </a:p>
          <a:p>
            <a:pPr indent="0"/>
            <a:r>
              <a:rPr lang="zh-CN" sz="2800" b="0" dirty="0">
                <a:ea typeface="宋体" panose="02010600030101010101" pitchFamily="2" charset="-122"/>
              </a:rPr>
              <a:t>在什么情况下成等大的像？</a:t>
            </a:r>
            <a:endParaRPr lang="zh-CN" altLang="en-US" sz="2800" b="0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4727" y="1348104"/>
            <a:ext cx="2479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200" b="0" dirty="0">
                <a:solidFill>
                  <a:srgbClr val="FF0000"/>
                </a:solidFill>
                <a:ea typeface="宋体" panose="02010600030101010101" pitchFamily="2" charset="-122"/>
              </a:rPr>
              <a:t>实验分析</a:t>
            </a:r>
            <a:endParaRPr lang="zh-CN" altLang="en-US" sz="3200" b="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0010" y="2778794"/>
            <a:ext cx="5076525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＞2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时，成缩小的像；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/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/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＜2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时，成放大的像；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/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/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=2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时，成等大的像。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1938" y="2010391"/>
            <a:ext cx="487426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800" dirty="0">
                <a:ea typeface="宋体" panose="02010600030101010101" pitchFamily="2" charset="-122"/>
                <a:sym typeface="+mn-ea"/>
              </a:rPr>
              <a:t>像的正倒与物距是否有关？</a:t>
            </a:r>
          </a:p>
          <a:p>
            <a:pPr>
              <a:buClrTx/>
              <a:buSzTx/>
              <a:buFontTx/>
            </a:pPr>
            <a:endParaRPr lang="zh-CN" sz="2800" dirty="0">
              <a:ea typeface="宋体" panose="02010600030101010101" pitchFamily="2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zh-CN" sz="2800" dirty="0">
                <a:ea typeface="宋体" panose="02010600030101010101" pitchFamily="2" charset="-122"/>
                <a:sym typeface="+mn-ea"/>
              </a:rPr>
              <a:t>在什么情况下成正立的像？</a:t>
            </a:r>
          </a:p>
          <a:p>
            <a:pPr>
              <a:buClrTx/>
              <a:buSzTx/>
              <a:buFontTx/>
            </a:pPr>
            <a:endParaRPr lang="zh-CN" sz="2800" dirty="0">
              <a:ea typeface="宋体" panose="02010600030101010101" pitchFamily="2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zh-CN" sz="2800" dirty="0">
                <a:ea typeface="宋体" panose="02010600030101010101" pitchFamily="2" charset="-122"/>
                <a:sym typeface="+mn-ea"/>
              </a:rPr>
              <a:t>在什么情况下成倒立的像？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36198" y="2796115"/>
            <a:ext cx="450659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＞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 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时，成倒立的像；</a:t>
            </a: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＜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时，成正立的像。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01390" y="2116539"/>
            <a:ext cx="43249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800">
                <a:ea typeface="宋体" panose="02010600030101010101" pitchFamily="2" charset="-122"/>
                <a:sym typeface="+mn-ea"/>
              </a:rPr>
              <a:t>像的虚实与物距是否有关？</a:t>
            </a:r>
          </a:p>
          <a:p>
            <a:pPr>
              <a:buClrTx/>
              <a:buSzTx/>
              <a:buFontTx/>
            </a:pPr>
            <a:endParaRPr lang="zh-CN" sz="2800">
              <a:ea typeface="宋体" panose="02010600030101010101" pitchFamily="2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zh-CN" sz="2800">
                <a:ea typeface="宋体" panose="02010600030101010101" pitchFamily="2" charset="-122"/>
                <a:sym typeface="+mn-ea"/>
              </a:rPr>
              <a:t>在什么情况下成虚像？</a:t>
            </a:r>
          </a:p>
          <a:p>
            <a:pPr>
              <a:buClrTx/>
              <a:buSzTx/>
              <a:buFontTx/>
            </a:pPr>
            <a:endParaRPr lang="zh-CN" sz="2800">
              <a:ea typeface="宋体" panose="02010600030101010101" pitchFamily="2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zh-CN" sz="2800">
                <a:ea typeface="宋体" panose="02010600030101010101" pitchFamily="2" charset="-122"/>
                <a:sym typeface="+mn-ea"/>
              </a:rPr>
              <a:t>在什么情况下成实像？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02453" y="2895756"/>
            <a:ext cx="386742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＞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时，成实像；</a:t>
            </a: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＜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时成虚像。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83565" y="1658908"/>
            <a:ext cx="4246880" cy="3269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buClrTx/>
              <a:buSzTx/>
              <a:buFontTx/>
            </a:pPr>
            <a:r>
              <a:rPr lang="zh-CN" sz="2800" dirty="0">
                <a:ea typeface="宋体" panose="02010600030101010101" pitchFamily="2" charset="-122"/>
                <a:sym typeface="+mn-ea"/>
              </a:rPr>
              <a:t>根据上表的数据，凸透镜成放大的实像时，物距跟像距相比，哪个比较大？</a:t>
            </a:r>
          </a:p>
          <a:p>
            <a:pPr indent="457200" algn="just">
              <a:lnSpc>
                <a:spcPct val="125000"/>
              </a:lnSpc>
              <a:buClrTx/>
              <a:buSzTx/>
              <a:buFontTx/>
            </a:pPr>
            <a:endParaRPr lang="zh-CN" sz="2800" dirty="0">
              <a:ea typeface="宋体" panose="02010600030101010101" pitchFamily="2" charset="-122"/>
              <a:sym typeface="+mn-ea"/>
            </a:endParaRPr>
          </a:p>
          <a:p>
            <a:pPr indent="457200" algn="just">
              <a:lnSpc>
                <a:spcPct val="125000"/>
              </a:lnSpc>
              <a:buClrTx/>
              <a:buSzTx/>
              <a:buFontTx/>
            </a:pPr>
            <a:r>
              <a:rPr lang="zh-CN" sz="2800" dirty="0">
                <a:ea typeface="宋体" panose="02010600030101010101" pitchFamily="2" charset="-122"/>
                <a:sym typeface="+mn-ea"/>
              </a:rPr>
              <a:t>成缩小的实像时，物距跟像距相比，哪个比较大？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6259" y="5237192"/>
            <a:ext cx="89636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时，成缩小的像；当</a:t>
            </a:r>
            <a:r>
              <a:rPr 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时，成放大的像。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6434455" imgH="3613150"/>
        </mc:Choice>
        <mc:Fallback>
          <p:control r:id="rId1" imgW="6434455" imgH="3613150">
            <p:pic>
              <p:nvPicPr>
                <p:cNvPr id="2" name="Host Control  102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0825" y="1622425"/>
                  <a:ext cx="6434455" cy="36131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"/>
          <p:cNvSpPr txBox="1"/>
          <p:nvPr/>
        </p:nvSpPr>
        <p:spPr>
          <a:xfrm>
            <a:off x="2556877" y="2809485"/>
            <a:ext cx="6384925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一倍焦距分虚实；二倍焦距分大小。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实像总是异侧倒；物近像远像变大。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虚像总是同侧正；物近像近像变小。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像的大小像距定；像儿跟着物体跑。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390140" y="1934210"/>
            <a:ext cx="5080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凸透镜成像的规律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4294967295"/>
          </p:nvPr>
        </p:nvSpPr>
        <p:spPr>
          <a:xfrm>
            <a:off x="387499" y="1176972"/>
            <a:ext cx="11274425" cy="3267075"/>
          </a:xfrm>
          <a:prstGeom prst="rect">
            <a:avLst/>
          </a:prstGeom>
          <a:noFill/>
          <a:ln>
            <a:noFill/>
          </a:ln>
        </p:spPr>
        <p:txBody>
          <a:bodyPr lIns="86004" tIns="43002" rIns="86004" bIns="43002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   </a:t>
            </a:r>
            <a:r>
              <a:rPr sz="2800" kern="12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例</a:t>
            </a:r>
            <a:r>
              <a:rPr lang="en-US" altLang="zh-CN" sz="2800" kern="12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1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  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小明在探究凸透镜成像规律时，蜡烛与光屏分别置于凸透镜两侧，保持凸透镜的位置不变，先后把蜡烛放在如图所示的</a:t>
            </a:r>
            <a:r>
              <a:rPr lang="en-US" altLang="zh-CN" sz="2800" i="1" kern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en-US" sz="2800" i="1" kern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800" i="1" kern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en-US" sz="2800" i="1" kern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800" i="1" kern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r>
              <a:rPr lang="zh-CN" altLang="en-US" sz="2800" i="1" kern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800" i="1" kern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 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四点，分别调整光屏的位置。当蜡烛位于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______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点时，光屏上出现放大的像；当蜡烛位于</a:t>
            </a:r>
            <a:r>
              <a:rPr lang="en-US" altLang="zh-CN" sz="2800" kern="1200" dirty="0">
                <a:latin typeface="宋体" panose="02010600030101010101" pitchFamily="2" charset="-122"/>
                <a:ea typeface="微软雅黑" panose="020B0503020204020204" charset="-122"/>
                <a:cs typeface="+mn-cs"/>
              </a:rPr>
              <a:t>___</a:t>
            </a:r>
            <a:r>
              <a:rPr lang="zh-CN" altLang="en-US" sz="2800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点时，无论怎样移动光屏，在光屏上都找不到像。</a:t>
            </a:r>
          </a:p>
        </p:txBody>
      </p:sp>
      <p:grpSp>
        <p:nvGrpSpPr>
          <p:cNvPr id="36867" name="Group 4"/>
          <p:cNvGrpSpPr/>
          <p:nvPr/>
        </p:nvGrpSpPr>
        <p:grpSpPr>
          <a:xfrm>
            <a:off x="1690370" y="4104640"/>
            <a:ext cx="8811260" cy="2376170"/>
            <a:chOff x="340" y="2777"/>
            <a:chExt cx="4944" cy="1410"/>
          </a:xfrm>
        </p:grpSpPr>
        <p:sp>
          <p:nvSpPr>
            <p:cNvPr id="15367" name="Oval 5"/>
            <p:cNvSpPr/>
            <p:nvPr/>
          </p:nvSpPr>
          <p:spPr>
            <a:xfrm>
              <a:off x="3696" y="2777"/>
              <a:ext cx="273" cy="113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2" name="Line 6"/>
            <p:cNvSpPr/>
            <p:nvPr/>
          </p:nvSpPr>
          <p:spPr>
            <a:xfrm>
              <a:off x="340" y="3339"/>
              <a:ext cx="49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15369" name="Text Box 7"/>
            <p:cNvSpPr txBox="1"/>
            <p:nvPr/>
          </p:nvSpPr>
          <p:spPr>
            <a:xfrm>
              <a:off x="557" y="2889"/>
              <a:ext cx="46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3700" i="1" dirty="0">
                  <a:latin typeface="Times New Roman" panose="02020603050405020304" charset="0"/>
                  <a:ea typeface="黑体" panose="02010609060101010101" pitchFamily="49" charset="-122"/>
                </a:rPr>
                <a:t>a</a:t>
              </a:r>
            </a:p>
          </p:txBody>
        </p:sp>
        <p:grpSp>
          <p:nvGrpSpPr>
            <p:cNvPr id="36874" name="Group 8"/>
            <p:cNvGrpSpPr/>
            <p:nvPr/>
          </p:nvGrpSpPr>
          <p:grpSpPr>
            <a:xfrm>
              <a:off x="685" y="2898"/>
              <a:ext cx="3185" cy="1289"/>
              <a:chOff x="657" y="2898"/>
              <a:chExt cx="3185" cy="1289"/>
            </a:xfrm>
          </p:grpSpPr>
          <p:sp>
            <p:nvSpPr>
              <p:cNvPr id="15371" name="Oval 9"/>
              <p:cNvSpPr/>
              <p:nvPr/>
            </p:nvSpPr>
            <p:spPr>
              <a:xfrm flipV="1">
                <a:off x="1509" y="3288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2" name="Oval 10"/>
              <p:cNvSpPr/>
              <p:nvPr/>
            </p:nvSpPr>
            <p:spPr>
              <a:xfrm flipV="1">
                <a:off x="1929" y="3279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3" name="Oval 11"/>
              <p:cNvSpPr/>
              <p:nvPr/>
            </p:nvSpPr>
            <p:spPr>
              <a:xfrm flipV="1">
                <a:off x="657" y="32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4" name="Oval 12"/>
              <p:cNvSpPr/>
              <p:nvPr/>
            </p:nvSpPr>
            <p:spPr>
              <a:xfrm flipV="1">
                <a:off x="2960" y="330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5" name="Oval 13"/>
              <p:cNvSpPr/>
              <p:nvPr/>
            </p:nvSpPr>
            <p:spPr>
              <a:xfrm flipV="1">
                <a:off x="2472" y="3317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6" name="Oval 14"/>
              <p:cNvSpPr/>
              <p:nvPr/>
            </p:nvSpPr>
            <p:spPr>
              <a:xfrm flipV="1">
                <a:off x="1182" y="3315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7" name="Oval 15"/>
              <p:cNvSpPr/>
              <p:nvPr/>
            </p:nvSpPr>
            <p:spPr>
              <a:xfrm flipV="1">
                <a:off x="3779" y="3305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95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378" name="Text Box 16"/>
              <p:cNvSpPr txBox="1"/>
              <p:nvPr/>
            </p:nvSpPr>
            <p:spPr>
              <a:xfrm>
                <a:off x="1407" y="2926"/>
                <a:ext cx="366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3700" i="1" dirty="0">
                    <a:latin typeface="Times New Roman" panose="02020603050405020304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15379" name="Text Box 17"/>
              <p:cNvSpPr txBox="1"/>
              <p:nvPr/>
            </p:nvSpPr>
            <p:spPr>
              <a:xfrm>
                <a:off x="1820" y="2898"/>
                <a:ext cx="302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3700" i="1" dirty="0">
                    <a:latin typeface="Times New Roman" panose="02020603050405020304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15380" name="Text Box 18"/>
              <p:cNvSpPr txBox="1"/>
              <p:nvPr/>
            </p:nvSpPr>
            <p:spPr>
              <a:xfrm>
                <a:off x="2862" y="2934"/>
                <a:ext cx="329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3700" i="1" dirty="0">
                    <a:latin typeface="Times New Roman" panose="02020603050405020304" charset="0"/>
                    <a:ea typeface="宋体" panose="02010600030101010101" pitchFamily="2" charset="-122"/>
                  </a:rPr>
                  <a:t>d</a:t>
                </a:r>
              </a:p>
            </p:txBody>
          </p:sp>
          <p:sp>
            <p:nvSpPr>
              <p:cNvPr id="15381" name="Text Box 19"/>
              <p:cNvSpPr txBox="1"/>
              <p:nvPr/>
            </p:nvSpPr>
            <p:spPr>
              <a:xfrm>
                <a:off x="2342" y="2907"/>
                <a:ext cx="402" cy="4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4100" i="1" dirty="0">
                    <a:latin typeface="Times New Roman" panose="02020603050405020304" charset="0"/>
                    <a:ea typeface="宋体" panose="02010600030101010101" pitchFamily="2" charset="-122"/>
                  </a:rPr>
                  <a:t>F</a:t>
                </a:r>
                <a:endParaRPr lang="en-US" altLang="zh-CN" sz="4100" i="1" dirty="0">
                  <a:latin typeface="Times New Roman" panose="02020603050405020304" charset="0"/>
                </a:endParaRPr>
              </a:p>
            </p:txBody>
          </p:sp>
          <p:sp>
            <p:nvSpPr>
              <p:cNvPr id="36886" name="Line 20"/>
              <p:cNvSpPr/>
              <p:nvPr/>
            </p:nvSpPr>
            <p:spPr>
              <a:xfrm>
                <a:off x="1207" y="3383"/>
                <a:ext cx="0" cy="79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87" name="Line 21"/>
              <p:cNvSpPr/>
              <p:nvPr/>
            </p:nvSpPr>
            <p:spPr>
              <a:xfrm>
                <a:off x="3813" y="3337"/>
                <a:ext cx="0" cy="8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888" name="Line 22"/>
              <p:cNvSpPr/>
              <p:nvPr/>
            </p:nvSpPr>
            <p:spPr>
              <a:xfrm>
                <a:off x="1216" y="4023"/>
                <a:ext cx="257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lg"/>
                <a:tailEnd type="triangle" w="med" len="lg"/>
              </a:ln>
            </p:spPr>
          </p:sp>
          <p:sp>
            <p:nvSpPr>
              <p:cNvPr id="15385" name="Text Box 23"/>
              <p:cNvSpPr txBox="1"/>
              <p:nvPr/>
            </p:nvSpPr>
            <p:spPr>
              <a:xfrm>
                <a:off x="2249" y="3593"/>
                <a:ext cx="550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3700" i="1" dirty="0">
                    <a:latin typeface="Times New Roman" panose="02020603050405020304" charset="0"/>
                    <a:ea typeface="宋体" panose="02010600030101010101" pitchFamily="2" charset="-122"/>
                  </a:rPr>
                  <a:t>2f</a:t>
                </a:r>
                <a:endParaRPr lang="en-US" altLang="zh-CN" sz="3700" i="1" dirty="0">
                  <a:latin typeface="Times New Roman" panose="02020603050405020304" charset="0"/>
                </a:endParaRPr>
              </a:p>
            </p:txBody>
          </p:sp>
        </p:grpSp>
      </p:grpSp>
      <p:sp>
        <p:nvSpPr>
          <p:cNvPr id="315416" name="Text Box 24"/>
          <p:cNvSpPr txBox="1"/>
          <p:nvPr/>
        </p:nvSpPr>
        <p:spPr>
          <a:xfrm>
            <a:off x="7759065" y="2549525"/>
            <a:ext cx="1037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或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315417" name="Text Box 25"/>
          <p:cNvSpPr txBox="1"/>
          <p:nvPr/>
        </p:nvSpPr>
        <p:spPr>
          <a:xfrm>
            <a:off x="4712653" y="3167698"/>
            <a:ext cx="5953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6" grpId="0"/>
      <p:bldP spid="3154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26626"/>
          <p:cNvSpPr txBox="1"/>
          <p:nvPr/>
        </p:nvSpPr>
        <p:spPr>
          <a:xfrm>
            <a:off x="961072" y="1875155"/>
            <a:ext cx="1039558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charset="0"/>
              </a:rPr>
              <a:t>例</a:t>
            </a:r>
            <a:r>
              <a:rPr lang="en-US" altLang="zh-CN" sz="2800" dirty="0">
                <a:latin typeface="Times New Roman" panose="02020603050405020304" charset="0"/>
              </a:rPr>
              <a:t>2</a:t>
            </a:r>
            <a:r>
              <a:rPr lang="zh-CN" altLang="en-US" sz="2800" dirty="0">
                <a:latin typeface="Times New Roman" panose="02020603050405020304" charset="0"/>
              </a:rPr>
              <a:t>    将物体放在凸透镜前</a:t>
            </a:r>
            <a:r>
              <a:rPr lang="en-US" altLang="zh-CN" sz="2800" dirty="0">
                <a:latin typeface="Times New Roman" panose="02020603050405020304" charset="0"/>
              </a:rPr>
              <a:t>16 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cm</a:t>
            </a:r>
            <a:r>
              <a:rPr lang="zh-CN" altLang="en-US" sz="2800" dirty="0">
                <a:latin typeface="Times New Roman" panose="02020603050405020304" charset="0"/>
              </a:rPr>
              <a:t>处，在光屏上得到倒立、缩小的像，则凸透镜的焦距可能是（      ）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charset="0"/>
              </a:rPr>
              <a:t>Ａ</a:t>
            </a:r>
            <a:r>
              <a:rPr lang="en-US" altLang="zh-CN" sz="2800" dirty="0">
                <a:latin typeface="Times New Roman" panose="02020603050405020304" charset="0"/>
              </a:rPr>
              <a:t>.10cm                   </a:t>
            </a:r>
            <a:r>
              <a:rPr lang="zh-CN" altLang="en-US" sz="2800" dirty="0">
                <a:latin typeface="Times New Roman" panose="02020603050405020304" charset="0"/>
              </a:rPr>
              <a:t>Ｂ</a:t>
            </a:r>
            <a:r>
              <a:rPr lang="en-US" altLang="zh-CN" sz="2800" dirty="0">
                <a:latin typeface="Times New Roman" panose="02020603050405020304" charset="0"/>
              </a:rPr>
              <a:t>.7cm  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charset="0"/>
              </a:rPr>
              <a:t>Ｃ</a:t>
            </a:r>
            <a:r>
              <a:rPr lang="en-US" altLang="zh-CN" sz="2800" dirty="0">
                <a:latin typeface="Times New Roman" panose="02020603050405020304" charset="0"/>
              </a:rPr>
              <a:t>.8cm                     </a:t>
            </a:r>
            <a:r>
              <a:rPr lang="zh-CN" altLang="en-US" sz="2800" dirty="0">
                <a:latin typeface="Times New Roman" panose="02020603050405020304" charset="0"/>
              </a:rPr>
              <a:t>Ｄ</a:t>
            </a:r>
            <a:r>
              <a:rPr lang="en-US" altLang="zh-CN" sz="2800" dirty="0">
                <a:latin typeface="Times New Roman" panose="02020603050405020304" charset="0"/>
              </a:rPr>
              <a:t>.16cm</a:t>
            </a:r>
          </a:p>
        </p:txBody>
      </p:sp>
      <p:sp>
        <p:nvSpPr>
          <p:cNvPr id="319510" name="Text Box 22"/>
          <p:cNvSpPr txBox="1"/>
          <p:nvPr/>
        </p:nvSpPr>
        <p:spPr>
          <a:xfrm>
            <a:off x="5637139" y="2639449"/>
            <a:ext cx="6299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3141189" y="1374573"/>
            <a:ext cx="6911975" cy="818830"/>
            <a:chOff x="23596" y="1030235"/>
            <a:chExt cx="6911975" cy="818830"/>
          </a:xfrm>
        </p:grpSpPr>
        <p:sp>
          <p:nvSpPr>
            <p:cNvPr id="52" name="Title 1"/>
            <p:cNvSpPr txBox="1"/>
            <p:nvPr>
              <p:custDataLst>
                <p:tags r:id="rId7"/>
              </p:custDataLst>
            </p:nvPr>
          </p:nvSpPr>
          <p:spPr>
            <a:xfrm>
              <a:off x="23596" y="1030235"/>
              <a:ext cx="6911975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第3节 凸透镜成像的规律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学习内容导览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8"/>
              </p:custDataLst>
            </p:nvPr>
          </p:nvCxnSpPr>
          <p:spPr>
            <a:xfrm>
              <a:off x="30757" y="1838270"/>
              <a:ext cx="6300000" cy="10795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4112768" y="4103523"/>
            <a:ext cx="4572000" cy="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2823406" y="3168108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7648350" y="3199054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5"/>
            </p:custDataLst>
          </p:nvPr>
        </p:nvSpPr>
        <p:spPr>
          <a:xfrm>
            <a:off x="2899837" y="3285587"/>
            <a:ext cx="1647137" cy="138410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探究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  <a:p>
            <a:pPr marL="0" marR="0" lvl="0" indent="0" defTabSz="6838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凸透镜成像的规律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7" name="Text Placeholder 45"/>
          <p:cNvSpPr txBox="1"/>
          <p:nvPr>
            <p:custDataLst>
              <p:tags r:id="rId6"/>
            </p:custDataLst>
          </p:nvPr>
        </p:nvSpPr>
        <p:spPr>
          <a:xfrm>
            <a:off x="7793970" y="3844841"/>
            <a:ext cx="150876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3895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kumimoji="0" lang="zh-CN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例题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9955" y="1854835"/>
            <a:ext cx="1019556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charset="0"/>
                <a:sym typeface="+mn-ea"/>
              </a:rPr>
              <a:t>例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3</a:t>
            </a:r>
            <a:r>
              <a:rPr lang="zh-CN" altLang="en-US" sz="2800" dirty="0">
                <a:latin typeface="Times New Roman" panose="02020603050405020304" charset="0"/>
                <a:sym typeface="+mn-ea"/>
              </a:rPr>
              <a:t>    在探究凸透镜成像实验中，当物距为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20cm</a:t>
            </a:r>
            <a:r>
              <a:rPr lang="zh-CN" altLang="en-US" sz="2800" dirty="0">
                <a:latin typeface="Times New Roman" panose="02020603050405020304" charset="0"/>
                <a:sym typeface="+mn-ea"/>
              </a:rPr>
              <a:t>时，得到一个倒立、缩小的实像，此时像距为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13cm</a:t>
            </a:r>
            <a:r>
              <a:rPr lang="zh-CN" altLang="en-US" sz="2800" dirty="0">
                <a:latin typeface="Times New Roman" panose="02020603050405020304" charset="0"/>
                <a:sym typeface="+mn-ea"/>
              </a:rPr>
              <a:t>，则凸透镜的焦距是（      ）</a:t>
            </a:r>
            <a:endParaRPr lang="zh-CN" altLang="en-US" sz="2800" dirty="0"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charset="0"/>
                <a:sym typeface="+mn-ea"/>
              </a:rPr>
              <a:t>  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A.</a:t>
            </a:r>
            <a:r>
              <a:rPr lang="en-US" altLang="zh-CN" sz="2800" i="1" dirty="0">
                <a:latin typeface="Times New Roman" panose="02020603050405020304" charset="0"/>
                <a:sym typeface="+mn-ea"/>
              </a:rPr>
              <a:t>f 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&gt;20cm                 B.13cm&lt;</a:t>
            </a:r>
            <a:r>
              <a:rPr lang="en-US" altLang="zh-CN" sz="2800" i="1" dirty="0">
                <a:latin typeface="Times New Roman" panose="02020603050405020304" charset="0"/>
                <a:sym typeface="+mn-ea"/>
              </a:rPr>
              <a:t>f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&lt;20cm   </a:t>
            </a:r>
            <a:endParaRPr lang="en-US" altLang="zh-CN" sz="2800" dirty="0"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sym typeface="+mn-ea"/>
              </a:rPr>
              <a:t>  C.10cm&lt;</a:t>
            </a:r>
            <a:r>
              <a:rPr lang="en-US" altLang="zh-CN" sz="2800" i="1" dirty="0">
                <a:latin typeface="Times New Roman" panose="02020603050405020304" charset="0"/>
                <a:sym typeface="+mn-ea"/>
              </a:rPr>
              <a:t>f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&lt;13cm       D.6.5cm&lt;</a:t>
            </a:r>
            <a:r>
              <a:rPr lang="en-US" altLang="zh-CN" sz="2800" i="1" dirty="0">
                <a:latin typeface="Times New Roman" panose="02020603050405020304" charset="0"/>
                <a:sym typeface="+mn-ea"/>
              </a:rPr>
              <a:t>f</a:t>
            </a:r>
            <a:r>
              <a:rPr lang="en-US" altLang="zh-CN" sz="2800" dirty="0">
                <a:latin typeface="Times New Roman" panose="02020603050405020304" charset="0"/>
                <a:sym typeface="+mn-ea"/>
              </a:rPr>
              <a:t>&lt;10cm</a:t>
            </a:r>
          </a:p>
        </p:txBody>
      </p:sp>
      <p:sp>
        <p:nvSpPr>
          <p:cNvPr id="319510" name="Text Box 22"/>
          <p:cNvSpPr txBox="1"/>
          <p:nvPr/>
        </p:nvSpPr>
        <p:spPr>
          <a:xfrm>
            <a:off x="9949572" y="2596052"/>
            <a:ext cx="6299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idx="4294967295"/>
          </p:nvPr>
        </p:nvSpPr>
        <p:spPr>
          <a:xfrm>
            <a:off x="1049338" y="1809506"/>
            <a:ext cx="10456862" cy="1674813"/>
          </a:xfrm>
          <a:prstGeom prst="rect">
            <a:avLst/>
          </a:prstGeom>
          <a:noFill/>
          <a:ln>
            <a:noFill/>
          </a:ln>
        </p:spPr>
        <p:txBody>
          <a:bodyPr lIns="86004" tIns="43002" rIns="86004" bIns="43002"/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buNone/>
              <a:extLst>
                <a:ext uri="{35155182-B16C-46BC-9424-99874614C6A1}">
                  <wpsdc:marlchars xmlns:wpsdc="http://www.wps.cn/officeDocument/2017/drawingmlCustomData" xmlns="" val="0" checksum="0"/>
                </a:ext>
              </a:extLst>
            </a:pPr>
            <a:r>
              <a:rPr lang="zh-CN" altLang="en-US" sz="2800" kern="1200" dirty="0">
                <a:latin typeface="+mn-ea"/>
                <a:ea typeface="+mn-ea"/>
                <a:cs typeface="+mn-ea"/>
              </a:rPr>
              <a:t>例</a:t>
            </a:r>
            <a:r>
              <a:rPr lang="en-US" altLang="zh-CN" sz="2800" kern="1200" dirty="0">
                <a:latin typeface="+mn-ea"/>
                <a:ea typeface="+mn-ea"/>
                <a:cs typeface="+mn-ea"/>
              </a:rPr>
              <a:t>4</a:t>
            </a:r>
            <a:r>
              <a:rPr lang="zh-CN" altLang="en-US" sz="2800" kern="1200" dirty="0">
                <a:latin typeface="Times New Roman" panose="02020603050405020304" charset="0"/>
                <a:ea typeface="微软雅黑" panose="020B0503020204020204" charset="-122"/>
                <a:cs typeface="+mn-cs"/>
              </a:rPr>
              <a:t>  </a:t>
            </a:r>
            <a:r>
              <a:rPr lang="zh-CN" altLang="en-US" sz="2800" kern="1200" dirty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把物体放在凸透镜前</a:t>
            </a:r>
            <a:r>
              <a:rPr lang="en-US" altLang="zh-CN" sz="2800" kern="1200" dirty="0">
                <a:latin typeface="Times New Roman" panose="02020603050405020304" charset="0"/>
                <a:ea typeface="微软雅黑" panose="020B0503020204020204" charset="-122"/>
                <a:cs typeface="+mn-cs"/>
              </a:rPr>
              <a:t>10cm</a:t>
            </a:r>
            <a:r>
              <a:rPr lang="zh-CN" altLang="en-US" sz="2800" kern="1200" dirty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处时，可以在凸透镜另一侧的光屏上得到放大的像。据此可以推断这个凸透镜的焦距范围为多少？</a:t>
            </a:r>
            <a:r>
              <a:rPr lang="zh-CN" altLang="en-US" sz="2800" u="sng" kern="1200" dirty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          </a:t>
            </a:r>
            <a:r>
              <a:rPr lang="zh-CN" altLang="en-US" sz="2800" kern="1200" dirty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u="sng" kern="1200" dirty="0"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                         </a:t>
            </a:r>
          </a:p>
        </p:txBody>
      </p:sp>
      <p:sp>
        <p:nvSpPr>
          <p:cNvPr id="322565" name="Text Box 5"/>
          <p:cNvSpPr txBox="1"/>
          <p:nvPr/>
        </p:nvSpPr>
        <p:spPr>
          <a:xfrm>
            <a:off x="1165030" y="3359737"/>
            <a:ext cx="1045781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解：因为是光屏上的像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,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故像是实像，又是放大的，所以必须满足</a:t>
            </a:r>
            <a:r>
              <a:rPr lang="en-US" altLang="zh-CN" sz="3000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2f &gt; u &gt; f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,  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即</a:t>
            </a:r>
            <a:r>
              <a:rPr lang="en-US" altLang="zh-CN" sz="3000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2f &gt;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10cm</a:t>
            </a:r>
            <a:r>
              <a:rPr lang="en-US" altLang="zh-CN" sz="3000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&gt;f</a:t>
            </a:r>
            <a:r>
              <a:rPr lang="zh-CN" altLang="en-US" sz="3000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解得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10cm &gt;</a:t>
            </a:r>
            <a:r>
              <a:rPr lang="en-US" altLang="zh-CN" sz="3000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&gt;5cm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01" y="1246907"/>
            <a:ext cx="8782783" cy="50754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05" y="3406775"/>
            <a:ext cx="161925" cy="2000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3899754" y="2721958"/>
            <a:ext cx="5262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kumimoji="1" lang="zh-CN" altLang="en-US" sz="4000" dirty="0">
                <a:latin typeface="+mj-ea"/>
                <a:ea typeface="+mj-ea"/>
              </a:rPr>
              <a:t>根据课堂安排适量练习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59204" y="2960948"/>
            <a:ext cx="5873592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699895" y="1911949"/>
            <a:ext cx="8547100" cy="14954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85750" lvl="0" indent="-28575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凸透镜成像的规律。</a:t>
            </a:r>
            <a:r>
              <a:rPr lang="zh-CN" sz="3200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（重点）（难点）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4440" y="1292860"/>
            <a:ext cx="4166870" cy="1652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440" y="3127651"/>
            <a:ext cx="4166870" cy="1633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007" y="4894262"/>
            <a:ext cx="2959735" cy="159575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44868" y="1625600"/>
            <a:ext cx="1456055" cy="539750"/>
            <a:chOff x="1754" y="3558"/>
            <a:chExt cx="88" cy="850"/>
          </a:xfrm>
        </p:grpSpPr>
        <p:sp>
          <p:nvSpPr>
            <p:cNvPr id="20" name="圆角矩形 19"/>
            <p:cNvSpPr/>
            <p:nvPr/>
          </p:nvSpPr>
          <p:spPr>
            <a:xfrm>
              <a:off x="1754" y="3558"/>
              <a:ext cx="88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4" y="3584"/>
              <a:ext cx="8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/>
                <a:t>照相机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44868" y="3602990"/>
            <a:ext cx="1456055" cy="539750"/>
            <a:chOff x="1754" y="3558"/>
            <a:chExt cx="88" cy="850"/>
          </a:xfrm>
        </p:grpSpPr>
        <p:sp>
          <p:nvSpPr>
            <p:cNvPr id="11" name="圆角矩形 10"/>
            <p:cNvSpPr/>
            <p:nvPr/>
          </p:nvSpPr>
          <p:spPr>
            <a:xfrm>
              <a:off x="1754" y="3558"/>
              <a:ext cx="88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54" y="3584"/>
              <a:ext cx="8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800" b="1"/>
                <a:t>投影仪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4868" y="5414010"/>
            <a:ext cx="1456055" cy="539750"/>
            <a:chOff x="1754" y="3558"/>
            <a:chExt cx="88" cy="850"/>
          </a:xfrm>
        </p:grpSpPr>
        <p:sp>
          <p:nvSpPr>
            <p:cNvPr id="14" name="圆角矩形 13"/>
            <p:cNvSpPr/>
            <p:nvPr/>
          </p:nvSpPr>
          <p:spPr>
            <a:xfrm>
              <a:off x="1754" y="3558"/>
              <a:ext cx="88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54" y="3584"/>
              <a:ext cx="8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800" b="1"/>
                <a:t>放大镜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52775" y="2003676"/>
            <a:ext cx="340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 b="1" dirty="0">
                <a:solidFill>
                  <a:srgbClr val="FF0000"/>
                </a:solidFill>
              </a:rPr>
              <a:t>倒立、缩小的实像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52775" y="3556655"/>
            <a:ext cx="385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 b="1" dirty="0">
                <a:solidFill>
                  <a:srgbClr val="FF0000"/>
                </a:solidFill>
              </a:rPr>
              <a:t>倒立、放大的实像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30261" y="5430520"/>
            <a:ext cx="38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 b="1" dirty="0">
                <a:solidFill>
                  <a:srgbClr val="FF0000"/>
                </a:solidFill>
              </a:rPr>
              <a:t>正立、放大的虚像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0989" y="1774573"/>
            <a:ext cx="10770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600" b="1" dirty="0">
                <a:ea typeface="宋体" panose="02010600030101010101" pitchFamily="2" charset="-122"/>
              </a:rPr>
              <a:t>1.提出问题：凸透镜成像的不同与什么因素有关呢？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0386" y="3756013"/>
            <a:ext cx="77920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>
              <a:buClrTx/>
              <a:buSzTx/>
              <a:buFontTx/>
            </a:pPr>
            <a:r>
              <a:rPr lang="zh-CN" sz="3600" b="1" dirty="0">
                <a:ea typeface="宋体" panose="02010600030101010101" pitchFamily="2" charset="-122"/>
                <a:sym typeface="+mn-ea"/>
              </a:rPr>
              <a:t>2.猜想：凸透镜成像规律是什么？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12609" y="1493837"/>
            <a:ext cx="1837906" cy="584835"/>
            <a:chOff x="1754" y="3486"/>
            <a:chExt cx="113" cy="921"/>
          </a:xfrm>
        </p:grpSpPr>
        <p:sp>
          <p:nvSpPr>
            <p:cNvPr id="20" name="圆角矩形 19"/>
            <p:cNvSpPr/>
            <p:nvPr/>
          </p:nvSpPr>
          <p:spPr>
            <a:xfrm>
              <a:off x="1754" y="3558"/>
              <a:ext cx="107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4" y="3486"/>
              <a:ext cx="11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实验器材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45" y="1786255"/>
            <a:ext cx="5667375" cy="1076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038" y="2974340"/>
            <a:ext cx="1962150" cy="2638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658" y="2974975"/>
            <a:ext cx="2924175" cy="2637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2167"/>
          <a:stretch>
            <a:fillRect/>
          </a:stretch>
        </p:blipFill>
        <p:spPr>
          <a:xfrm>
            <a:off x="1556888" y="2975610"/>
            <a:ext cx="2857500" cy="26371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16042" y="5760085"/>
            <a:ext cx="257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i="1" dirty="0">
                <a:ea typeface="宋体" panose="02010600030101010101" pitchFamily="2" charset="-122"/>
                <a:cs typeface="Times New Roman" panose="02020603050405020304" charset="0"/>
              </a:rPr>
              <a:t>f = </a:t>
            </a:r>
            <a:r>
              <a:rPr lang="en-US" altLang="zh-CN" sz="3200" b="1" dirty="0"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en-US" altLang="zh-CN" sz="3200" b="1" i="1" dirty="0">
                <a:ea typeface="宋体" panose="02010600030101010101" pitchFamily="2" charset="-122"/>
                <a:cs typeface="Times New Roman" panose="02020603050405020304" charset="0"/>
              </a:rPr>
              <a:t>cm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06358" y="5760085"/>
            <a:ext cx="202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发光体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673458" y="5760085"/>
            <a:ext cx="13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光屏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5972" y="1977941"/>
            <a:ext cx="10840720" cy="16491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indent="266700" algn="l">
              <a:lnSpc>
                <a:spcPct val="150000"/>
              </a:lnSpc>
              <a:buClrTx/>
              <a:buSzTx/>
              <a:buFontTx/>
            </a:pPr>
            <a:r>
              <a:rPr lang="zh-CN" sz="3600" b="1" dirty="0">
                <a:ea typeface="宋体" panose="02010600030101010101" pitchFamily="2" charset="-122"/>
                <a:sym typeface="+mn-ea"/>
              </a:rPr>
              <a:t>3.设计实验：请大家利用所给器材，设计一个实验，探究凸透镜的成像规律。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525" y="1361584"/>
            <a:ext cx="5080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altLang="zh-CN" sz="3600" b="1" dirty="0">
                <a:solidFill>
                  <a:schemeClr val="tx1"/>
                </a:solidFill>
                <a:ea typeface="宋体" panose="02010600030101010101" pitchFamily="2" charset="-122"/>
              </a:rPr>
              <a:t>4.</a:t>
            </a:r>
            <a:r>
              <a:rPr lang="zh-CN" sz="3600" b="1" dirty="0">
                <a:solidFill>
                  <a:schemeClr val="tx1"/>
                </a:solidFill>
                <a:ea typeface="宋体" panose="02010600030101010101" pitchFamily="2" charset="-122"/>
              </a:rPr>
              <a:t>实验步骤：</a:t>
            </a:r>
            <a:endParaRPr lang="zh-CN" altLang="en-US" sz="36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5525" y="5029152"/>
            <a:ext cx="10314940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    1.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为了使烛焰的像，能够成在光屏的中央，我们需要调节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烛焰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凸透镜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光屏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三者的中心在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同一高度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093679"/>
            <a:ext cx="940117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05" y="2075887"/>
            <a:ext cx="9258300" cy="2676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47370" y="5228590"/>
            <a:ext cx="1146922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altLang="zh-CN" sz="30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sz="3000" b="1" dirty="0">
                <a:solidFill>
                  <a:schemeClr val="tx1"/>
                </a:solidFill>
                <a:ea typeface="宋体" panose="02010600030101010101" pitchFamily="2" charset="-122"/>
              </a:rPr>
              <a:t>如果无法成清晰的像，我们可以拿掉光屏，透过透镜看看像的性质。</a:t>
            </a:r>
            <a:endParaRPr lang="zh-CN" altLang="en-US" sz="30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FhMWQ3YWMwODE0NjQ2YWQxZGRlMTQwNGVmMWQwYT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02,&quot;width&quot;:656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b1b763-b2b3-47b9-8667-8639a8ca8c94}"/>
  <p:tag name="TABLE_ENDDRAG_ORIGIN_RECT" val="661*352"/>
  <p:tag name="TABLE_ENDDRAG_RECT" val="192*126*661*3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宽屏</PresentationFormat>
  <Paragraphs>129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黑体</vt:lpstr>
      <vt:lpstr>隶书</vt:lpstr>
      <vt:lpstr>宋体</vt:lpstr>
      <vt:lpstr>微软雅黑</vt:lpstr>
      <vt:lpstr>Arial</vt:lpstr>
      <vt:lpstr>Calibri</vt:lpstr>
      <vt:lpstr>Century Gothic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2019-06-19T02:08:00Z</dcterms:created>
  <dcterms:modified xsi:type="dcterms:W3CDTF">2024-09-27T07:06:51Z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AC528C5AD56548BDA27999C3A1AE81BA</vt:lpwstr>
  </property>
</Properties>
</file>