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vml" ContentType="application/vnd.openxmlformats-officedocument.vmlDrawing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73" r:id="rId2"/>
    <p:sldId id="274" r:id="rId3"/>
    <p:sldId id="260" r:id="rId4"/>
    <p:sldId id="276" r:id="rId5"/>
    <p:sldId id="275" r:id="rId6"/>
    <p:sldId id="277" r:id="rId7"/>
    <p:sldId id="261" r:id="rId8"/>
    <p:sldId id="279" r:id="rId9"/>
    <p:sldId id="278" r:id="rId10"/>
    <p:sldId id="285" r:id="rId11"/>
    <p:sldId id="286" r:id="rId12"/>
    <p:sldId id="287" r:id="rId13"/>
    <p:sldId id="288" r:id="rId14"/>
    <p:sldId id="280" r:id="rId15"/>
    <p:sldId id="270" r:id="rId16"/>
    <p:sldId id="281" r:id="rId17"/>
    <p:sldId id="258" r:id="rId18"/>
    <p:sldId id="282" r:id="rId19"/>
    <p:sldId id="283" r:id="rId20"/>
    <p:sldId id="284" r:id="rId21"/>
    <p:sldId id="262" r:id="rId22"/>
    <p:sldId id="264" r:id="rId23"/>
    <p:sldId id="265" r:id="rId24"/>
    <p:sldId id="269" r:id="rId25"/>
    <p:sldId id="267" r:id="rId26"/>
    <p:sldId id="268" r:id="rId27"/>
    <p:sldId id="266" r:id="rId28"/>
    <p:sldId id="259" r:id="rId29"/>
  </p:sldIdLst>
  <p:sldSz cx="9144000" cy="6858000" type="screen4x3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800" b="1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800" b="1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800" b="1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800" b="1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800" b="1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800" b="1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800" b="1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800" b="1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800" b="1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0033"/>
    <a:srgbClr val="FBA3E8"/>
    <a:srgbClr val="F7A7E2"/>
    <a:srgbClr val="EFAFDA"/>
    <a:srgbClr val="CDD1CD"/>
    <a:srgbClr val="000000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108" d="100"/>
          <a:sy n="108" d="100"/>
        </p:scale>
        <p:origin x="-170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png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  <a:t>‹#›</a:t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  <a:t>‹#›</a:t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  <a:t>‹#›</a:t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  <a:t>‹#›</a:t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  <a:t>‹#›</a:t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  <a:t>‹#›</a:t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  <a:t>‹#›</a:t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  <a:t>‹#›</a:t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  <a:t>‹#›</a:t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  <a:t>‹#›</a:t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  <a:t>‹#›</a:t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3075" name="Rectangle 3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400" b="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 b="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 b="0"/>
            </a:lvl1pPr>
          </a:lstStyle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  <a:t>‹#›</a:t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wmf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wmf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2.wm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audio" Target="../media/audio6.wav"/><Relationship Id="rId3" Type="http://schemas.openxmlformats.org/officeDocument/2006/relationships/audio" Target="../media/audio1.wav"/><Relationship Id="rId7" Type="http://schemas.openxmlformats.org/officeDocument/2006/relationships/audio" Target="../media/audio5.wav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audio" Target="../media/audio4.wav"/><Relationship Id="rId11" Type="http://schemas.openxmlformats.org/officeDocument/2006/relationships/image" Target="../media/image2.png"/><Relationship Id="rId5" Type="http://schemas.openxmlformats.org/officeDocument/2006/relationships/audio" Target="../media/audio3.wav"/><Relationship Id="rId10" Type="http://schemas.openxmlformats.org/officeDocument/2006/relationships/oleObject" Target="../embeddings/oleObject1.bin"/><Relationship Id="rId4" Type="http://schemas.openxmlformats.org/officeDocument/2006/relationships/audio" Target="../media/audio2.wav"/><Relationship Id="rId9" Type="http://schemas.openxmlformats.org/officeDocument/2006/relationships/image" Target="../media/image3.wmf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wmf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wmf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&#20984;&#36879;&#38236;&#25104;&#20687;(&#21487;&#20197;&#25289;&#21160;&#65289;.swf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audio" Target="../media/audio7.wav"/><Relationship Id="rId1" Type="http://schemas.openxmlformats.org/officeDocument/2006/relationships/slideLayout" Target="../slideLayouts/slideLayout7.xml"/><Relationship Id="rId5" Type="http://schemas.openxmlformats.org/officeDocument/2006/relationships/slide" Target="slide27.xml"/><Relationship Id="rId4" Type="http://schemas.openxmlformats.org/officeDocument/2006/relationships/image" Target="../media/image5.G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audio" Target="../media/audio7.wav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7" Type="http://schemas.openxmlformats.org/officeDocument/2006/relationships/image" Target="../media/image9.jpe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hyperlink" Target="&#20984;&#36879;&#38236;&#25104;&#20687;(&#21487;&#20197;&#25289;&#21160;&#65289;.swf" TargetMode="Externa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 Box 8"/>
          <p:cNvSpPr txBox="1"/>
          <p:nvPr/>
        </p:nvSpPr>
        <p:spPr>
          <a:xfrm>
            <a:off x="6351588" y="4586288"/>
            <a:ext cx="184150" cy="36671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en-US" b="0" dirty="0">
              <a:latin typeface="Arial" panose="020B0604020202020204" pitchFamily="34" charset="0"/>
            </a:endParaRPr>
          </a:p>
        </p:txBody>
      </p:sp>
      <p:sp>
        <p:nvSpPr>
          <p:cNvPr id="8195" name="Rectangle 11"/>
          <p:cNvSpPr>
            <a:spLocks noChangeArrowheads="1"/>
          </p:cNvSpPr>
          <p:nvPr/>
        </p:nvSpPr>
        <p:spPr bwMode="auto">
          <a:xfrm>
            <a:off x="468313" y="692150"/>
            <a:ext cx="8281988" cy="1223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b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6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隶书" panose="02010509060101010101" pitchFamily="1" charset="-122"/>
                <a:cs typeface="+mn-cs"/>
              </a:rPr>
              <a:t> </a:t>
            </a:r>
            <a:r>
              <a:rPr kumimoji="0" lang="zh-CN" altLang="en-US" sz="6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隶书" panose="02010509060101010101" pitchFamily="1" charset="-122"/>
                <a:cs typeface="+mn-cs"/>
              </a:rPr>
              <a:t>探究凸透镜成像的规律</a:t>
            </a:r>
          </a:p>
        </p:txBody>
      </p:sp>
      <p:pic>
        <p:nvPicPr>
          <p:cNvPr id="4100" name="Picture 5" descr="20041014113540845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0113" y="2708275"/>
            <a:ext cx="7620000" cy="30241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101" name="AutoShape 6">
            <a:hlinkClick r:id="" action="ppaction://hlinkshowjump?jump=firstslide"/>
          </p:cNvPr>
          <p:cNvSpPr/>
          <p:nvPr/>
        </p:nvSpPr>
        <p:spPr>
          <a:xfrm>
            <a:off x="7669213" y="6237288"/>
            <a:ext cx="360362" cy="360362"/>
          </a:xfrm>
          <a:prstGeom prst="actionButtonBeginning">
            <a:avLst/>
          </a:prstGeom>
          <a:solidFill>
            <a:schemeClr val="accent1"/>
          </a:solidFill>
          <a:ln w="9525">
            <a:noFill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102" name="AutoShape 7">
            <a:hlinkClick r:id="" action="ppaction://hlinkshowjump?jump=previousslide"/>
          </p:cNvPr>
          <p:cNvSpPr/>
          <p:nvPr/>
        </p:nvSpPr>
        <p:spPr>
          <a:xfrm>
            <a:off x="8029575" y="6237288"/>
            <a:ext cx="287338" cy="360362"/>
          </a:xfrm>
          <a:prstGeom prst="actionButtonBackPrevious">
            <a:avLst/>
          </a:prstGeom>
          <a:solidFill>
            <a:schemeClr val="accent1"/>
          </a:solidFill>
          <a:ln w="9525">
            <a:noFill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103" name="AutoShape 8">
            <a:hlinkClick r:id="" action="ppaction://hlinkshowjump?jump=nextslide"/>
          </p:cNvPr>
          <p:cNvSpPr/>
          <p:nvPr/>
        </p:nvSpPr>
        <p:spPr>
          <a:xfrm>
            <a:off x="8316913" y="6237288"/>
            <a:ext cx="287337" cy="360362"/>
          </a:xfrm>
          <a:prstGeom prst="actionButtonForwardNext">
            <a:avLst/>
          </a:prstGeom>
          <a:solidFill>
            <a:schemeClr val="accent1"/>
          </a:solidFill>
          <a:ln w="9525">
            <a:noFill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104" name="AutoShape 9">
            <a:hlinkClick r:id="" action="ppaction://noaction"/>
          </p:cNvPr>
          <p:cNvSpPr/>
          <p:nvPr/>
        </p:nvSpPr>
        <p:spPr>
          <a:xfrm>
            <a:off x="8532813" y="6237288"/>
            <a:ext cx="360362" cy="360362"/>
          </a:xfrm>
          <a:prstGeom prst="actionButtonEnd">
            <a:avLst/>
          </a:prstGeom>
          <a:solidFill>
            <a:schemeClr val="accent1"/>
          </a:solidFill>
          <a:ln w="9525">
            <a:noFill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wipe dir="d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7" name="Line 3"/>
          <p:cNvSpPr/>
          <p:nvPr/>
        </p:nvSpPr>
        <p:spPr>
          <a:xfrm flipV="1">
            <a:off x="5326063" y="3716338"/>
            <a:ext cx="38100" cy="284162"/>
          </a:xfrm>
          <a:prstGeom prst="line">
            <a:avLst/>
          </a:prstGeom>
          <a:ln w="57150" cap="flat" cmpd="sng">
            <a:solidFill>
              <a:srgbClr val="FFFF00"/>
            </a:solidFill>
            <a:prstDash val="solid"/>
            <a:headEnd type="triangle" w="med" len="med"/>
            <a:tailEnd type="none" w="med" len="med"/>
          </a:ln>
        </p:spPr>
      </p:sp>
      <p:grpSp>
        <p:nvGrpSpPr>
          <p:cNvPr id="2" name="Group 32"/>
          <p:cNvGrpSpPr/>
          <p:nvPr/>
        </p:nvGrpSpPr>
        <p:grpSpPr>
          <a:xfrm>
            <a:off x="5076825" y="3284538"/>
            <a:ext cx="990600" cy="1336675"/>
            <a:chOff x="3254" y="2115"/>
            <a:chExt cx="624" cy="842"/>
          </a:xfrm>
        </p:grpSpPr>
        <p:sp>
          <p:nvSpPr>
            <p:cNvPr id="11298" name="Text Box 4"/>
            <p:cNvSpPr txBox="1"/>
            <p:nvPr/>
          </p:nvSpPr>
          <p:spPr>
            <a:xfrm>
              <a:off x="3254" y="2515"/>
              <a:ext cx="624" cy="44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altLang="zh-CN" i="1" dirty="0">
                  <a:latin typeface="Times New Roman" panose="02020603050405020304" pitchFamily="18" charset="0"/>
                </a:rPr>
                <a:t>A</a:t>
              </a:r>
              <a:r>
                <a:rPr lang="en-US" altLang="zh-CN" sz="4000" dirty="0">
                  <a:latin typeface="Arial" panose="020B0604020202020204" pitchFamily="34" charset="0"/>
                </a:rPr>
                <a:t>′</a:t>
              </a:r>
            </a:p>
          </p:txBody>
        </p:sp>
        <p:sp>
          <p:nvSpPr>
            <p:cNvPr id="11299" name="Text Box 5"/>
            <p:cNvSpPr txBox="1"/>
            <p:nvPr/>
          </p:nvSpPr>
          <p:spPr>
            <a:xfrm>
              <a:off x="3254" y="2115"/>
              <a:ext cx="624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altLang="zh-CN" i="1" dirty="0">
                  <a:latin typeface="Times New Roman" panose="02020603050405020304" pitchFamily="18" charset="0"/>
                </a:rPr>
                <a:t>B</a:t>
              </a:r>
              <a:r>
                <a:rPr lang="en-US" altLang="zh-CN" dirty="0">
                  <a:latin typeface="Arial" panose="020B0604020202020204" pitchFamily="34" charset="0"/>
                </a:rPr>
                <a:t>′</a:t>
              </a:r>
            </a:p>
          </p:txBody>
        </p:sp>
      </p:grpSp>
      <p:sp>
        <p:nvSpPr>
          <p:cNvPr id="11268" name="Text Box 6"/>
          <p:cNvSpPr txBox="1"/>
          <p:nvPr/>
        </p:nvSpPr>
        <p:spPr>
          <a:xfrm>
            <a:off x="228600" y="228600"/>
            <a:ext cx="853440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dirty="0">
                <a:latin typeface="Arial" panose="020B0604020202020204" pitchFamily="34" charset="0"/>
              </a:rPr>
              <a:t>凸透镜成像光路图：</a:t>
            </a:r>
          </a:p>
        </p:txBody>
      </p:sp>
      <p:grpSp>
        <p:nvGrpSpPr>
          <p:cNvPr id="11269" name="Group 7"/>
          <p:cNvGrpSpPr/>
          <p:nvPr/>
        </p:nvGrpSpPr>
        <p:grpSpPr>
          <a:xfrm>
            <a:off x="336550" y="2286000"/>
            <a:ext cx="8610600" cy="2819400"/>
            <a:chOff x="0" y="0"/>
            <a:chExt cx="5424" cy="1776"/>
          </a:xfrm>
        </p:grpSpPr>
        <p:sp>
          <p:nvSpPr>
            <p:cNvPr id="11292" name="Line 8"/>
            <p:cNvSpPr/>
            <p:nvPr/>
          </p:nvSpPr>
          <p:spPr>
            <a:xfrm>
              <a:off x="2476" y="0"/>
              <a:ext cx="0" cy="1776"/>
            </a:xfrm>
            <a:prstGeom prst="line">
              <a:avLst/>
            </a:prstGeom>
            <a:ln w="57150" cap="flat" cmpd="sng">
              <a:solidFill>
                <a:schemeClr val="tx1"/>
              </a:solidFill>
              <a:prstDash val="solid"/>
              <a:headEnd type="arrow" w="med" len="med"/>
              <a:tailEnd type="arrow" w="med" len="med"/>
            </a:ln>
          </p:spPr>
        </p:sp>
        <p:sp>
          <p:nvSpPr>
            <p:cNvPr id="11293" name="Line 9"/>
            <p:cNvSpPr/>
            <p:nvPr/>
          </p:nvSpPr>
          <p:spPr>
            <a:xfrm>
              <a:off x="0" y="932"/>
              <a:ext cx="5424" cy="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dashDot"/>
              <a:headEnd type="none" w="med" len="med"/>
              <a:tailEnd type="none" w="med" len="med"/>
            </a:ln>
          </p:spPr>
        </p:sp>
        <p:sp>
          <p:nvSpPr>
            <p:cNvPr id="11294" name="Oval 10"/>
            <p:cNvSpPr/>
            <p:nvPr/>
          </p:nvSpPr>
          <p:spPr>
            <a:xfrm>
              <a:off x="1948" y="904"/>
              <a:ext cx="48" cy="48"/>
            </a:xfrm>
            <a:prstGeom prst="ellipse">
              <a:avLst/>
            </a:prstGeom>
            <a:solidFill>
              <a:srgbClr val="FF0000"/>
            </a:solidFill>
            <a:ln w="3810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1295" name="Oval 11"/>
            <p:cNvSpPr/>
            <p:nvPr/>
          </p:nvSpPr>
          <p:spPr>
            <a:xfrm>
              <a:off x="1420" y="902"/>
              <a:ext cx="48" cy="48"/>
            </a:xfrm>
            <a:prstGeom prst="ellipse">
              <a:avLst/>
            </a:prstGeom>
            <a:solidFill>
              <a:srgbClr val="FF0000"/>
            </a:solidFill>
            <a:ln w="3810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1296" name="Oval 12"/>
            <p:cNvSpPr/>
            <p:nvPr/>
          </p:nvSpPr>
          <p:spPr>
            <a:xfrm>
              <a:off x="3414" y="904"/>
              <a:ext cx="48" cy="48"/>
            </a:xfrm>
            <a:prstGeom prst="ellipse">
              <a:avLst/>
            </a:prstGeom>
            <a:solidFill>
              <a:srgbClr val="FF0000"/>
            </a:solidFill>
            <a:ln w="3810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1297" name="Oval 13"/>
            <p:cNvSpPr/>
            <p:nvPr/>
          </p:nvSpPr>
          <p:spPr>
            <a:xfrm>
              <a:off x="2966" y="902"/>
              <a:ext cx="48" cy="48"/>
            </a:xfrm>
            <a:prstGeom prst="ellipse">
              <a:avLst/>
            </a:prstGeom>
            <a:solidFill>
              <a:srgbClr val="FF0000"/>
            </a:solidFill>
            <a:ln w="3810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</p:grpSp>
      <p:grpSp>
        <p:nvGrpSpPr>
          <p:cNvPr id="4" name="Group 14"/>
          <p:cNvGrpSpPr/>
          <p:nvPr/>
        </p:nvGrpSpPr>
        <p:grpSpPr>
          <a:xfrm>
            <a:off x="304800" y="2800350"/>
            <a:ext cx="622300" cy="1039813"/>
            <a:chOff x="0" y="0"/>
            <a:chExt cx="392" cy="655"/>
          </a:xfrm>
        </p:grpSpPr>
        <p:sp>
          <p:nvSpPr>
            <p:cNvPr id="11289" name="Line 15"/>
            <p:cNvSpPr/>
            <p:nvPr/>
          </p:nvSpPr>
          <p:spPr>
            <a:xfrm>
              <a:off x="336" y="118"/>
              <a:ext cx="0" cy="480"/>
            </a:xfrm>
            <a:prstGeom prst="line">
              <a:avLst/>
            </a:prstGeom>
            <a:ln w="57150" cap="flat" cmpd="sng">
              <a:solidFill>
                <a:srgbClr val="FFFF00"/>
              </a:solidFill>
              <a:prstDash val="solid"/>
              <a:headEnd type="triangle" w="med" len="med"/>
              <a:tailEnd type="none" w="med" len="med"/>
            </a:ln>
          </p:spPr>
        </p:sp>
        <p:sp>
          <p:nvSpPr>
            <p:cNvPr id="11290" name="Text Box 16"/>
            <p:cNvSpPr txBox="1"/>
            <p:nvPr/>
          </p:nvSpPr>
          <p:spPr>
            <a:xfrm>
              <a:off x="8" y="0"/>
              <a:ext cx="384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altLang="zh-CN" i="1" dirty="0">
                  <a:latin typeface="Times New Roman" panose="02020603050405020304" pitchFamily="18" charset="0"/>
                </a:rPr>
                <a:t>A</a:t>
              </a:r>
            </a:p>
          </p:txBody>
        </p:sp>
        <p:sp>
          <p:nvSpPr>
            <p:cNvPr id="11291" name="Text Box 17"/>
            <p:cNvSpPr txBox="1"/>
            <p:nvPr/>
          </p:nvSpPr>
          <p:spPr>
            <a:xfrm>
              <a:off x="0" y="328"/>
              <a:ext cx="384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altLang="zh-CN" i="1" dirty="0">
                  <a:latin typeface="Times New Roman" panose="02020603050405020304" pitchFamily="18" charset="0"/>
                </a:rPr>
                <a:t>B</a:t>
              </a:r>
            </a:p>
          </p:txBody>
        </p:sp>
      </p:grpSp>
      <p:grpSp>
        <p:nvGrpSpPr>
          <p:cNvPr id="5" name="Group 18"/>
          <p:cNvGrpSpPr/>
          <p:nvPr/>
        </p:nvGrpSpPr>
        <p:grpSpPr>
          <a:xfrm>
            <a:off x="838200" y="2971800"/>
            <a:ext cx="3429000" cy="0"/>
            <a:chOff x="0" y="0"/>
            <a:chExt cx="2160" cy="0"/>
          </a:xfrm>
        </p:grpSpPr>
        <p:sp>
          <p:nvSpPr>
            <p:cNvPr id="11287" name="Line 19"/>
            <p:cNvSpPr/>
            <p:nvPr/>
          </p:nvSpPr>
          <p:spPr>
            <a:xfrm>
              <a:off x="0" y="0"/>
              <a:ext cx="1104" cy="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arrow" w="med" len="med"/>
            </a:ln>
          </p:spPr>
        </p:sp>
        <p:sp>
          <p:nvSpPr>
            <p:cNvPr id="11288" name="Line 20"/>
            <p:cNvSpPr/>
            <p:nvPr/>
          </p:nvSpPr>
          <p:spPr>
            <a:xfrm>
              <a:off x="1008" y="0"/>
              <a:ext cx="1152" cy="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6" name="Group 21"/>
          <p:cNvGrpSpPr/>
          <p:nvPr/>
        </p:nvGrpSpPr>
        <p:grpSpPr>
          <a:xfrm>
            <a:off x="4267200" y="2971800"/>
            <a:ext cx="3124200" cy="3200400"/>
            <a:chOff x="0" y="0"/>
            <a:chExt cx="1056" cy="960"/>
          </a:xfrm>
        </p:grpSpPr>
        <p:sp>
          <p:nvSpPr>
            <p:cNvPr id="11285" name="Line 22"/>
            <p:cNvSpPr/>
            <p:nvPr/>
          </p:nvSpPr>
          <p:spPr>
            <a:xfrm>
              <a:off x="0" y="0"/>
              <a:ext cx="336" cy="288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triangle" w="med" len="med"/>
            </a:ln>
          </p:spPr>
        </p:sp>
        <p:sp>
          <p:nvSpPr>
            <p:cNvPr id="11286" name="Line 23"/>
            <p:cNvSpPr/>
            <p:nvPr/>
          </p:nvSpPr>
          <p:spPr>
            <a:xfrm>
              <a:off x="288" y="240"/>
              <a:ext cx="768" cy="72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7" name="Group 24"/>
          <p:cNvGrpSpPr/>
          <p:nvPr/>
        </p:nvGrpSpPr>
        <p:grpSpPr>
          <a:xfrm>
            <a:off x="838200" y="2971800"/>
            <a:ext cx="5638800" cy="1295400"/>
            <a:chOff x="0" y="0"/>
            <a:chExt cx="3552" cy="816"/>
          </a:xfrm>
        </p:grpSpPr>
        <p:sp>
          <p:nvSpPr>
            <p:cNvPr id="11282" name="Line 25"/>
            <p:cNvSpPr/>
            <p:nvPr/>
          </p:nvSpPr>
          <p:spPr>
            <a:xfrm>
              <a:off x="0" y="0"/>
              <a:ext cx="3552" cy="816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1283" name="Line 26"/>
            <p:cNvSpPr/>
            <p:nvPr/>
          </p:nvSpPr>
          <p:spPr>
            <a:xfrm>
              <a:off x="960" y="220"/>
              <a:ext cx="96" cy="2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arrow" w="med" len="med"/>
            </a:ln>
          </p:spPr>
        </p:sp>
        <p:sp>
          <p:nvSpPr>
            <p:cNvPr id="11284" name="Line 27"/>
            <p:cNvSpPr/>
            <p:nvPr/>
          </p:nvSpPr>
          <p:spPr>
            <a:xfrm>
              <a:off x="2448" y="566"/>
              <a:ext cx="96" cy="2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arrow" w="med" len="med"/>
            </a:ln>
          </p:spPr>
        </p:sp>
      </p:grpSp>
      <p:sp>
        <p:nvSpPr>
          <p:cNvPr id="11274" name="Text Box 29"/>
          <p:cNvSpPr txBox="1"/>
          <p:nvPr/>
        </p:nvSpPr>
        <p:spPr>
          <a:xfrm>
            <a:off x="3276600" y="3789363"/>
            <a:ext cx="3810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400" dirty="0">
                <a:latin typeface="Arial" panose="020B0604020202020204" pitchFamily="34" charset="0"/>
              </a:rPr>
              <a:t>f</a:t>
            </a:r>
          </a:p>
        </p:txBody>
      </p:sp>
      <p:sp>
        <p:nvSpPr>
          <p:cNvPr id="11275" name="Text Box 30"/>
          <p:cNvSpPr txBox="1"/>
          <p:nvPr/>
        </p:nvSpPr>
        <p:spPr>
          <a:xfrm>
            <a:off x="4911725" y="3860800"/>
            <a:ext cx="3810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400" dirty="0">
                <a:latin typeface="Arial" panose="020B0604020202020204" pitchFamily="34" charset="0"/>
              </a:rPr>
              <a:t>f</a:t>
            </a:r>
          </a:p>
        </p:txBody>
      </p:sp>
      <p:sp>
        <p:nvSpPr>
          <p:cNvPr id="11276" name="Text Box 31"/>
          <p:cNvSpPr txBox="1"/>
          <p:nvPr/>
        </p:nvSpPr>
        <p:spPr>
          <a:xfrm>
            <a:off x="2339975" y="3835400"/>
            <a:ext cx="504825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400" dirty="0">
                <a:latin typeface="Arial" panose="020B0604020202020204" pitchFamily="34" charset="0"/>
              </a:rPr>
              <a:t>2f</a:t>
            </a:r>
          </a:p>
        </p:txBody>
      </p:sp>
      <p:sp>
        <p:nvSpPr>
          <p:cNvPr id="11277" name="Text Box 33"/>
          <p:cNvSpPr txBox="1"/>
          <p:nvPr/>
        </p:nvSpPr>
        <p:spPr>
          <a:xfrm>
            <a:off x="5508625" y="3789363"/>
            <a:ext cx="504825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400" dirty="0">
                <a:latin typeface="Arial" panose="020B0604020202020204" pitchFamily="34" charset="0"/>
              </a:rPr>
              <a:t>2f</a:t>
            </a:r>
          </a:p>
        </p:txBody>
      </p:sp>
      <p:sp>
        <p:nvSpPr>
          <p:cNvPr id="11278" name="AutoShape 34">
            <a:hlinkClick r:id="" action="ppaction://hlinkshowjump?jump=firstslide"/>
          </p:cNvPr>
          <p:cNvSpPr/>
          <p:nvPr/>
        </p:nvSpPr>
        <p:spPr>
          <a:xfrm>
            <a:off x="7669213" y="6237288"/>
            <a:ext cx="360362" cy="360362"/>
          </a:xfrm>
          <a:prstGeom prst="actionButtonBeginning">
            <a:avLst/>
          </a:prstGeom>
          <a:solidFill>
            <a:schemeClr val="accent1"/>
          </a:solidFill>
          <a:ln w="9525">
            <a:noFill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1279" name="AutoShape 35">
            <a:hlinkClick r:id="" action="ppaction://hlinkshowjump?jump=previousslide"/>
          </p:cNvPr>
          <p:cNvSpPr/>
          <p:nvPr/>
        </p:nvSpPr>
        <p:spPr>
          <a:xfrm>
            <a:off x="8029575" y="6237288"/>
            <a:ext cx="287338" cy="360362"/>
          </a:xfrm>
          <a:prstGeom prst="actionButtonBackPrevious">
            <a:avLst/>
          </a:prstGeom>
          <a:solidFill>
            <a:schemeClr val="accent1"/>
          </a:solidFill>
          <a:ln w="9525">
            <a:noFill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1280" name="AutoShape 36">
            <a:hlinkClick r:id="" action="ppaction://hlinkshowjump?jump=nextslide"/>
          </p:cNvPr>
          <p:cNvSpPr/>
          <p:nvPr/>
        </p:nvSpPr>
        <p:spPr>
          <a:xfrm>
            <a:off x="8316913" y="6237288"/>
            <a:ext cx="287337" cy="360362"/>
          </a:xfrm>
          <a:prstGeom prst="actionButtonForwardNext">
            <a:avLst/>
          </a:prstGeom>
          <a:solidFill>
            <a:schemeClr val="accent1"/>
          </a:solidFill>
          <a:ln w="9525">
            <a:noFill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1281" name="AutoShape 37">
            <a:hlinkClick r:id="" action="ppaction://noaction"/>
          </p:cNvPr>
          <p:cNvSpPr/>
          <p:nvPr/>
        </p:nvSpPr>
        <p:spPr>
          <a:xfrm>
            <a:off x="8532813" y="6237288"/>
            <a:ext cx="360362" cy="360362"/>
          </a:xfrm>
          <a:prstGeom prst="actionButtonEnd">
            <a:avLst/>
          </a:prstGeom>
          <a:solidFill>
            <a:schemeClr val="accent1"/>
          </a:solidFill>
          <a:ln w="9525">
            <a:noFill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419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Line 2"/>
          <p:cNvSpPr/>
          <p:nvPr/>
        </p:nvSpPr>
        <p:spPr>
          <a:xfrm flipV="1">
            <a:off x="5778500" y="3733800"/>
            <a:ext cx="12700" cy="744538"/>
          </a:xfrm>
          <a:prstGeom prst="line">
            <a:avLst/>
          </a:prstGeom>
          <a:ln w="57150" cap="flat" cmpd="sng">
            <a:solidFill>
              <a:srgbClr val="0000FF"/>
            </a:solidFill>
            <a:prstDash val="solid"/>
            <a:headEnd type="triangle" w="med" len="med"/>
            <a:tailEnd type="none" w="med" len="med"/>
          </a:ln>
        </p:spPr>
      </p:sp>
      <p:sp>
        <p:nvSpPr>
          <p:cNvPr id="12291" name="Text Box 3"/>
          <p:cNvSpPr txBox="1"/>
          <p:nvPr/>
        </p:nvSpPr>
        <p:spPr>
          <a:xfrm>
            <a:off x="228600" y="228600"/>
            <a:ext cx="853440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dirty="0">
                <a:latin typeface="Arial" panose="020B0604020202020204" pitchFamily="34" charset="0"/>
              </a:rPr>
              <a:t>凸透镜成像光路图：</a:t>
            </a:r>
          </a:p>
        </p:txBody>
      </p:sp>
      <p:grpSp>
        <p:nvGrpSpPr>
          <p:cNvPr id="12292" name="Group 4"/>
          <p:cNvGrpSpPr/>
          <p:nvPr/>
        </p:nvGrpSpPr>
        <p:grpSpPr>
          <a:xfrm>
            <a:off x="336550" y="2286000"/>
            <a:ext cx="8610600" cy="2819400"/>
            <a:chOff x="0" y="0"/>
            <a:chExt cx="5424" cy="1776"/>
          </a:xfrm>
        </p:grpSpPr>
        <p:sp>
          <p:nvSpPr>
            <p:cNvPr id="12312" name="Line 5"/>
            <p:cNvSpPr/>
            <p:nvPr/>
          </p:nvSpPr>
          <p:spPr>
            <a:xfrm>
              <a:off x="2476" y="0"/>
              <a:ext cx="0" cy="1776"/>
            </a:xfrm>
            <a:prstGeom prst="line">
              <a:avLst/>
            </a:prstGeom>
            <a:ln w="57150" cap="flat" cmpd="sng">
              <a:solidFill>
                <a:schemeClr val="tx1"/>
              </a:solidFill>
              <a:prstDash val="solid"/>
              <a:headEnd type="arrow" w="med" len="med"/>
              <a:tailEnd type="arrow" w="med" len="med"/>
            </a:ln>
          </p:spPr>
        </p:sp>
        <p:sp>
          <p:nvSpPr>
            <p:cNvPr id="12313" name="Line 6"/>
            <p:cNvSpPr/>
            <p:nvPr/>
          </p:nvSpPr>
          <p:spPr>
            <a:xfrm>
              <a:off x="0" y="932"/>
              <a:ext cx="5424" cy="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dashDot"/>
              <a:headEnd type="none" w="med" len="med"/>
              <a:tailEnd type="none" w="med" len="med"/>
            </a:ln>
          </p:spPr>
        </p:sp>
        <p:sp>
          <p:nvSpPr>
            <p:cNvPr id="12314" name="Oval 7"/>
            <p:cNvSpPr/>
            <p:nvPr/>
          </p:nvSpPr>
          <p:spPr>
            <a:xfrm>
              <a:off x="1948" y="904"/>
              <a:ext cx="48" cy="48"/>
            </a:xfrm>
            <a:prstGeom prst="ellipse">
              <a:avLst/>
            </a:prstGeom>
            <a:solidFill>
              <a:srgbClr val="FF0000"/>
            </a:solidFill>
            <a:ln w="3810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2315" name="Oval 8"/>
            <p:cNvSpPr/>
            <p:nvPr/>
          </p:nvSpPr>
          <p:spPr>
            <a:xfrm>
              <a:off x="1420" y="902"/>
              <a:ext cx="48" cy="48"/>
            </a:xfrm>
            <a:prstGeom prst="ellipse">
              <a:avLst/>
            </a:prstGeom>
            <a:solidFill>
              <a:srgbClr val="FF0000"/>
            </a:solidFill>
            <a:ln w="3810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2316" name="Oval 9"/>
            <p:cNvSpPr/>
            <p:nvPr/>
          </p:nvSpPr>
          <p:spPr>
            <a:xfrm>
              <a:off x="3414" y="904"/>
              <a:ext cx="48" cy="48"/>
            </a:xfrm>
            <a:prstGeom prst="ellipse">
              <a:avLst/>
            </a:prstGeom>
            <a:solidFill>
              <a:srgbClr val="FF0000"/>
            </a:solidFill>
            <a:ln w="3810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2317" name="Oval 10"/>
            <p:cNvSpPr/>
            <p:nvPr/>
          </p:nvSpPr>
          <p:spPr>
            <a:xfrm>
              <a:off x="2966" y="902"/>
              <a:ext cx="48" cy="48"/>
            </a:xfrm>
            <a:prstGeom prst="ellipse">
              <a:avLst/>
            </a:prstGeom>
            <a:solidFill>
              <a:srgbClr val="FF0000"/>
            </a:solidFill>
            <a:ln w="3810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</p:grpSp>
      <p:grpSp>
        <p:nvGrpSpPr>
          <p:cNvPr id="3" name="Group 11"/>
          <p:cNvGrpSpPr/>
          <p:nvPr/>
        </p:nvGrpSpPr>
        <p:grpSpPr>
          <a:xfrm flipV="1">
            <a:off x="2627313" y="2901950"/>
            <a:ext cx="1639887" cy="69850"/>
            <a:chOff x="0" y="0"/>
            <a:chExt cx="2160" cy="0"/>
          </a:xfrm>
        </p:grpSpPr>
        <p:sp>
          <p:nvSpPr>
            <p:cNvPr id="12310" name="Line 12"/>
            <p:cNvSpPr/>
            <p:nvPr/>
          </p:nvSpPr>
          <p:spPr>
            <a:xfrm>
              <a:off x="0" y="0"/>
              <a:ext cx="1104" cy="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arrow" w="med" len="med"/>
            </a:ln>
          </p:spPr>
        </p:sp>
        <p:sp>
          <p:nvSpPr>
            <p:cNvPr id="12311" name="Line 13"/>
            <p:cNvSpPr/>
            <p:nvPr/>
          </p:nvSpPr>
          <p:spPr>
            <a:xfrm>
              <a:off x="1008" y="0"/>
              <a:ext cx="1152" cy="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4" name="Group 14"/>
          <p:cNvGrpSpPr/>
          <p:nvPr/>
        </p:nvGrpSpPr>
        <p:grpSpPr>
          <a:xfrm>
            <a:off x="4267200" y="2895600"/>
            <a:ext cx="3124200" cy="3276600"/>
            <a:chOff x="0" y="0"/>
            <a:chExt cx="1056" cy="960"/>
          </a:xfrm>
        </p:grpSpPr>
        <p:sp>
          <p:nvSpPr>
            <p:cNvPr id="12308" name="Line 15"/>
            <p:cNvSpPr/>
            <p:nvPr/>
          </p:nvSpPr>
          <p:spPr>
            <a:xfrm>
              <a:off x="0" y="0"/>
              <a:ext cx="336" cy="288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triangle" w="med" len="med"/>
            </a:ln>
          </p:spPr>
        </p:sp>
        <p:sp>
          <p:nvSpPr>
            <p:cNvPr id="12309" name="Line 16"/>
            <p:cNvSpPr/>
            <p:nvPr/>
          </p:nvSpPr>
          <p:spPr>
            <a:xfrm>
              <a:off x="288" y="240"/>
              <a:ext cx="768" cy="72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43025" name="Line 17"/>
          <p:cNvSpPr/>
          <p:nvPr/>
        </p:nvSpPr>
        <p:spPr>
          <a:xfrm flipH="1">
            <a:off x="2627313" y="2924175"/>
            <a:ext cx="0" cy="792163"/>
          </a:xfrm>
          <a:prstGeom prst="line">
            <a:avLst/>
          </a:prstGeom>
          <a:ln w="57150" cap="flat" cmpd="sng">
            <a:solidFill>
              <a:srgbClr val="0000FF"/>
            </a:solidFill>
            <a:prstDash val="solid"/>
            <a:headEnd type="triangle" w="med" len="med"/>
            <a:tailEnd type="none" w="med" len="med"/>
          </a:ln>
        </p:spPr>
      </p:sp>
      <p:grpSp>
        <p:nvGrpSpPr>
          <p:cNvPr id="5" name="Group 18"/>
          <p:cNvGrpSpPr/>
          <p:nvPr/>
        </p:nvGrpSpPr>
        <p:grpSpPr>
          <a:xfrm>
            <a:off x="2590800" y="2971800"/>
            <a:ext cx="4572000" cy="2133600"/>
            <a:chOff x="0" y="0"/>
            <a:chExt cx="2880" cy="1344"/>
          </a:xfrm>
        </p:grpSpPr>
        <p:sp>
          <p:nvSpPr>
            <p:cNvPr id="12305" name="Line 19"/>
            <p:cNvSpPr/>
            <p:nvPr/>
          </p:nvSpPr>
          <p:spPr>
            <a:xfrm>
              <a:off x="0" y="0"/>
              <a:ext cx="2880" cy="1344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2306" name="Line 20"/>
            <p:cNvSpPr/>
            <p:nvPr/>
          </p:nvSpPr>
          <p:spPr>
            <a:xfrm>
              <a:off x="480" y="220"/>
              <a:ext cx="58" cy="3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arrow" w="med" len="med"/>
            </a:ln>
          </p:spPr>
        </p:sp>
        <p:sp>
          <p:nvSpPr>
            <p:cNvPr id="12307" name="Line 21"/>
            <p:cNvSpPr/>
            <p:nvPr/>
          </p:nvSpPr>
          <p:spPr>
            <a:xfrm>
              <a:off x="1584" y="740"/>
              <a:ext cx="58" cy="3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arrow" w="med" len="med"/>
            </a:ln>
          </p:spPr>
        </p:sp>
      </p:grpSp>
      <p:sp>
        <p:nvSpPr>
          <p:cNvPr id="12297" name="Text Box 24"/>
          <p:cNvSpPr txBox="1"/>
          <p:nvPr/>
        </p:nvSpPr>
        <p:spPr>
          <a:xfrm>
            <a:off x="3276600" y="3789363"/>
            <a:ext cx="3810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400" dirty="0">
                <a:latin typeface="Arial" panose="020B0604020202020204" pitchFamily="34" charset="0"/>
              </a:rPr>
              <a:t>f</a:t>
            </a:r>
          </a:p>
        </p:txBody>
      </p:sp>
      <p:sp>
        <p:nvSpPr>
          <p:cNvPr id="12298" name="Text Box 25"/>
          <p:cNvSpPr txBox="1"/>
          <p:nvPr/>
        </p:nvSpPr>
        <p:spPr>
          <a:xfrm>
            <a:off x="4911725" y="3860800"/>
            <a:ext cx="3810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400" dirty="0">
                <a:latin typeface="Arial" panose="020B0604020202020204" pitchFamily="34" charset="0"/>
              </a:rPr>
              <a:t>f</a:t>
            </a:r>
          </a:p>
        </p:txBody>
      </p:sp>
      <p:sp>
        <p:nvSpPr>
          <p:cNvPr id="12299" name="Text Box 26"/>
          <p:cNvSpPr txBox="1"/>
          <p:nvPr/>
        </p:nvSpPr>
        <p:spPr>
          <a:xfrm>
            <a:off x="2339975" y="3835400"/>
            <a:ext cx="504825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400" dirty="0">
                <a:latin typeface="Arial" panose="020B0604020202020204" pitchFamily="34" charset="0"/>
              </a:rPr>
              <a:t>2f</a:t>
            </a:r>
          </a:p>
        </p:txBody>
      </p:sp>
      <p:sp>
        <p:nvSpPr>
          <p:cNvPr id="12300" name="Text Box 27"/>
          <p:cNvSpPr txBox="1"/>
          <p:nvPr/>
        </p:nvSpPr>
        <p:spPr>
          <a:xfrm>
            <a:off x="5508625" y="3789363"/>
            <a:ext cx="504825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400" dirty="0">
                <a:latin typeface="Arial" panose="020B0604020202020204" pitchFamily="34" charset="0"/>
              </a:rPr>
              <a:t>2f</a:t>
            </a:r>
          </a:p>
        </p:txBody>
      </p:sp>
      <p:sp>
        <p:nvSpPr>
          <p:cNvPr id="12301" name="AutoShape 28">
            <a:hlinkClick r:id="" action="ppaction://hlinkshowjump?jump=firstslide"/>
          </p:cNvPr>
          <p:cNvSpPr/>
          <p:nvPr/>
        </p:nvSpPr>
        <p:spPr>
          <a:xfrm>
            <a:off x="7669213" y="6237288"/>
            <a:ext cx="360362" cy="360362"/>
          </a:xfrm>
          <a:prstGeom prst="actionButtonBeginning">
            <a:avLst/>
          </a:prstGeom>
          <a:solidFill>
            <a:schemeClr val="accent1"/>
          </a:solidFill>
          <a:ln w="9525">
            <a:noFill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2302" name="AutoShape 29">
            <a:hlinkClick r:id="" action="ppaction://hlinkshowjump?jump=previousslide"/>
          </p:cNvPr>
          <p:cNvSpPr/>
          <p:nvPr/>
        </p:nvSpPr>
        <p:spPr>
          <a:xfrm>
            <a:off x="8029575" y="6237288"/>
            <a:ext cx="287338" cy="360362"/>
          </a:xfrm>
          <a:prstGeom prst="actionButtonBackPrevious">
            <a:avLst/>
          </a:prstGeom>
          <a:solidFill>
            <a:schemeClr val="accent1"/>
          </a:solidFill>
          <a:ln w="9525">
            <a:noFill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2303" name="AutoShape 30">
            <a:hlinkClick r:id="" action="ppaction://hlinkshowjump?jump=nextslide"/>
          </p:cNvPr>
          <p:cNvSpPr/>
          <p:nvPr/>
        </p:nvSpPr>
        <p:spPr>
          <a:xfrm>
            <a:off x="8316913" y="6237288"/>
            <a:ext cx="287337" cy="360362"/>
          </a:xfrm>
          <a:prstGeom prst="actionButtonForwardNext">
            <a:avLst/>
          </a:prstGeom>
          <a:solidFill>
            <a:schemeClr val="accent1"/>
          </a:solidFill>
          <a:ln w="9525">
            <a:noFill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2304" name="AutoShape 31">
            <a:hlinkClick r:id="" action="ppaction://noaction"/>
          </p:cNvPr>
          <p:cNvSpPr/>
          <p:nvPr/>
        </p:nvSpPr>
        <p:spPr>
          <a:xfrm>
            <a:off x="8532813" y="6237288"/>
            <a:ext cx="360362" cy="360362"/>
          </a:xfrm>
          <a:prstGeom prst="actionButtonEnd">
            <a:avLst/>
          </a:prstGeom>
          <a:solidFill>
            <a:schemeClr val="accent1"/>
          </a:solidFill>
          <a:ln w="9525">
            <a:noFill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30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430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ext Box 2"/>
          <p:cNvSpPr txBox="1"/>
          <p:nvPr/>
        </p:nvSpPr>
        <p:spPr>
          <a:xfrm>
            <a:off x="228600" y="228600"/>
            <a:ext cx="853440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dirty="0">
                <a:latin typeface="Arial" panose="020B0604020202020204" pitchFamily="34" charset="0"/>
              </a:rPr>
              <a:t>凸透镜成像光路图：</a:t>
            </a:r>
          </a:p>
        </p:txBody>
      </p:sp>
      <p:grpSp>
        <p:nvGrpSpPr>
          <p:cNvPr id="13315" name="Group 3"/>
          <p:cNvGrpSpPr/>
          <p:nvPr/>
        </p:nvGrpSpPr>
        <p:grpSpPr>
          <a:xfrm>
            <a:off x="336550" y="2286000"/>
            <a:ext cx="8610600" cy="2819400"/>
            <a:chOff x="0" y="0"/>
            <a:chExt cx="5424" cy="1776"/>
          </a:xfrm>
        </p:grpSpPr>
        <p:sp>
          <p:nvSpPr>
            <p:cNvPr id="13335" name="Line 4"/>
            <p:cNvSpPr/>
            <p:nvPr/>
          </p:nvSpPr>
          <p:spPr>
            <a:xfrm>
              <a:off x="2476" y="0"/>
              <a:ext cx="0" cy="1776"/>
            </a:xfrm>
            <a:prstGeom prst="line">
              <a:avLst/>
            </a:prstGeom>
            <a:ln w="57150" cap="flat" cmpd="sng">
              <a:solidFill>
                <a:schemeClr val="tx1"/>
              </a:solidFill>
              <a:prstDash val="solid"/>
              <a:headEnd type="arrow" w="med" len="med"/>
              <a:tailEnd type="arrow" w="med" len="med"/>
            </a:ln>
          </p:spPr>
        </p:sp>
        <p:sp>
          <p:nvSpPr>
            <p:cNvPr id="13336" name="Line 5"/>
            <p:cNvSpPr/>
            <p:nvPr/>
          </p:nvSpPr>
          <p:spPr>
            <a:xfrm>
              <a:off x="0" y="932"/>
              <a:ext cx="5424" cy="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dashDot"/>
              <a:headEnd type="none" w="med" len="med"/>
              <a:tailEnd type="none" w="med" len="med"/>
            </a:ln>
          </p:spPr>
        </p:sp>
        <p:sp>
          <p:nvSpPr>
            <p:cNvPr id="13337" name="Oval 6"/>
            <p:cNvSpPr/>
            <p:nvPr/>
          </p:nvSpPr>
          <p:spPr>
            <a:xfrm>
              <a:off x="1948" y="904"/>
              <a:ext cx="48" cy="48"/>
            </a:xfrm>
            <a:prstGeom prst="ellipse">
              <a:avLst/>
            </a:prstGeom>
            <a:solidFill>
              <a:srgbClr val="FF0000"/>
            </a:solidFill>
            <a:ln w="3810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3338" name="Oval 7"/>
            <p:cNvSpPr/>
            <p:nvPr/>
          </p:nvSpPr>
          <p:spPr>
            <a:xfrm>
              <a:off x="1420" y="902"/>
              <a:ext cx="48" cy="48"/>
            </a:xfrm>
            <a:prstGeom prst="ellipse">
              <a:avLst/>
            </a:prstGeom>
            <a:solidFill>
              <a:srgbClr val="FF0000"/>
            </a:solidFill>
            <a:ln w="3810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3339" name="Oval 8"/>
            <p:cNvSpPr/>
            <p:nvPr/>
          </p:nvSpPr>
          <p:spPr>
            <a:xfrm>
              <a:off x="3414" y="904"/>
              <a:ext cx="48" cy="48"/>
            </a:xfrm>
            <a:prstGeom prst="ellipse">
              <a:avLst/>
            </a:prstGeom>
            <a:solidFill>
              <a:srgbClr val="FF0000"/>
            </a:solidFill>
            <a:ln w="3810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3340" name="Oval 9"/>
            <p:cNvSpPr/>
            <p:nvPr/>
          </p:nvSpPr>
          <p:spPr>
            <a:xfrm>
              <a:off x="2966" y="902"/>
              <a:ext cx="48" cy="48"/>
            </a:xfrm>
            <a:prstGeom prst="ellipse">
              <a:avLst/>
            </a:prstGeom>
            <a:solidFill>
              <a:srgbClr val="FF0000"/>
            </a:solidFill>
            <a:ln w="3810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</p:grpSp>
      <p:grpSp>
        <p:nvGrpSpPr>
          <p:cNvPr id="3" name="Group 10"/>
          <p:cNvGrpSpPr/>
          <p:nvPr/>
        </p:nvGrpSpPr>
        <p:grpSpPr>
          <a:xfrm flipV="1">
            <a:off x="3429000" y="2973388"/>
            <a:ext cx="838200" cy="74612"/>
            <a:chOff x="0" y="0"/>
            <a:chExt cx="2160" cy="0"/>
          </a:xfrm>
        </p:grpSpPr>
        <p:sp>
          <p:nvSpPr>
            <p:cNvPr id="13333" name="Line 11"/>
            <p:cNvSpPr/>
            <p:nvPr/>
          </p:nvSpPr>
          <p:spPr>
            <a:xfrm>
              <a:off x="0" y="0"/>
              <a:ext cx="1104" cy="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arrow" w="med" len="med"/>
            </a:ln>
          </p:spPr>
        </p:sp>
        <p:sp>
          <p:nvSpPr>
            <p:cNvPr id="13334" name="Line 12"/>
            <p:cNvSpPr/>
            <p:nvPr/>
          </p:nvSpPr>
          <p:spPr>
            <a:xfrm>
              <a:off x="1008" y="0"/>
              <a:ext cx="1152" cy="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4" name="Group 13"/>
          <p:cNvGrpSpPr/>
          <p:nvPr/>
        </p:nvGrpSpPr>
        <p:grpSpPr>
          <a:xfrm>
            <a:off x="4267200" y="2971800"/>
            <a:ext cx="3124200" cy="3200400"/>
            <a:chOff x="0" y="0"/>
            <a:chExt cx="1056" cy="960"/>
          </a:xfrm>
        </p:grpSpPr>
        <p:sp>
          <p:nvSpPr>
            <p:cNvPr id="13331" name="Line 14"/>
            <p:cNvSpPr/>
            <p:nvPr/>
          </p:nvSpPr>
          <p:spPr>
            <a:xfrm>
              <a:off x="0" y="0"/>
              <a:ext cx="336" cy="288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triangle" w="med" len="med"/>
            </a:ln>
          </p:spPr>
        </p:sp>
        <p:sp>
          <p:nvSpPr>
            <p:cNvPr id="13332" name="Line 15"/>
            <p:cNvSpPr/>
            <p:nvPr/>
          </p:nvSpPr>
          <p:spPr>
            <a:xfrm>
              <a:off x="288" y="240"/>
              <a:ext cx="768" cy="72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44048" name="Line 16"/>
          <p:cNvSpPr/>
          <p:nvPr/>
        </p:nvSpPr>
        <p:spPr>
          <a:xfrm>
            <a:off x="3460750" y="2971800"/>
            <a:ext cx="0" cy="762000"/>
          </a:xfrm>
          <a:prstGeom prst="line">
            <a:avLst/>
          </a:prstGeom>
          <a:ln w="57150" cap="flat" cmpd="sng">
            <a:solidFill>
              <a:srgbClr val="0000FF"/>
            </a:solidFill>
            <a:prstDash val="solid"/>
            <a:headEnd type="triangle" w="med" len="med"/>
            <a:tailEnd type="none" w="med" len="med"/>
          </a:ln>
        </p:spPr>
      </p:sp>
      <p:grpSp>
        <p:nvGrpSpPr>
          <p:cNvPr id="5" name="Group 17"/>
          <p:cNvGrpSpPr/>
          <p:nvPr/>
        </p:nvGrpSpPr>
        <p:grpSpPr>
          <a:xfrm>
            <a:off x="3460750" y="2955925"/>
            <a:ext cx="3124200" cy="3248025"/>
            <a:chOff x="0" y="0"/>
            <a:chExt cx="1968" cy="2046"/>
          </a:xfrm>
        </p:grpSpPr>
        <p:sp>
          <p:nvSpPr>
            <p:cNvPr id="13328" name="Line 18"/>
            <p:cNvSpPr/>
            <p:nvPr/>
          </p:nvSpPr>
          <p:spPr>
            <a:xfrm>
              <a:off x="0" y="0"/>
              <a:ext cx="1968" cy="2046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3329" name="Line 19"/>
            <p:cNvSpPr/>
            <p:nvPr/>
          </p:nvSpPr>
          <p:spPr>
            <a:xfrm>
              <a:off x="220" y="232"/>
              <a:ext cx="58" cy="48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arrow" w="med" len="med"/>
            </a:ln>
          </p:spPr>
        </p:sp>
        <p:sp>
          <p:nvSpPr>
            <p:cNvPr id="13330" name="Line 20"/>
            <p:cNvSpPr/>
            <p:nvPr/>
          </p:nvSpPr>
          <p:spPr>
            <a:xfrm>
              <a:off x="1132" y="1172"/>
              <a:ext cx="58" cy="48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arrow" w="med" len="med"/>
            </a:ln>
          </p:spPr>
        </p:sp>
      </p:grpSp>
      <p:sp>
        <p:nvSpPr>
          <p:cNvPr id="13320" name="Text Box 22"/>
          <p:cNvSpPr txBox="1"/>
          <p:nvPr/>
        </p:nvSpPr>
        <p:spPr>
          <a:xfrm>
            <a:off x="3276600" y="3789363"/>
            <a:ext cx="3810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400" dirty="0">
                <a:latin typeface="Arial" panose="020B0604020202020204" pitchFamily="34" charset="0"/>
              </a:rPr>
              <a:t>f</a:t>
            </a:r>
          </a:p>
        </p:txBody>
      </p:sp>
      <p:sp>
        <p:nvSpPr>
          <p:cNvPr id="13321" name="Text Box 23"/>
          <p:cNvSpPr txBox="1"/>
          <p:nvPr/>
        </p:nvSpPr>
        <p:spPr>
          <a:xfrm>
            <a:off x="4911725" y="3860800"/>
            <a:ext cx="3810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400" dirty="0">
                <a:latin typeface="Arial" panose="020B0604020202020204" pitchFamily="34" charset="0"/>
              </a:rPr>
              <a:t>f</a:t>
            </a:r>
          </a:p>
        </p:txBody>
      </p:sp>
      <p:sp>
        <p:nvSpPr>
          <p:cNvPr id="13322" name="Text Box 24"/>
          <p:cNvSpPr txBox="1"/>
          <p:nvPr/>
        </p:nvSpPr>
        <p:spPr>
          <a:xfrm>
            <a:off x="2339975" y="3835400"/>
            <a:ext cx="504825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400" dirty="0">
                <a:latin typeface="Arial" panose="020B0604020202020204" pitchFamily="34" charset="0"/>
              </a:rPr>
              <a:t>2f</a:t>
            </a:r>
          </a:p>
        </p:txBody>
      </p:sp>
      <p:sp>
        <p:nvSpPr>
          <p:cNvPr id="13323" name="Text Box 25"/>
          <p:cNvSpPr txBox="1"/>
          <p:nvPr/>
        </p:nvSpPr>
        <p:spPr>
          <a:xfrm>
            <a:off x="5508625" y="3789363"/>
            <a:ext cx="504825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400" dirty="0">
                <a:latin typeface="Arial" panose="020B0604020202020204" pitchFamily="34" charset="0"/>
              </a:rPr>
              <a:t>2f</a:t>
            </a:r>
          </a:p>
        </p:txBody>
      </p:sp>
      <p:sp>
        <p:nvSpPr>
          <p:cNvPr id="13324" name="AutoShape 26">
            <a:hlinkClick r:id="" action="ppaction://hlinkshowjump?jump=firstslide"/>
          </p:cNvPr>
          <p:cNvSpPr/>
          <p:nvPr/>
        </p:nvSpPr>
        <p:spPr>
          <a:xfrm>
            <a:off x="7669213" y="6237288"/>
            <a:ext cx="360362" cy="360362"/>
          </a:xfrm>
          <a:prstGeom prst="actionButtonBeginning">
            <a:avLst/>
          </a:prstGeom>
          <a:solidFill>
            <a:schemeClr val="accent1"/>
          </a:solidFill>
          <a:ln w="9525">
            <a:noFill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3325" name="AutoShape 27">
            <a:hlinkClick r:id="" action="ppaction://hlinkshowjump?jump=previousslide"/>
          </p:cNvPr>
          <p:cNvSpPr/>
          <p:nvPr/>
        </p:nvSpPr>
        <p:spPr>
          <a:xfrm>
            <a:off x="8029575" y="6237288"/>
            <a:ext cx="287338" cy="360362"/>
          </a:xfrm>
          <a:prstGeom prst="actionButtonBackPrevious">
            <a:avLst/>
          </a:prstGeom>
          <a:solidFill>
            <a:schemeClr val="accent1"/>
          </a:solidFill>
          <a:ln w="9525">
            <a:noFill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3326" name="AutoShape 28">
            <a:hlinkClick r:id="" action="ppaction://hlinkshowjump?jump=nextslide"/>
          </p:cNvPr>
          <p:cNvSpPr/>
          <p:nvPr/>
        </p:nvSpPr>
        <p:spPr>
          <a:xfrm>
            <a:off x="8316913" y="6237288"/>
            <a:ext cx="287337" cy="360362"/>
          </a:xfrm>
          <a:prstGeom prst="actionButtonForwardNext">
            <a:avLst/>
          </a:prstGeom>
          <a:solidFill>
            <a:schemeClr val="accent1"/>
          </a:solidFill>
          <a:ln w="9525">
            <a:noFill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3327" name="AutoShape 29">
            <a:hlinkClick r:id="" action="ppaction://noaction"/>
          </p:cNvPr>
          <p:cNvSpPr/>
          <p:nvPr/>
        </p:nvSpPr>
        <p:spPr>
          <a:xfrm>
            <a:off x="8532813" y="6237288"/>
            <a:ext cx="360362" cy="360362"/>
          </a:xfrm>
          <a:prstGeom prst="actionButtonEnd">
            <a:avLst/>
          </a:prstGeom>
          <a:solidFill>
            <a:schemeClr val="accent1"/>
          </a:solidFill>
          <a:ln w="9525">
            <a:noFill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40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ext Box 2"/>
          <p:cNvSpPr txBox="1"/>
          <p:nvPr/>
        </p:nvSpPr>
        <p:spPr>
          <a:xfrm>
            <a:off x="228600" y="228600"/>
            <a:ext cx="853440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dirty="0">
                <a:latin typeface="Arial" panose="020B0604020202020204" pitchFamily="34" charset="0"/>
              </a:rPr>
              <a:t>凸透镜成像光路图：</a:t>
            </a:r>
          </a:p>
        </p:txBody>
      </p:sp>
      <p:grpSp>
        <p:nvGrpSpPr>
          <p:cNvPr id="14339" name="Group 3"/>
          <p:cNvGrpSpPr/>
          <p:nvPr/>
        </p:nvGrpSpPr>
        <p:grpSpPr>
          <a:xfrm>
            <a:off x="336550" y="2286000"/>
            <a:ext cx="8610600" cy="2819400"/>
            <a:chOff x="0" y="0"/>
            <a:chExt cx="5424" cy="1776"/>
          </a:xfrm>
        </p:grpSpPr>
        <p:sp>
          <p:nvSpPr>
            <p:cNvPr id="14363" name="Line 4"/>
            <p:cNvSpPr/>
            <p:nvPr/>
          </p:nvSpPr>
          <p:spPr>
            <a:xfrm>
              <a:off x="2476" y="0"/>
              <a:ext cx="0" cy="1776"/>
            </a:xfrm>
            <a:prstGeom prst="line">
              <a:avLst/>
            </a:prstGeom>
            <a:ln w="57150" cap="flat" cmpd="sng">
              <a:solidFill>
                <a:schemeClr val="tx1"/>
              </a:solidFill>
              <a:prstDash val="solid"/>
              <a:headEnd type="arrow" w="med" len="med"/>
              <a:tailEnd type="arrow" w="med" len="med"/>
            </a:ln>
          </p:spPr>
        </p:sp>
        <p:sp>
          <p:nvSpPr>
            <p:cNvPr id="14364" name="Line 5"/>
            <p:cNvSpPr/>
            <p:nvPr/>
          </p:nvSpPr>
          <p:spPr>
            <a:xfrm>
              <a:off x="0" y="932"/>
              <a:ext cx="5424" cy="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dashDot"/>
              <a:headEnd type="none" w="med" len="med"/>
              <a:tailEnd type="none" w="med" len="med"/>
            </a:ln>
          </p:spPr>
        </p:sp>
        <p:sp>
          <p:nvSpPr>
            <p:cNvPr id="14365" name="Oval 6"/>
            <p:cNvSpPr/>
            <p:nvPr/>
          </p:nvSpPr>
          <p:spPr>
            <a:xfrm>
              <a:off x="1948" y="904"/>
              <a:ext cx="48" cy="48"/>
            </a:xfrm>
            <a:prstGeom prst="ellipse">
              <a:avLst/>
            </a:prstGeom>
            <a:solidFill>
              <a:srgbClr val="FF0000"/>
            </a:solidFill>
            <a:ln w="3810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4366" name="Oval 7"/>
            <p:cNvSpPr/>
            <p:nvPr/>
          </p:nvSpPr>
          <p:spPr>
            <a:xfrm>
              <a:off x="1420" y="902"/>
              <a:ext cx="48" cy="48"/>
            </a:xfrm>
            <a:prstGeom prst="ellipse">
              <a:avLst/>
            </a:prstGeom>
            <a:solidFill>
              <a:srgbClr val="FF0000"/>
            </a:solidFill>
            <a:ln w="3810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4367" name="Oval 8"/>
            <p:cNvSpPr/>
            <p:nvPr/>
          </p:nvSpPr>
          <p:spPr>
            <a:xfrm>
              <a:off x="3414" y="904"/>
              <a:ext cx="48" cy="48"/>
            </a:xfrm>
            <a:prstGeom prst="ellipse">
              <a:avLst/>
            </a:prstGeom>
            <a:solidFill>
              <a:srgbClr val="FF0000"/>
            </a:solidFill>
            <a:ln w="3810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4368" name="Oval 9"/>
            <p:cNvSpPr/>
            <p:nvPr/>
          </p:nvSpPr>
          <p:spPr>
            <a:xfrm>
              <a:off x="2966" y="902"/>
              <a:ext cx="48" cy="48"/>
            </a:xfrm>
            <a:prstGeom prst="ellipse">
              <a:avLst/>
            </a:prstGeom>
            <a:solidFill>
              <a:srgbClr val="FF0000"/>
            </a:solidFill>
            <a:ln w="3810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</p:grpSp>
      <p:grpSp>
        <p:nvGrpSpPr>
          <p:cNvPr id="3" name="Group 10"/>
          <p:cNvGrpSpPr/>
          <p:nvPr/>
        </p:nvGrpSpPr>
        <p:grpSpPr>
          <a:xfrm flipV="1">
            <a:off x="3790950" y="3000375"/>
            <a:ext cx="457200" cy="76200"/>
            <a:chOff x="0" y="0"/>
            <a:chExt cx="2160" cy="0"/>
          </a:xfrm>
        </p:grpSpPr>
        <p:sp>
          <p:nvSpPr>
            <p:cNvPr id="14361" name="Line 11"/>
            <p:cNvSpPr/>
            <p:nvPr/>
          </p:nvSpPr>
          <p:spPr>
            <a:xfrm>
              <a:off x="0" y="0"/>
              <a:ext cx="1104" cy="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arrow" w="med" len="med"/>
            </a:ln>
          </p:spPr>
        </p:sp>
        <p:sp>
          <p:nvSpPr>
            <p:cNvPr id="14362" name="Line 12"/>
            <p:cNvSpPr/>
            <p:nvPr/>
          </p:nvSpPr>
          <p:spPr>
            <a:xfrm>
              <a:off x="1008" y="0"/>
              <a:ext cx="1152" cy="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4" name="Group 13"/>
          <p:cNvGrpSpPr/>
          <p:nvPr/>
        </p:nvGrpSpPr>
        <p:grpSpPr>
          <a:xfrm>
            <a:off x="4267200" y="2971800"/>
            <a:ext cx="3124200" cy="3200400"/>
            <a:chOff x="0" y="0"/>
            <a:chExt cx="1056" cy="960"/>
          </a:xfrm>
        </p:grpSpPr>
        <p:sp>
          <p:nvSpPr>
            <p:cNvPr id="14359" name="Line 14"/>
            <p:cNvSpPr/>
            <p:nvPr/>
          </p:nvSpPr>
          <p:spPr>
            <a:xfrm>
              <a:off x="0" y="0"/>
              <a:ext cx="336" cy="288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triangle" w="med" len="med"/>
            </a:ln>
          </p:spPr>
        </p:sp>
        <p:sp>
          <p:nvSpPr>
            <p:cNvPr id="14360" name="Line 15"/>
            <p:cNvSpPr/>
            <p:nvPr/>
          </p:nvSpPr>
          <p:spPr>
            <a:xfrm>
              <a:off x="288" y="240"/>
              <a:ext cx="768" cy="72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45072" name="Line 16"/>
          <p:cNvSpPr/>
          <p:nvPr/>
        </p:nvSpPr>
        <p:spPr>
          <a:xfrm>
            <a:off x="3803650" y="2974975"/>
            <a:ext cx="0" cy="762000"/>
          </a:xfrm>
          <a:prstGeom prst="line">
            <a:avLst/>
          </a:prstGeom>
          <a:ln w="57150" cap="flat" cmpd="sng">
            <a:solidFill>
              <a:srgbClr val="0000FF"/>
            </a:solidFill>
            <a:prstDash val="solid"/>
            <a:headEnd type="triangle" w="med" len="med"/>
            <a:tailEnd type="none" w="med" len="med"/>
          </a:ln>
        </p:spPr>
      </p:sp>
      <p:grpSp>
        <p:nvGrpSpPr>
          <p:cNvPr id="5" name="Group 17"/>
          <p:cNvGrpSpPr/>
          <p:nvPr/>
        </p:nvGrpSpPr>
        <p:grpSpPr>
          <a:xfrm>
            <a:off x="3810000" y="2971800"/>
            <a:ext cx="1981200" cy="3505200"/>
            <a:chOff x="0" y="0"/>
            <a:chExt cx="1968" cy="2046"/>
          </a:xfrm>
        </p:grpSpPr>
        <p:sp>
          <p:nvSpPr>
            <p:cNvPr id="14356" name="Line 18"/>
            <p:cNvSpPr/>
            <p:nvPr/>
          </p:nvSpPr>
          <p:spPr>
            <a:xfrm>
              <a:off x="0" y="0"/>
              <a:ext cx="1968" cy="2046"/>
            </a:xfrm>
            <a:prstGeom prst="line">
              <a:avLst/>
            </a:prstGeom>
            <a:ln w="38100" cap="flat" cmpd="sng">
              <a:solidFill>
                <a:srgbClr val="FF00FF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4357" name="Line 19"/>
            <p:cNvSpPr/>
            <p:nvPr/>
          </p:nvSpPr>
          <p:spPr>
            <a:xfrm>
              <a:off x="220" y="232"/>
              <a:ext cx="58" cy="48"/>
            </a:xfrm>
            <a:prstGeom prst="line">
              <a:avLst/>
            </a:prstGeom>
            <a:ln w="38100" cap="flat" cmpd="sng">
              <a:solidFill>
                <a:srgbClr val="FF00FF"/>
              </a:solidFill>
              <a:prstDash val="solid"/>
              <a:headEnd type="none" w="med" len="med"/>
              <a:tailEnd type="arrow" w="med" len="med"/>
            </a:ln>
          </p:spPr>
        </p:sp>
        <p:sp>
          <p:nvSpPr>
            <p:cNvPr id="14358" name="Line 20"/>
            <p:cNvSpPr/>
            <p:nvPr/>
          </p:nvSpPr>
          <p:spPr>
            <a:xfrm>
              <a:off x="1132" y="1172"/>
              <a:ext cx="58" cy="48"/>
            </a:xfrm>
            <a:prstGeom prst="line">
              <a:avLst/>
            </a:prstGeom>
            <a:ln w="38100" cap="flat" cmpd="sng">
              <a:solidFill>
                <a:srgbClr val="FF00FF"/>
              </a:solidFill>
              <a:prstDash val="solid"/>
              <a:headEnd type="none" w="med" len="med"/>
              <a:tailEnd type="arrow" w="med" len="med"/>
            </a:ln>
          </p:spPr>
        </p:sp>
      </p:grpSp>
      <p:grpSp>
        <p:nvGrpSpPr>
          <p:cNvPr id="6" name="Group 21"/>
          <p:cNvGrpSpPr/>
          <p:nvPr/>
        </p:nvGrpSpPr>
        <p:grpSpPr>
          <a:xfrm>
            <a:off x="2349500" y="1066800"/>
            <a:ext cx="1905000" cy="1981200"/>
            <a:chOff x="0" y="0"/>
            <a:chExt cx="1200" cy="1248"/>
          </a:xfrm>
        </p:grpSpPr>
        <p:sp>
          <p:nvSpPr>
            <p:cNvPr id="14354" name="Line 22"/>
            <p:cNvSpPr/>
            <p:nvPr/>
          </p:nvSpPr>
          <p:spPr>
            <a:xfrm flipH="1" flipV="1">
              <a:off x="0" y="0"/>
              <a:ext cx="1200" cy="1200"/>
            </a:xfrm>
            <a:prstGeom prst="line">
              <a:avLst/>
            </a:prstGeom>
            <a:ln w="38100" cap="flat" cmpd="sng">
              <a:solidFill>
                <a:srgbClr val="FF00FF"/>
              </a:solidFill>
              <a:prstDash val="sysDot"/>
              <a:headEnd type="none" w="med" len="med"/>
              <a:tailEnd type="none" w="med" len="med"/>
            </a:ln>
          </p:spPr>
        </p:sp>
        <p:sp>
          <p:nvSpPr>
            <p:cNvPr id="14355" name="Line 23"/>
            <p:cNvSpPr/>
            <p:nvPr/>
          </p:nvSpPr>
          <p:spPr>
            <a:xfrm flipH="1" flipV="1">
              <a:off x="296" y="240"/>
              <a:ext cx="624" cy="1008"/>
            </a:xfrm>
            <a:prstGeom prst="line">
              <a:avLst/>
            </a:prstGeom>
            <a:ln w="38100" cap="flat" cmpd="sng">
              <a:solidFill>
                <a:srgbClr val="FF00FF"/>
              </a:solidFill>
              <a:prstDash val="sysDot"/>
              <a:headEnd type="none" w="med" len="med"/>
              <a:tailEnd type="none" w="med" len="med"/>
            </a:ln>
          </p:spPr>
        </p:sp>
      </p:grpSp>
      <p:sp>
        <p:nvSpPr>
          <p:cNvPr id="45080" name="Line 24"/>
          <p:cNvSpPr/>
          <p:nvPr/>
        </p:nvSpPr>
        <p:spPr>
          <a:xfrm>
            <a:off x="2971800" y="1676400"/>
            <a:ext cx="0" cy="2057400"/>
          </a:xfrm>
          <a:prstGeom prst="line">
            <a:avLst/>
          </a:prstGeom>
          <a:ln w="57150" cap="flat" cmpd="sng">
            <a:solidFill>
              <a:srgbClr val="0000FF"/>
            </a:solidFill>
            <a:prstDash val="sysDot"/>
            <a:headEnd type="triangle" w="med" len="med"/>
            <a:tailEnd type="none" w="med" len="med"/>
          </a:ln>
        </p:spPr>
      </p:sp>
      <p:sp>
        <p:nvSpPr>
          <p:cNvPr id="14346" name="Text Box 26"/>
          <p:cNvSpPr txBox="1"/>
          <p:nvPr/>
        </p:nvSpPr>
        <p:spPr>
          <a:xfrm>
            <a:off x="3276600" y="3789363"/>
            <a:ext cx="3810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400" dirty="0">
                <a:latin typeface="Arial" panose="020B0604020202020204" pitchFamily="34" charset="0"/>
              </a:rPr>
              <a:t>f</a:t>
            </a:r>
          </a:p>
        </p:txBody>
      </p:sp>
      <p:sp>
        <p:nvSpPr>
          <p:cNvPr id="14347" name="Text Box 27"/>
          <p:cNvSpPr txBox="1"/>
          <p:nvPr/>
        </p:nvSpPr>
        <p:spPr>
          <a:xfrm>
            <a:off x="4911725" y="3860800"/>
            <a:ext cx="3810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400" dirty="0">
                <a:latin typeface="Arial" panose="020B0604020202020204" pitchFamily="34" charset="0"/>
              </a:rPr>
              <a:t>f</a:t>
            </a:r>
          </a:p>
        </p:txBody>
      </p:sp>
      <p:sp>
        <p:nvSpPr>
          <p:cNvPr id="14348" name="Text Box 28"/>
          <p:cNvSpPr txBox="1"/>
          <p:nvPr/>
        </p:nvSpPr>
        <p:spPr>
          <a:xfrm>
            <a:off x="2339975" y="3835400"/>
            <a:ext cx="504825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400" dirty="0">
                <a:latin typeface="Arial" panose="020B0604020202020204" pitchFamily="34" charset="0"/>
              </a:rPr>
              <a:t>2f</a:t>
            </a:r>
          </a:p>
        </p:txBody>
      </p:sp>
      <p:sp>
        <p:nvSpPr>
          <p:cNvPr id="14349" name="Text Box 29"/>
          <p:cNvSpPr txBox="1"/>
          <p:nvPr/>
        </p:nvSpPr>
        <p:spPr>
          <a:xfrm>
            <a:off x="5508625" y="3789363"/>
            <a:ext cx="504825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400" dirty="0">
                <a:latin typeface="Arial" panose="020B0604020202020204" pitchFamily="34" charset="0"/>
              </a:rPr>
              <a:t>2f</a:t>
            </a:r>
          </a:p>
        </p:txBody>
      </p:sp>
      <p:sp>
        <p:nvSpPr>
          <p:cNvPr id="14350" name="AutoShape 30">
            <a:hlinkClick r:id="" action="ppaction://hlinkshowjump?jump=firstslide"/>
          </p:cNvPr>
          <p:cNvSpPr/>
          <p:nvPr/>
        </p:nvSpPr>
        <p:spPr>
          <a:xfrm>
            <a:off x="7669213" y="6237288"/>
            <a:ext cx="360362" cy="360362"/>
          </a:xfrm>
          <a:prstGeom prst="actionButtonBeginning">
            <a:avLst/>
          </a:prstGeom>
          <a:solidFill>
            <a:schemeClr val="accent1"/>
          </a:solidFill>
          <a:ln w="9525">
            <a:noFill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4351" name="AutoShape 31">
            <a:hlinkClick r:id="" action="ppaction://hlinkshowjump?jump=previousslide"/>
          </p:cNvPr>
          <p:cNvSpPr/>
          <p:nvPr/>
        </p:nvSpPr>
        <p:spPr>
          <a:xfrm>
            <a:off x="8029575" y="6237288"/>
            <a:ext cx="287338" cy="360362"/>
          </a:xfrm>
          <a:prstGeom prst="actionButtonBackPrevious">
            <a:avLst/>
          </a:prstGeom>
          <a:solidFill>
            <a:schemeClr val="accent1"/>
          </a:solidFill>
          <a:ln w="9525">
            <a:noFill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4352" name="AutoShape 32">
            <a:hlinkClick r:id="" action="ppaction://hlinkshowjump?jump=nextslide"/>
          </p:cNvPr>
          <p:cNvSpPr/>
          <p:nvPr/>
        </p:nvSpPr>
        <p:spPr>
          <a:xfrm>
            <a:off x="8316913" y="6237288"/>
            <a:ext cx="287337" cy="360362"/>
          </a:xfrm>
          <a:prstGeom prst="actionButtonForwardNext">
            <a:avLst/>
          </a:prstGeom>
          <a:solidFill>
            <a:schemeClr val="accent1"/>
          </a:solidFill>
          <a:ln w="9525">
            <a:noFill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4353" name="AutoShape 33">
            <a:hlinkClick r:id="" action="ppaction://noaction"/>
          </p:cNvPr>
          <p:cNvSpPr/>
          <p:nvPr/>
        </p:nvSpPr>
        <p:spPr>
          <a:xfrm>
            <a:off x="8532813" y="6237288"/>
            <a:ext cx="360362" cy="360362"/>
          </a:xfrm>
          <a:prstGeom prst="actionButtonEnd">
            <a:avLst/>
          </a:prstGeom>
          <a:solidFill>
            <a:schemeClr val="accent1"/>
          </a:solidFill>
          <a:ln w="9525">
            <a:noFill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50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450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Text Box 2"/>
          <p:cNvSpPr txBox="1"/>
          <p:nvPr/>
        </p:nvSpPr>
        <p:spPr>
          <a:xfrm>
            <a:off x="828675" y="765175"/>
            <a:ext cx="7559675" cy="18002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4800" dirty="0">
                <a:latin typeface="Arial" panose="020B0604020202020204" pitchFamily="34" charset="0"/>
              </a:rPr>
              <a:t>1</a:t>
            </a:r>
            <a:r>
              <a:rPr lang="zh-CN" altLang="en-US" sz="4800" dirty="0">
                <a:solidFill>
                  <a:srgbClr val="FF0000"/>
                </a:solidFill>
                <a:latin typeface="Arial" panose="020B0604020202020204" pitchFamily="34" charset="0"/>
              </a:rPr>
              <a:t>？</a:t>
            </a:r>
            <a:r>
              <a:rPr lang="zh-CN" altLang="en-US" sz="3200" dirty="0">
                <a:solidFill>
                  <a:srgbClr val="0000FF"/>
                </a:solidFill>
                <a:latin typeface="Arial" panose="020B0604020202020204" pitchFamily="34" charset="0"/>
              </a:rPr>
              <a:t>问题</a:t>
            </a:r>
            <a:r>
              <a:rPr lang="zh-CN" altLang="en-US" sz="4400" dirty="0">
                <a:solidFill>
                  <a:srgbClr val="0000FF"/>
                </a:solidFill>
                <a:latin typeface="Arial" panose="020B0604020202020204" pitchFamily="34" charset="0"/>
              </a:rPr>
              <a:t>：</a:t>
            </a:r>
          </a:p>
          <a:p>
            <a:r>
              <a:rPr lang="zh-CN" altLang="en-US" sz="3600" dirty="0">
                <a:latin typeface="Arial" panose="020B0604020202020204" pitchFamily="34" charset="0"/>
                <a:ea typeface="楷体_GB2312" pitchFamily="49" charset="-122"/>
              </a:rPr>
              <a:t>     </a:t>
            </a:r>
            <a:r>
              <a:rPr lang="zh-CN" altLang="en-US" dirty="0">
                <a:latin typeface="Arial" panose="020B0604020202020204" pitchFamily="34" charset="0"/>
                <a:ea typeface="楷体_GB2312" pitchFamily="49" charset="-122"/>
              </a:rPr>
              <a:t>凸透镜成像有什么规律？像的虚实、大小、正倒跟物距有什么关系？</a:t>
            </a:r>
          </a:p>
        </p:txBody>
      </p:sp>
      <p:sp>
        <p:nvSpPr>
          <p:cNvPr id="66563" name="Text Box 5"/>
          <p:cNvSpPr txBox="1"/>
          <p:nvPr/>
        </p:nvSpPr>
        <p:spPr>
          <a:xfrm>
            <a:off x="1471613" y="3357563"/>
            <a:ext cx="7672387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凸透镜成像可能与</a:t>
            </a:r>
            <a:r>
              <a:rPr lang="en-US" altLang="zh-CN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__________________</a:t>
            </a:r>
            <a:r>
              <a:rPr lang="zh-CN" altLang="en-US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有关</a:t>
            </a:r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pic>
        <p:nvPicPr>
          <p:cNvPr id="15364" name="图片 10" descr="凸成像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51050" y="3933825"/>
            <a:ext cx="4913313" cy="24669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6569" name="Rectangle 6"/>
          <p:cNvSpPr/>
          <p:nvPr/>
        </p:nvSpPr>
        <p:spPr>
          <a:xfrm>
            <a:off x="4643438" y="3068638"/>
            <a:ext cx="264795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4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物体到透镜的距离</a:t>
            </a:r>
            <a:r>
              <a:rPr lang="zh-CN" altLang="en-US" sz="4000" dirty="0">
                <a:solidFill>
                  <a:srgbClr val="0000FF"/>
                </a:solidFill>
                <a:latin typeface="Times New Roman" panose="02020603050405020304" pitchFamily="18" charset="0"/>
                <a:ea typeface="隶书" panose="02010509060101010101" pitchFamily="1" charset="-122"/>
              </a:rPr>
              <a:t> </a:t>
            </a:r>
          </a:p>
        </p:txBody>
      </p:sp>
      <p:sp>
        <p:nvSpPr>
          <p:cNvPr id="66570" name="Text Box 10"/>
          <p:cNvSpPr txBox="1"/>
          <p:nvPr/>
        </p:nvSpPr>
        <p:spPr>
          <a:xfrm>
            <a:off x="755650" y="2708275"/>
            <a:ext cx="252095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dirty="0">
                <a:solidFill>
                  <a:srgbClr val="0000CC"/>
                </a:solidFill>
                <a:latin typeface="Arial" panose="020B0604020202020204" pitchFamily="34" charset="0"/>
              </a:rPr>
              <a:t>猜想：</a:t>
            </a:r>
          </a:p>
        </p:txBody>
      </p:sp>
      <p:sp>
        <p:nvSpPr>
          <p:cNvPr id="15367" name="AutoShape 11">
            <a:hlinkClick r:id="" action="ppaction://hlinkshowjump?jump=firstslide"/>
          </p:cNvPr>
          <p:cNvSpPr/>
          <p:nvPr/>
        </p:nvSpPr>
        <p:spPr>
          <a:xfrm>
            <a:off x="7669213" y="6237288"/>
            <a:ext cx="360362" cy="360362"/>
          </a:xfrm>
          <a:prstGeom prst="actionButtonBeginning">
            <a:avLst/>
          </a:prstGeom>
          <a:solidFill>
            <a:schemeClr val="accent1"/>
          </a:solidFill>
          <a:ln w="9525">
            <a:noFill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5368" name="AutoShape 12">
            <a:hlinkClick r:id="" action="ppaction://hlinkshowjump?jump=previousslide"/>
          </p:cNvPr>
          <p:cNvSpPr/>
          <p:nvPr/>
        </p:nvSpPr>
        <p:spPr>
          <a:xfrm>
            <a:off x="8029575" y="6237288"/>
            <a:ext cx="287338" cy="360362"/>
          </a:xfrm>
          <a:prstGeom prst="actionButtonBackPrevious">
            <a:avLst/>
          </a:prstGeom>
          <a:solidFill>
            <a:schemeClr val="accent1"/>
          </a:solidFill>
          <a:ln w="9525">
            <a:noFill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5369" name="AutoShape 13">
            <a:hlinkClick r:id="" action="ppaction://hlinkshowjump?jump=nextslide"/>
          </p:cNvPr>
          <p:cNvSpPr/>
          <p:nvPr/>
        </p:nvSpPr>
        <p:spPr>
          <a:xfrm>
            <a:off x="8316913" y="6237288"/>
            <a:ext cx="287337" cy="360362"/>
          </a:xfrm>
          <a:prstGeom prst="actionButtonForwardNext">
            <a:avLst/>
          </a:prstGeom>
          <a:solidFill>
            <a:schemeClr val="accent1"/>
          </a:solidFill>
          <a:ln w="9525">
            <a:noFill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5370" name="AutoShape 14">
            <a:hlinkClick r:id="" action="ppaction://noaction"/>
          </p:cNvPr>
          <p:cNvSpPr/>
          <p:nvPr/>
        </p:nvSpPr>
        <p:spPr>
          <a:xfrm>
            <a:off x="8532813" y="6237288"/>
            <a:ext cx="360362" cy="360362"/>
          </a:xfrm>
          <a:prstGeom prst="actionButtonEnd">
            <a:avLst/>
          </a:prstGeom>
          <a:solidFill>
            <a:schemeClr val="accent1"/>
          </a:solidFill>
          <a:ln w="9525">
            <a:noFill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65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65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665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665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665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665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563" grpId="0"/>
      <p:bldP spid="66569" grpId="0"/>
      <p:bldP spid="6657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6"/>
          <p:cNvSpPr>
            <a:spLocks noGrp="1"/>
          </p:cNvSpPr>
          <p:nvPr>
            <p:ph type="title"/>
          </p:nvPr>
        </p:nvSpPr>
        <p:spPr>
          <a:xfrm>
            <a:off x="1331913" y="0"/>
            <a:ext cx="6624637" cy="836613"/>
          </a:xfrm>
          <a:gradFill rotWithShape="0">
            <a:gsLst>
              <a:gs pos="0">
                <a:srgbClr val="5E9EFF">
                  <a:alpha val="100000"/>
                </a:srgbClr>
              </a:gs>
              <a:gs pos="20000">
                <a:srgbClr val="85C2FF">
                  <a:alpha val="100000"/>
                </a:srgbClr>
              </a:gs>
              <a:gs pos="35001">
                <a:srgbClr val="C4D6EB">
                  <a:alpha val="100000"/>
                </a:srgbClr>
              </a:gs>
              <a:gs pos="50000">
                <a:srgbClr val="FFEBFA">
                  <a:alpha val="100000"/>
                </a:srgbClr>
              </a:gs>
              <a:gs pos="64999">
                <a:srgbClr val="C4D6EB">
                  <a:alpha val="100000"/>
                </a:srgbClr>
              </a:gs>
              <a:gs pos="80000">
                <a:srgbClr val="85C2FF">
                  <a:alpha val="100000"/>
                </a:srgbClr>
              </a:gs>
              <a:gs pos="100000">
                <a:srgbClr val="5E9EFF">
                  <a:alpha val="100000"/>
                </a:srgbClr>
              </a:gs>
            </a:gsLst>
            <a:lin ang="0" scaled="1"/>
            <a:tileRect/>
          </a:gradFill>
          <a:ln/>
        </p:spPr>
        <p:txBody>
          <a:bodyPr vert="horz" wrap="square" lIns="91440" tIns="45720" rIns="91440" bIns="45720" anchor="ctr"/>
          <a:lstStyle/>
          <a:p>
            <a:pPr eaLnBrk="1" hangingPunct="1"/>
            <a:r>
              <a:rPr lang="en-US" altLang="zh-CN" sz="3200" b="1" dirty="0">
                <a:solidFill>
                  <a:srgbClr val="020202"/>
                </a:solidFill>
                <a:latin typeface="Times New Roman" panose="02020603050405020304" pitchFamily="18" charset="0"/>
              </a:rPr>
              <a:t>2  </a:t>
            </a:r>
            <a:r>
              <a:rPr lang="zh-CN" altLang="en-US" sz="3200" b="1" dirty="0">
                <a:solidFill>
                  <a:srgbClr val="020202"/>
                </a:solidFill>
                <a:latin typeface="Times New Roman" panose="02020603050405020304" pitchFamily="18" charset="0"/>
              </a:rPr>
              <a:t>小结</a:t>
            </a:r>
            <a:r>
              <a:rPr lang="zh-CN" altLang="en-US" sz="3200" b="1" dirty="0"/>
              <a:t>探究凸透镜成像的规律</a:t>
            </a:r>
          </a:p>
        </p:txBody>
      </p:sp>
      <p:sp>
        <p:nvSpPr>
          <p:cNvPr id="16387" name="Oval 7"/>
          <p:cNvSpPr/>
          <p:nvPr/>
        </p:nvSpPr>
        <p:spPr>
          <a:xfrm>
            <a:off x="5310188" y="2809875"/>
            <a:ext cx="304800" cy="1447800"/>
          </a:xfrm>
          <a:prstGeom prst="ellipse">
            <a:avLst/>
          </a:prstGeom>
          <a:solidFill>
            <a:schemeClr val="accent1"/>
          </a:solidFill>
          <a:ln w="508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6388" name="Line 8"/>
          <p:cNvSpPr/>
          <p:nvPr/>
        </p:nvSpPr>
        <p:spPr>
          <a:xfrm>
            <a:off x="1042988" y="3571875"/>
            <a:ext cx="7345362" cy="1588"/>
          </a:xfrm>
          <a:prstGeom prst="line">
            <a:avLst/>
          </a:prstGeom>
          <a:ln w="762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16389" name="Oval 9"/>
          <p:cNvSpPr/>
          <p:nvPr/>
        </p:nvSpPr>
        <p:spPr>
          <a:xfrm>
            <a:off x="4167188" y="3419475"/>
            <a:ext cx="228600" cy="228600"/>
          </a:xfrm>
          <a:prstGeom prst="ellipse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6390" name="Oval 10"/>
          <p:cNvSpPr/>
          <p:nvPr/>
        </p:nvSpPr>
        <p:spPr>
          <a:xfrm>
            <a:off x="3062288" y="3419475"/>
            <a:ext cx="228600" cy="228600"/>
          </a:xfrm>
          <a:prstGeom prst="ellipse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6391" name="Oval 12"/>
          <p:cNvSpPr/>
          <p:nvPr/>
        </p:nvSpPr>
        <p:spPr>
          <a:xfrm>
            <a:off x="5386388" y="3514725"/>
            <a:ext cx="152400" cy="76200"/>
          </a:xfrm>
          <a:prstGeom prst="ellipse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6392" name="Line 13"/>
          <p:cNvSpPr/>
          <p:nvPr/>
        </p:nvSpPr>
        <p:spPr>
          <a:xfrm flipH="1">
            <a:off x="3176588" y="3500438"/>
            <a:ext cx="26987" cy="452437"/>
          </a:xfrm>
          <a:prstGeom prst="line">
            <a:avLst/>
          </a:prstGeom>
          <a:ln w="57150" cap="flat" cmpd="sng">
            <a:solidFill>
              <a:schemeClr val="tx1"/>
            </a:solidFill>
            <a:prstDash val="sysDot"/>
            <a:miter/>
            <a:headEnd type="none" w="med" len="med"/>
            <a:tailEnd type="none" w="med" len="med"/>
          </a:ln>
        </p:spPr>
      </p:sp>
      <p:sp>
        <p:nvSpPr>
          <p:cNvPr id="16393" name="Line 14"/>
          <p:cNvSpPr/>
          <p:nvPr/>
        </p:nvSpPr>
        <p:spPr>
          <a:xfrm flipH="1">
            <a:off x="4356100" y="908050"/>
            <a:ext cx="0" cy="2665413"/>
          </a:xfrm>
          <a:prstGeom prst="line">
            <a:avLst/>
          </a:prstGeom>
          <a:ln w="57150" cap="flat" cmpd="sng">
            <a:solidFill>
              <a:schemeClr val="accent2"/>
            </a:solidFill>
            <a:prstDash val="lgDash"/>
            <a:miter/>
            <a:headEnd type="none" w="med" len="med"/>
            <a:tailEnd type="none" w="med" len="med"/>
          </a:ln>
        </p:spPr>
      </p:sp>
      <p:sp>
        <p:nvSpPr>
          <p:cNvPr id="16394" name="Line 15"/>
          <p:cNvSpPr/>
          <p:nvPr/>
        </p:nvSpPr>
        <p:spPr>
          <a:xfrm>
            <a:off x="5435600" y="765175"/>
            <a:ext cx="0" cy="5616575"/>
          </a:xfrm>
          <a:prstGeom prst="line">
            <a:avLst/>
          </a:prstGeom>
          <a:ln w="38100" cap="flat" cmpd="sng">
            <a:solidFill>
              <a:schemeClr val="tx1"/>
            </a:solidFill>
            <a:prstDash val="sysDot"/>
            <a:miter/>
            <a:headEnd type="none" w="med" len="med"/>
            <a:tailEnd type="none" w="med" len="med"/>
          </a:ln>
        </p:spPr>
      </p:sp>
      <p:sp>
        <p:nvSpPr>
          <p:cNvPr id="18448" name="Text Box 16"/>
          <p:cNvSpPr txBox="1"/>
          <p:nvPr/>
        </p:nvSpPr>
        <p:spPr>
          <a:xfrm>
            <a:off x="2411413" y="1773238"/>
            <a:ext cx="1655762" cy="14335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8800" dirty="0">
                <a:solidFill>
                  <a:srgbClr val="FF0000"/>
                </a:solidFill>
                <a:latin typeface="Arial" panose="020B0604020202020204" pitchFamily="34" charset="0"/>
              </a:rPr>
              <a:t>实</a:t>
            </a:r>
          </a:p>
        </p:txBody>
      </p:sp>
      <p:sp>
        <p:nvSpPr>
          <p:cNvPr id="18449" name="Text Box 17"/>
          <p:cNvSpPr txBox="1"/>
          <p:nvPr/>
        </p:nvSpPr>
        <p:spPr>
          <a:xfrm>
            <a:off x="4427538" y="1916113"/>
            <a:ext cx="936625" cy="1006475"/>
          </a:xfrm>
          <a:prstGeom prst="rect">
            <a:avLst/>
          </a:prstGeom>
          <a:solidFill>
            <a:srgbClr val="CCFFFF"/>
          </a:solidFill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6000" dirty="0">
                <a:latin typeface="Arial" panose="020B0604020202020204" pitchFamily="34" charset="0"/>
              </a:rPr>
              <a:t>虚</a:t>
            </a:r>
          </a:p>
        </p:txBody>
      </p:sp>
      <p:sp>
        <p:nvSpPr>
          <p:cNvPr id="18450" name="Text Box 18"/>
          <p:cNvSpPr txBox="1"/>
          <p:nvPr/>
        </p:nvSpPr>
        <p:spPr>
          <a:xfrm>
            <a:off x="1403350" y="4149725"/>
            <a:ext cx="1368425" cy="1311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8000" dirty="0">
                <a:latin typeface="Arial" panose="020B0604020202020204" pitchFamily="34" charset="0"/>
              </a:rPr>
              <a:t>小</a:t>
            </a:r>
          </a:p>
        </p:txBody>
      </p:sp>
      <p:sp>
        <p:nvSpPr>
          <p:cNvPr id="18451" name="Text Box 19"/>
          <p:cNvSpPr txBox="1"/>
          <p:nvPr/>
        </p:nvSpPr>
        <p:spPr>
          <a:xfrm>
            <a:off x="3635375" y="4205288"/>
            <a:ext cx="1296988" cy="1311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8000" dirty="0">
                <a:solidFill>
                  <a:srgbClr val="FF0000"/>
                </a:solidFill>
                <a:latin typeface="Arial" panose="020B0604020202020204" pitchFamily="34" charset="0"/>
              </a:rPr>
              <a:t>大</a:t>
            </a:r>
          </a:p>
        </p:txBody>
      </p:sp>
      <p:sp>
        <p:nvSpPr>
          <p:cNvPr id="18452" name="Line 20"/>
          <p:cNvSpPr/>
          <p:nvPr/>
        </p:nvSpPr>
        <p:spPr>
          <a:xfrm flipH="1">
            <a:off x="827088" y="5516563"/>
            <a:ext cx="2378075" cy="0"/>
          </a:xfrm>
          <a:prstGeom prst="line">
            <a:avLst/>
          </a:prstGeom>
          <a:ln w="127000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18453" name="Line 21"/>
          <p:cNvSpPr/>
          <p:nvPr/>
        </p:nvSpPr>
        <p:spPr>
          <a:xfrm>
            <a:off x="3276600" y="5516563"/>
            <a:ext cx="2159000" cy="0"/>
          </a:xfrm>
          <a:prstGeom prst="line">
            <a:avLst/>
          </a:prstGeom>
          <a:ln w="127000" cap="flat" cmpd="sng">
            <a:solidFill>
              <a:srgbClr val="FF000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18454" name="Line 22"/>
          <p:cNvSpPr/>
          <p:nvPr/>
        </p:nvSpPr>
        <p:spPr>
          <a:xfrm flipH="1">
            <a:off x="1258888" y="1268413"/>
            <a:ext cx="3097212" cy="0"/>
          </a:xfrm>
          <a:prstGeom prst="line">
            <a:avLst/>
          </a:prstGeom>
          <a:ln w="127000" cap="flat" cmpd="sng">
            <a:solidFill>
              <a:srgbClr val="FF000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16402" name="Text Box 24"/>
          <p:cNvSpPr txBox="1"/>
          <p:nvPr/>
        </p:nvSpPr>
        <p:spPr>
          <a:xfrm>
            <a:off x="2916238" y="3702050"/>
            <a:ext cx="792162" cy="519113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dirty="0">
                <a:latin typeface="Arial" panose="020B0604020202020204" pitchFamily="34" charset="0"/>
              </a:rPr>
              <a:t>2F</a:t>
            </a:r>
          </a:p>
        </p:txBody>
      </p:sp>
      <p:sp>
        <p:nvSpPr>
          <p:cNvPr id="16403" name="Text Box 25"/>
          <p:cNvSpPr txBox="1"/>
          <p:nvPr/>
        </p:nvSpPr>
        <p:spPr>
          <a:xfrm>
            <a:off x="3995738" y="3702050"/>
            <a:ext cx="792162" cy="519113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dirty="0">
                <a:latin typeface="Arial" panose="020B0604020202020204" pitchFamily="34" charset="0"/>
              </a:rPr>
              <a:t>F</a:t>
            </a:r>
          </a:p>
        </p:txBody>
      </p:sp>
      <p:sp>
        <p:nvSpPr>
          <p:cNvPr id="16404" name="Text Box 26"/>
          <p:cNvSpPr txBox="1"/>
          <p:nvPr/>
        </p:nvSpPr>
        <p:spPr>
          <a:xfrm>
            <a:off x="6300788" y="1557338"/>
            <a:ext cx="2447925" cy="519112"/>
          </a:xfrm>
          <a:prstGeom prst="rect">
            <a:avLst/>
          </a:prstGeom>
          <a:solidFill>
            <a:srgbClr val="FFFF99"/>
          </a:solidFill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dirty="0">
                <a:solidFill>
                  <a:srgbClr val="FF3300"/>
                </a:solidFill>
                <a:latin typeface="Arial" panose="020B0604020202020204" pitchFamily="34" charset="0"/>
              </a:rPr>
              <a:t>一焦</a:t>
            </a:r>
            <a:r>
              <a:rPr lang="zh-CN" altLang="en-US" dirty="0">
                <a:latin typeface="Arial" panose="020B0604020202020204" pitchFamily="34" charset="0"/>
              </a:rPr>
              <a:t>分</a:t>
            </a:r>
            <a:r>
              <a:rPr lang="zh-CN" altLang="en-US" dirty="0">
                <a:solidFill>
                  <a:srgbClr val="FF0000"/>
                </a:solidFill>
                <a:latin typeface="Arial" panose="020B0604020202020204" pitchFamily="34" charset="0"/>
              </a:rPr>
              <a:t>虚实</a:t>
            </a: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6405" name="Rectangle 27"/>
          <p:cNvSpPr/>
          <p:nvPr/>
        </p:nvSpPr>
        <p:spPr>
          <a:xfrm>
            <a:off x="6372225" y="2565400"/>
            <a:ext cx="2303463" cy="519113"/>
          </a:xfrm>
          <a:prstGeom prst="rect">
            <a:avLst/>
          </a:prstGeom>
          <a:solidFill>
            <a:srgbClr val="FFFF99"/>
          </a:solidFill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dirty="0">
                <a:solidFill>
                  <a:srgbClr val="FF3300"/>
                </a:solidFill>
                <a:latin typeface="Arial" panose="020B0604020202020204" pitchFamily="34" charset="0"/>
              </a:rPr>
              <a:t>二焦</a:t>
            </a:r>
            <a:r>
              <a:rPr lang="zh-CN" altLang="en-US" dirty="0">
                <a:latin typeface="Arial" panose="020B0604020202020204" pitchFamily="34" charset="0"/>
              </a:rPr>
              <a:t>分</a:t>
            </a:r>
            <a:r>
              <a:rPr lang="zh-CN" altLang="en-US" dirty="0">
                <a:solidFill>
                  <a:srgbClr val="FF0000"/>
                </a:solidFill>
                <a:latin typeface="Arial" panose="020B0604020202020204" pitchFamily="34" charset="0"/>
              </a:rPr>
              <a:t>大小</a:t>
            </a:r>
          </a:p>
        </p:txBody>
      </p:sp>
      <p:sp>
        <p:nvSpPr>
          <p:cNvPr id="16406" name="Line 30"/>
          <p:cNvSpPr/>
          <p:nvPr/>
        </p:nvSpPr>
        <p:spPr>
          <a:xfrm flipH="1" flipV="1">
            <a:off x="3205163" y="3500438"/>
            <a:ext cx="71437" cy="3213100"/>
          </a:xfrm>
          <a:prstGeom prst="line">
            <a:avLst/>
          </a:prstGeom>
          <a:ln w="76200" cap="flat" cmpd="sng">
            <a:solidFill>
              <a:schemeClr val="tx1"/>
            </a:solidFill>
            <a:prstDash val="dash"/>
            <a:headEnd type="none" w="med" len="med"/>
            <a:tailEnd type="none" w="med" len="med"/>
          </a:ln>
        </p:spPr>
      </p:sp>
      <p:sp>
        <p:nvSpPr>
          <p:cNvPr id="18463" name="Text Box 31"/>
          <p:cNvSpPr txBox="1"/>
          <p:nvPr/>
        </p:nvSpPr>
        <p:spPr>
          <a:xfrm>
            <a:off x="1547813" y="5661025"/>
            <a:ext cx="1223962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dirty="0">
                <a:latin typeface="Arial" panose="020B0604020202020204" pitchFamily="34" charset="0"/>
              </a:rPr>
              <a:t>u&gt;2f</a:t>
            </a:r>
          </a:p>
        </p:txBody>
      </p:sp>
      <p:sp>
        <p:nvSpPr>
          <p:cNvPr id="18464" name="Text Box 32"/>
          <p:cNvSpPr txBox="1"/>
          <p:nvPr/>
        </p:nvSpPr>
        <p:spPr>
          <a:xfrm>
            <a:off x="3132138" y="1412875"/>
            <a:ext cx="8636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dirty="0">
                <a:latin typeface="Arial" panose="020B0604020202020204" pitchFamily="34" charset="0"/>
              </a:rPr>
              <a:t>u&gt;f</a:t>
            </a:r>
          </a:p>
        </p:txBody>
      </p:sp>
      <p:sp>
        <p:nvSpPr>
          <p:cNvPr id="18465" name="Text Box 33"/>
          <p:cNvSpPr txBox="1"/>
          <p:nvPr/>
        </p:nvSpPr>
        <p:spPr>
          <a:xfrm>
            <a:off x="4356100" y="1412875"/>
            <a:ext cx="1223963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dirty="0">
                <a:latin typeface="Arial" panose="020B0604020202020204" pitchFamily="34" charset="0"/>
              </a:rPr>
              <a:t>u&lt;f</a:t>
            </a:r>
          </a:p>
        </p:txBody>
      </p:sp>
      <p:sp>
        <p:nvSpPr>
          <p:cNvPr id="18469" name="Line 37"/>
          <p:cNvSpPr/>
          <p:nvPr/>
        </p:nvSpPr>
        <p:spPr>
          <a:xfrm>
            <a:off x="4356100" y="1268413"/>
            <a:ext cx="1008063" cy="0"/>
          </a:xfrm>
          <a:prstGeom prst="line">
            <a:avLst/>
          </a:prstGeom>
          <a:ln w="127000" cap="flat" cmpd="sng">
            <a:solidFill>
              <a:srgbClr val="FF000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18470" name="Text Box 38"/>
          <p:cNvSpPr txBox="1"/>
          <p:nvPr/>
        </p:nvSpPr>
        <p:spPr>
          <a:xfrm>
            <a:off x="3779838" y="5718175"/>
            <a:ext cx="1223962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dirty="0">
                <a:latin typeface="Arial" panose="020B0604020202020204" pitchFamily="34" charset="0"/>
              </a:rPr>
              <a:t>u&lt;2f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4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4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2000"/>
                                        <p:tgtEl>
                                          <p:spTgt spid="184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84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84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84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84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0" dur="2000"/>
                                        <p:tgtEl>
                                          <p:spTgt spid="184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84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84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84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84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2000"/>
                                        <p:tgtEl>
                                          <p:spTgt spid="184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84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84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84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84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4" dur="2000"/>
                                        <p:tgtEl>
                                          <p:spTgt spid="184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84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84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48" grpId="0"/>
      <p:bldP spid="18449" grpId="0" animBg="1"/>
      <p:bldP spid="18450" grpId="0"/>
      <p:bldP spid="18451" grpId="0"/>
      <p:bldP spid="18463" grpId="0"/>
      <p:bldP spid="18464" grpId="0"/>
      <p:bldP spid="18465" grpId="0"/>
      <p:bldP spid="1847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日期占位符 1"/>
          <p:cNvSpPr txBox="1">
            <a:spLocks noGrp="1"/>
          </p:cNvSpPr>
          <p:nvPr/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fld id="{BB962C8B-B14F-4D97-AF65-F5344CB8AC3E}" type="datetime1">
              <a:rPr lang="zh-CN" altLang="en-US" sz="1200" dirty="0">
                <a:solidFill>
                  <a:srgbClr val="898989"/>
                </a:solidFill>
                <a:latin typeface="Arial" panose="020B0604020202020204" pitchFamily="34" charset="0"/>
              </a:rPr>
              <a:t>2020/1/12</a:t>
            </a:fld>
            <a:endParaRPr lang="zh-CN" altLang="en-US" sz="1200" dirty="0">
              <a:solidFill>
                <a:srgbClr val="898989"/>
              </a:solidFill>
              <a:latin typeface="Arial" panose="020B0604020202020204" pitchFamily="34" charset="0"/>
            </a:endParaRPr>
          </a:p>
        </p:txBody>
      </p:sp>
      <p:sp>
        <p:nvSpPr>
          <p:cNvPr id="17411" name="AutoShape 12"/>
          <p:cNvSpPr/>
          <p:nvPr/>
        </p:nvSpPr>
        <p:spPr>
          <a:xfrm>
            <a:off x="5219700" y="692150"/>
            <a:ext cx="3424238" cy="1081088"/>
          </a:xfrm>
          <a:prstGeom prst="cloudCallout">
            <a:avLst>
              <a:gd name="adj1" fmla="val -52991"/>
              <a:gd name="adj2" fmla="val 95375"/>
            </a:avLst>
          </a:prstGeom>
          <a:solidFill>
            <a:srgbClr val="CCFFFF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zh-CN" altLang="en-US" sz="3800" dirty="0">
                <a:solidFill>
                  <a:srgbClr val="0000FF"/>
                </a:solidFill>
                <a:latin typeface="Arial" panose="020B0604020202020204" pitchFamily="34" charset="0"/>
              </a:rPr>
              <a:t>实验思考</a:t>
            </a:r>
          </a:p>
        </p:txBody>
      </p:sp>
      <p:sp>
        <p:nvSpPr>
          <p:cNvPr id="17412" name="Text Box 13"/>
          <p:cNvSpPr txBox="1"/>
          <p:nvPr/>
        </p:nvSpPr>
        <p:spPr>
          <a:xfrm>
            <a:off x="323850" y="2565400"/>
            <a:ext cx="8705850" cy="12509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3800" dirty="0">
                <a:latin typeface="Arial" panose="020B0604020202020204" pitchFamily="34" charset="0"/>
              </a:rPr>
              <a:t>3</a:t>
            </a:r>
            <a:r>
              <a:rPr lang="zh-CN" altLang="en-US" sz="3800" dirty="0">
                <a:latin typeface="Arial" panose="020B0604020202020204" pitchFamily="34" charset="0"/>
              </a:rPr>
              <a:t>、什么情况下像和物体在凸透镜</a:t>
            </a:r>
            <a:r>
              <a:rPr lang="zh-CN" altLang="en-US" sz="3800" dirty="0">
                <a:solidFill>
                  <a:srgbClr val="FF0000"/>
                </a:solidFill>
                <a:latin typeface="Arial" panose="020B0604020202020204" pitchFamily="34" charset="0"/>
              </a:rPr>
              <a:t>两</a:t>
            </a:r>
            <a:r>
              <a:rPr lang="zh-CN" altLang="en-US" sz="3800" dirty="0">
                <a:latin typeface="Arial" panose="020B0604020202020204" pitchFamily="34" charset="0"/>
              </a:rPr>
              <a:t>侧？</a:t>
            </a:r>
          </a:p>
          <a:p>
            <a:r>
              <a:rPr lang="zh-CN" altLang="en-US" sz="3800" dirty="0">
                <a:latin typeface="Arial" panose="020B0604020202020204" pitchFamily="34" charset="0"/>
              </a:rPr>
              <a:t>      什么情况下像和物体在凸透镜</a:t>
            </a:r>
            <a:r>
              <a:rPr lang="zh-CN" altLang="en-US" sz="3800" dirty="0">
                <a:solidFill>
                  <a:srgbClr val="FF0000"/>
                </a:solidFill>
                <a:latin typeface="Arial" panose="020B0604020202020204" pitchFamily="34" charset="0"/>
              </a:rPr>
              <a:t>同</a:t>
            </a:r>
            <a:r>
              <a:rPr lang="zh-CN" altLang="en-US" sz="3800" dirty="0">
                <a:latin typeface="Arial" panose="020B0604020202020204" pitchFamily="34" charset="0"/>
              </a:rPr>
              <a:t>侧？</a:t>
            </a:r>
          </a:p>
        </p:txBody>
      </p:sp>
      <p:sp>
        <p:nvSpPr>
          <p:cNvPr id="17413" name="AutoShape 12">
            <a:hlinkClick r:id="" action="ppaction://hlinkshowjump?jump=firstslide"/>
          </p:cNvPr>
          <p:cNvSpPr/>
          <p:nvPr/>
        </p:nvSpPr>
        <p:spPr>
          <a:xfrm>
            <a:off x="7669213" y="6237288"/>
            <a:ext cx="360362" cy="360362"/>
          </a:xfrm>
          <a:prstGeom prst="actionButtonBeginning">
            <a:avLst/>
          </a:prstGeom>
          <a:solidFill>
            <a:schemeClr val="accent1"/>
          </a:solidFill>
          <a:ln w="9525">
            <a:noFill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7414" name="AutoShape 13">
            <a:hlinkClick r:id="" action="ppaction://hlinkshowjump?jump=previousslide"/>
          </p:cNvPr>
          <p:cNvSpPr/>
          <p:nvPr/>
        </p:nvSpPr>
        <p:spPr>
          <a:xfrm>
            <a:off x="8029575" y="6237288"/>
            <a:ext cx="287338" cy="360362"/>
          </a:xfrm>
          <a:prstGeom prst="actionButtonBackPrevious">
            <a:avLst/>
          </a:prstGeom>
          <a:solidFill>
            <a:schemeClr val="accent1"/>
          </a:solidFill>
          <a:ln w="9525">
            <a:noFill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7415" name="AutoShape 14">
            <a:hlinkClick r:id="" action="ppaction://hlinkshowjump?jump=nextslide"/>
          </p:cNvPr>
          <p:cNvSpPr/>
          <p:nvPr/>
        </p:nvSpPr>
        <p:spPr>
          <a:xfrm>
            <a:off x="8316913" y="6237288"/>
            <a:ext cx="287337" cy="360362"/>
          </a:xfrm>
          <a:prstGeom prst="actionButtonForwardNext">
            <a:avLst/>
          </a:prstGeom>
          <a:solidFill>
            <a:schemeClr val="accent1"/>
          </a:solidFill>
          <a:ln w="9525">
            <a:noFill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7416" name="AutoShape 15">
            <a:hlinkClick r:id="" action="ppaction://noaction"/>
          </p:cNvPr>
          <p:cNvSpPr/>
          <p:nvPr/>
        </p:nvSpPr>
        <p:spPr>
          <a:xfrm>
            <a:off x="8532813" y="6237288"/>
            <a:ext cx="360362" cy="360362"/>
          </a:xfrm>
          <a:prstGeom prst="actionButtonEnd">
            <a:avLst/>
          </a:prstGeom>
          <a:solidFill>
            <a:schemeClr val="accent1"/>
          </a:solidFill>
          <a:ln w="9525">
            <a:noFill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7417" name="AutoShape 16">
            <a:hlinkClick r:id="" action="ppaction://noaction"/>
          </p:cNvPr>
          <p:cNvSpPr/>
          <p:nvPr/>
        </p:nvSpPr>
        <p:spPr>
          <a:xfrm>
            <a:off x="7308850" y="6237288"/>
            <a:ext cx="358775" cy="360362"/>
          </a:xfrm>
          <a:prstGeom prst="actionButtonBlank">
            <a:avLst/>
          </a:prstGeom>
          <a:solidFill>
            <a:schemeClr val="accent1"/>
          </a:solidFill>
          <a:ln w="9525">
            <a:noFill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23569" name="Text Box 17"/>
          <p:cNvSpPr txBox="1"/>
          <p:nvPr/>
        </p:nvSpPr>
        <p:spPr>
          <a:xfrm>
            <a:off x="2987675" y="4149725"/>
            <a:ext cx="3671888" cy="1311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dirty="0">
                <a:solidFill>
                  <a:srgbClr val="0000CC"/>
                </a:solidFill>
                <a:latin typeface="Arial" panose="020B0604020202020204" pitchFamily="34" charset="0"/>
              </a:rPr>
              <a:t>成</a:t>
            </a:r>
            <a:r>
              <a:rPr lang="zh-CN" altLang="en-US" sz="3200" dirty="0">
                <a:solidFill>
                  <a:srgbClr val="FF0000"/>
                </a:solidFill>
                <a:latin typeface="Arial" panose="020B0604020202020204" pitchFamily="34" charset="0"/>
              </a:rPr>
              <a:t>实像</a:t>
            </a:r>
            <a:r>
              <a:rPr lang="zh-CN" altLang="en-US" sz="3200" dirty="0">
                <a:solidFill>
                  <a:srgbClr val="0000CC"/>
                </a:solidFill>
                <a:latin typeface="Arial" panose="020B0604020202020204" pitchFamily="34" charset="0"/>
              </a:rPr>
              <a:t>时物像</a:t>
            </a:r>
            <a:r>
              <a:rPr lang="zh-CN" altLang="en-US" sz="3200" dirty="0">
                <a:solidFill>
                  <a:srgbClr val="FF0000"/>
                </a:solidFill>
                <a:latin typeface="Arial" panose="020B0604020202020204" pitchFamily="34" charset="0"/>
              </a:rPr>
              <a:t>异</a:t>
            </a:r>
            <a:r>
              <a:rPr lang="zh-CN" altLang="en-US" sz="3200" dirty="0">
                <a:solidFill>
                  <a:srgbClr val="0000CC"/>
                </a:solidFill>
                <a:latin typeface="Arial" panose="020B0604020202020204" pitchFamily="34" charset="0"/>
              </a:rPr>
              <a:t>侧</a:t>
            </a:r>
          </a:p>
          <a:p>
            <a:pPr>
              <a:spcBef>
                <a:spcPct val="50000"/>
              </a:spcBef>
            </a:pPr>
            <a:r>
              <a:rPr lang="zh-CN" altLang="en-US" sz="3200" dirty="0">
                <a:solidFill>
                  <a:srgbClr val="0000CC"/>
                </a:solidFill>
                <a:latin typeface="Arial" panose="020B0604020202020204" pitchFamily="34" charset="0"/>
              </a:rPr>
              <a:t>成</a:t>
            </a:r>
            <a:r>
              <a:rPr lang="zh-CN" altLang="en-US" sz="3200" dirty="0">
                <a:solidFill>
                  <a:srgbClr val="FF0000"/>
                </a:solidFill>
                <a:latin typeface="Arial" panose="020B0604020202020204" pitchFamily="34" charset="0"/>
              </a:rPr>
              <a:t>虚像</a:t>
            </a:r>
            <a:r>
              <a:rPr lang="zh-CN" altLang="en-US" sz="3200" dirty="0">
                <a:solidFill>
                  <a:srgbClr val="0000CC"/>
                </a:solidFill>
                <a:latin typeface="Arial" panose="020B0604020202020204" pitchFamily="34" charset="0"/>
              </a:rPr>
              <a:t>时物像</a:t>
            </a:r>
            <a:r>
              <a:rPr lang="zh-CN" altLang="en-US" sz="3200" dirty="0">
                <a:solidFill>
                  <a:srgbClr val="FF0000"/>
                </a:solidFill>
                <a:latin typeface="Arial" panose="020B0604020202020204" pitchFamily="34" charset="0"/>
              </a:rPr>
              <a:t>同</a:t>
            </a:r>
            <a:r>
              <a:rPr lang="zh-CN" altLang="en-US" sz="3200" dirty="0">
                <a:solidFill>
                  <a:srgbClr val="0000CC"/>
                </a:solidFill>
                <a:latin typeface="Arial" panose="020B0604020202020204" pitchFamily="34" charset="0"/>
              </a:rPr>
              <a:t>侧 </a:t>
            </a:r>
          </a:p>
        </p:txBody>
      </p:sp>
      <p:grpSp>
        <p:nvGrpSpPr>
          <p:cNvPr id="17419" name="Group 18"/>
          <p:cNvGrpSpPr/>
          <p:nvPr/>
        </p:nvGrpSpPr>
        <p:grpSpPr>
          <a:xfrm>
            <a:off x="714375" y="357188"/>
            <a:ext cx="3203575" cy="1014412"/>
            <a:chOff x="0" y="0"/>
            <a:chExt cx="1936" cy="565"/>
          </a:xfrm>
        </p:grpSpPr>
        <p:pic>
          <p:nvPicPr>
            <p:cNvPr id="17420" name="Picture 6" descr="uarh4nj2[1]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392" y="75"/>
              <a:ext cx="544" cy="452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17421" name="Group 20"/>
            <p:cNvGrpSpPr/>
            <p:nvPr/>
          </p:nvGrpSpPr>
          <p:grpSpPr>
            <a:xfrm>
              <a:off x="0" y="0"/>
              <a:ext cx="1392" cy="565"/>
              <a:chOff x="0" y="0"/>
              <a:chExt cx="4176" cy="572"/>
            </a:xfrm>
          </p:grpSpPr>
          <p:sp>
            <p:nvSpPr>
              <p:cNvPr id="17423" name="AutoShape 8"/>
              <p:cNvSpPr/>
              <p:nvPr/>
            </p:nvSpPr>
            <p:spPr>
              <a:xfrm>
                <a:off x="0" y="44"/>
                <a:ext cx="4080" cy="528"/>
              </a:xfrm>
              <a:prstGeom prst="horizontalScroll">
                <a:avLst>
                  <a:gd name="adj" fmla="val 12500"/>
                </a:avLst>
              </a:prstGeom>
              <a:gradFill rotWithShape="0">
                <a:gsLst>
                  <a:gs pos="0">
                    <a:srgbClr val="FFEDED"/>
                  </a:gs>
                  <a:gs pos="100000">
                    <a:srgbClr val="FFFFFF"/>
                  </a:gs>
                </a:gsLst>
                <a:path path="rect">
                  <a:fillToRect r="100000" b="100000"/>
                </a:path>
                <a:tileRect/>
              </a:gradFill>
              <a:ln w="9525" cap="flat" cmpd="sng">
                <a:solidFill>
                  <a:srgbClr val="000099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endParaRPr lang="zh-CN" altLang="en-US" sz="380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23574" name="Text Box 9"/>
              <p:cNvSpPr txBox="1">
                <a:spLocks noChangeArrowheads="1"/>
              </p:cNvSpPr>
              <p:nvPr/>
            </p:nvSpPr>
            <p:spPr bwMode="auto">
              <a:xfrm>
                <a:off x="46" y="0"/>
                <a:ext cx="4130" cy="327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anchor="ctr">
                <a:spAutoFit/>
              </a:bodyPr>
              <a:lstStyle/>
              <a:p>
                <a:pPr marR="0" algn="ctr" defTabSz="914400" eaLnBrk="0" hangingPunct="0">
                  <a:buClrTx/>
                  <a:buSzTx/>
                  <a:buFontTx/>
                  <a:buNone/>
                  <a:defRPr/>
                </a:pPr>
                <a:endParaRPr kumimoji="0" lang="zh-CN" altLang="en-US" sz="3200" kern="1200" cap="none" spc="0" normalizeH="0" baseline="0" noProof="0" smtClean="0">
                  <a:solidFill>
                    <a:srgbClr val="000099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anose="02020603050405020304" pitchFamily="18" charset="0"/>
                  <a:ea typeface="幼圆" panose="02010509060101010101" pitchFamily="1" charset="-122"/>
                  <a:cs typeface="+mn-cs"/>
                </a:endParaRPr>
              </a:p>
            </p:txBody>
          </p:sp>
        </p:grpSp>
        <p:sp>
          <p:nvSpPr>
            <p:cNvPr id="17422" name="Text Box 10"/>
            <p:cNvSpPr txBox="1"/>
            <p:nvPr/>
          </p:nvSpPr>
          <p:spPr>
            <a:xfrm>
              <a:off x="96" y="123"/>
              <a:ext cx="1200" cy="32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3200" dirty="0">
                  <a:solidFill>
                    <a:srgbClr val="FF0000"/>
                  </a:solidFill>
                  <a:latin typeface="Times New Roman" panose="02020603050405020304" pitchFamily="18" charset="0"/>
                  <a:ea typeface="隶书" panose="02010509060101010101" pitchFamily="1" charset="-122"/>
                </a:rPr>
                <a:t>实验拓展</a:t>
              </a:r>
            </a:p>
          </p:txBody>
        </p:sp>
      </p:grp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35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2356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69" grpId="0" build="allAtOnce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/>
          </p:cNvSpPr>
          <p:nvPr>
            <p:ph type="title"/>
          </p:nvPr>
        </p:nvSpPr>
        <p:spPr>
          <a:xfrm>
            <a:off x="684213" y="-90487"/>
            <a:ext cx="7907337" cy="1143000"/>
          </a:xfrm>
          <a:ln/>
        </p:spPr>
        <p:txBody>
          <a:bodyPr vert="horz" wrap="square" lIns="91440" tIns="45720" rIns="91440" bIns="45720" anchor="ctr"/>
          <a:lstStyle/>
          <a:p>
            <a:pPr eaLnBrk="1" hangingPunct="1"/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小结</a:t>
            </a:r>
            <a:r>
              <a:rPr lang="zh-CN" altLang="en-US" sz="2800" b="1" dirty="0">
                <a:solidFill>
                  <a:srgbClr val="FF0000"/>
                </a:solidFill>
              </a:rPr>
              <a:t>探究凸透镜成像的规律</a:t>
            </a:r>
          </a:p>
        </p:txBody>
      </p:sp>
      <p:sp>
        <p:nvSpPr>
          <p:cNvPr id="5123" name="Rectangle 3"/>
          <p:cNvSpPr>
            <a:spLocks noGrp="1"/>
          </p:cNvSpPr>
          <p:nvPr>
            <p:ph idx="1"/>
          </p:nvPr>
        </p:nvSpPr>
        <p:spPr>
          <a:xfrm>
            <a:off x="96838" y="836613"/>
            <a:ext cx="8291512" cy="1447800"/>
          </a:xfrm>
          <a:ln w="38100">
            <a:solidFill>
              <a:schemeClr val="bg1">
                <a:alpha val="100000"/>
              </a:schemeClr>
            </a:solidFill>
            <a:miter/>
          </a:ln>
        </p:spPr>
        <p:txBody>
          <a:bodyPr vert="horz" wrap="square" lIns="91440" tIns="45720" rIns="91440" bIns="45720" anchor="t"/>
          <a:lstStyle/>
          <a:p>
            <a:pPr marL="187325" indent="-93345" algn="just" eaLnBrk="1" hangingPunct="1">
              <a:buClr>
                <a:schemeClr val="hlink"/>
              </a:buClr>
              <a:buFont typeface="Wingdings" panose="05000000000000000000" pitchFamily="2" charset="2"/>
              <a:buNone/>
            </a:pPr>
            <a:endParaRPr lang="en-US" altLang="zh-CN" sz="2800" b="1" dirty="0"/>
          </a:p>
          <a:p>
            <a:pPr marL="187325" indent="-93345" algn="just" eaLnBrk="1" hangingPunct="1">
              <a:buClr>
                <a:schemeClr val="hlink"/>
              </a:buClr>
              <a:buFont typeface="Wingdings" panose="05000000000000000000" pitchFamily="2" charset="2"/>
              <a:buNone/>
            </a:pPr>
            <a:r>
              <a:rPr lang="zh-CN" altLang="en-US" sz="2800" b="1" dirty="0"/>
              <a:t>记忆口诀：光屏</a:t>
            </a:r>
            <a:r>
              <a:rPr lang="en-US" altLang="zh-CN" sz="2800" b="1" dirty="0"/>
              <a:t>(</a:t>
            </a:r>
            <a:r>
              <a:rPr lang="zh-CN" altLang="en-US" sz="2800" b="1" dirty="0"/>
              <a:t>像</a:t>
            </a:r>
            <a:r>
              <a:rPr lang="en-US" altLang="zh-CN" sz="2800" b="1" dirty="0"/>
              <a:t>)</a:t>
            </a:r>
            <a:r>
              <a:rPr lang="zh-CN" altLang="en-US" sz="2800" b="1" dirty="0"/>
              <a:t>的位置</a:t>
            </a:r>
          </a:p>
        </p:txBody>
      </p:sp>
      <p:sp>
        <p:nvSpPr>
          <p:cNvPr id="18436" name="Oval 4"/>
          <p:cNvSpPr/>
          <p:nvPr/>
        </p:nvSpPr>
        <p:spPr>
          <a:xfrm>
            <a:off x="5486400" y="3886200"/>
            <a:ext cx="304800" cy="1447800"/>
          </a:xfrm>
          <a:prstGeom prst="ellipse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8437" name="Line 5"/>
          <p:cNvSpPr/>
          <p:nvPr/>
        </p:nvSpPr>
        <p:spPr>
          <a:xfrm>
            <a:off x="1219200" y="4648200"/>
            <a:ext cx="7924800" cy="0"/>
          </a:xfrm>
          <a:prstGeom prst="line">
            <a:avLst/>
          </a:prstGeom>
          <a:ln w="76200" cap="flat" cmpd="sng">
            <a:solidFill>
              <a:schemeClr val="folHlink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18438" name="Oval 6"/>
          <p:cNvSpPr/>
          <p:nvPr/>
        </p:nvSpPr>
        <p:spPr>
          <a:xfrm>
            <a:off x="4343400" y="4495800"/>
            <a:ext cx="228600" cy="228600"/>
          </a:xfrm>
          <a:prstGeom prst="ellipse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8439" name="Oval 7"/>
          <p:cNvSpPr/>
          <p:nvPr/>
        </p:nvSpPr>
        <p:spPr>
          <a:xfrm>
            <a:off x="3238500" y="4495800"/>
            <a:ext cx="228600" cy="228600"/>
          </a:xfrm>
          <a:prstGeom prst="ellipse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8440" name="Line 8"/>
          <p:cNvSpPr/>
          <p:nvPr/>
        </p:nvSpPr>
        <p:spPr>
          <a:xfrm>
            <a:off x="3352800" y="5029200"/>
            <a:ext cx="0" cy="1371600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18441" name="Line 9"/>
          <p:cNvSpPr/>
          <p:nvPr/>
        </p:nvSpPr>
        <p:spPr>
          <a:xfrm>
            <a:off x="5638800" y="5410200"/>
            <a:ext cx="0" cy="990600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18442" name="Line 10"/>
          <p:cNvSpPr/>
          <p:nvPr/>
        </p:nvSpPr>
        <p:spPr>
          <a:xfrm>
            <a:off x="4457700" y="4724400"/>
            <a:ext cx="0" cy="990600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18443" name="Line 11"/>
          <p:cNvSpPr/>
          <p:nvPr/>
        </p:nvSpPr>
        <p:spPr>
          <a:xfrm>
            <a:off x="4457700" y="5562600"/>
            <a:ext cx="1219200" cy="0"/>
          </a:xfrm>
          <a:prstGeom prst="line">
            <a:avLst/>
          </a:prstGeom>
          <a:ln w="28575" cap="flat" cmpd="sng">
            <a:solidFill>
              <a:schemeClr val="tx1"/>
            </a:solidFill>
            <a:prstDash val="solid"/>
            <a:miter/>
            <a:headEnd type="triangle" w="med" len="med"/>
            <a:tailEnd type="triangle" w="med" len="med"/>
          </a:ln>
        </p:spPr>
      </p:sp>
      <p:sp>
        <p:nvSpPr>
          <p:cNvPr id="18444" name="Line 12"/>
          <p:cNvSpPr/>
          <p:nvPr/>
        </p:nvSpPr>
        <p:spPr>
          <a:xfrm>
            <a:off x="3352800" y="6248400"/>
            <a:ext cx="2209800" cy="0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miter/>
            <a:headEnd type="triangle" w="med" len="med"/>
            <a:tailEnd type="triangle" w="med" len="med"/>
          </a:ln>
        </p:spPr>
      </p:sp>
      <p:sp>
        <p:nvSpPr>
          <p:cNvPr id="18445" name="Text Box 13"/>
          <p:cNvSpPr txBox="1"/>
          <p:nvPr/>
        </p:nvSpPr>
        <p:spPr>
          <a:xfrm>
            <a:off x="4800600" y="5143500"/>
            <a:ext cx="6096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400" dirty="0">
                <a:latin typeface="Tahoma" panose="020B0604030504040204" pitchFamily="34" charset="0"/>
              </a:rPr>
              <a:t>f</a:t>
            </a:r>
          </a:p>
        </p:txBody>
      </p:sp>
      <p:sp>
        <p:nvSpPr>
          <p:cNvPr id="18446" name="Text Box 14"/>
          <p:cNvSpPr txBox="1"/>
          <p:nvPr/>
        </p:nvSpPr>
        <p:spPr>
          <a:xfrm>
            <a:off x="4191000" y="5848350"/>
            <a:ext cx="6096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400" dirty="0">
                <a:latin typeface="Tahoma" panose="020B0604030504040204" pitchFamily="34" charset="0"/>
              </a:rPr>
              <a:t>2f</a:t>
            </a:r>
          </a:p>
        </p:txBody>
      </p:sp>
      <p:sp>
        <p:nvSpPr>
          <p:cNvPr id="18447" name="Line 15"/>
          <p:cNvSpPr/>
          <p:nvPr/>
        </p:nvSpPr>
        <p:spPr>
          <a:xfrm>
            <a:off x="3352800" y="3352800"/>
            <a:ext cx="0" cy="1676400"/>
          </a:xfrm>
          <a:prstGeom prst="line">
            <a:avLst/>
          </a:prstGeom>
          <a:ln w="57150" cap="flat" cmpd="sng">
            <a:solidFill>
              <a:schemeClr val="tx1"/>
            </a:solidFill>
            <a:prstDash val="sysDot"/>
            <a:miter/>
            <a:headEnd type="none" w="med" len="med"/>
            <a:tailEnd type="none" w="med" len="med"/>
          </a:ln>
        </p:spPr>
      </p:sp>
      <p:sp>
        <p:nvSpPr>
          <p:cNvPr id="18448" name="Line 16"/>
          <p:cNvSpPr/>
          <p:nvPr/>
        </p:nvSpPr>
        <p:spPr>
          <a:xfrm>
            <a:off x="4438650" y="3429000"/>
            <a:ext cx="0" cy="1676400"/>
          </a:xfrm>
          <a:prstGeom prst="line">
            <a:avLst/>
          </a:prstGeom>
          <a:ln w="57150" cap="flat" cmpd="sng">
            <a:solidFill>
              <a:schemeClr val="tx1"/>
            </a:solidFill>
            <a:prstDash val="sysDot"/>
            <a:miter/>
            <a:headEnd type="none" w="med" len="med"/>
            <a:tailEnd type="none" w="med" len="med"/>
          </a:ln>
        </p:spPr>
      </p:sp>
      <p:sp>
        <p:nvSpPr>
          <p:cNvPr id="18449" name="Text Box 17"/>
          <p:cNvSpPr txBox="1"/>
          <p:nvPr/>
        </p:nvSpPr>
        <p:spPr>
          <a:xfrm>
            <a:off x="1676400" y="3352800"/>
            <a:ext cx="1219200" cy="822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dirty="0">
                <a:latin typeface="Tahoma" panose="020B0604030504040204" pitchFamily="34" charset="0"/>
              </a:rPr>
              <a:t>（</a:t>
            </a:r>
            <a:r>
              <a:rPr lang="en-US" altLang="zh-CN" sz="2400" dirty="0">
                <a:latin typeface="Tahoma" panose="020B0604030504040204" pitchFamily="34" charset="0"/>
              </a:rPr>
              <a:t>1</a:t>
            </a:r>
            <a:r>
              <a:rPr lang="zh-CN" altLang="en-US" sz="2400" dirty="0">
                <a:latin typeface="Tahoma" panose="020B0604030504040204" pitchFamily="34" charset="0"/>
              </a:rPr>
              <a:t>区）</a:t>
            </a:r>
          </a:p>
        </p:txBody>
      </p:sp>
      <p:sp>
        <p:nvSpPr>
          <p:cNvPr id="18450" name="Text Box 18"/>
          <p:cNvSpPr txBox="1"/>
          <p:nvPr/>
        </p:nvSpPr>
        <p:spPr>
          <a:xfrm>
            <a:off x="3276600" y="3352800"/>
            <a:ext cx="1219200" cy="822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dirty="0">
                <a:latin typeface="Tahoma" panose="020B0604030504040204" pitchFamily="34" charset="0"/>
              </a:rPr>
              <a:t>（</a:t>
            </a:r>
            <a:r>
              <a:rPr lang="en-US" altLang="zh-CN" sz="2400" dirty="0">
                <a:latin typeface="Tahoma" panose="020B0604030504040204" pitchFamily="34" charset="0"/>
              </a:rPr>
              <a:t>2</a:t>
            </a:r>
            <a:r>
              <a:rPr lang="zh-CN" altLang="en-US" sz="2400" dirty="0">
                <a:latin typeface="Tahoma" panose="020B0604030504040204" pitchFamily="34" charset="0"/>
              </a:rPr>
              <a:t>区）</a:t>
            </a:r>
          </a:p>
        </p:txBody>
      </p:sp>
      <p:sp>
        <p:nvSpPr>
          <p:cNvPr id="18451" name="Text Box 19"/>
          <p:cNvSpPr txBox="1"/>
          <p:nvPr/>
        </p:nvSpPr>
        <p:spPr>
          <a:xfrm>
            <a:off x="4419600" y="3352800"/>
            <a:ext cx="1219200" cy="822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dirty="0">
                <a:latin typeface="Tahoma" panose="020B0604030504040204" pitchFamily="34" charset="0"/>
              </a:rPr>
              <a:t>（</a:t>
            </a:r>
            <a:r>
              <a:rPr lang="en-US" altLang="zh-CN" sz="2400" dirty="0">
                <a:latin typeface="Tahoma" panose="020B0604030504040204" pitchFamily="34" charset="0"/>
              </a:rPr>
              <a:t>3</a:t>
            </a:r>
            <a:r>
              <a:rPr lang="zh-CN" altLang="en-US" sz="2400" dirty="0">
                <a:latin typeface="Tahoma" panose="020B0604030504040204" pitchFamily="34" charset="0"/>
              </a:rPr>
              <a:t>区）</a:t>
            </a:r>
          </a:p>
        </p:txBody>
      </p:sp>
      <p:sp>
        <p:nvSpPr>
          <p:cNvPr id="5140" name="Text Box 20"/>
          <p:cNvSpPr txBox="1"/>
          <p:nvPr/>
        </p:nvSpPr>
        <p:spPr>
          <a:xfrm>
            <a:off x="179388" y="2133600"/>
            <a:ext cx="685800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4000" dirty="0">
                <a:latin typeface="Times New Roman" panose="02020603050405020304" pitchFamily="18" charset="0"/>
              </a:rPr>
              <a:t>“</a:t>
            </a:r>
            <a:r>
              <a:rPr lang="en-US" altLang="zh-CN" sz="4000" dirty="0">
                <a:latin typeface="Tahoma" panose="020B0604030504040204" pitchFamily="34" charset="0"/>
              </a:rPr>
              <a:t> </a:t>
            </a:r>
            <a:r>
              <a:rPr lang="zh-CN" altLang="en-US" sz="4000" dirty="0">
                <a:latin typeface="Tahoma" panose="020B0604030504040204" pitchFamily="34" charset="0"/>
              </a:rPr>
              <a:t>物近像远像增大</a:t>
            </a:r>
            <a:r>
              <a:rPr lang="zh-CN" altLang="en-US" sz="4000" dirty="0">
                <a:latin typeface="Times New Roman" panose="02020603050405020304" pitchFamily="18" charset="0"/>
              </a:rPr>
              <a:t>”</a:t>
            </a:r>
            <a:r>
              <a:rPr lang="zh-CN" altLang="en-US" sz="4000" dirty="0">
                <a:latin typeface="Tahoma" panose="020B0604030504040204" pitchFamily="34" charset="0"/>
              </a:rPr>
              <a:t>。</a:t>
            </a:r>
          </a:p>
        </p:txBody>
      </p:sp>
      <p:sp>
        <p:nvSpPr>
          <p:cNvPr id="18453" name="Oval 21"/>
          <p:cNvSpPr/>
          <p:nvPr/>
        </p:nvSpPr>
        <p:spPr>
          <a:xfrm>
            <a:off x="6781800" y="4495800"/>
            <a:ext cx="228600" cy="228600"/>
          </a:xfrm>
          <a:prstGeom prst="ellipse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8454" name="Oval 22"/>
          <p:cNvSpPr/>
          <p:nvPr/>
        </p:nvSpPr>
        <p:spPr>
          <a:xfrm>
            <a:off x="8229600" y="4495800"/>
            <a:ext cx="228600" cy="228600"/>
          </a:xfrm>
          <a:prstGeom prst="ellipse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8455" name="Text Box 23"/>
          <p:cNvSpPr txBox="1"/>
          <p:nvPr/>
        </p:nvSpPr>
        <p:spPr>
          <a:xfrm>
            <a:off x="3238500" y="4610100"/>
            <a:ext cx="5334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400" dirty="0">
                <a:latin typeface="Tahoma" panose="020B0604030504040204" pitchFamily="34" charset="0"/>
              </a:rPr>
              <a:t>F</a:t>
            </a:r>
          </a:p>
        </p:txBody>
      </p:sp>
      <p:sp>
        <p:nvSpPr>
          <p:cNvPr id="18456" name="Text Box 24"/>
          <p:cNvSpPr txBox="1"/>
          <p:nvPr/>
        </p:nvSpPr>
        <p:spPr>
          <a:xfrm>
            <a:off x="4362450" y="4591050"/>
            <a:ext cx="5334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400" dirty="0">
                <a:latin typeface="Tahoma" panose="020B0604030504040204" pitchFamily="34" charset="0"/>
              </a:rPr>
              <a:t>F</a:t>
            </a:r>
          </a:p>
        </p:txBody>
      </p:sp>
      <p:sp>
        <p:nvSpPr>
          <p:cNvPr id="18457" name="Text Box 25"/>
          <p:cNvSpPr txBox="1"/>
          <p:nvPr/>
        </p:nvSpPr>
        <p:spPr>
          <a:xfrm>
            <a:off x="6705600" y="4648200"/>
            <a:ext cx="5334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400" dirty="0">
                <a:latin typeface="Tahoma" panose="020B0604030504040204" pitchFamily="34" charset="0"/>
              </a:rPr>
              <a:t>F</a:t>
            </a:r>
          </a:p>
        </p:txBody>
      </p:sp>
      <p:sp>
        <p:nvSpPr>
          <p:cNvPr id="18458" name="Text Box 26"/>
          <p:cNvSpPr txBox="1"/>
          <p:nvPr/>
        </p:nvSpPr>
        <p:spPr>
          <a:xfrm>
            <a:off x="8077200" y="4114800"/>
            <a:ext cx="5334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400" dirty="0">
                <a:latin typeface="Tahoma" panose="020B0604030504040204" pitchFamily="34" charset="0"/>
              </a:rPr>
              <a:t>F</a:t>
            </a:r>
          </a:p>
        </p:txBody>
      </p:sp>
      <p:grpSp>
        <p:nvGrpSpPr>
          <p:cNvPr id="2" name="Group 27"/>
          <p:cNvGrpSpPr/>
          <p:nvPr/>
        </p:nvGrpSpPr>
        <p:grpSpPr>
          <a:xfrm>
            <a:off x="1295400" y="3733800"/>
            <a:ext cx="6172200" cy="1295400"/>
            <a:chOff x="816" y="2352"/>
            <a:chExt cx="3888" cy="816"/>
          </a:xfrm>
        </p:grpSpPr>
        <p:sp>
          <p:nvSpPr>
            <p:cNvPr id="18475" name="Line 28"/>
            <p:cNvSpPr/>
            <p:nvPr/>
          </p:nvSpPr>
          <p:spPr>
            <a:xfrm flipV="1">
              <a:off x="816" y="2352"/>
              <a:ext cx="0" cy="576"/>
            </a:xfrm>
            <a:prstGeom prst="line">
              <a:avLst/>
            </a:prstGeom>
            <a:ln w="76200" cap="flat" cmpd="sng">
              <a:solidFill>
                <a:srgbClr val="FF0000"/>
              </a:solidFill>
              <a:prstDash val="solid"/>
              <a:miter/>
              <a:headEnd type="none" w="med" len="med"/>
              <a:tailEnd type="triangle" w="med" len="med"/>
            </a:ln>
          </p:spPr>
        </p:sp>
        <p:sp>
          <p:nvSpPr>
            <p:cNvPr id="18476" name="Line 29"/>
            <p:cNvSpPr/>
            <p:nvPr/>
          </p:nvSpPr>
          <p:spPr>
            <a:xfrm>
              <a:off x="4704" y="2928"/>
              <a:ext cx="0" cy="240"/>
            </a:xfrm>
            <a:prstGeom prst="line">
              <a:avLst/>
            </a:prstGeom>
            <a:ln w="76200" cap="flat" cmpd="sng">
              <a:solidFill>
                <a:srgbClr val="FF0000"/>
              </a:solidFill>
              <a:prstDash val="solid"/>
              <a:miter/>
              <a:headEnd type="none" w="med" len="med"/>
              <a:tailEnd type="triangle" w="med" len="med"/>
            </a:ln>
          </p:spPr>
        </p:sp>
      </p:grpSp>
      <p:grpSp>
        <p:nvGrpSpPr>
          <p:cNvPr id="3" name="Group 33"/>
          <p:cNvGrpSpPr/>
          <p:nvPr/>
        </p:nvGrpSpPr>
        <p:grpSpPr>
          <a:xfrm>
            <a:off x="3352800" y="3733800"/>
            <a:ext cx="5010150" cy="1828800"/>
            <a:chOff x="2112" y="2352"/>
            <a:chExt cx="3156" cy="1152"/>
          </a:xfrm>
        </p:grpSpPr>
        <p:sp>
          <p:nvSpPr>
            <p:cNvPr id="18473" name="Line 34"/>
            <p:cNvSpPr/>
            <p:nvPr/>
          </p:nvSpPr>
          <p:spPr>
            <a:xfrm flipV="1">
              <a:off x="2112" y="2352"/>
              <a:ext cx="0" cy="576"/>
            </a:xfrm>
            <a:prstGeom prst="line">
              <a:avLst/>
            </a:prstGeom>
            <a:ln w="76200" cap="flat" cmpd="sng">
              <a:solidFill>
                <a:schemeClr val="hlink"/>
              </a:solidFill>
              <a:prstDash val="solid"/>
              <a:miter/>
              <a:headEnd type="none" w="med" len="med"/>
              <a:tailEnd type="triangle" w="med" len="med"/>
            </a:ln>
          </p:spPr>
        </p:sp>
        <p:sp>
          <p:nvSpPr>
            <p:cNvPr id="18474" name="Line 35"/>
            <p:cNvSpPr/>
            <p:nvPr/>
          </p:nvSpPr>
          <p:spPr>
            <a:xfrm>
              <a:off x="5268" y="2928"/>
              <a:ext cx="0" cy="576"/>
            </a:xfrm>
            <a:prstGeom prst="line">
              <a:avLst/>
            </a:prstGeom>
            <a:ln w="76200" cap="flat" cmpd="sng">
              <a:solidFill>
                <a:schemeClr val="hlink"/>
              </a:solidFill>
              <a:prstDash val="solid"/>
              <a:miter/>
              <a:headEnd type="none" w="med" len="med"/>
              <a:tailEnd type="triangle" w="med" len="med"/>
            </a:ln>
          </p:spPr>
        </p:sp>
      </p:grpSp>
      <p:grpSp>
        <p:nvGrpSpPr>
          <p:cNvPr id="4" name="Group 36"/>
          <p:cNvGrpSpPr/>
          <p:nvPr/>
        </p:nvGrpSpPr>
        <p:grpSpPr>
          <a:xfrm>
            <a:off x="3124200" y="3733800"/>
            <a:ext cx="5029200" cy="1752600"/>
            <a:chOff x="1968" y="2352"/>
            <a:chExt cx="3168" cy="1104"/>
          </a:xfrm>
        </p:grpSpPr>
        <p:sp>
          <p:nvSpPr>
            <p:cNvPr id="18471" name="Line 37"/>
            <p:cNvSpPr/>
            <p:nvPr/>
          </p:nvSpPr>
          <p:spPr>
            <a:xfrm>
              <a:off x="5136" y="2928"/>
              <a:ext cx="0" cy="528"/>
            </a:xfrm>
            <a:prstGeom prst="line">
              <a:avLst/>
            </a:prstGeom>
            <a:ln w="76200" cap="flat" cmpd="sng">
              <a:solidFill>
                <a:schemeClr val="accent2"/>
              </a:solidFill>
              <a:prstDash val="solid"/>
              <a:miter/>
              <a:headEnd type="none" w="med" len="med"/>
              <a:tailEnd type="triangle" w="med" len="med"/>
            </a:ln>
          </p:spPr>
        </p:sp>
        <p:sp>
          <p:nvSpPr>
            <p:cNvPr id="18472" name="Line 38"/>
            <p:cNvSpPr/>
            <p:nvPr/>
          </p:nvSpPr>
          <p:spPr>
            <a:xfrm flipV="1">
              <a:off x="1968" y="2352"/>
              <a:ext cx="0" cy="576"/>
            </a:xfrm>
            <a:prstGeom prst="line">
              <a:avLst/>
            </a:prstGeom>
            <a:ln w="76200" cap="flat" cmpd="sng">
              <a:solidFill>
                <a:schemeClr val="accent2"/>
              </a:solidFill>
              <a:prstDash val="solid"/>
              <a:miter/>
              <a:headEnd type="none" w="med" len="med"/>
              <a:tailEnd type="triangle" w="med" len="med"/>
            </a:ln>
          </p:spPr>
        </p:sp>
      </p:grpSp>
      <p:grpSp>
        <p:nvGrpSpPr>
          <p:cNvPr id="5" name="Group 39"/>
          <p:cNvGrpSpPr/>
          <p:nvPr/>
        </p:nvGrpSpPr>
        <p:grpSpPr>
          <a:xfrm>
            <a:off x="3886200" y="3733800"/>
            <a:ext cx="5029200" cy="2438400"/>
            <a:chOff x="2448" y="2352"/>
            <a:chExt cx="3168" cy="1536"/>
          </a:xfrm>
        </p:grpSpPr>
        <p:sp>
          <p:nvSpPr>
            <p:cNvPr id="18469" name="Line 40"/>
            <p:cNvSpPr/>
            <p:nvPr/>
          </p:nvSpPr>
          <p:spPr>
            <a:xfrm flipV="1">
              <a:off x="2448" y="2352"/>
              <a:ext cx="0" cy="576"/>
            </a:xfrm>
            <a:prstGeom prst="line">
              <a:avLst/>
            </a:prstGeom>
            <a:ln w="76200" cap="flat" cmpd="sng">
              <a:solidFill>
                <a:srgbClr val="990033"/>
              </a:solidFill>
              <a:prstDash val="solid"/>
              <a:miter/>
              <a:headEnd type="none" w="med" len="med"/>
              <a:tailEnd type="triangle" w="med" len="med"/>
            </a:ln>
          </p:spPr>
        </p:sp>
        <p:sp>
          <p:nvSpPr>
            <p:cNvPr id="18470" name="Line 41"/>
            <p:cNvSpPr/>
            <p:nvPr/>
          </p:nvSpPr>
          <p:spPr>
            <a:xfrm>
              <a:off x="5616" y="2928"/>
              <a:ext cx="0" cy="960"/>
            </a:xfrm>
            <a:prstGeom prst="line">
              <a:avLst/>
            </a:prstGeom>
            <a:ln w="76200" cap="flat" cmpd="sng">
              <a:solidFill>
                <a:srgbClr val="990033"/>
              </a:solidFill>
              <a:prstDash val="solid"/>
              <a:miter/>
              <a:headEnd type="none" w="med" len="med"/>
              <a:tailEnd type="triangle" w="med" len="med"/>
            </a:ln>
          </p:spPr>
        </p:sp>
      </p:grpSp>
      <p:sp>
        <p:nvSpPr>
          <p:cNvPr id="18463" name="Oval 42"/>
          <p:cNvSpPr/>
          <p:nvPr/>
        </p:nvSpPr>
        <p:spPr>
          <a:xfrm>
            <a:off x="5524500" y="4533900"/>
            <a:ext cx="228600" cy="228600"/>
          </a:xfrm>
          <a:prstGeom prst="ellipse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8464" name="Line 43"/>
          <p:cNvSpPr/>
          <p:nvPr/>
        </p:nvSpPr>
        <p:spPr>
          <a:xfrm>
            <a:off x="5638800" y="3429000"/>
            <a:ext cx="0" cy="1676400"/>
          </a:xfrm>
          <a:prstGeom prst="line">
            <a:avLst/>
          </a:prstGeom>
          <a:ln w="57150" cap="flat" cmpd="sng">
            <a:solidFill>
              <a:schemeClr val="tx1"/>
            </a:solidFill>
            <a:prstDash val="sysDot"/>
            <a:miter/>
            <a:headEnd type="none" w="med" len="med"/>
            <a:tailEnd type="none" w="med" len="med"/>
          </a:ln>
        </p:spPr>
      </p:sp>
      <p:sp>
        <p:nvSpPr>
          <p:cNvPr id="5164" name="Text Box 44"/>
          <p:cNvSpPr txBox="1"/>
          <p:nvPr/>
        </p:nvSpPr>
        <p:spPr>
          <a:xfrm>
            <a:off x="7277100" y="3295650"/>
            <a:ext cx="381000" cy="1314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1600" dirty="0">
                <a:latin typeface="Tahoma" panose="020B0604030504040204" pitchFamily="34" charset="0"/>
              </a:rPr>
              <a:t>光屏位置</a:t>
            </a:r>
            <a:r>
              <a:rPr lang="en-US" altLang="zh-CN" sz="1600" dirty="0">
                <a:latin typeface="Tahoma" panose="020B0604030504040204" pitchFamily="34" charset="0"/>
              </a:rPr>
              <a:t>1</a:t>
            </a:r>
          </a:p>
        </p:txBody>
      </p:sp>
      <p:sp>
        <p:nvSpPr>
          <p:cNvPr id="5166" name="Text Box 46"/>
          <p:cNvSpPr txBox="1"/>
          <p:nvPr/>
        </p:nvSpPr>
        <p:spPr>
          <a:xfrm>
            <a:off x="7924800" y="3276600"/>
            <a:ext cx="381000" cy="1314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1600" dirty="0">
                <a:latin typeface="Tahoma" panose="020B0604030504040204" pitchFamily="34" charset="0"/>
              </a:rPr>
              <a:t>光屏位置</a:t>
            </a:r>
            <a:r>
              <a:rPr lang="en-US" altLang="zh-CN" sz="1600" dirty="0">
                <a:latin typeface="Tahoma" panose="020B0604030504040204" pitchFamily="34" charset="0"/>
              </a:rPr>
              <a:t>2</a:t>
            </a:r>
          </a:p>
        </p:txBody>
      </p:sp>
      <p:sp>
        <p:nvSpPr>
          <p:cNvPr id="5167" name="Text Box 47"/>
          <p:cNvSpPr txBox="1"/>
          <p:nvPr/>
        </p:nvSpPr>
        <p:spPr>
          <a:xfrm>
            <a:off x="8724900" y="3295650"/>
            <a:ext cx="381000" cy="1314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1600" dirty="0">
                <a:latin typeface="Tahoma" panose="020B0604030504040204" pitchFamily="34" charset="0"/>
              </a:rPr>
              <a:t>光屏位置</a:t>
            </a:r>
            <a:r>
              <a:rPr lang="en-US" altLang="zh-CN" sz="1600" dirty="0">
                <a:latin typeface="Tahoma" panose="020B0604030504040204" pitchFamily="34" charset="0"/>
              </a:rPr>
              <a:t>4</a:t>
            </a:r>
          </a:p>
        </p:txBody>
      </p:sp>
      <p:sp>
        <p:nvSpPr>
          <p:cNvPr id="5168" name="Text Box 48"/>
          <p:cNvSpPr txBox="1"/>
          <p:nvPr/>
        </p:nvSpPr>
        <p:spPr>
          <a:xfrm>
            <a:off x="8153400" y="5505450"/>
            <a:ext cx="381000" cy="1314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1600" dirty="0">
                <a:latin typeface="Tahoma" panose="020B0604030504040204" pitchFamily="34" charset="0"/>
              </a:rPr>
              <a:t>光屏位置</a:t>
            </a:r>
            <a:r>
              <a:rPr lang="en-US" altLang="zh-CN" sz="1600" dirty="0">
                <a:latin typeface="Tahoma" panose="020B0604030504040204" pitchFamily="34" charset="0"/>
              </a:rPr>
              <a:t>3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300" fill="hold"/>
                                        <p:tgtEl>
                                          <p:spTgt spid="51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300" fill="hold"/>
                                        <p:tgtEl>
                                          <p:spTgt spid="51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300" fill="hold"/>
                                        <p:tgtEl>
                                          <p:spTgt spid="51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300" fill="hold"/>
                                        <p:tgtEl>
                                          <p:spTgt spid="51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300" fill="hold"/>
                                        <p:tgtEl>
                                          <p:spTgt spid="51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300" fill="hold"/>
                                        <p:tgtEl>
                                          <p:spTgt spid="51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"/>
                            </p:stCondLst>
                            <p:childTnLst>
                              <p:par>
                                <p:cTn id="47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300" fill="hold"/>
                                        <p:tgtEl>
                                          <p:spTgt spid="51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300" fill="hold"/>
                                        <p:tgtEl>
                                          <p:spTgt spid="51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300" fill="hold"/>
                                        <p:tgtEl>
                                          <p:spTgt spid="51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300" fill="hold"/>
                                        <p:tgtEl>
                                          <p:spTgt spid="51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2" grpId="0"/>
      <p:bldP spid="5123" grpId="0" animBg="1"/>
      <p:bldP spid="5140" grpId="0" build="p"/>
      <p:bldP spid="5164" grpId="0" build="p" advAuto="1000"/>
      <p:bldP spid="5166" grpId="0" build="p" advAuto="1000"/>
      <p:bldP spid="5167" grpId="0" build="p"/>
      <p:bldP spid="5168" grpId="0" build="p" advAuto="100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日期占位符 1"/>
          <p:cNvSpPr txBox="1">
            <a:spLocks noGrp="1"/>
          </p:cNvSpPr>
          <p:nvPr/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fld id="{BB962C8B-B14F-4D97-AF65-F5344CB8AC3E}" type="datetime1">
              <a:rPr lang="zh-CN" altLang="en-US" sz="1200" dirty="0">
                <a:solidFill>
                  <a:srgbClr val="898989"/>
                </a:solidFill>
                <a:latin typeface="Arial" panose="020B0604020202020204" pitchFamily="34" charset="0"/>
              </a:rPr>
              <a:t>2020/1/12</a:t>
            </a:fld>
            <a:endParaRPr lang="zh-CN" altLang="en-US" sz="1200" dirty="0">
              <a:solidFill>
                <a:srgbClr val="898989"/>
              </a:solidFill>
              <a:latin typeface="Arial" panose="020B0604020202020204" pitchFamily="34" charset="0"/>
            </a:endParaRPr>
          </a:p>
        </p:txBody>
      </p:sp>
      <p:sp>
        <p:nvSpPr>
          <p:cNvPr id="19459" name="AutoShape 12"/>
          <p:cNvSpPr/>
          <p:nvPr/>
        </p:nvSpPr>
        <p:spPr>
          <a:xfrm>
            <a:off x="5219700" y="214313"/>
            <a:ext cx="3352800" cy="1081087"/>
          </a:xfrm>
          <a:prstGeom prst="cloudCallout">
            <a:avLst>
              <a:gd name="adj1" fmla="val -52991"/>
              <a:gd name="adj2" fmla="val 95375"/>
            </a:avLst>
          </a:prstGeom>
          <a:solidFill>
            <a:srgbClr val="CCFFFF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zh-CN" altLang="en-US" sz="3800" dirty="0">
                <a:solidFill>
                  <a:srgbClr val="0000FF"/>
                </a:solidFill>
                <a:latin typeface="Arial" panose="020B0604020202020204" pitchFamily="34" charset="0"/>
              </a:rPr>
              <a:t>实验思考</a:t>
            </a:r>
          </a:p>
        </p:txBody>
      </p:sp>
      <p:sp>
        <p:nvSpPr>
          <p:cNvPr id="19460" name="Text Box 13"/>
          <p:cNvSpPr txBox="1"/>
          <p:nvPr/>
        </p:nvSpPr>
        <p:spPr>
          <a:xfrm>
            <a:off x="500063" y="1714500"/>
            <a:ext cx="8137525" cy="12509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800" dirty="0">
                <a:latin typeface="Arial" panose="020B0604020202020204" pitchFamily="34" charset="0"/>
              </a:rPr>
              <a:t>4</a:t>
            </a:r>
            <a:r>
              <a:rPr lang="zh-CN" altLang="en-US" sz="3800" dirty="0">
                <a:latin typeface="Arial" panose="020B0604020202020204" pitchFamily="34" charset="0"/>
              </a:rPr>
              <a:t>、当凸透镜成实像时，随着物距的减小，像距是怎样变化的？</a:t>
            </a:r>
          </a:p>
        </p:txBody>
      </p:sp>
      <p:pic>
        <p:nvPicPr>
          <p:cNvPr id="24587" name="TextBox 11"/>
          <p:cNvPicPr/>
          <p:nvPr/>
        </p:nvPicPr>
        <p:blipFill>
          <a:blip r:embed="rId2"/>
          <a:stretch>
            <a:fillRect/>
          </a:stretch>
        </p:blipFill>
        <p:spPr>
          <a:xfrm>
            <a:off x="2041525" y="3181350"/>
            <a:ext cx="4773613" cy="20304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462" name="AutoShape 12">
            <a:hlinkClick r:id="" action="ppaction://hlinkshowjump?jump=firstslide"/>
          </p:cNvPr>
          <p:cNvSpPr/>
          <p:nvPr/>
        </p:nvSpPr>
        <p:spPr>
          <a:xfrm>
            <a:off x="7669213" y="6237288"/>
            <a:ext cx="360362" cy="360362"/>
          </a:xfrm>
          <a:prstGeom prst="actionButtonBeginning">
            <a:avLst/>
          </a:prstGeom>
          <a:solidFill>
            <a:schemeClr val="accent1"/>
          </a:solidFill>
          <a:ln w="9525">
            <a:noFill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9463" name="AutoShape 13">
            <a:hlinkClick r:id="" action="ppaction://hlinkshowjump?jump=previousslide"/>
          </p:cNvPr>
          <p:cNvSpPr/>
          <p:nvPr/>
        </p:nvSpPr>
        <p:spPr>
          <a:xfrm>
            <a:off x="8029575" y="6237288"/>
            <a:ext cx="287338" cy="360362"/>
          </a:xfrm>
          <a:prstGeom prst="actionButtonBackPrevious">
            <a:avLst/>
          </a:prstGeom>
          <a:solidFill>
            <a:schemeClr val="accent1"/>
          </a:solidFill>
          <a:ln w="9525">
            <a:noFill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9464" name="AutoShape 14">
            <a:hlinkClick r:id="" action="ppaction://hlinkshowjump?jump=nextslide"/>
          </p:cNvPr>
          <p:cNvSpPr/>
          <p:nvPr/>
        </p:nvSpPr>
        <p:spPr>
          <a:xfrm>
            <a:off x="8316913" y="6237288"/>
            <a:ext cx="287337" cy="360362"/>
          </a:xfrm>
          <a:prstGeom prst="actionButtonForwardNext">
            <a:avLst/>
          </a:prstGeom>
          <a:solidFill>
            <a:schemeClr val="accent1"/>
          </a:solidFill>
          <a:ln w="9525">
            <a:noFill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9465" name="AutoShape 15">
            <a:hlinkClick r:id="" action="ppaction://noaction"/>
          </p:cNvPr>
          <p:cNvSpPr/>
          <p:nvPr/>
        </p:nvSpPr>
        <p:spPr>
          <a:xfrm>
            <a:off x="8532813" y="6237288"/>
            <a:ext cx="360362" cy="360362"/>
          </a:xfrm>
          <a:prstGeom prst="actionButtonEnd">
            <a:avLst/>
          </a:prstGeom>
          <a:solidFill>
            <a:schemeClr val="accent1"/>
          </a:solidFill>
          <a:ln w="9525">
            <a:noFill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9466" name="AutoShape 16">
            <a:hlinkClick r:id="" action="ppaction://noaction"/>
          </p:cNvPr>
          <p:cNvSpPr/>
          <p:nvPr/>
        </p:nvSpPr>
        <p:spPr>
          <a:xfrm>
            <a:off x="7308850" y="6237288"/>
            <a:ext cx="358775" cy="360362"/>
          </a:xfrm>
          <a:prstGeom prst="actionButtonBlank">
            <a:avLst/>
          </a:prstGeom>
          <a:solidFill>
            <a:schemeClr val="accent1"/>
          </a:solidFill>
          <a:ln w="9525">
            <a:noFill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grpSp>
        <p:nvGrpSpPr>
          <p:cNvPr id="19467" name="Group 17"/>
          <p:cNvGrpSpPr/>
          <p:nvPr/>
        </p:nvGrpSpPr>
        <p:grpSpPr>
          <a:xfrm>
            <a:off x="714375" y="357188"/>
            <a:ext cx="3203575" cy="1014412"/>
            <a:chOff x="0" y="0"/>
            <a:chExt cx="1936" cy="565"/>
          </a:xfrm>
        </p:grpSpPr>
        <p:pic>
          <p:nvPicPr>
            <p:cNvPr id="19468" name="Picture 6" descr="uarh4nj2[1]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392" y="75"/>
              <a:ext cx="544" cy="452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19469" name="Group 19"/>
            <p:cNvGrpSpPr/>
            <p:nvPr/>
          </p:nvGrpSpPr>
          <p:grpSpPr>
            <a:xfrm>
              <a:off x="0" y="0"/>
              <a:ext cx="1392" cy="565"/>
              <a:chOff x="0" y="0"/>
              <a:chExt cx="4176" cy="572"/>
            </a:xfrm>
          </p:grpSpPr>
          <p:sp>
            <p:nvSpPr>
              <p:cNvPr id="19471" name="AutoShape 8"/>
              <p:cNvSpPr/>
              <p:nvPr/>
            </p:nvSpPr>
            <p:spPr>
              <a:xfrm>
                <a:off x="0" y="44"/>
                <a:ext cx="4080" cy="528"/>
              </a:xfrm>
              <a:prstGeom prst="horizontalScroll">
                <a:avLst>
                  <a:gd name="adj" fmla="val 12500"/>
                </a:avLst>
              </a:prstGeom>
              <a:gradFill rotWithShape="0">
                <a:gsLst>
                  <a:gs pos="0">
                    <a:srgbClr val="FFEDED"/>
                  </a:gs>
                  <a:gs pos="100000">
                    <a:srgbClr val="FFFFFF"/>
                  </a:gs>
                </a:gsLst>
                <a:path path="rect">
                  <a:fillToRect r="100000" b="100000"/>
                </a:path>
                <a:tileRect/>
              </a:gradFill>
              <a:ln w="9525" cap="flat" cmpd="sng">
                <a:solidFill>
                  <a:srgbClr val="000099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endParaRPr lang="zh-CN" altLang="en-US" sz="380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24597" name="Text Box 9"/>
              <p:cNvSpPr txBox="1">
                <a:spLocks noChangeArrowheads="1"/>
              </p:cNvSpPr>
              <p:nvPr/>
            </p:nvSpPr>
            <p:spPr bwMode="auto">
              <a:xfrm>
                <a:off x="46" y="0"/>
                <a:ext cx="4130" cy="327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anchor="ctr">
                <a:spAutoFit/>
              </a:bodyPr>
              <a:lstStyle/>
              <a:p>
                <a:pPr marR="0" algn="ctr" defTabSz="914400" eaLnBrk="0" hangingPunct="0">
                  <a:buClrTx/>
                  <a:buSzTx/>
                  <a:buFontTx/>
                  <a:buNone/>
                  <a:defRPr/>
                </a:pPr>
                <a:endParaRPr kumimoji="0" lang="zh-CN" altLang="en-US" sz="3200" kern="1200" cap="none" spc="0" normalizeH="0" baseline="0" noProof="0" smtClean="0">
                  <a:solidFill>
                    <a:srgbClr val="000099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anose="02020603050405020304" pitchFamily="18" charset="0"/>
                  <a:ea typeface="幼圆" panose="02010509060101010101" pitchFamily="1" charset="-122"/>
                  <a:cs typeface="+mn-cs"/>
                </a:endParaRPr>
              </a:p>
            </p:txBody>
          </p:sp>
        </p:grpSp>
        <p:sp>
          <p:nvSpPr>
            <p:cNvPr id="19470" name="Text Box 10"/>
            <p:cNvSpPr txBox="1"/>
            <p:nvPr/>
          </p:nvSpPr>
          <p:spPr>
            <a:xfrm>
              <a:off x="96" y="123"/>
              <a:ext cx="1200" cy="32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3200" dirty="0">
                  <a:solidFill>
                    <a:srgbClr val="FF0000"/>
                  </a:solidFill>
                  <a:latin typeface="Times New Roman" panose="02020603050405020304" pitchFamily="18" charset="0"/>
                  <a:ea typeface="隶书" panose="02010509060101010101" pitchFamily="1" charset="-122"/>
                </a:rPr>
                <a:t>实验拓展</a:t>
              </a:r>
            </a:p>
          </p:txBody>
        </p:sp>
      </p:grp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245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日期占位符 1"/>
          <p:cNvSpPr txBox="1">
            <a:spLocks noGrp="1"/>
          </p:cNvSpPr>
          <p:nvPr/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fld id="{BB962C8B-B14F-4D97-AF65-F5344CB8AC3E}" type="datetime1">
              <a:rPr lang="zh-CN" altLang="en-US" sz="1200" dirty="0">
                <a:solidFill>
                  <a:srgbClr val="898989"/>
                </a:solidFill>
                <a:latin typeface="Arial" panose="020B0604020202020204" pitchFamily="34" charset="0"/>
              </a:rPr>
              <a:t>2020/1/12</a:t>
            </a:fld>
            <a:endParaRPr lang="zh-CN" altLang="en-US" sz="1200" dirty="0">
              <a:solidFill>
                <a:srgbClr val="898989"/>
              </a:solidFill>
              <a:latin typeface="Arial" panose="020B0604020202020204" pitchFamily="34" charset="0"/>
            </a:endParaRPr>
          </a:p>
        </p:txBody>
      </p:sp>
      <p:grpSp>
        <p:nvGrpSpPr>
          <p:cNvPr id="20483" name="Group 3"/>
          <p:cNvGrpSpPr/>
          <p:nvPr/>
        </p:nvGrpSpPr>
        <p:grpSpPr>
          <a:xfrm>
            <a:off x="468313" y="355600"/>
            <a:ext cx="3449637" cy="1016000"/>
            <a:chOff x="0" y="7"/>
            <a:chExt cx="1936" cy="566"/>
          </a:xfrm>
        </p:grpSpPr>
        <p:pic>
          <p:nvPicPr>
            <p:cNvPr id="20523" name="Picture 6" descr="uarh4nj2[1]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392" y="75"/>
              <a:ext cx="544" cy="452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20524" name="Group 5"/>
            <p:cNvGrpSpPr/>
            <p:nvPr/>
          </p:nvGrpSpPr>
          <p:grpSpPr>
            <a:xfrm>
              <a:off x="0" y="7"/>
              <a:ext cx="1392" cy="566"/>
              <a:chOff x="0" y="0"/>
              <a:chExt cx="4176" cy="572"/>
            </a:xfrm>
          </p:grpSpPr>
          <p:sp>
            <p:nvSpPr>
              <p:cNvPr id="20526" name="AutoShape 8"/>
              <p:cNvSpPr/>
              <p:nvPr/>
            </p:nvSpPr>
            <p:spPr>
              <a:xfrm>
                <a:off x="0" y="44"/>
                <a:ext cx="4080" cy="528"/>
              </a:xfrm>
              <a:prstGeom prst="horizontalScroll">
                <a:avLst>
                  <a:gd name="adj" fmla="val 12500"/>
                </a:avLst>
              </a:prstGeom>
              <a:gradFill rotWithShape="0">
                <a:gsLst>
                  <a:gs pos="0">
                    <a:srgbClr val="FFEDED"/>
                  </a:gs>
                  <a:gs pos="100000">
                    <a:srgbClr val="FFFFFF"/>
                  </a:gs>
                </a:gsLst>
                <a:path path="rect">
                  <a:fillToRect r="100000" b="100000"/>
                </a:path>
                <a:tileRect/>
              </a:gradFill>
              <a:ln w="9525" cap="flat" cmpd="sng">
                <a:solidFill>
                  <a:srgbClr val="000099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endParaRPr lang="zh-CN" altLang="en-US" sz="380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26631" name="Text Box 9"/>
              <p:cNvSpPr txBox="1">
                <a:spLocks noChangeArrowheads="1"/>
              </p:cNvSpPr>
              <p:nvPr/>
            </p:nvSpPr>
            <p:spPr bwMode="auto">
              <a:xfrm>
                <a:off x="46" y="0"/>
                <a:ext cx="4130" cy="327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anchor="ctr">
                <a:spAutoFit/>
              </a:bodyPr>
              <a:lstStyle/>
              <a:p>
                <a:pPr marR="0" algn="ctr" defTabSz="914400" eaLnBrk="0" hangingPunct="0">
                  <a:buClrTx/>
                  <a:buSzTx/>
                  <a:buFontTx/>
                  <a:buNone/>
                  <a:defRPr/>
                </a:pPr>
                <a:endParaRPr kumimoji="0" lang="zh-CN" altLang="en-US" sz="3200" kern="1200" cap="none" spc="0" normalizeH="0" baseline="0" noProof="0" smtClean="0">
                  <a:solidFill>
                    <a:srgbClr val="000099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anose="02020603050405020304" pitchFamily="18" charset="0"/>
                  <a:ea typeface="幼圆" panose="02010509060101010101" pitchFamily="1" charset="-122"/>
                  <a:cs typeface="+mn-cs"/>
                </a:endParaRPr>
              </a:p>
            </p:txBody>
          </p:sp>
        </p:grpSp>
        <p:sp>
          <p:nvSpPr>
            <p:cNvPr id="20525" name="Text Box 10"/>
            <p:cNvSpPr txBox="1"/>
            <p:nvPr/>
          </p:nvSpPr>
          <p:spPr>
            <a:xfrm>
              <a:off x="96" y="123"/>
              <a:ext cx="1200" cy="32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3200" dirty="0">
                  <a:solidFill>
                    <a:srgbClr val="FF0000"/>
                  </a:solidFill>
                  <a:latin typeface="Times New Roman" panose="02020603050405020304" pitchFamily="18" charset="0"/>
                  <a:ea typeface="隶书" panose="02010509060101010101" pitchFamily="1" charset="-122"/>
                </a:rPr>
                <a:t>随堂练习</a:t>
              </a:r>
              <a:r>
                <a:rPr lang="en-US" altLang="zh-CN" sz="3200" dirty="0">
                  <a:solidFill>
                    <a:srgbClr val="FF0000"/>
                  </a:solidFill>
                  <a:latin typeface="Times New Roman" panose="02020603050405020304" pitchFamily="18" charset="0"/>
                  <a:ea typeface="隶书" panose="02010509060101010101" pitchFamily="1" charset="-122"/>
                </a:rPr>
                <a:t>1</a:t>
              </a:r>
            </a:p>
          </p:txBody>
        </p:sp>
      </p:grpSp>
      <p:sp>
        <p:nvSpPr>
          <p:cNvPr id="20484" name="Rectangle 3"/>
          <p:cNvSpPr/>
          <p:nvPr/>
        </p:nvSpPr>
        <p:spPr>
          <a:xfrm>
            <a:off x="642938" y="1511300"/>
            <a:ext cx="7572375" cy="2654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eaLnBrk="0" hangingPunct="0"/>
            <a:r>
              <a:rPr lang="zh-CN" altLang="en-US" dirty="0">
                <a:latin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en-US" dirty="0">
                <a:solidFill>
                  <a:srgbClr val="0000CC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如图所示，保持凸透镜的位置不变，先后</a:t>
            </a:r>
            <a:endParaRPr lang="en-US" altLang="zh-CN" dirty="0">
              <a:solidFill>
                <a:srgbClr val="0000CC"/>
              </a:solidFill>
              <a:latin typeface="宋体" panose="02010600030101010101" pitchFamily="2" charset="-122"/>
              <a:cs typeface="Times New Roman" panose="02020603050405020304" pitchFamily="18" charset="0"/>
            </a:endParaRPr>
          </a:p>
          <a:p>
            <a:pPr eaLnBrk="0" hangingPunct="0"/>
            <a:r>
              <a:rPr lang="zh-CN" altLang="en-US" dirty="0">
                <a:solidFill>
                  <a:srgbClr val="0000CC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把烛焰放在</a:t>
            </a:r>
            <a:r>
              <a:rPr lang="en-US" altLang="zh-CN" dirty="0">
                <a:solidFill>
                  <a:srgbClr val="0000CC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en-US" dirty="0">
                <a:solidFill>
                  <a:srgbClr val="0000CC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dirty="0">
                <a:solidFill>
                  <a:srgbClr val="0000CC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en-US" dirty="0">
                <a:solidFill>
                  <a:srgbClr val="0000CC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dirty="0">
                <a:solidFill>
                  <a:srgbClr val="0000CC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en-US" dirty="0">
                <a:solidFill>
                  <a:srgbClr val="0000CC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dirty="0">
                <a:solidFill>
                  <a:srgbClr val="0000CC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en-US" dirty="0">
                <a:solidFill>
                  <a:srgbClr val="0000CC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dirty="0">
                <a:solidFill>
                  <a:srgbClr val="0000CC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e</a:t>
            </a:r>
            <a:r>
              <a:rPr lang="zh-CN" altLang="en-US" dirty="0">
                <a:solidFill>
                  <a:srgbClr val="0000CC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各点，并分别调整光</a:t>
            </a:r>
            <a:endParaRPr lang="en-US" altLang="zh-CN" dirty="0">
              <a:solidFill>
                <a:srgbClr val="0000CC"/>
              </a:solidFill>
              <a:latin typeface="宋体" panose="02010600030101010101" pitchFamily="2" charset="-122"/>
              <a:cs typeface="Times New Roman" panose="02020603050405020304" pitchFamily="18" charset="0"/>
            </a:endParaRPr>
          </a:p>
          <a:p>
            <a:pPr eaLnBrk="0" hangingPunct="0"/>
            <a:r>
              <a:rPr lang="zh-CN" altLang="en-US" dirty="0">
                <a:solidFill>
                  <a:srgbClr val="0000CC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屏的位置。则：</a:t>
            </a:r>
            <a:endParaRPr lang="en-US" altLang="zh-CN" dirty="0">
              <a:solidFill>
                <a:srgbClr val="0000CC"/>
              </a:solidFill>
              <a:latin typeface="宋体" panose="02010600030101010101" pitchFamily="2" charset="-122"/>
              <a:cs typeface="Times New Roman" panose="02020603050405020304" pitchFamily="18" charset="0"/>
            </a:endParaRPr>
          </a:p>
          <a:p>
            <a:pPr eaLnBrk="0" hangingPunct="0"/>
            <a:r>
              <a:rPr lang="en-US" altLang="zh-CN" dirty="0">
                <a:solidFill>
                  <a:srgbClr val="0000CC"/>
                </a:solidFill>
                <a:latin typeface="Arial" panose="020B0604020202020204" pitchFamily="34" charset="0"/>
              </a:rPr>
              <a:t>1</a:t>
            </a:r>
            <a:r>
              <a:rPr lang="zh-CN" altLang="en-US" dirty="0">
                <a:solidFill>
                  <a:srgbClr val="0000CC"/>
                </a:solidFill>
                <a:latin typeface="Arial" panose="020B0604020202020204" pitchFamily="34" charset="0"/>
              </a:rPr>
              <a:t>、把烛焰放在</a:t>
            </a:r>
            <a:r>
              <a:rPr lang="zh-CN" altLang="en-US" u="sng" dirty="0">
                <a:solidFill>
                  <a:srgbClr val="0000CC"/>
                </a:solidFill>
                <a:latin typeface="Arial" panose="020B0604020202020204" pitchFamily="34" charset="0"/>
              </a:rPr>
              <a:t>           </a:t>
            </a:r>
            <a:r>
              <a:rPr lang="zh-CN" altLang="en-US" dirty="0">
                <a:solidFill>
                  <a:srgbClr val="0000CC"/>
                </a:solidFill>
                <a:latin typeface="Arial" panose="020B0604020202020204" pitchFamily="34" charset="0"/>
              </a:rPr>
              <a:t>点，屏上出现的像最大；</a:t>
            </a:r>
            <a:endParaRPr lang="en-US" altLang="zh-CN" dirty="0">
              <a:solidFill>
                <a:srgbClr val="0000CC"/>
              </a:solidFill>
              <a:latin typeface="Arial" panose="020B0604020202020204" pitchFamily="34" charset="0"/>
            </a:endParaRPr>
          </a:p>
          <a:p>
            <a:pPr eaLnBrk="0" hangingPunct="0"/>
            <a:r>
              <a:rPr lang="en-US" altLang="zh-CN" dirty="0">
                <a:solidFill>
                  <a:srgbClr val="0000CC"/>
                </a:solidFill>
                <a:latin typeface="Arial" panose="020B0604020202020204" pitchFamily="34" charset="0"/>
              </a:rPr>
              <a:t>      </a:t>
            </a:r>
            <a:r>
              <a:rPr lang="zh-CN" altLang="en-US" dirty="0">
                <a:solidFill>
                  <a:srgbClr val="0000CC"/>
                </a:solidFill>
                <a:latin typeface="Arial" panose="020B0604020202020204" pitchFamily="34" charset="0"/>
              </a:rPr>
              <a:t>把烛焰放在</a:t>
            </a:r>
            <a:r>
              <a:rPr lang="zh-CN" altLang="en-US" u="sng" dirty="0">
                <a:solidFill>
                  <a:srgbClr val="0000CC"/>
                </a:solidFill>
                <a:latin typeface="Arial" panose="020B0604020202020204" pitchFamily="34" charset="0"/>
              </a:rPr>
              <a:t>           </a:t>
            </a:r>
            <a:r>
              <a:rPr lang="zh-CN" altLang="en-US" dirty="0">
                <a:solidFill>
                  <a:srgbClr val="0000CC"/>
                </a:solidFill>
                <a:latin typeface="Arial" panose="020B0604020202020204" pitchFamily="34" charset="0"/>
              </a:rPr>
              <a:t>点，屏上出现的像最小。</a:t>
            </a:r>
            <a:endParaRPr lang="en-US" altLang="zh-CN" dirty="0">
              <a:solidFill>
                <a:srgbClr val="0000CC"/>
              </a:solidFill>
              <a:latin typeface="Arial" panose="020B0604020202020204" pitchFamily="34" charset="0"/>
            </a:endParaRPr>
          </a:p>
          <a:p>
            <a:pPr eaLnBrk="0" hangingPunct="0"/>
            <a:endParaRPr lang="zh-CN" altLang="en-US" dirty="0">
              <a:latin typeface="Arial" panose="020B0604020202020204" pitchFamily="34" charset="0"/>
            </a:endParaRPr>
          </a:p>
        </p:txBody>
      </p:sp>
      <p:grpSp>
        <p:nvGrpSpPr>
          <p:cNvPr id="20485" name="Group 10"/>
          <p:cNvGrpSpPr/>
          <p:nvPr/>
        </p:nvGrpSpPr>
        <p:grpSpPr>
          <a:xfrm>
            <a:off x="1214438" y="3883025"/>
            <a:ext cx="6357937" cy="2509838"/>
            <a:chOff x="0" y="0"/>
            <a:chExt cx="6357982" cy="2508864"/>
          </a:xfrm>
        </p:grpSpPr>
        <p:sp>
          <p:nvSpPr>
            <p:cNvPr id="20493" name="椭圆 15"/>
            <p:cNvSpPr/>
            <p:nvPr/>
          </p:nvSpPr>
          <p:spPr>
            <a:xfrm>
              <a:off x="2992458" y="46020"/>
              <a:ext cx="373066" cy="1272681"/>
            </a:xfrm>
            <a:prstGeom prst="ellipse">
              <a:avLst/>
            </a:prstGeom>
            <a:solidFill>
              <a:srgbClr val="C6D9F1"/>
            </a:solidFill>
            <a:ln w="25400" cap="flat" cmpd="sng">
              <a:solidFill>
                <a:srgbClr val="385D8A"/>
              </a:solidFill>
              <a:prstDash val="solid"/>
              <a:headEnd type="none" w="med" len="med"/>
              <a:tailEnd type="none" w="med" len="med"/>
            </a:ln>
          </p:spPr>
          <p:txBody>
            <a:bodyPr anchor="ctr"/>
            <a:lstStyle/>
            <a:p>
              <a:pPr algn="ctr"/>
              <a:endParaRPr lang="zh-CN" altLang="en-US" sz="3800" dirty="0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20494" name="TextBox 43"/>
            <p:cNvSpPr txBox="1"/>
            <p:nvPr/>
          </p:nvSpPr>
          <p:spPr>
            <a:xfrm>
              <a:off x="42410" y="16778"/>
              <a:ext cx="455574" cy="67710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en-US" altLang="zh-CN" sz="3800" dirty="0">
                  <a:latin typeface="Arial" panose="020B0604020202020204" pitchFamily="34" charset="0"/>
                </a:rPr>
                <a:t>a</a:t>
              </a:r>
              <a:endParaRPr lang="zh-CN" altLang="en-US" sz="3800" dirty="0">
                <a:latin typeface="Arial" panose="020B0604020202020204" pitchFamily="34" charset="0"/>
              </a:endParaRPr>
            </a:p>
          </p:txBody>
        </p:sp>
        <p:sp>
          <p:nvSpPr>
            <p:cNvPr id="20495" name="TextBox 44"/>
            <p:cNvSpPr txBox="1"/>
            <p:nvPr/>
          </p:nvSpPr>
          <p:spPr>
            <a:xfrm>
              <a:off x="629560" y="17910"/>
              <a:ext cx="455574" cy="67710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en-US" altLang="zh-CN" sz="3800" dirty="0">
                  <a:latin typeface="Arial" panose="020B0604020202020204" pitchFamily="34" charset="0"/>
                </a:rPr>
                <a:t>b</a:t>
              </a:r>
              <a:endParaRPr lang="zh-CN" altLang="en-US" sz="3800" dirty="0">
                <a:latin typeface="Arial" panose="020B0604020202020204" pitchFamily="34" charset="0"/>
              </a:endParaRPr>
            </a:p>
          </p:txBody>
        </p:sp>
        <p:sp>
          <p:nvSpPr>
            <p:cNvPr id="20496" name="TextBox 45"/>
            <p:cNvSpPr txBox="1"/>
            <p:nvPr/>
          </p:nvSpPr>
          <p:spPr>
            <a:xfrm>
              <a:off x="1000132" y="3396"/>
              <a:ext cx="455574" cy="67710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en-US" altLang="zh-CN" sz="3800" dirty="0">
                  <a:latin typeface="Arial" panose="020B0604020202020204" pitchFamily="34" charset="0"/>
                </a:rPr>
                <a:t>c</a:t>
              </a:r>
              <a:endParaRPr lang="zh-CN" altLang="en-US" sz="3800" dirty="0">
                <a:latin typeface="Arial" panose="020B0604020202020204" pitchFamily="34" charset="0"/>
              </a:endParaRPr>
            </a:p>
          </p:txBody>
        </p:sp>
        <p:sp>
          <p:nvSpPr>
            <p:cNvPr id="20497" name="TextBox 46"/>
            <p:cNvSpPr txBox="1"/>
            <p:nvPr/>
          </p:nvSpPr>
          <p:spPr>
            <a:xfrm>
              <a:off x="1829492" y="17910"/>
              <a:ext cx="455574" cy="67710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en-US" altLang="zh-CN" sz="3800" dirty="0">
                  <a:latin typeface="Arial" panose="020B0604020202020204" pitchFamily="34" charset="0"/>
                </a:rPr>
                <a:t>d</a:t>
              </a:r>
              <a:endParaRPr lang="zh-CN" altLang="en-US" sz="3800" dirty="0">
                <a:latin typeface="Arial" panose="020B0604020202020204" pitchFamily="34" charset="0"/>
              </a:endParaRPr>
            </a:p>
          </p:txBody>
        </p:sp>
        <p:sp>
          <p:nvSpPr>
            <p:cNvPr id="20498" name="TextBox 47"/>
            <p:cNvSpPr txBox="1"/>
            <p:nvPr/>
          </p:nvSpPr>
          <p:spPr>
            <a:xfrm>
              <a:off x="2300530" y="0"/>
              <a:ext cx="455574" cy="67710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en-US" altLang="zh-CN" sz="3800" dirty="0">
                  <a:latin typeface="Arial" panose="020B0604020202020204" pitchFamily="34" charset="0"/>
                </a:rPr>
                <a:t>e</a:t>
              </a:r>
              <a:endParaRPr lang="zh-CN" altLang="en-US" sz="3800" dirty="0">
                <a:latin typeface="Arial" panose="020B0604020202020204" pitchFamily="34" charset="0"/>
              </a:endParaRPr>
            </a:p>
          </p:txBody>
        </p:sp>
        <p:grpSp>
          <p:nvGrpSpPr>
            <p:cNvPr id="20499" name="Group 17"/>
            <p:cNvGrpSpPr/>
            <p:nvPr/>
          </p:nvGrpSpPr>
          <p:grpSpPr>
            <a:xfrm>
              <a:off x="0" y="171991"/>
              <a:ext cx="6357982" cy="2336873"/>
              <a:chOff x="0" y="0"/>
              <a:chExt cx="6357982" cy="2336873"/>
            </a:xfrm>
          </p:grpSpPr>
          <p:sp>
            <p:nvSpPr>
              <p:cNvPr id="20500" name="TextBox 35"/>
              <p:cNvSpPr txBox="1"/>
              <p:nvPr/>
            </p:nvSpPr>
            <p:spPr>
              <a:xfrm>
                <a:off x="4120398" y="0"/>
                <a:ext cx="373999" cy="251869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r>
                  <a:rPr lang="en-US" altLang="zh-CN" dirty="0">
                    <a:latin typeface="Arial" panose="020B0604020202020204" pitchFamily="34" charset="0"/>
                  </a:rPr>
                  <a:t>F</a:t>
                </a:r>
                <a:endParaRPr lang="zh-CN" altLang="en-US" dirty="0">
                  <a:latin typeface="Arial" panose="020B0604020202020204" pitchFamily="34" charset="0"/>
                </a:endParaRPr>
              </a:p>
            </p:txBody>
          </p:sp>
          <p:cxnSp>
            <p:nvCxnSpPr>
              <p:cNvPr id="20501" name="直接连接符 16"/>
              <p:cNvCxnSpPr/>
              <p:nvPr/>
            </p:nvCxnSpPr>
            <p:spPr>
              <a:xfrm>
                <a:off x="0" y="492914"/>
                <a:ext cx="6357982" cy="0"/>
              </a:xfrm>
              <a:prstGeom prst="line">
                <a:avLst/>
              </a:prstGeom>
              <a:ln w="25400" cap="flat" cmpd="sng">
                <a:solidFill>
                  <a:srgbClr val="4A7EBB"/>
                </a:solidFill>
                <a:prstDash val="solid"/>
                <a:headEnd type="none" w="med" len="med"/>
                <a:tailEnd type="none" w="med" len="med"/>
              </a:ln>
            </p:spPr>
          </p:cxnSp>
          <p:cxnSp>
            <p:nvCxnSpPr>
              <p:cNvPr id="20502" name="直接连接符 17"/>
              <p:cNvCxnSpPr/>
              <p:nvPr/>
            </p:nvCxnSpPr>
            <p:spPr>
              <a:xfrm rot="5400000">
                <a:off x="2032027" y="456413"/>
                <a:ext cx="69823" cy="3175"/>
              </a:xfrm>
              <a:prstGeom prst="line">
                <a:avLst/>
              </a:prstGeom>
              <a:ln w="25400" cap="flat" cmpd="sng">
                <a:solidFill>
                  <a:srgbClr val="4A7EBB"/>
                </a:solidFill>
                <a:prstDash val="solid"/>
                <a:headEnd type="none" w="med" len="med"/>
                <a:tailEnd type="none" w="med" len="med"/>
              </a:ln>
            </p:spPr>
          </p:cxnSp>
          <p:cxnSp>
            <p:nvCxnSpPr>
              <p:cNvPr id="20503" name="直接连接符 18"/>
              <p:cNvCxnSpPr/>
              <p:nvPr/>
            </p:nvCxnSpPr>
            <p:spPr>
              <a:xfrm rot="5400000">
                <a:off x="4285499" y="457206"/>
                <a:ext cx="69823" cy="1588"/>
              </a:xfrm>
              <a:prstGeom prst="line">
                <a:avLst/>
              </a:prstGeom>
              <a:ln w="25400" cap="flat" cmpd="sng">
                <a:solidFill>
                  <a:srgbClr val="4A7EBB"/>
                </a:solidFill>
                <a:prstDash val="solid"/>
                <a:headEnd type="none" w="med" len="med"/>
                <a:tailEnd type="none" w="med" len="med"/>
              </a:ln>
            </p:spPr>
          </p:cxnSp>
          <p:cxnSp>
            <p:nvCxnSpPr>
              <p:cNvPr id="20504" name="直接连接符 19"/>
              <p:cNvCxnSpPr/>
              <p:nvPr/>
            </p:nvCxnSpPr>
            <p:spPr>
              <a:xfrm rot="5400000">
                <a:off x="786638" y="444512"/>
                <a:ext cx="142820" cy="1587"/>
              </a:xfrm>
              <a:prstGeom prst="line">
                <a:avLst/>
              </a:prstGeom>
              <a:ln w="25400" cap="flat" cmpd="sng">
                <a:solidFill>
                  <a:srgbClr val="4A7EBB"/>
                </a:solidFill>
                <a:prstDash val="solid"/>
                <a:headEnd type="none" w="med" len="med"/>
                <a:tailEnd type="none" w="med" len="med"/>
              </a:ln>
            </p:spPr>
          </p:cxnSp>
          <p:cxnSp>
            <p:nvCxnSpPr>
              <p:cNvPr id="20505" name="直接连接符 20"/>
              <p:cNvCxnSpPr/>
              <p:nvPr/>
            </p:nvCxnSpPr>
            <p:spPr>
              <a:xfrm rot="5400000">
                <a:off x="5399138" y="453240"/>
                <a:ext cx="68236" cy="1587"/>
              </a:xfrm>
              <a:prstGeom prst="line">
                <a:avLst/>
              </a:prstGeom>
              <a:ln w="25400" cap="flat" cmpd="sng">
                <a:solidFill>
                  <a:srgbClr val="4A7EBB"/>
                </a:solidFill>
                <a:prstDash val="solid"/>
                <a:headEnd type="none" w="med" len="med"/>
                <a:tailEnd type="none" w="med" len="med"/>
              </a:ln>
            </p:spPr>
          </p:cxnSp>
          <p:sp>
            <p:nvSpPr>
              <p:cNvPr id="20506" name="TextBox 43"/>
              <p:cNvSpPr txBox="1"/>
              <p:nvPr/>
            </p:nvSpPr>
            <p:spPr>
              <a:xfrm>
                <a:off x="1842210" y="499923"/>
                <a:ext cx="373999" cy="52322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r>
                  <a:rPr lang="en-US" altLang="zh-CN" dirty="0">
                    <a:latin typeface="Arial" panose="020B0604020202020204" pitchFamily="34" charset="0"/>
                  </a:rPr>
                  <a:t>F</a:t>
                </a:r>
                <a:endParaRPr lang="zh-CN" altLang="en-US" dirty="0">
                  <a:latin typeface="Arial" panose="020B0604020202020204" pitchFamily="34" charset="0"/>
                </a:endParaRPr>
              </a:p>
            </p:txBody>
          </p:sp>
          <p:cxnSp>
            <p:nvCxnSpPr>
              <p:cNvPr id="20507" name="直接连接符 22"/>
              <p:cNvCxnSpPr/>
              <p:nvPr/>
            </p:nvCxnSpPr>
            <p:spPr>
              <a:xfrm rot="5400000">
                <a:off x="1584518" y="1265724"/>
                <a:ext cx="928328" cy="1587"/>
              </a:xfrm>
              <a:prstGeom prst="line">
                <a:avLst/>
              </a:prstGeom>
              <a:ln w="25400" cap="flat" cmpd="sng">
                <a:solidFill>
                  <a:srgbClr val="4A7EBB"/>
                </a:solidFill>
                <a:prstDash val="solid"/>
                <a:headEnd type="none" w="med" len="med"/>
                <a:tailEnd type="none" w="med" len="med"/>
              </a:ln>
            </p:spPr>
          </p:cxnSp>
          <p:cxnSp>
            <p:nvCxnSpPr>
              <p:cNvPr id="20508" name="直接连接符 23"/>
              <p:cNvCxnSpPr/>
              <p:nvPr/>
            </p:nvCxnSpPr>
            <p:spPr>
              <a:xfrm rot="-5400000" flipH="1">
                <a:off x="2329216" y="1445042"/>
                <a:ext cx="1713835" cy="0"/>
              </a:xfrm>
              <a:prstGeom prst="line">
                <a:avLst/>
              </a:prstGeom>
              <a:ln w="25400" cap="flat" cmpd="sng">
                <a:solidFill>
                  <a:srgbClr val="4A7EBB"/>
                </a:solidFill>
                <a:prstDash val="solid"/>
                <a:headEnd type="none" w="med" len="med"/>
                <a:tailEnd type="none" w="med" len="med"/>
              </a:ln>
            </p:spPr>
          </p:cxnSp>
          <p:cxnSp>
            <p:nvCxnSpPr>
              <p:cNvPr id="20509" name="直接箭头连接符 24"/>
              <p:cNvCxnSpPr/>
              <p:nvPr/>
            </p:nvCxnSpPr>
            <p:spPr>
              <a:xfrm>
                <a:off x="2809895" y="1359352"/>
                <a:ext cx="373065" cy="1586"/>
              </a:xfrm>
              <a:prstGeom prst="straightConnector1">
                <a:avLst/>
              </a:prstGeom>
              <a:ln w="25400" cap="flat" cmpd="sng">
                <a:solidFill>
                  <a:srgbClr val="4A7EBB"/>
                </a:solidFill>
                <a:prstDash val="solid"/>
                <a:headEnd type="none" w="med" len="med"/>
                <a:tailEnd type="arrow" w="med" len="med"/>
              </a:ln>
            </p:spPr>
          </p:cxnSp>
          <p:cxnSp>
            <p:nvCxnSpPr>
              <p:cNvPr id="20510" name="直接箭头连接符 25"/>
              <p:cNvCxnSpPr/>
              <p:nvPr/>
            </p:nvCxnSpPr>
            <p:spPr>
              <a:xfrm rot="10800000">
                <a:off x="2049477" y="1360939"/>
                <a:ext cx="350840" cy="4761"/>
              </a:xfrm>
              <a:prstGeom prst="straightConnector1">
                <a:avLst/>
              </a:prstGeom>
              <a:ln w="25400" cap="flat" cmpd="sng">
                <a:solidFill>
                  <a:srgbClr val="4A7EBB"/>
                </a:solidFill>
                <a:prstDash val="solid"/>
                <a:headEnd type="none" w="med" len="med"/>
                <a:tailEnd type="arrow" w="med" len="med"/>
              </a:ln>
            </p:spPr>
          </p:cxnSp>
          <p:sp>
            <p:nvSpPr>
              <p:cNvPr id="20511" name="TextBox 48"/>
              <p:cNvSpPr txBox="1"/>
              <p:nvPr/>
            </p:nvSpPr>
            <p:spPr>
              <a:xfrm>
                <a:off x="2444089" y="1051191"/>
                <a:ext cx="362879" cy="67710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r>
                  <a:rPr lang="en-US" altLang="zh-CN" sz="3800" dirty="0">
                    <a:latin typeface="Arial" panose="020B0604020202020204" pitchFamily="34" charset="0"/>
                  </a:rPr>
                  <a:t>f</a:t>
                </a:r>
                <a:endParaRPr lang="zh-CN" altLang="en-US" sz="380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20512" name="椭圆 12"/>
              <p:cNvSpPr/>
              <p:nvPr/>
            </p:nvSpPr>
            <p:spPr>
              <a:xfrm>
                <a:off x="3151209" y="472284"/>
                <a:ext cx="63500" cy="46020"/>
              </a:xfrm>
              <a:prstGeom prst="ellipse">
                <a:avLst/>
              </a:prstGeom>
              <a:solidFill>
                <a:schemeClr val="accent1"/>
              </a:solidFill>
              <a:ln w="25400" cap="flat" cmpd="sng">
                <a:solidFill>
                  <a:srgbClr val="385D8A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 anchor="ctr"/>
              <a:lstStyle/>
              <a:p>
                <a:pPr algn="ctr"/>
                <a:endParaRPr lang="zh-CN" altLang="en-US" sz="3800" dirty="0">
                  <a:solidFill>
                    <a:srgbClr val="FFFFFF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20513" name="椭圆 29"/>
              <p:cNvSpPr/>
              <p:nvPr/>
            </p:nvSpPr>
            <p:spPr>
              <a:xfrm>
                <a:off x="823918" y="454828"/>
                <a:ext cx="71439" cy="71409"/>
              </a:xfrm>
              <a:prstGeom prst="ellipse">
                <a:avLst/>
              </a:prstGeom>
              <a:solidFill>
                <a:schemeClr val="accent1"/>
              </a:solidFill>
              <a:ln w="25400" cap="flat" cmpd="sng">
                <a:solidFill>
                  <a:srgbClr val="385D8A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 anchor="ctr"/>
              <a:lstStyle/>
              <a:p>
                <a:pPr algn="ctr"/>
                <a:endParaRPr lang="zh-CN" altLang="en-US" sz="3800" dirty="0">
                  <a:solidFill>
                    <a:srgbClr val="FFFFFF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20514" name="椭圆 38"/>
              <p:cNvSpPr/>
              <p:nvPr/>
            </p:nvSpPr>
            <p:spPr>
              <a:xfrm>
                <a:off x="214314" y="454828"/>
                <a:ext cx="71439" cy="71409"/>
              </a:xfrm>
              <a:prstGeom prst="ellipse">
                <a:avLst/>
              </a:prstGeom>
              <a:solidFill>
                <a:schemeClr val="accent1"/>
              </a:solidFill>
              <a:ln w="25400" cap="flat" cmpd="sng">
                <a:solidFill>
                  <a:srgbClr val="385D8A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 anchor="ctr"/>
              <a:lstStyle/>
              <a:p>
                <a:pPr algn="ctr"/>
                <a:endParaRPr lang="zh-CN" altLang="en-US" sz="3800" dirty="0">
                  <a:solidFill>
                    <a:srgbClr val="FFFFFF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20515" name="椭圆 39"/>
              <p:cNvSpPr/>
              <p:nvPr/>
            </p:nvSpPr>
            <p:spPr>
              <a:xfrm>
                <a:off x="1200158" y="454828"/>
                <a:ext cx="71438" cy="71409"/>
              </a:xfrm>
              <a:prstGeom prst="ellipse">
                <a:avLst/>
              </a:prstGeom>
              <a:solidFill>
                <a:schemeClr val="accent1"/>
              </a:solidFill>
              <a:ln w="25400" cap="flat" cmpd="sng">
                <a:solidFill>
                  <a:srgbClr val="385D8A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 anchor="ctr"/>
              <a:lstStyle/>
              <a:p>
                <a:pPr algn="ctr"/>
                <a:endParaRPr lang="zh-CN" altLang="en-US" sz="3800" dirty="0">
                  <a:solidFill>
                    <a:srgbClr val="FFFFFF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20516" name="椭圆 40"/>
              <p:cNvSpPr/>
              <p:nvPr/>
            </p:nvSpPr>
            <p:spPr>
              <a:xfrm>
                <a:off x="2028839" y="454828"/>
                <a:ext cx="71438" cy="71409"/>
              </a:xfrm>
              <a:prstGeom prst="ellipse">
                <a:avLst/>
              </a:prstGeom>
              <a:solidFill>
                <a:schemeClr val="accent1"/>
              </a:solidFill>
              <a:ln w="25400" cap="flat" cmpd="sng">
                <a:solidFill>
                  <a:srgbClr val="385D8A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 anchor="ctr"/>
              <a:lstStyle/>
              <a:p>
                <a:pPr algn="ctr"/>
                <a:endParaRPr lang="zh-CN" altLang="en-US" sz="3800" dirty="0">
                  <a:solidFill>
                    <a:srgbClr val="FFFFFF"/>
                  </a:solidFill>
                  <a:latin typeface="Calibri" panose="020F0502020204030204" pitchFamily="34" charset="0"/>
                </a:endParaRPr>
              </a:p>
            </p:txBody>
          </p:sp>
          <p:cxnSp>
            <p:nvCxnSpPr>
              <p:cNvPr id="20517" name="直接连接符 41"/>
              <p:cNvCxnSpPr/>
              <p:nvPr/>
            </p:nvCxnSpPr>
            <p:spPr>
              <a:xfrm rot="5400000">
                <a:off x="1996321" y="434991"/>
                <a:ext cx="142820" cy="1587"/>
              </a:xfrm>
              <a:prstGeom prst="line">
                <a:avLst/>
              </a:prstGeom>
              <a:ln w="25400" cap="flat" cmpd="sng">
                <a:solidFill>
                  <a:srgbClr val="4A7EBB"/>
                </a:solidFill>
                <a:prstDash val="solid"/>
                <a:headEnd type="none" w="med" len="med"/>
                <a:tailEnd type="none" w="med" len="med"/>
              </a:ln>
            </p:spPr>
          </p:cxnSp>
          <p:sp>
            <p:nvSpPr>
              <p:cNvPr id="20518" name="椭圆 42"/>
              <p:cNvSpPr/>
              <p:nvPr/>
            </p:nvSpPr>
            <p:spPr>
              <a:xfrm>
                <a:off x="2500330" y="450067"/>
                <a:ext cx="71439" cy="71410"/>
              </a:xfrm>
              <a:prstGeom prst="ellipse">
                <a:avLst/>
              </a:prstGeom>
              <a:solidFill>
                <a:schemeClr val="accent1"/>
              </a:solidFill>
              <a:ln w="25400" cap="flat" cmpd="sng">
                <a:solidFill>
                  <a:srgbClr val="385D8A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 anchor="ctr"/>
              <a:lstStyle/>
              <a:p>
                <a:pPr algn="ctr"/>
                <a:endParaRPr lang="zh-CN" altLang="en-US" sz="3800" dirty="0">
                  <a:solidFill>
                    <a:srgbClr val="FFFFFF"/>
                  </a:solidFill>
                  <a:latin typeface="Calibri" panose="020F0502020204030204" pitchFamily="34" charset="0"/>
                </a:endParaRPr>
              </a:p>
            </p:txBody>
          </p:sp>
          <p:cxnSp>
            <p:nvCxnSpPr>
              <p:cNvPr id="20519" name="直接连接符 51"/>
              <p:cNvCxnSpPr/>
              <p:nvPr/>
            </p:nvCxnSpPr>
            <p:spPr>
              <a:xfrm rot="-5400000" flipH="1">
                <a:off x="-454" y="1429967"/>
                <a:ext cx="1715421" cy="0"/>
              </a:xfrm>
              <a:prstGeom prst="line">
                <a:avLst/>
              </a:prstGeom>
              <a:ln w="25400" cap="flat" cmpd="sng">
                <a:solidFill>
                  <a:srgbClr val="4A7EBB"/>
                </a:solidFill>
                <a:prstDash val="solid"/>
                <a:headEnd type="none" w="med" len="med"/>
                <a:tailEnd type="none" w="med" len="med"/>
              </a:ln>
            </p:spPr>
          </p:cxnSp>
          <p:cxnSp>
            <p:nvCxnSpPr>
              <p:cNvPr id="20520" name="直接箭头连接符 54"/>
              <p:cNvCxnSpPr/>
              <p:nvPr/>
            </p:nvCxnSpPr>
            <p:spPr>
              <a:xfrm>
                <a:off x="2357454" y="2016322"/>
                <a:ext cx="830269" cy="1586"/>
              </a:xfrm>
              <a:prstGeom prst="straightConnector1">
                <a:avLst/>
              </a:prstGeom>
              <a:ln w="25400" cap="flat" cmpd="sng">
                <a:solidFill>
                  <a:srgbClr val="4A7EBB"/>
                </a:solidFill>
                <a:prstDash val="solid"/>
                <a:headEnd type="none" w="med" len="med"/>
                <a:tailEnd type="arrow" w="med" len="med"/>
              </a:ln>
            </p:spPr>
          </p:cxnSp>
          <p:cxnSp>
            <p:nvCxnSpPr>
              <p:cNvPr id="20521" name="直接箭头连接符 55"/>
              <p:cNvCxnSpPr/>
              <p:nvPr/>
            </p:nvCxnSpPr>
            <p:spPr>
              <a:xfrm rot="10800000">
                <a:off x="857256" y="2016322"/>
                <a:ext cx="857256" cy="1586"/>
              </a:xfrm>
              <a:prstGeom prst="straightConnector1">
                <a:avLst/>
              </a:prstGeom>
              <a:ln w="25400" cap="flat" cmpd="sng">
                <a:solidFill>
                  <a:srgbClr val="4A7EBB"/>
                </a:solidFill>
                <a:prstDash val="solid"/>
                <a:headEnd type="none" w="med" len="med"/>
                <a:tailEnd type="arrow" w="med" len="med"/>
              </a:ln>
            </p:spPr>
          </p:cxnSp>
          <p:sp>
            <p:nvSpPr>
              <p:cNvPr id="20522" name="TextBox 58"/>
              <p:cNvSpPr txBox="1"/>
              <p:nvPr/>
            </p:nvSpPr>
            <p:spPr>
              <a:xfrm>
                <a:off x="1714512" y="1659765"/>
                <a:ext cx="642942" cy="67710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r>
                  <a:rPr lang="en-US" altLang="zh-CN" sz="3800" dirty="0">
                    <a:latin typeface="Arial" panose="020B0604020202020204" pitchFamily="34" charset="0"/>
                  </a:rPr>
                  <a:t>2f</a:t>
                </a:r>
                <a:endParaRPr lang="zh-CN" altLang="en-US" sz="3800" dirty="0">
                  <a:latin typeface="Arial" panose="020B0604020202020204" pitchFamily="34" charset="0"/>
                </a:endParaRPr>
              </a:p>
            </p:txBody>
          </p:sp>
        </p:grpSp>
      </p:grpSp>
      <p:pic>
        <p:nvPicPr>
          <p:cNvPr id="26665" name="矩形 43"/>
          <p:cNvPicPr/>
          <p:nvPr/>
        </p:nvPicPr>
        <p:blipFill>
          <a:blip r:embed="rId3"/>
          <a:stretch>
            <a:fillRect/>
          </a:stretch>
        </p:blipFill>
        <p:spPr>
          <a:xfrm>
            <a:off x="3005138" y="2249488"/>
            <a:ext cx="1328737" cy="1152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6666" name="矩形 44"/>
          <p:cNvPicPr/>
          <p:nvPr/>
        </p:nvPicPr>
        <p:blipFill>
          <a:blip r:embed="rId4"/>
          <a:stretch>
            <a:fillRect/>
          </a:stretch>
        </p:blipFill>
        <p:spPr>
          <a:xfrm>
            <a:off x="3017838" y="2724150"/>
            <a:ext cx="1328737" cy="1152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488" name="AutoShape 43">
            <a:hlinkClick r:id="" action="ppaction://hlinkshowjump?jump=firstslide"/>
          </p:cNvPr>
          <p:cNvSpPr/>
          <p:nvPr/>
        </p:nvSpPr>
        <p:spPr>
          <a:xfrm>
            <a:off x="7669213" y="6237288"/>
            <a:ext cx="360362" cy="360362"/>
          </a:xfrm>
          <a:prstGeom prst="actionButtonBeginning">
            <a:avLst/>
          </a:prstGeom>
          <a:solidFill>
            <a:schemeClr val="accent1"/>
          </a:solidFill>
          <a:ln w="9525">
            <a:noFill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20489" name="AutoShape 44">
            <a:hlinkClick r:id="" action="ppaction://hlinkshowjump?jump=previousslide"/>
          </p:cNvPr>
          <p:cNvSpPr/>
          <p:nvPr/>
        </p:nvSpPr>
        <p:spPr>
          <a:xfrm>
            <a:off x="8029575" y="6237288"/>
            <a:ext cx="287338" cy="360362"/>
          </a:xfrm>
          <a:prstGeom prst="actionButtonBackPrevious">
            <a:avLst/>
          </a:prstGeom>
          <a:solidFill>
            <a:schemeClr val="accent1"/>
          </a:solidFill>
          <a:ln w="9525">
            <a:noFill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20490" name="AutoShape 45">
            <a:hlinkClick r:id="" action="ppaction://hlinkshowjump?jump=nextslide"/>
          </p:cNvPr>
          <p:cNvSpPr/>
          <p:nvPr/>
        </p:nvSpPr>
        <p:spPr>
          <a:xfrm>
            <a:off x="8316913" y="6237288"/>
            <a:ext cx="287337" cy="360362"/>
          </a:xfrm>
          <a:prstGeom prst="actionButtonForwardNext">
            <a:avLst/>
          </a:prstGeom>
          <a:solidFill>
            <a:schemeClr val="accent1"/>
          </a:solidFill>
          <a:ln w="9525">
            <a:noFill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20491" name="AutoShape 46">
            <a:hlinkClick r:id="" action="ppaction://noaction"/>
          </p:cNvPr>
          <p:cNvSpPr/>
          <p:nvPr/>
        </p:nvSpPr>
        <p:spPr>
          <a:xfrm>
            <a:off x="8532813" y="6237288"/>
            <a:ext cx="360362" cy="360362"/>
          </a:xfrm>
          <a:prstGeom prst="actionButtonEnd">
            <a:avLst/>
          </a:prstGeom>
          <a:solidFill>
            <a:schemeClr val="accent1"/>
          </a:solidFill>
          <a:ln w="9525">
            <a:noFill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20492" name="AutoShape 47">
            <a:hlinkClick r:id="" action="ppaction://noaction"/>
          </p:cNvPr>
          <p:cNvSpPr/>
          <p:nvPr/>
        </p:nvSpPr>
        <p:spPr>
          <a:xfrm>
            <a:off x="7308850" y="6237288"/>
            <a:ext cx="358775" cy="360362"/>
          </a:xfrm>
          <a:prstGeom prst="actionButtonBlank">
            <a:avLst/>
          </a:prstGeom>
          <a:solidFill>
            <a:schemeClr val="accent1"/>
          </a:solidFill>
          <a:ln w="9525">
            <a:noFill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66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66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66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66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66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66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66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66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8" descr="BS00975_"/>
          <p:cNvPicPr>
            <a:picLocks noChangeAspect="1"/>
          </p:cNvPicPr>
          <p:nvPr/>
        </p:nvPicPr>
        <p:blipFill>
          <a:blip r:embed="rId9">
            <a:lum contrast="6000"/>
          </a:blip>
          <a:stretch>
            <a:fillRect/>
          </a:stretch>
        </p:blipFill>
        <p:spPr>
          <a:xfrm>
            <a:off x="0" y="333375"/>
            <a:ext cx="2444750" cy="1295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442" name="Oval 2"/>
          <p:cNvSpPr>
            <a:spLocks noChangeArrowheads="1"/>
          </p:cNvSpPr>
          <p:nvPr/>
        </p:nvSpPr>
        <p:spPr bwMode="auto">
          <a:xfrm>
            <a:off x="1752600" y="1295400"/>
            <a:ext cx="304800" cy="1981200"/>
          </a:xfrm>
          <a:prstGeom prst="ellipse">
            <a:avLst/>
          </a:prstGeom>
          <a:gradFill rotWithShape="0">
            <a:gsLst>
              <a:gs pos="0">
                <a:schemeClr val="accent1"/>
              </a:gs>
              <a:gs pos="100000">
                <a:schemeClr val="accent1">
                  <a:gamma/>
                  <a:shade val="76471"/>
                  <a:invGamma/>
                </a:schemeClr>
              </a:gs>
            </a:gsLst>
            <a:path path="shape">
              <a:fillToRect l="50000" t="50000" r="50000" b="50000"/>
            </a:path>
          </a:gradFill>
          <a:ln w="9525">
            <a:solidFill>
              <a:srgbClr val="339966"/>
            </a:solidFill>
            <a:miter lim="800000"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graphicFrame>
        <p:nvGraphicFramePr>
          <p:cNvPr id="1026" name="Object 2"/>
          <p:cNvGraphicFramePr/>
          <p:nvPr/>
        </p:nvGraphicFramePr>
        <p:xfrm>
          <a:off x="6324600" y="1371600"/>
          <a:ext cx="657225" cy="182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9" r:id="rId10" imgW="657225" imgH="1276350" progId="Paint.Picture">
                  <p:embed/>
                </p:oleObj>
              </mc:Choice>
              <mc:Fallback>
                <p:oleObj r:id="rId10" imgW="657225" imgH="1276350" progId="Paint.Picture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6324600" y="1371600"/>
                        <a:ext cx="657225" cy="18288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29" name="Line 4"/>
          <p:cNvSpPr/>
          <p:nvPr/>
        </p:nvSpPr>
        <p:spPr>
          <a:xfrm>
            <a:off x="228600" y="2286000"/>
            <a:ext cx="4114800" cy="0"/>
          </a:xfrm>
          <a:prstGeom prst="line">
            <a:avLst/>
          </a:prstGeom>
          <a:ln w="25400" cap="flat" cmpd="sng">
            <a:solidFill>
              <a:schemeClr val="tx1"/>
            </a:solidFill>
            <a:prstDash val="lgDashDot"/>
            <a:miter/>
            <a:headEnd type="none" w="med" len="med"/>
            <a:tailEnd type="none" w="med" len="med"/>
          </a:ln>
        </p:spPr>
      </p:sp>
      <p:grpSp>
        <p:nvGrpSpPr>
          <p:cNvPr id="2" name="Group 5"/>
          <p:cNvGrpSpPr/>
          <p:nvPr/>
        </p:nvGrpSpPr>
        <p:grpSpPr>
          <a:xfrm>
            <a:off x="5181600" y="1403350"/>
            <a:ext cx="2743200" cy="1600200"/>
            <a:chOff x="2208" y="2736"/>
            <a:chExt cx="1728" cy="1008"/>
          </a:xfrm>
        </p:grpSpPr>
        <p:sp>
          <p:nvSpPr>
            <p:cNvPr id="1065" name="Line 6"/>
            <p:cNvSpPr/>
            <p:nvPr/>
          </p:nvSpPr>
          <p:spPr>
            <a:xfrm>
              <a:off x="2208" y="2736"/>
              <a:ext cx="912" cy="528"/>
            </a:xfrm>
            <a:prstGeom prst="line">
              <a:avLst/>
            </a:prstGeom>
            <a:ln w="28575" cap="flat" cmpd="sng">
              <a:solidFill>
                <a:srgbClr val="FF33CC"/>
              </a:solidFill>
              <a:prstDash val="solid"/>
              <a:miter/>
              <a:headEnd type="none" w="med" len="med"/>
              <a:tailEnd type="stealth" w="lg" len="lg"/>
            </a:ln>
          </p:spPr>
        </p:sp>
        <p:sp>
          <p:nvSpPr>
            <p:cNvPr id="1066" name="Line 7"/>
            <p:cNvSpPr/>
            <p:nvPr/>
          </p:nvSpPr>
          <p:spPr>
            <a:xfrm>
              <a:off x="3024" y="3216"/>
              <a:ext cx="912" cy="528"/>
            </a:xfrm>
            <a:prstGeom prst="line">
              <a:avLst/>
            </a:prstGeom>
            <a:ln w="28575" cap="flat" cmpd="sng">
              <a:solidFill>
                <a:srgbClr val="FF33CC"/>
              </a:solidFill>
              <a:prstDash val="solid"/>
              <a:miter/>
              <a:headEnd type="none" w="med" len="med"/>
              <a:tailEnd type="stealth" w="lg" len="lg"/>
            </a:ln>
          </p:spPr>
        </p:sp>
      </p:grpSp>
      <p:grpSp>
        <p:nvGrpSpPr>
          <p:cNvPr id="3" name="Group 8"/>
          <p:cNvGrpSpPr/>
          <p:nvPr/>
        </p:nvGrpSpPr>
        <p:grpSpPr>
          <a:xfrm>
            <a:off x="358775" y="1366838"/>
            <a:ext cx="2743200" cy="1600200"/>
            <a:chOff x="2208" y="2736"/>
            <a:chExt cx="1728" cy="1008"/>
          </a:xfrm>
        </p:grpSpPr>
        <p:sp>
          <p:nvSpPr>
            <p:cNvPr id="1063" name="Line 9"/>
            <p:cNvSpPr/>
            <p:nvPr/>
          </p:nvSpPr>
          <p:spPr>
            <a:xfrm>
              <a:off x="2208" y="2736"/>
              <a:ext cx="912" cy="528"/>
            </a:xfrm>
            <a:prstGeom prst="line">
              <a:avLst/>
            </a:prstGeom>
            <a:ln w="28575" cap="flat" cmpd="sng">
              <a:solidFill>
                <a:srgbClr val="FF33CC"/>
              </a:solidFill>
              <a:prstDash val="solid"/>
              <a:miter/>
              <a:headEnd type="none" w="med" len="med"/>
              <a:tailEnd type="stealth" w="lg" len="lg"/>
            </a:ln>
          </p:spPr>
        </p:sp>
        <p:sp>
          <p:nvSpPr>
            <p:cNvPr id="1064" name="Line 10"/>
            <p:cNvSpPr/>
            <p:nvPr/>
          </p:nvSpPr>
          <p:spPr>
            <a:xfrm>
              <a:off x="3024" y="3216"/>
              <a:ext cx="912" cy="528"/>
            </a:xfrm>
            <a:prstGeom prst="line">
              <a:avLst/>
            </a:prstGeom>
            <a:ln w="28575" cap="flat" cmpd="sng">
              <a:solidFill>
                <a:srgbClr val="FF33CC"/>
              </a:solidFill>
              <a:prstDash val="solid"/>
              <a:miter/>
              <a:headEnd type="none" w="med" len="med"/>
              <a:tailEnd type="stealth" w="lg" len="lg"/>
            </a:ln>
          </p:spPr>
        </p:sp>
      </p:grpSp>
      <p:sp>
        <p:nvSpPr>
          <p:cNvPr id="1032" name="Text Box 11"/>
          <p:cNvSpPr txBox="1"/>
          <p:nvPr/>
        </p:nvSpPr>
        <p:spPr>
          <a:xfrm>
            <a:off x="2667000" y="2362200"/>
            <a:ext cx="4572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0" dirty="0">
                <a:latin typeface="Times New Roman" panose="02020603050405020304" pitchFamily="18" charset="0"/>
              </a:rPr>
              <a:t>F</a:t>
            </a:r>
          </a:p>
        </p:txBody>
      </p:sp>
      <p:sp>
        <p:nvSpPr>
          <p:cNvPr id="1033" name="Text Box 12"/>
          <p:cNvSpPr txBox="1"/>
          <p:nvPr/>
        </p:nvSpPr>
        <p:spPr>
          <a:xfrm>
            <a:off x="5562600" y="2286000"/>
            <a:ext cx="4572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0" dirty="0">
                <a:latin typeface="Times New Roman" panose="02020603050405020304" pitchFamily="18" charset="0"/>
              </a:rPr>
              <a:t>F</a:t>
            </a:r>
          </a:p>
        </p:txBody>
      </p:sp>
      <p:sp>
        <p:nvSpPr>
          <p:cNvPr id="1034" name="Text Box 13"/>
          <p:cNvSpPr txBox="1"/>
          <p:nvPr/>
        </p:nvSpPr>
        <p:spPr>
          <a:xfrm>
            <a:off x="7391400" y="2286000"/>
            <a:ext cx="4572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0" dirty="0">
                <a:latin typeface="Times New Roman" panose="02020603050405020304" pitchFamily="18" charset="0"/>
              </a:rPr>
              <a:t>F</a:t>
            </a:r>
          </a:p>
        </p:txBody>
      </p:sp>
      <p:sp>
        <p:nvSpPr>
          <p:cNvPr id="1035" name="Text Box 14"/>
          <p:cNvSpPr txBox="1"/>
          <p:nvPr/>
        </p:nvSpPr>
        <p:spPr>
          <a:xfrm>
            <a:off x="762000" y="2362200"/>
            <a:ext cx="4572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0" dirty="0">
                <a:latin typeface="Times New Roman" panose="02020603050405020304" pitchFamily="18" charset="0"/>
              </a:rPr>
              <a:t>F</a:t>
            </a:r>
          </a:p>
        </p:txBody>
      </p:sp>
      <p:sp>
        <p:nvSpPr>
          <p:cNvPr id="1036" name="Text Box 15"/>
          <p:cNvSpPr txBox="1"/>
          <p:nvPr/>
        </p:nvSpPr>
        <p:spPr>
          <a:xfrm>
            <a:off x="1447800" y="4191000"/>
            <a:ext cx="48006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en-US" sz="3200" b="0" dirty="0">
              <a:latin typeface="Times New Roman" panose="02020603050405020304" pitchFamily="18" charset="0"/>
            </a:endParaRPr>
          </a:p>
        </p:txBody>
      </p:sp>
      <p:sp>
        <p:nvSpPr>
          <p:cNvPr id="61456" name="Text Box 16"/>
          <p:cNvSpPr txBox="1"/>
          <p:nvPr/>
        </p:nvSpPr>
        <p:spPr>
          <a:xfrm>
            <a:off x="838200" y="3733800"/>
            <a:ext cx="5678488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2400" dirty="0">
                <a:latin typeface="Times New Roman" panose="02020603050405020304" pitchFamily="18" charset="0"/>
              </a:rPr>
              <a:t>1</a:t>
            </a:r>
            <a:r>
              <a:rPr lang="zh-CN" altLang="en-US" sz="2400" dirty="0">
                <a:latin typeface="Times New Roman" panose="02020603050405020304" pitchFamily="18" charset="0"/>
              </a:rPr>
              <a:t>、 </a:t>
            </a:r>
            <a:r>
              <a:rPr lang="zh-CN" altLang="en-US" sz="2400" dirty="0">
                <a:solidFill>
                  <a:srgbClr val="FF3399"/>
                </a:solidFill>
                <a:latin typeface="Times New Roman" panose="02020603050405020304" pitchFamily="18" charset="0"/>
              </a:rPr>
              <a:t>通过光心的光线 </a:t>
            </a:r>
            <a:r>
              <a:rPr lang="zh-CN" altLang="en-US" sz="2400" dirty="0">
                <a:latin typeface="Times New Roman" panose="02020603050405020304" pitchFamily="18" charset="0"/>
              </a:rPr>
              <a:t>传播方向不改变。</a:t>
            </a:r>
          </a:p>
        </p:txBody>
      </p:sp>
      <p:sp>
        <p:nvSpPr>
          <p:cNvPr id="61457" name="Line 17"/>
          <p:cNvSpPr/>
          <p:nvPr/>
        </p:nvSpPr>
        <p:spPr>
          <a:xfrm>
            <a:off x="0" y="2819400"/>
            <a:ext cx="1828800" cy="0"/>
          </a:xfrm>
          <a:prstGeom prst="line">
            <a:avLst/>
          </a:prstGeom>
          <a:ln w="28575" cap="flat" cmpd="sng">
            <a:solidFill>
              <a:srgbClr val="FF6600"/>
            </a:solidFill>
            <a:prstDash val="solid"/>
            <a:miter/>
            <a:headEnd type="none" w="med" len="med"/>
            <a:tailEnd type="stealth" w="lg" len="lg"/>
          </a:ln>
        </p:spPr>
      </p:sp>
      <p:sp>
        <p:nvSpPr>
          <p:cNvPr id="61458" name="Line 18"/>
          <p:cNvSpPr/>
          <p:nvPr/>
        </p:nvSpPr>
        <p:spPr>
          <a:xfrm>
            <a:off x="4778375" y="2819400"/>
            <a:ext cx="1828800" cy="0"/>
          </a:xfrm>
          <a:prstGeom prst="line">
            <a:avLst/>
          </a:prstGeom>
          <a:ln w="28575" cap="flat" cmpd="sng">
            <a:solidFill>
              <a:srgbClr val="FF6600"/>
            </a:solidFill>
            <a:prstDash val="solid"/>
            <a:miter/>
            <a:headEnd type="none" w="med" len="med"/>
            <a:tailEnd type="stealth" w="lg" len="lg"/>
          </a:ln>
        </p:spPr>
      </p:sp>
      <p:sp>
        <p:nvSpPr>
          <p:cNvPr id="61459" name="Line 19"/>
          <p:cNvSpPr/>
          <p:nvPr/>
        </p:nvSpPr>
        <p:spPr>
          <a:xfrm rot="-269637" flipV="1">
            <a:off x="1981200" y="1835150"/>
            <a:ext cx="1676400" cy="914400"/>
          </a:xfrm>
          <a:prstGeom prst="line">
            <a:avLst/>
          </a:prstGeom>
          <a:ln w="28575" cap="flat" cmpd="sng">
            <a:solidFill>
              <a:srgbClr val="FF6600"/>
            </a:solidFill>
            <a:prstDash val="solid"/>
            <a:miter/>
            <a:headEnd type="none" w="med" len="med"/>
            <a:tailEnd type="stealth" w="lg" len="lg"/>
          </a:ln>
        </p:spPr>
      </p:sp>
      <p:sp>
        <p:nvSpPr>
          <p:cNvPr id="61460" name="Line 20"/>
          <p:cNvSpPr/>
          <p:nvPr/>
        </p:nvSpPr>
        <p:spPr>
          <a:xfrm>
            <a:off x="6781800" y="2841625"/>
            <a:ext cx="1676400" cy="914400"/>
          </a:xfrm>
          <a:prstGeom prst="line">
            <a:avLst/>
          </a:prstGeom>
          <a:ln w="28575" cap="flat" cmpd="sng">
            <a:solidFill>
              <a:srgbClr val="FF6600"/>
            </a:solidFill>
            <a:prstDash val="solid"/>
            <a:miter/>
            <a:headEnd type="none" w="med" len="med"/>
            <a:tailEnd type="stealth" w="lg" len="lg"/>
          </a:ln>
        </p:spPr>
      </p:sp>
      <p:sp>
        <p:nvSpPr>
          <p:cNvPr id="61461" name="Line 21"/>
          <p:cNvSpPr/>
          <p:nvPr/>
        </p:nvSpPr>
        <p:spPr>
          <a:xfrm rot="-311695">
            <a:off x="5638800" y="2238375"/>
            <a:ext cx="990600" cy="609600"/>
          </a:xfrm>
          <a:prstGeom prst="line">
            <a:avLst/>
          </a:prstGeom>
          <a:ln w="25400" cap="flat" cmpd="sng">
            <a:solidFill>
              <a:srgbClr val="FF6600"/>
            </a:solidFill>
            <a:prstDash val="sysDot"/>
            <a:miter/>
            <a:headEnd type="none" w="med" len="med"/>
            <a:tailEnd type="none" w="med" len="med"/>
          </a:ln>
        </p:spPr>
      </p:sp>
      <p:sp>
        <p:nvSpPr>
          <p:cNvPr id="61462" name="Text Box 22"/>
          <p:cNvSpPr txBox="1"/>
          <p:nvPr/>
        </p:nvSpPr>
        <p:spPr>
          <a:xfrm>
            <a:off x="838200" y="4267200"/>
            <a:ext cx="7405688" cy="1187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2400" dirty="0">
                <a:latin typeface="Times New Roman" panose="02020603050405020304" pitchFamily="18" charset="0"/>
              </a:rPr>
              <a:t>2</a:t>
            </a:r>
            <a:r>
              <a:rPr lang="zh-CN" altLang="en-US" sz="2400" dirty="0">
                <a:latin typeface="Times New Roman" panose="02020603050405020304" pitchFamily="18" charset="0"/>
              </a:rPr>
              <a:t>、</a:t>
            </a:r>
            <a:r>
              <a:rPr lang="zh-CN" altLang="en-US" sz="2400" dirty="0">
                <a:solidFill>
                  <a:srgbClr val="FF3399"/>
                </a:solidFill>
                <a:latin typeface="Times New Roman" panose="02020603050405020304" pitchFamily="18" charset="0"/>
              </a:rPr>
              <a:t>平行于主光轴的光线 </a:t>
            </a:r>
            <a:r>
              <a:rPr lang="zh-CN" altLang="en-US" sz="2400" dirty="0">
                <a:latin typeface="Times New Roman" panose="02020603050405020304" pitchFamily="18" charset="0"/>
              </a:rPr>
              <a:t>经凸透镜折射后通过焦点，</a:t>
            </a:r>
          </a:p>
          <a:p>
            <a:r>
              <a:rPr lang="zh-CN" altLang="en-US" sz="2400" dirty="0">
                <a:latin typeface="Times New Roman" panose="02020603050405020304" pitchFamily="18" charset="0"/>
              </a:rPr>
              <a:t>       经凹透镜折射后发散，发散光线的反向延长线</a:t>
            </a:r>
          </a:p>
          <a:p>
            <a:r>
              <a:rPr lang="zh-CN" altLang="en-US" sz="2400" dirty="0">
                <a:latin typeface="Times New Roman" panose="02020603050405020304" pitchFamily="18" charset="0"/>
              </a:rPr>
              <a:t>       通过虚焦点。</a:t>
            </a:r>
          </a:p>
        </p:txBody>
      </p:sp>
      <p:sp>
        <p:nvSpPr>
          <p:cNvPr id="61463" name="Line 23"/>
          <p:cNvSpPr/>
          <p:nvPr/>
        </p:nvSpPr>
        <p:spPr>
          <a:xfrm rot="-269637" flipV="1">
            <a:off x="287338" y="1744663"/>
            <a:ext cx="1597025" cy="914400"/>
          </a:xfrm>
          <a:prstGeom prst="line">
            <a:avLst/>
          </a:prstGeom>
          <a:ln w="28575" cap="flat" cmpd="sng">
            <a:solidFill>
              <a:srgbClr val="0000FF"/>
            </a:solidFill>
            <a:prstDash val="solid"/>
            <a:miter/>
            <a:headEnd type="none" w="med" len="med"/>
            <a:tailEnd type="stealth" w="lg" len="lg"/>
          </a:ln>
        </p:spPr>
      </p:sp>
      <p:sp>
        <p:nvSpPr>
          <p:cNvPr id="61464" name="Line 24"/>
          <p:cNvSpPr/>
          <p:nvPr/>
        </p:nvSpPr>
        <p:spPr>
          <a:xfrm>
            <a:off x="2000250" y="1619250"/>
            <a:ext cx="1828800" cy="0"/>
          </a:xfrm>
          <a:prstGeom prst="line">
            <a:avLst/>
          </a:prstGeom>
          <a:ln w="28575" cap="flat" cmpd="sng">
            <a:solidFill>
              <a:srgbClr val="0000FF"/>
            </a:solidFill>
            <a:prstDash val="solid"/>
            <a:miter/>
            <a:headEnd type="none" w="med" len="med"/>
            <a:tailEnd type="stealth" w="lg" len="lg"/>
          </a:ln>
        </p:spPr>
      </p:sp>
      <p:sp>
        <p:nvSpPr>
          <p:cNvPr id="61465" name="Text Box 25"/>
          <p:cNvSpPr txBox="1"/>
          <p:nvPr/>
        </p:nvSpPr>
        <p:spPr>
          <a:xfrm>
            <a:off x="838200" y="5373688"/>
            <a:ext cx="7910513" cy="1187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2400" dirty="0">
                <a:latin typeface="Times New Roman" panose="02020603050405020304" pitchFamily="18" charset="0"/>
              </a:rPr>
              <a:t>3</a:t>
            </a:r>
            <a:r>
              <a:rPr lang="zh-CN" altLang="en-US" sz="2400" dirty="0">
                <a:latin typeface="Times New Roman" panose="02020603050405020304" pitchFamily="18" charset="0"/>
              </a:rPr>
              <a:t>、</a:t>
            </a:r>
            <a:r>
              <a:rPr lang="zh-CN" altLang="en-US" sz="2400" dirty="0">
                <a:solidFill>
                  <a:srgbClr val="FF3399"/>
                </a:solidFill>
                <a:latin typeface="Times New Roman" panose="02020603050405020304" pitchFamily="18" charset="0"/>
              </a:rPr>
              <a:t>经过凸透镜焦点的光线 </a:t>
            </a:r>
            <a:r>
              <a:rPr lang="zh-CN" altLang="en-US" sz="2400" dirty="0">
                <a:latin typeface="Times New Roman" panose="02020603050405020304" pitchFamily="18" charset="0"/>
              </a:rPr>
              <a:t>折射后平行于主光轴射出。</a:t>
            </a:r>
          </a:p>
          <a:p>
            <a:r>
              <a:rPr lang="zh-CN" altLang="en-US" sz="2400" dirty="0">
                <a:latin typeface="Times New Roman" panose="02020603050405020304" pitchFamily="18" charset="0"/>
              </a:rPr>
              <a:t>      </a:t>
            </a:r>
            <a:r>
              <a:rPr lang="zh-CN" altLang="en-US" sz="2400" dirty="0">
                <a:solidFill>
                  <a:srgbClr val="FF3399"/>
                </a:solidFill>
                <a:latin typeface="Times New Roman" panose="02020603050405020304" pitchFamily="18" charset="0"/>
              </a:rPr>
              <a:t>对着凹透镜异侧虚焦点入射的光线 </a:t>
            </a:r>
            <a:r>
              <a:rPr lang="zh-CN" altLang="en-US" sz="2400" dirty="0">
                <a:latin typeface="Times New Roman" panose="02020603050405020304" pitchFamily="18" charset="0"/>
              </a:rPr>
              <a:t>折射后平行于</a:t>
            </a:r>
          </a:p>
          <a:p>
            <a:r>
              <a:rPr lang="zh-CN" altLang="en-US" sz="2400" dirty="0">
                <a:latin typeface="Times New Roman" panose="02020603050405020304" pitchFamily="18" charset="0"/>
              </a:rPr>
              <a:t>     主光轴射出 。</a:t>
            </a:r>
          </a:p>
        </p:txBody>
      </p:sp>
      <p:sp>
        <p:nvSpPr>
          <p:cNvPr id="1047" name="Rectangle 26"/>
          <p:cNvSpPr>
            <a:spLocks noGrp="1"/>
          </p:cNvSpPr>
          <p:nvPr>
            <p:ph type="title"/>
          </p:nvPr>
        </p:nvSpPr>
        <p:spPr>
          <a:xfrm>
            <a:off x="2195513" y="0"/>
            <a:ext cx="5486400" cy="782638"/>
          </a:xfrm>
          <a:ln/>
        </p:spPr>
        <p:txBody>
          <a:bodyPr vert="horz" wrap="square" lIns="91440" tIns="45720" rIns="91440" bIns="45720" anchor="ctr"/>
          <a:lstStyle/>
          <a:p>
            <a:pPr eaLnBrk="1" hangingPunct="1"/>
            <a:r>
              <a:rPr lang="zh-CN" altLang="en-US" sz="4900" b="1" dirty="0">
                <a:solidFill>
                  <a:srgbClr val="0000FF"/>
                </a:solidFill>
                <a:ea typeface="华文行楷" panose="02010800040101010101" pitchFamily="2" charset="-122"/>
              </a:rPr>
              <a:t>三条特殊光线</a:t>
            </a:r>
          </a:p>
        </p:txBody>
      </p:sp>
      <p:sp>
        <p:nvSpPr>
          <p:cNvPr id="1048" name="Line 27"/>
          <p:cNvSpPr/>
          <p:nvPr/>
        </p:nvSpPr>
        <p:spPr>
          <a:xfrm>
            <a:off x="4876800" y="2286000"/>
            <a:ext cx="3886200" cy="0"/>
          </a:xfrm>
          <a:prstGeom prst="line">
            <a:avLst/>
          </a:prstGeom>
          <a:ln w="25400" cap="flat" cmpd="sng">
            <a:solidFill>
              <a:schemeClr val="tx1"/>
            </a:solidFill>
            <a:prstDash val="lgDashDot"/>
            <a:miter/>
            <a:headEnd type="none" w="med" len="med"/>
            <a:tailEnd type="none" w="med" len="med"/>
          </a:ln>
        </p:spPr>
      </p:sp>
      <p:sp>
        <p:nvSpPr>
          <p:cNvPr id="61468" name="Line 28"/>
          <p:cNvSpPr/>
          <p:nvPr/>
        </p:nvSpPr>
        <p:spPr>
          <a:xfrm>
            <a:off x="4876800" y="838200"/>
            <a:ext cx="1676400" cy="914400"/>
          </a:xfrm>
          <a:prstGeom prst="line">
            <a:avLst/>
          </a:prstGeom>
          <a:ln w="28575" cap="flat" cmpd="sng">
            <a:solidFill>
              <a:srgbClr val="0000FF"/>
            </a:solidFill>
            <a:prstDash val="solid"/>
            <a:miter/>
            <a:headEnd type="none" w="med" len="med"/>
            <a:tailEnd type="stealth" w="lg" len="lg"/>
          </a:ln>
        </p:spPr>
      </p:sp>
      <p:sp>
        <p:nvSpPr>
          <p:cNvPr id="61469" name="Line 29"/>
          <p:cNvSpPr/>
          <p:nvPr/>
        </p:nvSpPr>
        <p:spPr>
          <a:xfrm rot="-311695">
            <a:off x="6553200" y="1676400"/>
            <a:ext cx="990600" cy="609600"/>
          </a:xfrm>
          <a:prstGeom prst="line">
            <a:avLst/>
          </a:prstGeom>
          <a:ln w="25400" cap="flat" cmpd="sng">
            <a:solidFill>
              <a:srgbClr val="3366FF"/>
            </a:solidFill>
            <a:prstDash val="sysDot"/>
            <a:miter/>
            <a:headEnd type="none" w="med" len="med"/>
            <a:tailEnd type="none" w="med" len="med"/>
          </a:ln>
        </p:spPr>
      </p:sp>
      <p:sp>
        <p:nvSpPr>
          <p:cNvPr id="61470" name="Line 30"/>
          <p:cNvSpPr/>
          <p:nvPr/>
        </p:nvSpPr>
        <p:spPr>
          <a:xfrm>
            <a:off x="6781800" y="1733550"/>
            <a:ext cx="1828800" cy="0"/>
          </a:xfrm>
          <a:prstGeom prst="line">
            <a:avLst/>
          </a:prstGeom>
          <a:ln w="28575" cap="flat" cmpd="sng">
            <a:solidFill>
              <a:srgbClr val="0000FF"/>
            </a:solidFill>
            <a:prstDash val="solid"/>
            <a:miter/>
            <a:headEnd type="none" w="med" len="med"/>
            <a:tailEnd type="stealth" w="lg" len="lg"/>
          </a:ln>
        </p:spPr>
      </p:sp>
      <p:sp>
        <p:nvSpPr>
          <p:cNvPr id="1052" name="Oval 31"/>
          <p:cNvSpPr/>
          <p:nvPr/>
        </p:nvSpPr>
        <p:spPr>
          <a:xfrm>
            <a:off x="1852613" y="2230438"/>
            <a:ext cx="90487" cy="90487"/>
          </a:xfrm>
          <a:prstGeom prst="ellipse">
            <a:avLst/>
          </a:prstGeom>
          <a:gradFill rotWithShape="0">
            <a:gsLst>
              <a:gs pos="0">
                <a:srgbClr val="A50021"/>
              </a:gs>
              <a:gs pos="100000">
                <a:srgbClr val="4C000F"/>
              </a:gs>
            </a:gsLst>
            <a:path path="shape">
              <a:fillToRect l="50000" t="50000" r="50000" b="50000"/>
            </a:path>
            <a:tileRect/>
          </a:gradFill>
          <a:ln w="12700" cap="flat" cmpd="sng">
            <a:solidFill>
              <a:srgbClr val="8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053" name="Oval 32"/>
          <p:cNvSpPr/>
          <p:nvPr/>
        </p:nvSpPr>
        <p:spPr>
          <a:xfrm>
            <a:off x="2787650" y="2230438"/>
            <a:ext cx="90488" cy="90487"/>
          </a:xfrm>
          <a:prstGeom prst="ellipse">
            <a:avLst/>
          </a:prstGeom>
          <a:gradFill rotWithShape="0">
            <a:gsLst>
              <a:gs pos="0">
                <a:srgbClr val="A50021"/>
              </a:gs>
              <a:gs pos="100000">
                <a:srgbClr val="4C000F"/>
              </a:gs>
            </a:gsLst>
            <a:path path="shape">
              <a:fillToRect l="50000" t="50000" r="50000" b="50000"/>
            </a:path>
            <a:tileRect/>
          </a:gradFill>
          <a:ln w="12700" cap="flat" cmpd="sng">
            <a:solidFill>
              <a:srgbClr val="A5002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054" name="Oval 33"/>
          <p:cNvSpPr/>
          <p:nvPr/>
        </p:nvSpPr>
        <p:spPr>
          <a:xfrm>
            <a:off x="914400" y="2230438"/>
            <a:ext cx="90488" cy="90487"/>
          </a:xfrm>
          <a:prstGeom prst="ellipse">
            <a:avLst/>
          </a:prstGeom>
          <a:gradFill rotWithShape="0">
            <a:gsLst>
              <a:gs pos="0">
                <a:srgbClr val="800000"/>
              </a:gs>
              <a:gs pos="100000">
                <a:srgbClr val="3B0000"/>
              </a:gs>
            </a:gsLst>
            <a:path path="shape">
              <a:fillToRect l="50000" t="50000" r="50000" b="50000"/>
            </a:path>
            <a:tileRect/>
          </a:gradFill>
          <a:ln w="12700" cap="flat" cmpd="sng">
            <a:solidFill>
              <a:srgbClr val="8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055" name="Oval 34"/>
          <p:cNvSpPr/>
          <p:nvPr/>
        </p:nvSpPr>
        <p:spPr>
          <a:xfrm>
            <a:off x="6621463" y="2247900"/>
            <a:ext cx="71437" cy="71438"/>
          </a:xfrm>
          <a:prstGeom prst="ellipse">
            <a:avLst/>
          </a:prstGeom>
          <a:gradFill rotWithShape="0">
            <a:gsLst>
              <a:gs pos="0">
                <a:srgbClr val="000000"/>
              </a:gs>
              <a:gs pos="100000">
                <a:srgbClr val="000000"/>
              </a:gs>
            </a:gsLst>
            <a:path path="shape">
              <a:fillToRect l="50000" t="50000" r="50000" b="50000"/>
            </a:path>
            <a:tileRect/>
          </a:gradFill>
          <a:ln w="0" cap="flat" cmpd="sng">
            <a:solidFill>
              <a:srgbClr val="8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056" name="Oval 35"/>
          <p:cNvSpPr/>
          <p:nvPr/>
        </p:nvSpPr>
        <p:spPr>
          <a:xfrm>
            <a:off x="7624763" y="2247900"/>
            <a:ext cx="71437" cy="71438"/>
          </a:xfrm>
          <a:prstGeom prst="ellipse">
            <a:avLst/>
          </a:prstGeom>
          <a:gradFill rotWithShape="0">
            <a:gsLst>
              <a:gs pos="0">
                <a:srgbClr val="000000"/>
              </a:gs>
              <a:gs pos="100000">
                <a:srgbClr val="000000"/>
              </a:gs>
            </a:gsLst>
            <a:path path="shape">
              <a:fillToRect l="50000" t="50000" r="50000" b="50000"/>
            </a:path>
            <a:tileRect/>
          </a:gradFill>
          <a:ln w="0" cap="flat" cmpd="sng">
            <a:solidFill>
              <a:srgbClr val="8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057" name="Oval 36"/>
          <p:cNvSpPr/>
          <p:nvPr/>
        </p:nvSpPr>
        <p:spPr>
          <a:xfrm>
            <a:off x="5562600" y="2247900"/>
            <a:ext cx="71438" cy="71438"/>
          </a:xfrm>
          <a:prstGeom prst="ellipse">
            <a:avLst/>
          </a:prstGeom>
          <a:gradFill rotWithShape="0">
            <a:gsLst>
              <a:gs pos="0">
                <a:srgbClr val="000000"/>
              </a:gs>
              <a:gs pos="100000">
                <a:srgbClr val="000000"/>
              </a:gs>
            </a:gsLst>
            <a:path path="shape">
              <a:fillToRect l="50000" t="50000" r="50000" b="50000"/>
            </a:path>
            <a:tileRect/>
          </a:gradFill>
          <a:ln w="0" cap="flat" cmpd="sng">
            <a:solidFill>
              <a:srgbClr val="8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058" name="WordArt 37"/>
          <p:cNvSpPr/>
          <p:nvPr/>
        </p:nvSpPr>
        <p:spPr>
          <a:xfrm>
            <a:off x="250825" y="0"/>
            <a:ext cx="1368425" cy="55245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  <a:normAutofit fontScale="92500" lnSpcReduction="10000"/>
          </a:bodyPr>
          <a:lstStyle/>
          <a:p>
            <a:pPr algn="ctr" eaLnBrk="0" hangingPunct="0"/>
            <a:r>
              <a:rPr lang="zh-CN" altLang="en-US" sz="3600" b="1">
                <a:ln w="9525" cap="flat" cmpd="sng">
                  <a:solidFill>
                    <a:srgbClr val="CC99FF"/>
                  </a:solidFill>
                  <a:prstDash val="solid"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  <a:tileRect/>
                </a:gradFill>
                <a:effectLst>
                  <a:outerShdw dist="53882" dir="2699999" algn="ctr" rotWithShape="0">
                    <a:srgbClr val="9999FF">
                      <a:alpha val="79999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温故知新</a:t>
            </a:r>
          </a:p>
        </p:txBody>
      </p:sp>
      <p:sp>
        <p:nvSpPr>
          <p:cNvPr id="1059" name="AutoShape 39">
            <a:hlinkClick r:id="" action="ppaction://hlinkshowjump?jump=firstslide"/>
          </p:cNvPr>
          <p:cNvSpPr/>
          <p:nvPr/>
        </p:nvSpPr>
        <p:spPr>
          <a:xfrm>
            <a:off x="7669213" y="6237288"/>
            <a:ext cx="360362" cy="360362"/>
          </a:xfrm>
          <a:prstGeom prst="actionButtonBeginning">
            <a:avLst/>
          </a:prstGeom>
          <a:solidFill>
            <a:schemeClr val="accent1"/>
          </a:solidFill>
          <a:ln w="9525">
            <a:noFill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060" name="AutoShape 40">
            <a:hlinkClick r:id="" action="ppaction://hlinkshowjump?jump=previousslide"/>
          </p:cNvPr>
          <p:cNvSpPr/>
          <p:nvPr/>
        </p:nvSpPr>
        <p:spPr>
          <a:xfrm>
            <a:off x="8029575" y="6237288"/>
            <a:ext cx="287338" cy="360362"/>
          </a:xfrm>
          <a:prstGeom prst="actionButtonBackPrevious">
            <a:avLst/>
          </a:prstGeom>
          <a:solidFill>
            <a:schemeClr val="accent1"/>
          </a:solidFill>
          <a:ln w="9525">
            <a:noFill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061" name="AutoShape 41">
            <a:hlinkClick r:id="" action="ppaction://hlinkshowjump?jump=nextslide"/>
          </p:cNvPr>
          <p:cNvSpPr/>
          <p:nvPr/>
        </p:nvSpPr>
        <p:spPr>
          <a:xfrm>
            <a:off x="8316913" y="6237288"/>
            <a:ext cx="287337" cy="360362"/>
          </a:xfrm>
          <a:prstGeom prst="actionButtonForwardNext">
            <a:avLst/>
          </a:prstGeom>
          <a:solidFill>
            <a:schemeClr val="accent1"/>
          </a:solidFill>
          <a:ln w="9525">
            <a:noFill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062" name="AutoShape 42">
            <a:hlinkClick r:id="" action="ppaction://noaction"/>
          </p:cNvPr>
          <p:cNvSpPr/>
          <p:nvPr/>
        </p:nvSpPr>
        <p:spPr>
          <a:xfrm>
            <a:off x="8532813" y="6237288"/>
            <a:ext cx="360362" cy="360362"/>
          </a:xfrm>
          <a:prstGeom prst="actionButtonEnd">
            <a:avLst/>
          </a:prstGeom>
          <a:solidFill>
            <a:schemeClr val="accent1"/>
          </a:solidFill>
          <a:ln w="9525">
            <a:noFill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6" dur="500"/>
                                        <p:tgtEl>
                                          <p:spTgt spid="6145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打铁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14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14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14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14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ZOOM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14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14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14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14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ZOOM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00"/>
                            </p:stCondLst>
                            <p:childTnLst>
                              <p:par>
                                <p:cTn id="3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61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500"/>
                            </p:stCondLst>
                            <p:childTnLst>
                              <p:par>
                                <p:cTn id="3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61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000"/>
                            </p:stCondLst>
                            <p:childTnLst>
                              <p:par>
                                <p:cTn id="41" presetID="18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43" dur="500"/>
                                        <p:tgtEl>
                                          <p:spTgt spid="61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614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614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嘀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6146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MTO_01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"/>
                            </p:stCondLst>
                            <p:childTnLst>
                              <p:par>
                                <p:cTn id="5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6146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MTO_01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614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"/>
                            </p:stCondLst>
                            <p:childTnLst>
                              <p:par>
                                <p:cTn id="65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67" dur="500"/>
                                        <p:tgtEl>
                                          <p:spTgt spid="614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000"/>
                            </p:stCondLst>
                            <p:childTnLst>
                              <p:par>
                                <p:cTn id="69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614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614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614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614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ZOOM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9" dur="500"/>
                                        <p:tgtEl>
                                          <p:spTgt spid="6146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56" grpId="0"/>
      <p:bldP spid="61462" grpId="0"/>
      <p:bldP spid="6146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4"/>
          <p:cNvSpPr>
            <a:spLocks noGrp="1"/>
          </p:cNvSpPr>
          <p:nvPr>
            <p:ph idx="1"/>
          </p:nvPr>
        </p:nvSpPr>
        <p:spPr>
          <a:xfrm>
            <a:off x="539750" y="1701800"/>
            <a:ext cx="8229600" cy="4492625"/>
          </a:xfrm>
          <a:ln/>
        </p:spPr>
        <p:txBody>
          <a:bodyPr vert="horz" wrap="square" lIns="91440" tIns="45720" rIns="91440" bIns="45720" anchor="t"/>
          <a:lstStyle/>
          <a:p>
            <a:pPr eaLnBrk="1" hangingPunct="1">
              <a:lnSpc>
                <a:spcPct val="150000"/>
              </a:lnSpc>
              <a:buNone/>
            </a:pPr>
            <a:r>
              <a:rPr lang="en-US" altLang="zh-CN" sz="2400" dirty="0">
                <a:solidFill>
                  <a:srgbClr val="0000CC"/>
                </a:solidFill>
              </a:rPr>
              <a:t>1.</a:t>
            </a:r>
            <a:r>
              <a:rPr lang="zh-CN" altLang="en-US" sz="2400" dirty="0">
                <a:solidFill>
                  <a:srgbClr val="0000CC"/>
                </a:solidFill>
              </a:rPr>
              <a:t>当物体在2倍焦距以外时，凸透镜成______、______、_______像；像在</a:t>
            </a:r>
            <a:r>
              <a:rPr lang="en-US" altLang="zh-CN" sz="2400" dirty="0">
                <a:solidFill>
                  <a:srgbClr val="0000CC"/>
                </a:solidFill>
              </a:rPr>
              <a:t>1</a:t>
            </a:r>
            <a:r>
              <a:rPr lang="zh-CN" altLang="en-US" sz="2400" dirty="0">
                <a:solidFill>
                  <a:srgbClr val="0000CC"/>
                </a:solidFill>
              </a:rPr>
              <a:t>倍焦距和</a:t>
            </a:r>
            <a:r>
              <a:rPr lang="en-US" altLang="zh-CN" sz="2400" dirty="0">
                <a:solidFill>
                  <a:srgbClr val="0000CC"/>
                </a:solidFill>
              </a:rPr>
              <a:t>2</a:t>
            </a:r>
            <a:r>
              <a:rPr lang="zh-CN" altLang="en-US" sz="2400" dirty="0">
                <a:solidFill>
                  <a:srgbClr val="0000CC"/>
                </a:solidFill>
              </a:rPr>
              <a:t>倍焦距之间。</a:t>
            </a:r>
          </a:p>
          <a:p>
            <a:pPr eaLnBrk="1" hangingPunct="1">
              <a:lnSpc>
                <a:spcPct val="150000"/>
              </a:lnSpc>
              <a:buNone/>
            </a:pPr>
            <a:r>
              <a:rPr lang="en-US" altLang="zh-CN" sz="2400" dirty="0">
                <a:solidFill>
                  <a:srgbClr val="0000CC"/>
                </a:solidFill>
              </a:rPr>
              <a:t>2.</a:t>
            </a:r>
            <a:r>
              <a:rPr lang="zh-CN" altLang="en-US" sz="2400" dirty="0">
                <a:solidFill>
                  <a:srgbClr val="0000CC"/>
                </a:solidFill>
              </a:rPr>
              <a:t>当物体在</a:t>
            </a:r>
            <a:r>
              <a:rPr lang="en-US" altLang="zh-CN" sz="2400" dirty="0">
                <a:solidFill>
                  <a:srgbClr val="0000CC"/>
                </a:solidFill>
              </a:rPr>
              <a:t>1</a:t>
            </a:r>
            <a:r>
              <a:rPr lang="zh-CN" altLang="en-US" sz="2400" dirty="0">
                <a:solidFill>
                  <a:srgbClr val="0000CC"/>
                </a:solidFill>
              </a:rPr>
              <a:t>倍</a:t>
            </a:r>
            <a:r>
              <a:rPr lang="en-US" altLang="zh-CN" sz="2400" dirty="0">
                <a:solidFill>
                  <a:srgbClr val="0000CC"/>
                </a:solidFill>
              </a:rPr>
              <a:t>焦距和</a:t>
            </a:r>
            <a:r>
              <a:rPr lang="zh-CN" altLang="en-US" sz="2400" dirty="0">
                <a:solidFill>
                  <a:srgbClr val="0000CC"/>
                </a:solidFill>
              </a:rPr>
              <a:t>2倍焦距之间时，凸透镜成______、_______、_______像；像距在二倍焦距以外。</a:t>
            </a:r>
          </a:p>
          <a:p>
            <a:pPr eaLnBrk="1" hangingPunct="1">
              <a:lnSpc>
                <a:spcPct val="150000"/>
              </a:lnSpc>
              <a:buNone/>
            </a:pPr>
            <a:r>
              <a:rPr lang="en-US" altLang="zh-CN" sz="2400" dirty="0">
                <a:solidFill>
                  <a:srgbClr val="0000CC"/>
                </a:solidFill>
              </a:rPr>
              <a:t>3.</a:t>
            </a:r>
            <a:r>
              <a:rPr lang="zh-CN" altLang="en-US" sz="2400" dirty="0">
                <a:solidFill>
                  <a:srgbClr val="0000CC"/>
                </a:solidFill>
              </a:rPr>
              <a:t>当物体在焦距以内时，凸透镜成______、_______、_______像；像距大于物距。</a:t>
            </a:r>
          </a:p>
          <a:p>
            <a:pPr eaLnBrk="1" hangingPunct="1">
              <a:lnSpc>
                <a:spcPct val="150000"/>
              </a:lnSpc>
              <a:buNone/>
            </a:pPr>
            <a:r>
              <a:rPr lang="en-US" altLang="zh-CN" sz="2400" dirty="0">
                <a:solidFill>
                  <a:srgbClr val="0000CC"/>
                </a:solidFill>
              </a:rPr>
              <a:t>4.</a:t>
            </a:r>
            <a:r>
              <a:rPr lang="zh-CN" altLang="en-US" sz="2400" dirty="0">
                <a:solidFill>
                  <a:srgbClr val="0000CC"/>
                </a:solidFill>
              </a:rPr>
              <a:t>当物体放在交点上时，_______，光线经折射后平行射出。</a:t>
            </a:r>
          </a:p>
        </p:txBody>
      </p:sp>
      <p:grpSp>
        <p:nvGrpSpPr>
          <p:cNvPr id="21507" name="Group 16"/>
          <p:cNvGrpSpPr/>
          <p:nvPr/>
        </p:nvGrpSpPr>
        <p:grpSpPr>
          <a:xfrm>
            <a:off x="900113" y="1628775"/>
            <a:ext cx="7199312" cy="4057650"/>
            <a:chOff x="567" y="1026"/>
            <a:chExt cx="4535" cy="2556"/>
          </a:xfrm>
        </p:grpSpPr>
        <p:sp>
          <p:nvSpPr>
            <p:cNvPr id="21519" name="Text Box 6"/>
            <p:cNvSpPr txBox="1"/>
            <p:nvPr/>
          </p:nvSpPr>
          <p:spPr>
            <a:xfrm>
              <a:off x="3651" y="1026"/>
              <a:ext cx="635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dirty="0">
                  <a:solidFill>
                    <a:srgbClr val="FF0000"/>
                  </a:solidFill>
                  <a:latin typeface="Arial" panose="020B0604020202020204" pitchFamily="34" charset="0"/>
                </a:rPr>
                <a:t>倒立</a:t>
              </a:r>
            </a:p>
          </p:txBody>
        </p:sp>
        <p:sp>
          <p:nvSpPr>
            <p:cNvPr id="21520" name="Text Box 7"/>
            <p:cNvSpPr txBox="1"/>
            <p:nvPr/>
          </p:nvSpPr>
          <p:spPr>
            <a:xfrm>
              <a:off x="4468" y="1026"/>
              <a:ext cx="634" cy="32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dirty="0">
                  <a:solidFill>
                    <a:srgbClr val="FF0000"/>
                  </a:solidFill>
                  <a:latin typeface="Arial" panose="020B0604020202020204" pitchFamily="34" charset="0"/>
                </a:rPr>
                <a:t>缩小</a:t>
              </a:r>
            </a:p>
          </p:txBody>
        </p:sp>
        <p:sp>
          <p:nvSpPr>
            <p:cNvPr id="21521" name="Text Box 8"/>
            <p:cNvSpPr txBox="1"/>
            <p:nvPr/>
          </p:nvSpPr>
          <p:spPr>
            <a:xfrm>
              <a:off x="793" y="1379"/>
              <a:ext cx="635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dirty="0">
                  <a:solidFill>
                    <a:srgbClr val="FF0000"/>
                  </a:solidFill>
                  <a:latin typeface="Arial" panose="020B0604020202020204" pitchFamily="34" charset="0"/>
                </a:rPr>
                <a:t>实</a:t>
              </a:r>
            </a:p>
          </p:txBody>
        </p:sp>
        <p:sp>
          <p:nvSpPr>
            <p:cNvPr id="21522" name="Text Box 9"/>
            <p:cNvSpPr txBox="1"/>
            <p:nvPr/>
          </p:nvSpPr>
          <p:spPr>
            <a:xfrm>
              <a:off x="4014" y="1798"/>
              <a:ext cx="908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ctr">
                <a:spcBef>
                  <a:spcPct val="20000"/>
                </a:spcBef>
              </a:pPr>
              <a:r>
                <a:rPr lang="zh-CN" altLang="en-US" dirty="0">
                  <a:solidFill>
                    <a:srgbClr val="FF0000"/>
                  </a:solidFill>
                  <a:latin typeface="Arial" panose="020B0604020202020204" pitchFamily="34" charset="0"/>
                </a:rPr>
                <a:t>倒立</a:t>
              </a:r>
            </a:p>
          </p:txBody>
        </p:sp>
        <p:sp>
          <p:nvSpPr>
            <p:cNvPr id="21523" name="Text Box 10"/>
            <p:cNvSpPr txBox="1"/>
            <p:nvPr/>
          </p:nvSpPr>
          <p:spPr>
            <a:xfrm>
              <a:off x="567" y="2105"/>
              <a:ext cx="908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ctr">
                <a:spcBef>
                  <a:spcPct val="20000"/>
                </a:spcBef>
              </a:pPr>
              <a:r>
                <a:rPr lang="zh-CN" altLang="en-US" dirty="0">
                  <a:solidFill>
                    <a:srgbClr val="FF0000"/>
                  </a:solidFill>
                  <a:latin typeface="Arial" panose="020B0604020202020204" pitchFamily="34" charset="0"/>
                </a:rPr>
                <a:t>放大</a:t>
              </a:r>
            </a:p>
          </p:txBody>
        </p:sp>
        <p:sp>
          <p:nvSpPr>
            <p:cNvPr id="21524" name="Text Box 11"/>
            <p:cNvSpPr txBox="1"/>
            <p:nvPr/>
          </p:nvSpPr>
          <p:spPr>
            <a:xfrm>
              <a:off x="1474" y="2151"/>
              <a:ext cx="908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ctr">
                <a:spcBef>
                  <a:spcPct val="20000"/>
                </a:spcBef>
              </a:pPr>
              <a:r>
                <a:rPr lang="zh-CN" altLang="en-US" dirty="0">
                  <a:solidFill>
                    <a:srgbClr val="FF0000"/>
                  </a:solidFill>
                  <a:latin typeface="Arial" panose="020B0604020202020204" pitchFamily="34" charset="0"/>
                </a:rPr>
                <a:t>实</a:t>
              </a:r>
            </a:p>
          </p:txBody>
        </p:sp>
        <p:sp>
          <p:nvSpPr>
            <p:cNvPr id="21525" name="Text Box 12"/>
            <p:cNvSpPr txBox="1"/>
            <p:nvPr/>
          </p:nvSpPr>
          <p:spPr>
            <a:xfrm>
              <a:off x="3288" y="2569"/>
              <a:ext cx="636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dirty="0">
                  <a:solidFill>
                    <a:srgbClr val="FF0000"/>
                  </a:solidFill>
                  <a:latin typeface="Arial" panose="020B0604020202020204" pitchFamily="34" charset="0"/>
                </a:rPr>
                <a:t>正立</a:t>
              </a:r>
            </a:p>
          </p:txBody>
        </p:sp>
        <p:sp>
          <p:nvSpPr>
            <p:cNvPr id="21526" name="Text Box 13"/>
            <p:cNvSpPr txBox="1"/>
            <p:nvPr/>
          </p:nvSpPr>
          <p:spPr>
            <a:xfrm>
              <a:off x="4196" y="2568"/>
              <a:ext cx="634" cy="32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dirty="0">
                  <a:solidFill>
                    <a:srgbClr val="FF0000"/>
                  </a:solidFill>
                  <a:latin typeface="Arial" panose="020B0604020202020204" pitchFamily="34" charset="0"/>
                </a:rPr>
                <a:t>放大</a:t>
              </a:r>
            </a:p>
          </p:txBody>
        </p:sp>
        <p:sp>
          <p:nvSpPr>
            <p:cNvPr id="21527" name="Text Box 14"/>
            <p:cNvSpPr txBox="1"/>
            <p:nvPr/>
          </p:nvSpPr>
          <p:spPr>
            <a:xfrm>
              <a:off x="748" y="2877"/>
              <a:ext cx="635" cy="32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dirty="0">
                  <a:solidFill>
                    <a:srgbClr val="FF0000"/>
                  </a:solidFill>
                  <a:latin typeface="Arial" panose="020B0604020202020204" pitchFamily="34" charset="0"/>
                </a:rPr>
                <a:t>虚</a:t>
              </a:r>
            </a:p>
          </p:txBody>
        </p:sp>
        <p:sp>
          <p:nvSpPr>
            <p:cNvPr id="21528" name="Text Box 15"/>
            <p:cNvSpPr txBox="1"/>
            <p:nvPr/>
          </p:nvSpPr>
          <p:spPr>
            <a:xfrm>
              <a:off x="2472" y="3294"/>
              <a:ext cx="968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400" dirty="0">
                  <a:solidFill>
                    <a:srgbClr val="FF0000"/>
                  </a:solidFill>
                  <a:latin typeface="Arial" panose="020B0604020202020204" pitchFamily="34" charset="0"/>
                </a:rPr>
                <a:t>不能成像</a:t>
              </a:r>
            </a:p>
          </p:txBody>
        </p:sp>
      </p:grpSp>
      <p:grpSp>
        <p:nvGrpSpPr>
          <p:cNvPr id="21508" name="Group 17"/>
          <p:cNvGrpSpPr/>
          <p:nvPr/>
        </p:nvGrpSpPr>
        <p:grpSpPr>
          <a:xfrm>
            <a:off x="468313" y="355600"/>
            <a:ext cx="3449637" cy="1016000"/>
            <a:chOff x="0" y="7"/>
            <a:chExt cx="1936" cy="566"/>
          </a:xfrm>
        </p:grpSpPr>
        <p:pic>
          <p:nvPicPr>
            <p:cNvPr id="21514" name="Picture 6" descr="uarh4nj2[1]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392" y="75"/>
              <a:ext cx="544" cy="452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21515" name="Group 19"/>
            <p:cNvGrpSpPr/>
            <p:nvPr/>
          </p:nvGrpSpPr>
          <p:grpSpPr>
            <a:xfrm>
              <a:off x="0" y="7"/>
              <a:ext cx="1392" cy="566"/>
              <a:chOff x="0" y="0"/>
              <a:chExt cx="4176" cy="572"/>
            </a:xfrm>
          </p:grpSpPr>
          <p:sp>
            <p:nvSpPr>
              <p:cNvPr id="21517" name="AutoShape 8"/>
              <p:cNvSpPr/>
              <p:nvPr/>
            </p:nvSpPr>
            <p:spPr>
              <a:xfrm>
                <a:off x="0" y="44"/>
                <a:ext cx="4080" cy="528"/>
              </a:xfrm>
              <a:prstGeom prst="horizontalScroll">
                <a:avLst>
                  <a:gd name="adj" fmla="val 12500"/>
                </a:avLst>
              </a:prstGeom>
              <a:gradFill rotWithShape="0">
                <a:gsLst>
                  <a:gs pos="0">
                    <a:srgbClr val="FFEDED"/>
                  </a:gs>
                  <a:gs pos="100000">
                    <a:srgbClr val="FFFFFF"/>
                  </a:gs>
                </a:gsLst>
                <a:path path="rect">
                  <a:fillToRect r="100000" b="100000"/>
                </a:path>
                <a:tileRect/>
              </a:gradFill>
              <a:ln w="9525" cap="flat" cmpd="sng">
                <a:solidFill>
                  <a:srgbClr val="000099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endParaRPr lang="zh-CN" altLang="en-US" sz="380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38933" name="Text Box 9"/>
              <p:cNvSpPr txBox="1">
                <a:spLocks noChangeArrowheads="1"/>
              </p:cNvSpPr>
              <p:nvPr/>
            </p:nvSpPr>
            <p:spPr bwMode="auto">
              <a:xfrm>
                <a:off x="46" y="0"/>
                <a:ext cx="4130" cy="327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anchor="ctr">
                <a:spAutoFit/>
              </a:bodyPr>
              <a:lstStyle/>
              <a:p>
                <a:pPr marR="0" algn="ctr" defTabSz="914400" eaLnBrk="0" hangingPunct="0">
                  <a:buClrTx/>
                  <a:buSzTx/>
                  <a:buFontTx/>
                  <a:buNone/>
                  <a:defRPr/>
                </a:pPr>
                <a:endParaRPr kumimoji="0" lang="zh-CN" altLang="en-US" sz="3200" kern="1200" cap="none" spc="0" normalizeH="0" baseline="0" noProof="0" smtClean="0">
                  <a:solidFill>
                    <a:srgbClr val="000099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anose="02020603050405020304" pitchFamily="18" charset="0"/>
                  <a:ea typeface="幼圆" panose="02010509060101010101" pitchFamily="1" charset="-122"/>
                  <a:cs typeface="+mn-cs"/>
                </a:endParaRPr>
              </a:p>
            </p:txBody>
          </p:sp>
        </p:grpSp>
        <p:sp>
          <p:nvSpPr>
            <p:cNvPr id="21516" name="Text Box 10"/>
            <p:cNvSpPr txBox="1"/>
            <p:nvPr/>
          </p:nvSpPr>
          <p:spPr>
            <a:xfrm>
              <a:off x="96" y="123"/>
              <a:ext cx="1200" cy="32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3200" dirty="0">
                  <a:solidFill>
                    <a:srgbClr val="FF0000"/>
                  </a:solidFill>
                  <a:latin typeface="Times New Roman" panose="02020603050405020304" pitchFamily="18" charset="0"/>
                  <a:ea typeface="隶书" panose="02010509060101010101" pitchFamily="1" charset="-122"/>
                </a:rPr>
                <a:t>随堂练习</a:t>
              </a:r>
              <a:r>
                <a:rPr lang="en-US" altLang="zh-CN" sz="3200" dirty="0">
                  <a:solidFill>
                    <a:srgbClr val="FF0000"/>
                  </a:solidFill>
                  <a:latin typeface="Times New Roman" panose="02020603050405020304" pitchFamily="18" charset="0"/>
                  <a:ea typeface="隶书" panose="02010509060101010101" pitchFamily="1" charset="-122"/>
                </a:rPr>
                <a:t>2</a:t>
              </a:r>
            </a:p>
          </p:txBody>
        </p:sp>
      </p:grpSp>
      <p:sp>
        <p:nvSpPr>
          <p:cNvPr id="21509" name="AutoShape 23">
            <a:hlinkClick r:id="" action="ppaction://hlinkshowjump?jump=firstslide"/>
          </p:cNvPr>
          <p:cNvSpPr/>
          <p:nvPr/>
        </p:nvSpPr>
        <p:spPr>
          <a:xfrm>
            <a:off x="7669213" y="6237288"/>
            <a:ext cx="360362" cy="360362"/>
          </a:xfrm>
          <a:prstGeom prst="actionButtonBeginning">
            <a:avLst/>
          </a:prstGeom>
          <a:solidFill>
            <a:schemeClr val="accent1"/>
          </a:solidFill>
          <a:ln w="9525">
            <a:noFill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21510" name="AutoShape 24">
            <a:hlinkClick r:id="" action="ppaction://hlinkshowjump?jump=previousslide"/>
          </p:cNvPr>
          <p:cNvSpPr/>
          <p:nvPr/>
        </p:nvSpPr>
        <p:spPr>
          <a:xfrm>
            <a:off x="8029575" y="6237288"/>
            <a:ext cx="287338" cy="360362"/>
          </a:xfrm>
          <a:prstGeom prst="actionButtonBackPrevious">
            <a:avLst/>
          </a:prstGeom>
          <a:solidFill>
            <a:schemeClr val="accent1"/>
          </a:solidFill>
          <a:ln w="9525">
            <a:noFill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21511" name="AutoShape 25">
            <a:hlinkClick r:id="" action="ppaction://hlinkshowjump?jump=nextslide"/>
          </p:cNvPr>
          <p:cNvSpPr/>
          <p:nvPr/>
        </p:nvSpPr>
        <p:spPr>
          <a:xfrm>
            <a:off x="8316913" y="6237288"/>
            <a:ext cx="287337" cy="360362"/>
          </a:xfrm>
          <a:prstGeom prst="actionButtonForwardNext">
            <a:avLst/>
          </a:prstGeom>
          <a:solidFill>
            <a:schemeClr val="accent1"/>
          </a:solidFill>
          <a:ln w="9525">
            <a:noFill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21512" name="AutoShape 26">
            <a:hlinkClick r:id="" action="ppaction://noaction"/>
          </p:cNvPr>
          <p:cNvSpPr/>
          <p:nvPr/>
        </p:nvSpPr>
        <p:spPr>
          <a:xfrm>
            <a:off x="8532813" y="6237288"/>
            <a:ext cx="360362" cy="360362"/>
          </a:xfrm>
          <a:prstGeom prst="actionButtonEnd">
            <a:avLst/>
          </a:prstGeom>
          <a:solidFill>
            <a:schemeClr val="accent1"/>
          </a:solidFill>
          <a:ln w="9525">
            <a:noFill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21513" name="AutoShape 27">
            <a:hlinkClick r:id="" action="ppaction://noaction"/>
          </p:cNvPr>
          <p:cNvSpPr/>
          <p:nvPr/>
        </p:nvSpPr>
        <p:spPr>
          <a:xfrm>
            <a:off x="7308850" y="6237288"/>
            <a:ext cx="358775" cy="360362"/>
          </a:xfrm>
          <a:prstGeom prst="actionButtonBlank">
            <a:avLst/>
          </a:prstGeom>
          <a:solidFill>
            <a:schemeClr val="accent1"/>
          </a:solidFill>
          <a:ln w="9525">
            <a:noFill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ext Box 4"/>
          <p:cNvSpPr txBox="1"/>
          <p:nvPr/>
        </p:nvSpPr>
        <p:spPr>
          <a:xfrm>
            <a:off x="0" y="692150"/>
            <a:ext cx="7272338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dirty="0">
                <a:latin typeface="Arial" panose="020B0604020202020204" pitchFamily="34" charset="0"/>
              </a:rPr>
              <a:t>例</a:t>
            </a:r>
            <a:r>
              <a:rPr lang="en-US" altLang="zh-CN" dirty="0">
                <a:latin typeface="Arial" panose="020B0604020202020204" pitchFamily="34" charset="0"/>
              </a:rPr>
              <a:t>1</a:t>
            </a:r>
            <a:r>
              <a:rPr lang="zh-CN" altLang="en-US" dirty="0">
                <a:latin typeface="Arial" panose="020B0604020202020204" pitchFamily="34" charset="0"/>
              </a:rPr>
              <a:t>：</a:t>
            </a:r>
          </a:p>
        </p:txBody>
      </p:sp>
      <p:sp>
        <p:nvSpPr>
          <p:cNvPr id="22531" name="Text Box 5"/>
          <p:cNvSpPr txBox="1"/>
          <p:nvPr/>
        </p:nvSpPr>
        <p:spPr>
          <a:xfrm>
            <a:off x="755650" y="765175"/>
            <a:ext cx="7993063" cy="30813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342900" indent="-342900"/>
            <a:r>
              <a:rPr lang="en-US" altLang="zh-CN" dirty="0">
                <a:latin typeface="Arial" panose="020B0604020202020204" pitchFamily="34" charset="0"/>
              </a:rPr>
              <a:t>(05</a:t>
            </a:r>
            <a:r>
              <a:rPr lang="zh-CN" altLang="en-US" dirty="0">
                <a:latin typeface="Arial" panose="020B0604020202020204" pitchFamily="34" charset="0"/>
              </a:rPr>
              <a:t>年天津</a:t>
            </a:r>
            <a:r>
              <a:rPr lang="en-US" altLang="zh-CN" dirty="0">
                <a:latin typeface="Arial" panose="020B0604020202020204" pitchFamily="34" charset="0"/>
              </a:rPr>
              <a:t>)</a:t>
            </a:r>
            <a:r>
              <a:rPr lang="zh-CN" altLang="en-US" dirty="0">
                <a:latin typeface="Arial" panose="020B0604020202020204" pitchFamily="34" charset="0"/>
              </a:rPr>
              <a:t>如图</a:t>
            </a:r>
            <a:r>
              <a:rPr lang="en-US" altLang="zh-CN" dirty="0">
                <a:latin typeface="Arial" panose="020B0604020202020204" pitchFamily="34" charset="0"/>
              </a:rPr>
              <a:t>1</a:t>
            </a:r>
            <a:r>
              <a:rPr lang="zh-CN" altLang="en-US" dirty="0">
                <a:latin typeface="Arial" panose="020B0604020202020204" pitchFamily="34" charset="0"/>
              </a:rPr>
              <a:t>所示，凸透镜的焦距为</a:t>
            </a:r>
            <a:r>
              <a:rPr lang="en-US" altLang="zh-CN" dirty="0">
                <a:latin typeface="Arial" panose="020B0604020202020204" pitchFamily="34" charset="0"/>
              </a:rPr>
              <a:t>8cm</a:t>
            </a:r>
            <a:r>
              <a:rPr lang="zh-CN" altLang="en-US" dirty="0">
                <a:latin typeface="Arial" panose="020B0604020202020204" pitchFamily="34" charset="0"/>
              </a:rPr>
              <a:t>，当物体</a:t>
            </a:r>
            <a:r>
              <a:rPr lang="en-US" altLang="zh-CN" dirty="0">
                <a:latin typeface="Arial" panose="020B0604020202020204" pitchFamily="34" charset="0"/>
              </a:rPr>
              <a:t>AB</a:t>
            </a:r>
            <a:r>
              <a:rPr lang="zh-CN" altLang="en-US" dirty="0">
                <a:latin typeface="Arial" panose="020B0604020202020204" pitchFamily="34" charset="0"/>
              </a:rPr>
              <a:t>放在该凸透镜主轴上距离凸透镜</a:t>
            </a:r>
            <a:r>
              <a:rPr lang="en-US" altLang="zh-CN" dirty="0">
                <a:latin typeface="Arial" panose="020B0604020202020204" pitchFamily="34" charset="0"/>
              </a:rPr>
              <a:t>12cm</a:t>
            </a:r>
            <a:r>
              <a:rPr lang="zh-CN" altLang="en-US" dirty="0">
                <a:latin typeface="Arial" panose="020B0604020202020204" pitchFamily="34" charset="0"/>
              </a:rPr>
              <a:t>的位置处时，调整光屏的位置使光屏上出现该物体清晰的像，则在光屏上得到一个                    </a:t>
            </a:r>
            <a:r>
              <a:rPr lang="en-US" altLang="zh-CN" dirty="0">
                <a:latin typeface="Arial" panose="020B0604020202020204" pitchFamily="34" charset="0"/>
              </a:rPr>
              <a:t>(           )</a:t>
            </a:r>
          </a:p>
          <a:p>
            <a:pPr marL="342900" indent="-342900"/>
            <a:r>
              <a:rPr lang="en-US" altLang="zh-CN" dirty="0">
                <a:latin typeface="Arial" panose="020B0604020202020204" pitchFamily="34" charset="0"/>
              </a:rPr>
              <a:t>   A</a:t>
            </a:r>
            <a:r>
              <a:rPr lang="zh-CN" altLang="en-US" dirty="0">
                <a:latin typeface="Arial" panose="020B0604020202020204" pitchFamily="34" charset="0"/>
              </a:rPr>
              <a:t>、倒立放大的实像       </a:t>
            </a:r>
            <a:r>
              <a:rPr lang="en-US" altLang="zh-CN" dirty="0">
                <a:latin typeface="Arial" panose="020B0604020202020204" pitchFamily="34" charset="0"/>
              </a:rPr>
              <a:t>B</a:t>
            </a:r>
            <a:r>
              <a:rPr lang="zh-CN" altLang="en-US" dirty="0">
                <a:latin typeface="Arial" panose="020B0604020202020204" pitchFamily="34" charset="0"/>
              </a:rPr>
              <a:t>、倒立缩小的实像     </a:t>
            </a:r>
          </a:p>
          <a:p>
            <a:pPr marL="342900" indent="-342900"/>
            <a:r>
              <a:rPr lang="zh-CN" altLang="en-US" dirty="0">
                <a:latin typeface="Arial" panose="020B0604020202020204" pitchFamily="34" charset="0"/>
              </a:rPr>
              <a:t>   </a:t>
            </a:r>
            <a:r>
              <a:rPr lang="en-US" altLang="zh-CN" dirty="0">
                <a:latin typeface="Arial" panose="020B0604020202020204" pitchFamily="34" charset="0"/>
              </a:rPr>
              <a:t>C</a:t>
            </a:r>
            <a:r>
              <a:rPr lang="zh-CN" altLang="en-US" dirty="0">
                <a:latin typeface="Arial" panose="020B0604020202020204" pitchFamily="34" charset="0"/>
              </a:rPr>
              <a:t>、正立放大的实像       </a:t>
            </a:r>
            <a:r>
              <a:rPr lang="en-US" altLang="zh-CN" dirty="0">
                <a:latin typeface="Arial" panose="020B0604020202020204" pitchFamily="34" charset="0"/>
              </a:rPr>
              <a:t>D</a:t>
            </a:r>
            <a:r>
              <a:rPr lang="zh-CN" altLang="en-US" dirty="0">
                <a:latin typeface="Arial" panose="020B0604020202020204" pitchFamily="34" charset="0"/>
              </a:rPr>
              <a:t>、正立放大的虚像 </a:t>
            </a:r>
          </a:p>
        </p:txBody>
      </p:sp>
      <p:pic>
        <p:nvPicPr>
          <p:cNvPr id="22532" name="Picture 6" descr="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0" y="4221163"/>
            <a:ext cx="4032250" cy="2260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533" name="Text Box 7"/>
          <p:cNvSpPr txBox="1"/>
          <p:nvPr/>
        </p:nvSpPr>
        <p:spPr>
          <a:xfrm>
            <a:off x="468313" y="4221163"/>
            <a:ext cx="3382962" cy="15875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dirty="0">
                <a:latin typeface="Arial" panose="020B0604020202020204" pitchFamily="34" charset="0"/>
              </a:rPr>
              <a:t>分析：物体处于哪个位置？</a:t>
            </a:r>
          </a:p>
          <a:p>
            <a:pPr>
              <a:spcBef>
                <a:spcPct val="50000"/>
              </a:spcBef>
            </a:pPr>
            <a:endParaRPr lang="en-US" altLang="zh-CN" dirty="0">
              <a:latin typeface="Arial" panose="020B0604020202020204" pitchFamily="34" charset="0"/>
            </a:endParaRPr>
          </a:p>
        </p:txBody>
      </p:sp>
      <p:sp>
        <p:nvSpPr>
          <p:cNvPr id="9224" name="Rectangle 8"/>
          <p:cNvSpPr/>
          <p:nvPr/>
        </p:nvSpPr>
        <p:spPr>
          <a:xfrm>
            <a:off x="684213" y="5300663"/>
            <a:ext cx="2406650" cy="51911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rgbClr val="FF0000"/>
                </a:solidFill>
                <a:latin typeface="Arial" panose="020B0604020202020204" pitchFamily="34" charset="0"/>
              </a:rPr>
              <a:t>先画出</a:t>
            </a:r>
            <a:r>
              <a:rPr lang="en-US" altLang="zh-CN" dirty="0">
                <a:solidFill>
                  <a:srgbClr val="FF0000"/>
                </a:solidFill>
                <a:latin typeface="Arial" panose="020B0604020202020204" pitchFamily="34" charset="0"/>
              </a:rPr>
              <a:t>f</a:t>
            </a:r>
            <a:r>
              <a:rPr lang="zh-CN" altLang="en-US" dirty="0">
                <a:solidFill>
                  <a:srgbClr val="FF0000"/>
                </a:solidFill>
                <a:latin typeface="Arial" panose="020B0604020202020204" pitchFamily="34" charset="0"/>
              </a:rPr>
              <a:t>和</a:t>
            </a:r>
            <a:r>
              <a:rPr lang="en-US" altLang="zh-CN" dirty="0">
                <a:solidFill>
                  <a:srgbClr val="FF0000"/>
                </a:solidFill>
                <a:latin typeface="Arial" panose="020B0604020202020204" pitchFamily="34" charset="0"/>
              </a:rPr>
              <a:t>2f</a:t>
            </a:r>
            <a:r>
              <a:rPr lang="zh-CN" altLang="en-US" dirty="0">
                <a:solidFill>
                  <a:srgbClr val="FF0000"/>
                </a:solidFill>
                <a:latin typeface="Arial" panose="020B0604020202020204" pitchFamily="34" charset="0"/>
              </a:rPr>
              <a:t>点</a:t>
            </a:r>
          </a:p>
        </p:txBody>
      </p:sp>
      <p:sp>
        <p:nvSpPr>
          <p:cNvPr id="9225" name="Oval 9"/>
          <p:cNvSpPr/>
          <p:nvPr/>
        </p:nvSpPr>
        <p:spPr>
          <a:xfrm>
            <a:off x="5508625" y="5013325"/>
            <a:ext cx="73025" cy="144463"/>
          </a:xfrm>
          <a:prstGeom prst="ellipse">
            <a:avLst/>
          </a:prstGeom>
          <a:solidFill>
            <a:srgbClr val="FF0000"/>
          </a:solidFill>
          <a:ln w="9525" cap="flat" cmpd="sng">
            <a:solidFill>
              <a:srgbClr val="990033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/>
            <a:endParaRPr lang="zh-CN" altLang="zh-CN" dirty="0">
              <a:latin typeface="Arial" panose="020B0604020202020204" pitchFamily="34" charset="0"/>
            </a:endParaRPr>
          </a:p>
        </p:txBody>
      </p:sp>
      <p:sp>
        <p:nvSpPr>
          <p:cNvPr id="9226" name="Text Box 10"/>
          <p:cNvSpPr txBox="1"/>
          <p:nvPr/>
        </p:nvSpPr>
        <p:spPr>
          <a:xfrm>
            <a:off x="5364163" y="5229225"/>
            <a:ext cx="4318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dirty="0">
                <a:latin typeface="Arial" panose="020B0604020202020204" pitchFamily="34" charset="0"/>
              </a:rPr>
              <a:t>F</a:t>
            </a:r>
          </a:p>
        </p:txBody>
      </p:sp>
      <p:sp>
        <p:nvSpPr>
          <p:cNvPr id="9227" name="Oval 11"/>
          <p:cNvSpPr/>
          <p:nvPr/>
        </p:nvSpPr>
        <p:spPr>
          <a:xfrm>
            <a:off x="4572000" y="5070475"/>
            <a:ext cx="73025" cy="144463"/>
          </a:xfrm>
          <a:prstGeom prst="ellipse">
            <a:avLst/>
          </a:prstGeom>
          <a:solidFill>
            <a:srgbClr val="FF0000"/>
          </a:solidFill>
          <a:ln w="9525" cap="flat" cmpd="sng">
            <a:solidFill>
              <a:srgbClr val="990033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/>
            <a:endParaRPr lang="zh-CN" altLang="zh-CN" dirty="0">
              <a:latin typeface="Arial" panose="020B0604020202020204" pitchFamily="34" charset="0"/>
            </a:endParaRPr>
          </a:p>
        </p:txBody>
      </p:sp>
      <p:sp>
        <p:nvSpPr>
          <p:cNvPr id="9228" name="Text Box 12"/>
          <p:cNvSpPr txBox="1"/>
          <p:nvPr/>
        </p:nvSpPr>
        <p:spPr>
          <a:xfrm>
            <a:off x="4356100" y="5286375"/>
            <a:ext cx="720725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dirty="0">
                <a:latin typeface="Arial" panose="020B0604020202020204" pitchFamily="34" charset="0"/>
              </a:rPr>
              <a:t>2F</a:t>
            </a:r>
          </a:p>
        </p:txBody>
      </p:sp>
      <p:sp>
        <p:nvSpPr>
          <p:cNvPr id="9229" name="Text Box 13"/>
          <p:cNvSpPr txBox="1"/>
          <p:nvPr/>
        </p:nvSpPr>
        <p:spPr>
          <a:xfrm>
            <a:off x="1476375" y="2420938"/>
            <a:ext cx="792163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dirty="0">
                <a:solidFill>
                  <a:srgbClr val="FF0000"/>
                </a:solidFill>
                <a:latin typeface="Arial" panose="020B0604020202020204" pitchFamily="34" charset="0"/>
              </a:rPr>
              <a:t>A</a:t>
            </a:r>
          </a:p>
        </p:txBody>
      </p:sp>
      <p:sp>
        <p:nvSpPr>
          <p:cNvPr id="9230" name="Text Box 14"/>
          <p:cNvSpPr txBox="1"/>
          <p:nvPr/>
        </p:nvSpPr>
        <p:spPr>
          <a:xfrm>
            <a:off x="323850" y="5911850"/>
            <a:ext cx="4464050" cy="946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dirty="0">
                <a:latin typeface="Arial" panose="020B0604020202020204" pitchFamily="34" charset="0"/>
              </a:rPr>
              <a:t>再思考：做题之前可以排除哪一项？</a:t>
            </a:r>
          </a:p>
        </p:txBody>
      </p:sp>
      <p:sp>
        <p:nvSpPr>
          <p:cNvPr id="22541" name="Oval 15"/>
          <p:cNvSpPr/>
          <p:nvPr/>
        </p:nvSpPr>
        <p:spPr>
          <a:xfrm>
            <a:off x="6156325" y="4221163"/>
            <a:ext cx="360363" cy="1735137"/>
          </a:xfrm>
          <a:prstGeom prst="ellipse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grpSp>
        <p:nvGrpSpPr>
          <p:cNvPr id="22542" name="Group 17"/>
          <p:cNvGrpSpPr>
            <a:grpSpLocks noGrp="1"/>
          </p:cNvGrpSpPr>
          <p:nvPr/>
        </p:nvGrpSpPr>
        <p:grpSpPr>
          <a:xfrm>
            <a:off x="395288" y="115888"/>
            <a:ext cx="3600450" cy="792162"/>
            <a:chOff x="0" y="7"/>
            <a:chExt cx="1936" cy="773"/>
          </a:xfrm>
        </p:grpSpPr>
        <p:pic>
          <p:nvPicPr>
            <p:cNvPr id="22543" name="Picture 6" descr="uarh4nj2[1]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392" y="75"/>
              <a:ext cx="544" cy="452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22544" name="Group 19"/>
            <p:cNvGrpSpPr/>
            <p:nvPr/>
          </p:nvGrpSpPr>
          <p:grpSpPr>
            <a:xfrm>
              <a:off x="0" y="7"/>
              <a:ext cx="1392" cy="566"/>
              <a:chOff x="0" y="0"/>
              <a:chExt cx="4176" cy="572"/>
            </a:xfrm>
          </p:grpSpPr>
          <p:sp>
            <p:nvSpPr>
              <p:cNvPr id="22546" name="AutoShape 8"/>
              <p:cNvSpPr/>
              <p:nvPr/>
            </p:nvSpPr>
            <p:spPr>
              <a:xfrm>
                <a:off x="0" y="44"/>
                <a:ext cx="4080" cy="528"/>
              </a:xfrm>
              <a:prstGeom prst="horizontalScroll">
                <a:avLst>
                  <a:gd name="adj" fmla="val 12500"/>
                </a:avLst>
              </a:prstGeom>
              <a:gradFill rotWithShape="0">
                <a:gsLst>
                  <a:gs pos="0">
                    <a:srgbClr val="FFEDED"/>
                  </a:gs>
                  <a:gs pos="100000">
                    <a:srgbClr val="FFFFFF"/>
                  </a:gs>
                </a:gsLst>
                <a:path path="rect">
                  <a:fillToRect r="100000" b="100000"/>
                </a:path>
                <a:tileRect/>
              </a:gradFill>
              <a:ln w="9525" cap="flat" cmpd="sng">
                <a:solidFill>
                  <a:srgbClr val="000099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endParaRPr lang="zh-CN" altLang="en-US" sz="380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22" name="Text Box 9"/>
              <p:cNvSpPr txBox="1">
                <a:spLocks noChangeArrowheads="1"/>
              </p:cNvSpPr>
              <p:nvPr/>
            </p:nvSpPr>
            <p:spPr bwMode="auto">
              <a:xfrm>
                <a:off x="46" y="0"/>
                <a:ext cx="4130" cy="327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anchor="ctr">
                <a:spAutoFit/>
              </a:bodyPr>
              <a:lstStyle/>
              <a:p>
                <a:pPr marR="0" algn="ctr" defTabSz="914400" eaLnBrk="0" hangingPunct="0">
                  <a:buClrTx/>
                  <a:buSzTx/>
                  <a:buFontTx/>
                  <a:buNone/>
                  <a:defRPr/>
                </a:pPr>
                <a:endParaRPr kumimoji="0" lang="zh-CN" altLang="en-US" sz="3200" kern="1200" cap="none" spc="0" normalizeH="0" baseline="0" noProof="0" smtClean="0">
                  <a:solidFill>
                    <a:srgbClr val="000099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anose="02020603050405020304" pitchFamily="18" charset="0"/>
                  <a:ea typeface="幼圆" panose="02010509060101010101" pitchFamily="1" charset="-122"/>
                  <a:cs typeface="+mn-cs"/>
                </a:endParaRPr>
              </a:p>
            </p:txBody>
          </p:sp>
        </p:grpSp>
        <p:sp>
          <p:nvSpPr>
            <p:cNvPr id="22545" name="Text Box 10"/>
            <p:cNvSpPr txBox="1"/>
            <p:nvPr/>
          </p:nvSpPr>
          <p:spPr>
            <a:xfrm>
              <a:off x="96" y="123"/>
              <a:ext cx="1200" cy="65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3200" dirty="0">
                  <a:solidFill>
                    <a:srgbClr val="FF0000"/>
                  </a:solidFill>
                  <a:latin typeface="Times New Roman" panose="02020603050405020304" pitchFamily="18" charset="0"/>
                  <a:ea typeface="隶书" panose="02010509060101010101" pitchFamily="1" charset="-122"/>
                </a:rPr>
                <a:t>随堂练习</a:t>
              </a:r>
              <a:r>
                <a:rPr lang="en-US" altLang="zh-CN" sz="3200" dirty="0">
                  <a:solidFill>
                    <a:srgbClr val="FF0000"/>
                  </a:solidFill>
                  <a:latin typeface="Times New Roman" panose="02020603050405020304" pitchFamily="18" charset="0"/>
                  <a:ea typeface="隶书" panose="02010509060101010101" pitchFamily="1" charset="-122"/>
                </a:rPr>
                <a:t>3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2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2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2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2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2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2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2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2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2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92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92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92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92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92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4" grpId="0"/>
      <p:bldP spid="9225" grpId="0" animBg="1"/>
      <p:bldP spid="9226" grpId="0"/>
      <p:bldP spid="9227" grpId="0" animBg="1"/>
      <p:bldP spid="9228" grpId="0"/>
      <p:bldP spid="9229" grpId="0"/>
      <p:bldP spid="9230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ext Box 3"/>
          <p:cNvSpPr txBox="1"/>
          <p:nvPr/>
        </p:nvSpPr>
        <p:spPr>
          <a:xfrm>
            <a:off x="0" y="765175"/>
            <a:ext cx="7272338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dirty="0">
                <a:latin typeface="Arial" panose="020B0604020202020204" pitchFamily="34" charset="0"/>
              </a:rPr>
              <a:t>例</a:t>
            </a:r>
            <a:r>
              <a:rPr lang="en-US" altLang="zh-CN" dirty="0">
                <a:latin typeface="Arial" panose="020B0604020202020204" pitchFamily="34" charset="0"/>
              </a:rPr>
              <a:t>2</a:t>
            </a:r>
            <a:r>
              <a:rPr lang="zh-CN" altLang="en-US" dirty="0">
                <a:latin typeface="Arial" panose="020B0604020202020204" pitchFamily="34" charset="0"/>
              </a:rPr>
              <a:t>：</a:t>
            </a:r>
          </a:p>
        </p:txBody>
      </p:sp>
      <p:sp>
        <p:nvSpPr>
          <p:cNvPr id="23555" name="Text Box 4"/>
          <p:cNvSpPr txBox="1"/>
          <p:nvPr/>
        </p:nvSpPr>
        <p:spPr>
          <a:xfrm>
            <a:off x="755650" y="765175"/>
            <a:ext cx="7993063" cy="2654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342900" indent="-342900"/>
            <a:r>
              <a:rPr lang="zh-CN" altLang="en-US" dirty="0">
                <a:latin typeface="Arial" panose="020B0604020202020204" pitchFamily="34" charset="0"/>
              </a:rPr>
              <a:t>如图</a:t>
            </a:r>
            <a:r>
              <a:rPr lang="en-US" altLang="zh-CN" dirty="0">
                <a:latin typeface="Arial" panose="020B0604020202020204" pitchFamily="34" charset="0"/>
              </a:rPr>
              <a:t>1</a:t>
            </a:r>
            <a:r>
              <a:rPr lang="zh-CN" altLang="en-US" dirty="0">
                <a:latin typeface="Arial" panose="020B0604020202020204" pitchFamily="34" charset="0"/>
              </a:rPr>
              <a:t>所示，凸透镜的焦距为</a:t>
            </a:r>
            <a:r>
              <a:rPr lang="en-US" altLang="zh-CN" dirty="0">
                <a:latin typeface="Arial" panose="020B0604020202020204" pitchFamily="34" charset="0"/>
              </a:rPr>
              <a:t>7cm</a:t>
            </a:r>
            <a:r>
              <a:rPr lang="zh-CN" altLang="en-US" dirty="0">
                <a:latin typeface="Arial" panose="020B0604020202020204" pitchFamily="34" charset="0"/>
              </a:rPr>
              <a:t>，当物体</a:t>
            </a:r>
            <a:r>
              <a:rPr lang="en-US" altLang="zh-CN" dirty="0">
                <a:latin typeface="Arial" panose="020B0604020202020204" pitchFamily="34" charset="0"/>
              </a:rPr>
              <a:t>AB</a:t>
            </a:r>
            <a:r>
              <a:rPr lang="zh-CN" altLang="en-US" dirty="0">
                <a:latin typeface="Arial" panose="020B0604020202020204" pitchFamily="34" charset="0"/>
              </a:rPr>
              <a:t>放在该凸透镜主轴上距离凸透镜</a:t>
            </a:r>
            <a:r>
              <a:rPr lang="en-US" altLang="zh-CN" dirty="0">
                <a:latin typeface="Arial" panose="020B0604020202020204" pitchFamily="34" charset="0"/>
              </a:rPr>
              <a:t>21cm</a:t>
            </a:r>
            <a:r>
              <a:rPr lang="zh-CN" altLang="en-US" dirty="0">
                <a:latin typeface="Arial" panose="020B0604020202020204" pitchFamily="34" charset="0"/>
              </a:rPr>
              <a:t>的位置处时，调整光屏的位置使光屏上出现该物体清晰的像，则在光屏上得到一个   </a:t>
            </a:r>
            <a:r>
              <a:rPr lang="en-US" altLang="zh-CN" dirty="0">
                <a:latin typeface="Arial" panose="020B0604020202020204" pitchFamily="34" charset="0"/>
              </a:rPr>
              <a:t>(           )</a:t>
            </a:r>
          </a:p>
          <a:p>
            <a:pPr marL="342900" indent="-342900"/>
            <a:r>
              <a:rPr lang="en-US" altLang="zh-CN" dirty="0">
                <a:latin typeface="Arial" panose="020B0604020202020204" pitchFamily="34" charset="0"/>
              </a:rPr>
              <a:t>   A</a:t>
            </a:r>
            <a:r>
              <a:rPr lang="zh-CN" altLang="en-US" dirty="0">
                <a:latin typeface="Arial" panose="020B0604020202020204" pitchFamily="34" charset="0"/>
              </a:rPr>
              <a:t>、倒立放大的实像       </a:t>
            </a:r>
            <a:r>
              <a:rPr lang="en-US" altLang="zh-CN" dirty="0">
                <a:latin typeface="Arial" panose="020B0604020202020204" pitchFamily="34" charset="0"/>
              </a:rPr>
              <a:t>B</a:t>
            </a:r>
            <a:r>
              <a:rPr lang="zh-CN" altLang="en-US" dirty="0">
                <a:latin typeface="Arial" panose="020B0604020202020204" pitchFamily="34" charset="0"/>
              </a:rPr>
              <a:t>、倒立缩小的实像     </a:t>
            </a:r>
          </a:p>
          <a:p>
            <a:pPr marL="342900" indent="-342900"/>
            <a:r>
              <a:rPr lang="zh-CN" altLang="en-US" dirty="0">
                <a:latin typeface="Arial" panose="020B0604020202020204" pitchFamily="34" charset="0"/>
              </a:rPr>
              <a:t>   </a:t>
            </a:r>
            <a:r>
              <a:rPr lang="en-US" altLang="zh-CN" dirty="0">
                <a:latin typeface="Arial" panose="020B0604020202020204" pitchFamily="34" charset="0"/>
              </a:rPr>
              <a:t>C</a:t>
            </a:r>
            <a:r>
              <a:rPr lang="zh-CN" altLang="en-US" dirty="0">
                <a:latin typeface="Arial" panose="020B0604020202020204" pitchFamily="34" charset="0"/>
              </a:rPr>
              <a:t>、正立放大的实像       </a:t>
            </a:r>
            <a:r>
              <a:rPr lang="en-US" altLang="zh-CN" dirty="0">
                <a:latin typeface="Arial" panose="020B0604020202020204" pitchFamily="34" charset="0"/>
              </a:rPr>
              <a:t>D</a:t>
            </a:r>
            <a:r>
              <a:rPr lang="zh-CN" altLang="en-US" dirty="0">
                <a:latin typeface="Arial" panose="020B0604020202020204" pitchFamily="34" charset="0"/>
              </a:rPr>
              <a:t>、正立放大的虚像 </a:t>
            </a:r>
          </a:p>
        </p:txBody>
      </p:sp>
      <p:pic>
        <p:nvPicPr>
          <p:cNvPr id="23556" name="Picture 5" descr="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0" y="4221163"/>
            <a:ext cx="4032250" cy="2260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3557" name="Text Box 6"/>
          <p:cNvSpPr txBox="1"/>
          <p:nvPr/>
        </p:nvSpPr>
        <p:spPr>
          <a:xfrm>
            <a:off x="468313" y="4221163"/>
            <a:ext cx="3382962" cy="15875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dirty="0">
                <a:latin typeface="Arial" panose="020B0604020202020204" pitchFamily="34" charset="0"/>
              </a:rPr>
              <a:t>分析：物体处于哪个位置？</a:t>
            </a:r>
          </a:p>
          <a:p>
            <a:pPr>
              <a:spcBef>
                <a:spcPct val="50000"/>
              </a:spcBef>
            </a:pPr>
            <a:endParaRPr lang="en-US" altLang="zh-CN" dirty="0">
              <a:latin typeface="Arial" panose="020B0604020202020204" pitchFamily="34" charset="0"/>
            </a:endParaRPr>
          </a:p>
        </p:txBody>
      </p:sp>
      <p:sp>
        <p:nvSpPr>
          <p:cNvPr id="11271" name="Rectangle 7"/>
          <p:cNvSpPr/>
          <p:nvPr/>
        </p:nvSpPr>
        <p:spPr>
          <a:xfrm>
            <a:off x="684213" y="5300663"/>
            <a:ext cx="2406650" cy="51911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rgbClr val="FF0000"/>
                </a:solidFill>
                <a:latin typeface="Arial" panose="020B0604020202020204" pitchFamily="34" charset="0"/>
              </a:rPr>
              <a:t>先画出</a:t>
            </a:r>
            <a:r>
              <a:rPr lang="en-US" altLang="zh-CN" dirty="0">
                <a:solidFill>
                  <a:srgbClr val="FF0000"/>
                </a:solidFill>
                <a:latin typeface="Arial" panose="020B0604020202020204" pitchFamily="34" charset="0"/>
              </a:rPr>
              <a:t>f</a:t>
            </a:r>
            <a:r>
              <a:rPr lang="zh-CN" altLang="en-US" dirty="0">
                <a:solidFill>
                  <a:srgbClr val="FF0000"/>
                </a:solidFill>
                <a:latin typeface="Arial" panose="020B0604020202020204" pitchFamily="34" charset="0"/>
              </a:rPr>
              <a:t>和</a:t>
            </a:r>
            <a:r>
              <a:rPr lang="en-US" altLang="zh-CN" dirty="0">
                <a:solidFill>
                  <a:srgbClr val="FF0000"/>
                </a:solidFill>
                <a:latin typeface="Arial" panose="020B0604020202020204" pitchFamily="34" charset="0"/>
              </a:rPr>
              <a:t>2f</a:t>
            </a:r>
            <a:r>
              <a:rPr lang="zh-CN" altLang="en-US" dirty="0">
                <a:solidFill>
                  <a:srgbClr val="FF0000"/>
                </a:solidFill>
                <a:latin typeface="Arial" panose="020B0604020202020204" pitchFamily="34" charset="0"/>
              </a:rPr>
              <a:t>点</a:t>
            </a:r>
          </a:p>
        </p:txBody>
      </p:sp>
      <p:sp>
        <p:nvSpPr>
          <p:cNvPr id="11272" name="Oval 8"/>
          <p:cNvSpPr/>
          <p:nvPr/>
        </p:nvSpPr>
        <p:spPr>
          <a:xfrm>
            <a:off x="5940425" y="5013325"/>
            <a:ext cx="73025" cy="144463"/>
          </a:xfrm>
          <a:prstGeom prst="ellipse">
            <a:avLst/>
          </a:prstGeom>
          <a:solidFill>
            <a:srgbClr val="FF0000"/>
          </a:solidFill>
          <a:ln w="9525" cap="flat" cmpd="sng">
            <a:solidFill>
              <a:srgbClr val="990033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/>
            <a:endParaRPr lang="zh-CN" altLang="zh-CN" dirty="0">
              <a:latin typeface="Arial" panose="020B0604020202020204" pitchFamily="34" charset="0"/>
            </a:endParaRPr>
          </a:p>
        </p:txBody>
      </p:sp>
      <p:sp>
        <p:nvSpPr>
          <p:cNvPr id="11273" name="Text Box 9"/>
          <p:cNvSpPr txBox="1"/>
          <p:nvPr/>
        </p:nvSpPr>
        <p:spPr>
          <a:xfrm>
            <a:off x="5868988" y="5229225"/>
            <a:ext cx="4318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dirty="0">
                <a:latin typeface="Arial" panose="020B0604020202020204" pitchFamily="34" charset="0"/>
              </a:rPr>
              <a:t>F</a:t>
            </a:r>
          </a:p>
        </p:txBody>
      </p:sp>
      <p:sp>
        <p:nvSpPr>
          <p:cNvPr id="11274" name="Oval 10"/>
          <p:cNvSpPr/>
          <p:nvPr/>
        </p:nvSpPr>
        <p:spPr>
          <a:xfrm>
            <a:off x="5507038" y="5013325"/>
            <a:ext cx="73025" cy="144463"/>
          </a:xfrm>
          <a:prstGeom prst="ellipse">
            <a:avLst/>
          </a:prstGeom>
          <a:solidFill>
            <a:srgbClr val="FF0000"/>
          </a:solidFill>
          <a:ln w="9525" cap="flat" cmpd="sng">
            <a:solidFill>
              <a:srgbClr val="990033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/>
            <a:endParaRPr lang="zh-CN" altLang="zh-CN" dirty="0">
              <a:latin typeface="Arial" panose="020B0604020202020204" pitchFamily="34" charset="0"/>
            </a:endParaRPr>
          </a:p>
        </p:txBody>
      </p:sp>
      <p:sp>
        <p:nvSpPr>
          <p:cNvPr id="11275" name="Text Box 11"/>
          <p:cNvSpPr txBox="1"/>
          <p:nvPr/>
        </p:nvSpPr>
        <p:spPr>
          <a:xfrm>
            <a:off x="5219700" y="5286375"/>
            <a:ext cx="720725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dirty="0">
                <a:latin typeface="Arial" panose="020B0604020202020204" pitchFamily="34" charset="0"/>
              </a:rPr>
              <a:t>2F</a:t>
            </a:r>
          </a:p>
        </p:txBody>
      </p:sp>
      <p:sp>
        <p:nvSpPr>
          <p:cNvPr id="11276" name="Text Box 12"/>
          <p:cNvSpPr txBox="1"/>
          <p:nvPr/>
        </p:nvSpPr>
        <p:spPr>
          <a:xfrm>
            <a:off x="6227763" y="2060575"/>
            <a:ext cx="792162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dirty="0">
                <a:solidFill>
                  <a:srgbClr val="FF0000"/>
                </a:solidFill>
                <a:latin typeface="Arial" panose="020B0604020202020204" pitchFamily="34" charset="0"/>
              </a:rPr>
              <a:t>B</a:t>
            </a:r>
          </a:p>
        </p:txBody>
      </p:sp>
      <p:sp>
        <p:nvSpPr>
          <p:cNvPr id="23564" name="Oval 14"/>
          <p:cNvSpPr/>
          <p:nvPr/>
        </p:nvSpPr>
        <p:spPr>
          <a:xfrm>
            <a:off x="6156325" y="4221163"/>
            <a:ext cx="360363" cy="1728787"/>
          </a:xfrm>
          <a:prstGeom prst="ellipse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2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2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2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2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2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12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2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2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12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12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12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12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71" grpId="0"/>
      <p:bldP spid="11272" grpId="0" animBg="1"/>
      <p:bldP spid="11273" grpId="0"/>
      <p:bldP spid="11274" grpId="0" animBg="1"/>
      <p:bldP spid="11275" grpId="0"/>
      <p:bldP spid="1127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ext Box 3"/>
          <p:cNvSpPr txBox="1"/>
          <p:nvPr/>
        </p:nvSpPr>
        <p:spPr>
          <a:xfrm>
            <a:off x="0" y="765175"/>
            <a:ext cx="7272338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dirty="0">
                <a:latin typeface="Arial" panose="020B0604020202020204" pitchFamily="34" charset="0"/>
              </a:rPr>
              <a:t>例</a:t>
            </a:r>
            <a:r>
              <a:rPr lang="en-US" altLang="zh-CN" dirty="0">
                <a:latin typeface="Arial" panose="020B0604020202020204" pitchFamily="34" charset="0"/>
              </a:rPr>
              <a:t>3</a:t>
            </a:r>
            <a:r>
              <a:rPr lang="zh-CN" altLang="en-US" dirty="0">
                <a:latin typeface="Arial" panose="020B0604020202020204" pitchFamily="34" charset="0"/>
              </a:rPr>
              <a:t>：</a:t>
            </a:r>
          </a:p>
        </p:txBody>
      </p:sp>
      <p:sp>
        <p:nvSpPr>
          <p:cNvPr id="24579" name="Text Box 4"/>
          <p:cNvSpPr txBox="1"/>
          <p:nvPr/>
        </p:nvSpPr>
        <p:spPr>
          <a:xfrm>
            <a:off x="755650" y="765175"/>
            <a:ext cx="7993063" cy="22272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342900" indent="-342900"/>
            <a:r>
              <a:rPr lang="zh-CN" altLang="en-US" dirty="0">
                <a:latin typeface="Arial" panose="020B0604020202020204" pitchFamily="34" charset="0"/>
              </a:rPr>
              <a:t>如图</a:t>
            </a:r>
            <a:r>
              <a:rPr lang="en-US" altLang="zh-CN" dirty="0">
                <a:latin typeface="Arial" panose="020B0604020202020204" pitchFamily="34" charset="0"/>
              </a:rPr>
              <a:t>1</a:t>
            </a:r>
            <a:r>
              <a:rPr lang="zh-CN" altLang="en-US" dirty="0">
                <a:latin typeface="Arial" panose="020B0604020202020204" pitchFamily="34" charset="0"/>
              </a:rPr>
              <a:t>所示，凸透镜的焦距为</a:t>
            </a:r>
            <a:r>
              <a:rPr lang="en-US" altLang="zh-CN" dirty="0">
                <a:latin typeface="Arial" panose="020B0604020202020204" pitchFamily="34" charset="0"/>
              </a:rPr>
              <a:t>18cm</a:t>
            </a:r>
            <a:r>
              <a:rPr lang="zh-CN" altLang="en-US" dirty="0">
                <a:latin typeface="Arial" panose="020B0604020202020204" pitchFamily="34" charset="0"/>
              </a:rPr>
              <a:t>，当物体</a:t>
            </a:r>
            <a:r>
              <a:rPr lang="en-US" altLang="zh-CN" dirty="0">
                <a:latin typeface="Arial" panose="020B0604020202020204" pitchFamily="34" charset="0"/>
              </a:rPr>
              <a:t>AB</a:t>
            </a:r>
            <a:r>
              <a:rPr lang="zh-CN" altLang="en-US" dirty="0">
                <a:latin typeface="Arial" panose="020B0604020202020204" pitchFamily="34" charset="0"/>
              </a:rPr>
              <a:t>放在该凸透镜主轴上距离凸透镜</a:t>
            </a:r>
            <a:r>
              <a:rPr lang="en-US" altLang="zh-CN" dirty="0">
                <a:latin typeface="Arial" panose="020B0604020202020204" pitchFamily="34" charset="0"/>
              </a:rPr>
              <a:t>10cm</a:t>
            </a:r>
            <a:r>
              <a:rPr lang="zh-CN" altLang="en-US" dirty="0">
                <a:latin typeface="Arial" panose="020B0604020202020204" pitchFamily="34" charset="0"/>
              </a:rPr>
              <a:t>的位置处时，成                    </a:t>
            </a:r>
            <a:r>
              <a:rPr lang="en-US" altLang="zh-CN" dirty="0">
                <a:latin typeface="Arial" panose="020B0604020202020204" pitchFamily="34" charset="0"/>
              </a:rPr>
              <a:t>(           )</a:t>
            </a:r>
          </a:p>
          <a:p>
            <a:pPr marL="342900" indent="-342900"/>
            <a:r>
              <a:rPr lang="en-US" altLang="zh-CN" dirty="0">
                <a:latin typeface="Arial" panose="020B0604020202020204" pitchFamily="34" charset="0"/>
              </a:rPr>
              <a:t>   A</a:t>
            </a:r>
            <a:r>
              <a:rPr lang="zh-CN" altLang="en-US" dirty="0">
                <a:latin typeface="Arial" panose="020B0604020202020204" pitchFamily="34" charset="0"/>
              </a:rPr>
              <a:t>、倒立放大的实像       </a:t>
            </a:r>
            <a:r>
              <a:rPr lang="en-US" altLang="zh-CN" dirty="0">
                <a:latin typeface="Arial" panose="020B0604020202020204" pitchFamily="34" charset="0"/>
              </a:rPr>
              <a:t>B</a:t>
            </a:r>
            <a:r>
              <a:rPr lang="zh-CN" altLang="en-US" dirty="0">
                <a:latin typeface="Arial" panose="020B0604020202020204" pitchFamily="34" charset="0"/>
              </a:rPr>
              <a:t>、倒立缩小的实像     </a:t>
            </a:r>
          </a:p>
          <a:p>
            <a:pPr marL="342900" indent="-342900"/>
            <a:r>
              <a:rPr lang="zh-CN" altLang="en-US" dirty="0">
                <a:latin typeface="Arial" panose="020B0604020202020204" pitchFamily="34" charset="0"/>
              </a:rPr>
              <a:t>   </a:t>
            </a:r>
            <a:r>
              <a:rPr lang="en-US" altLang="zh-CN" dirty="0">
                <a:latin typeface="Arial" panose="020B0604020202020204" pitchFamily="34" charset="0"/>
              </a:rPr>
              <a:t>C</a:t>
            </a:r>
            <a:r>
              <a:rPr lang="zh-CN" altLang="en-US" dirty="0">
                <a:latin typeface="Arial" panose="020B0604020202020204" pitchFamily="34" charset="0"/>
              </a:rPr>
              <a:t>、正立放大的实像       </a:t>
            </a:r>
            <a:r>
              <a:rPr lang="en-US" altLang="zh-CN" dirty="0">
                <a:latin typeface="Arial" panose="020B0604020202020204" pitchFamily="34" charset="0"/>
              </a:rPr>
              <a:t>D</a:t>
            </a:r>
            <a:r>
              <a:rPr lang="zh-CN" altLang="en-US" dirty="0">
                <a:latin typeface="Arial" panose="020B0604020202020204" pitchFamily="34" charset="0"/>
              </a:rPr>
              <a:t>、正立放大的虚像 </a:t>
            </a:r>
          </a:p>
        </p:txBody>
      </p:sp>
      <p:pic>
        <p:nvPicPr>
          <p:cNvPr id="24580" name="Picture 5" descr="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0" y="4221163"/>
            <a:ext cx="4032250" cy="2260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4581" name="Text Box 6"/>
          <p:cNvSpPr txBox="1"/>
          <p:nvPr/>
        </p:nvSpPr>
        <p:spPr>
          <a:xfrm>
            <a:off x="468313" y="4221163"/>
            <a:ext cx="3382962" cy="15875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dirty="0">
                <a:latin typeface="Arial" panose="020B0604020202020204" pitchFamily="34" charset="0"/>
              </a:rPr>
              <a:t>分析：物体处于哪个位置？</a:t>
            </a:r>
          </a:p>
          <a:p>
            <a:pPr>
              <a:spcBef>
                <a:spcPct val="50000"/>
              </a:spcBef>
            </a:pPr>
            <a:endParaRPr lang="en-US" altLang="zh-CN" dirty="0">
              <a:latin typeface="Arial" panose="020B0604020202020204" pitchFamily="34" charset="0"/>
            </a:endParaRPr>
          </a:p>
        </p:txBody>
      </p:sp>
      <p:sp>
        <p:nvSpPr>
          <p:cNvPr id="12295" name="Rectangle 7"/>
          <p:cNvSpPr/>
          <p:nvPr/>
        </p:nvSpPr>
        <p:spPr>
          <a:xfrm>
            <a:off x="684213" y="5300663"/>
            <a:ext cx="2406650" cy="51911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rgbClr val="FF0000"/>
                </a:solidFill>
                <a:latin typeface="Arial" panose="020B0604020202020204" pitchFamily="34" charset="0"/>
              </a:rPr>
              <a:t>先画出</a:t>
            </a:r>
            <a:r>
              <a:rPr lang="en-US" altLang="zh-CN" dirty="0">
                <a:solidFill>
                  <a:srgbClr val="FF0000"/>
                </a:solidFill>
                <a:latin typeface="Arial" panose="020B0604020202020204" pitchFamily="34" charset="0"/>
              </a:rPr>
              <a:t>f</a:t>
            </a:r>
            <a:r>
              <a:rPr lang="zh-CN" altLang="en-US" dirty="0">
                <a:solidFill>
                  <a:srgbClr val="FF0000"/>
                </a:solidFill>
                <a:latin typeface="Arial" panose="020B0604020202020204" pitchFamily="34" charset="0"/>
              </a:rPr>
              <a:t>和</a:t>
            </a:r>
            <a:r>
              <a:rPr lang="en-US" altLang="zh-CN" dirty="0">
                <a:solidFill>
                  <a:srgbClr val="FF0000"/>
                </a:solidFill>
                <a:latin typeface="Arial" panose="020B0604020202020204" pitchFamily="34" charset="0"/>
              </a:rPr>
              <a:t>2f</a:t>
            </a:r>
            <a:r>
              <a:rPr lang="zh-CN" altLang="en-US" dirty="0">
                <a:solidFill>
                  <a:srgbClr val="FF0000"/>
                </a:solidFill>
                <a:latin typeface="Arial" panose="020B0604020202020204" pitchFamily="34" charset="0"/>
              </a:rPr>
              <a:t>点</a:t>
            </a:r>
          </a:p>
        </p:txBody>
      </p:sp>
      <p:sp>
        <p:nvSpPr>
          <p:cNvPr id="12296" name="Oval 8"/>
          <p:cNvSpPr/>
          <p:nvPr/>
        </p:nvSpPr>
        <p:spPr>
          <a:xfrm>
            <a:off x="4859338" y="5013325"/>
            <a:ext cx="73025" cy="144463"/>
          </a:xfrm>
          <a:prstGeom prst="ellipse">
            <a:avLst/>
          </a:prstGeom>
          <a:solidFill>
            <a:srgbClr val="FF0000"/>
          </a:solidFill>
          <a:ln w="9525" cap="flat" cmpd="sng">
            <a:solidFill>
              <a:srgbClr val="990033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/>
            <a:endParaRPr lang="zh-CN" altLang="zh-CN" dirty="0">
              <a:latin typeface="Arial" panose="020B0604020202020204" pitchFamily="34" charset="0"/>
            </a:endParaRPr>
          </a:p>
        </p:txBody>
      </p:sp>
      <p:sp>
        <p:nvSpPr>
          <p:cNvPr id="12297" name="Text Box 9"/>
          <p:cNvSpPr txBox="1"/>
          <p:nvPr/>
        </p:nvSpPr>
        <p:spPr>
          <a:xfrm>
            <a:off x="4716463" y="5229225"/>
            <a:ext cx="4318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dirty="0">
                <a:latin typeface="Arial" panose="020B0604020202020204" pitchFamily="34" charset="0"/>
              </a:rPr>
              <a:t>F</a:t>
            </a:r>
          </a:p>
        </p:txBody>
      </p:sp>
      <p:sp>
        <p:nvSpPr>
          <p:cNvPr id="12298" name="Oval 10"/>
          <p:cNvSpPr/>
          <p:nvPr/>
        </p:nvSpPr>
        <p:spPr>
          <a:xfrm>
            <a:off x="3635375" y="5013325"/>
            <a:ext cx="73025" cy="144463"/>
          </a:xfrm>
          <a:prstGeom prst="ellipse">
            <a:avLst/>
          </a:prstGeom>
          <a:solidFill>
            <a:srgbClr val="FF0000"/>
          </a:solidFill>
          <a:ln w="9525" cap="flat" cmpd="sng">
            <a:solidFill>
              <a:srgbClr val="990033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/>
            <a:endParaRPr lang="zh-CN" altLang="zh-CN" dirty="0">
              <a:latin typeface="Arial" panose="020B0604020202020204" pitchFamily="34" charset="0"/>
            </a:endParaRPr>
          </a:p>
        </p:txBody>
      </p:sp>
      <p:sp>
        <p:nvSpPr>
          <p:cNvPr id="12299" name="Text Box 11"/>
          <p:cNvSpPr txBox="1"/>
          <p:nvPr/>
        </p:nvSpPr>
        <p:spPr>
          <a:xfrm>
            <a:off x="3419475" y="5300663"/>
            <a:ext cx="720725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dirty="0">
                <a:latin typeface="Arial" panose="020B0604020202020204" pitchFamily="34" charset="0"/>
              </a:rPr>
              <a:t>2F</a:t>
            </a:r>
          </a:p>
        </p:txBody>
      </p:sp>
      <p:sp>
        <p:nvSpPr>
          <p:cNvPr id="12300" name="Text Box 12"/>
          <p:cNvSpPr txBox="1"/>
          <p:nvPr/>
        </p:nvSpPr>
        <p:spPr>
          <a:xfrm>
            <a:off x="4500563" y="1628775"/>
            <a:ext cx="792162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dirty="0">
                <a:solidFill>
                  <a:srgbClr val="FF0000"/>
                </a:solidFill>
                <a:latin typeface="Arial" panose="020B0604020202020204" pitchFamily="34" charset="0"/>
              </a:rPr>
              <a:t>D</a:t>
            </a:r>
          </a:p>
        </p:txBody>
      </p:sp>
      <p:sp>
        <p:nvSpPr>
          <p:cNvPr id="24588" name="Line 13"/>
          <p:cNvSpPr/>
          <p:nvPr/>
        </p:nvSpPr>
        <p:spPr>
          <a:xfrm flipH="1">
            <a:off x="3132138" y="5084763"/>
            <a:ext cx="1944687" cy="0"/>
          </a:xfrm>
          <a:prstGeom prst="line">
            <a:avLst/>
          </a:prstGeom>
          <a:ln w="38100" cap="flat" cmpd="sng">
            <a:solidFill>
              <a:schemeClr val="tx1"/>
            </a:solidFill>
            <a:prstDash val="sysDot"/>
            <a:headEnd type="none" w="med" len="med"/>
            <a:tailEnd type="none" w="med" len="med"/>
          </a:ln>
        </p:spPr>
      </p:sp>
      <p:sp>
        <p:nvSpPr>
          <p:cNvPr id="24589" name="Oval 15"/>
          <p:cNvSpPr/>
          <p:nvPr/>
        </p:nvSpPr>
        <p:spPr>
          <a:xfrm>
            <a:off x="6084888" y="4292600"/>
            <a:ext cx="431800" cy="1663700"/>
          </a:xfrm>
          <a:prstGeom prst="ellipse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24590" name="标题 16"/>
          <p:cNvSpPr>
            <a:spLocks noGrp="1"/>
          </p:cNvSpPr>
          <p:nvPr>
            <p:ph type="title"/>
          </p:nvPr>
        </p:nvSpPr>
        <p:spPr>
          <a:ln/>
        </p:spPr>
        <p:txBody>
          <a:bodyPr vert="horz" wrap="square" lIns="91440" tIns="45720" rIns="91440" bIns="45720" anchor="ctr"/>
          <a:lstStyle/>
          <a:p>
            <a:pPr eaLnBrk="1" hangingPunct="1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2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2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2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2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22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22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22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22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22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22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23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23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5" grpId="0"/>
      <p:bldP spid="12296" grpId="0" animBg="1"/>
      <p:bldP spid="12297" grpId="0"/>
      <p:bldP spid="12298" grpId="0" animBg="1"/>
      <p:bldP spid="12299" grpId="0"/>
      <p:bldP spid="12300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ext Box 4"/>
          <p:cNvSpPr txBox="1"/>
          <p:nvPr/>
        </p:nvSpPr>
        <p:spPr>
          <a:xfrm>
            <a:off x="539750" y="404813"/>
            <a:ext cx="7632700" cy="13731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dirty="0">
                <a:latin typeface="Arial" panose="020B0604020202020204" pitchFamily="34" charset="0"/>
              </a:rPr>
              <a:t>4</a:t>
            </a:r>
            <a:r>
              <a:rPr lang="zh-CN" altLang="en-US" dirty="0">
                <a:latin typeface="Arial" panose="020B0604020202020204" pitchFamily="34" charset="0"/>
              </a:rPr>
              <a:t>、如图</a:t>
            </a:r>
            <a:r>
              <a:rPr lang="en-US" altLang="zh-CN" dirty="0">
                <a:latin typeface="Arial" panose="020B0604020202020204" pitchFamily="34" charset="0"/>
              </a:rPr>
              <a:t>1</a:t>
            </a:r>
            <a:r>
              <a:rPr lang="zh-CN" altLang="en-US" dirty="0">
                <a:latin typeface="Arial" panose="020B0604020202020204" pitchFamily="34" charset="0"/>
              </a:rPr>
              <a:t>所示，蜡烛放在距离凸透镜</a:t>
            </a:r>
            <a:r>
              <a:rPr lang="en-US" altLang="zh-CN" dirty="0">
                <a:latin typeface="Arial" panose="020B0604020202020204" pitchFamily="34" charset="0"/>
              </a:rPr>
              <a:t>2</a:t>
            </a:r>
            <a:r>
              <a:rPr lang="zh-CN" altLang="en-US" dirty="0">
                <a:latin typeface="Arial" panose="020B0604020202020204" pitchFamily="34" charset="0"/>
              </a:rPr>
              <a:t>倍焦距以外，在透镜的另一侧调节光屏找到清晰的像，这个像是下图中的 </a:t>
            </a:r>
          </a:p>
        </p:txBody>
      </p:sp>
      <p:pic>
        <p:nvPicPr>
          <p:cNvPr id="25603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5650" y="3213100"/>
            <a:ext cx="7488238" cy="24479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391" name="Text Box 7"/>
          <p:cNvSpPr txBox="1"/>
          <p:nvPr/>
        </p:nvSpPr>
        <p:spPr>
          <a:xfrm>
            <a:off x="4859338" y="1341438"/>
            <a:ext cx="1008062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dirty="0">
                <a:solidFill>
                  <a:srgbClr val="FF0000"/>
                </a:solidFill>
                <a:latin typeface="Arial" panose="020B0604020202020204" pitchFamily="34" charset="0"/>
              </a:rPr>
              <a:t>B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3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3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91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ext Box 4"/>
          <p:cNvSpPr txBox="1"/>
          <p:nvPr/>
        </p:nvSpPr>
        <p:spPr>
          <a:xfrm>
            <a:off x="0" y="620713"/>
            <a:ext cx="8820150" cy="18002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342900" indent="-342900">
              <a:spcBef>
                <a:spcPct val="50000"/>
              </a:spcBef>
            </a:pPr>
            <a:r>
              <a:rPr lang="en-US" altLang="zh-CN" dirty="0">
                <a:latin typeface="Arial" panose="020B0604020202020204" pitchFamily="34" charset="0"/>
              </a:rPr>
              <a:t>5.</a:t>
            </a:r>
            <a:r>
              <a:rPr lang="zh-CN" altLang="en-US" dirty="0">
                <a:latin typeface="Arial" panose="020B0604020202020204" pitchFamily="34" charset="0"/>
              </a:rPr>
              <a:t>普通照相机的镜头相当于一个</a:t>
            </a:r>
            <a:r>
              <a:rPr lang="en-US" altLang="zh-CN" dirty="0">
                <a:latin typeface="Arial" panose="020B0604020202020204" pitchFamily="34" charset="0"/>
              </a:rPr>
              <a:t>_____</a:t>
            </a:r>
            <a:r>
              <a:rPr lang="zh-CN" altLang="en-US" dirty="0">
                <a:latin typeface="Arial" panose="020B0604020202020204" pitchFamily="34" charset="0"/>
              </a:rPr>
              <a:t>透镜，一架普通照相机镜头的焦距为</a:t>
            </a:r>
            <a:r>
              <a:rPr lang="en-US" altLang="zh-CN" dirty="0">
                <a:latin typeface="Arial" panose="020B0604020202020204" pitchFamily="34" charset="0"/>
              </a:rPr>
              <a:t>40cm</a:t>
            </a:r>
            <a:r>
              <a:rPr lang="zh-CN" altLang="en-US" dirty="0">
                <a:latin typeface="Arial" panose="020B0604020202020204" pitchFamily="34" charset="0"/>
              </a:rPr>
              <a:t>，当被拍照的人到镜头的距离大于</a:t>
            </a:r>
            <a:r>
              <a:rPr lang="en-US" altLang="zh-CN" dirty="0">
                <a:latin typeface="Arial" panose="020B0604020202020204" pitchFamily="34" charset="0"/>
              </a:rPr>
              <a:t>_____cm</a:t>
            </a:r>
            <a:r>
              <a:rPr lang="zh-CN" altLang="en-US" dirty="0">
                <a:latin typeface="Arial" panose="020B0604020202020204" pitchFamily="34" charset="0"/>
              </a:rPr>
              <a:t>时，底片上会得到一个倒立、缩小的</a:t>
            </a:r>
            <a:r>
              <a:rPr lang="en-US" altLang="zh-CN" dirty="0">
                <a:latin typeface="Arial" panose="020B0604020202020204" pitchFamily="34" charset="0"/>
              </a:rPr>
              <a:t>_____</a:t>
            </a:r>
            <a:r>
              <a:rPr lang="zh-CN" altLang="en-US" dirty="0">
                <a:latin typeface="Arial" panose="020B0604020202020204" pitchFamily="34" charset="0"/>
              </a:rPr>
              <a:t>像</a:t>
            </a:r>
            <a:r>
              <a:rPr lang="en-US" altLang="zh-CN" dirty="0">
                <a:latin typeface="Arial" panose="020B0604020202020204" pitchFamily="34" charset="0"/>
              </a:rPr>
              <a:t>(</a:t>
            </a:r>
            <a:r>
              <a:rPr lang="zh-CN" altLang="en-US" dirty="0">
                <a:latin typeface="Arial" panose="020B0604020202020204" pitchFamily="34" charset="0"/>
              </a:rPr>
              <a:t>选填：实或虚</a:t>
            </a:r>
            <a:r>
              <a:rPr lang="en-US" altLang="zh-CN" dirty="0">
                <a:latin typeface="Arial" panose="020B0604020202020204" pitchFamily="34" charset="0"/>
              </a:rPr>
              <a:t>)</a:t>
            </a:r>
            <a:r>
              <a:rPr lang="zh-CN" altLang="en-US" dirty="0">
                <a:latin typeface="Arial" panose="020B0604020202020204" pitchFamily="34" charset="0"/>
              </a:rPr>
              <a:t>。</a:t>
            </a:r>
          </a:p>
        </p:txBody>
      </p:sp>
      <p:sp>
        <p:nvSpPr>
          <p:cNvPr id="14341" name="Text Box 5"/>
          <p:cNvSpPr txBox="1"/>
          <p:nvPr/>
        </p:nvSpPr>
        <p:spPr>
          <a:xfrm>
            <a:off x="5291138" y="476250"/>
            <a:ext cx="720725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dirty="0">
                <a:solidFill>
                  <a:srgbClr val="FF0000"/>
                </a:solidFill>
                <a:latin typeface="Arial" panose="020B0604020202020204" pitchFamily="34" charset="0"/>
              </a:rPr>
              <a:t>凸</a:t>
            </a:r>
          </a:p>
        </p:txBody>
      </p:sp>
      <p:sp>
        <p:nvSpPr>
          <p:cNvPr id="14342" name="Text Box 6"/>
          <p:cNvSpPr txBox="1"/>
          <p:nvPr/>
        </p:nvSpPr>
        <p:spPr>
          <a:xfrm>
            <a:off x="1979613" y="1484313"/>
            <a:ext cx="863600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dirty="0">
                <a:solidFill>
                  <a:srgbClr val="FF0000"/>
                </a:solidFill>
                <a:latin typeface="Arial" panose="020B0604020202020204" pitchFamily="34" charset="0"/>
              </a:rPr>
              <a:t>80</a:t>
            </a:r>
          </a:p>
        </p:txBody>
      </p:sp>
      <p:sp>
        <p:nvSpPr>
          <p:cNvPr id="14343" name="Text Box 7"/>
          <p:cNvSpPr txBox="1"/>
          <p:nvPr/>
        </p:nvSpPr>
        <p:spPr>
          <a:xfrm>
            <a:off x="973138" y="1844675"/>
            <a:ext cx="935037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dirty="0">
                <a:solidFill>
                  <a:srgbClr val="FF0000"/>
                </a:solidFill>
                <a:latin typeface="Arial" panose="020B0604020202020204" pitchFamily="34" charset="0"/>
              </a:rPr>
              <a:t>实</a:t>
            </a:r>
          </a:p>
        </p:txBody>
      </p:sp>
      <p:sp>
        <p:nvSpPr>
          <p:cNvPr id="26630" name="Text Box 8"/>
          <p:cNvSpPr txBox="1"/>
          <p:nvPr/>
        </p:nvSpPr>
        <p:spPr>
          <a:xfrm>
            <a:off x="395288" y="2852738"/>
            <a:ext cx="8388350" cy="13731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dirty="0">
                <a:latin typeface="Arial" panose="020B0604020202020204" pitchFamily="34" charset="0"/>
              </a:rPr>
              <a:t> </a:t>
            </a:r>
            <a:r>
              <a:rPr lang="zh-CN" altLang="en-US" dirty="0">
                <a:latin typeface="Arial" panose="020B0604020202020204" pitchFamily="34" charset="0"/>
              </a:rPr>
              <a:t>用照相机拍照时，被拍摄景物到镜头的距离（   ）</a:t>
            </a:r>
          </a:p>
          <a:p>
            <a:r>
              <a:rPr lang="en-US" altLang="zh-CN" dirty="0">
                <a:latin typeface="Arial" panose="020B0604020202020204" pitchFamily="34" charset="0"/>
              </a:rPr>
              <a:t>A. </a:t>
            </a:r>
            <a:r>
              <a:rPr lang="zh-CN" altLang="en-US" dirty="0">
                <a:latin typeface="Arial" panose="020B0604020202020204" pitchFamily="34" charset="0"/>
              </a:rPr>
              <a:t>小于焦距             </a:t>
            </a:r>
            <a:r>
              <a:rPr lang="en-US" altLang="zh-CN" dirty="0">
                <a:latin typeface="Arial" panose="020B0604020202020204" pitchFamily="34" charset="0"/>
              </a:rPr>
              <a:t>B. </a:t>
            </a:r>
            <a:r>
              <a:rPr lang="zh-CN" altLang="en-US" dirty="0">
                <a:latin typeface="Arial" panose="020B0604020202020204" pitchFamily="34" charset="0"/>
              </a:rPr>
              <a:t>在</a:t>
            </a:r>
            <a:r>
              <a:rPr lang="en-US" altLang="zh-CN" dirty="0">
                <a:latin typeface="Arial" panose="020B0604020202020204" pitchFamily="34" charset="0"/>
              </a:rPr>
              <a:t>1</a:t>
            </a:r>
            <a:r>
              <a:rPr lang="zh-CN" altLang="en-US" dirty="0">
                <a:latin typeface="Arial" panose="020B0604020202020204" pitchFamily="34" charset="0"/>
              </a:rPr>
              <a:t>倍焦距和</a:t>
            </a:r>
            <a:r>
              <a:rPr lang="en-US" altLang="zh-CN" dirty="0">
                <a:latin typeface="Arial" panose="020B0604020202020204" pitchFamily="34" charset="0"/>
              </a:rPr>
              <a:t>2</a:t>
            </a:r>
            <a:r>
              <a:rPr lang="zh-CN" altLang="en-US" dirty="0">
                <a:latin typeface="Arial" panose="020B0604020202020204" pitchFamily="34" charset="0"/>
              </a:rPr>
              <a:t>倍焦距之间 </a:t>
            </a:r>
          </a:p>
          <a:p>
            <a:r>
              <a:rPr lang="en-US" altLang="zh-CN" dirty="0">
                <a:latin typeface="Arial" panose="020B0604020202020204" pitchFamily="34" charset="0"/>
              </a:rPr>
              <a:t>C. </a:t>
            </a:r>
            <a:r>
              <a:rPr lang="zh-CN" altLang="en-US" dirty="0">
                <a:latin typeface="Arial" panose="020B0604020202020204" pitchFamily="34" charset="0"/>
              </a:rPr>
              <a:t>大于</a:t>
            </a:r>
            <a:r>
              <a:rPr lang="en-US" altLang="zh-CN" dirty="0">
                <a:latin typeface="Arial" panose="020B0604020202020204" pitchFamily="34" charset="0"/>
              </a:rPr>
              <a:t>2</a:t>
            </a:r>
            <a:r>
              <a:rPr lang="zh-CN" altLang="en-US" dirty="0">
                <a:latin typeface="Arial" panose="020B0604020202020204" pitchFamily="34" charset="0"/>
              </a:rPr>
              <a:t>倍焦距       </a:t>
            </a:r>
            <a:r>
              <a:rPr lang="en-US" altLang="zh-CN" dirty="0">
                <a:latin typeface="Arial" panose="020B0604020202020204" pitchFamily="34" charset="0"/>
              </a:rPr>
              <a:t>D. </a:t>
            </a:r>
            <a:r>
              <a:rPr lang="zh-CN" altLang="en-US" dirty="0">
                <a:latin typeface="Arial" panose="020B0604020202020204" pitchFamily="34" charset="0"/>
              </a:rPr>
              <a:t>以上说法都不对</a:t>
            </a:r>
          </a:p>
        </p:txBody>
      </p:sp>
      <p:sp>
        <p:nvSpPr>
          <p:cNvPr id="14345" name="Text Box 9"/>
          <p:cNvSpPr txBox="1"/>
          <p:nvPr/>
        </p:nvSpPr>
        <p:spPr>
          <a:xfrm>
            <a:off x="7597775" y="2852738"/>
            <a:ext cx="503238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dirty="0">
                <a:solidFill>
                  <a:srgbClr val="FF0000"/>
                </a:solidFill>
                <a:latin typeface="Arial" panose="020B0604020202020204" pitchFamily="34" charset="0"/>
              </a:rPr>
              <a:t>C</a:t>
            </a:r>
          </a:p>
        </p:txBody>
      </p:sp>
      <p:sp>
        <p:nvSpPr>
          <p:cNvPr id="26632" name="Text Box 11"/>
          <p:cNvSpPr txBox="1"/>
          <p:nvPr/>
        </p:nvSpPr>
        <p:spPr>
          <a:xfrm>
            <a:off x="468313" y="4508500"/>
            <a:ext cx="8353425" cy="13731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dirty="0">
                <a:latin typeface="Arial" panose="020B0604020202020204" pitchFamily="34" charset="0"/>
              </a:rPr>
              <a:t>用照相机照相时，物体在胶卷上形成</a:t>
            </a:r>
          </a:p>
          <a:p>
            <a:r>
              <a:rPr lang="en-US" altLang="zh-CN" dirty="0">
                <a:latin typeface="Arial" panose="020B0604020202020204" pitchFamily="34" charset="0"/>
              </a:rPr>
              <a:t>A</a:t>
            </a:r>
            <a:r>
              <a:rPr lang="zh-CN" altLang="en-US" dirty="0">
                <a:latin typeface="Arial" panose="020B0604020202020204" pitchFamily="34" charset="0"/>
              </a:rPr>
              <a:t>、缩小的倒立实像                </a:t>
            </a:r>
            <a:r>
              <a:rPr lang="en-US" altLang="zh-CN" dirty="0">
                <a:latin typeface="Arial" panose="020B0604020202020204" pitchFamily="34" charset="0"/>
              </a:rPr>
              <a:t>B</a:t>
            </a:r>
            <a:r>
              <a:rPr lang="zh-CN" altLang="en-US" dirty="0">
                <a:latin typeface="Arial" panose="020B0604020202020204" pitchFamily="34" charset="0"/>
              </a:rPr>
              <a:t>、放大的正立实像</a:t>
            </a:r>
          </a:p>
          <a:p>
            <a:r>
              <a:rPr lang="en-US" altLang="zh-CN" dirty="0">
                <a:latin typeface="Arial" panose="020B0604020202020204" pitchFamily="34" charset="0"/>
              </a:rPr>
              <a:t>C</a:t>
            </a:r>
            <a:r>
              <a:rPr lang="zh-CN" altLang="en-US" dirty="0">
                <a:latin typeface="Arial" panose="020B0604020202020204" pitchFamily="34" charset="0"/>
              </a:rPr>
              <a:t>、缩小的正立实像                </a:t>
            </a:r>
            <a:r>
              <a:rPr lang="en-US" altLang="zh-CN" dirty="0">
                <a:latin typeface="Arial" panose="020B0604020202020204" pitchFamily="34" charset="0"/>
              </a:rPr>
              <a:t>D</a:t>
            </a:r>
            <a:r>
              <a:rPr lang="zh-CN" altLang="en-US" dirty="0">
                <a:latin typeface="Arial" panose="020B0604020202020204" pitchFamily="34" charset="0"/>
              </a:rPr>
              <a:t>、缩小的倒立虚像</a:t>
            </a:r>
          </a:p>
        </p:txBody>
      </p:sp>
      <p:sp>
        <p:nvSpPr>
          <p:cNvPr id="14348" name="Text Box 12"/>
          <p:cNvSpPr txBox="1"/>
          <p:nvPr/>
        </p:nvSpPr>
        <p:spPr>
          <a:xfrm>
            <a:off x="6373813" y="4508500"/>
            <a:ext cx="719137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dirty="0">
                <a:solidFill>
                  <a:srgbClr val="FF0000"/>
                </a:solidFill>
                <a:latin typeface="Arial" panose="020B0604020202020204" pitchFamily="34" charset="0"/>
              </a:rPr>
              <a:t>A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3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3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3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3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1" grpId="0"/>
      <p:bldP spid="14342" grpId="0"/>
      <p:bldP spid="14343" grpId="0"/>
      <p:bldP spid="14345" grpId="0"/>
      <p:bldP spid="14348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ext Box 4"/>
          <p:cNvSpPr txBox="1"/>
          <p:nvPr/>
        </p:nvSpPr>
        <p:spPr>
          <a:xfrm>
            <a:off x="0" y="260350"/>
            <a:ext cx="8207375" cy="22272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342900" indent="-342900">
              <a:spcBef>
                <a:spcPct val="50000"/>
              </a:spcBef>
            </a:pPr>
            <a:r>
              <a:rPr lang="en-US" altLang="zh-CN" dirty="0">
                <a:latin typeface="Arial" panose="020B0604020202020204" pitchFamily="34" charset="0"/>
              </a:rPr>
              <a:t>6.(</a:t>
            </a:r>
            <a:r>
              <a:rPr lang="zh-CN" altLang="en-US" dirty="0">
                <a:latin typeface="Arial" panose="020B0604020202020204" pitchFamily="34" charset="0"/>
              </a:rPr>
              <a:t>桂林课改区</a:t>
            </a:r>
            <a:r>
              <a:rPr lang="en-US" altLang="zh-CN" dirty="0">
                <a:latin typeface="Arial" panose="020B0604020202020204" pitchFamily="34" charset="0"/>
              </a:rPr>
              <a:t>)</a:t>
            </a:r>
            <a:r>
              <a:rPr lang="zh-CN" altLang="en-US" dirty="0">
                <a:latin typeface="Arial" panose="020B0604020202020204" pitchFamily="34" charset="0"/>
              </a:rPr>
              <a:t>如图</a:t>
            </a:r>
            <a:r>
              <a:rPr lang="en-US" altLang="zh-CN" dirty="0">
                <a:latin typeface="Arial" panose="020B0604020202020204" pitchFamily="34" charset="0"/>
              </a:rPr>
              <a:t>2</a:t>
            </a:r>
            <a:r>
              <a:rPr lang="zh-CN" altLang="en-US" dirty="0">
                <a:latin typeface="Arial" panose="020B0604020202020204" pitchFamily="34" charset="0"/>
              </a:rPr>
              <a:t>所示，是“研究凸透镜成像”实验的原理图，若在光屏上</a:t>
            </a:r>
            <a:r>
              <a:rPr lang="en-US" altLang="zh-CN" dirty="0">
                <a:latin typeface="Arial" panose="020B0604020202020204" pitchFamily="34" charset="0"/>
              </a:rPr>
              <a:t>(</a:t>
            </a:r>
            <a:r>
              <a:rPr lang="zh-CN" altLang="en-US" dirty="0">
                <a:latin typeface="Arial" panose="020B0604020202020204" pitchFamily="34" charset="0"/>
              </a:rPr>
              <a:t>光屏未画出</a:t>
            </a:r>
            <a:r>
              <a:rPr lang="en-US" altLang="zh-CN" dirty="0">
                <a:latin typeface="Arial" panose="020B0604020202020204" pitchFamily="34" charset="0"/>
              </a:rPr>
              <a:t>)</a:t>
            </a:r>
            <a:r>
              <a:rPr lang="zh-CN" altLang="en-US" dirty="0">
                <a:latin typeface="Arial" panose="020B0604020202020204" pitchFamily="34" charset="0"/>
              </a:rPr>
              <a:t>能得到清晰</a:t>
            </a:r>
            <a:r>
              <a:rPr lang="zh-CN" altLang="en-US" dirty="0">
                <a:solidFill>
                  <a:srgbClr val="FF0000"/>
                </a:solidFill>
                <a:latin typeface="Arial" panose="020B0604020202020204" pitchFamily="34" charset="0"/>
              </a:rPr>
              <a:t>放大</a:t>
            </a:r>
            <a:r>
              <a:rPr lang="zh-CN" altLang="en-US" dirty="0">
                <a:latin typeface="Arial" panose="020B0604020202020204" pitchFamily="34" charset="0"/>
              </a:rPr>
              <a:t>的烛焰实像，则蜡烛可能置于透镜左边</a:t>
            </a:r>
            <a:r>
              <a:rPr lang="en-US" altLang="zh-CN" dirty="0">
                <a:latin typeface="Arial" panose="020B0604020202020204" pitchFamily="34" charset="0"/>
              </a:rPr>
              <a:t>a</a:t>
            </a:r>
            <a:r>
              <a:rPr lang="zh-CN" altLang="en-US" dirty="0">
                <a:latin typeface="Arial" panose="020B0604020202020204" pitchFamily="34" charset="0"/>
              </a:rPr>
              <a:t>、</a:t>
            </a:r>
            <a:r>
              <a:rPr lang="en-US" altLang="zh-CN" dirty="0">
                <a:latin typeface="Arial" panose="020B0604020202020204" pitchFamily="34" charset="0"/>
              </a:rPr>
              <a:t>b</a:t>
            </a:r>
            <a:r>
              <a:rPr lang="zh-CN" altLang="en-US" dirty="0">
                <a:latin typeface="Arial" panose="020B0604020202020204" pitchFamily="34" charset="0"/>
              </a:rPr>
              <a:t>、</a:t>
            </a:r>
            <a:r>
              <a:rPr lang="en-US" altLang="zh-CN" dirty="0">
                <a:latin typeface="Arial" panose="020B0604020202020204" pitchFamily="34" charset="0"/>
              </a:rPr>
              <a:t>c</a:t>
            </a:r>
            <a:r>
              <a:rPr lang="zh-CN" altLang="en-US" dirty="0">
                <a:latin typeface="Arial" panose="020B0604020202020204" pitchFamily="34" charset="0"/>
              </a:rPr>
              <a:t>、</a:t>
            </a:r>
            <a:r>
              <a:rPr lang="en-US" altLang="zh-CN" dirty="0">
                <a:latin typeface="Arial" panose="020B0604020202020204" pitchFamily="34" charset="0"/>
              </a:rPr>
              <a:t>d</a:t>
            </a:r>
            <a:r>
              <a:rPr lang="zh-CN" altLang="en-US" dirty="0">
                <a:latin typeface="Arial" panose="020B0604020202020204" pitchFamily="34" charset="0"/>
              </a:rPr>
              <a:t>四点中的</a:t>
            </a:r>
            <a:r>
              <a:rPr lang="en-US" altLang="zh-CN" dirty="0">
                <a:latin typeface="Arial" panose="020B0604020202020204" pitchFamily="34" charset="0"/>
              </a:rPr>
              <a:t>_______</a:t>
            </a:r>
            <a:r>
              <a:rPr lang="zh-CN" altLang="en-US" dirty="0">
                <a:latin typeface="Arial" panose="020B0604020202020204" pitchFamily="34" charset="0"/>
              </a:rPr>
              <a:t>点上，此成像特点可应用在</a:t>
            </a:r>
            <a:r>
              <a:rPr lang="en-US" altLang="zh-CN" dirty="0">
                <a:latin typeface="Arial" panose="020B0604020202020204" pitchFamily="34" charset="0"/>
              </a:rPr>
              <a:t>__________</a:t>
            </a:r>
            <a:r>
              <a:rPr lang="zh-CN" altLang="en-US" dirty="0">
                <a:latin typeface="Arial" panose="020B0604020202020204" pitchFamily="34" charset="0"/>
              </a:rPr>
              <a:t>机上。</a:t>
            </a:r>
          </a:p>
        </p:txBody>
      </p:sp>
      <p:pic>
        <p:nvPicPr>
          <p:cNvPr id="27651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27313" y="3573463"/>
            <a:ext cx="5472112" cy="2476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366" name="Text Box 6"/>
          <p:cNvSpPr txBox="1"/>
          <p:nvPr/>
        </p:nvSpPr>
        <p:spPr>
          <a:xfrm>
            <a:off x="3492500" y="1484313"/>
            <a:ext cx="647700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dirty="0">
                <a:solidFill>
                  <a:srgbClr val="FF0000"/>
                </a:solidFill>
                <a:latin typeface="Arial" panose="020B0604020202020204" pitchFamily="34" charset="0"/>
              </a:rPr>
              <a:t>c</a:t>
            </a:r>
          </a:p>
        </p:txBody>
      </p:sp>
      <p:sp>
        <p:nvSpPr>
          <p:cNvPr id="15367" name="Text Box 7"/>
          <p:cNvSpPr txBox="1"/>
          <p:nvPr/>
        </p:nvSpPr>
        <p:spPr>
          <a:xfrm>
            <a:off x="1763713" y="1989138"/>
            <a:ext cx="1152525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dirty="0">
                <a:solidFill>
                  <a:srgbClr val="FF0000"/>
                </a:solidFill>
                <a:latin typeface="Arial" panose="020B0604020202020204" pitchFamily="34" charset="0"/>
              </a:rPr>
              <a:t>幻灯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3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3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6" grpId="0"/>
      <p:bldP spid="15367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7"/>
          <p:cNvSpPr/>
          <p:nvPr/>
        </p:nvSpPr>
        <p:spPr>
          <a:xfrm>
            <a:off x="0" y="2874963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endParaRPr lang="zh-CN" altLang="zh-CN" sz="1800" b="0" dirty="0">
              <a:latin typeface="Arial" panose="020B0604020202020204" pitchFamily="34" charset="0"/>
            </a:endParaRPr>
          </a:p>
        </p:txBody>
      </p:sp>
      <p:grpSp>
        <p:nvGrpSpPr>
          <p:cNvPr id="28675" name="Group 4"/>
          <p:cNvGrpSpPr/>
          <p:nvPr/>
        </p:nvGrpSpPr>
        <p:grpSpPr>
          <a:xfrm>
            <a:off x="4356100" y="2781300"/>
            <a:ext cx="3949700" cy="2066925"/>
            <a:chOff x="8334" y="11586"/>
            <a:chExt cx="2340" cy="1404"/>
          </a:xfrm>
        </p:grpSpPr>
        <p:pic>
          <p:nvPicPr>
            <p:cNvPr id="28678" name="Picture 6" descr="HWOCRTEMP_ROC10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334" y="11586"/>
              <a:ext cx="2340" cy="106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8679" name="Text Box 5"/>
            <p:cNvSpPr txBox="1"/>
            <p:nvPr/>
          </p:nvSpPr>
          <p:spPr>
            <a:xfrm>
              <a:off x="9054" y="12522"/>
              <a:ext cx="900" cy="468"/>
            </a:xfrm>
            <a:prstGeom prst="rect">
              <a:avLst/>
            </a:prstGeom>
            <a:solidFill>
              <a:srgbClr val="FFFFFF"/>
            </a:solidFill>
            <a:ln w="9525" cap="flat" cmpd="sng">
              <a:solidFill>
                <a:srgbClr val="FFFF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r>
                <a:rPr lang="zh-CN" altLang="en-US" sz="900" b="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图</a:t>
              </a:r>
              <a:r>
                <a:rPr lang="en-US" altLang="zh-CN" sz="900" b="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2</a:t>
              </a:r>
              <a:endParaRPr lang="en-US" altLang="zh-CN" sz="1800" b="0" dirty="0">
                <a:latin typeface="Arial" panose="020B0604020202020204" pitchFamily="34" charset="0"/>
              </a:endParaRPr>
            </a:p>
          </p:txBody>
        </p:sp>
      </p:grpSp>
      <p:sp>
        <p:nvSpPr>
          <p:cNvPr id="28676" name="Rectangle 9"/>
          <p:cNvSpPr/>
          <p:nvPr/>
        </p:nvSpPr>
        <p:spPr>
          <a:xfrm>
            <a:off x="611188" y="212725"/>
            <a:ext cx="8064500" cy="3081338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 defTabSz="0">
              <a:tabLst>
                <a:tab pos="266700" algn="l"/>
                <a:tab pos="295275" algn="l"/>
              </a:tabLst>
            </a:pPr>
            <a:endParaRPr lang="en-US" altLang="zh-CN" dirty="0">
              <a:latin typeface="Arial" panose="020B0604020202020204" pitchFamily="34" charset="0"/>
              <a:cs typeface="Times New Roman" panose="02020603050405020304" pitchFamily="18" charset="0"/>
            </a:endParaRPr>
          </a:p>
          <a:p>
            <a:pPr defTabSz="0" eaLnBrk="0" hangingPunct="0">
              <a:tabLst>
                <a:tab pos="266700" algn="l"/>
                <a:tab pos="295275" algn="l"/>
              </a:tabLst>
            </a:pPr>
            <a:r>
              <a:rPr lang="en-US" altLang="zh-CN" dirty="0">
                <a:latin typeface="Arial" panose="020B0604020202020204" pitchFamily="34" charset="0"/>
                <a:cs typeface="Times New Roman" panose="02020603050405020304" pitchFamily="18" charset="0"/>
              </a:rPr>
              <a:t>7.(</a:t>
            </a:r>
            <a:r>
              <a:rPr lang="zh-CN" altLang="en-US" dirty="0">
                <a:latin typeface="Arial" panose="020B0604020202020204" pitchFamily="34" charset="0"/>
                <a:cs typeface="Times New Roman" panose="02020603050405020304" pitchFamily="18" charset="0"/>
              </a:rPr>
              <a:t>扬州课改区</a:t>
            </a:r>
            <a:r>
              <a:rPr lang="en-US" altLang="zh-CN" dirty="0">
                <a:latin typeface="Arial" panose="020B0604020202020204" pitchFamily="34" charset="0"/>
                <a:cs typeface="Times New Roman" panose="02020603050405020304" pitchFamily="18" charset="0"/>
              </a:rPr>
              <a:t>)</a:t>
            </a:r>
            <a:r>
              <a:rPr lang="zh-CN" altLang="en-US" dirty="0">
                <a:latin typeface="Arial" panose="020B0604020202020204" pitchFamily="34" charset="0"/>
                <a:cs typeface="Times New Roman" panose="02020603050405020304" pitchFamily="18" charset="0"/>
              </a:rPr>
              <a:t>在探究凸透镜成像规律的实验中，当烛焰、凸透镜、光屏处于如</a:t>
            </a:r>
            <a:r>
              <a:rPr lang="en-US" altLang="zh-CN" dirty="0">
                <a:latin typeface="Arial" panose="020B0604020202020204" pitchFamily="34" charset="0"/>
                <a:cs typeface="Times New Roman" panose="02020603050405020304" pitchFamily="18" charset="0"/>
              </a:rPr>
              <a:t>2</a:t>
            </a:r>
            <a:r>
              <a:rPr lang="zh-CN" altLang="en-US" dirty="0">
                <a:latin typeface="Arial" panose="020B0604020202020204" pitchFamily="34" charset="0"/>
                <a:cs typeface="Times New Roman" panose="02020603050405020304" pitchFamily="18" charset="0"/>
              </a:rPr>
              <a:t>图所示的位置时，恰能在光屏上得到一个清晰的像。利用这一成像原理可以制成</a:t>
            </a:r>
            <a:endParaRPr lang="zh-CN" altLang="en-US" dirty="0">
              <a:latin typeface="Arial" panose="020B0604020202020204" pitchFamily="34" charset="0"/>
            </a:endParaRPr>
          </a:p>
          <a:p>
            <a:pPr defTabSz="0" eaLnBrk="0" hangingPunct="0">
              <a:tabLst>
                <a:tab pos="266700" algn="l"/>
                <a:tab pos="295275" algn="l"/>
              </a:tabLst>
            </a:pPr>
            <a:r>
              <a:rPr lang="zh-CN" altLang="en-US" dirty="0">
                <a:latin typeface="Arial" panose="020B0604020202020204" pitchFamily="34" charset="0"/>
                <a:cs typeface="Times New Roman" panose="02020603050405020304" pitchFamily="18" charset="0"/>
              </a:rPr>
              <a:t>    </a:t>
            </a:r>
            <a:r>
              <a:rPr lang="en-US" altLang="zh-CN" dirty="0">
                <a:latin typeface="Arial" panose="020B0604020202020204" pitchFamily="34" charset="0"/>
                <a:cs typeface="Times New Roman" panose="02020603050405020304" pitchFamily="18" charset="0"/>
              </a:rPr>
              <a:t>A</a:t>
            </a:r>
            <a:r>
              <a:rPr lang="zh-CN" altLang="en-US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、照相机  </a:t>
            </a:r>
            <a:r>
              <a:rPr lang="zh-CN" altLang="en-US" dirty="0">
                <a:latin typeface="Arial" panose="020B0604020202020204" pitchFamily="34" charset="0"/>
                <a:cs typeface="Times New Roman" panose="02020603050405020304" pitchFamily="18" charset="0"/>
              </a:rPr>
              <a:t>  </a:t>
            </a:r>
            <a:r>
              <a:rPr lang="en-US" altLang="zh-CN" dirty="0">
                <a:latin typeface="Arial" panose="020B0604020202020204" pitchFamily="34" charset="0"/>
                <a:cs typeface="Times New Roman" panose="02020603050405020304" pitchFamily="18" charset="0"/>
              </a:rPr>
              <a:t>B</a:t>
            </a:r>
            <a:r>
              <a:rPr lang="zh-CN" altLang="en-US" dirty="0">
                <a:latin typeface="Arial" panose="020B0604020202020204" pitchFamily="34" charset="0"/>
                <a:cs typeface="Times New Roman" panose="02020603050405020304" pitchFamily="18" charset="0"/>
              </a:rPr>
              <a:t>、</a:t>
            </a:r>
            <a:r>
              <a:rPr lang="zh-CN" altLang="en-US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幻灯机  </a:t>
            </a:r>
            <a:r>
              <a:rPr lang="zh-CN" altLang="en-US" dirty="0">
                <a:latin typeface="Arial" panose="020B0604020202020204" pitchFamily="34" charset="0"/>
                <a:cs typeface="Times New Roman" panose="02020603050405020304" pitchFamily="18" charset="0"/>
              </a:rPr>
              <a:t>  </a:t>
            </a:r>
            <a:r>
              <a:rPr lang="en-US" altLang="zh-CN" dirty="0">
                <a:latin typeface="Arial" panose="020B0604020202020204" pitchFamily="34" charset="0"/>
                <a:cs typeface="Times New Roman" panose="02020603050405020304" pitchFamily="18" charset="0"/>
              </a:rPr>
              <a:t>C</a:t>
            </a:r>
            <a:r>
              <a:rPr lang="zh-CN" altLang="en-US" dirty="0">
                <a:latin typeface="Arial" panose="020B0604020202020204" pitchFamily="34" charset="0"/>
                <a:cs typeface="Times New Roman" panose="02020603050405020304" pitchFamily="18" charset="0"/>
              </a:rPr>
              <a:t>、</a:t>
            </a:r>
            <a:r>
              <a:rPr lang="zh-CN" altLang="en-US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放大镜  </a:t>
            </a:r>
            <a:r>
              <a:rPr lang="zh-CN" altLang="en-US" dirty="0">
                <a:latin typeface="Arial" panose="020B0604020202020204" pitchFamily="34" charset="0"/>
                <a:cs typeface="Times New Roman" panose="02020603050405020304" pitchFamily="18" charset="0"/>
              </a:rPr>
              <a:t>  </a:t>
            </a:r>
            <a:r>
              <a:rPr lang="en-US" altLang="zh-CN" dirty="0">
                <a:latin typeface="Arial" panose="020B0604020202020204" pitchFamily="34" charset="0"/>
                <a:cs typeface="Times New Roman" panose="02020603050405020304" pitchFamily="18" charset="0"/>
              </a:rPr>
              <a:t>D</a:t>
            </a:r>
            <a:r>
              <a:rPr lang="zh-CN" altLang="en-US" dirty="0">
                <a:latin typeface="Arial" panose="020B0604020202020204" pitchFamily="34" charset="0"/>
                <a:cs typeface="Times New Roman" panose="02020603050405020304" pitchFamily="18" charset="0"/>
              </a:rPr>
              <a:t>、</a:t>
            </a:r>
            <a:r>
              <a:rPr lang="zh-CN" altLang="en-US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潜望镜</a:t>
            </a:r>
            <a:r>
              <a:rPr lang="zh-CN" altLang="en-US" dirty="0">
                <a:latin typeface="Arial" panose="020B0604020202020204" pitchFamily="34" charset="0"/>
                <a:cs typeface="Times New Roman" panose="02020603050405020304" pitchFamily="18" charset="0"/>
              </a:rPr>
              <a:t>  </a:t>
            </a: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3322" name="Text Box 10"/>
          <p:cNvSpPr txBox="1"/>
          <p:nvPr/>
        </p:nvSpPr>
        <p:spPr>
          <a:xfrm>
            <a:off x="2916238" y="1989138"/>
            <a:ext cx="1223962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dirty="0">
                <a:solidFill>
                  <a:srgbClr val="FF0000"/>
                </a:solidFill>
                <a:latin typeface="Arial" panose="020B0604020202020204" pitchFamily="34" charset="0"/>
              </a:rPr>
              <a:t>B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3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3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2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ext Box 4"/>
          <p:cNvSpPr txBox="1"/>
          <p:nvPr/>
        </p:nvSpPr>
        <p:spPr>
          <a:xfrm>
            <a:off x="323850" y="260350"/>
            <a:ext cx="7848600" cy="22272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dirty="0">
                <a:latin typeface="Arial" panose="020B0604020202020204" pitchFamily="34" charset="0"/>
              </a:rPr>
              <a:t>8.</a:t>
            </a:r>
            <a:r>
              <a:rPr lang="zh-CN" altLang="en-US" dirty="0">
                <a:latin typeface="Arial" panose="020B0604020202020204" pitchFamily="34" charset="0"/>
              </a:rPr>
              <a:t>将蜡烛放在距离凸透镜</a:t>
            </a:r>
            <a:r>
              <a:rPr lang="en-US" altLang="zh-CN" dirty="0">
                <a:latin typeface="Arial" panose="020B0604020202020204" pitchFamily="34" charset="0"/>
              </a:rPr>
              <a:t>30cm</a:t>
            </a:r>
            <a:r>
              <a:rPr lang="zh-CN" altLang="en-US" dirty="0">
                <a:latin typeface="Arial" panose="020B0604020202020204" pitchFamily="34" charset="0"/>
              </a:rPr>
              <a:t>的地方，在透镜另一侧的光屏上，有蜡烛清晰放大的像，由此可知，该透镜的焦距可能是</a:t>
            </a:r>
          </a:p>
          <a:p>
            <a:r>
              <a:rPr lang="zh-CN" altLang="en-US" dirty="0">
                <a:latin typeface="Arial" panose="020B0604020202020204" pitchFamily="34" charset="0"/>
              </a:rPr>
              <a:t>   	</a:t>
            </a:r>
            <a:r>
              <a:rPr lang="en-US" altLang="zh-CN" dirty="0">
                <a:latin typeface="Arial" panose="020B0604020202020204" pitchFamily="34" charset="0"/>
              </a:rPr>
              <a:t>A.20cm</a:t>
            </a:r>
            <a:r>
              <a:rPr lang="zh-CN" altLang="en-US" dirty="0">
                <a:latin typeface="Arial" panose="020B0604020202020204" pitchFamily="34" charset="0"/>
              </a:rPr>
              <a:t>　　　　　　 </a:t>
            </a:r>
            <a:r>
              <a:rPr lang="en-US" altLang="zh-CN" dirty="0">
                <a:latin typeface="Arial" panose="020B0604020202020204" pitchFamily="34" charset="0"/>
              </a:rPr>
              <a:t>B.15cm   </a:t>
            </a:r>
            <a:r>
              <a:rPr lang="zh-CN" altLang="en-US" dirty="0">
                <a:latin typeface="Arial" panose="020B0604020202020204" pitchFamily="34" charset="0"/>
              </a:rPr>
              <a:t>　　　　　         	</a:t>
            </a:r>
            <a:r>
              <a:rPr lang="en-US" altLang="zh-CN" dirty="0">
                <a:latin typeface="Arial" panose="020B0604020202020204" pitchFamily="34" charset="0"/>
              </a:rPr>
              <a:t>C.10cm</a:t>
            </a:r>
            <a:r>
              <a:rPr lang="zh-CN" altLang="en-US" dirty="0">
                <a:latin typeface="Arial" panose="020B0604020202020204" pitchFamily="34" charset="0"/>
              </a:rPr>
              <a:t>　　　　   　  </a:t>
            </a:r>
            <a:r>
              <a:rPr lang="en-US" altLang="zh-CN" dirty="0">
                <a:latin typeface="Arial" panose="020B0604020202020204" pitchFamily="34" charset="0"/>
              </a:rPr>
              <a:t>D.5cm</a:t>
            </a:r>
          </a:p>
        </p:txBody>
      </p:sp>
      <p:sp>
        <p:nvSpPr>
          <p:cNvPr id="6149" name="Text Box 5"/>
          <p:cNvSpPr txBox="1"/>
          <p:nvPr/>
        </p:nvSpPr>
        <p:spPr>
          <a:xfrm>
            <a:off x="0" y="2565400"/>
            <a:ext cx="91440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dirty="0">
                <a:latin typeface="Arial" panose="020B0604020202020204" pitchFamily="34" charset="0"/>
              </a:rPr>
              <a:t>分析：成的是</a:t>
            </a:r>
            <a:r>
              <a:rPr lang="en-US" altLang="zh-CN" dirty="0">
                <a:latin typeface="Arial" panose="020B0604020202020204" pitchFamily="34" charset="0"/>
              </a:rPr>
              <a:t>______</a:t>
            </a:r>
            <a:r>
              <a:rPr lang="zh-CN" altLang="en-US" dirty="0">
                <a:latin typeface="Arial" panose="020B0604020202020204" pitchFamily="34" charset="0"/>
              </a:rPr>
              <a:t>、</a:t>
            </a:r>
            <a:r>
              <a:rPr lang="en-US" altLang="zh-CN" dirty="0">
                <a:latin typeface="Arial" panose="020B0604020202020204" pitchFamily="34" charset="0"/>
              </a:rPr>
              <a:t>_______</a:t>
            </a:r>
            <a:r>
              <a:rPr lang="zh-CN" altLang="en-US" dirty="0">
                <a:latin typeface="Arial" panose="020B0604020202020204" pitchFamily="34" charset="0"/>
              </a:rPr>
              <a:t>、的</a:t>
            </a:r>
            <a:r>
              <a:rPr lang="en-US" altLang="zh-CN" dirty="0">
                <a:latin typeface="Arial" panose="020B0604020202020204" pitchFamily="34" charset="0"/>
              </a:rPr>
              <a:t>_______</a:t>
            </a:r>
            <a:r>
              <a:rPr lang="zh-CN" altLang="en-US" dirty="0">
                <a:latin typeface="Arial" panose="020B0604020202020204" pitchFamily="34" charset="0"/>
              </a:rPr>
              <a:t>像</a:t>
            </a:r>
          </a:p>
        </p:txBody>
      </p:sp>
      <p:sp>
        <p:nvSpPr>
          <p:cNvPr id="6150" name="Text Box 6"/>
          <p:cNvSpPr txBox="1"/>
          <p:nvPr/>
        </p:nvSpPr>
        <p:spPr>
          <a:xfrm>
            <a:off x="2339975" y="2420938"/>
            <a:ext cx="1008063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dirty="0">
                <a:solidFill>
                  <a:srgbClr val="FF0000"/>
                </a:solidFill>
                <a:latin typeface="Arial" panose="020B0604020202020204" pitchFamily="34" charset="0"/>
              </a:rPr>
              <a:t>倒立</a:t>
            </a:r>
          </a:p>
        </p:txBody>
      </p:sp>
      <p:sp>
        <p:nvSpPr>
          <p:cNvPr id="6151" name="Text Box 7"/>
          <p:cNvSpPr txBox="1"/>
          <p:nvPr/>
        </p:nvSpPr>
        <p:spPr>
          <a:xfrm>
            <a:off x="3851275" y="2420938"/>
            <a:ext cx="1295400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dirty="0">
                <a:solidFill>
                  <a:srgbClr val="FF0000"/>
                </a:solidFill>
                <a:latin typeface="Arial" panose="020B0604020202020204" pitchFamily="34" charset="0"/>
              </a:rPr>
              <a:t>放大</a:t>
            </a:r>
          </a:p>
        </p:txBody>
      </p:sp>
      <p:sp>
        <p:nvSpPr>
          <p:cNvPr id="6152" name="Text Box 8"/>
          <p:cNvSpPr txBox="1"/>
          <p:nvPr/>
        </p:nvSpPr>
        <p:spPr>
          <a:xfrm>
            <a:off x="6011863" y="2420938"/>
            <a:ext cx="1152525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dirty="0">
                <a:solidFill>
                  <a:srgbClr val="FF0000"/>
                </a:solidFill>
                <a:latin typeface="Arial" panose="020B0604020202020204" pitchFamily="34" charset="0"/>
              </a:rPr>
              <a:t>实</a:t>
            </a:r>
          </a:p>
        </p:txBody>
      </p:sp>
      <p:sp>
        <p:nvSpPr>
          <p:cNvPr id="6153" name="Text Box 9"/>
          <p:cNvSpPr txBox="1"/>
          <p:nvPr/>
        </p:nvSpPr>
        <p:spPr>
          <a:xfrm>
            <a:off x="250825" y="3068638"/>
            <a:ext cx="3887788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dirty="0">
                <a:latin typeface="Arial" panose="020B0604020202020204" pitchFamily="34" charset="0"/>
              </a:rPr>
              <a:t>物体应该在什么区域？</a:t>
            </a:r>
          </a:p>
        </p:txBody>
      </p:sp>
      <p:grpSp>
        <p:nvGrpSpPr>
          <p:cNvPr id="2" name="Group 36"/>
          <p:cNvGrpSpPr/>
          <p:nvPr/>
        </p:nvGrpSpPr>
        <p:grpSpPr>
          <a:xfrm>
            <a:off x="3492500" y="3716338"/>
            <a:ext cx="6553200" cy="2952750"/>
            <a:chOff x="1383" y="2160"/>
            <a:chExt cx="4128" cy="1860"/>
          </a:xfrm>
        </p:grpSpPr>
        <p:sp>
          <p:nvSpPr>
            <p:cNvPr id="29714" name="Rectangle 10"/>
            <p:cNvSpPr/>
            <p:nvPr/>
          </p:nvSpPr>
          <p:spPr>
            <a:xfrm>
              <a:off x="4082" y="2205"/>
              <a:ext cx="725" cy="981"/>
            </a:xfrm>
            <a:prstGeom prst="rect">
              <a:avLst/>
            </a:prstGeom>
            <a:solidFill>
              <a:srgbClr val="CCFFFF"/>
            </a:solidFill>
            <a:ln w="9525">
              <a:noFill/>
            </a:ln>
          </p:spPr>
          <p:txBody>
            <a:bodyPr wrap="none" anchor="ctr"/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29715" name="Rectangle 11"/>
            <p:cNvSpPr/>
            <p:nvPr/>
          </p:nvSpPr>
          <p:spPr>
            <a:xfrm>
              <a:off x="3401" y="3186"/>
              <a:ext cx="1429" cy="788"/>
            </a:xfrm>
            <a:prstGeom prst="rect">
              <a:avLst/>
            </a:prstGeom>
            <a:pattFill prst="pct60">
              <a:fgClr>
                <a:srgbClr val="00FF00"/>
              </a:fgClr>
              <a:bgClr>
                <a:schemeClr val="bg1"/>
              </a:bgClr>
            </a:pattFill>
            <a:ln w="9525">
              <a:noFill/>
            </a:ln>
          </p:spPr>
          <p:txBody>
            <a:bodyPr wrap="none" anchor="ctr"/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29716" name="Rectangle 12"/>
            <p:cNvSpPr/>
            <p:nvPr/>
          </p:nvSpPr>
          <p:spPr>
            <a:xfrm>
              <a:off x="1383" y="2160"/>
              <a:ext cx="2699" cy="1026"/>
            </a:xfrm>
            <a:prstGeom prst="rect">
              <a:avLst/>
            </a:prstGeom>
            <a:pattFill prst="dashVert">
              <a:fgClr>
                <a:schemeClr val="accent1"/>
              </a:fgClr>
              <a:bgClr>
                <a:schemeClr val="bg1"/>
              </a:bgClr>
            </a:pattFill>
            <a:ln w="9525">
              <a:noFill/>
            </a:ln>
          </p:spPr>
          <p:txBody>
            <a:bodyPr wrap="none" anchor="ctr"/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29717" name="Rectangle 13"/>
            <p:cNvSpPr/>
            <p:nvPr/>
          </p:nvSpPr>
          <p:spPr>
            <a:xfrm>
              <a:off x="1383" y="3186"/>
              <a:ext cx="1973" cy="788"/>
            </a:xfrm>
            <a:prstGeom prst="rect">
              <a:avLst/>
            </a:prstGeom>
            <a:pattFill prst="openDmnd">
              <a:fgClr>
                <a:srgbClr val="99CC00"/>
              </a:fgClr>
              <a:bgClr>
                <a:schemeClr val="bg1"/>
              </a:bgClr>
            </a:pattFill>
            <a:ln w="9525">
              <a:noFill/>
            </a:ln>
          </p:spPr>
          <p:txBody>
            <a:bodyPr wrap="none" anchor="ctr"/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29718" name="Oval 14"/>
            <p:cNvSpPr/>
            <p:nvPr/>
          </p:nvSpPr>
          <p:spPr>
            <a:xfrm>
              <a:off x="4728" y="2705"/>
              <a:ext cx="192" cy="912"/>
            </a:xfrm>
            <a:prstGeom prst="ellipse">
              <a:avLst/>
            </a:prstGeom>
            <a:solidFill>
              <a:schemeClr val="accent1"/>
            </a:solidFill>
            <a:ln w="5080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29719" name="Line 15"/>
            <p:cNvSpPr/>
            <p:nvPr/>
          </p:nvSpPr>
          <p:spPr>
            <a:xfrm flipV="1">
              <a:off x="2040" y="3158"/>
              <a:ext cx="3471" cy="27"/>
            </a:xfrm>
            <a:prstGeom prst="line">
              <a:avLst/>
            </a:prstGeom>
            <a:ln w="7620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</p:sp>
        <p:sp>
          <p:nvSpPr>
            <p:cNvPr id="29720" name="Oval 16"/>
            <p:cNvSpPr/>
            <p:nvPr/>
          </p:nvSpPr>
          <p:spPr>
            <a:xfrm>
              <a:off x="4008" y="3089"/>
              <a:ext cx="144" cy="144"/>
            </a:xfrm>
            <a:prstGeom prst="ellipse">
              <a:avLst/>
            </a:prstGeom>
            <a:solidFill>
              <a:schemeClr val="tx1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29721" name="Oval 17"/>
            <p:cNvSpPr/>
            <p:nvPr/>
          </p:nvSpPr>
          <p:spPr>
            <a:xfrm>
              <a:off x="3312" y="3089"/>
              <a:ext cx="144" cy="144"/>
            </a:xfrm>
            <a:prstGeom prst="ellipse">
              <a:avLst/>
            </a:prstGeom>
            <a:solidFill>
              <a:schemeClr val="tx1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29722" name="Line 18"/>
            <p:cNvSpPr/>
            <p:nvPr/>
          </p:nvSpPr>
          <p:spPr>
            <a:xfrm flipH="1">
              <a:off x="3379" y="3471"/>
              <a:ext cx="5" cy="549"/>
            </a:xfrm>
            <a:prstGeom prst="line">
              <a:avLst/>
            </a:prstGeom>
            <a:ln w="57150" cap="flat" cmpd="sng">
              <a:solidFill>
                <a:schemeClr val="tx1"/>
              </a:solidFill>
              <a:prstDash val="lgDash"/>
              <a:miter/>
              <a:headEnd type="none" w="med" len="med"/>
              <a:tailEnd type="none" w="med" len="med"/>
            </a:ln>
          </p:spPr>
        </p:sp>
        <p:sp>
          <p:nvSpPr>
            <p:cNvPr id="29723" name="Oval 19"/>
            <p:cNvSpPr/>
            <p:nvPr/>
          </p:nvSpPr>
          <p:spPr>
            <a:xfrm>
              <a:off x="4776" y="3149"/>
              <a:ext cx="96" cy="48"/>
            </a:xfrm>
            <a:prstGeom prst="ellipse">
              <a:avLst/>
            </a:prstGeom>
            <a:solidFill>
              <a:schemeClr val="tx1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29724" name="Line 22"/>
            <p:cNvSpPr/>
            <p:nvPr/>
          </p:nvSpPr>
          <p:spPr>
            <a:xfrm flipH="1">
              <a:off x="3384" y="3140"/>
              <a:ext cx="17" cy="285"/>
            </a:xfrm>
            <a:prstGeom prst="line">
              <a:avLst/>
            </a:prstGeom>
            <a:ln w="57150" cap="flat" cmpd="sng">
              <a:solidFill>
                <a:schemeClr val="tx1"/>
              </a:solidFill>
              <a:prstDash val="sysDot"/>
              <a:miter/>
              <a:headEnd type="none" w="med" len="med"/>
              <a:tailEnd type="none" w="med" len="med"/>
            </a:ln>
          </p:spPr>
        </p:sp>
        <p:sp>
          <p:nvSpPr>
            <p:cNvPr id="29725" name="Line 23"/>
            <p:cNvSpPr/>
            <p:nvPr/>
          </p:nvSpPr>
          <p:spPr>
            <a:xfrm>
              <a:off x="4059" y="2205"/>
              <a:ext cx="23" cy="935"/>
            </a:xfrm>
            <a:prstGeom prst="line">
              <a:avLst/>
            </a:prstGeom>
            <a:ln w="57150" cap="flat" cmpd="sng">
              <a:solidFill>
                <a:schemeClr val="tx1"/>
              </a:solidFill>
              <a:prstDash val="lgDash"/>
              <a:miter/>
              <a:headEnd type="none" w="med" len="med"/>
              <a:tailEnd type="none" w="med" len="med"/>
            </a:ln>
          </p:spPr>
        </p:sp>
        <p:sp>
          <p:nvSpPr>
            <p:cNvPr id="29726" name="Text Box 24"/>
            <p:cNvSpPr txBox="1"/>
            <p:nvPr/>
          </p:nvSpPr>
          <p:spPr>
            <a:xfrm>
              <a:off x="2245" y="2432"/>
              <a:ext cx="1316" cy="48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4400" dirty="0">
                  <a:solidFill>
                    <a:srgbClr val="FF0000"/>
                  </a:solidFill>
                  <a:latin typeface="Arial" panose="020B0604020202020204" pitchFamily="34" charset="0"/>
                </a:rPr>
                <a:t>实</a:t>
              </a:r>
            </a:p>
          </p:txBody>
        </p:sp>
        <p:sp>
          <p:nvSpPr>
            <p:cNvPr id="29727" name="Text Box 25"/>
            <p:cNvSpPr txBox="1"/>
            <p:nvPr/>
          </p:nvSpPr>
          <p:spPr>
            <a:xfrm>
              <a:off x="4150" y="2296"/>
              <a:ext cx="590" cy="63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6000" dirty="0">
                  <a:latin typeface="Arial" panose="020B0604020202020204" pitchFamily="34" charset="0"/>
                </a:rPr>
                <a:t>虚</a:t>
              </a:r>
            </a:p>
          </p:txBody>
        </p:sp>
        <p:sp>
          <p:nvSpPr>
            <p:cNvPr id="29728" name="Text Box 26"/>
            <p:cNvSpPr txBox="1"/>
            <p:nvPr/>
          </p:nvSpPr>
          <p:spPr>
            <a:xfrm>
              <a:off x="2154" y="3313"/>
              <a:ext cx="862" cy="48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4400" dirty="0">
                  <a:latin typeface="Arial" panose="020B0604020202020204" pitchFamily="34" charset="0"/>
                </a:rPr>
                <a:t>小</a:t>
              </a:r>
            </a:p>
          </p:txBody>
        </p:sp>
        <p:sp>
          <p:nvSpPr>
            <p:cNvPr id="29729" name="Text Box 27"/>
            <p:cNvSpPr txBox="1"/>
            <p:nvPr/>
          </p:nvSpPr>
          <p:spPr>
            <a:xfrm>
              <a:off x="3628" y="3521"/>
              <a:ext cx="817" cy="48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4400" dirty="0">
                  <a:solidFill>
                    <a:srgbClr val="FF0000"/>
                  </a:solidFill>
                  <a:latin typeface="Arial" panose="020B0604020202020204" pitchFamily="34" charset="0"/>
                </a:rPr>
                <a:t>大</a:t>
              </a:r>
            </a:p>
          </p:txBody>
        </p:sp>
        <p:sp>
          <p:nvSpPr>
            <p:cNvPr id="29730" name="Line 28"/>
            <p:cNvSpPr/>
            <p:nvPr/>
          </p:nvSpPr>
          <p:spPr>
            <a:xfrm flipH="1">
              <a:off x="3379" y="2341"/>
              <a:ext cx="681" cy="0"/>
            </a:xfrm>
            <a:prstGeom prst="line">
              <a:avLst/>
            </a:prstGeom>
            <a:ln w="127000" cap="flat" cmpd="sng">
              <a:solidFill>
                <a:srgbClr val="FF0000"/>
              </a:solidFill>
              <a:prstDash val="solid"/>
              <a:headEnd type="none" w="med" len="med"/>
              <a:tailEnd type="triangle" w="med" len="med"/>
            </a:ln>
          </p:spPr>
        </p:sp>
        <p:sp>
          <p:nvSpPr>
            <p:cNvPr id="29731" name="Line 29"/>
            <p:cNvSpPr/>
            <p:nvPr/>
          </p:nvSpPr>
          <p:spPr>
            <a:xfrm>
              <a:off x="4059" y="2341"/>
              <a:ext cx="680" cy="0"/>
            </a:xfrm>
            <a:prstGeom prst="line">
              <a:avLst/>
            </a:prstGeom>
            <a:ln w="127000" cap="flat" cmpd="sng">
              <a:solidFill>
                <a:schemeClr val="tx1"/>
              </a:solidFill>
              <a:prstDash val="solid"/>
              <a:headEnd type="none" w="med" len="med"/>
              <a:tailEnd type="triangle" w="med" len="med"/>
            </a:ln>
          </p:spPr>
        </p:sp>
        <p:sp>
          <p:nvSpPr>
            <p:cNvPr id="29732" name="Text Box 30"/>
            <p:cNvSpPr txBox="1"/>
            <p:nvPr/>
          </p:nvSpPr>
          <p:spPr>
            <a:xfrm>
              <a:off x="3061" y="3203"/>
              <a:ext cx="499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dirty="0">
                  <a:latin typeface="Arial" panose="020B0604020202020204" pitchFamily="34" charset="0"/>
                </a:rPr>
                <a:t>2F</a:t>
              </a:r>
            </a:p>
          </p:txBody>
        </p:sp>
        <p:sp>
          <p:nvSpPr>
            <p:cNvPr id="29733" name="Text Box 31"/>
            <p:cNvSpPr txBox="1"/>
            <p:nvPr/>
          </p:nvSpPr>
          <p:spPr>
            <a:xfrm>
              <a:off x="3900" y="3249"/>
              <a:ext cx="499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altLang="zh-CN" dirty="0">
                  <a:latin typeface="Arial" panose="020B0604020202020204" pitchFamily="34" charset="0"/>
                </a:rPr>
                <a:t>F</a:t>
              </a:r>
            </a:p>
          </p:txBody>
        </p:sp>
        <p:sp>
          <p:nvSpPr>
            <p:cNvPr id="29734" name="Line 33"/>
            <p:cNvSpPr/>
            <p:nvPr/>
          </p:nvSpPr>
          <p:spPr>
            <a:xfrm flipH="1">
              <a:off x="2698" y="4020"/>
              <a:ext cx="681" cy="0"/>
            </a:xfrm>
            <a:prstGeom prst="line">
              <a:avLst/>
            </a:prstGeom>
            <a:ln w="127000" cap="flat" cmpd="sng">
              <a:solidFill>
                <a:schemeClr val="tx1"/>
              </a:solidFill>
              <a:prstDash val="solid"/>
              <a:headEnd type="none" w="med" len="med"/>
              <a:tailEnd type="triangle" w="med" len="med"/>
            </a:ln>
          </p:spPr>
        </p:sp>
        <p:sp>
          <p:nvSpPr>
            <p:cNvPr id="29735" name="Line 34"/>
            <p:cNvSpPr/>
            <p:nvPr/>
          </p:nvSpPr>
          <p:spPr>
            <a:xfrm>
              <a:off x="3379" y="4020"/>
              <a:ext cx="771" cy="0"/>
            </a:xfrm>
            <a:prstGeom prst="line">
              <a:avLst/>
            </a:prstGeom>
            <a:ln w="127000" cap="flat" cmpd="sng">
              <a:solidFill>
                <a:srgbClr val="FF0000"/>
              </a:solidFill>
              <a:prstDash val="solid"/>
              <a:headEnd type="none" w="med" len="med"/>
              <a:tailEnd type="triangle" w="med" len="med"/>
            </a:ln>
          </p:spPr>
        </p:sp>
      </p:grpSp>
      <p:sp>
        <p:nvSpPr>
          <p:cNvPr id="6181" name="Text Box 37"/>
          <p:cNvSpPr txBox="1"/>
          <p:nvPr/>
        </p:nvSpPr>
        <p:spPr>
          <a:xfrm>
            <a:off x="250825" y="3644900"/>
            <a:ext cx="23749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dirty="0">
                <a:solidFill>
                  <a:srgbClr val="FF0000"/>
                </a:solidFill>
                <a:latin typeface="Arial" panose="020B0604020202020204" pitchFamily="34" charset="0"/>
              </a:rPr>
              <a:t>在</a:t>
            </a:r>
            <a:r>
              <a:rPr lang="en-US" altLang="zh-CN" dirty="0">
                <a:solidFill>
                  <a:srgbClr val="FF0000"/>
                </a:solidFill>
                <a:latin typeface="Arial" panose="020B0604020202020204" pitchFamily="34" charset="0"/>
              </a:rPr>
              <a:t>F</a:t>
            </a:r>
            <a:r>
              <a:rPr lang="zh-CN" altLang="en-US" dirty="0">
                <a:solidFill>
                  <a:srgbClr val="FF0000"/>
                </a:solidFill>
                <a:latin typeface="Arial" panose="020B0604020202020204" pitchFamily="34" charset="0"/>
              </a:rPr>
              <a:t>和</a:t>
            </a:r>
            <a:r>
              <a:rPr lang="en-US" altLang="zh-CN" dirty="0">
                <a:solidFill>
                  <a:srgbClr val="FF0000"/>
                </a:solidFill>
                <a:latin typeface="Arial" panose="020B0604020202020204" pitchFamily="34" charset="0"/>
              </a:rPr>
              <a:t>2F</a:t>
            </a:r>
            <a:r>
              <a:rPr lang="zh-CN" altLang="en-US" dirty="0">
                <a:solidFill>
                  <a:srgbClr val="FF0000"/>
                </a:solidFill>
                <a:latin typeface="Arial" panose="020B0604020202020204" pitchFamily="34" charset="0"/>
              </a:rPr>
              <a:t>之间</a:t>
            </a:r>
          </a:p>
        </p:txBody>
      </p:sp>
      <p:sp>
        <p:nvSpPr>
          <p:cNvPr id="6182" name="Text Box 38"/>
          <p:cNvSpPr txBox="1"/>
          <p:nvPr/>
        </p:nvSpPr>
        <p:spPr>
          <a:xfrm>
            <a:off x="755650" y="4221163"/>
            <a:ext cx="2303463" cy="579437"/>
          </a:xfrm>
          <a:prstGeom prst="rect">
            <a:avLst/>
          </a:prstGeom>
          <a:solidFill>
            <a:schemeClr val="accent1"/>
          </a:solidFill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dirty="0">
                <a:solidFill>
                  <a:srgbClr val="FF0000"/>
                </a:solidFill>
                <a:latin typeface="Arial" panose="020B0604020202020204" pitchFamily="34" charset="0"/>
              </a:rPr>
              <a:t>即</a:t>
            </a:r>
            <a:r>
              <a:rPr lang="en-US" altLang="zh-CN" sz="3200" dirty="0">
                <a:solidFill>
                  <a:srgbClr val="FF0000"/>
                </a:solidFill>
                <a:latin typeface="Arial" panose="020B0604020202020204" pitchFamily="34" charset="0"/>
              </a:rPr>
              <a:t>f&lt;u&lt;2f</a:t>
            </a:r>
          </a:p>
        </p:txBody>
      </p:sp>
      <p:sp>
        <p:nvSpPr>
          <p:cNvPr id="6183" name="Text Box 39"/>
          <p:cNvSpPr txBox="1"/>
          <p:nvPr/>
        </p:nvSpPr>
        <p:spPr>
          <a:xfrm>
            <a:off x="0" y="4868863"/>
            <a:ext cx="2665413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dirty="0">
                <a:latin typeface="Arial" panose="020B0604020202020204" pitchFamily="34" charset="0"/>
              </a:rPr>
              <a:t>那物距</a:t>
            </a:r>
            <a:r>
              <a:rPr lang="en-US" altLang="zh-CN" dirty="0">
                <a:latin typeface="Arial" panose="020B0604020202020204" pitchFamily="34" charset="0"/>
              </a:rPr>
              <a:t>u</a:t>
            </a:r>
            <a:r>
              <a:rPr lang="zh-CN" altLang="en-US" dirty="0">
                <a:latin typeface="Arial" panose="020B0604020202020204" pitchFamily="34" charset="0"/>
              </a:rPr>
              <a:t>＝？</a:t>
            </a:r>
          </a:p>
        </p:txBody>
      </p:sp>
      <p:sp>
        <p:nvSpPr>
          <p:cNvPr id="6184" name="Text Box 40"/>
          <p:cNvSpPr txBox="1"/>
          <p:nvPr/>
        </p:nvSpPr>
        <p:spPr>
          <a:xfrm>
            <a:off x="539750" y="5373688"/>
            <a:ext cx="1944688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dirty="0">
                <a:solidFill>
                  <a:srgbClr val="FF0000"/>
                </a:solidFill>
                <a:latin typeface="Arial" panose="020B0604020202020204" pitchFamily="34" charset="0"/>
              </a:rPr>
              <a:t>u=30cm</a:t>
            </a:r>
          </a:p>
        </p:txBody>
      </p:sp>
      <p:sp>
        <p:nvSpPr>
          <p:cNvPr id="6185" name="AutoShape 41"/>
          <p:cNvSpPr/>
          <p:nvPr/>
        </p:nvSpPr>
        <p:spPr>
          <a:xfrm rot="-4459921">
            <a:off x="2305050" y="4543425"/>
            <a:ext cx="1492250" cy="1600200"/>
          </a:xfrm>
          <a:prstGeom prst="curvedUpArrow">
            <a:avLst>
              <a:gd name="adj1" fmla="val 20000"/>
              <a:gd name="adj2" fmla="val 40000"/>
              <a:gd name="adj3" fmla="val 35744"/>
            </a:avLst>
          </a:prstGeom>
          <a:solidFill>
            <a:srgbClr val="00FF00"/>
          </a:solidFill>
          <a:ln w="38100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187" name="Text Box 43"/>
          <p:cNvSpPr txBox="1"/>
          <p:nvPr/>
        </p:nvSpPr>
        <p:spPr>
          <a:xfrm>
            <a:off x="0" y="5734050"/>
            <a:ext cx="2160588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dirty="0">
                <a:latin typeface="Arial" panose="020B0604020202020204" pitchFamily="34" charset="0"/>
              </a:rPr>
              <a:t>代入得到：</a:t>
            </a:r>
          </a:p>
        </p:txBody>
      </p:sp>
      <p:sp>
        <p:nvSpPr>
          <p:cNvPr id="6188" name="Text Box 44"/>
          <p:cNvSpPr txBox="1"/>
          <p:nvPr/>
        </p:nvSpPr>
        <p:spPr>
          <a:xfrm>
            <a:off x="900113" y="6278563"/>
            <a:ext cx="2303462" cy="579437"/>
          </a:xfrm>
          <a:prstGeom prst="rect">
            <a:avLst/>
          </a:prstGeom>
          <a:solidFill>
            <a:schemeClr val="accent1"/>
          </a:solidFill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dirty="0">
                <a:solidFill>
                  <a:srgbClr val="FF0000"/>
                </a:solidFill>
                <a:latin typeface="Arial" panose="020B0604020202020204" pitchFamily="34" charset="0"/>
              </a:rPr>
              <a:t>即</a:t>
            </a:r>
            <a:r>
              <a:rPr lang="en-US" altLang="zh-CN" sz="3200" dirty="0">
                <a:solidFill>
                  <a:srgbClr val="FF0000"/>
                </a:solidFill>
                <a:latin typeface="Arial" panose="020B0604020202020204" pitchFamily="34" charset="0"/>
              </a:rPr>
              <a:t>f&lt;30&lt;2f</a:t>
            </a:r>
          </a:p>
        </p:txBody>
      </p:sp>
      <p:sp>
        <p:nvSpPr>
          <p:cNvPr id="6189" name="Line 45"/>
          <p:cNvSpPr/>
          <p:nvPr/>
        </p:nvSpPr>
        <p:spPr>
          <a:xfrm flipV="1">
            <a:off x="7092950" y="4581525"/>
            <a:ext cx="0" cy="719138"/>
          </a:xfrm>
          <a:prstGeom prst="line">
            <a:avLst/>
          </a:prstGeom>
          <a:ln w="76200" cap="flat" cmpd="sng">
            <a:solidFill>
              <a:srgbClr val="FF000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6190" name="Text Box 46"/>
          <p:cNvSpPr txBox="1"/>
          <p:nvPr/>
        </p:nvSpPr>
        <p:spPr>
          <a:xfrm>
            <a:off x="5508625" y="1052513"/>
            <a:ext cx="1008063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 dirty="0">
                <a:solidFill>
                  <a:srgbClr val="FF0000"/>
                </a:solidFill>
                <a:latin typeface="Arial" panose="020B0604020202020204" pitchFamily="34" charset="0"/>
              </a:rPr>
              <a:t>A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1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1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1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1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61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61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61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61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61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61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61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61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61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500"/>
                                        <p:tgtEl>
                                          <p:spTgt spid="6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61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61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61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61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61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61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9" grpId="0"/>
      <p:bldP spid="6150" grpId="0"/>
      <p:bldP spid="6151" grpId="0"/>
      <p:bldP spid="6152" grpId="0"/>
      <p:bldP spid="6153" grpId="0"/>
      <p:bldP spid="6181" grpId="0"/>
      <p:bldP spid="6182" grpId="0" animBg="1"/>
      <p:bldP spid="6183" grpId="0"/>
      <p:bldP spid="6184" grpId="0"/>
      <p:bldP spid="6185" grpId="0" animBg="1"/>
      <p:bldP spid="6187" grpId="0"/>
      <p:bldP spid="6188" grpId="0" animBg="1"/>
      <p:bldP spid="619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ext Box 4"/>
          <p:cNvSpPr txBox="1"/>
          <p:nvPr/>
        </p:nvSpPr>
        <p:spPr>
          <a:xfrm>
            <a:off x="323850" y="404813"/>
            <a:ext cx="8064500" cy="2870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dirty="0">
                <a:latin typeface="Arial" panose="020B0604020202020204" pitchFamily="34" charset="0"/>
              </a:rPr>
              <a:t>几个术语：</a:t>
            </a:r>
          </a:p>
          <a:p>
            <a:pPr>
              <a:spcBef>
                <a:spcPct val="50000"/>
              </a:spcBef>
            </a:pPr>
            <a:r>
              <a:rPr lang="zh-CN" altLang="en-US" dirty="0">
                <a:latin typeface="Arial" panose="020B0604020202020204" pitchFamily="34" charset="0"/>
              </a:rPr>
              <a:t>物距：物体到凸透镜光心的距离，用</a:t>
            </a:r>
            <a:r>
              <a:rPr lang="en-US" altLang="zh-CN" dirty="0">
                <a:solidFill>
                  <a:srgbClr val="FF0000"/>
                </a:solidFill>
                <a:latin typeface="Arial" panose="020B0604020202020204" pitchFamily="34" charset="0"/>
              </a:rPr>
              <a:t>u</a:t>
            </a:r>
            <a:r>
              <a:rPr lang="zh-CN" altLang="en-US" dirty="0">
                <a:latin typeface="Arial" panose="020B0604020202020204" pitchFamily="34" charset="0"/>
              </a:rPr>
              <a:t>表示</a:t>
            </a:r>
          </a:p>
          <a:p>
            <a:pPr>
              <a:spcBef>
                <a:spcPct val="50000"/>
              </a:spcBef>
            </a:pPr>
            <a:r>
              <a:rPr lang="zh-CN" altLang="en-US" dirty="0">
                <a:latin typeface="Arial" panose="020B0604020202020204" pitchFamily="34" charset="0"/>
              </a:rPr>
              <a:t>像距：所成的像到凸透镜光心的距离，用</a:t>
            </a:r>
            <a:r>
              <a:rPr lang="en-US" altLang="zh-CN" dirty="0">
                <a:solidFill>
                  <a:schemeClr val="accent2"/>
                </a:solidFill>
                <a:latin typeface="Arial" panose="020B0604020202020204" pitchFamily="34" charset="0"/>
              </a:rPr>
              <a:t>v</a:t>
            </a:r>
            <a:r>
              <a:rPr lang="zh-CN" altLang="en-US" dirty="0">
                <a:latin typeface="Arial" panose="020B0604020202020204" pitchFamily="34" charset="0"/>
              </a:rPr>
              <a:t>表示</a:t>
            </a:r>
          </a:p>
          <a:p>
            <a:pPr>
              <a:spcBef>
                <a:spcPct val="50000"/>
              </a:spcBef>
            </a:pPr>
            <a:r>
              <a:rPr lang="zh-CN" altLang="en-US" dirty="0">
                <a:latin typeface="Arial" panose="020B0604020202020204" pitchFamily="34" charset="0"/>
              </a:rPr>
              <a:t>焦距：焦点到光心的距离，用</a:t>
            </a:r>
            <a:r>
              <a:rPr lang="en-US" altLang="zh-CN" dirty="0">
                <a:latin typeface="Arial" panose="020B0604020202020204" pitchFamily="34" charset="0"/>
              </a:rPr>
              <a:t>f</a:t>
            </a:r>
            <a:r>
              <a:rPr lang="zh-CN" altLang="en-US" dirty="0">
                <a:latin typeface="Arial" panose="020B0604020202020204" pitchFamily="34" charset="0"/>
              </a:rPr>
              <a:t>表示，</a:t>
            </a:r>
            <a:r>
              <a:rPr lang="en-US" altLang="zh-CN" dirty="0">
                <a:latin typeface="Arial" panose="020B0604020202020204" pitchFamily="34" charset="0"/>
              </a:rPr>
              <a:t>2f</a:t>
            </a:r>
            <a:r>
              <a:rPr lang="zh-CN" altLang="en-US" dirty="0">
                <a:latin typeface="Arial" panose="020B0604020202020204" pitchFamily="34" charset="0"/>
              </a:rPr>
              <a:t>表示两倍的焦距</a:t>
            </a:r>
          </a:p>
        </p:txBody>
      </p:sp>
      <p:sp>
        <p:nvSpPr>
          <p:cNvPr id="5123" name="Oval 5"/>
          <p:cNvSpPr/>
          <p:nvPr/>
        </p:nvSpPr>
        <p:spPr>
          <a:xfrm>
            <a:off x="4840288" y="3886200"/>
            <a:ext cx="304800" cy="1447800"/>
          </a:xfrm>
          <a:prstGeom prst="ellipse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124" name="Oval 6"/>
          <p:cNvSpPr/>
          <p:nvPr/>
        </p:nvSpPr>
        <p:spPr>
          <a:xfrm>
            <a:off x="3697288" y="4495800"/>
            <a:ext cx="228600" cy="228600"/>
          </a:xfrm>
          <a:prstGeom prst="ellipse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125" name="Oval 7"/>
          <p:cNvSpPr/>
          <p:nvPr/>
        </p:nvSpPr>
        <p:spPr>
          <a:xfrm>
            <a:off x="2592388" y="4495800"/>
            <a:ext cx="228600" cy="228600"/>
          </a:xfrm>
          <a:prstGeom prst="ellipse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126" name="Line 8"/>
          <p:cNvSpPr/>
          <p:nvPr/>
        </p:nvSpPr>
        <p:spPr>
          <a:xfrm>
            <a:off x="2700338" y="4652963"/>
            <a:ext cx="6350" cy="1747837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5127" name="Line 9"/>
          <p:cNvSpPr/>
          <p:nvPr/>
        </p:nvSpPr>
        <p:spPr>
          <a:xfrm>
            <a:off x="4992688" y="5410200"/>
            <a:ext cx="0" cy="990600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5128" name="Line 10"/>
          <p:cNvSpPr/>
          <p:nvPr/>
        </p:nvSpPr>
        <p:spPr>
          <a:xfrm>
            <a:off x="3811588" y="4724400"/>
            <a:ext cx="0" cy="990600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7179" name="Line 11"/>
          <p:cNvSpPr/>
          <p:nvPr/>
        </p:nvSpPr>
        <p:spPr>
          <a:xfrm>
            <a:off x="3811588" y="5562600"/>
            <a:ext cx="1219200" cy="0"/>
          </a:xfrm>
          <a:prstGeom prst="line">
            <a:avLst/>
          </a:prstGeom>
          <a:ln w="28575" cap="flat" cmpd="sng">
            <a:solidFill>
              <a:schemeClr val="tx1"/>
            </a:solidFill>
            <a:prstDash val="solid"/>
            <a:miter/>
            <a:headEnd type="triangle" w="med" len="med"/>
            <a:tailEnd type="triangle" w="med" len="med"/>
          </a:ln>
        </p:spPr>
      </p:sp>
      <p:sp>
        <p:nvSpPr>
          <p:cNvPr id="7180" name="Line 12"/>
          <p:cNvSpPr/>
          <p:nvPr/>
        </p:nvSpPr>
        <p:spPr>
          <a:xfrm>
            <a:off x="2706688" y="6248400"/>
            <a:ext cx="2209800" cy="0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miter/>
            <a:headEnd type="triangle" w="med" len="med"/>
            <a:tailEnd type="triangle" w="med" len="med"/>
          </a:ln>
        </p:spPr>
      </p:sp>
      <p:sp>
        <p:nvSpPr>
          <p:cNvPr id="7181" name="Text Box 13"/>
          <p:cNvSpPr txBox="1"/>
          <p:nvPr/>
        </p:nvSpPr>
        <p:spPr>
          <a:xfrm>
            <a:off x="4154488" y="5143500"/>
            <a:ext cx="6096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400" dirty="0">
                <a:latin typeface="Tahoma" panose="020B0604030504040204" pitchFamily="34" charset="0"/>
              </a:rPr>
              <a:t>f</a:t>
            </a:r>
          </a:p>
        </p:txBody>
      </p:sp>
      <p:sp>
        <p:nvSpPr>
          <p:cNvPr id="7182" name="Text Box 14"/>
          <p:cNvSpPr txBox="1"/>
          <p:nvPr/>
        </p:nvSpPr>
        <p:spPr>
          <a:xfrm>
            <a:off x="3544888" y="5848350"/>
            <a:ext cx="6096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400" dirty="0">
                <a:latin typeface="Tahoma" panose="020B0604030504040204" pitchFamily="34" charset="0"/>
              </a:rPr>
              <a:t>2f</a:t>
            </a:r>
          </a:p>
        </p:txBody>
      </p:sp>
      <p:sp>
        <p:nvSpPr>
          <p:cNvPr id="5133" name="Oval 20"/>
          <p:cNvSpPr/>
          <p:nvPr/>
        </p:nvSpPr>
        <p:spPr>
          <a:xfrm>
            <a:off x="6135688" y="4495800"/>
            <a:ext cx="228600" cy="228600"/>
          </a:xfrm>
          <a:prstGeom prst="ellipse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134" name="Oval 21"/>
          <p:cNvSpPr/>
          <p:nvPr/>
        </p:nvSpPr>
        <p:spPr>
          <a:xfrm>
            <a:off x="7583488" y="4495800"/>
            <a:ext cx="228600" cy="228600"/>
          </a:xfrm>
          <a:prstGeom prst="ellipse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135" name="Text Box 22"/>
          <p:cNvSpPr txBox="1"/>
          <p:nvPr/>
        </p:nvSpPr>
        <p:spPr>
          <a:xfrm>
            <a:off x="2592388" y="4610100"/>
            <a:ext cx="5334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400" dirty="0">
                <a:latin typeface="Tahoma" panose="020B0604030504040204" pitchFamily="34" charset="0"/>
              </a:rPr>
              <a:t>F</a:t>
            </a:r>
          </a:p>
        </p:txBody>
      </p:sp>
      <p:sp>
        <p:nvSpPr>
          <p:cNvPr id="5136" name="Text Box 23"/>
          <p:cNvSpPr txBox="1"/>
          <p:nvPr/>
        </p:nvSpPr>
        <p:spPr>
          <a:xfrm>
            <a:off x="3716338" y="4591050"/>
            <a:ext cx="5334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400" dirty="0">
                <a:latin typeface="Tahoma" panose="020B0604030504040204" pitchFamily="34" charset="0"/>
              </a:rPr>
              <a:t>F</a:t>
            </a:r>
          </a:p>
        </p:txBody>
      </p:sp>
      <p:sp>
        <p:nvSpPr>
          <p:cNvPr id="5137" name="Text Box 24"/>
          <p:cNvSpPr txBox="1"/>
          <p:nvPr/>
        </p:nvSpPr>
        <p:spPr>
          <a:xfrm>
            <a:off x="6059488" y="4648200"/>
            <a:ext cx="5334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400" dirty="0">
                <a:latin typeface="Tahoma" panose="020B0604030504040204" pitchFamily="34" charset="0"/>
              </a:rPr>
              <a:t>F</a:t>
            </a:r>
          </a:p>
        </p:txBody>
      </p:sp>
      <p:sp>
        <p:nvSpPr>
          <p:cNvPr id="5138" name="Text Box 25"/>
          <p:cNvSpPr txBox="1"/>
          <p:nvPr/>
        </p:nvSpPr>
        <p:spPr>
          <a:xfrm>
            <a:off x="7431088" y="4114800"/>
            <a:ext cx="5334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400" dirty="0">
                <a:latin typeface="Tahoma" panose="020B0604030504040204" pitchFamily="34" charset="0"/>
              </a:rPr>
              <a:t>F</a:t>
            </a:r>
          </a:p>
        </p:txBody>
      </p:sp>
      <p:sp>
        <p:nvSpPr>
          <p:cNvPr id="5139" name="Oval 41"/>
          <p:cNvSpPr/>
          <p:nvPr/>
        </p:nvSpPr>
        <p:spPr>
          <a:xfrm>
            <a:off x="4878388" y="4533900"/>
            <a:ext cx="228600" cy="228600"/>
          </a:xfrm>
          <a:prstGeom prst="ellipse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140" name="Line 48"/>
          <p:cNvSpPr/>
          <p:nvPr/>
        </p:nvSpPr>
        <p:spPr>
          <a:xfrm>
            <a:off x="395288" y="4581525"/>
            <a:ext cx="8497887" cy="73025"/>
          </a:xfrm>
          <a:prstGeom prst="line">
            <a:avLst/>
          </a:prstGeom>
          <a:ln w="571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5141" name="Line 50"/>
          <p:cNvSpPr/>
          <p:nvPr/>
        </p:nvSpPr>
        <p:spPr>
          <a:xfrm flipV="1">
            <a:off x="1908175" y="3644900"/>
            <a:ext cx="0" cy="914400"/>
          </a:xfrm>
          <a:prstGeom prst="line">
            <a:avLst/>
          </a:prstGeom>
          <a:ln w="76200" cap="flat" cmpd="sng">
            <a:solidFill>
              <a:schemeClr val="hlink"/>
            </a:solidFill>
            <a:prstDash val="solid"/>
            <a:miter/>
            <a:headEnd type="none" w="med" len="med"/>
            <a:tailEnd type="triangle" w="med" len="med"/>
          </a:ln>
        </p:spPr>
      </p:sp>
      <p:sp>
        <p:nvSpPr>
          <p:cNvPr id="5142" name="Line 51"/>
          <p:cNvSpPr/>
          <p:nvPr/>
        </p:nvSpPr>
        <p:spPr>
          <a:xfrm>
            <a:off x="7394575" y="4652963"/>
            <a:ext cx="0" cy="609600"/>
          </a:xfrm>
          <a:prstGeom prst="line">
            <a:avLst/>
          </a:prstGeom>
          <a:ln w="76200" cap="flat" cmpd="sng">
            <a:solidFill>
              <a:schemeClr val="hlink"/>
            </a:solidFill>
            <a:prstDash val="solid"/>
            <a:miter/>
            <a:headEnd type="none" w="med" len="med"/>
            <a:tailEnd type="triangle" w="med" len="med"/>
          </a:ln>
        </p:spPr>
      </p:sp>
      <p:sp>
        <p:nvSpPr>
          <p:cNvPr id="5143" name="Line 52"/>
          <p:cNvSpPr/>
          <p:nvPr/>
        </p:nvSpPr>
        <p:spPr>
          <a:xfrm flipV="1">
            <a:off x="1908175" y="3141663"/>
            <a:ext cx="0" cy="574675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5144" name="Line 53"/>
          <p:cNvSpPr/>
          <p:nvPr/>
        </p:nvSpPr>
        <p:spPr>
          <a:xfrm flipV="1">
            <a:off x="5003800" y="3141663"/>
            <a:ext cx="0" cy="717550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7222" name="Line 54"/>
          <p:cNvSpPr/>
          <p:nvPr/>
        </p:nvSpPr>
        <p:spPr>
          <a:xfrm>
            <a:off x="1908175" y="3644900"/>
            <a:ext cx="3095625" cy="0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miter/>
            <a:headEnd type="triangle" w="med" len="med"/>
            <a:tailEnd type="triangle" w="med" len="med"/>
          </a:ln>
        </p:spPr>
      </p:sp>
      <p:sp>
        <p:nvSpPr>
          <p:cNvPr id="7223" name="Text Box 55"/>
          <p:cNvSpPr txBox="1"/>
          <p:nvPr/>
        </p:nvSpPr>
        <p:spPr>
          <a:xfrm>
            <a:off x="3132138" y="3141663"/>
            <a:ext cx="504825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dirty="0">
                <a:solidFill>
                  <a:srgbClr val="FF0000"/>
                </a:solidFill>
                <a:latin typeface="Arial" panose="020B0604020202020204" pitchFamily="34" charset="0"/>
              </a:rPr>
              <a:t>u</a:t>
            </a:r>
          </a:p>
        </p:txBody>
      </p:sp>
      <p:sp>
        <p:nvSpPr>
          <p:cNvPr id="5147" name="Line 56"/>
          <p:cNvSpPr/>
          <p:nvPr/>
        </p:nvSpPr>
        <p:spPr>
          <a:xfrm>
            <a:off x="7380288" y="5229225"/>
            <a:ext cx="0" cy="1295400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7225" name="Line 57"/>
          <p:cNvSpPr/>
          <p:nvPr/>
        </p:nvSpPr>
        <p:spPr>
          <a:xfrm>
            <a:off x="5003800" y="6021388"/>
            <a:ext cx="2305050" cy="0"/>
          </a:xfrm>
          <a:prstGeom prst="line">
            <a:avLst/>
          </a:prstGeom>
          <a:ln w="38100" cap="flat" cmpd="sng">
            <a:solidFill>
              <a:schemeClr val="accent2"/>
            </a:solidFill>
            <a:prstDash val="solid"/>
            <a:miter/>
            <a:headEnd type="triangle" w="med" len="med"/>
            <a:tailEnd type="triangle" w="med" len="med"/>
          </a:ln>
        </p:spPr>
      </p:sp>
      <p:sp>
        <p:nvSpPr>
          <p:cNvPr id="7226" name="Text Box 58"/>
          <p:cNvSpPr txBox="1"/>
          <p:nvPr/>
        </p:nvSpPr>
        <p:spPr>
          <a:xfrm>
            <a:off x="5940425" y="5373688"/>
            <a:ext cx="431800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dirty="0">
                <a:solidFill>
                  <a:schemeClr val="accent2"/>
                </a:solidFill>
                <a:latin typeface="Arial" panose="020B0604020202020204" pitchFamily="34" charset="0"/>
              </a:rPr>
              <a:t>v</a:t>
            </a:r>
          </a:p>
        </p:txBody>
      </p:sp>
      <p:sp>
        <p:nvSpPr>
          <p:cNvPr id="5150" name="Rectangle 59"/>
          <p:cNvSpPr/>
          <p:nvPr/>
        </p:nvSpPr>
        <p:spPr>
          <a:xfrm>
            <a:off x="8388350" y="6092825"/>
            <a:ext cx="755650" cy="765175"/>
          </a:xfrm>
          <a:prstGeom prst="rect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151" name="Text Box 60">
            <a:hlinkClick r:id="rId2" action="ppaction://hlinkfile" tooltip="动画"/>
          </p:cNvPr>
          <p:cNvSpPr txBox="1"/>
          <p:nvPr/>
        </p:nvSpPr>
        <p:spPr>
          <a:xfrm>
            <a:off x="8316913" y="6237288"/>
            <a:ext cx="1008062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dirty="0">
                <a:solidFill>
                  <a:srgbClr val="FF0000"/>
                </a:solidFill>
                <a:latin typeface="Arial" panose="020B0604020202020204" pitchFamily="34" charset="0"/>
              </a:rPr>
              <a:t>动画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7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72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72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7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71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71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9" dur="500"/>
                                        <p:tgtEl>
                                          <p:spTgt spid="7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71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71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0" dur="500"/>
                                        <p:tgtEl>
                                          <p:spTgt spid="7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2000" fill="hold"/>
                                        <p:tgtEl>
                                          <p:spTgt spid="72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2000" fill="hold"/>
                                        <p:tgtEl>
                                          <p:spTgt spid="72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81" grpId="0"/>
      <p:bldP spid="7182" grpId="0"/>
      <p:bldP spid="7223" grpId="0"/>
      <p:bldP spid="722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Oval 2"/>
          <p:cNvSpPr/>
          <p:nvPr/>
        </p:nvSpPr>
        <p:spPr>
          <a:xfrm>
            <a:off x="1295400" y="1600200"/>
            <a:ext cx="457200" cy="457200"/>
          </a:xfrm>
          <a:prstGeom prst="ellipse">
            <a:avLst/>
          </a:prstGeom>
          <a:gradFill rotWithShape="0">
            <a:gsLst>
              <a:gs pos="0">
                <a:srgbClr val="FF6633"/>
              </a:gs>
              <a:gs pos="100000">
                <a:schemeClr val="bg1"/>
              </a:gs>
            </a:gsLst>
            <a:path path="shape">
              <a:fillToRect l="50000" t="50000" r="50000" b="50000"/>
            </a:path>
            <a:tileRect/>
          </a:gradFill>
          <a:ln w="9525" cap="flat" cmpd="sng">
            <a:solidFill>
              <a:schemeClr val="bg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pic>
        <p:nvPicPr>
          <p:cNvPr id="6147" name="Picture 3" descr="J007613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71600" y="1828800"/>
            <a:ext cx="312738" cy="1524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48" name="Rectangle 4"/>
          <p:cNvSpPr/>
          <p:nvPr/>
        </p:nvSpPr>
        <p:spPr>
          <a:xfrm>
            <a:off x="5867400" y="1143000"/>
            <a:ext cx="838200" cy="1295400"/>
          </a:xfrm>
          <a:prstGeom prst="rect">
            <a:avLst/>
          </a:prstGeom>
          <a:solidFill>
            <a:schemeClr val="bg1"/>
          </a:solidFill>
          <a:ln w="9525" cap="flat" cmpd="sng">
            <a:solidFill>
              <a:schemeClr val="bg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149" name="Oval 5"/>
          <p:cNvSpPr/>
          <p:nvPr/>
        </p:nvSpPr>
        <p:spPr>
          <a:xfrm>
            <a:off x="6096000" y="2587625"/>
            <a:ext cx="76200" cy="79375"/>
          </a:xfrm>
          <a:prstGeom prst="ellipse">
            <a:avLst/>
          </a:prstGeom>
          <a:solidFill>
            <a:srgbClr val="FCFDFE"/>
          </a:solidFill>
          <a:ln w="127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150" name="Oval 6"/>
          <p:cNvSpPr/>
          <p:nvPr/>
        </p:nvSpPr>
        <p:spPr>
          <a:xfrm>
            <a:off x="3048000" y="2590800"/>
            <a:ext cx="79375" cy="79375"/>
          </a:xfrm>
          <a:prstGeom prst="ellipse">
            <a:avLst/>
          </a:prstGeom>
          <a:solidFill>
            <a:srgbClr val="FCFDFE"/>
          </a:solidFill>
          <a:ln w="127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151" name="Oval 7"/>
          <p:cNvSpPr/>
          <p:nvPr/>
        </p:nvSpPr>
        <p:spPr>
          <a:xfrm>
            <a:off x="1447800" y="2667000"/>
            <a:ext cx="79375" cy="79375"/>
          </a:xfrm>
          <a:prstGeom prst="ellipse">
            <a:avLst/>
          </a:prstGeom>
          <a:solidFill>
            <a:srgbClr val="FCFDFE"/>
          </a:solidFill>
          <a:ln w="127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152" name="Oval 8"/>
          <p:cNvSpPr/>
          <p:nvPr/>
        </p:nvSpPr>
        <p:spPr>
          <a:xfrm>
            <a:off x="7696200" y="2667000"/>
            <a:ext cx="79375" cy="79375"/>
          </a:xfrm>
          <a:prstGeom prst="ellipse">
            <a:avLst/>
          </a:prstGeom>
          <a:solidFill>
            <a:srgbClr val="FCFDFE"/>
          </a:solidFill>
          <a:ln w="127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153" name="Oval 9"/>
          <p:cNvSpPr/>
          <p:nvPr/>
        </p:nvSpPr>
        <p:spPr>
          <a:xfrm>
            <a:off x="7696200" y="2667000"/>
            <a:ext cx="79375" cy="79375"/>
          </a:xfrm>
          <a:prstGeom prst="ellipse">
            <a:avLst/>
          </a:prstGeom>
          <a:solidFill>
            <a:srgbClr val="FCFDFE"/>
          </a:solidFill>
          <a:ln w="127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pic>
        <p:nvPicPr>
          <p:cNvPr id="52234" name="Picture 10" descr="ggh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43800" y="2133600"/>
            <a:ext cx="495300" cy="1752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55" name="Line 11">
            <a:hlinkClick r:id="" action="ppaction://noaction"/>
          </p:cNvPr>
          <p:cNvSpPr/>
          <p:nvPr/>
        </p:nvSpPr>
        <p:spPr>
          <a:xfrm flipV="1">
            <a:off x="952500" y="2667000"/>
            <a:ext cx="7239000" cy="0"/>
          </a:xfrm>
          <a:prstGeom prst="line">
            <a:avLst/>
          </a:prstGeom>
          <a:ln w="12700" cap="flat" cmpd="sng">
            <a:solidFill>
              <a:srgbClr val="FF66FF"/>
            </a:solidFill>
            <a:prstDash val="lgDashDot"/>
            <a:headEnd type="none" w="med" len="med"/>
            <a:tailEnd type="none" w="med" len="med"/>
          </a:ln>
        </p:spPr>
      </p:sp>
      <p:sp>
        <p:nvSpPr>
          <p:cNvPr id="6156" name="Oval 12"/>
          <p:cNvSpPr/>
          <p:nvPr/>
        </p:nvSpPr>
        <p:spPr>
          <a:xfrm>
            <a:off x="7620000" y="2667000"/>
            <a:ext cx="76200" cy="79375"/>
          </a:xfrm>
          <a:prstGeom prst="ellipse">
            <a:avLst/>
          </a:prstGeom>
          <a:solidFill>
            <a:srgbClr val="FCFDFE"/>
          </a:solidFill>
          <a:ln w="127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157" name="Rectangle 13"/>
          <p:cNvSpPr/>
          <p:nvPr/>
        </p:nvSpPr>
        <p:spPr>
          <a:xfrm>
            <a:off x="1371600" y="2743200"/>
            <a:ext cx="381000" cy="838200"/>
          </a:xfrm>
          <a:prstGeom prst="rect">
            <a:avLst/>
          </a:prstGeom>
          <a:solidFill>
            <a:schemeClr val="bg1"/>
          </a:solidFill>
          <a:ln w="9525" cap="flat" cmpd="sng">
            <a:solidFill>
              <a:schemeClr val="bg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158" name="Rectangle 14"/>
          <p:cNvSpPr/>
          <p:nvPr/>
        </p:nvSpPr>
        <p:spPr>
          <a:xfrm>
            <a:off x="7543800" y="1828800"/>
            <a:ext cx="304800" cy="838200"/>
          </a:xfrm>
          <a:prstGeom prst="rect">
            <a:avLst/>
          </a:prstGeom>
          <a:solidFill>
            <a:schemeClr val="bg1"/>
          </a:solidFill>
          <a:ln w="9525" cap="flat" cmpd="sng">
            <a:solidFill>
              <a:schemeClr val="bg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grpSp>
        <p:nvGrpSpPr>
          <p:cNvPr id="2" name="Group 15"/>
          <p:cNvGrpSpPr/>
          <p:nvPr/>
        </p:nvGrpSpPr>
        <p:grpSpPr>
          <a:xfrm>
            <a:off x="1524000" y="1905000"/>
            <a:ext cx="3048000" cy="762000"/>
            <a:chOff x="0" y="0"/>
            <a:chExt cx="3312" cy="1056"/>
          </a:xfrm>
        </p:grpSpPr>
        <p:sp>
          <p:nvSpPr>
            <p:cNvPr id="6194" name="Line 16"/>
            <p:cNvSpPr/>
            <p:nvPr/>
          </p:nvSpPr>
          <p:spPr>
            <a:xfrm>
              <a:off x="0" y="0"/>
              <a:ext cx="3312" cy="1056"/>
            </a:xfrm>
            <a:prstGeom prst="line">
              <a:avLst/>
            </a:prstGeom>
            <a:ln w="9525" cap="flat" cmpd="sng">
              <a:solidFill>
                <a:srgbClr val="808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6195" name="Line 17"/>
            <p:cNvSpPr/>
            <p:nvPr/>
          </p:nvSpPr>
          <p:spPr>
            <a:xfrm rot="877253">
              <a:off x="720" y="236"/>
              <a:ext cx="48" cy="1"/>
            </a:xfrm>
            <a:prstGeom prst="line">
              <a:avLst/>
            </a:prstGeom>
            <a:ln w="9525" cap="flat" cmpd="sng">
              <a:solidFill>
                <a:srgbClr val="808000"/>
              </a:solidFill>
              <a:prstDash val="solid"/>
              <a:headEnd type="none" w="med" len="med"/>
              <a:tailEnd type="triangle" w="med" len="med"/>
            </a:ln>
          </p:spPr>
        </p:sp>
        <p:sp>
          <p:nvSpPr>
            <p:cNvPr id="6196" name="Line 18"/>
            <p:cNvSpPr/>
            <p:nvPr/>
          </p:nvSpPr>
          <p:spPr>
            <a:xfrm rot="877253">
              <a:off x="2256" y="728"/>
              <a:ext cx="48" cy="1"/>
            </a:xfrm>
            <a:prstGeom prst="line">
              <a:avLst/>
            </a:prstGeom>
            <a:ln w="9525" cap="flat" cmpd="sng">
              <a:solidFill>
                <a:srgbClr val="808000"/>
              </a:solidFill>
              <a:prstDash val="solid"/>
              <a:headEnd type="none" w="med" len="med"/>
              <a:tailEnd type="triangle" w="med" len="med"/>
            </a:ln>
          </p:spPr>
        </p:sp>
      </p:grpSp>
      <p:grpSp>
        <p:nvGrpSpPr>
          <p:cNvPr id="3" name="Group 19"/>
          <p:cNvGrpSpPr/>
          <p:nvPr/>
        </p:nvGrpSpPr>
        <p:grpSpPr>
          <a:xfrm>
            <a:off x="4572000" y="2667000"/>
            <a:ext cx="3200400" cy="762000"/>
            <a:chOff x="0" y="0"/>
            <a:chExt cx="3312" cy="1056"/>
          </a:xfrm>
        </p:grpSpPr>
        <p:sp>
          <p:nvSpPr>
            <p:cNvPr id="6191" name="Line 20"/>
            <p:cNvSpPr/>
            <p:nvPr/>
          </p:nvSpPr>
          <p:spPr>
            <a:xfrm>
              <a:off x="0" y="0"/>
              <a:ext cx="3312" cy="1056"/>
            </a:xfrm>
            <a:prstGeom prst="line">
              <a:avLst/>
            </a:prstGeom>
            <a:ln w="9525" cap="flat" cmpd="sng">
              <a:solidFill>
                <a:srgbClr val="00FFFF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6192" name="Line 21"/>
            <p:cNvSpPr/>
            <p:nvPr/>
          </p:nvSpPr>
          <p:spPr>
            <a:xfrm rot="877253">
              <a:off x="720" y="236"/>
              <a:ext cx="48" cy="1"/>
            </a:xfrm>
            <a:prstGeom prst="line">
              <a:avLst/>
            </a:prstGeom>
            <a:ln w="9525" cap="flat" cmpd="sng">
              <a:solidFill>
                <a:srgbClr val="00FFFF"/>
              </a:solidFill>
              <a:prstDash val="solid"/>
              <a:headEnd type="none" w="med" len="med"/>
              <a:tailEnd type="triangle" w="med" len="med"/>
            </a:ln>
          </p:spPr>
        </p:sp>
        <p:sp>
          <p:nvSpPr>
            <p:cNvPr id="6193" name="Line 22"/>
            <p:cNvSpPr/>
            <p:nvPr/>
          </p:nvSpPr>
          <p:spPr>
            <a:xfrm rot="877253">
              <a:off x="2256" y="728"/>
              <a:ext cx="48" cy="1"/>
            </a:xfrm>
            <a:prstGeom prst="line">
              <a:avLst/>
            </a:prstGeom>
            <a:ln w="9525" cap="flat" cmpd="sng">
              <a:solidFill>
                <a:srgbClr val="00FFFF"/>
              </a:solidFill>
              <a:prstDash val="solid"/>
              <a:headEnd type="none" w="med" len="med"/>
              <a:tailEnd type="triangle" w="med" len="med"/>
            </a:ln>
          </p:spPr>
        </p:sp>
      </p:grpSp>
      <p:sp>
        <p:nvSpPr>
          <p:cNvPr id="6161" name="Rectangle 23">
            <a:hlinkClick r:id="rId5" action="ppaction://hlinksldjump"/>
          </p:cNvPr>
          <p:cNvSpPr/>
          <p:nvPr/>
        </p:nvSpPr>
        <p:spPr>
          <a:xfrm>
            <a:off x="3276600" y="2590800"/>
            <a:ext cx="1143000" cy="152400"/>
          </a:xfrm>
          <a:prstGeom prst="rect">
            <a:avLst/>
          </a:prstGeom>
          <a:noFill/>
          <a:ln w="9525">
            <a:noFill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162" name="Rectangle 24">
            <a:hlinkClick r:id="rId5" action="ppaction://hlinksldjump"/>
          </p:cNvPr>
          <p:cNvSpPr/>
          <p:nvPr/>
        </p:nvSpPr>
        <p:spPr>
          <a:xfrm flipV="1">
            <a:off x="3429000" y="2667000"/>
            <a:ext cx="1143000" cy="76200"/>
          </a:xfrm>
          <a:prstGeom prst="rect">
            <a:avLst/>
          </a:prstGeom>
          <a:noFill/>
          <a:ln w="9525">
            <a:noFill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grpSp>
        <p:nvGrpSpPr>
          <p:cNvPr id="4" name="Group 25"/>
          <p:cNvGrpSpPr/>
          <p:nvPr/>
        </p:nvGrpSpPr>
        <p:grpSpPr>
          <a:xfrm flipV="1">
            <a:off x="1447800" y="1905000"/>
            <a:ext cx="3124200" cy="76200"/>
            <a:chOff x="0" y="0"/>
            <a:chExt cx="1536" cy="0"/>
          </a:xfrm>
        </p:grpSpPr>
        <p:sp>
          <p:nvSpPr>
            <p:cNvPr id="6189" name="Line 26"/>
            <p:cNvSpPr/>
            <p:nvPr/>
          </p:nvSpPr>
          <p:spPr>
            <a:xfrm flipV="1">
              <a:off x="0" y="0"/>
              <a:ext cx="1536" cy="0"/>
            </a:xfrm>
            <a:prstGeom prst="line">
              <a:avLst/>
            </a:prstGeom>
            <a:ln w="9525" cap="flat" cmpd="sng">
              <a:solidFill>
                <a:srgbClr val="00008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6190" name="Line 27"/>
            <p:cNvSpPr/>
            <p:nvPr/>
          </p:nvSpPr>
          <p:spPr>
            <a:xfrm flipV="1">
              <a:off x="584" y="0"/>
              <a:ext cx="232" cy="0"/>
            </a:xfrm>
            <a:prstGeom prst="line">
              <a:avLst/>
            </a:prstGeom>
            <a:ln w="9525" cap="flat" cmpd="sng">
              <a:solidFill>
                <a:srgbClr val="000080"/>
              </a:solidFill>
              <a:prstDash val="solid"/>
              <a:headEnd type="none" w="med" len="med"/>
              <a:tailEnd type="triangle" w="med" len="med"/>
            </a:ln>
          </p:spPr>
        </p:sp>
      </p:grpSp>
      <p:grpSp>
        <p:nvGrpSpPr>
          <p:cNvPr id="5" name="Group 28"/>
          <p:cNvGrpSpPr/>
          <p:nvPr/>
        </p:nvGrpSpPr>
        <p:grpSpPr>
          <a:xfrm>
            <a:off x="4572000" y="1905000"/>
            <a:ext cx="3352800" cy="1600200"/>
            <a:chOff x="0" y="0"/>
            <a:chExt cx="1662" cy="1326"/>
          </a:xfrm>
        </p:grpSpPr>
        <p:sp>
          <p:nvSpPr>
            <p:cNvPr id="6187" name="Line 29"/>
            <p:cNvSpPr/>
            <p:nvPr/>
          </p:nvSpPr>
          <p:spPr>
            <a:xfrm>
              <a:off x="0" y="0"/>
              <a:ext cx="1662" cy="1326"/>
            </a:xfrm>
            <a:prstGeom prst="line">
              <a:avLst/>
            </a:prstGeom>
            <a:ln w="9525" cap="flat" cmpd="sng">
              <a:solidFill>
                <a:srgbClr val="00008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6188" name="Line 30"/>
            <p:cNvSpPr/>
            <p:nvPr/>
          </p:nvSpPr>
          <p:spPr>
            <a:xfrm rot="-677120">
              <a:off x="748" y="592"/>
              <a:ext cx="49" cy="58"/>
            </a:xfrm>
            <a:prstGeom prst="line">
              <a:avLst/>
            </a:prstGeom>
            <a:ln w="9525" cap="flat" cmpd="sng">
              <a:solidFill>
                <a:srgbClr val="000080"/>
              </a:solidFill>
              <a:prstDash val="solid"/>
              <a:headEnd type="none" w="med" len="med"/>
              <a:tailEnd type="triangle" w="med" len="med"/>
            </a:ln>
          </p:spPr>
        </p:sp>
      </p:grpSp>
      <p:grpSp>
        <p:nvGrpSpPr>
          <p:cNvPr id="6" name="Group 31"/>
          <p:cNvGrpSpPr/>
          <p:nvPr/>
        </p:nvGrpSpPr>
        <p:grpSpPr>
          <a:xfrm>
            <a:off x="1600200" y="1905000"/>
            <a:ext cx="2971800" cy="1524000"/>
            <a:chOff x="0" y="0"/>
            <a:chExt cx="1536" cy="816"/>
          </a:xfrm>
        </p:grpSpPr>
        <p:sp>
          <p:nvSpPr>
            <p:cNvPr id="6185" name="Line 32"/>
            <p:cNvSpPr/>
            <p:nvPr/>
          </p:nvSpPr>
          <p:spPr>
            <a:xfrm>
              <a:off x="0" y="0"/>
              <a:ext cx="1536" cy="816"/>
            </a:xfrm>
            <a:prstGeom prst="line">
              <a:avLst/>
            </a:prstGeom>
            <a:ln w="9525" cap="flat" cmpd="sng">
              <a:solidFill>
                <a:srgbClr val="80008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6186" name="Line 33"/>
            <p:cNvSpPr/>
            <p:nvPr/>
          </p:nvSpPr>
          <p:spPr>
            <a:xfrm rot="-3872199">
              <a:off x="671" y="334"/>
              <a:ext cx="1" cy="48"/>
            </a:xfrm>
            <a:prstGeom prst="line">
              <a:avLst/>
            </a:prstGeom>
            <a:ln w="9525" cap="flat" cmpd="sng">
              <a:solidFill>
                <a:srgbClr val="800080"/>
              </a:solidFill>
              <a:prstDash val="solid"/>
              <a:headEnd type="none" w="med" len="med"/>
              <a:tailEnd type="triangle" w="med" len="med"/>
            </a:ln>
          </p:spPr>
        </p:sp>
      </p:grpSp>
      <p:sp>
        <p:nvSpPr>
          <p:cNvPr id="6166" name="Oval 34">
            <a:hlinkClick r:id="" action="ppaction://noaction"/>
          </p:cNvPr>
          <p:cNvSpPr/>
          <p:nvPr/>
        </p:nvSpPr>
        <p:spPr>
          <a:xfrm>
            <a:off x="4343400" y="1295400"/>
            <a:ext cx="400050" cy="2743200"/>
          </a:xfrm>
          <a:prstGeom prst="ellipse">
            <a:avLst/>
          </a:prstGeom>
          <a:gradFill rotWithShape="0">
            <a:gsLst>
              <a:gs pos="0">
                <a:schemeClr val="folHlink"/>
              </a:gs>
              <a:gs pos="100000">
                <a:schemeClr val="tx1"/>
              </a:gs>
            </a:gsLst>
            <a:path path="shape">
              <a:fillToRect l="50000" t="50000" r="50000" b="50000"/>
            </a:path>
            <a:tileRect/>
          </a:gradFill>
          <a:ln w="9525">
            <a:noFill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167" name="AutoShape 35"/>
          <p:cNvSpPr/>
          <p:nvPr/>
        </p:nvSpPr>
        <p:spPr>
          <a:xfrm>
            <a:off x="6096000" y="4343400"/>
            <a:ext cx="1066800" cy="609600"/>
          </a:xfrm>
          <a:prstGeom prst="octagon">
            <a:avLst>
              <a:gd name="adj" fmla="val 29287"/>
            </a:avLst>
          </a:prstGeom>
          <a:solidFill>
            <a:schemeClr val="bg1"/>
          </a:solidFill>
          <a:ln w="9525" cap="flat" cmpd="sng">
            <a:solidFill>
              <a:schemeClr val="bg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168" name="Text Box 36"/>
          <p:cNvSpPr txBox="1"/>
          <p:nvPr/>
        </p:nvSpPr>
        <p:spPr>
          <a:xfrm>
            <a:off x="2771775" y="2636838"/>
            <a:ext cx="504825" cy="3365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1600" b="0" dirty="0">
                <a:solidFill>
                  <a:srgbClr val="04080C"/>
                </a:solidFill>
                <a:latin typeface="Times New Roman" panose="02020603050405020304" pitchFamily="18" charset="0"/>
              </a:rPr>
              <a:t>F</a:t>
            </a:r>
          </a:p>
        </p:txBody>
      </p:sp>
      <p:sp>
        <p:nvSpPr>
          <p:cNvPr id="52261" name="Text Box 37"/>
          <p:cNvSpPr txBox="1"/>
          <p:nvPr/>
        </p:nvSpPr>
        <p:spPr>
          <a:xfrm>
            <a:off x="2987675" y="476250"/>
            <a:ext cx="5400675" cy="711200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r>
              <a:rPr lang="zh-CN" altLang="en-US" sz="4000" dirty="0">
                <a:latin typeface="黑体" panose="02010609060101010101" pitchFamily="49" charset="-122"/>
              </a:rPr>
              <a:t>真实光线会聚的像</a:t>
            </a:r>
            <a:r>
              <a:rPr lang="zh-CN" altLang="en-US" sz="4000" dirty="0">
                <a:solidFill>
                  <a:srgbClr val="FF6600"/>
                </a:solidFill>
                <a:latin typeface="黑体" panose="02010609060101010101" pitchFamily="49" charset="-122"/>
              </a:rPr>
              <a:t>．</a:t>
            </a:r>
          </a:p>
        </p:txBody>
      </p:sp>
      <p:sp>
        <p:nvSpPr>
          <p:cNvPr id="52262" name="Line 38"/>
          <p:cNvSpPr/>
          <p:nvPr/>
        </p:nvSpPr>
        <p:spPr>
          <a:xfrm>
            <a:off x="4724400" y="3429000"/>
            <a:ext cx="3200400" cy="0"/>
          </a:xfrm>
          <a:prstGeom prst="line">
            <a:avLst/>
          </a:prstGeom>
          <a:ln w="9525" cap="flat" cmpd="sng">
            <a:solidFill>
              <a:srgbClr val="80008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6171" name="Text Box 39"/>
          <p:cNvSpPr txBox="1"/>
          <p:nvPr/>
        </p:nvSpPr>
        <p:spPr>
          <a:xfrm>
            <a:off x="1146175" y="2757488"/>
            <a:ext cx="452438" cy="3968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2000" b="0" u="sng" dirty="0">
                <a:latin typeface="Times New Roman" panose="02020603050405020304" pitchFamily="18" charset="0"/>
              </a:rPr>
              <a:t>2F</a:t>
            </a:r>
          </a:p>
        </p:txBody>
      </p:sp>
      <p:sp>
        <p:nvSpPr>
          <p:cNvPr id="6172" name="Text Box 40"/>
          <p:cNvSpPr txBox="1"/>
          <p:nvPr/>
        </p:nvSpPr>
        <p:spPr>
          <a:xfrm>
            <a:off x="7467600" y="2133600"/>
            <a:ext cx="452438" cy="3968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2000" b="0" u="sng" dirty="0">
                <a:latin typeface="Times New Roman" panose="02020603050405020304" pitchFamily="18" charset="0"/>
              </a:rPr>
              <a:t>2F</a:t>
            </a:r>
          </a:p>
        </p:txBody>
      </p:sp>
      <p:sp>
        <p:nvSpPr>
          <p:cNvPr id="6173" name="未知"/>
          <p:cNvSpPr/>
          <p:nvPr/>
        </p:nvSpPr>
        <p:spPr>
          <a:xfrm>
            <a:off x="1476375" y="3429000"/>
            <a:ext cx="2951163" cy="420688"/>
          </a:xfrm>
          <a:custGeom>
            <a:avLst/>
            <a:gdLst>
              <a:gd name="txL" fmla="*/ 0 w 1859"/>
              <a:gd name="txT" fmla="*/ 0 h 265"/>
              <a:gd name="txR" fmla="*/ 1859 w 1859"/>
              <a:gd name="txB" fmla="*/ 265 h 265"/>
            </a:gdLst>
            <a:ahLst/>
            <a:cxnLst>
              <a:cxn ang="0">
                <a:pos x="0" y="45"/>
              </a:cxn>
              <a:cxn ang="0">
                <a:pos x="680" y="227"/>
              </a:cxn>
              <a:cxn ang="0">
                <a:pos x="1134" y="227"/>
              </a:cxn>
              <a:cxn ang="0">
                <a:pos x="1859" y="0"/>
              </a:cxn>
            </a:cxnLst>
            <a:rect l="txL" t="txT" r="txR" b="txB"/>
            <a:pathLst>
              <a:path w="1859" h="265">
                <a:moveTo>
                  <a:pt x="0" y="45"/>
                </a:moveTo>
                <a:cubicBezTo>
                  <a:pt x="245" y="121"/>
                  <a:pt x="491" y="197"/>
                  <a:pt x="680" y="227"/>
                </a:cubicBezTo>
                <a:cubicBezTo>
                  <a:pt x="869" y="257"/>
                  <a:pt x="938" y="265"/>
                  <a:pt x="1134" y="227"/>
                </a:cubicBezTo>
                <a:cubicBezTo>
                  <a:pt x="1330" y="189"/>
                  <a:pt x="1746" y="0"/>
                  <a:pt x="1859" y="0"/>
                </a:cubicBezTo>
              </a:path>
            </a:pathLst>
          </a:custGeom>
          <a:noFill/>
          <a:ln w="9525" cap="flat" cmpd="sng">
            <a:solidFill>
              <a:schemeClr val="tx1">
                <a:alpha val="100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174" name="Text Box 42"/>
          <p:cNvSpPr txBox="1"/>
          <p:nvPr/>
        </p:nvSpPr>
        <p:spPr>
          <a:xfrm>
            <a:off x="2051050" y="3716338"/>
            <a:ext cx="1873250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dirty="0">
                <a:latin typeface="隶书" panose="02010509060101010101" pitchFamily="1" charset="-122"/>
                <a:ea typeface="隶书" panose="02010509060101010101" pitchFamily="1" charset="-122"/>
              </a:rPr>
              <a:t>物距（</a:t>
            </a:r>
            <a:r>
              <a:rPr lang="en-US" altLang="zh-CN" sz="3200" dirty="0">
                <a:latin typeface="隶书" panose="02010509060101010101" pitchFamily="1" charset="-122"/>
                <a:ea typeface="隶书" panose="02010509060101010101" pitchFamily="1" charset="-122"/>
              </a:rPr>
              <a:t>u</a:t>
            </a:r>
            <a:r>
              <a:rPr lang="zh-CN" altLang="en-US" sz="3200" dirty="0">
                <a:latin typeface="隶书" panose="02010509060101010101" pitchFamily="1" charset="-122"/>
                <a:ea typeface="隶书" panose="02010509060101010101" pitchFamily="1" charset="-122"/>
              </a:rPr>
              <a:t>）</a:t>
            </a:r>
          </a:p>
        </p:txBody>
      </p:sp>
      <p:sp>
        <p:nvSpPr>
          <p:cNvPr id="6175" name="未知"/>
          <p:cNvSpPr/>
          <p:nvPr/>
        </p:nvSpPr>
        <p:spPr>
          <a:xfrm>
            <a:off x="4716463" y="3500438"/>
            <a:ext cx="2951162" cy="660400"/>
          </a:xfrm>
          <a:custGeom>
            <a:avLst/>
            <a:gdLst>
              <a:gd name="txL" fmla="*/ 0 w 1859"/>
              <a:gd name="txT" fmla="*/ 0 h 416"/>
              <a:gd name="txR" fmla="*/ 1859 w 1859"/>
              <a:gd name="txB" fmla="*/ 416 h 416"/>
            </a:gdLst>
            <a:ahLst/>
            <a:cxnLst>
              <a:cxn ang="0">
                <a:pos x="1859" y="46"/>
              </a:cxn>
              <a:cxn ang="0">
                <a:pos x="1179" y="318"/>
              </a:cxn>
              <a:cxn ang="0">
                <a:pos x="816" y="363"/>
              </a:cxn>
              <a:cxn ang="0">
                <a:pos x="0" y="0"/>
              </a:cxn>
            </a:cxnLst>
            <a:rect l="txL" t="txT" r="txR" b="txB"/>
            <a:pathLst>
              <a:path w="1859" h="416">
                <a:moveTo>
                  <a:pt x="1859" y="46"/>
                </a:moveTo>
                <a:cubicBezTo>
                  <a:pt x="1606" y="155"/>
                  <a:pt x="1353" y="265"/>
                  <a:pt x="1179" y="318"/>
                </a:cubicBezTo>
                <a:cubicBezTo>
                  <a:pt x="1005" y="371"/>
                  <a:pt x="1012" y="416"/>
                  <a:pt x="816" y="363"/>
                </a:cubicBezTo>
                <a:cubicBezTo>
                  <a:pt x="620" y="310"/>
                  <a:pt x="234" y="7"/>
                  <a:pt x="0" y="0"/>
                </a:cubicBezTo>
              </a:path>
            </a:pathLst>
          </a:custGeom>
          <a:noFill/>
          <a:ln w="9525" cap="flat" cmpd="sng">
            <a:solidFill>
              <a:schemeClr val="tx1">
                <a:alpha val="100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176" name="Text Box 44"/>
          <p:cNvSpPr txBox="1"/>
          <p:nvPr/>
        </p:nvSpPr>
        <p:spPr>
          <a:xfrm>
            <a:off x="5292725" y="3933825"/>
            <a:ext cx="1944688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dirty="0">
                <a:latin typeface="隶书" panose="02010509060101010101" pitchFamily="1" charset="-122"/>
                <a:ea typeface="隶书" panose="02010509060101010101" pitchFamily="1" charset="-122"/>
              </a:rPr>
              <a:t>像距（</a:t>
            </a:r>
            <a:r>
              <a:rPr lang="en-US" altLang="zh-CN" sz="3200" dirty="0">
                <a:latin typeface="隶书" panose="02010509060101010101" pitchFamily="1" charset="-122"/>
                <a:ea typeface="隶书" panose="02010509060101010101" pitchFamily="1" charset="-122"/>
              </a:rPr>
              <a:t>v</a:t>
            </a:r>
            <a:r>
              <a:rPr lang="zh-CN" altLang="en-US" sz="3200" dirty="0">
                <a:latin typeface="隶书" panose="02010509060101010101" pitchFamily="1" charset="-122"/>
                <a:ea typeface="隶书" panose="02010509060101010101" pitchFamily="1" charset="-122"/>
              </a:rPr>
              <a:t>）</a:t>
            </a:r>
          </a:p>
        </p:txBody>
      </p:sp>
      <p:sp>
        <p:nvSpPr>
          <p:cNvPr id="6177" name="Text Box 45"/>
          <p:cNvSpPr txBox="1"/>
          <p:nvPr/>
        </p:nvSpPr>
        <p:spPr>
          <a:xfrm>
            <a:off x="5940425" y="2708275"/>
            <a:ext cx="573088" cy="3365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1600" b="0" dirty="0">
                <a:solidFill>
                  <a:srgbClr val="04080C"/>
                </a:solidFill>
                <a:latin typeface="Times New Roman" panose="02020603050405020304" pitchFamily="18" charset="0"/>
              </a:rPr>
              <a:t>F</a:t>
            </a:r>
          </a:p>
        </p:txBody>
      </p:sp>
      <p:sp>
        <p:nvSpPr>
          <p:cNvPr id="6178" name="Rectangle 46"/>
          <p:cNvSpPr/>
          <p:nvPr/>
        </p:nvSpPr>
        <p:spPr>
          <a:xfrm>
            <a:off x="0" y="0"/>
            <a:ext cx="2700338" cy="1006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6000" dirty="0">
                <a:solidFill>
                  <a:srgbClr val="FF6600"/>
                </a:solidFill>
                <a:latin typeface="Arial" panose="020B0604020202020204" pitchFamily="34" charset="0"/>
              </a:rPr>
              <a:t>实像</a:t>
            </a:r>
            <a:r>
              <a:rPr lang="zh-CN" altLang="en-US" sz="5400" dirty="0">
                <a:solidFill>
                  <a:srgbClr val="FF6600"/>
                </a:solidFill>
                <a:latin typeface="Arial" panose="020B0604020202020204" pitchFamily="34" charset="0"/>
              </a:rPr>
              <a:t>：</a:t>
            </a:r>
          </a:p>
        </p:txBody>
      </p:sp>
      <p:sp>
        <p:nvSpPr>
          <p:cNvPr id="52271" name="Text Box 47"/>
          <p:cNvSpPr txBox="1"/>
          <p:nvPr/>
        </p:nvSpPr>
        <p:spPr>
          <a:xfrm>
            <a:off x="179388" y="4868863"/>
            <a:ext cx="8964612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dirty="0">
                <a:solidFill>
                  <a:srgbClr val="003366"/>
                </a:solidFill>
                <a:latin typeface="Arial" panose="020B0604020202020204" pitchFamily="34" charset="0"/>
              </a:rPr>
              <a:t>物体和像分别在凸透镜的两侧</a:t>
            </a:r>
            <a:r>
              <a:rPr lang="zh-CN" altLang="en-US" sz="3600" b="0" dirty="0">
                <a:latin typeface="Arial" panose="020B0604020202020204" pitchFamily="34" charset="0"/>
              </a:rPr>
              <a:t>（</a:t>
            </a:r>
            <a:r>
              <a:rPr lang="zh-CN" altLang="en-US" sz="3600" dirty="0">
                <a:solidFill>
                  <a:srgbClr val="FF3300"/>
                </a:solidFill>
                <a:latin typeface="Arial" panose="020B0604020202020204" pitchFamily="34" charset="0"/>
              </a:rPr>
              <a:t>物像异侧</a:t>
            </a:r>
            <a:r>
              <a:rPr lang="zh-CN" altLang="en-US" sz="3600" b="0" dirty="0">
                <a:latin typeface="Arial" panose="020B0604020202020204" pitchFamily="34" charset="0"/>
              </a:rPr>
              <a:t>）</a:t>
            </a:r>
          </a:p>
        </p:txBody>
      </p:sp>
      <p:sp>
        <p:nvSpPr>
          <p:cNvPr id="52272" name="Text Box 48"/>
          <p:cNvSpPr txBox="1"/>
          <p:nvPr/>
        </p:nvSpPr>
        <p:spPr>
          <a:xfrm>
            <a:off x="179388" y="5516563"/>
            <a:ext cx="82804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dirty="0">
                <a:solidFill>
                  <a:srgbClr val="003366"/>
                </a:solidFill>
                <a:latin typeface="Arial" panose="020B0604020202020204" pitchFamily="34" charset="0"/>
              </a:rPr>
              <a:t>实像既能呈现在光屏，又可用眼睛观察</a:t>
            </a:r>
          </a:p>
        </p:txBody>
      </p:sp>
      <p:sp>
        <p:nvSpPr>
          <p:cNvPr id="6181" name="AutoShape 49">
            <a:hlinkClick r:id="" action="ppaction://hlinkshowjump?jump=firstslide"/>
          </p:cNvPr>
          <p:cNvSpPr/>
          <p:nvPr/>
        </p:nvSpPr>
        <p:spPr>
          <a:xfrm>
            <a:off x="7669213" y="6237288"/>
            <a:ext cx="360362" cy="360362"/>
          </a:xfrm>
          <a:prstGeom prst="actionButtonBeginning">
            <a:avLst/>
          </a:prstGeom>
          <a:solidFill>
            <a:schemeClr val="accent1"/>
          </a:solidFill>
          <a:ln w="9525">
            <a:noFill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182" name="AutoShape 50">
            <a:hlinkClick r:id="" action="ppaction://hlinkshowjump?jump=previousslide"/>
          </p:cNvPr>
          <p:cNvSpPr/>
          <p:nvPr/>
        </p:nvSpPr>
        <p:spPr>
          <a:xfrm>
            <a:off x="8029575" y="6237288"/>
            <a:ext cx="287338" cy="360362"/>
          </a:xfrm>
          <a:prstGeom prst="actionButtonBackPrevious">
            <a:avLst/>
          </a:prstGeom>
          <a:solidFill>
            <a:schemeClr val="accent1"/>
          </a:solidFill>
          <a:ln w="9525">
            <a:noFill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183" name="AutoShape 51">
            <a:hlinkClick r:id="" action="ppaction://hlinkshowjump?jump=nextslide"/>
          </p:cNvPr>
          <p:cNvSpPr/>
          <p:nvPr/>
        </p:nvSpPr>
        <p:spPr>
          <a:xfrm>
            <a:off x="8316913" y="6237288"/>
            <a:ext cx="287337" cy="360362"/>
          </a:xfrm>
          <a:prstGeom prst="actionButtonForwardNext">
            <a:avLst/>
          </a:prstGeom>
          <a:solidFill>
            <a:schemeClr val="accent1"/>
          </a:solidFill>
          <a:ln w="9525">
            <a:noFill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184" name="AutoShape 52">
            <a:hlinkClick r:id="" action="ppaction://noaction"/>
          </p:cNvPr>
          <p:cNvSpPr/>
          <p:nvPr/>
        </p:nvSpPr>
        <p:spPr>
          <a:xfrm>
            <a:off x="8532813" y="6237288"/>
            <a:ext cx="360362" cy="360362"/>
          </a:xfrm>
          <a:prstGeom prst="actionButtonEnd">
            <a:avLst/>
          </a:prstGeom>
          <a:solidFill>
            <a:schemeClr val="accent1"/>
          </a:solidFill>
          <a:ln w="9525">
            <a:noFill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522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522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6" dur="2000"/>
                                        <p:tgtEl>
                                          <p:spTgt spid="52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522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522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261" grpId="0" animBg="1"/>
      <p:bldP spid="52271" grpId="0"/>
      <p:bldP spid="5227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50" name="Picture 2" descr="J0076130"/>
          <p:cNvPicPr>
            <a:picLocks noChangeAspect="1"/>
          </p:cNvPicPr>
          <p:nvPr/>
        </p:nvPicPr>
        <p:blipFill>
          <a:blip r:embed="rId3">
            <a:lum bright="70001" contrast="-70000"/>
          </a:blip>
          <a:stretch>
            <a:fillRect/>
          </a:stretch>
        </p:blipFill>
        <p:spPr>
          <a:xfrm>
            <a:off x="2995613" y="2590800"/>
            <a:ext cx="355600" cy="1828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1" name="Picture 3" descr="J007613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57600" y="2841625"/>
            <a:ext cx="241300" cy="11731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2" name="Picture 4" descr="J007613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60775" y="2895600"/>
            <a:ext cx="244475" cy="1189038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" name="Group 5"/>
          <p:cNvGrpSpPr/>
          <p:nvPr/>
        </p:nvGrpSpPr>
        <p:grpSpPr>
          <a:xfrm>
            <a:off x="3733800" y="2971800"/>
            <a:ext cx="2971800" cy="1676400"/>
            <a:chOff x="0" y="0"/>
            <a:chExt cx="1872" cy="1056"/>
          </a:xfrm>
        </p:grpSpPr>
        <p:sp>
          <p:nvSpPr>
            <p:cNvPr id="7195" name="Line 6"/>
            <p:cNvSpPr/>
            <p:nvPr/>
          </p:nvSpPr>
          <p:spPr>
            <a:xfrm>
              <a:off x="0" y="0"/>
              <a:ext cx="1872" cy="1056"/>
            </a:xfrm>
            <a:prstGeom prst="line">
              <a:avLst/>
            </a:prstGeom>
            <a:ln w="9525" cap="flat" cmpd="sng">
              <a:solidFill>
                <a:srgbClr val="9933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196" name="Line 7"/>
            <p:cNvSpPr/>
            <p:nvPr/>
          </p:nvSpPr>
          <p:spPr>
            <a:xfrm rot="2097935">
              <a:off x="244" y="147"/>
              <a:ext cx="48" cy="1"/>
            </a:xfrm>
            <a:prstGeom prst="line">
              <a:avLst/>
            </a:prstGeom>
            <a:ln w="9525" cap="flat" cmpd="sng">
              <a:solidFill>
                <a:srgbClr val="993300"/>
              </a:solidFill>
              <a:prstDash val="solid"/>
              <a:headEnd type="none" w="med" len="med"/>
              <a:tailEnd type="triangle" w="med" len="med"/>
            </a:ln>
          </p:spPr>
        </p:sp>
        <p:sp>
          <p:nvSpPr>
            <p:cNvPr id="7197" name="Line 8"/>
            <p:cNvSpPr/>
            <p:nvPr/>
          </p:nvSpPr>
          <p:spPr>
            <a:xfrm rot="1595503">
              <a:off x="1344" y="768"/>
              <a:ext cx="48" cy="1"/>
            </a:xfrm>
            <a:prstGeom prst="line">
              <a:avLst/>
            </a:prstGeom>
            <a:ln w="9525" cap="flat" cmpd="sng">
              <a:solidFill>
                <a:srgbClr val="993300"/>
              </a:solidFill>
              <a:prstDash val="solid"/>
              <a:headEnd type="none" w="med" len="med"/>
              <a:tailEnd type="triangle" w="med" len="med"/>
            </a:ln>
          </p:spPr>
        </p:sp>
      </p:grpSp>
      <p:grpSp>
        <p:nvGrpSpPr>
          <p:cNvPr id="3" name="Group 9"/>
          <p:cNvGrpSpPr/>
          <p:nvPr/>
        </p:nvGrpSpPr>
        <p:grpSpPr>
          <a:xfrm>
            <a:off x="4572000" y="2971800"/>
            <a:ext cx="3200400" cy="762000"/>
            <a:chOff x="0" y="0"/>
            <a:chExt cx="1632" cy="1296"/>
          </a:xfrm>
        </p:grpSpPr>
        <p:sp>
          <p:nvSpPr>
            <p:cNvPr id="7193" name="Line 10"/>
            <p:cNvSpPr/>
            <p:nvPr/>
          </p:nvSpPr>
          <p:spPr>
            <a:xfrm>
              <a:off x="0" y="0"/>
              <a:ext cx="1632" cy="1296"/>
            </a:xfrm>
            <a:prstGeom prst="line">
              <a:avLst/>
            </a:prstGeom>
            <a:ln w="9525" cap="flat" cmpd="sng">
              <a:solidFill>
                <a:srgbClr val="333333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194" name="Line 11"/>
            <p:cNvSpPr/>
            <p:nvPr/>
          </p:nvSpPr>
          <p:spPr>
            <a:xfrm rot="-677120">
              <a:off x="788" y="620"/>
              <a:ext cx="48" cy="56"/>
            </a:xfrm>
            <a:prstGeom prst="line">
              <a:avLst/>
            </a:prstGeom>
            <a:ln w="9525" cap="flat" cmpd="sng">
              <a:solidFill>
                <a:srgbClr val="333333"/>
              </a:solidFill>
              <a:prstDash val="solid"/>
              <a:headEnd type="none" w="med" len="med"/>
              <a:tailEnd type="triangle" w="med" len="med"/>
            </a:ln>
          </p:spPr>
        </p:sp>
      </p:grpSp>
      <p:grpSp>
        <p:nvGrpSpPr>
          <p:cNvPr id="4" name="Group 12"/>
          <p:cNvGrpSpPr/>
          <p:nvPr/>
        </p:nvGrpSpPr>
        <p:grpSpPr>
          <a:xfrm flipV="1">
            <a:off x="3733800" y="2971800"/>
            <a:ext cx="838200" cy="76200"/>
            <a:chOff x="0" y="0"/>
            <a:chExt cx="1584" cy="0"/>
          </a:xfrm>
        </p:grpSpPr>
        <p:sp>
          <p:nvSpPr>
            <p:cNvPr id="7191" name="Line 13"/>
            <p:cNvSpPr/>
            <p:nvPr/>
          </p:nvSpPr>
          <p:spPr>
            <a:xfrm>
              <a:off x="0" y="0"/>
              <a:ext cx="1584" cy="0"/>
            </a:xfrm>
            <a:prstGeom prst="line">
              <a:avLst/>
            </a:prstGeom>
            <a:ln w="9525" cap="flat" cmpd="sng">
              <a:solidFill>
                <a:srgbClr val="333333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192" name="Line 14"/>
            <p:cNvSpPr/>
            <p:nvPr/>
          </p:nvSpPr>
          <p:spPr>
            <a:xfrm>
              <a:off x="672" y="0"/>
              <a:ext cx="240" cy="0"/>
            </a:xfrm>
            <a:prstGeom prst="line">
              <a:avLst/>
            </a:prstGeom>
            <a:ln w="9525" cap="flat" cmpd="sng">
              <a:solidFill>
                <a:srgbClr val="333333"/>
              </a:solidFill>
              <a:prstDash val="solid"/>
              <a:headEnd type="none" w="med" len="med"/>
              <a:tailEnd type="triangle" w="med" len="med"/>
            </a:ln>
          </p:spPr>
        </p:sp>
      </p:grpSp>
      <p:sp>
        <p:nvSpPr>
          <p:cNvPr id="53263" name="Line 15"/>
          <p:cNvSpPr/>
          <p:nvPr/>
        </p:nvSpPr>
        <p:spPr>
          <a:xfrm flipH="1" flipV="1">
            <a:off x="3048000" y="2667000"/>
            <a:ext cx="1447800" cy="304800"/>
          </a:xfrm>
          <a:prstGeom prst="line">
            <a:avLst/>
          </a:prstGeom>
          <a:ln w="9525" cap="flat" cmpd="sng">
            <a:solidFill>
              <a:srgbClr val="333333"/>
            </a:solidFill>
            <a:prstDash val="dash"/>
            <a:headEnd type="none" w="med" len="med"/>
            <a:tailEnd type="none" w="med" len="med"/>
          </a:ln>
        </p:spPr>
      </p:sp>
      <p:sp>
        <p:nvSpPr>
          <p:cNvPr id="7177" name="Oval 16">
            <a:hlinkClick r:id="" action="ppaction://noaction"/>
          </p:cNvPr>
          <p:cNvSpPr/>
          <p:nvPr/>
        </p:nvSpPr>
        <p:spPr>
          <a:xfrm>
            <a:off x="4495800" y="2133600"/>
            <a:ext cx="381000" cy="2667000"/>
          </a:xfrm>
          <a:prstGeom prst="ellipse">
            <a:avLst/>
          </a:prstGeom>
          <a:gradFill rotWithShape="0">
            <a:gsLst>
              <a:gs pos="0">
                <a:schemeClr val="folHlink"/>
              </a:gs>
              <a:gs pos="100000">
                <a:schemeClr val="tx1"/>
              </a:gs>
            </a:gsLst>
            <a:path path="shape">
              <a:fillToRect l="50000" t="50000" r="50000" b="50000"/>
            </a:path>
            <a:tileRect/>
          </a:gradFill>
          <a:ln w="9525">
            <a:noFill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178" name="Text Box 17"/>
          <p:cNvSpPr txBox="1"/>
          <p:nvPr/>
        </p:nvSpPr>
        <p:spPr>
          <a:xfrm>
            <a:off x="6400800" y="3429000"/>
            <a:ext cx="296863" cy="3365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1600" b="0" dirty="0">
                <a:solidFill>
                  <a:srgbClr val="04080C"/>
                </a:solidFill>
                <a:latin typeface="Times New Roman" panose="02020603050405020304" pitchFamily="18" charset="0"/>
              </a:rPr>
              <a:t>F</a:t>
            </a:r>
          </a:p>
        </p:txBody>
      </p:sp>
      <p:sp>
        <p:nvSpPr>
          <p:cNvPr id="7179" name="Text Box 18"/>
          <p:cNvSpPr txBox="1"/>
          <p:nvPr/>
        </p:nvSpPr>
        <p:spPr>
          <a:xfrm>
            <a:off x="2438400" y="3429000"/>
            <a:ext cx="296863" cy="3365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1600" b="0" dirty="0">
                <a:solidFill>
                  <a:srgbClr val="04080C"/>
                </a:solidFill>
                <a:latin typeface="Times New Roman" panose="02020603050405020304" pitchFamily="18" charset="0"/>
              </a:rPr>
              <a:t>F</a:t>
            </a:r>
          </a:p>
        </p:txBody>
      </p:sp>
      <p:sp>
        <p:nvSpPr>
          <p:cNvPr id="7180" name="Line 19">
            <a:hlinkClick r:id="" action="ppaction://noaction"/>
          </p:cNvPr>
          <p:cNvSpPr/>
          <p:nvPr/>
        </p:nvSpPr>
        <p:spPr>
          <a:xfrm>
            <a:off x="1219200" y="3429000"/>
            <a:ext cx="7391400" cy="0"/>
          </a:xfrm>
          <a:prstGeom prst="line">
            <a:avLst/>
          </a:prstGeom>
          <a:ln w="12700" cap="flat" cmpd="sng">
            <a:solidFill>
              <a:srgbClr val="FF66FF"/>
            </a:solidFill>
            <a:prstDash val="lgDashDot"/>
            <a:headEnd type="none" w="med" len="med"/>
            <a:tailEnd type="none" w="med" len="med"/>
          </a:ln>
        </p:spPr>
      </p:sp>
      <p:sp>
        <p:nvSpPr>
          <p:cNvPr id="53268" name="Line 20"/>
          <p:cNvSpPr/>
          <p:nvPr/>
        </p:nvSpPr>
        <p:spPr>
          <a:xfrm flipH="1" flipV="1">
            <a:off x="3124200" y="2667000"/>
            <a:ext cx="609600" cy="304800"/>
          </a:xfrm>
          <a:prstGeom prst="line">
            <a:avLst/>
          </a:prstGeom>
          <a:ln w="9525" cap="flat" cmpd="sng">
            <a:solidFill>
              <a:srgbClr val="993300"/>
            </a:solidFill>
            <a:prstDash val="dash"/>
            <a:headEnd type="none" w="med" len="med"/>
            <a:tailEnd type="none" w="med" len="med"/>
          </a:ln>
        </p:spPr>
      </p:sp>
      <p:sp>
        <p:nvSpPr>
          <p:cNvPr id="7182" name="Rectangle 21"/>
          <p:cNvSpPr/>
          <p:nvPr/>
        </p:nvSpPr>
        <p:spPr>
          <a:xfrm>
            <a:off x="2916238" y="3500438"/>
            <a:ext cx="1143000" cy="1066800"/>
          </a:xfrm>
          <a:prstGeom prst="rect">
            <a:avLst/>
          </a:prstGeom>
          <a:solidFill>
            <a:schemeClr val="bg1"/>
          </a:solidFill>
          <a:ln w="9525" cap="flat" cmpd="sng">
            <a:solidFill>
              <a:schemeClr val="bg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3270" name="Text Box 22"/>
          <p:cNvSpPr txBox="1"/>
          <p:nvPr/>
        </p:nvSpPr>
        <p:spPr>
          <a:xfrm>
            <a:off x="2339975" y="1268413"/>
            <a:ext cx="6804025" cy="650875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r>
              <a:rPr lang="zh-CN" altLang="en-US" sz="3600" dirty="0">
                <a:latin typeface="黑体" panose="02010609060101010101" pitchFamily="49" charset="-122"/>
              </a:rPr>
              <a:t>真实光线的反向延长线会聚的像</a:t>
            </a:r>
          </a:p>
        </p:txBody>
      </p:sp>
      <p:sp>
        <p:nvSpPr>
          <p:cNvPr id="7184" name="Rectangle 23"/>
          <p:cNvSpPr/>
          <p:nvPr/>
        </p:nvSpPr>
        <p:spPr>
          <a:xfrm>
            <a:off x="250825" y="188913"/>
            <a:ext cx="3960813" cy="914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5400" dirty="0">
                <a:solidFill>
                  <a:srgbClr val="FF6600"/>
                </a:solidFill>
                <a:latin typeface="Arial" panose="020B0604020202020204" pitchFamily="34" charset="0"/>
              </a:rPr>
              <a:t>虚像：</a:t>
            </a:r>
          </a:p>
        </p:txBody>
      </p:sp>
      <p:sp>
        <p:nvSpPr>
          <p:cNvPr id="53272" name="Text Box 24"/>
          <p:cNvSpPr txBox="1"/>
          <p:nvPr/>
        </p:nvSpPr>
        <p:spPr>
          <a:xfrm>
            <a:off x="179388" y="4868863"/>
            <a:ext cx="8964612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dirty="0">
                <a:solidFill>
                  <a:srgbClr val="003366"/>
                </a:solidFill>
                <a:latin typeface="Arial" panose="020B0604020202020204" pitchFamily="34" charset="0"/>
              </a:rPr>
              <a:t>物体和像分别在凸透镜的同侧</a:t>
            </a:r>
            <a:r>
              <a:rPr lang="zh-CN" altLang="en-US" sz="3600" dirty="0">
                <a:latin typeface="Arial" panose="020B0604020202020204" pitchFamily="34" charset="0"/>
              </a:rPr>
              <a:t>（</a:t>
            </a:r>
            <a:r>
              <a:rPr lang="zh-CN" altLang="en-US" sz="3600" dirty="0">
                <a:solidFill>
                  <a:srgbClr val="FF3300"/>
                </a:solidFill>
                <a:latin typeface="Arial" panose="020B0604020202020204" pitchFamily="34" charset="0"/>
              </a:rPr>
              <a:t>物像同侧</a:t>
            </a:r>
            <a:r>
              <a:rPr lang="zh-CN" altLang="en-US" sz="3600" dirty="0">
                <a:latin typeface="Arial" panose="020B0604020202020204" pitchFamily="34" charset="0"/>
              </a:rPr>
              <a:t>）</a:t>
            </a:r>
          </a:p>
        </p:txBody>
      </p:sp>
      <p:sp>
        <p:nvSpPr>
          <p:cNvPr id="53273" name="Text Box 25"/>
          <p:cNvSpPr txBox="1"/>
          <p:nvPr/>
        </p:nvSpPr>
        <p:spPr>
          <a:xfrm>
            <a:off x="179388" y="5445125"/>
            <a:ext cx="8281987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dirty="0">
                <a:solidFill>
                  <a:srgbClr val="003366"/>
                </a:solidFill>
                <a:latin typeface="Arial" panose="020B0604020202020204" pitchFamily="34" charset="0"/>
              </a:rPr>
              <a:t>虚像</a:t>
            </a:r>
            <a:r>
              <a:rPr lang="zh-CN" altLang="en-US" sz="3600" dirty="0">
                <a:solidFill>
                  <a:srgbClr val="FF3300"/>
                </a:solidFill>
                <a:latin typeface="Arial" panose="020B0604020202020204" pitchFamily="34" charset="0"/>
              </a:rPr>
              <a:t>不</a:t>
            </a:r>
            <a:r>
              <a:rPr lang="zh-CN" altLang="en-US" sz="3600" dirty="0">
                <a:solidFill>
                  <a:srgbClr val="003366"/>
                </a:solidFill>
                <a:latin typeface="Arial" panose="020B0604020202020204" pitchFamily="34" charset="0"/>
              </a:rPr>
              <a:t>能呈现在光屏，</a:t>
            </a:r>
            <a:r>
              <a:rPr lang="zh-CN" altLang="en-US" sz="3600" dirty="0">
                <a:solidFill>
                  <a:srgbClr val="FF3300"/>
                </a:solidFill>
                <a:latin typeface="Arial" panose="020B0604020202020204" pitchFamily="34" charset="0"/>
              </a:rPr>
              <a:t>只能</a:t>
            </a:r>
            <a:r>
              <a:rPr lang="zh-CN" altLang="en-US" sz="3600" dirty="0">
                <a:solidFill>
                  <a:srgbClr val="003366"/>
                </a:solidFill>
                <a:latin typeface="Arial" panose="020B0604020202020204" pitchFamily="34" charset="0"/>
              </a:rPr>
              <a:t>用眼睛观察</a:t>
            </a:r>
          </a:p>
        </p:txBody>
      </p:sp>
      <p:sp>
        <p:nvSpPr>
          <p:cNvPr id="7187" name="AutoShape 27">
            <a:hlinkClick r:id="" action="ppaction://hlinkshowjump?jump=firstslide"/>
          </p:cNvPr>
          <p:cNvSpPr/>
          <p:nvPr/>
        </p:nvSpPr>
        <p:spPr>
          <a:xfrm>
            <a:off x="7669213" y="6237288"/>
            <a:ext cx="360362" cy="360362"/>
          </a:xfrm>
          <a:prstGeom prst="actionButtonBeginning">
            <a:avLst/>
          </a:prstGeom>
          <a:solidFill>
            <a:schemeClr val="accent1"/>
          </a:solidFill>
          <a:ln w="9525">
            <a:noFill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188" name="AutoShape 28">
            <a:hlinkClick r:id="" action="ppaction://hlinkshowjump?jump=previousslide"/>
          </p:cNvPr>
          <p:cNvSpPr/>
          <p:nvPr/>
        </p:nvSpPr>
        <p:spPr>
          <a:xfrm>
            <a:off x="8029575" y="6237288"/>
            <a:ext cx="287338" cy="360362"/>
          </a:xfrm>
          <a:prstGeom prst="actionButtonBackPrevious">
            <a:avLst/>
          </a:prstGeom>
          <a:solidFill>
            <a:schemeClr val="accent1"/>
          </a:solidFill>
          <a:ln w="9525">
            <a:noFill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189" name="AutoShape 29">
            <a:hlinkClick r:id="" action="ppaction://hlinkshowjump?jump=nextslide"/>
          </p:cNvPr>
          <p:cNvSpPr/>
          <p:nvPr/>
        </p:nvSpPr>
        <p:spPr>
          <a:xfrm>
            <a:off x="8316913" y="6237288"/>
            <a:ext cx="287337" cy="360362"/>
          </a:xfrm>
          <a:prstGeom prst="actionButtonForwardNext">
            <a:avLst/>
          </a:prstGeom>
          <a:solidFill>
            <a:schemeClr val="accent1"/>
          </a:solidFill>
          <a:ln w="9525">
            <a:noFill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190" name="AutoShape 30">
            <a:hlinkClick r:id="" action="ppaction://noaction"/>
          </p:cNvPr>
          <p:cNvSpPr/>
          <p:nvPr/>
        </p:nvSpPr>
        <p:spPr>
          <a:xfrm>
            <a:off x="8532813" y="6237288"/>
            <a:ext cx="360362" cy="360362"/>
          </a:xfrm>
          <a:prstGeom prst="actionButtonEnd">
            <a:avLst/>
          </a:prstGeom>
          <a:solidFill>
            <a:schemeClr val="accent1"/>
          </a:solidFill>
          <a:ln w="9525">
            <a:noFill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532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53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532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32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1" dur="2000"/>
                                        <p:tgtEl>
                                          <p:spTgt spid="53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532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532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270" grpId="0" animBg="1"/>
      <p:bldP spid="53272" grpId="0"/>
      <p:bldP spid="5327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50" name="Object 2"/>
          <p:cNvGraphicFramePr>
            <a:graphicFrameLocks noGrp="1"/>
          </p:cNvGraphicFramePr>
          <p:nvPr>
            <p:ph idx="1"/>
          </p:nvPr>
        </p:nvGraphicFramePr>
        <p:xfrm>
          <a:off x="1116013" y="3141663"/>
          <a:ext cx="1268412" cy="2192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8" r:id="rId3" imgW="3305175" imgH="5715000" progId="MSPhotoEd.3">
                  <p:embed/>
                </p:oleObj>
              </mc:Choice>
              <mc:Fallback>
                <p:oleObj r:id="rId3" imgW="3305175" imgH="5715000" progId="MSPhotoEd.3">
                  <p:embed/>
                  <p:pic>
                    <p:nvPicPr>
                      <p:cNvPr id="0" name="图片 3076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116013" y="3141663"/>
                        <a:ext cx="1268412" cy="2192337"/>
                      </a:xfrm>
                      <a:prstGeom prst="rect">
                        <a:avLst/>
                      </a:prstGeom>
                      <a:noFill/>
                      <a:ln w="38100"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051" name="Picture 3" descr="放大镜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508625" y="2211388"/>
            <a:ext cx="3187700" cy="20494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Picture 4" descr="幻灯机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971800" y="1600200"/>
            <a:ext cx="2155825" cy="27257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53" name="Text Box 5"/>
          <p:cNvSpPr txBox="1"/>
          <p:nvPr/>
        </p:nvSpPr>
        <p:spPr>
          <a:xfrm>
            <a:off x="762000" y="5029200"/>
            <a:ext cx="1584325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zh-CN" altLang="en-US" sz="3200" dirty="0">
                <a:solidFill>
                  <a:srgbClr val="FF3300"/>
                </a:solidFill>
                <a:latin typeface="Arial" panose="020B0604020202020204" pitchFamily="34" charset="0"/>
              </a:rPr>
              <a:t>照相机</a:t>
            </a:r>
          </a:p>
        </p:txBody>
      </p:sp>
      <p:sp>
        <p:nvSpPr>
          <p:cNvPr id="2054" name="Text Box 6"/>
          <p:cNvSpPr txBox="1"/>
          <p:nvPr/>
        </p:nvSpPr>
        <p:spPr>
          <a:xfrm>
            <a:off x="3429000" y="5029200"/>
            <a:ext cx="1655763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zh-CN" altLang="en-US" sz="3200" dirty="0">
                <a:solidFill>
                  <a:srgbClr val="FF3300"/>
                </a:solidFill>
                <a:latin typeface="Arial" panose="020B0604020202020204" pitchFamily="34" charset="0"/>
              </a:rPr>
              <a:t>投影仪</a:t>
            </a:r>
          </a:p>
        </p:txBody>
      </p:sp>
      <p:sp>
        <p:nvSpPr>
          <p:cNvPr id="2055" name="Text Box 7"/>
          <p:cNvSpPr txBox="1"/>
          <p:nvPr/>
        </p:nvSpPr>
        <p:spPr>
          <a:xfrm>
            <a:off x="6084888" y="5013325"/>
            <a:ext cx="2449512" cy="366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endParaRPr lang="zh-CN" altLang="en-US" b="0" dirty="0">
              <a:latin typeface="Arial" panose="020B0604020202020204" pitchFamily="34" charset="0"/>
            </a:endParaRPr>
          </a:p>
        </p:txBody>
      </p:sp>
      <p:sp>
        <p:nvSpPr>
          <p:cNvPr id="2056" name="Text Box 8"/>
          <p:cNvSpPr txBox="1"/>
          <p:nvPr/>
        </p:nvSpPr>
        <p:spPr>
          <a:xfrm>
            <a:off x="6084888" y="5084763"/>
            <a:ext cx="2232025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zh-CN" altLang="en-US" sz="3200" dirty="0">
                <a:solidFill>
                  <a:srgbClr val="FF3300"/>
                </a:solidFill>
                <a:latin typeface="Arial" panose="020B0604020202020204" pitchFamily="34" charset="0"/>
              </a:rPr>
              <a:t>放大镜</a:t>
            </a:r>
          </a:p>
        </p:txBody>
      </p:sp>
      <p:sp>
        <p:nvSpPr>
          <p:cNvPr id="2057" name="Text Box 9"/>
          <p:cNvSpPr txBox="1"/>
          <p:nvPr/>
        </p:nvSpPr>
        <p:spPr>
          <a:xfrm>
            <a:off x="2555875" y="333375"/>
            <a:ext cx="3889375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fontAlgn="ctr" hangingPunct="0">
              <a:spcBef>
                <a:spcPct val="50000"/>
              </a:spcBef>
            </a:pPr>
            <a:r>
              <a:rPr lang="zh-CN" altLang="en-US" sz="4400" dirty="0">
                <a:solidFill>
                  <a:srgbClr val="FF3300"/>
                </a:solidFill>
                <a:latin typeface="Arial" panose="020B0604020202020204" pitchFamily="34" charset="0"/>
              </a:rPr>
              <a:t>生活中的透镜</a:t>
            </a:r>
          </a:p>
        </p:txBody>
      </p:sp>
      <p:sp>
        <p:nvSpPr>
          <p:cNvPr id="2058" name="AutoShape 10">
            <a:hlinkClick r:id="" action="ppaction://hlinkshowjump?jump=firstslide"/>
          </p:cNvPr>
          <p:cNvSpPr/>
          <p:nvPr/>
        </p:nvSpPr>
        <p:spPr>
          <a:xfrm>
            <a:off x="7669213" y="6237288"/>
            <a:ext cx="360362" cy="360362"/>
          </a:xfrm>
          <a:prstGeom prst="actionButtonBeginning">
            <a:avLst/>
          </a:prstGeom>
          <a:solidFill>
            <a:schemeClr val="accent1"/>
          </a:solidFill>
          <a:ln w="9525">
            <a:noFill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2059" name="AutoShape 11">
            <a:hlinkClick r:id="" action="ppaction://hlinkshowjump?jump=previousslide"/>
          </p:cNvPr>
          <p:cNvSpPr/>
          <p:nvPr/>
        </p:nvSpPr>
        <p:spPr>
          <a:xfrm>
            <a:off x="8029575" y="6237288"/>
            <a:ext cx="287338" cy="360362"/>
          </a:xfrm>
          <a:prstGeom prst="actionButtonBackPrevious">
            <a:avLst/>
          </a:prstGeom>
          <a:solidFill>
            <a:schemeClr val="accent1"/>
          </a:solidFill>
          <a:ln w="9525">
            <a:noFill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2060" name="AutoShape 12">
            <a:hlinkClick r:id="" action="ppaction://hlinkshowjump?jump=nextslide"/>
          </p:cNvPr>
          <p:cNvSpPr/>
          <p:nvPr/>
        </p:nvSpPr>
        <p:spPr>
          <a:xfrm>
            <a:off x="8316913" y="6237288"/>
            <a:ext cx="287337" cy="360362"/>
          </a:xfrm>
          <a:prstGeom prst="actionButtonForwardNext">
            <a:avLst/>
          </a:prstGeom>
          <a:solidFill>
            <a:schemeClr val="accent1"/>
          </a:solidFill>
          <a:ln w="9525">
            <a:noFill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2061" name="AutoShape 13">
            <a:hlinkClick r:id="" action="ppaction://noaction"/>
          </p:cNvPr>
          <p:cNvSpPr/>
          <p:nvPr/>
        </p:nvSpPr>
        <p:spPr>
          <a:xfrm>
            <a:off x="8532813" y="6237288"/>
            <a:ext cx="360362" cy="360362"/>
          </a:xfrm>
          <a:prstGeom prst="actionButtonEnd">
            <a:avLst/>
          </a:prstGeom>
          <a:solidFill>
            <a:schemeClr val="accent1"/>
          </a:solidFill>
          <a:ln w="9525">
            <a:noFill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pic>
        <p:nvPicPr>
          <p:cNvPr id="2062" name="Picture 11" descr="F10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11188" y="1341438"/>
            <a:ext cx="2160587" cy="18240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194" name="Group 2"/>
          <p:cNvGraphicFramePr>
            <a:graphicFrameLocks noGrp="1"/>
          </p:cNvGraphicFramePr>
          <p:nvPr/>
        </p:nvGraphicFramePr>
        <p:xfrm>
          <a:off x="130175" y="44450"/>
          <a:ext cx="8978900" cy="4419919"/>
        </p:xfrm>
        <a:graphic>
          <a:graphicData uri="http://schemas.openxmlformats.org/drawingml/2006/table">
            <a:tbl>
              <a:tblPr/>
              <a:tblGrid>
                <a:gridCol w="1473200"/>
                <a:gridCol w="1651000"/>
                <a:gridCol w="1676400"/>
                <a:gridCol w="1752600"/>
                <a:gridCol w="952500"/>
                <a:gridCol w="1473200"/>
              </a:tblGrid>
              <a:tr h="868363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物体到凸透镜的距离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4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成像的性质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应用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68363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像距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正倒立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大小变化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虚实情况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</a:tr>
              <a:tr h="869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u&gt;2f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2f&gt;v&gt;f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倒立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缩小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实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照相机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683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2f&gt;u&gt;f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v&gt;2f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倒立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放大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实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幻灯机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683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u&lt;f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像物同侧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正立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放大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虚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放大镜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8233" name="Text Box 41"/>
          <p:cNvSpPr txBox="1"/>
          <p:nvPr/>
        </p:nvSpPr>
        <p:spPr>
          <a:xfrm>
            <a:off x="0" y="5056188"/>
            <a:ext cx="9612313" cy="11604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dirty="0">
                <a:latin typeface="Arial" panose="020B0604020202020204" pitchFamily="34" charset="0"/>
              </a:rPr>
              <a:t>记忆口诀：</a:t>
            </a:r>
            <a:r>
              <a:rPr lang="zh-CN" altLang="en-US" dirty="0">
                <a:solidFill>
                  <a:srgbClr val="FF3300"/>
                </a:solidFill>
                <a:latin typeface="Arial" panose="020B0604020202020204" pitchFamily="34" charset="0"/>
              </a:rPr>
              <a:t>一焦</a:t>
            </a:r>
            <a:r>
              <a:rPr lang="zh-CN" altLang="en-US" dirty="0">
                <a:latin typeface="Arial" panose="020B0604020202020204" pitchFamily="34" charset="0"/>
              </a:rPr>
              <a:t>分虚实，</a:t>
            </a:r>
            <a:r>
              <a:rPr lang="zh-CN" altLang="en-US" dirty="0">
                <a:solidFill>
                  <a:srgbClr val="FF3300"/>
                </a:solidFill>
                <a:latin typeface="Arial" panose="020B0604020202020204" pitchFamily="34" charset="0"/>
              </a:rPr>
              <a:t>二焦</a:t>
            </a:r>
            <a:r>
              <a:rPr lang="zh-CN" altLang="en-US" dirty="0">
                <a:latin typeface="Arial" panose="020B0604020202020204" pitchFamily="34" charset="0"/>
              </a:rPr>
              <a:t>分大小，</a:t>
            </a:r>
            <a:r>
              <a:rPr lang="zh-CN" altLang="en-US" dirty="0">
                <a:solidFill>
                  <a:srgbClr val="FF3300"/>
                </a:solidFill>
                <a:latin typeface="Arial" panose="020B0604020202020204" pitchFamily="34" charset="0"/>
              </a:rPr>
              <a:t>物近</a:t>
            </a:r>
            <a:r>
              <a:rPr lang="zh-CN" altLang="en-US" dirty="0">
                <a:latin typeface="Arial" panose="020B0604020202020204" pitchFamily="34" charset="0"/>
              </a:rPr>
              <a:t>像远</a:t>
            </a:r>
            <a:r>
              <a:rPr lang="zh-CN" altLang="en-US" dirty="0">
                <a:solidFill>
                  <a:srgbClr val="FF3300"/>
                </a:solidFill>
                <a:latin typeface="Arial" panose="020B0604020202020204" pitchFamily="34" charset="0"/>
              </a:rPr>
              <a:t>像增大</a:t>
            </a:r>
            <a:r>
              <a:rPr lang="zh-CN" altLang="en-US" dirty="0">
                <a:latin typeface="Arial" panose="020B0604020202020204" pitchFamily="34" charset="0"/>
              </a:rPr>
              <a:t>，</a:t>
            </a:r>
          </a:p>
          <a:p>
            <a:pPr>
              <a:spcBef>
                <a:spcPct val="50000"/>
              </a:spcBef>
            </a:pPr>
            <a:r>
              <a:rPr lang="zh-CN" altLang="en-US" dirty="0">
                <a:solidFill>
                  <a:srgbClr val="FF3300"/>
                </a:solidFill>
                <a:latin typeface="Arial" panose="020B0604020202020204" pitchFamily="34" charset="0"/>
              </a:rPr>
              <a:t>实倒异侧</a:t>
            </a:r>
            <a:r>
              <a:rPr lang="zh-CN" altLang="en-US" dirty="0">
                <a:latin typeface="Arial" panose="020B0604020202020204" pitchFamily="34" charset="0"/>
              </a:rPr>
              <a:t>，</a:t>
            </a:r>
            <a:r>
              <a:rPr lang="zh-CN" altLang="en-US" dirty="0">
                <a:solidFill>
                  <a:srgbClr val="FF3300"/>
                </a:solidFill>
                <a:latin typeface="Arial" panose="020B0604020202020204" pitchFamily="34" charset="0"/>
              </a:rPr>
              <a:t>虚正同侧</a:t>
            </a:r>
            <a:r>
              <a:rPr lang="zh-CN" altLang="en-US" dirty="0">
                <a:latin typeface="Arial" panose="020B0604020202020204" pitchFamily="34" charset="0"/>
              </a:rPr>
              <a:t>。</a:t>
            </a:r>
          </a:p>
        </p:txBody>
      </p:sp>
      <p:sp>
        <p:nvSpPr>
          <p:cNvPr id="8234" name="Text Box 42"/>
          <p:cNvSpPr txBox="1"/>
          <p:nvPr/>
        </p:nvSpPr>
        <p:spPr>
          <a:xfrm>
            <a:off x="468313" y="4508500"/>
            <a:ext cx="4535487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dirty="0">
                <a:solidFill>
                  <a:srgbClr val="FF0000"/>
                </a:solidFill>
                <a:latin typeface="Arial" panose="020B0604020202020204" pitchFamily="34" charset="0"/>
              </a:rPr>
              <a:t>很难记，怎么办？</a:t>
            </a:r>
          </a:p>
        </p:txBody>
      </p:sp>
      <p:sp>
        <p:nvSpPr>
          <p:cNvPr id="8235" name="AutoShape 43">
            <a:hlinkClick r:id="rId2" action="ppaction://hlinkfile"/>
          </p:cNvPr>
          <p:cNvSpPr/>
          <p:nvPr/>
        </p:nvSpPr>
        <p:spPr>
          <a:xfrm>
            <a:off x="8243888" y="5805488"/>
            <a:ext cx="468312" cy="431800"/>
          </a:xfrm>
          <a:prstGeom prst="smileyFace">
            <a:avLst>
              <a:gd name="adj" fmla="val 4653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2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2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2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2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2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2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33" grpId="0"/>
      <p:bldP spid="8234" grpId="0"/>
      <p:bldP spid="823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ext Box 2"/>
          <p:cNvSpPr txBox="1"/>
          <p:nvPr/>
        </p:nvSpPr>
        <p:spPr>
          <a:xfrm>
            <a:off x="323850" y="260350"/>
            <a:ext cx="4824413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 dirty="0">
                <a:solidFill>
                  <a:srgbClr val="0000CC"/>
                </a:solidFill>
                <a:latin typeface="Arial" panose="020B0604020202020204" pitchFamily="34" charset="0"/>
              </a:rPr>
              <a:t>投影仪的成像原理</a:t>
            </a:r>
            <a:endParaRPr lang="zh-CN" altLang="en-US" sz="4400" b="0" dirty="0">
              <a:solidFill>
                <a:srgbClr val="0000CC"/>
              </a:solidFill>
              <a:latin typeface="Arial" panose="020B0604020202020204" pitchFamily="34" charset="0"/>
            </a:endParaRPr>
          </a:p>
        </p:txBody>
      </p:sp>
      <p:sp>
        <p:nvSpPr>
          <p:cNvPr id="9219" name="AutoShape 9"/>
          <p:cNvSpPr/>
          <p:nvPr/>
        </p:nvSpPr>
        <p:spPr>
          <a:xfrm>
            <a:off x="6299200" y="4652963"/>
            <a:ext cx="360363" cy="144462"/>
          </a:xfrm>
          <a:prstGeom prst="leftArrow">
            <a:avLst>
              <a:gd name="adj1" fmla="val 50000"/>
              <a:gd name="adj2" fmla="val 62362"/>
            </a:avLst>
          </a:prstGeom>
          <a:solidFill>
            <a:srgbClr val="0000FF"/>
          </a:solidFill>
          <a:ln w="38100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/>
            <a:endParaRPr lang="zh-CN" altLang="en-US" sz="2000" b="0" dirty="0">
              <a:solidFill>
                <a:schemeClr val="tx2"/>
              </a:solidFill>
              <a:latin typeface="Arial" panose="020B0604020202020204" pitchFamily="34" charset="0"/>
            </a:endParaRPr>
          </a:p>
        </p:txBody>
      </p:sp>
      <p:sp>
        <p:nvSpPr>
          <p:cNvPr id="9220" name="Text Box 36"/>
          <p:cNvSpPr txBox="1"/>
          <p:nvPr/>
        </p:nvSpPr>
        <p:spPr>
          <a:xfrm>
            <a:off x="0" y="1557338"/>
            <a:ext cx="5076825" cy="4054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dirty="0">
                <a:solidFill>
                  <a:srgbClr val="003366"/>
                </a:solidFill>
                <a:latin typeface="Times New Roman" panose="02020603050405020304" pitchFamily="18" charset="0"/>
              </a:rPr>
              <a:t>        胶片位于凸透镜</a:t>
            </a:r>
            <a:r>
              <a:rPr lang="en-US" altLang="zh-CN" sz="4000" dirty="0">
                <a:solidFill>
                  <a:srgbClr val="003366"/>
                </a:solidFill>
                <a:latin typeface="Times New Roman" panose="02020603050405020304" pitchFamily="18" charset="0"/>
              </a:rPr>
              <a:t>1</a:t>
            </a:r>
            <a:r>
              <a:rPr lang="zh-CN" altLang="en-US" sz="4000" dirty="0">
                <a:solidFill>
                  <a:srgbClr val="003366"/>
                </a:solidFill>
                <a:latin typeface="Times New Roman" panose="02020603050405020304" pitchFamily="18" charset="0"/>
              </a:rPr>
              <a:t>倍焦距和</a:t>
            </a:r>
            <a:r>
              <a:rPr lang="en-US" altLang="zh-CN" sz="4000" dirty="0">
                <a:solidFill>
                  <a:srgbClr val="003366"/>
                </a:solidFill>
                <a:latin typeface="Times New Roman" panose="02020603050405020304" pitchFamily="18" charset="0"/>
              </a:rPr>
              <a:t>2</a:t>
            </a:r>
            <a:r>
              <a:rPr lang="zh-CN" altLang="en-US" sz="4000" dirty="0">
                <a:solidFill>
                  <a:srgbClr val="003366"/>
                </a:solidFill>
                <a:latin typeface="Times New Roman" panose="02020603050405020304" pitchFamily="18" charset="0"/>
              </a:rPr>
              <a:t>倍焦距之间</a:t>
            </a:r>
            <a:r>
              <a:rPr lang="en-US" altLang="zh-CN" sz="4000" dirty="0">
                <a:solidFill>
                  <a:srgbClr val="003366"/>
                </a:solidFill>
                <a:latin typeface="Times New Roman" panose="02020603050405020304" pitchFamily="18" charset="0"/>
              </a:rPr>
              <a:t>(</a:t>
            </a:r>
            <a:r>
              <a:rPr lang="en-US" altLang="zh-CN" sz="4000" dirty="0">
                <a:solidFill>
                  <a:srgbClr val="0000CC"/>
                </a:solidFill>
                <a:latin typeface="Times New Roman" panose="02020603050405020304" pitchFamily="18" charset="0"/>
              </a:rPr>
              <a:t>f&lt;U&lt;2f</a:t>
            </a:r>
            <a:r>
              <a:rPr lang="en-US" altLang="zh-CN" sz="4000" dirty="0">
                <a:solidFill>
                  <a:srgbClr val="003366"/>
                </a:solidFill>
                <a:latin typeface="Times New Roman" panose="02020603050405020304" pitchFamily="18" charset="0"/>
              </a:rPr>
              <a:t>)</a:t>
            </a:r>
            <a:r>
              <a:rPr lang="zh-CN" altLang="en-US" sz="4000" dirty="0">
                <a:solidFill>
                  <a:srgbClr val="003366"/>
                </a:solidFill>
                <a:latin typeface="Times New Roman" panose="02020603050405020304" pitchFamily="18" charset="0"/>
              </a:rPr>
              <a:t>，</a:t>
            </a:r>
            <a:r>
              <a:rPr lang="zh-CN" altLang="en-US" sz="4000" dirty="0">
                <a:solidFill>
                  <a:srgbClr val="FF0000"/>
                </a:solidFill>
                <a:latin typeface="Times New Roman" panose="02020603050405020304" pitchFamily="18" charset="0"/>
              </a:rPr>
              <a:t>物距</a:t>
            </a:r>
            <a:r>
              <a:rPr lang="zh-CN" altLang="en-US" sz="4000" dirty="0">
                <a:latin typeface="Arial" panose="020B0604020202020204" pitchFamily="34" charset="0"/>
              </a:rPr>
              <a:t>小于</a:t>
            </a:r>
            <a:r>
              <a:rPr lang="zh-CN" altLang="en-US" sz="4000" dirty="0">
                <a:solidFill>
                  <a:srgbClr val="FF0000"/>
                </a:solidFill>
                <a:latin typeface="Times New Roman" panose="02020603050405020304" pitchFamily="18" charset="0"/>
              </a:rPr>
              <a:t>像距</a:t>
            </a:r>
            <a:r>
              <a:rPr lang="en-US" altLang="zh-CN" sz="4000" dirty="0">
                <a:solidFill>
                  <a:srgbClr val="FF0000"/>
                </a:solidFill>
                <a:latin typeface="Times New Roman" panose="02020603050405020304" pitchFamily="18" charset="0"/>
              </a:rPr>
              <a:t>(</a:t>
            </a:r>
            <a:r>
              <a:rPr lang="en-US" altLang="zh-CN" sz="4000" dirty="0">
                <a:solidFill>
                  <a:srgbClr val="0000CC"/>
                </a:solidFill>
                <a:latin typeface="Times New Roman" panose="02020603050405020304" pitchFamily="18" charset="0"/>
              </a:rPr>
              <a:t>U&lt;V</a:t>
            </a:r>
            <a:r>
              <a:rPr lang="en-US" altLang="zh-CN" sz="4000" dirty="0">
                <a:solidFill>
                  <a:srgbClr val="FF0000"/>
                </a:solidFill>
                <a:latin typeface="Times New Roman" panose="02020603050405020304" pitchFamily="18" charset="0"/>
              </a:rPr>
              <a:t>)</a:t>
            </a:r>
            <a:r>
              <a:rPr lang="zh-CN" altLang="en-US" sz="4000" dirty="0">
                <a:solidFill>
                  <a:srgbClr val="FF0000"/>
                </a:solidFill>
                <a:latin typeface="Times New Roman" panose="02020603050405020304" pitchFamily="18" charset="0"/>
              </a:rPr>
              <a:t>，</a:t>
            </a:r>
            <a:r>
              <a:rPr lang="zh-CN" altLang="en-US" sz="4000" dirty="0">
                <a:solidFill>
                  <a:srgbClr val="003366"/>
                </a:solidFill>
                <a:latin typeface="Times New Roman" panose="02020603050405020304" pitchFamily="18" charset="0"/>
              </a:rPr>
              <a:t>成</a:t>
            </a:r>
            <a:r>
              <a:rPr lang="zh-CN" altLang="en-US" sz="4000" dirty="0">
                <a:solidFill>
                  <a:srgbClr val="FF0000"/>
                </a:solidFill>
                <a:latin typeface="Times New Roman" panose="02020603050405020304" pitchFamily="18" charset="0"/>
              </a:rPr>
              <a:t>倒立放大的实像。</a:t>
            </a:r>
          </a:p>
          <a:p>
            <a:pPr>
              <a:spcBef>
                <a:spcPct val="50000"/>
              </a:spcBef>
            </a:pPr>
            <a:endParaRPr lang="zh-CN" altLang="en-US" sz="40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9221" name="Text Box 79"/>
          <p:cNvSpPr txBox="1"/>
          <p:nvPr/>
        </p:nvSpPr>
        <p:spPr>
          <a:xfrm>
            <a:off x="8027988" y="4581525"/>
            <a:ext cx="817562" cy="581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1600" dirty="0">
                <a:latin typeface="黑体" panose="02010609060101010101" pitchFamily="49" charset="-122"/>
              </a:rPr>
              <a:t>投影片（物）</a:t>
            </a:r>
          </a:p>
        </p:txBody>
      </p:sp>
      <p:sp>
        <p:nvSpPr>
          <p:cNvPr id="58469" name="Text Box 101"/>
          <p:cNvSpPr txBox="1"/>
          <p:nvPr/>
        </p:nvSpPr>
        <p:spPr>
          <a:xfrm>
            <a:off x="7956550" y="2708275"/>
            <a:ext cx="45085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400" dirty="0">
                <a:latin typeface="黑体" panose="02010609060101010101" pitchFamily="49" charset="-122"/>
              </a:rPr>
              <a:t>像</a:t>
            </a:r>
          </a:p>
        </p:txBody>
      </p:sp>
      <p:grpSp>
        <p:nvGrpSpPr>
          <p:cNvPr id="9223" name="Group 192"/>
          <p:cNvGrpSpPr/>
          <p:nvPr/>
        </p:nvGrpSpPr>
        <p:grpSpPr>
          <a:xfrm>
            <a:off x="5292725" y="1412875"/>
            <a:ext cx="2274888" cy="4464050"/>
            <a:chOff x="3334" y="1298"/>
            <a:chExt cx="1433" cy="2812"/>
          </a:xfrm>
        </p:grpSpPr>
        <p:grpSp>
          <p:nvGrpSpPr>
            <p:cNvPr id="9263" name="Group 175"/>
            <p:cNvGrpSpPr/>
            <p:nvPr/>
          </p:nvGrpSpPr>
          <p:grpSpPr>
            <a:xfrm>
              <a:off x="3334" y="1298"/>
              <a:ext cx="1433" cy="2812"/>
              <a:chOff x="3334" y="1298"/>
              <a:chExt cx="1433" cy="2812"/>
            </a:xfrm>
          </p:grpSpPr>
          <p:grpSp>
            <p:nvGrpSpPr>
              <p:cNvPr id="9281" name="Group 174"/>
              <p:cNvGrpSpPr/>
              <p:nvPr/>
            </p:nvGrpSpPr>
            <p:grpSpPr>
              <a:xfrm>
                <a:off x="3379" y="1298"/>
                <a:ext cx="1315" cy="2268"/>
                <a:chOff x="3379" y="1298"/>
                <a:chExt cx="1315" cy="2268"/>
              </a:xfrm>
            </p:grpSpPr>
            <p:sp>
              <p:nvSpPr>
                <p:cNvPr id="9315" name="Rectangle 32"/>
                <p:cNvSpPr/>
                <p:nvPr/>
              </p:nvSpPr>
              <p:spPr>
                <a:xfrm>
                  <a:off x="3379" y="1298"/>
                  <a:ext cx="45" cy="2268"/>
                </a:xfrm>
                <a:prstGeom prst="rect">
                  <a:avLst/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grpSp>
              <p:nvGrpSpPr>
                <p:cNvPr id="9316" name="Group 171"/>
                <p:cNvGrpSpPr/>
                <p:nvPr/>
              </p:nvGrpSpPr>
              <p:grpSpPr>
                <a:xfrm>
                  <a:off x="3424" y="2840"/>
                  <a:ext cx="1270" cy="181"/>
                  <a:chOff x="3424" y="3022"/>
                  <a:chExt cx="1270" cy="181"/>
                </a:xfrm>
              </p:grpSpPr>
              <p:sp>
                <p:nvSpPr>
                  <p:cNvPr id="9317" name="Oval 4"/>
                  <p:cNvSpPr/>
                  <p:nvPr/>
                </p:nvSpPr>
                <p:spPr>
                  <a:xfrm>
                    <a:off x="3515" y="3022"/>
                    <a:ext cx="1043" cy="181"/>
                  </a:xfrm>
                  <a:prstGeom prst="ellipse">
                    <a:avLst/>
                  </a:prstGeom>
                  <a:solidFill>
                    <a:srgbClr val="00FFFF"/>
                  </a:solidFill>
                  <a:ln w="9525" cap="flat" cmpd="sng">
                    <a:solidFill>
                      <a:srgbClr val="00FFFF"/>
                    </a:solidFill>
                    <a:prstDash val="solid"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9318" name="Rectangle 33"/>
                  <p:cNvSpPr/>
                  <p:nvPr/>
                </p:nvSpPr>
                <p:spPr>
                  <a:xfrm>
                    <a:off x="3424" y="3067"/>
                    <a:ext cx="91" cy="91"/>
                  </a:xfrm>
                  <a:prstGeom prst="rect">
                    <a:avLst/>
                  </a:prstGeom>
                  <a:noFill/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9319" name="Rectangle 34"/>
                  <p:cNvSpPr/>
                  <p:nvPr/>
                </p:nvSpPr>
                <p:spPr>
                  <a:xfrm>
                    <a:off x="4558" y="3068"/>
                    <a:ext cx="136" cy="90"/>
                  </a:xfrm>
                  <a:prstGeom prst="rect">
                    <a:avLst/>
                  </a:prstGeom>
                  <a:noFill/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</p:grpSp>
          </p:grpSp>
          <p:grpSp>
            <p:nvGrpSpPr>
              <p:cNvPr id="9282" name="Group 170"/>
              <p:cNvGrpSpPr/>
              <p:nvPr/>
            </p:nvGrpSpPr>
            <p:grpSpPr>
              <a:xfrm>
                <a:off x="3334" y="3430"/>
                <a:ext cx="1433" cy="680"/>
                <a:chOff x="3334" y="3430"/>
                <a:chExt cx="1433" cy="680"/>
              </a:xfrm>
            </p:grpSpPr>
            <p:sp>
              <p:nvSpPr>
                <p:cNvPr id="9283" name="AutoShape 136"/>
                <p:cNvSpPr/>
                <p:nvPr/>
              </p:nvSpPr>
              <p:spPr>
                <a:xfrm>
                  <a:off x="3334" y="3465"/>
                  <a:ext cx="1433" cy="645"/>
                </a:xfrm>
                <a:custGeom>
                  <a:avLst/>
                  <a:gdLst>
                    <a:gd name="txL" fmla="*/ 4507 w 21600"/>
                    <a:gd name="txT" fmla="*/ 4487 h 21600"/>
                    <a:gd name="txR" fmla="*/ 17093 w 21600"/>
                    <a:gd name="txB" fmla="*/ 17113 h 21600"/>
                  </a:gdLst>
                  <a:ahLst/>
                  <a:cxnLst>
                    <a:cxn ang="0">
                      <a:pos x="1254" y="323"/>
                    </a:cxn>
                    <a:cxn ang="0">
                      <a:pos x="717" y="645"/>
                    </a:cxn>
                    <a:cxn ang="0">
                      <a:pos x="179" y="323"/>
                    </a:cxn>
                    <a:cxn ang="0">
                      <a:pos x="717" y="0"/>
                    </a:cxn>
                  </a:cxnLst>
                  <a:rect l="txL" t="txT" r="txR" b="txB"/>
                  <a:pathLst>
                    <a:path w="21600" h="21600">
                      <a:moveTo>
                        <a:pt x="0" y="0"/>
                      </a:moveTo>
                      <a:lnTo>
                        <a:pt x="5400" y="21600"/>
                      </a:lnTo>
                      <a:lnTo>
                        <a:pt x="16200" y="21600"/>
                      </a:lnTo>
                      <a:lnTo>
                        <a:pt x="21600" y="0"/>
                      </a:lnTo>
                      <a:close/>
                    </a:path>
                  </a:pathLst>
                </a:custGeom>
                <a:solidFill>
                  <a:srgbClr val="9966FF">
                    <a:alpha val="100000"/>
                  </a:srgbClr>
                </a:solidFill>
                <a:ln w="28575" cap="flat" cmpd="sng">
                  <a:solidFill>
                    <a:schemeClr val="tx1">
                      <a:alpha val="100000"/>
                    </a:schemeClr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grpSp>
              <p:nvGrpSpPr>
                <p:cNvPr id="9284" name="lxqdxt11"/>
                <p:cNvGrpSpPr/>
                <p:nvPr/>
              </p:nvGrpSpPr>
              <p:grpSpPr>
                <a:xfrm>
                  <a:off x="3960" y="3807"/>
                  <a:ext cx="179" cy="273"/>
                  <a:chOff x="1936" y="6723"/>
                  <a:chExt cx="1874" cy="2763"/>
                </a:xfrm>
              </p:grpSpPr>
              <p:grpSp>
                <p:nvGrpSpPr>
                  <p:cNvPr id="9286" name="Group 139"/>
                  <p:cNvGrpSpPr>
                    <a:grpSpLocks noChangeAspect="1"/>
                  </p:cNvGrpSpPr>
                  <p:nvPr/>
                </p:nvGrpSpPr>
                <p:grpSpPr>
                  <a:xfrm>
                    <a:off x="2658" y="9339"/>
                    <a:ext cx="462" cy="147"/>
                    <a:chOff x="6549" y="5081"/>
                    <a:chExt cx="498" cy="198"/>
                  </a:xfrm>
                </p:grpSpPr>
                <p:sp>
                  <p:nvSpPr>
                    <p:cNvPr id="9313" name="Freeform 140"/>
                    <p:cNvSpPr>
                      <a:spLocks noChangeAspect="1"/>
                    </p:cNvSpPr>
                    <p:nvPr/>
                  </p:nvSpPr>
                  <p:spPr>
                    <a:xfrm>
                      <a:off x="6549" y="5081"/>
                      <a:ext cx="498" cy="198"/>
                    </a:xfrm>
                    <a:custGeom>
                      <a:avLst/>
                      <a:gdLst>
                        <a:gd name="txL" fmla="*/ 0 w 498"/>
                        <a:gd name="txT" fmla="*/ 0 h 198"/>
                        <a:gd name="txR" fmla="*/ 498 w 498"/>
                        <a:gd name="txB" fmla="*/ 198 h 198"/>
                      </a:gdLst>
                      <a:ahLst/>
                      <a:cxnLst>
                        <a:cxn ang="0">
                          <a:pos x="0" y="0"/>
                        </a:cxn>
                        <a:cxn ang="0">
                          <a:pos x="101" y="157"/>
                        </a:cxn>
                        <a:cxn ang="0">
                          <a:pos x="110" y="167"/>
                        </a:cxn>
                        <a:cxn ang="0">
                          <a:pos x="121" y="173"/>
                        </a:cxn>
                        <a:cxn ang="0">
                          <a:pos x="136" y="178"/>
                        </a:cxn>
                        <a:cxn ang="0">
                          <a:pos x="153" y="186"/>
                        </a:cxn>
                        <a:cxn ang="0">
                          <a:pos x="174" y="190"/>
                        </a:cxn>
                        <a:cxn ang="0">
                          <a:pos x="188" y="191"/>
                        </a:cxn>
                        <a:cxn ang="0">
                          <a:pos x="205" y="194"/>
                        </a:cxn>
                        <a:cxn ang="0">
                          <a:pos x="222" y="195"/>
                        </a:cxn>
                        <a:cxn ang="0">
                          <a:pos x="243" y="198"/>
                        </a:cxn>
                        <a:cxn ang="0">
                          <a:pos x="257" y="198"/>
                        </a:cxn>
                        <a:cxn ang="0">
                          <a:pos x="278" y="195"/>
                        </a:cxn>
                        <a:cxn ang="0">
                          <a:pos x="295" y="194"/>
                        </a:cxn>
                        <a:cxn ang="0">
                          <a:pos x="315" y="191"/>
                        </a:cxn>
                        <a:cxn ang="0">
                          <a:pos x="332" y="190"/>
                        </a:cxn>
                        <a:cxn ang="0">
                          <a:pos x="349" y="185"/>
                        </a:cxn>
                        <a:cxn ang="0">
                          <a:pos x="366" y="181"/>
                        </a:cxn>
                        <a:cxn ang="0">
                          <a:pos x="380" y="173"/>
                        </a:cxn>
                        <a:cxn ang="0">
                          <a:pos x="392" y="165"/>
                        </a:cxn>
                        <a:cxn ang="0">
                          <a:pos x="397" y="160"/>
                        </a:cxn>
                        <a:cxn ang="0">
                          <a:pos x="405" y="152"/>
                        </a:cxn>
                        <a:cxn ang="0">
                          <a:pos x="498" y="0"/>
                        </a:cxn>
                        <a:cxn ang="0">
                          <a:pos x="0" y="0"/>
                        </a:cxn>
                      </a:cxnLst>
                      <a:rect l="txL" t="txT" r="txR" b="txB"/>
                      <a:pathLst>
                        <a:path w="498" h="198">
                          <a:moveTo>
                            <a:pt x="0" y="0"/>
                          </a:moveTo>
                          <a:lnTo>
                            <a:pt x="101" y="157"/>
                          </a:lnTo>
                          <a:lnTo>
                            <a:pt x="110" y="167"/>
                          </a:lnTo>
                          <a:lnTo>
                            <a:pt x="121" y="173"/>
                          </a:lnTo>
                          <a:lnTo>
                            <a:pt x="136" y="178"/>
                          </a:lnTo>
                          <a:lnTo>
                            <a:pt x="153" y="186"/>
                          </a:lnTo>
                          <a:lnTo>
                            <a:pt x="174" y="190"/>
                          </a:lnTo>
                          <a:lnTo>
                            <a:pt x="188" y="191"/>
                          </a:lnTo>
                          <a:lnTo>
                            <a:pt x="205" y="194"/>
                          </a:lnTo>
                          <a:lnTo>
                            <a:pt x="222" y="195"/>
                          </a:lnTo>
                          <a:lnTo>
                            <a:pt x="243" y="198"/>
                          </a:lnTo>
                          <a:lnTo>
                            <a:pt x="257" y="198"/>
                          </a:lnTo>
                          <a:lnTo>
                            <a:pt x="278" y="195"/>
                          </a:lnTo>
                          <a:lnTo>
                            <a:pt x="295" y="194"/>
                          </a:lnTo>
                          <a:lnTo>
                            <a:pt x="315" y="191"/>
                          </a:lnTo>
                          <a:lnTo>
                            <a:pt x="332" y="190"/>
                          </a:lnTo>
                          <a:lnTo>
                            <a:pt x="349" y="185"/>
                          </a:lnTo>
                          <a:lnTo>
                            <a:pt x="366" y="181"/>
                          </a:lnTo>
                          <a:lnTo>
                            <a:pt x="380" y="173"/>
                          </a:lnTo>
                          <a:lnTo>
                            <a:pt x="392" y="165"/>
                          </a:lnTo>
                          <a:lnTo>
                            <a:pt x="397" y="160"/>
                          </a:lnTo>
                          <a:lnTo>
                            <a:pt x="405" y="152"/>
                          </a:lnTo>
                          <a:lnTo>
                            <a:pt x="498" y="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solidFill>
                      <a:srgbClr val="FFFF00">
                        <a:alpha val="100000"/>
                      </a:srgbClr>
                    </a:solidFill>
                    <a:ln w="9525" cap="flat" cmpd="sng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9314" name="Freeform 141"/>
                    <p:cNvSpPr>
                      <a:spLocks noChangeAspect="1"/>
                    </p:cNvSpPr>
                    <p:nvPr/>
                  </p:nvSpPr>
                  <p:spPr>
                    <a:xfrm>
                      <a:off x="6627" y="5081"/>
                      <a:ext cx="222" cy="198"/>
                    </a:xfrm>
                    <a:custGeom>
                      <a:avLst/>
                      <a:gdLst>
                        <a:gd name="txL" fmla="*/ 0 w 222"/>
                        <a:gd name="txT" fmla="*/ 0 h 198"/>
                        <a:gd name="txR" fmla="*/ 222 w 222"/>
                        <a:gd name="txB" fmla="*/ 198 h 198"/>
                      </a:gdLst>
                      <a:ahLst/>
                      <a:cxnLst>
                        <a:cxn ang="0">
                          <a:pos x="0" y="0"/>
                        </a:cxn>
                        <a:cxn ang="0">
                          <a:pos x="62" y="178"/>
                        </a:cxn>
                        <a:cxn ang="0">
                          <a:pos x="75" y="186"/>
                        </a:cxn>
                        <a:cxn ang="0">
                          <a:pos x="96" y="190"/>
                        </a:cxn>
                        <a:cxn ang="0">
                          <a:pos x="110" y="191"/>
                        </a:cxn>
                        <a:cxn ang="0">
                          <a:pos x="127" y="194"/>
                        </a:cxn>
                        <a:cxn ang="0">
                          <a:pos x="144" y="195"/>
                        </a:cxn>
                        <a:cxn ang="0">
                          <a:pos x="165" y="198"/>
                        </a:cxn>
                        <a:cxn ang="0">
                          <a:pos x="179" y="198"/>
                        </a:cxn>
                        <a:cxn ang="0">
                          <a:pos x="200" y="195"/>
                        </a:cxn>
                        <a:cxn ang="0">
                          <a:pos x="222" y="0"/>
                        </a:cxn>
                        <a:cxn ang="0">
                          <a:pos x="0" y="0"/>
                        </a:cxn>
                      </a:cxnLst>
                      <a:rect l="txL" t="txT" r="txR" b="txB"/>
                      <a:pathLst>
                        <a:path w="222" h="198">
                          <a:moveTo>
                            <a:pt x="0" y="0"/>
                          </a:moveTo>
                          <a:lnTo>
                            <a:pt x="62" y="178"/>
                          </a:lnTo>
                          <a:lnTo>
                            <a:pt x="75" y="186"/>
                          </a:lnTo>
                          <a:lnTo>
                            <a:pt x="96" y="190"/>
                          </a:lnTo>
                          <a:lnTo>
                            <a:pt x="110" y="191"/>
                          </a:lnTo>
                          <a:lnTo>
                            <a:pt x="127" y="194"/>
                          </a:lnTo>
                          <a:lnTo>
                            <a:pt x="144" y="195"/>
                          </a:lnTo>
                          <a:lnTo>
                            <a:pt x="165" y="198"/>
                          </a:lnTo>
                          <a:lnTo>
                            <a:pt x="179" y="198"/>
                          </a:lnTo>
                          <a:lnTo>
                            <a:pt x="200" y="195"/>
                          </a:lnTo>
                          <a:lnTo>
                            <a:pt x="222" y="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solidFill>
                      <a:srgbClr val="FFFF00">
                        <a:alpha val="100000"/>
                      </a:srgbClr>
                    </a:solidFill>
                    <a:ln w="9525" cap="flat" cmpd="sng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</p:grpSp>
              <p:sp>
                <p:nvSpPr>
                  <p:cNvPr id="9287" name="Freeform 142"/>
                  <p:cNvSpPr>
                    <a:spLocks noChangeAspect="1"/>
                  </p:cNvSpPr>
                  <p:nvPr/>
                </p:nvSpPr>
                <p:spPr>
                  <a:xfrm>
                    <a:off x="2447" y="8837"/>
                    <a:ext cx="847" cy="533"/>
                  </a:xfrm>
                  <a:custGeom>
                    <a:avLst/>
                    <a:gdLst>
                      <a:gd name="txL" fmla="*/ 0 w 913"/>
                      <a:gd name="txT" fmla="*/ 0 h 718"/>
                      <a:gd name="txR" fmla="*/ 913 w 913"/>
                      <a:gd name="txB" fmla="*/ 718 h 718"/>
                    </a:gdLst>
                    <a:ahLst/>
                    <a:cxnLst>
                      <a:cxn ang="0">
                        <a:pos x="21" y="20"/>
                      </a:cxn>
                      <a:cxn ang="0">
                        <a:pos x="25" y="38"/>
                      </a:cxn>
                      <a:cxn ang="0">
                        <a:pos x="23" y="73"/>
                      </a:cxn>
                      <a:cxn ang="0">
                        <a:pos x="12" y="96"/>
                      </a:cxn>
                      <a:cxn ang="0">
                        <a:pos x="6" y="126"/>
                      </a:cxn>
                      <a:cxn ang="0">
                        <a:pos x="17" y="149"/>
                      </a:cxn>
                      <a:cxn ang="0">
                        <a:pos x="34" y="176"/>
                      </a:cxn>
                      <a:cxn ang="0">
                        <a:pos x="30" y="195"/>
                      </a:cxn>
                      <a:cxn ang="0">
                        <a:pos x="13" y="216"/>
                      </a:cxn>
                      <a:cxn ang="0">
                        <a:pos x="6" y="236"/>
                      </a:cxn>
                      <a:cxn ang="0">
                        <a:pos x="19" y="259"/>
                      </a:cxn>
                      <a:cxn ang="0">
                        <a:pos x="30" y="278"/>
                      </a:cxn>
                      <a:cxn ang="0">
                        <a:pos x="30" y="301"/>
                      </a:cxn>
                      <a:cxn ang="0">
                        <a:pos x="12" y="322"/>
                      </a:cxn>
                      <a:cxn ang="0">
                        <a:pos x="0" y="349"/>
                      </a:cxn>
                      <a:cxn ang="0">
                        <a:pos x="13" y="372"/>
                      </a:cxn>
                      <a:cxn ang="0">
                        <a:pos x="33" y="396"/>
                      </a:cxn>
                      <a:cxn ang="0">
                        <a:pos x="33" y="431"/>
                      </a:cxn>
                      <a:cxn ang="0">
                        <a:pos x="19" y="455"/>
                      </a:cxn>
                      <a:cxn ang="0">
                        <a:pos x="21" y="473"/>
                      </a:cxn>
                      <a:cxn ang="0">
                        <a:pos x="42" y="499"/>
                      </a:cxn>
                      <a:cxn ang="0">
                        <a:pos x="107" y="573"/>
                      </a:cxn>
                      <a:cxn ang="0">
                        <a:pos x="166" y="629"/>
                      </a:cxn>
                      <a:cxn ang="0">
                        <a:pos x="217" y="660"/>
                      </a:cxn>
                      <a:cxn ang="0">
                        <a:pos x="313" y="701"/>
                      </a:cxn>
                      <a:cxn ang="0">
                        <a:pos x="401" y="716"/>
                      </a:cxn>
                      <a:cxn ang="0">
                        <a:pos x="523" y="716"/>
                      </a:cxn>
                      <a:cxn ang="0">
                        <a:pos x="625" y="706"/>
                      </a:cxn>
                      <a:cxn ang="0">
                        <a:pos x="697" y="685"/>
                      </a:cxn>
                      <a:cxn ang="0">
                        <a:pos x="744" y="659"/>
                      </a:cxn>
                      <a:cxn ang="0">
                        <a:pos x="778" y="629"/>
                      </a:cxn>
                      <a:cxn ang="0">
                        <a:pos x="874" y="493"/>
                      </a:cxn>
                      <a:cxn ang="0">
                        <a:pos x="894" y="448"/>
                      </a:cxn>
                      <a:cxn ang="0">
                        <a:pos x="895" y="427"/>
                      </a:cxn>
                      <a:cxn ang="0">
                        <a:pos x="882" y="406"/>
                      </a:cxn>
                      <a:cxn ang="0">
                        <a:pos x="882" y="381"/>
                      </a:cxn>
                      <a:cxn ang="0">
                        <a:pos x="894" y="362"/>
                      </a:cxn>
                      <a:cxn ang="0">
                        <a:pos x="908" y="341"/>
                      </a:cxn>
                      <a:cxn ang="0">
                        <a:pos x="912" y="316"/>
                      </a:cxn>
                      <a:cxn ang="0">
                        <a:pos x="900" y="295"/>
                      </a:cxn>
                      <a:cxn ang="0">
                        <a:pos x="886" y="275"/>
                      </a:cxn>
                      <a:cxn ang="0">
                        <a:pos x="886" y="254"/>
                      </a:cxn>
                      <a:cxn ang="0">
                        <a:pos x="904" y="229"/>
                      </a:cxn>
                      <a:cxn ang="0">
                        <a:pos x="908" y="202"/>
                      </a:cxn>
                      <a:cxn ang="0">
                        <a:pos x="894" y="176"/>
                      </a:cxn>
                      <a:cxn ang="0">
                        <a:pos x="886" y="155"/>
                      </a:cxn>
                      <a:cxn ang="0">
                        <a:pos x="895" y="130"/>
                      </a:cxn>
                      <a:cxn ang="0">
                        <a:pos x="908" y="113"/>
                      </a:cxn>
                      <a:cxn ang="0">
                        <a:pos x="913" y="88"/>
                      </a:cxn>
                      <a:cxn ang="0">
                        <a:pos x="903" y="67"/>
                      </a:cxn>
                      <a:cxn ang="0">
                        <a:pos x="890" y="42"/>
                      </a:cxn>
                      <a:cxn ang="0">
                        <a:pos x="894" y="18"/>
                      </a:cxn>
                      <a:cxn ang="0">
                        <a:pos x="26" y="0"/>
                      </a:cxn>
                    </a:cxnLst>
                    <a:rect l="txL" t="txT" r="txR" b="txB"/>
                    <a:pathLst>
                      <a:path w="913" h="718">
                        <a:moveTo>
                          <a:pt x="26" y="0"/>
                        </a:moveTo>
                        <a:lnTo>
                          <a:pt x="21" y="20"/>
                        </a:lnTo>
                        <a:lnTo>
                          <a:pt x="23" y="29"/>
                        </a:lnTo>
                        <a:lnTo>
                          <a:pt x="25" y="38"/>
                        </a:lnTo>
                        <a:lnTo>
                          <a:pt x="26" y="59"/>
                        </a:lnTo>
                        <a:lnTo>
                          <a:pt x="23" y="73"/>
                        </a:lnTo>
                        <a:lnTo>
                          <a:pt x="17" y="86"/>
                        </a:lnTo>
                        <a:lnTo>
                          <a:pt x="12" y="96"/>
                        </a:lnTo>
                        <a:lnTo>
                          <a:pt x="6" y="113"/>
                        </a:lnTo>
                        <a:lnTo>
                          <a:pt x="6" y="126"/>
                        </a:lnTo>
                        <a:lnTo>
                          <a:pt x="12" y="138"/>
                        </a:lnTo>
                        <a:lnTo>
                          <a:pt x="17" y="149"/>
                        </a:lnTo>
                        <a:lnTo>
                          <a:pt x="29" y="162"/>
                        </a:lnTo>
                        <a:lnTo>
                          <a:pt x="34" y="176"/>
                        </a:lnTo>
                        <a:lnTo>
                          <a:pt x="34" y="185"/>
                        </a:lnTo>
                        <a:lnTo>
                          <a:pt x="30" y="195"/>
                        </a:lnTo>
                        <a:lnTo>
                          <a:pt x="21" y="204"/>
                        </a:lnTo>
                        <a:lnTo>
                          <a:pt x="13" y="216"/>
                        </a:lnTo>
                        <a:lnTo>
                          <a:pt x="8" y="225"/>
                        </a:lnTo>
                        <a:lnTo>
                          <a:pt x="6" y="236"/>
                        </a:lnTo>
                        <a:lnTo>
                          <a:pt x="12" y="248"/>
                        </a:lnTo>
                        <a:lnTo>
                          <a:pt x="19" y="259"/>
                        </a:lnTo>
                        <a:lnTo>
                          <a:pt x="26" y="269"/>
                        </a:lnTo>
                        <a:lnTo>
                          <a:pt x="30" y="278"/>
                        </a:lnTo>
                        <a:lnTo>
                          <a:pt x="34" y="288"/>
                        </a:lnTo>
                        <a:lnTo>
                          <a:pt x="30" y="301"/>
                        </a:lnTo>
                        <a:lnTo>
                          <a:pt x="21" y="313"/>
                        </a:lnTo>
                        <a:lnTo>
                          <a:pt x="12" y="322"/>
                        </a:lnTo>
                        <a:lnTo>
                          <a:pt x="2" y="337"/>
                        </a:lnTo>
                        <a:lnTo>
                          <a:pt x="0" y="349"/>
                        </a:lnTo>
                        <a:lnTo>
                          <a:pt x="4" y="362"/>
                        </a:lnTo>
                        <a:lnTo>
                          <a:pt x="13" y="372"/>
                        </a:lnTo>
                        <a:lnTo>
                          <a:pt x="23" y="383"/>
                        </a:lnTo>
                        <a:lnTo>
                          <a:pt x="33" y="396"/>
                        </a:lnTo>
                        <a:lnTo>
                          <a:pt x="38" y="414"/>
                        </a:lnTo>
                        <a:lnTo>
                          <a:pt x="33" y="431"/>
                        </a:lnTo>
                        <a:lnTo>
                          <a:pt x="23" y="444"/>
                        </a:lnTo>
                        <a:lnTo>
                          <a:pt x="19" y="455"/>
                        </a:lnTo>
                        <a:lnTo>
                          <a:pt x="19" y="466"/>
                        </a:lnTo>
                        <a:lnTo>
                          <a:pt x="21" y="473"/>
                        </a:lnTo>
                        <a:lnTo>
                          <a:pt x="29" y="484"/>
                        </a:lnTo>
                        <a:lnTo>
                          <a:pt x="42" y="499"/>
                        </a:lnTo>
                        <a:lnTo>
                          <a:pt x="64" y="528"/>
                        </a:lnTo>
                        <a:lnTo>
                          <a:pt x="107" y="573"/>
                        </a:lnTo>
                        <a:lnTo>
                          <a:pt x="144" y="609"/>
                        </a:lnTo>
                        <a:lnTo>
                          <a:pt x="166" y="629"/>
                        </a:lnTo>
                        <a:lnTo>
                          <a:pt x="190" y="643"/>
                        </a:lnTo>
                        <a:lnTo>
                          <a:pt x="217" y="660"/>
                        </a:lnTo>
                        <a:lnTo>
                          <a:pt x="255" y="681"/>
                        </a:lnTo>
                        <a:lnTo>
                          <a:pt x="313" y="701"/>
                        </a:lnTo>
                        <a:lnTo>
                          <a:pt x="356" y="710"/>
                        </a:lnTo>
                        <a:lnTo>
                          <a:pt x="401" y="716"/>
                        </a:lnTo>
                        <a:lnTo>
                          <a:pt x="460" y="718"/>
                        </a:lnTo>
                        <a:lnTo>
                          <a:pt x="523" y="716"/>
                        </a:lnTo>
                        <a:lnTo>
                          <a:pt x="578" y="714"/>
                        </a:lnTo>
                        <a:lnTo>
                          <a:pt x="625" y="706"/>
                        </a:lnTo>
                        <a:lnTo>
                          <a:pt x="667" y="697"/>
                        </a:lnTo>
                        <a:lnTo>
                          <a:pt x="697" y="685"/>
                        </a:lnTo>
                        <a:lnTo>
                          <a:pt x="723" y="672"/>
                        </a:lnTo>
                        <a:lnTo>
                          <a:pt x="744" y="659"/>
                        </a:lnTo>
                        <a:lnTo>
                          <a:pt x="761" y="647"/>
                        </a:lnTo>
                        <a:lnTo>
                          <a:pt x="778" y="629"/>
                        </a:lnTo>
                        <a:lnTo>
                          <a:pt x="832" y="556"/>
                        </a:lnTo>
                        <a:lnTo>
                          <a:pt x="874" y="493"/>
                        </a:lnTo>
                        <a:lnTo>
                          <a:pt x="890" y="461"/>
                        </a:lnTo>
                        <a:lnTo>
                          <a:pt x="894" y="448"/>
                        </a:lnTo>
                        <a:lnTo>
                          <a:pt x="895" y="438"/>
                        </a:lnTo>
                        <a:lnTo>
                          <a:pt x="895" y="427"/>
                        </a:lnTo>
                        <a:lnTo>
                          <a:pt x="887" y="414"/>
                        </a:lnTo>
                        <a:lnTo>
                          <a:pt x="882" y="406"/>
                        </a:lnTo>
                        <a:lnTo>
                          <a:pt x="879" y="394"/>
                        </a:lnTo>
                        <a:lnTo>
                          <a:pt x="882" y="381"/>
                        </a:lnTo>
                        <a:lnTo>
                          <a:pt x="887" y="372"/>
                        </a:lnTo>
                        <a:lnTo>
                          <a:pt x="894" y="362"/>
                        </a:lnTo>
                        <a:lnTo>
                          <a:pt x="900" y="352"/>
                        </a:lnTo>
                        <a:lnTo>
                          <a:pt x="908" y="341"/>
                        </a:lnTo>
                        <a:lnTo>
                          <a:pt x="913" y="330"/>
                        </a:lnTo>
                        <a:lnTo>
                          <a:pt x="912" y="316"/>
                        </a:lnTo>
                        <a:lnTo>
                          <a:pt x="907" y="305"/>
                        </a:lnTo>
                        <a:lnTo>
                          <a:pt x="900" y="295"/>
                        </a:lnTo>
                        <a:lnTo>
                          <a:pt x="894" y="286"/>
                        </a:lnTo>
                        <a:lnTo>
                          <a:pt x="886" y="275"/>
                        </a:lnTo>
                        <a:lnTo>
                          <a:pt x="883" y="263"/>
                        </a:lnTo>
                        <a:lnTo>
                          <a:pt x="886" y="254"/>
                        </a:lnTo>
                        <a:lnTo>
                          <a:pt x="895" y="240"/>
                        </a:lnTo>
                        <a:lnTo>
                          <a:pt x="904" y="229"/>
                        </a:lnTo>
                        <a:lnTo>
                          <a:pt x="908" y="217"/>
                        </a:lnTo>
                        <a:lnTo>
                          <a:pt x="908" y="202"/>
                        </a:lnTo>
                        <a:lnTo>
                          <a:pt x="903" y="187"/>
                        </a:lnTo>
                        <a:lnTo>
                          <a:pt x="894" y="176"/>
                        </a:lnTo>
                        <a:lnTo>
                          <a:pt x="890" y="168"/>
                        </a:lnTo>
                        <a:lnTo>
                          <a:pt x="886" y="155"/>
                        </a:lnTo>
                        <a:lnTo>
                          <a:pt x="887" y="141"/>
                        </a:lnTo>
                        <a:lnTo>
                          <a:pt x="895" y="130"/>
                        </a:lnTo>
                        <a:lnTo>
                          <a:pt x="900" y="122"/>
                        </a:lnTo>
                        <a:lnTo>
                          <a:pt x="908" y="113"/>
                        </a:lnTo>
                        <a:lnTo>
                          <a:pt x="912" y="101"/>
                        </a:lnTo>
                        <a:lnTo>
                          <a:pt x="913" y="88"/>
                        </a:lnTo>
                        <a:lnTo>
                          <a:pt x="911" y="80"/>
                        </a:lnTo>
                        <a:lnTo>
                          <a:pt x="903" y="67"/>
                        </a:lnTo>
                        <a:lnTo>
                          <a:pt x="895" y="56"/>
                        </a:lnTo>
                        <a:lnTo>
                          <a:pt x="890" y="42"/>
                        </a:lnTo>
                        <a:lnTo>
                          <a:pt x="890" y="29"/>
                        </a:lnTo>
                        <a:lnTo>
                          <a:pt x="894" y="18"/>
                        </a:lnTo>
                        <a:lnTo>
                          <a:pt x="891" y="0"/>
                        </a:lnTo>
                        <a:lnTo>
                          <a:pt x="26" y="0"/>
                        </a:lnTo>
                        <a:close/>
                      </a:path>
                    </a:pathLst>
                  </a:custGeom>
                  <a:solidFill>
                    <a:srgbClr val="FFFF00">
                      <a:alpha val="100000"/>
                    </a:srgbClr>
                  </a:solidFill>
                  <a:ln w="9525" cap="flat" cmpd="sng">
                    <a:solidFill>
                      <a:srgbClr val="00000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9288" name="Freeform 143"/>
                  <p:cNvSpPr>
                    <a:spLocks noChangeAspect="1"/>
                  </p:cNvSpPr>
                  <p:nvPr/>
                </p:nvSpPr>
                <p:spPr>
                  <a:xfrm>
                    <a:off x="2452" y="8880"/>
                    <a:ext cx="105" cy="74"/>
                  </a:xfrm>
                  <a:custGeom>
                    <a:avLst/>
                    <a:gdLst>
                      <a:gd name="txL" fmla="*/ 0 w 113"/>
                      <a:gd name="txT" fmla="*/ 0 h 99"/>
                      <a:gd name="txR" fmla="*/ 113 w 113"/>
                      <a:gd name="txB" fmla="*/ 99 h 99"/>
                    </a:gdLst>
                    <a:ahLst/>
                    <a:cxnLst>
                      <a:cxn ang="0">
                        <a:pos x="6" y="0"/>
                      </a:cxn>
                      <a:cxn ang="0">
                        <a:pos x="13" y="13"/>
                      </a:cxn>
                      <a:cxn ang="0">
                        <a:pos x="24" y="26"/>
                      </a:cxn>
                      <a:cxn ang="0">
                        <a:pos x="44" y="43"/>
                      </a:cxn>
                      <a:cxn ang="0">
                        <a:pos x="68" y="57"/>
                      </a:cxn>
                      <a:cxn ang="0">
                        <a:pos x="91" y="66"/>
                      </a:cxn>
                      <a:cxn ang="0">
                        <a:pos x="113" y="72"/>
                      </a:cxn>
                      <a:cxn ang="0">
                        <a:pos x="104" y="89"/>
                      </a:cxn>
                      <a:cxn ang="0">
                        <a:pos x="75" y="85"/>
                      </a:cxn>
                      <a:cxn ang="0">
                        <a:pos x="44" y="87"/>
                      </a:cxn>
                      <a:cxn ang="0">
                        <a:pos x="24" y="99"/>
                      </a:cxn>
                      <a:cxn ang="0">
                        <a:pos x="28" y="89"/>
                      </a:cxn>
                      <a:cxn ang="0">
                        <a:pos x="27" y="78"/>
                      </a:cxn>
                      <a:cxn ang="0">
                        <a:pos x="20" y="62"/>
                      </a:cxn>
                      <a:cxn ang="0">
                        <a:pos x="11" y="49"/>
                      </a:cxn>
                      <a:cxn ang="0">
                        <a:pos x="2" y="34"/>
                      </a:cxn>
                      <a:cxn ang="0">
                        <a:pos x="0" y="17"/>
                      </a:cxn>
                      <a:cxn ang="0">
                        <a:pos x="6" y="0"/>
                      </a:cxn>
                    </a:cxnLst>
                    <a:rect l="txL" t="txT" r="txR" b="txB"/>
                    <a:pathLst>
                      <a:path w="113" h="99">
                        <a:moveTo>
                          <a:pt x="6" y="0"/>
                        </a:moveTo>
                        <a:lnTo>
                          <a:pt x="13" y="13"/>
                        </a:lnTo>
                        <a:lnTo>
                          <a:pt x="24" y="26"/>
                        </a:lnTo>
                        <a:lnTo>
                          <a:pt x="44" y="43"/>
                        </a:lnTo>
                        <a:lnTo>
                          <a:pt x="68" y="57"/>
                        </a:lnTo>
                        <a:lnTo>
                          <a:pt x="91" y="66"/>
                        </a:lnTo>
                        <a:lnTo>
                          <a:pt x="113" y="72"/>
                        </a:lnTo>
                        <a:lnTo>
                          <a:pt x="104" y="89"/>
                        </a:lnTo>
                        <a:lnTo>
                          <a:pt x="75" y="85"/>
                        </a:lnTo>
                        <a:lnTo>
                          <a:pt x="44" y="87"/>
                        </a:lnTo>
                        <a:lnTo>
                          <a:pt x="24" y="99"/>
                        </a:lnTo>
                        <a:lnTo>
                          <a:pt x="28" y="89"/>
                        </a:lnTo>
                        <a:lnTo>
                          <a:pt x="27" y="78"/>
                        </a:lnTo>
                        <a:lnTo>
                          <a:pt x="20" y="62"/>
                        </a:lnTo>
                        <a:lnTo>
                          <a:pt x="11" y="49"/>
                        </a:lnTo>
                        <a:lnTo>
                          <a:pt x="2" y="34"/>
                        </a:lnTo>
                        <a:lnTo>
                          <a:pt x="0" y="17"/>
                        </a:lnTo>
                        <a:lnTo>
                          <a:pt x="6" y="0"/>
                        </a:lnTo>
                        <a:close/>
                      </a:path>
                    </a:pathLst>
                  </a:custGeom>
                  <a:solidFill>
                    <a:srgbClr val="FFFF00">
                      <a:alpha val="100000"/>
                    </a:srgbClr>
                  </a:solidFill>
                  <a:ln w="9525" cap="flat" cmpd="sng">
                    <a:solidFill>
                      <a:srgbClr val="00000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9289" name="Freeform 144"/>
                  <p:cNvSpPr>
                    <a:spLocks noChangeAspect="1"/>
                  </p:cNvSpPr>
                  <p:nvPr/>
                </p:nvSpPr>
                <p:spPr>
                  <a:xfrm>
                    <a:off x="2454" y="8972"/>
                    <a:ext cx="138" cy="62"/>
                  </a:xfrm>
                  <a:custGeom>
                    <a:avLst/>
                    <a:gdLst>
                      <a:gd name="txL" fmla="*/ 0 w 149"/>
                      <a:gd name="txT" fmla="*/ 0 h 84"/>
                      <a:gd name="txR" fmla="*/ 149 w 149"/>
                      <a:gd name="txB" fmla="*/ 84 h 84"/>
                    </a:gdLst>
                    <a:ahLst/>
                    <a:cxnLst>
                      <a:cxn ang="0">
                        <a:pos x="0" y="10"/>
                      </a:cxn>
                      <a:cxn ang="0">
                        <a:pos x="4" y="0"/>
                      </a:cxn>
                      <a:cxn ang="0">
                        <a:pos x="9" y="10"/>
                      </a:cxn>
                      <a:cxn ang="0">
                        <a:pos x="21" y="15"/>
                      </a:cxn>
                      <a:cxn ang="0">
                        <a:pos x="42" y="25"/>
                      </a:cxn>
                      <a:cxn ang="0">
                        <a:pos x="64" y="31"/>
                      </a:cxn>
                      <a:cxn ang="0">
                        <a:pos x="98" y="38"/>
                      </a:cxn>
                      <a:cxn ang="0">
                        <a:pos x="137" y="44"/>
                      </a:cxn>
                      <a:cxn ang="0">
                        <a:pos x="149" y="80"/>
                      </a:cxn>
                      <a:cxn ang="0">
                        <a:pos x="106" y="69"/>
                      </a:cxn>
                      <a:cxn ang="0">
                        <a:pos x="72" y="65"/>
                      </a:cxn>
                      <a:cxn ang="0">
                        <a:pos x="45" y="71"/>
                      </a:cxn>
                      <a:cxn ang="0">
                        <a:pos x="25" y="84"/>
                      </a:cxn>
                      <a:cxn ang="0">
                        <a:pos x="25" y="73"/>
                      </a:cxn>
                      <a:cxn ang="0">
                        <a:pos x="25" y="63"/>
                      </a:cxn>
                      <a:cxn ang="0">
                        <a:pos x="21" y="52"/>
                      </a:cxn>
                      <a:cxn ang="0">
                        <a:pos x="9" y="36"/>
                      </a:cxn>
                      <a:cxn ang="0">
                        <a:pos x="0" y="23"/>
                      </a:cxn>
                      <a:cxn ang="0">
                        <a:pos x="0" y="10"/>
                      </a:cxn>
                    </a:cxnLst>
                    <a:rect l="txL" t="txT" r="txR" b="txB"/>
                    <a:pathLst>
                      <a:path w="149" h="84">
                        <a:moveTo>
                          <a:pt x="0" y="10"/>
                        </a:moveTo>
                        <a:lnTo>
                          <a:pt x="4" y="0"/>
                        </a:lnTo>
                        <a:lnTo>
                          <a:pt x="9" y="10"/>
                        </a:lnTo>
                        <a:lnTo>
                          <a:pt x="21" y="15"/>
                        </a:lnTo>
                        <a:lnTo>
                          <a:pt x="42" y="25"/>
                        </a:lnTo>
                        <a:lnTo>
                          <a:pt x="64" y="31"/>
                        </a:lnTo>
                        <a:lnTo>
                          <a:pt x="98" y="38"/>
                        </a:lnTo>
                        <a:lnTo>
                          <a:pt x="137" y="44"/>
                        </a:lnTo>
                        <a:lnTo>
                          <a:pt x="149" y="80"/>
                        </a:lnTo>
                        <a:lnTo>
                          <a:pt x="106" y="69"/>
                        </a:lnTo>
                        <a:lnTo>
                          <a:pt x="72" y="65"/>
                        </a:lnTo>
                        <a:lnTo>
                          <a:pt x="45" y="71"/>
                        </a:lnTo>
                        <a:lnTo>
                          <a:pt x="25" y="84"/>
                        </a:lnTo>
                        <a:lnTo>
                          <a:pt x="25" y="73"/>
                        </a:lnTo>
                        <a:lnTo>
                          <a:pt x="25" y="63"/>
                        </a:lnTo>
                        <a:lnTo>
                          <a:pt x="21" y="52"/>
                        </a:lnTo>
                        <a:lnTo>
                          <a:pt x="9" y="36"/>
                        </a:lnTo>
                        <a:lnTo>
                          <a:pt x="0" y="23"/>
                        </a:lnTo>
                        <a:lnTo>
                          <a:pt x="0" y="10"/>
                        </a:lnTo>
                        <a:close/>
                      </a:path>
                    </a:pathLst>
                  </a:custGeom>
                  <a:solidFill>
                    <a:srgbClr val="FFFF00">
                      <a:alpha val="100000"/>
                    </a:srgbClr>
                  </a:solidFill>
                  <a:ln w="9525" cap="flat" cmpd="sng">
                    <a:solidFill>
                      <a:srgbClr val="00000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9290" name="Freeform 145"/>
                  <p:cNvSpPr>
                    <a:spLocks noChangeAspect="1"/>
                  </p:cNvSpPr>
                  <p:nvPr/>
                </p:nvSpPr>
                <p:spPr>
                  <a:xfrm>
                    <a:off x="2448" y="9049"/>
                    <a:ext cx="163" cy="78"/>
                  </a:xfrm>
                  <a:custGeom>
                    <a:avLst/>
                    <a:gdLst>
                      <a:gd name="txL" fmla="*/ 0 w 175"/>
                      <a:gd name="txT" fmla="*/ 0 h 104"/>
                      <a:gd name="txR" fmla="*/ 175 w 175"/>
                      <a:gd name="txB" fmla="*/ 104 h 104"/>
                    </a:gdLst>
                    <a:ahLst/>
                    <a:cxnLst>
                      <a:cxn ang="0">
                        <a:pos x="2" y="13"/>
                      </a:cxn>
                      <a:cxn ang="0">
                        <a:pos x="10" y="0"/>
                      </a:cxn>
                      <a:cxn ang="0">
                        <a:pos x="21" y="17"/>
                      </a:cxn>
                      <a:cxn ang="0">
                        <a:pos x="32" y="25"/>
                      </a:cxn>
                      <a:cxn ang="0">
                        <a:pos x="45" y="34"/>
                      </a:cxn>
                      <a:cxn ang="0">
                        <a:pos x="69" y="42"/>
                      </a:cxn>
                      <a:cxn ang="0">
                        <a:pos x="96" y="49"/>
                      </a:cxn>
                      <a:cxn ang="0">
                        <a:pos x="126" y="59"/>
                      </a:cxn>
                      <a:cxn ang="0">
                        <a:pos x="167" y="72"/>
                      </a:cxn>
                      <a:cxn ang="0">
                        <a:pos x="175" y="104"/>
                      </a:cxn>
                      <a:cxn ang="0">
                        <a:pos x="133" y="87"/>
                      </a:cxn>
                      <a:cxn ang="0">
                        <a:pos x="103" y="76"/>
                      </a:cxn>
                      <a:cxn ang="0">
                        <a:pos x="78" y="72"/>
                      </a:cxn>
                      <a:cxn ang="0">
                        <a:pos x="58" y="72"/>
                      </a:cxn>
                      <a:cxn ang="0">
                        <a:pos x="48" y="80"/>
                      </a:cxn>
                      <a:cxn ang="0">
                        <a:pos x="36" y="91"/>
                      </a:cxn>
                      <a:cxn ang="0">
                        <a:pos x="34" y="78"/>
                      </a:cxn>
                      <a:cxn ang="0">
                        <a:pos x="21" y="59"/>
                      </a:cxn>
                      <a:cxn ang="0">
                        <a:pos x="10" y="45"/>
                      </a:cxn>
                      <a:cxn ang="0">
                        <a:pos x="0" y="31"/>
                      </a:cxn>
                      <a:cxn ang="0">
                        <a:pos x="2" y="13"/>
                      </a:cxn>
                    </a:cxnLst>
                    <a:rect l="txL" t="txT" r="txR" b="txB"/>
                    <a:pathLst>
                      <a:path w="175" h="104">
                        <a:moveTo>
                          <a:pt x="2" y="13"/>
                        </a:moveTo>
                        <a:lnTo>
                          <a:pt x="10" y="0"/>
                        </a:lnTo>
                        <a:lnTo>
                          <a:pt x="21" y="17"/>
                        </a:lnTo>
                        <a:lnTo>
                          <a:pt x="32" y="25"/>
                        </a:lnTo>
                        <a:lnTo>
                          <a:pt x="45" y="34"/>
                        </a:lnTo>
                        <a:lnTo>
                          <a:pt x="69" y="42"/>
                        </a:lnTo>
                        <a:lnTo>
                          <a:pt x="96" y="49"/>
                        </a:lnTo>
                        <a:lnTo>
                          <a:pt x="126" y="59"/>
                        </a:lnTo>
                        <a:lnTo>
                          <a:pt x="167" y="72"/>
                        </a:lnTo>
                        <a:lnTo>
                          <a:pt x="175" y="104"/>
                        </a:lnTo>
                        <a:lnTo>
                          <a:pt x="133" y="87"/>
                        </a:lnTo>
                        <a:lnTo>
                          <a:pt x="103" y="76"/>
                        </a:lnTo>
                        <a:lnTo>
                          <a:pt x="78" y="72"/>
                        </a:lnTo>
                        <a:lnTo>
                          <a:pt x="58" y="72"/>
                        </a:lnTo>
                        <a:lnTo>
                          <a:pt x="48" y="80"/>
                        </a:lnTo>
                        <a:lnTo>
                          <a:pt x="36" y="91"/>
                        </a:lnTo>
                        <a:lnTo>
                          <a:pt x="34" y="78"/>
                        </a:lnTo>
                        <a:lnTo>
                          <a:pt x="21" y="59"/>
                        </a:lnTo>
                        <a:lnTo>
                          <a:pt x="10" y="45"/>
                        </a:lnTo>
                        <a:lnTo>
                          <a:pt x="0" y="31"/>
                        </a:lnTo>
                        <a:lnTo>
                          <a:pt x="2" y="13"/>
                        </a:lnTo>
                        <a:close/>
                      </a:path>
                    </a:pathLst>
                  </a:custGeom>
                  <a:solidFill>
                    <a:srgbClr val="FFFF00">
                      <a:alpha val="100000"/>
                    </a:srgbClr>
                  </a:solidFill>
                  <a:ln w="9525" cap="flat" cmpd="sng">
                    <a:solidFill>
                      <a:srgbClr val="00000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9291" name="Freeform 146"/>
                  <p:cNvSpPr>
                    <a:spLocks noChangeAspect="1"/>
                  </p:cNvSpPr>
                  <p:nvPr/>
                </p:nvSpPr>
                <p:spPr>
                  <a:xfrm>
                    <a:off x="2465" y="9134"/>
                    <a:ext cx="193" cy="171"/>
                  </a:xfrm>
                  <a:custGeom>
                    <a:avLst/>
                    <a:gdLst>
                      <a:gd name="txL" fmla="*/ 0 w 208"/>
                      <a:gd name="txT" fmla="*/ 0 h 230"/>
                      <a:gd name="txR" fmla="*/ 208 w 208"/>
                      <a:gd name="txB" fmla="*/ 230 h 230"/>
                    </a:gdLst>
                    <a:ahLst/>
                    <a:cxnLst>
                      <a:cxn ang="0">
                        <a:pos x="2" y="35"/>
                      </a:cxn>
                      <a:cxn ang="0">
                        <a:pos x="0" y="21"/>
                      </a:cxn>
                      <a:cxn ang="0">
                        <a:pos x="0" y="11"/>
                      </a:cxn>
                      <a:cxn ang="0">
                        <a:pos x="8" y="0"/>
                      </a:cxn>
                      <a:cxn ang="0">
                        <a:pos x="22" y="17"/>
                      </a:cxn>
                      <a:cxn ang="0">
                        <a:pos x="47" y="32"/>
                      </a:cxn>
                      <a:cxn ang="0">
                        <a:pos x="72" y="44"/>
                      </a:cxn>
                      <a:cxn ang="0">
                        <a:pos x="106" y="55"/>
                      </a:cxn>
                      <a:cxn ang="0">
                        <a:pos x="156" y="65"/>
                      </a:cxn>
                      <a:cxn ang="0">
                        <a:pos x="166" y="91"/>
                      </a:cxn>
                      <a:cxn ang="0">
                        <a:pos x="140" y="84"/>
                      </a:cxn>
                      <a:cxn ang="0">
                        <a:pos x="114" y="80"/>
                      </a:cxn>
                      <a:cxn ang="0">
                        <a:pos x="101" y="82"/>
                      </a:cxn>
                      <a:cxn ang="0">
                        <a:pos x="97" y="95"/>
                      </a:cxn>
                      <a:cxn ang="0">
                        <a:pos x="105" y="112"/>
                      </a:cxn>
                      <a:cxn ang="0">
                        <a:pos x="115" y="128"/>
                      </a:cxn>
                      <a:cxn ang="0">
                        <a:pos x="136" y="153"/>
                      </a:cxn>
                      <a:cxn ang="0">
                        <a:pos x="166" y="179"/>
                      </a:cxn>
                      <a:cxn ang="0">
                        <a:pos x="208" y="209"/>
                      </a:cxn>
                      <a:cxn ang="0">
                        <a:pos x="208" y="230"/>
                      </a:cxn>
                      <a:cxn ang="0">
                        <a:pos x="190" y="219"/>
                      </a:cxn>
                      <a:cxn ang="0">
                        <a:pos x="166" y="205"/>
                      </a:cxn>
                      <a:cxn ang="0">
                        <a:pos x="132" y="179"/>
                      </a:cxn>
                      <a:cxn ang="0">
                        <a:pos x="105" y="150"/>
                      </a:cxn>
                      <a:cxn ang="0">
                        <a:pos x="80" y="128"/>
                      </a:cxn>
                      <a:cxn ang="0">
                        <a:pos x="56" y="101"/>
                      </a:cxn>
                      <a:cxn ang="0">
                        <a:pos x="36" y="78"/>
                      </a:cxn>
                      <a:cxn ang="0">
                        <a:pos x="15" y="57"/>
                      </a:cxn>
                      <a:cxn ang="0">
                        <a:pos x="2" y="35"/>
                      </a:cxn>
                    </a:cxnLst>
                    <a:rect l="txL" t="txT" r="txR" b="txB"/>
                    <a:pathLst>
                      <a:path w="208" h="230">
                        <a:moveTo>
                          <a:pt x="2" y="35"/>
                        </a:moveTo>
                        <a:lnTo>
                          <a:pt x="0" y="21"/>
                        </a:lnTo>
                        <a:lnTo>
                          <a:pt x="0" y="11"/>
                        </a:lnTo>
                        <a:lnTo>
                          <a:pt x="8" y="0"/>
                        </a:lnTo>
                        <a:lnTo>
                          <a:pt x="22" y="17"/>
                        </a:lnTo>
                        <a:lnTo>
                          <a:pt x="47" y="32"/>
                        </a:lnTo>
                        <a:lnTo>
                          <a:pt x="72" y="44"/>
                        </a:lnTo>
                        <a:lnTo>
                          <a:pt x="106" y="55"/>
                        </a:lnTo>
                        <a:lnTo>
                          <a:pt x="156" y="65"/>
                        </a:lnTo>
                        <a:lnTo>
                          <a:pt x="166" y="91"/>
                        </a:lnTo>
                        <a:lnTo>
                          <a:pt x="140" y="84"/>
                        </a:lnTo>
                        <a:lnTo>
                          <a:pt x="114" y="80"/>
                        </a:lnTo>
                        <a:lnTo>
                          <a:pt x="101" y="82"/>
                        </a:lnTo>
                        <a:lnTo>
                          <a:pt x="97" y="95"/>
                        </a:lnTo>
                        <a:lnTo>
                          <a:pt x="105" y="112"/>
                        </a:lnTo>
                        <a:lnTo>
                          <a:pt x="115" y="128"/>
                        </a:lnTo>
                        <a:lnTo>
                          <a:pt x="136" y="153"/>
                        </a:lnTo>
                        <a:lnTo>
                          <a:pt x="166" y="179"/>
                        </a:lnTo>
                        <a:lnTo>
                          <a:pt x="208" y="209"/>
                        </a:lnTo>
                        <a:lnTo>
                          <a:pt x="208" y="230"/>
                        </a:lnTo>
                        <a:lnTo>
                          <a:pt x="190" y="219"/>
                        </a:lnTo>
                        <a:lnTo>
                          <a:pt x="166" y="205"/>
                        </a:lnTo>
                        <a:lnTo>
                          <a:pt x="132" y="179"/>
                        </a:lnTo>
                        <a:lnTo>
                          <a:pt x="105" y="150"/>
                        </a:lnTo>
                        <a:lnTo>
                          <a:pt x="80" y="128"/>
                        </a:lnTo>
                        <a:lnTo>
                          <a:pt x="56" y="101"/>
                        </a:lnTo>
                        <a:lnTo>
                          <a:pt x="36" y="78"/>
                        </a:lnTo>
                        <a:lnTo>
                          <a:pt x="15" y="57"/>
                        </a:lnTo>
                        <a:lnTo>
                          <a:pt x="2" y="35"/>
                        </a:lnTo>
                        <a:close/>
                      </a:path>
                    </a:pathLst>
                  </a:custGeom>
                  <a:solidFill>
                    <a:srgbClr val="FFFF00">
                      <a:alpha val="100000"/>
                    </a:srgbClr>
                  </a:solidFill>
                  <a:ln w="9525" cap="flat" cmpd="sng">
                    <a:solidFill>
                      <a:srgbClr val="00000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9292" name="Freeform 147"/>
                  <p:cNvSpPr>
                    <a:spLocks noChangeAspect="1"/>
                  </p:cNvSpPr>
                  <p:nvPr/>
                </p:nvSpPr>
                <p:spPr>
                  <a:xfrm>
                    <a:off x="2469" y="8828"/>
                    <a:ext cx="79" cy="51"/>
                  </a:xfrm>
                  <a:custGeom>
                    <a:avLst/>
                    <a:gdLst>
                      <a:gd name="txL" fmla="*/ 0 w 86"/>
                      <a:gd name="txT" fmla="*/ 0 h 69"/>
                      <a:gd name="txR" fmla="*/ 86 w 86"/>
                      <a:gd name="txB" fmla="*/ 69 h 69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11" y="10"/>
                      </a:cxn>
                      <a:cxn ang="0">
                        <a:pos x="25" y="21"/>
                      </a:cxn>
                      <a:cxn ang="0">
                        <a:pos x="42" y="33"/>
                      </a:cxn>
                      <a:cxn ang="0">
                        <a:pos x="60" y="44"/>
                      </a:cxn>
                      <a:cxn ang="0">
                        <a:pos x="77" y="54"/>
                      </a:cxn>
                      <a:cxn ang="0">
                        <a:pos x="86" y="61"/>
                      </a:cxn>
                      <a:cxn ang="0">
                        <a:pos x="65" y="69"/>
                      </a:cxn>
                      <a:cxn ang="0">
                        <a:pos x="42" y="61"/>
                      </a:cxn>
                      <a:cxn ang="0">
                        <a:pos x="18" y="52"/>
                      </a:cxn>
                      <a:cxn ang="0">
                        <a:pos x="0" y="42"/>
                      </a:cxn>
                      <a:cxn ang="0">
                        <a:pos x="1" y="33"/>
                      </a:cxn>
                      <a:cxn ang="0">
                        <a:pos x="4" y="17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86" h="69">
                        <a:moveTo>
                          <a:pt x="0" y="0"/>
                        </a:moveTo>
                        <a:lnTo>
                          <a:pt x="11" y="10"/>
                        </a:lnTo>
                        <a:lnTo>
                          <a:pt x="25" y="21"/>
                        </a:lnTo>
                        <a:lnTo>
                          <a:pt x="42" y="33"/>
                        </a:lnTo>
                        <a:lnTo>
                          <a:pt x="60" y="44"/>
                        </a:lnTo>
                        <a:lnTo>
                          <a:pt x="77" y="54"/>
                        </a:lnTo>
                        <a:lnTo>
                          <a:pt x="86" y="61"/>
                        </a:lnTo>
                        <a:lnTo>
                          <a:pt x="65" y="69"/>
                        </a:lnTo>
                        <a:lnTo>
                          <a:pt x="42" y="61"/>
                        </a:lnTo>
                        <a:lnTo>
                          <a:pt x="18" y="52"/>
                        </a:lnTo>
                        <a:lnTo>
                          <a:pt x="0" y="42"/>
                        </a:lnTo>
                        <a:lnTo>
                          <a:pt x="1" y="33"/>
                        </a:lnTo>
                        <a:lnTo>
                          <a:pt x="4" y="17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FFFF00">
                      <a:alpha val="100000"/>
                    </a:srgbClr>
                  </a:solidFill>
                  <a:ln w="9525" cap="flat" cmpd="sng">
                    <a:solidFill>
                      <a:srgbClr val="00000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9293" name="Freeform 148"/>
                  <p:cNvSpPr>
                    <a:spLocks noChangeAspect="1"/>
                  </p:cNvSpPr>
                  <p:nvPr/>
                </p:nvSpPr>
                <p:spPr>
                  <a:xfrm>
                    <a:off x="2615" y="8824"/>
                    <a:ext cx="678" cy="511"/>
                  </a:xfrm>
                  <a:custGeom>
                    <a:avLst/>
                    <a:gdLst>
                      <a:gd name="txL" fmla="*/ 0 w 732"/>
                      <a:gd name="txT" fmla="*/ 0 h 689"/>
                      <a:gd name="txR" fmla="*/ 732 w 732"/>
                      <a:gd name="txB" fmla="*/ 689 h 689"/>
                    </a:gdLst>
                    <a:ahLst/>
                    <a:cxnLst>
                      <a:cxn ang="0">
                        <a:pos x="348" y="158"/>
                      </a:cxn>
                      <a:cxn ang="0">
                        <a:pos x="292" y="181"/>
                      </a:cxn>
                      <a:cxn ang="0">
                        <a:pos x="175" y="200"/>
                      </a:cxn>
                      <a:cxn ang="0">
                        <a:pos x="0" y="209"/>
                      </a:cxn>
                      <a:cxn ang="0">
                        <a:pos x="205" y="244"/>
                      </a:cxn>
                      <a:cxn ang="0">
                        <a:pos x="435" y="225"/>
                      </a:cxn>
                      <a:cxn ang="0">
                        <a:pos x="597" y="177"/>
                      </a:cxn>
                      <a:cxn ang="0">
                        <a:pos x="648" y="169"/>
                      </a:cxn>
                      <a:cxn ang="0">
                        <a:pos x="625" y="208"/>
                      </a:cxn>
                      <a:cxn ang="0">
                        <a:pos x="510" y="263"/>
                      </a:cxn>
                      <a:cxn ang="0">
                        <a:pos x="304" y="308"/>
                      </a:cxn>
                      <a:cxn ang="0">
                        <a:pos x="177" y="352"/>
                      </a:cxn>
                      <a:cxn ang="0">
                        <a:pos x="411" y="347"/>
                      </a:cxn>
                      <a:cxn ang="0">
                        <a:pos x="567" y="308"/>
                      </a:cxn>
                      <a:cxn ang="0">
                        <a:pos x="659" y="276"/>
                      </a:cxn>
                      <a:cxn ang="0">
                        <a:pos x="661" y="299"/>
                      </a:cxn>
                      <a:cxn ang="0">
                        <a:pos x="584" y="354"/>
                      </a:cxn>
                      <a:cxn ang="0">
                        <a:pos x="439" y="407"/>
                      </a:cxn>
                      <a:cxn ang="0">
                        <a:pos x="237" y="444"/>
                      </a:cxn>
                      <a:cxn ang="0">
                        <a:pos x="305" y="466"/>
                      </a:cxn>
                      <a:cxn ang="0">
                        <a:pos x="482" y="458"/>
                      </a:cxn>
                      <a:cxn ang="0">
                        <a:pos x="629" y="413"/>
                      </a:cxn>
                      <a:cxn ang="0">
                        <a:pos x="642" y="430"/>
                      </a:cxn>
                      <a:cxn ang="0">
                        <a:pos x="599" y="474"/>
                      </a:cxn>
                      <a:cxn ang="0">
                        <a:pos x="489" y="521"/>
                      </a:cxn>
                      <a:cxn ang="0">
                        <a:pos x="360" y="542"/>
                      </a:cxn>
                      <a:cxn ang="0">
                        <a:pos x="166" y="546"/>
                      </a:cxn>
                      <a:cxn ang="0">
                        <a:pos x="301" y="579"/>
                      </a:cxn>
                      <a:cxn ang="0">
                        <a:pos x="427" y="580"/>
                      </a:cxn>
                      <a:cxn ang="0">
                        <a:pos x="540" y="562"/>
                      </a:cxn>
                      <a:cxn ang="0">
                        <a:pos x="589" y="565"/>
                      </a:cxn>
                      <a:cxn ang="0">
                        <a:pos x="561" y="597"/>
                      </a:cxn>
                      <a:cxn ang="0">
                        <a:pos x="495" y="622"/>
                      </a:cxn>
                      <a:cxn ang="0">
                        <a:pos x="253" y="649"/>
                      </a:cxn>
                      <a:cxn ang="0">
                        <a:pos x="453" y="663"/>
                      </a:cxn>
                      <a:cxn ang="0">
                        <a:pos x="466" y="687"/>
                      </a:cxn>
                      <a:cxn ang="0">
                        <a:pos x="542" y="664"/>
                      </a:cxn>
                      <a:cxn ang="0">
                        <a:pos x="597" y="621"/>
                      </a:cxn>
                      <a:cxn ang="0">
                        <a:pos x="709" y="453"/>
                      </a:cxn>
                      <a:cxn ang="0">
                        <a:pos x="714" y="419"/>
                      </a:cxn>
                      <a:cxn ang="0">
                        <a:pos x="698" y="386"/>
                      </a:cxn>
                      <a:cxn ang="0">
                        <a:pos x="713" y="354"/>
                      </a:cxn>
                      <a:cxn ang="0">
                        <a:pos x="732" y="322"/>
                      </a:cxn>
                      <a:cxn ang="0">
                        <a:pos x="719" y="287"/>
                      </a:cxn>
                      <a:cxn ang="0">
                        <a:pos x="702" y="255"/>
                      </a:cxn>
                      <a:cxn ang="0">
                        <a:pos x="723" y="221"/>
                      </a:cxn>
                      <a:cxn ang="0">
                        <a:pos x="722" y="179"/>
                      </a:cxn>
                      <a:cxn ang="0">
                        <a:pos x="705" y="147"/>
                      </a:cxn>
                      <a:cxn ang="0">
                        <a:pos x="719" y="114"/>
                      </a:cxn>
                      <a:cxn ang="0">
                        <a:pos x="732" y="80"/>
                      </a:cxn>
                      <a:cxn ang="0">
                        <a:pos x="714" y="48"/>
                      </a:cxn>
                      <a:cxn ang="0">
                        <a:pos x="634" y="50"/>
                      </a:cxn>
                      <a:cxn ang="0">
                        <a:pos x="475" y="105"/>
                      </a:cxn>
                      <a:cxn ang="0">
                        <a:pos x="294" y="135"/>
                      </a:cxn>
                    </a:cxnLst>
                    <a:rect l="txL" t="txT" r="txR" b="txB"/>
                    <a:pathLst>
                      <a:path w="732" h="689">
                        <a:moveTo>
                          <a:pt x="294" y="135"/>
                        </a:moveTo>
                        <a:lnTo>
                          <a:pt x="186" y="143"/>
                        </a:lnTo>
                        <a:lnTo>
                          <a:pt x="348" y="158"/>
                        </a:lnTo>
                        <a:lnTo>
                          <a:pt x="338" y="166"/>
                        </a:lnTo>
                        <a:lnTo>
                          <a:pt x="318" y="173"/>
                        </a:lnTo>
                        <a:lnTo>
                          <a:pt x="292" y="181"/>
                        </a:lnTo>
                        <a:lnTo>
                          <a:pt x="258" y="190"/>
                        </a:lnTo>
                        <a:lnTo>
                          <a:pt x="222" y="196"/>
                        </a:lnTo>
                        <a:lnTo>
                          <a:pt x="175" y="200"/>
                        </a:lnTo>
                        <a:lnTo>
                          <a:pt x="120" y="206"/>
                        </a:lnTo>
                        <a:lnTo>
                          <a:pt x="61" y="209"/>
                        </a:lnTo>
                        <a:lnTo>
                          <a:pt x="0" y="209"/>
                        </a:lnTo>
                        <a:lnTo>
                          <a:pt x="95" y="232"/>
                        </a:lnTo>
                        <a:lnTo>
                          <a:pt x="154" y="244"/>
                        </a:lnTo>
                        <a:lnTo>
                          <a:pt x="205" y="244"/>
                        </a:lnTo>
                        <a:lnTo>
                          <a:pt x="267" y="244"/>
                        </a:lnTo>
                        <a:lnTo>
                          <a:pt x="359" y="236"/>
                        </a:lnTo>
                        <a:lnTo>
                          <a:pt x="435" y="225"/>
                        </a:lnTo>
                        <a:lnTo>
                          <a:pt x="499" y="209"/>
                        </a:lnTo>
                        <a:lnTo>
                          <a:pt x="567" y="188"/>
                        </a:lnTo>
                        <a:lnTo>
                          <a:pt x="597" y="177"/>
                        </a:lnTo>
                        <a:lnTo>
                          <a:pt x="625" y="168"/>
                        </a:lnTo>
                        <a:lnTo>
                          <a:pt x="640" y="164"/>
                        </a:lnTo>
                        <a:lnTo>
                          <a:pt x="648" y="169"/>
                        </a:lnTo>
                        <a:lnTo>
                          <a:pt x="648" y="181"/>
                        </a:lnTo>
                        <a:lnTo>
                          <a:pt x="642" y="194"/>
                        </a:lnTo>
                        <a:lnTo>
                          <a:pt x="625" y="208"/>
                        </a:lnTo>
                        <a:lnTo>
                          <a:pt x="597" y="226"/>
                        </a:lnTo>
                        <a:lnTo>
                          <a:pt x="557" y="244"/>
                        </a:lnTo>
                        <a:lnTo>
                          <a:pt x="510" y="263"/>
                        </a:lnTo>
                        <a:lnTo>
                          <a:pt x="448" y="282"/>
                        </a:lnTo>
                        <a:lnTo>
                          <a:pt x="376" y="297"/>
                        </a:lnTo>
                        <a:lnTo>
                          <a:pt x="304" y="308"/>
                        </a:lnTo>
                        <a:lnTo>
                          <a:pt x="228" y="320"/>
                        </a:lnTo>
                        <a:lnTo>
                          <a:pt x="95" y="333"/>
                        </a:lnTo>
                        <a:lnTo>
                          <a:pt x="177" y="352"/>
                        </a:lnTo>
                        <a:lnTo>
                          <a:pt x="243" y="360"/>
                        </a:lnTo>
                        <a:lnTo>
                          <a:pt x="326" y="358"/>
                        </a:lnTo>
                        <a:lnTo>
                          <a:pt x="411" y="347"/>
                        </a:lnTo>
                        <a:lnTo>
                          <a:pt x="474" y="333"/>
                        </a:lnTo>
                        <a:lnTo>
                          <a:pt x="525" y="320"/>
                        </a:lnTo>
                        <a:lnTo>
                          <a:pt x="567" y="308"/>
                        </a:lnTo>
                        <a:lnTo>
                          <a:pt x="610" y="293"/>
                        </a:lnTo>
                        <a:lnTo>
                          <a:pt x="644" y="280"/>
                        </a:lnTo>
                        <a:lnTo>
                          <a:pt x="659" y="276"/>
                        </a:lnTo>
                        <a:lnTo>
                          <a:pt x="668" y="276"/>
                        </a:lnTo>
                        <a:lnTo>
                          <a:pt x="667" y="287"/>
                        </a:lnTo>
                        <a:lnTo>
                          <a:pt x="661" y="299"/>
                        </a:lnTo>
                        <a:lnTo>
                          <a:pt x="648" y="314"/>
                        </a:lnTo>
                        <a:lnTo>
                          <a:pt x="617" y="335"/>
                        </a:lnTo>
                        <a:lnTo>
                          <a:pt x="584" y="354"/>
                        </a:lnTo>
                        <a:lnTo>
                          <a:pt x="546" y="371"/>
                        </a:lnTo>
                        <a:lnTo>
                          <a:pt x="496" y="390"/>
                        </a:lnTo>
                        <a:lnTo>
                          <a:pt x="439" y="407"/>
                        </a:lnTo>
                        <a:lnTo>
                          <a:pt x="352" y="426"/>
                        </a:lnTo>
                        <a:lnTo>
                          <a:pt x="294" y="438"/>
                        </a:lnTo>
                        <a:lnTo>
                          <a:pt x="237" y="444"/>
                        </a:lnTo>
                        <a:lnTo>
                          <a:pt x="154" y="449"/>
                        </a:lnTo>
                        <a:lnTo>
                          <a:pt x="239" y="461"/>
                        </a:lnTo>
                        <a:lnTo>
                          <a:pt x="305" y="466"/>
                        </a:lnTo>
                        <a:lnTo>
                          <a:pt x="360" y="468"/>
                        </a:lnTo>
                        <a:lnTo>
                          <a:pt x="423" y="466"/>
                        </a:lnTo>
                        <a:lnTo>
                          <a:pt x="482" y="458"/>
                        </a:lnTo>
                        <a:lnTo>
                          <a:pt x="530" y="447"/>
                        </a:lnTo>
                        <a:lnTo>
                          <a:pt x="568" y="434"/>
                        </a:lnTo>
                        <a:lnTo>
                          <a:pt x="629" y="413"/>
                        </a:lnTo>
                        <a:lnTo>
                          <a:pt x="637" y="413"/>
                        </a:lnTo>
                        <a:lnTo>
                          <a:pt x="644" y="417"/>
                        </a:lnTo>
                        <a:lnTo>
                          <a:pt x="642" y="430"/>
                        </a:lnTo>
                        <a:lnTo>
                          <a:pt x="634" y="444"/>
                        </a:lnTo>
                        <a:lnTo>
                          <a:pt x="620" y="458"/>
                        </a:lnTo>
                        <a:lnTo>
                          <a:pt x="599" y="474"/>
                        </a:lnTo>
                        <a:lnTo>
                          <a:pt x="563" y="493"/>
                        </a:lnTo>
                        <a:lnTo>
                          <a:pt x="525" y="510"/>
                        </a:lnTo>
                        <a:lnTo>
                          <a:pt x="489" y="521"/>
                        </a:lnTo>
                        <a:lnTo>
                          <a:pt x="448" y="531"/>
                        </a:lnTo>
                        <a:lnTo>
                          <a:pt x="410" y="537"/>
                        </a:lnTo>
                        <a:lnTo>
                          <a:pt x="360" y="542"/>
                        </a:lnTo>
                        <a:lnTo>
                          <a:pt x="305" y="545"/>
                        </a:lnTo>
                        <a:lnTo>
                          <a:pt x="250" y="546"/>
                        </a:lnTo>
                        <a:lnTo>
                          <a:pt x="166" y="546"/>
                        </a:lnTo>
                        <a:lnTo>
                          <a:pt x="211" y="562"/>
                        </a:lnTo>
                        <a:lnTo>
                          <a:pt x="253" y="573"/>
                        </a:lnTo>
                        <a:lnTo>
                          <a:pt x="301" y="579"/>
                        </a:lnTo>
                        <a:lnTo>
                          <a:pt x="342" y="580"/>
                        </a:lnTo>
                        <a:lnTo>
                          <a:pt x="384" y="583"/>
                        </a:lnTo>
                        <a:lnTo>
                          <a:pt x="427" y="580"/>
                        </a:lnTo>
                        <a:lnTo>
                          <a:pt x="462" y="579"/>
                        </a:lnTo>
                        <a:lnTo>
                          <a:pt x="495" y="573"/>
                        </a:lnTo>
                        <a:lnTo>
                          <a:pt x="540" y="562"/>
                        </a:lnTo>
                        <a:lnTo>
                          <a:pt x="574" y="554"/>
                        </a:lnTo>
                        <a:lnTo>
                          <a:pt x="587" y="555"/>
                        </a:lnTo>
                        <a:lnTo>
                          <a:pt x="589" y="565"/>
                        </a:lnTo>
                        <a:lnTo>
                          <a:pt x="585" y="575"/>
                        </a:lnTo>
                        <a:lnTo>
                          <a:pt x="576" y="586"/>
                        </a:lnTo>
                        <a:lnTo>
                          <a:pt x="561" y="597"/>
                        </a:lnTo>
                        <a:lnTo>
                          <a:pt x="544" y="605"/>
                        </a:lnTo>
                        <a:lnTo>
                          <a:pt x="525" y="614"/>
                        </a:lnTo>
                        <a:lnTo>
                          <a:pt x="495" y="622"/>
                        </a:lnTo>
                        <a:lnTo>
                          <a:pt x="432" y="631"/>
                        </a:lnTo>
                        <a:lnTo>
                          <a:pt x="372" y="639"/>
                        </a:lnTo>
                        <a:lnTo>
                          <a:pt x="253" y="649"/>
                        </a:lnTo>
                        <a:lnTo>
                          <a:pt x="407" y="656"/>
                        </a:lnTo>
                        <a:lnTo>
                          <a:pt x="439" y="656"/>
                        </a:lnTo>
                        <a:lnTo>
                          <a:pt x="453" y="663"/>
                        </a:lnTo>
                        <a:lnTo>
                          <a:pt x="461" y="670"/>
                        </a:lnTo>
                        <a:lnTo>
                          <a:pt x="458" y="681"/>
                        </a:lnTo>
                        <a:lnTo>
                          <a:pt x="466" y="687"/>
                        </a:lnTo>
                        <a:lnTo>
                          <a:pt x="486" y="689"/>
                        </a:lnTo>
                        <a:lnTo>
                          <a:pt x="516" y="677"/>
                        </a:lnTo>
                        <a:lnTo>
                          <a:pt x="542" y="664"/>
                        </a:lnTo>
                        <a:lnTo>
                          <a:pt x="563" y="651"/>
                        </a:lnTo>
                        <a:lnTo>
                          <a:pt x="580" y="639"/>
                        </a:lnTo>
                        <a:lnTo>
                          <a:pt x="597" y="621"/>
                        </a:lnTo>
                        <a:lnTo>
                          <a:pt x="651" y="548"/>
                        </a:lnTo>
                        <a:lnTo>
                          <a:pt x="693" y="485"/>
                        </a:lnTo>
                        <a:lnTo>
                          <a:pt x="709" y="453"/>
                        </a:lnTo>
                        <a:lnTo>
                          <a:pt x="713" y="440"/>
                        </a:lnTo>
                        <a:lnTo>
                          <a:pt x="714" y="430"/>
                        </a:lnTo>
                        <a:lnTo>
                          <a:pt x="714" y="419"/>
                        </a:lnTo>
                        <a:lnTo>
                          <a:pt x="706" y="406"/>
                        </a:lnTo>
                        <a:lnTo>
                          <a:pt x="701" y="398"/>
                        </a:lnTo>
                        <a:lnTo>
                          <a:pt x="698" y="386"/>
                        </a:lnTo>
                        <a:lnTo>
                          <a:pt x="701" y="373"/>
                        </a:lnTo>
                        <a:lnTo>
                          <a:pt x="706" y="364"/>
                        </a:lnTo>
                        <a:lnTo>
                          <a:pt x="713" y="354"/>
                        </a:lnTo>
                        <a:lnTo>
                          <a:pt x="719" y="344"/>
                        </a:lnTo>
                        <a:lnTo>
                          <a:pt x="727" y="333"/>
                        </a:lnTo>
                        <a:lnTo>
                          <a:pt x="732" y="322"/>
                        </a:lnTo>
                        <a:lnTo>
                          <a:pt x="731" y="308"/>
                        </a:lnTo>
                        <a:lnTo>
                          <a:pt x="726" y="297"/>
                        </a:lnTo>
                        <a:lnTo>
                          <a:pt x="719" y="287"/>
                        </a:lnTo>
                        <a:lnTo>
                          <a:pt x="713" y="278"/>
                        </a:lnTo>
                        <a:lnTo>
                          <a:pt x="705" y="267"/>
                        </a:lnTo>
                        <a:lnTo>
                          <a:pt x="702" y="255"/>
                        </a:lnTo>
                        <a:lnTo>
                          <a:pt x="705" y="246"/>
                        </a:lnTo>
                        <a:lnTo>
                          <a:pt x="714" y="232"/>
                        </a:lnTo>
                        <a:lnTo>
                          <a:pt x="723" y="221"/>
                        </a:lnTo>
                        <a:lnTo>
                          <a:pt x="727" y="209"/>
                        </a:lnTo>
                        <a:lnTo>
                          <a:pt x="727" y="194"/>
                        </a:lnTo>
                        <a:lnTo>
                          <a:pt x="722" y="179"/>
                        </a:lnTo>
                        <a:lnTo>
                          <a:pt x="713" y="168"/>
                        </a:lnTo>
                        <a:lnTo>
                          <a:pt x="709" y="160"/>
                        </a:lnTo>
                        <a:lnTo>
                          <a:pt x="705" y="147"/>
                        </a:lnTo>
                        <a:lnTo>
                          <a:pt x="706" y="133"/>
                        </a:lnTo>
                        <a:lnTo>
                          <a:pt x="714" y="122"/>
                        </a:lnTo>
                        <a:lnTo>
                          <a:pt x="719" y="114"/>
                        </a:lnTo>
                        <a:lnTo>
                          <a:pt x="727" y="105"/>
                        </a:lnTo>
                        <a:lnTo>
                          <a:pt x="731" y="93"/>
                        </a:lnTo>
                        <a:lnTo>
                          <a:pt x="732" y="80"/>
                        </a:lnTo>
                        <a:lnTo>
                          <a:pt x="730" y="72"/>
                        </a:lnTo>
                        <a:lnTo>
                          <a:pt x="722" y="59"/>
                        </a:lnTo>
                        <a:lnTo>
                          <a:pt x="714" y="48"/>
                        </a:lnTo>
                        <a:lnTo>
                          <a:pt x="709" y="34"/>
                        </a:lnTo>
                        <a:lnTo>
                          <a:pt x="709" y="0"/>
                        </a:lnTo>
                        <a:lnTo>
                          <a:pt x="634" y="50"/>
                        </a:lnTo>
                        <a:lnTo>
                          <a:pt x="589" y="69"/>
                        </a:lnTo>
                        <a:lnTo>
                          <a:pt x="536" y="86"/>
                        </a:lnTo>
                        <a:lnTo>
                          <a:pt x="475" y="105"/>
                        </a:lnTo>
                        <a:lnTo>
                          <a:pt x="420" y="116"/>
                        </a:lnTo>
                        <a:lnTo>
                          <a:pt x="365" y="126"/>
                        </a:lnTo>
                        <a:lnTo>
                          <a:pt x="294" y="135"/>
                        </a:lnTo>
                        <a:close/>
                      </a:path>
                    </a:pathLst>
                  </a:custGeom>
                  <a:solidFill>
                    <a:srgbClr val="FFFF00">
                      <a:alpha val="100000"/>
                    </a:srgbClr>
                  </a:solidFill>
                  <a:ln w="9525" cap="flat" cmpd="sng">
                    <a:solidFill>
                      <a:srgbClr val="00000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grpSp>
                <p:nvGrpSpPr>
                  <p:cNvPr id="9294" name="Group 149"/>
                  <p:cNvGrpSpPr>
                    <a:grpSpLocks noChangeAspect="1"/>
                  </p:cNvGrpSpPr>
                  <p:nvPr/>
                </p:nvGrpSpPr>
                <p:grpSpPr>
                  <a:xfrm>
                    <a:off x="3011" y="8945"/>
                    <a:ext cx="203" cy="322"/>
                    <a:chOff x="6929" y="4535"/>
                    <a:chExt cx="218" cy="436"/>
                  </a:xfrm>
                </p:grpSpPr>
                <p:sp>
                  <p:nvSpPr>
                    <p:cNvPr id="9309" name="Freeform 150"/>
                    <p:cNvSpPr>
                      <a:spLocks noChangeAspect="1"/>
                    </p:cNvSpPr>
                    <p:nvPr/>
                  </p:nvSpPr>
                  <p:spPr>
                    <a:xfrm>
                      <a:off x="6971" y="4651"/>
                      <a:ext cx="167" cy="70"/>
                    </a:xfrm>
                    <a:custGeom>
                      <a:avLst/>
                      <a:gdLst>
                        <a:gd name="txL" fmla="*/ 0 w 167"/>
                        <a:gd name="txT" fmla="*/ 0 h 70"/>
                        <a:gd name="txR" fmla="*/ 167 w 167"/>
                        <a:gd name="txB" fmla="*/ 70 h 70"/>
                      </a:gdLst>
                      <a:ahLst/>
                      <a:cxnLst>
                        <a:cxn ang="0">
                          <a:pos x="167" y="13"/>
                        </a:cxn>
                        <a:cxn ang="0">
                          <a:pos x="151" y="0"/>
                        </a:cxn>
                        <a:cxn ang="0">
                          <a:pos x="100" y="26"/>
                        </a:cxn>
                        <a:cxn ang="0">
                          <a:pos x="49" y="45"/>
                        </a:cxn>
                        <a:cxn ang="0">
                          <a:pos x="0" y="59"/>
                        </a:cxn>
                        <a:cxn ang="0">
                          <a:pos x="9" y="70"/>
                        </a:cxn>
                        <a:cxn ang="0">
                          <a:pos x="43" y="70"/>
                        </a:cxn>
                        <a:cxn ang="0">
                          <a:pos x="89" y="60"/>
                        </a:cxn>
                        <a:cxn ang="0">
                          <a:pos x="130" y="40"/>
                        </a:cxn>
                        <a:cxn ang="0">
                          <a:pos x="167" y="13"/>
                        </a:cxn>
                      </a:cxnLst>
                      <a:rect l="txL" t="txT" r="txR" b="txB"/>
                      <a:pathLst>
                        <a:path w="167" h="70">
                          <a:moveTo>
                            <a:pt x="167" y="13"/>
                          </a:moveTo>
                          <a:lnTo>
                            <a:pt x="151" y="0"/>
                          </a:lnTo>
                          <a:lnTo>
                            <a:pt x="100" y="26"/>
                          </a:lnTo>
                          <a:lnTo>
                            <a:pt x="49" y="45"/>
                          </a:lnTo>
                          <a:lnTo>
                            <a:pt x="0" y="59"/>
                          </a:lnTo>
                          <a:lnTo>
                            <a:pt x="9" y="70"/>
                          </a:lnTo>
                          <a:lnTo>
                            <a:pt x="43" y="70"/>
                          </a:lnTo>
                          <a:lnTo>
                            <a:pt x="89" y="60"/>
                          </a:lnTo>
                          <a:lnTo>
                            <a:pt x="130" y="40"/>
                          </a:lnTo>
                          <a:lnTo>
                            <a:pt x="167" y="13"/>
                          </a:lnTo>
                          <a:close/>
                        </a:path>
                      </a:pathLst>
                    </a:custGeom>
                    <a:solidFill>
                      <a:srgbClr val="FFFF00">
                        <a:alpha val="100000"/>
                      </a:srgbClr>
                    </a:solidFill>
                    <a:ln w="9525" cap="flat" cmpd="sng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9310" name="Freeform 151"/>
                    <p:cNvSpPr>
                      <a:spLocks noChangeAspect="1"/>
                    </p:cNvSpPr>
                    <p:nvPr/>
                  </p:nvSpPr>
                  <p:spPr>
                    <a:xfrm>
                      <a:off x="7001" y="4763"/>
                      <a:ext cx="146" cy="78"/>
                    </a:xfrm>
                    <a:custGeom>
                      <a:avLst/>
                      <a:gdLst>
                        <a:gd name="txL" fmla="*/ 0 w 146"/>
                        <a:gd name="txT" fmla="*/ 0 h 78"/>
                        <a:gd name="txR" fmla="*/ 146 w 146"/>
                        <a:gd name="txB" fmla="*/ 78 h 78"/>
                      </a:gdLst>
                      <a:ahLst/>
                      <a:cxnLst>
                        <a:cxn ang="0">
                          <a:pos x="146" y="15"/>
                        </a:cxn>
                        <a:cxn ang="0">
                          <a:pos x="138" y="0"/>
                        </a:cxn>
                        <a:cxn ang="0">
                          <a:pos x="89" y="34"/>
                        </a:cxn>
                        <a:cxn ang="0">
                          <a:pos x="50" y="51"/>
                        </a:cxn>
                        <a:cxn ang="0">
                          <a:pos x="0" y="66"/>
                        </a:cxn>
                        <a:cxn ang="0">
                          <a:pos x="10" y="78"/>
                        </a:cxn>
                        <a:cxn ang="0">
                          <a:pos x="42" y="78"/>
                        </a:cxn>
                        <a:cxn ang="0">
                          <a:pos x="74" y="69"/>
                        </a:cxn>
                        <a:cxn ang="0">
                          <a:pos x="112" y="45"/>
                        </a:cxn>
                        <a:cxn ang="0">
                          <a:pos x="146" y="15"/>
                        </a:cxn>
                      </a:cxnLst>
                      <a:rect l="txL" t="txT" r="txR" b="txB"/>
                      <a:pathLst>
                        <a:path w="146" h="78">
                          <a:moveTo>
                            <a:pt x="146" y="15"/>
                          </a:moveTo>
                          <a:lnTo>
                            <a:pt x="138" y="0"/>
                          </a:lnTo>
                          <a:lnTo>
                            <a:pt x="89" y="34"/>
                          </a:lnTo>
                          <a:lnTo>
                            <a:pt x="50" y="51"/>
                          </a:lnTo>
                          <a:lnTo>
                            <a:pt x="0" y="66"/>
                          </a:lnTo>
                          <a:lnTo>
                            <a:pt x="10" y="78"/>
                          </a:lnTo>
                          <a:lnTo>
                            <a:pt x="42" y="78"/>
                          </a:lnTo>
                          <a:lnTo>
                            <a:pt x="74" y="69"/>
                          </a:lnTo>
                          <a:lnTo>
                            <a:pt x="112" y="45"/>
                          </a:lnTo>
                          <a:lnTo>
                            <a:pt x="146" y="15"/>
                          </a:lnTo>
                          <a:close/>
                        </a:path>
                      </a:pathLst>
                    </a:custGeom>
                    <a:solidFill>
                      <a:srgbClr val="FFFF00">
                        <a:alpha val="100000"/>
                      </a:srgbClr>
                    </a:solidFill>
                    <a:ln w="9525" cap="flat" cmpd="sng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9311" name="Freeform 152"/>
                    <p:cNvSpPr>
                      <a:spLocks noChangeAspect="1"/>
                    </p:cNvSpPr>
                    <p:nvPr/>
                  </p:nvSpPr>
                  <p:spPr>
                    <a:xfrm>
                      <a:off x="6992" y="4894"/>
                      <a:ext cx="149" cy="77"/>
                    </a:xfrm>
                    <a:custGeom>
                      <a:avLst/>
                      <a:gdLst>
                        <a:gd name="txL" fmla="*/ 0 w 149"/>
                        <a:gd name="txT" fmla="*/ 0 h 77"/>
                        <a:gd name="txR" fmla="*/ 149 w 149"/>
                        <a:gd name="txB" fmla="*/ 77 h 77"/>
                      </a:gdLst>
                      <a:ahLst/>
                      <a:cxnLst>
                        <a:cxn ang="0">
                          <a:pos x="149" y="11"/>
                        </a:cxn>
                        <a:cxn ang="0">
                          <a:pos x="138" y="0"/>
                        </a:cxn>
                        <a:cxn ang="0">
                          <a:pos x="93" y="31"/>
                        </a:cxn>
                        <a:cxn ang="0">
                          <a:pos x="49" y="49"/>
                        </a:cxn>
                        <a:cxn ang="0">
                          <a:pos x="0" y="63"/>
                        </a:cxn>
                        <a:cxn ang="0">
                          <a:pos x="9" y="77"/>
                        </a:cxn>
                        <a:cxn ang="0">
                          <a:pos x="42" y="74"/>
                        </a:cxn>
                        <a:cxn ang="0">
                          <a:pos x="81" y="65"/>
                        </a:cxn>
                        <a:cxn ang="0">
                          <a:pos x="121" y="40"/>
                        </a:cxn>
                        <a:cxn ang="0">
                          <a:pos x="149" y="11"/>
                        </a:cxn>
                      </a:cxnLst>
                      <a:rect l="txL" t="txT" r="txR" b="txB"/>
                      <a:pathLst>
                        <a:path w="149" h="77">
                          <a:moveTo>
                            <a:pt x="149" y="11"/>
                          </a:moveTo>
                          <a:lnTo>
                            <a:pt x="138" y="0"/>
                          </a:lnTo>
                          <a:lnTo>
                            <a:pt x="93" y="31"/>
                          </a:lnTo>
                          <a:lnTo>
                            <a:pt x="49" y="49"/>
                          </a:lnTo>
                          <a:lnTo>
                            <a:pt x="0" y="63"/>
                          </a:lnTo>
                          <a:lnTo>
                            <a:pt x="9" y="77"/>
                          </a:lnTo>
                          <a:lnTo>
                            <a:pt x="42" y="74"/>
                          </a:lnTo>
                          <a:lnTo>
                            <a:pt x="81" y="65"/>
                          </a:lnTo>
                          <a:lnTo>
                            <a:pt x="121" y="40"/>
                          </a:lnTo>
                          <a:lnTo>
                            <a:pt x="149" y="11"/>
                          </a:lnTo>
                          <a:close/>
                        </a:path>
                      </a:pathLst>
                    </a:custGeom>
                    <a:solidFill>
                      <a:srgbClr val="FFFF00">
                        <a:alpha val="100000"/>
                      </a:srgbClr>
                    </a:solidFill>
                    <a:ln w="9525" cap="flat" cmpd="sng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9312" name="Freeform 153"/>
                    <p:cNvSpPr>
                      <a:spLocks noChangeAspect="1"/>
                    </p:cNvSpPr>
                    <p:nvPr/>
                  </p:nvSpPr>
                  <p:spPr>
                    <a:xfrm>
                      <a:off x="6929" y="4535"/>
                      <a:ext cx="171" cy="68"/>
                    </a:xfrm>
                    <a:custGeom>
                      <a:avLst/>
                      <a:gdLst>
                        <a:gd name="txL" fmla="*/ 0 w 171"/>
                        <a:gd name="txT" fmla="*/ 0 h 68"/>
                        <a:gd name="txR" fmla="*/ 171 w 171"/>
                        <a:gd name="txB" fmla="*/ 68 h 68"/>
                      </a:gdLst>
                      <a:ahLst/>
                      <a:cxnLst>
                        <a:cxn ang="0">
                          <a:pos x="171" y="13"/>
                        </a:cxn>
                        <a:cxn ang="0">
                          <a:pos x="154" y="0"/>
                        </a:cxn>
                        <a:cxn ang="0">
                          <a:pos x="97" y="26"/>
                        </a:cxn>
                        <a:cxn ang="0">
                          <a:pos x="50" y="41"/>
                        </a:cxn>
                        <a:cxn ang="0">
                          <a:pos x="0" y="55"/>
                        </a:cxn>
                        <a:cxn ang="0">
                          <a:pos x="11" y="68"/>
                        </a:cxn>
                        <a:cxn ang="0">
                          <a:pos x="42" y="66"/>
                        </a:cxn>
                        <a:cxn ang="0">
                          <a:pos x="82" y="57"/>
                        </a:cxn>
                        <a:cxn ang="0">
                          <a:pos x="127" y="40"/>
                        </a:cxn>
                        <a:cxn ang="0">
                          <a:pos x="171" y="13"/>
                        </a:cxn>
                      </a:cxnLst>
                      <a:rect l="txL" t="txT" r="txR" b="txB"/>
                      <a:pathLst>
                        <a:path w="171" h="68">
                          <a:moveTo>
                            <a:pt x="171" y="13"/>
                          </a:moveTo>
                          <a:lnTo>
                            <a:pt x="154" y="0"/>
                          </a:lnTo>
                          <a:lnTo>
                            <a:pt x="97" y="26"/>
                          </a:lnTo>
                          <a:lnTo>
                            <a:pt x="50" y="41"/>
                          </a:lnTo>
                          <a:lnTo>
                            <a:pt x="0" y="55"/>
                          </a:lnTo>
                          <a:lnTo>
                            <a:pt x="11" y="68"/>
                          </a:lnTo>
                          <a:lnTo>
                            <a:pt x="42" y="66"/>
                          </a:lnTo>
                          <a:lnTo>
                            <a:pt x="82" y="57"/>
                          </a:lnTo>
                          <a:lnTo>
                            <a:pt x="127" y="40"/>
                          </a:lnTo>
                          <a:lnTo>
                            <a:pt x="171" y="13"/>
                          </a:lnTo>
                          <a:close/>
                        </a:path>
                      </a:pathLst>
                    </a:custGeom>
                    <a:solidFill>
                      <a:srgbClr val="FFFF00">
                        <a:alpha val="100000"/>
                      </a:srgbClr>
                    </a:solidFill>
                    <a:ln w="9525" cap="flat" cmpd="sng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</p:grpSp>
              <p:sp>
                <p:nvSpPr>
                  <p:cNvPr id="9295" name="Freeform 154"/>
                  <p:cNvSpPr>
                    <a:spLocks noChangeAspect="1"/>
                  </p:cNvSpPr>
                  <p:nvPr/>
                </p:nvSpPr>
                <p:spPr>
                  <a:xfrm>
                    <a:off x="1936" y="6723"/>
                    <a:ext cx="1874" cy="2157"/>
                  </a:xfrm>
                  <a:custGeom>
                    <a:avLst/>
                    <a:gdLst>
                      <a:gd name="txL" fmla="*/ 0 w 2019"/>
                      <a:gd name="txT" fmla="*/ 0 h 2908"/>
                      <a:gd name="txR" fmla="*/ 2019 w 2019"/>
                      <a:gd name="txB" fmla="*/ 2908 h 2908"/>
                    </a:gdLst>
                    <a:ahLst/>
                    <a:cxnLst>
                      <a:cxn ang="0">
                        <a:pos x="1445" y="2807"/>
                      </a:cxn>
                      <a:cxn ang="0">
                        <a:pos x="1463" y="2784"/>
                      </a:cxn>
                      <a:cxn ang="0">
                        <a:pos x="1471" y="2765"/>
                      </a:cxn>
                      <a:cxn ang="0">
                        <a:pos x="1484" y="2698"/>
                      </a:cxn>
                      <a:cxn ang="0">
                        <a:pos x="1563" y="2229"/>
                      </a:cxn>
                      <a:cxn ang="0">
                        <a:pos x="1619" y="2062"/>
                      </a:cxn>
                      <a:cxn ang="0">
                        <a:pos x="1672" y="1943"/>
                      </a:cxn>
                      <a:cxn ang="0">
                        <a:pos x="1773" y="1766"/>
                      </a:cxn>
                      <a:cxn ang="0">
                        <a:pos x="1879" y="1590"/>
                      </a:cxn>
                      <a:cxn ang="0">
                        <a:pos x="1952" y="1429"/>
                      </a:cxn>
                      <a:cxn ang="0">
                        <a:pos x="1995" y="1267"/>
                      </a:cxn>
                      <a:cxn ang="0">
                        <a:pos x="2019" y="1062"/>
                      </a:cxn>
                      <a:cxn ang="0">
                        <a:pos x="2003" y="873"/>
                      </a:cxn>
                      <a:cxn ang="0">
                        <a:pos x="1960" y="694"/>
                      </a:cxn>
                      <a:cxn ang="0">
                        <a:pos x="1888" y="529"/>
                      </a:cxn>
                      <a:cxn ang="0">
                        <a:pos x="1765" y="354"/>
                      </a:cxn>
                      <a:cxn ang="0">
                        <a:pos x="1636" y="232"/>
                      </a:cxn>
                      <a:cxn ang="0">
                        <a:pos x="1471" y="120"/>
                      </a:cxn>
                      <a:cxn ang="0">
                        <a:pos x="1277" y="40"/>
                      </a:cxn>
                      <a:cxn ang="0">
                        <a:pos x="1115" y="6"/>
                      </a:cxn>
                      <a:cxn ang="0">
                        <a:pos x="936" y="0"/>
                      </a:cxn>
                      <a:cxn ang="0">
                        <a:pos x="782" y="28"/>
                      </a:cxn>
                      <a:cxn ang="0">
                        <a:pos x="630" y="78"/>
                      </a:cxn>
                      <a:cxn ang="0">
                        <a:pos x="501" y="145"/>
                      </a:cxn>
                      <a:cxn ang="0">
                        <a:pos x="365" y="242"/>
                      </a:cxn>
                      <a:cxn ang="0">
                        <a:pos x="242" y="360"/>
                      </a:cxn>
                      <a:cxn ang="0">
                        <a:pos x="140" y="495"/>
                      </a:cxn>
                      <a:cxn ang="0">
                        <a:pos x="53" y="685"/>
                      </a:cxn>
                      <a:cxn ang="0">
                        <a:pos x="7" y="879"/>
                      </a:cxn>
                      <a:cxn ang="0">
                        <a:pos x="0" y="1052"/>
                      </a:cxn>
                      <a:cxn ang="0">
                        <a:pos x="14" y="1239"/>
                      </a:cxn>
                      <a:cxn ang="0">
                        <a:pos x="62" y="1427"/>
                      </a:cxn>
                      <a:cxn ang="0">
                        <a:pos x="144" y="1602"/>
                      </a:cxn>
                      <a:cxn ang="0">
                        <a:pos x="239" y="1770"/>
                      </a:cxn>
                      <a:cxn ang="0">
                        <a:pos x="370" y="2007"/>
                      </a:cxn>
                      <a:cxn ang="0">
                        <a:pos x="429" y="2138"/>
                      </a:cxn>
                      <a:cxn ang="0">
                        <a:pos x="469" y="2292"/>
                      </a:cxn>
                      <a:cxn ang="0">
                        <a:pos x="501" y="2506"/>
                      </a:cxn>
                      <a:cxn ang="0">
                        <a:pos x="526" y="2693"/>
                      </a:cxn>
                      <a:cxn ang="0">
                        <a:pos x="543" y="2767"/>
                      </a:cxn>
                      <a:cxn ang="0">
                        <a:pos x="552" y="2784"/>
                      </a:cxn>
                      <a:cxn ang="0">
                        <a:pos x="576" y="2812"/>
                      </a:cxn>
                      <a:cxn ang="0">
                        <a:pos x="635" y="2847"/>
                      </a:cxn>
                      <a:cxn ang="0">
                        <a:pos x="703" y="2870"/>
                      </a:cxn>
                      <a:cxn ang="0">
                        <a:pos x="778" y="2889"/>
                      </a:cxn>
                      <a:cxn ang="0">
                        <a:pos x="857" y="2900"/>
                      </a:cxn>
                      <a:cxn ang="0">
                        <a:pos x="934" y="2906"/>
                      </a:cxn>
                      <a:cxn ang="0">
                        <a:pos x="1006" y="2908"/>
                      </a:cxn>
                      <a:cxn ang="0">
                        <a:pos x="1086" y="2906"/>
                      </a:cxn>
                      <a:cxn ang="0">
                        <a:pos x="1166" y="2900"/>
                      </a:cxn>
                      <a:cxn ang="0">
                        <a:pos x="1241" y="2887"/>
                      </a:cxn>
                      <a:cxn ang="0">
                        <a:pos x="1309" y="2871"/>
                      </a:cxn>
                      <a:cxn ang="0">
                        <a:pos x="1375" y="2849"/>
                      </a:cxn>
                    </a:cxnLst>
                    <a:rect l="txL" t="txT" r="txR" b="txB"/>
                    <a:pathLst>
                      <a:path w="2019" h="2908">
                        <a:moveTo>
                          <a:pt x="1415" y="2830"/>
                        </a:moveTo>
                        <a:lnTo>
                          <a:pt x="1432" y="2818"/>
                        </a:lnTo>
                        <a:lnTo>
                          <a:pt x="1445" y="2807"/>
                        </a:lnTo>
                        <a:lnTo>
                          <a:pt x="1453" y="2799"/>
                        </a:lnTo>
                        <a:lnTo>
                          <a:pt x="1458" y="2790"/>
                        </a:lnTo>
                        <a:lnTo>
                          <a:pt x="1463" y="2784"/>
                        </a:lnTo>
                        <a:lnTo>
                          <a:pt x="1466" y="2778"/>
                        </a:lnTo>
                        <a:lnTo>
                          <a:pt x="1470" y="2773"/>
                        </a:lnTo>
                        <a:lnTo>
                          <a:pt x="1471" y="2765"/>
                        </a:lnTo>
                        <a:lnTo>
                          <a:pt x="1474" y="2756"/>
                        </a:lnTo>
                        <a:lnTo>
                          <a:pt x="1475" y="2744"/>
                        </a:lnTo>
                        <a:lnTo>
                          <a:pt x="1484" y="2698"/>
                        </a:lnTo>
                        <a:lnTo>
                          <a:pt x="1543" y="2322"/>
                        </a:lnTo>
                        <a:lnTo>
                          <a:pt x="1554" y="2268"/>
                        </a:lnTo>
                        <a:lnTo>
                          <a:pt x="1563" y="2229"/>
                        </a:lnTo>
                        <a:lnTo>
                          <a:pt x="1577" y="2175"/>
                        </a:lnTo>
                        <a:lnTo>
                          <a:pt x="1598" y="2115"/>
                        </a:lnTo>
                        <a:lnTo>
                          <a:pt x="1619" y="2062"/>
                        </a:lnTo>
                        <a:lnTo>
                          <a:pt x="1638" y="2018"/>
                        </a:lnTo>
                        <a:lnTo>
                          <a:pt x="1655" y="1980"/>
                        </a:lnTo>
                        <a:lnTo>
                          <a:pt x="1672" y="1943"/>
                        </a:lnTo>
                        <a:lnTo>
                          <a:pt x="1706" y="1880"/>
                        </a:lnTo>
                        <a:lnTo>
                          <a:pt x="1740" y="1821"/>
                        </a:lnTo>
                        <a:lnTo>
                          <a:pt x="1773" y="1766"/>
                        </a:lnTo>
                        <a:lnTo>
                          <a:pt x="1799" y="1724"/>
                        </a:lnTo>
                        <a:lnTo>
                          <a:pt x="1846" y="1645"/>
                        </a:lnTo>
                        <a:lnTo>
                          <a:pt x="1879" y="1590"/>
                        </a:lnTo>
                        <a:lnTo>
                          <a:pt x="1905" y="1544"/>
                        </a:lnTo>
                        <a:lnTo>
                          <a:pt x="1927" y="1492"/>
                        </a:lnTo>
                        <a:lnTo>
                          <a:pt x="1952" y="1429"/>
                        </a:lnTo>
                        <a:lnTo>
                          <a:pt x="1969" y="1374"/>
                        </a:lnTo>
                        <a:lnTo>
                          <a:pt x="1985" y="1316"/>
                        </a:lnTo>
                        <a:lnTo>
                          <a:pt x="1995" y="1267"/>
                        </a:lnTo>
                        <a:lnTo>
                          <a:pt x="2007" y="1212"/>
                        </a:lnTo>
                        <a:lnTo>
                          <a:pt x="2015" y="1142"/>
                        </a:lnTo>
                        <a:lnTo>
                          <a:pt x="2019" y="1062"/>
                        </a:lnTo>
                        <a:lnTo>
                          <a:pt x="2019" y="987"/>
                        </a:lnTo>
                        <a:lnTo>
                          <a:pt x="2012" y="928"/>
                        </a:lnTo>
                        <a:lnTo>
                          <a:pt x="2003" y="873"/>
                        </a:lnTo>
                        <a:lnTo>
                          <a:pt x="1994" y="824"/>
                        </a:lnTo>
                        <a:lnTo>
                          <a:pt x="1978" y="759"/>
                        </a:lnTo>
                        <a:lnTo>
                          <a:pt x="1960" y="694"/>
                        </a:lnTo>
                        <a:lnTo>
                          <a:pt x="1940" y="634"/>
                        </a:lnTo>
                        <a:lnTo>
                          <a:pt x="1917" y="578"/>
                        </a:lnTo>
                        <a:lnTo>
                          <a:pt x="1888" y="529"/>
                        </a:lnTo>
                        <a:lnTo>
                          <a:pt x="1850" y="466"/>
                        </a:lnTo>
                        <a:lnTo>
                          <a:pt x="1807" y="403"/>
                        </a:lnTo>
                        <a:lnTo>
                          <a:pt x="1765" y="354"/>
                        </a:lnTo>
                        <a:lnTo>
                          <a:pt x="1727" y="312"/>
                        </a:lnTo>
                        <a:lnTo>
                          <a:pt x="1683" y="272"/>
                        </a:lnTo>
                        <a:lnTo>
                          <a:pt x="1636" y="232"/>
                        </a:lnTo>
                        <a:lnTo>
                          <a:pt x="1590" y="196"/>
                        </a:lnTo>
                        <a:lnTo>
                          <a:pt x="1535" y="159"/>
                        </a:lnTo>
                        <a:lnTo>
                          <a:pt x="1471" y="120"/>
                        </a:lnTo>
                        <a:lnTo>
                          <a:pt x="1411" y="90"/>
                        </a:lnTo>
                        <a:lnTo>
                          <a:pt x="1341" y="61"/>
                        </a:lnTo>
                        <a:lnTo>
                          <a:pt x="1277" y="40"/>
                        </a:lnTo>
                        <a:lnTo>
                          <a:pt x="1224" y="27"/>
                        </a:lnTo>
                        <a:lnTo>
                          <a:pt x="1167" y="14"/>
                        </a:lnTo>
                        <a:lnTo>
                          <a:pt x="1115" y="6"/>
                        </a:lnTo>
                        <a:lnTo>
                          <a:pt x="1053" y="0"/>
                        </a:lnTo>
                        <a:lnTo>
                          <a:pt x="997" y="0"/>
                        </a:lnTo>
                        <a:lnTo>
                          <a:pt x="936" y="0"/>
                        </a:lnTo>
                        <a:lnTo>
                          <a:pt x="885" y="6"/>
                        </a:lnTo>
                        <a:lnTo>
                          <a:pt x="826" y="19"/>
                        </a:lnTo>
                        <a:lnTo>
                          <a:pt x="782" y="28"/>
                        </a:lnTo>
                        <a:lnTo>
                          <a:pt x="727" y="44"/>
                        </a:lnTo>
                        <a:lnTo>
                          <a:pt x="676" y="59"/>
                        </a:lnTo>
                        <a:lnTo>
                          <a:pt x="630" y="78"/>
                        </a:lnTo>
                        <a:lnTo>
                          <a:pt x="586" y="97"/>
                        </a:lnTo>
                        <a:lnTo>
                          <a:pt x="541" y="121"/>
                        </a:lnTo>
                        <a:lnTo>
                          <a:pt x="501" y="145"/>
                        </a:lnTo>
                        <a:lnTo>
                          <a:pt x="456" y="175"/>
                        </a:lnTo>
                        <a:lnTo>
                          <a:pt x="408" y="209"/>
                        </a:lnTo>
                        <a:lnTo>
                          <a:pt x="365" y="242"/>
                        </a:lnTo>
                        <a:lnTo>
                          <a:pt x="326" y="277"/>
                        </a:lnTo>
                        <a:lnTo>
                          <a:pt x="284" y="316"/>
                        </a:lnTo>
                        <a:lnTo>
                          <a:pt x="242" y="360"/>
                        </a:lnTo>
                        <a:lnTo>
                          <a:pt x="206" y="402"/>
                        </a:lnTo>
                        <a:lnTo>
                          <a:pt x="175" y="441"/>
                        </a:lnTo>
                        <a:lnTo>
                          <a:pt x="140" y="495"/>
                        </a:lnTo>
                        <a:lnTo>
                          <a:pt x="106" y="554"/>
                        </a:lnTo>
                        <a:lnTo>
                          <a:pt x="75" y="620"/>
                        </a:lnTo>
                        <a:lnTo>
                          <a:pt x="53" y="685"/>
                        </a:lnTo>
                        <a:lnTo>
                          <a:pt x="34" y="752"/>
                        </a:lnTo>
                        <a:lnTo>
                          <a:pt x="17" y="818"/>
                        </a:lnTo>
                        <a:lnTo>
                          <a:pt x="7" y="879"/>
                        </a:lnTo>
                        <a:lnTo>
                          <a:pt x="0" y="940"/>
                        </a:lnTo>
                        <a:lnTo>
                          <a:pt x="0" y="999"/>
                        </a:lnTo>
                        <a:lnTo>
                          <a:pt x="0" y="1052"/>
                        </a:lnTo>
                        <a:lnTo>
                          <a:pt x="0" y="1115"/>
                        </a:lnTo>
                        <a:lnTo>
                          <a:pt x="3" y="1170"/>
                        </a:lnTo>
                        <a:lnTo>
                          <a:pt x="14" y="1239"/>
                        </a:lnTo>
                        <a:lnTo>
                          <a:pt x="24" y="1299"/>
                        </a:lnTo>
                        <a:lnTo>
                          <a:pt x="40" y="1358"/>
                        </a:lnTo>
                        <a:lnTo>
                          <a:pt x="62" y="1427"/>
                        </a:lnTo>
                        <a:lnTo>
                          <a:pt x="87" y="1488"/>
                        </a:lnTo>
                        <a:lnTo>
                          <a:pt x="113" y="1542"/>
                        </a:lnTo>
                        <a:lnTo>
                          <a:pt x="144" y="1602"/>
                        </a:lnTo>
                        <a:lnTo>
                          <a:pt x="178" y="1660"/>
                        </a:lnTo>
                        <a:lnTo>
                          <a:pt x="208" y="1715"/>
                        </a:lnTo>
                        <a:lnTo>
                          <a:pt x="239" y="1770"/>
                        </a:lnTo>
                        <a:lnTo>
                          <a:pt x="272" y="1830"/>
                        </a:lnTo>
                        <a:lnTo>
                          <a:pt x="323" y="1917"/>
                        </a:lnTo>
                        <a:lnTo>
                          <a:pt x="370" y="2007"/>
                        </a:lnTo>
                        <a:lnTo>
                          <a:pt x="398" y="2053"/>
                        </a:lnTo>
                        <a:lnTo>
                          <a:pt x="412" y="2091"/>
                        </a:lnTo>
                        <a:lnTo>
                          <a:pt x="429" y="2138"/>
                        </a:lnTo>
                        <a:lnTo>
                          <a:pt x="445" y="2192"/>
                        </a:lnTo>
                        <a:lnTo>
                          <a:pt x="458" y="2239"/>
                        </a:lnTo>
                        <a:lnTo>
                          <a:pt x="469" y="2292"/>
                        </a:lnTo>
                        <a:lnTo>
                          <a:pt x="479" y="2365"/>
                        </a:lnTo>
                        <a:lnTo>
                          <a:pt x="492" y="2444"/>
                        </a:lnTo>
                        <a:lnTo>
                          <a:pt x="501" y="2506"/>
                        </a:lnTo>
                        <a:lnTo>
                          <a:pt x="511" y="2586"/>
                        </a:lnTo>
                        <a:lnTo>
                          <a:pt x="518" y="2643"/>
                        </a:lnTo>
                        <a:lnTo>
                          <a:pt x="526" y="2693"/>
                        </a:lnTo>
                        <a:lnTo>
                          <a:pt x="537" y="2742"/>
                        </a:lnTo>
                        <a:lnTo>
                          <a:pt x="541" y="2756"/>
                        </a:lnTo>
                        <a:lnTo>
                          <a:pt x="543" y="2767"/>
                        </a:lnTo>
                        <a:lnTo>
                          <a:pt x="545" y="2773"/>
                        </a:lnTo>
                        <a:lnTo>
                          <a:pt x="546" y="2778"/>
                        </a:lnTo>
                        <a:lnTo>
                          <a:pt x="552" y="2784"/>
                        </a:lnTo>
                        <a:lnTo>
                          <a:pt x="558" y="2794"/>
                        </a:lnTo>
                        <a:lnTo>
                          <a:pt x="567" y="2803"/>
                        </a:lnTo>
                        <a:lnTo>
                          <a:pt x="576" y="2812"/>
                        </a:lnTo>
                        <a:lnTo>
                          <a:pt x="592" y="2824"/>
                        </a:lnTo>
                        <a:lnTo>
                          <a:pt x="610" y="2833"/>
                        </a:lnTo>
                        <a:lnTo>
                          <a:pt x="635" y="2847"/>
                        </a:lnTo>
                        <a:lnTo>
                          <a:pt x="657" y="2856"/>
                        </a:lnTo>
                        <a:lnTo>
                          <a:pt x="681" y="2864"/>
                        </a:lnTo>
                        <a:lnTo>
                          <a:pt x="703" y="2870"/>
                        </a:lnTo>
                        <a:lnTo>
                          <a:pt x="723" y="2875"/>
                        </a:lnTo>
                        <a:lnTo>
                          <a:pt x="753" y="2883"/>
                        </a:lnTo>
                        <a:lnTo>
                          <a:pt x="778" y="2889"/>
                        </a:lnTo>
                        <a:lnTo>
                          <a:pt x="802" y="2892"/>
                        </a:lnTo>
                        <a:lnTo>
                          <a:pt x="829" y="2896"/>
                        </a:lnTo>
                        <a:lnTo>
                          <a:pt x="857" y="2900"/>
                        </a:lnTo>
                        <a:lnTo>
                          <a:pt x="883" y="2902"/>
                        </a:lnTo>
                        <a:lnTo>
                          <a:pt x="906" y="2904"/>
                        </a:lnTo>
                        <a:lnTo>
                          <a:pt x="934" y="2906"/>
                        </a:lnTo>
                        <a:lnTo>
                          <a:pt x="959" y="2908"/>
                        </a:lnTo>
                        <a:lnTo>
                          <a:pt x="984" y="2908"/>
                        </a:lnTo>
                        <a:lnTo>
                          <a:pt x="1006" y="2908"/>
                        </a:lnTo>
                        <a:lnTo>
                          <a:pt x="1031" y="2908"/>
                        </a:lnTo>
                        <a:lnTo>
                          <a:pt x="1061" y="2908"/>
                        </a:lnTo>
                        <a:lnTo>
                          <a:pt x="1086" y="2906"/>
                        </a:lnTo>
                        <a:lnTo>
                          <a:pt x="1108" y="2906"/>
                        </a:lnTo>
                        <a:lnTo>
                          <a:pt x="1134" y="2902"/>
                        </a:lnTo>
                        <a:lnTo>
                          <a:pt x="1166" y="2900"/>
                        </a:lnTo>
                        <a:lnTo>
                          <a:pt x="1188" y="2896"/>
                        </a:lnTo>
                        <a:lnTo>
                          <a:pt x="1217" y="2892"/>
                        </a:lnTo>
                        <a:lnTo>
                          <a:pt x="1241" y="2887"/>
                        </a:lnTo>
                        <a:lnTo>
                          <a:pt x="1265" y="2883"/>
                        </a:lnTo>
                        <a:lnTo>
                          <a:pt x="1288" y="2877"/>
                        </a:lnTo>
                        <a:lnTo>
                          <a:pt x="1309" y="2871"/>
                        </a:lnTo>
                        <a:lnTo>
                          <a:pt x="1334" y="2864"/>
                        </a:lnTo>
                        <a:lnTo>
                          <a:pt x="1354" y="2856"/>
                        </a:lnTo>
                        <a:lnTo>
                          <a:pt x="1375" y="2849"/>
                        </a:lnTo>
                        <a:lnTo>
                          <a:pt x="1395" y="2839"/>
                        </a:lnTo>
                        <a:lnTo>
                          <a:pt x="1415" y="2830"/>
                        </a:lnTo>
                        <a:close/>
                      </a:path>
                    </a:pathLst>
                  </a:custGeom>
                  <a:solidFill>
                    <a:srgbClr val="FFFF00">
                      <a:alpha val="100000"/>
                    </a:srgbClr>
                  </a:solidFill>
                  <a:ln w="6350" cap="flat" cmpd="sng">
                    <a:solidFill>
                      <a:srgbClr val="00000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9296" name="Oval 155"/>
                  <p:cNvSpPr>
                    <a:spLocks noChangeAspect="1"/>
                  </p:cNvSpPr>
                  <p:nvPr/>
                </p:nvSpPr>
                <p:spPr>
                  <a:xfrm>
                    <a:off x="2462" y="8636"/>
                    <a:ext cx="823" cy="220"/>
                  </a:xfrm>
                  <a:prstGeom prst="ellipse">
                    <a:avLst/>
                  </a:prstGeom>
                  <a:solidFill>
                    <a:srgbClr val="FFFF00"/>
                  </a:solidFill>
                  <a:ln w="9525" cap="flat" cmpd="sng">
                    <a:solidFill>
                      <a:srgbClr val="000000"/>
                    </a:solidFill>
                    <a:prstDash val="solid"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 dirty="0">
                      <a:latin typeface="Arial" panose="020B0604020202020204" pitchFamily="34" charset="0"/>
                    </a:endParaRPr>
                  </a:p>
                </p:txBody>
              </p:sp>
              <p:grpSp>
                <p:nvGrpSpPr>
                  <p:cNvPr id="9297" name="Group 156"/>
                  <p:cNvGrpSpPr>
                    <a:grpSpLocks noChangeAspect="1"/>
                  </p:cNvGrpSpPr>
                  <p:nvPr/>
                </p:nvGrpSpPr>
                <p:grpSpPr>
                  <a:xfrm>
                    <a:off x="2611" y="7372"/>
                    <a:ext cx="522" cy="1340"/>
                    <a:chOff x="6498" y="2481"/>
                    <a:chExt cx="562" cy="1806"/>
                  </a:xfrm>
                </p:grpSpPr>
                <p:sp>
                  <p:nvSpPr>
                    <p:cNvPr id="9299" name="Freeform 157"/>
                    <p:cNvSpPr>
                      <a:spLocks noChangeAspect="1"/>
                    </p:cNvSpPr>
                    <p:nvPr/>
                  </p:nvSpPr>
                  <p:spPr>
                    <a:xfrm>
                      <a:off x="6604" y="3234"/>
                      <a:ext cx="345" cy="1053"/>
                    </a:xfrm>
                    <a:custGeom>
                      <a:avLst/>
                      <a:gdLst>
                        <a:gd name="txL" fmla="*/ 0 w 345"/>
                        <a:gd name="txT" fmla="*/ 0 h 1053"/>
                        <a:gd name="txR" fmla="*/ 345 w 345"/>
                        <a:gd name="txB" fmla="*/ 1053 h 1053"/>
                      </a:gdLst>
                      <a:ahLst/>
                      <a:cxnLst>
                        <a:cxn ang="0">
                          <a:pos x="0" y="80"/>
                        </a:cxn>
                        <a:cxn ang="0">
                          <a:pos x="6" y="252"/>
                        </a:cxn>
                        <a:cxn ang="0">
                          <a:pos x="23" y="274"/>
                        </a:cxn>
                        <a:cxn ang="0">
                          <a:pos x="17" y="975"/>
                        </a:cxn>
                        <a:cxn ang="0">
                          <a:pos x="40" y="1053"/>
                        </a:cxn>
                        <a:cxn ang="0">
                          <a:pos x="98" y="1053"/>
                        </a:cxn>
                        <a:cxn ang="0">
                          <a:pos x="146" y="1015"/>
                        </a:cxn>
                        <a:cxn ang="0">
                          <a:pos x="201" y="1015"/>
                        </a:cxn>
                        <a:cxn ang="0">
                          <a:pos x="245" y="1053"/>
                        </a:cxn>
                        <a:cxn ang="0">
                          <a:pos x="307" y="1053"/>
                        </a:cxn>
                        <a:cxn ang="0">
                          <a:pos x="328" y="975"/>
                        </a:cxn>
                        <a:cxn ang="0">
                          <a:pos x="317" y="274"/>
                        </a:cxn>
                        <a:cxn ang="0">
                          <a:pos x="333" y="252"/>
                        </a:cxn>
                        <a:cxn ang="0">
                          <a:pos x="345" y="80"/>
                        </a:cxn>
                        <a:cxn ang="0">
                          <a:pos x="269" y="17"/>
                        </a:cxn>
                        <a:cxn ang="0">
                          <a:pos x="231" y="17"/>
                        </a:cxn>
                        <a:cxn ang="0">
                          <a:pos x="210" y="0"/>
                        </a:cxn>
                        <a:cxn ang="0">
                          <a:pos x="123" y="0"/>
                        </a:cxn>
                        <a:cxn ang="0">
                          <a:pos x="104" y="17"/>
                        </a:cxn>
                        <a:cxn ang="0">
                          <a:pos x="72" y="17"/>
                        </a:cxn>
                        <a:cxn ang="0">
                          <a:pos x="0" y="80"/>
                        </a:cxn>
                      </a:cxnLst>
                      <a:rect l="txL" t="txT" r="txR" b="txB"/>
                      <a:pathLst>
                        <a:path w="345" h="1053">
                          <a:moveTo>
                            <a:pt x="0" y="80"/>
                          </a:moveTo>
                          <a:lnTo>
                            <a:pt x="6" y="252"/>
                          </a:lnTo>
                          <a:lnTo>
                            <a:pt x="23" y="274"/>
                          </a:lnTo>
                          <a:lnTo>
                            <a:pt x="17" y="975"/>
                          </a:lnTo>
                          <a:lnTo>
                            <a:pt x="40" y="1053"/>
                          </a:lnTo>
                          <a:lnTo>
                            <a:pt x="98" y="1053"/>
                          </a:lnTo>
                          <a:lnTo>
                            <a:pt x="146" y="1015"/>
                          </a:lnTo>
                          <a:lnTo>
                            <a:pt x="201" y="1015"/>
                          </a:lnTo>
                          <a:lnTo>
                            <a:pt x="245" y="1053"/>
                          </a:lnTo>
                          <a:lnTo>
                            <a:pt x="307" y="1053"/>
                          </a:lnTo>
                          <a:lnTo>
                            <a:pt x="328" y="975"/>
                          </a:lnTo>
                          <a:lnTo>
                            <a:pt x="317" y="274"/>
                          </a:lnTo>
                          <a:lnTo>
                            <a:pt x="333" y="252"/>
                          </a:lnTo>
                          <a:lnTo>
                            <a:pt x="345" y="80"/>
                          </a:lnTo>
                          <a:lnTo>
                            <a:pt x="269" y="17"/>
                          </a:lnTo>
                          <a:lnTo>
                            <a:pt x="231" y="17"/>
                          </a:lnTo>
                          <a:lnTo>
                            <a:pt x="210" y="0"/>
                          </a:lnTo>
                          <a:lnTo>
                            <a:pt x="123" y="0"/>
                          </a:lnTo>
                          <a:lnTo>
                            <a:pt x="104" y="17"/>
                          </a:lnTo>
                          <a:lnTo>
                            <a:pt x="72" y="17"/>
                          </a:lnTo>
                          <a:lnTo>
                            <a:pt x="0" y="80"/>
                          </a:lnTo>
                          <a:close/>
                        </a:path>
                      </a:pathLst>
                    </a:custGeom>
                    <a:solidFill>
                      <a:srgbClr val="FFFF00">
                        <a:alpha val="100000"/>
                      </a:srgbClr>
                    </a:solidFill>
                    <a:ln w="9525" cap="flat" cmpd="sng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9300" name="Oval 158"/>
                    <p:cNvSpPr>
                      <a:spLocks noChangeAspect="1"/>
                    </p:cNvSpPr>
                    <p:nvPr/>
                  </p:nvSpPr>
                  <p:spPr>
                    <a:xfrm>
                      <a:off x="6781" y="3267"/>
                      <a:ext cx="45" cy="72"/>
                    </a:xfrm>
                    <a:prstGeom prst="ellipse">
                      <a:avLst/>
                    </a:prstGeom>
                    <a:solidFill>
                      <a:srgbClr val="FFFF00"/>
                    </a:solidFill>
                    <a:ln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>
                  </p:spPr>
                  <p:txBody>
                    <a:bodyPr/>
                    <a:lstStyle/>
                    <a:p>
                      <a:endParaRPr lang="zh-CN" altLang="en-US" dirty="0">
                        <a:latin typeface="Arial" panose="020B0604020202020204" pitchFamily="34" charset="0"/>
                      </a:endParaRPr>
                    </a:p>
                  </p:txBody>
                </p:sp>
                <p:grpSp>
                  <p:nvGrpSpPr>
                    <p:cNvPr id="9301" name="Group 159"/>
                    <p:cNvGrpSpPr>
                      <a:grpSpLocks noChangeAspect="1"/>
                    </p:cNvGrpSpPr>
                    <p:nvPr/>
                  </p:nvGrpSpPr>
                  <p:grpSpPr>
                    <a:xfrm>
                      <a:off x="6498" y="2481"/>
                      <a:ext cx="562" cy="828"/>
                      <a:chOff x="6498" y="2481"/>
                      <a:chExt cx="562" cy="828"/>
                    </a:xfrm>
                  </p:grpSpPr>
                  <p:sp>
                    <p:nvSpPr>
                      <p:cNvPr id="9307" name="Oval 160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6531" y="2481"/>
                        <a:ext cx="514" cy="282"/>
                      </a:xfrm>
                      <a:prstGeom prst="ellipse">
                        <a:avLst/>
                      </a:prstGeom>
                      <a:solidFill>
                        <a:srgbClr val="FFFF00"/>
                      </a:solidFill>
                      <a:ln w="9525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>
                    </p:spPr>
                    <p:txBody>
                      <a:bodyPr/>
                      <a:lstStyle/>
                      <a:p>
                        <a:endParaRPr lang="zh-CN" altLang="en-US" dirty="0">
                          <a:latin typeface="Arial" panose="020B0604020202020204" pitchFamily="34" charset="0"/>
                        </a:endParaRPr>
                      </a:p>
                    </p:txBody>
                  </p:sp>
                  <p:sp>
                    <p:nvSpPr>
                      <p:cNvPr id="9308" name="Freeform 161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6498" y="2610"/>
                        <a:ext cx="562" cy="699"/>
                      </a:xfrm>
                      <a:custGeom>
                        <a:avLst/>
                        <a:gdLst>
                          <a:gd name="txL" fmla="*/ 0 w 562"/>
                          <a:gd name="txT" fmla="*/ 0 h 699"/>
                          <a:gd name="txR" fmla="*/ 562 w 562"/>
                          <a:gd name="txB" fmla="*/ 699 h 699"/>
                        </a:gdLst>
                        <a:ahLst/>
                        <a:cxnLst>
                          <a:cxn ang="0">
                            <a:pos x="358" y="699"/>
                          </a:cxn>
                          <a:cxn ang="0">
                            <a:pos x="562" y="69"/>
                          </a:cxn>
                          <a:cxn ang="0">
                            <a:pos x="526" y="56"/>
                          </a:cxn>
                          <a:cxn ang="0">
                            <a:pos x="485" y="38"/>
                          </a:cxn>
                          <a:cxn ang="0">
                            <a:pos x="431" y="24"/>
                          </a:cxn>
                          <a:cxn ang="0">
                            <a:pos x="384" y="12"/>
                          </a:cxn>
                          <a:cxn ang="0">
                            <a:pos x="342" y="4"/>
                          </a:cxn>
                          <a:cxn ang="0">
                            <a:pos x="297" y="0"/>
                          </a:cxn>
                          <a:cxn ang="0">
                            <a:pos x="248" y="3"/>
                          </a:cxn>
                          <a:cxn ang="0">
                            <a:pos x="185" y="10"/>
                          </a:cxn>
                          <a:cxn ang="0">
                            <a:pos x="132" y="24"/>
                          </a:cxn>
                          <a:cxn ang="0">
                            <a:pos x="80" y="38"/>
                          </a:cxn>
                          <a:cxn ang="0">
                            <a:pos x="34" y="58"/>
                          </a:cxn>
                          <a:cxn ang="0">
                            <a:pos x="0" y="76"/>
                          </a:cxn>
                          <a:cxn ang="0">
                            <a:pos x="197" y="699"/>
                          </a:cxn>
                        </a:cxnLst>
                        <a:rect l="txL" t="txT" r="txR" b="txB"/>
                        <a:pathLst>
                          <a:path w="562" h="699">
                            <a:moveTo>
                              <a:pt x="358" y="699"/>
                            </a:moveTo>
                            <a:lnTo>
                              <a:pt x="562" y="69"/>
                            </a:lnTo>
                            <a:lnTo>
                              <a:pt x="526" y="56"/>
                            </a:lnTo>
                            <a:lnTo>
                              <a:pt x="485" y="38"/>
                            </a:lnTo>
                            <a:lnTo>
                              <a:pt x="431" y="24"/>
                            </a:lnTo>
                            <a:lnTo>
                              <a:pt x="384" y="12"/>
                            </a:lnTo>
                            <a:lnTo>
                              <a:pt x="342" y="4"/>
                            </a:lnTo>
                            <a:lnTo>
                              <a:pt x="297" y="0"/>
                            </a:lnTo>
                            <a:lnTo>
                              <a:pt x="248" y="3"/>
                            </a:lnTo>
                            <a:lnTo>
                              <a:pt x="185" y="10"/>
                            </a:lnTo>
                            <a:lnTo>
                              <a:pt x="132" y="24"/>
                            </a:lnTo>
                            <a:lnTo>
                              <a:pt x="80" y="38"/>
                            </a:lnTo>
                            <a:lnTo>
                              <a:pt x="34" y="58"/>
                            </a:lnTo>
                            <a:lnTo>
                              <a:pt x="0" y="76"/>
                            </a:lnTo>
                            <a:lnTo>
                              <a:pt x="197" y="699"/>
                            </a:lnTo>
                          </a:path>
                        </a:pathLst>
                      </a:custGeom>
                      <a:solidFill>
                        <a:srgbClr val="FFFF00">
                          <a:alpha val="100000"/>
                        </a:srgbClr>
                      </a:solidFill>
                      <a:ln w="6350" cap="flat" cmpd="sng">
                        <a:solidFill>
                          <a:srgbClr val="000000">
                            <a:alpha val="100000"/>
                          </a:srgb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>
                    </p:spPr>
                    <p:txBody>
                      <a:bodyPr/>
                      <a:lstStyle/>
                      <a:p>
                        <a:endParaRPr lang="zh-CN" altLang="en-US"/>
                      </a:p>
                    </p:txBody>
                  </p:sp>
                </p:grpSp>
                <p:grpSp>
                  <p:nvGrpSpPr>
                    <p:cNvPr id="9302" name="Group 162"/>
                    <p:cNvGrpSpPr>
                      <a:grpSpLocks noChangeAspect="1"/>
                    </p:cNvGrpSpPr>
                    <p:nvPr/>
                  </p:nvGrpSpPr>
                  <p:grpSpPr>
                    <a:xfrm>
                      <a:off x="6676" y="3385"/>
                      <a:ext cx="193" cy="804"/>
                      <a:chOff x="6676" y="3385"/>
                      <a:chExt cx="193" cy="804"/>
                    </a:xfrm>
                  </p:grpSpPr>
                  <p:sp>
                    <p:nvSpPr>
                      <p:cNvPr id="9303" name="Line 163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6708" y="3406"/>
                        <a:ext cx="1" cy="783"/>
                      </a:xfrm>
                      <a:prstGeom prst="line">
                        <a:avLst/>
                      </a:prstGeom>
                      <a:ln w="6350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>
                    </p:spPr>
                  </p:sp>
                  <p:sp>
                    <p:nvSpPr>
                      <p:cNvPr id="9304" name="Line 164"/>
                      <p:cNvSpPr>
                        <a:spLocks noChangeAspect="1"/>
                      </p:cNvSpPr>
                      <p:nvPr/>
                    </p:nvSpPr>
                    <p:spPr>
                      <a:xfrm flipV="1">
                        <a:off x="6836" y="3406"/>
                        <a:ext cx="4" cy="779"/>
                      </a:xfrm>
                      <a:prstGeom prst="line">
                        <a:avLst/>
                      </a:prstGeom>
                      <a:ln w="6350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>
                    </p:spPr>
                  </p:sp>
                  <p:sp>
                    <p:nvSpPr>
                      <p:cNvPr id="9305" name="Line 165"/>
                      <p:cNvSpPr>
                        <a:spLocks noChangeAspect="1"/>
                      </p:cNvSpPr>
                      <p:nvPr/>
                    </p:nvSpPr>
                    <p:spPr>
                      <a:xfrm flipV="1">
                        <a:off x="6866" y="3385"/>
                        <a:ext cx="3" cy="780"/>
                      </a:xfrm>
                      <a:prstGeom prst="line">
                        <a:avLst/>
                      </a:prstGeom>
                      <a:ln w="6350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>
                    </p:spPr>
                  </p:sp>
                  <p:sp>
                    <p:nvSpPr>
                      <p:cNvPr id="9306" name="Line 166"/>
                      <p:cNvSpPr>
                        <a:spLocks noChangeAspect="1"/>
                      </p:cNvSpPr>
                      <p:nvPr/>
                    </p:nvSpPr>
                    <p:spPr>
                      <a:xfrm flipH="1" flipV="1">
                        <a:off x="6676" y="3385"/>
                        <a:ext cx="2" cy="780"/>
                      </a:xfrm>
                      <a:prstGeom prst="line">
                        <a:avLst/>
                      </a:prstGeom>
                      <a:ln w="6350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>
                    </p:spPr>
                  </p:sp>
                </p:grpSp>
              </p:grpSp>
              <p:sp>
                <p:nvSpPr>
                  <p:cNvPr id="9298" name="Freeform 167"/>
                  <p:cNvSpPr>
                    <a:spLocks noChangeAspect="1"/>
                  </p:cNvSpPr>
                  <p:nvPr/>
                </p:nvSpPr>
                <p:spPr>
                  <a:xfrm>
                    <a:off x="2836" y="8325"/>
                    <a:ext cx="507" cy="506"/>
                  </a:xfrm>
                  <a:custGeom>
                    <a:avLst/>
                    <a:gdLst>
                      <a:gd name="txL" fmla="*/ 0 w 546"/>
                      <a:gd name="txT" fmla="*/ 0 h 681"/>
                      <a:gd name="txR" fmla="*/ 546 w 546"/>
                      <a:gd name="txB" fmla="*/ 681 h 681"/>
                    </a:gdLst>
                    <a:ahLst/>
                    <a:cxnLst>
                      <a:cxn ang="0">
                        <a:pos x="546" y="0"/>
                      </a:cxn>
                      <a:cxn ang="0">
                        <a:pos x="523" y="20"/>
                      </a:cxn>
                      <a:cxn ang="0">
                        <a:pos x="432" y="441"/>
                      </a:cxn>
                      <a:cxn ang="0">
                        <a:pos x="415" y="483"/>
                      </a:cxn>
                      <a:cxn ang="0">
                        <a:pos x="388" y="518"/>
                      </a:cxn>
                      <a:cxn ang="0">
                        <a:pos x="347" y="550"/>
                      </a:cxn>
                      <a:cxn ang="0">
                        <a:pos x="307" y="575"/>
                      </a:cxn>
                      <a:cxn ang="0">
                        <a:pos x="262" y="598"/>
                      </a:cxn>
                      <a:cxn ang="0">
                        <a:pos x="215" y="618"/>
                      </a:cxn>
                      <a:cxn ang="0">
                        <a:pos x="163" y="637"/>
                      </a:cxn>
                      <a:cxn ang="0">
                        <a:pos x="119" y="647"/>
                      </a:cxn>
                      <a:cxn ang="0">
                        <a:pos x="65" y="656"/>
                      </a:cxn>
                      <a:cxn ang="0">
                        <a:pos x="0" y="652"/>
                      </a:cxn>
                      <a:cxn ang="0">
                        <a:pos x="10" y="677"/>
                      </a:cxn>
                      <a:cxn ang="0">
                        <a:pos x="55" y="681"/>
                      </a:cxn>
                      <a:cxn ang="0">
                        <a:pos x="86" y="681"/>
                      </a:cxn>
                      <a:cxn ang="0">
                        <a:pos x="134" y="677"/>
                      </a:cxn>
                      <a:cxn ang="0">
                        <a:pos x="173" y="674"/>
                      </a:cxn>
                      <a:cxn ang="0">
                        <a:pos x="227" y="665"/>
                      </a:cxn>
                      <a:cxn ang="0">
                        <a:pos x="269" y="657"/>
                      </a:cxn>
                      <a:cxn ang="0">
                        <a:pos x="316" y="643"/>
                      </a:cxn>
                      <a:cxn ang="0">
                        <a:pos x="343" y="635"/>
                      </a:cxn>
                      <a:cxn ang="0">
                        <a:pos x="384" y="618"/>
                      </a:cxn>
                      <a:cxn ang="0">
                        <a:pos x="427" y="590"/>
                      </a:cxn>
                      <a:cxn ang="0">
                        <a:pos x="440" y="575"/>
                      </a:cxn>
                      <a:cxn ang="0">
                        <a:pos x="452" y="554"/>
                      </a:cxn>
                      <a:cxn ang="0">
                        <a:pos x="462" y="512"/>
                      </a:cxn>
                      <a:cxn ang="0">
                        <a:pos x="471" y="470"/>
                      </a:cxn>
                      <a:cxn ang="0">
                        <a:pos x="546" y="0"/>
                      </a:cxn>
                    </a:cxnLst>
                    <a:rect l="txL" t="txT" r="txR" b="txB"/>
                    <a:pathLst>
                      <a:path w="546" h="681">
                        <a:moveTo>
                          <a:pt x="546" y="0"/>
                        </a:moveTo>
                        <a:lnTo>
                          <a:pt x="523" y="20"/>
                        </a:lnTo>
                        <a:lnTo>
                          <a:pt x="432" y="441"/>
                        </a:lnTo>
                        <a:lnTo>
                          <a:pt x="415" y="483"/>
                        </a:lnTo>
                        <a:lnTo>
                          <a:pt x="388" y="518"/>
                        </a:lnTo>
                        <a:lnTo>
                          <a:pt x="347" y="550"/>
                        </a:lnTo>
                        <a:lnTo>
                          <a:pt x="307" y="575"/>
                        </a:lnTo>
                        <a:lnTo>
                          <a:pt x="262" y="598"/>
                        </a:lnTo>
                        <a:lnTo>
                          <a:pt x="215" y="618"/>
                        </a:lnTo>
                        <a:lnTo>
                          <a:pt x="163" y="637"/>
                        </a:lnTo>
                        <a:lnTo>
                          <a:pt x="119" y="647"/>
                        </a:lnTo>
                        <a:lnTo>
                          <a:pt x="65" y="656"/>
                        </a:lnTo>
                        <a:lnTo>
                          <a:pt x="0" y="652"/>
                        </a:lnTo>
                        <a:lnTo>
                          <a:pt x="10" y="677"/>
                        </a:lnTo>
                        <a:lnTo>
                          <a:pt x="55" y="681"/>
                        </a:lnTo>
                        <a:lnTo>
                          <a:pt x="86" y="681"/>
                        </a:lnTo>
                        <a:lnTo>
                          <a:pt x="134" y="677"/>
                        </a:lnTo>
                        <a:lnTo>
                          <a:pt x="173" y="674"/>
                        </a:lnTo>
                        <a:lnTo>
                          <a:pt x="227" y="665"/>
                        </a:lnTo>
                        <a:lnTo>
                          <a:pt x="269" y="657"/>
                        </a:lnTo>
                        <a:lnTo>
                          <a:pt x="316" y="643"/>
                        </a:lnTo>
                        <a:lnTo>
                          <a:pt x="343" y="635"/>
                        </a:lnTo>
                        <a:lnTo>
                          <a:pt x="384" y="618"/>
                        </a:lnTo>
                        <a:lnTo>
                          <a:pt x="427" y="590"/>
                        </a:lnTo>
                        <a:lnTo>
                          <a:pt x="440" y="575"/>
                        </a:lnTo>
                        <a:lnTo>
                          <a:pt x="452" y="554"/>
                        </a:lnTo>
                        <a:lnTo>
                          <a:pt x="462" y="512"/>
                        </a:lnTo>
                        <a:lnTo>
                          <a:pt x="471" y="470"/>
                        </a:lnTo>
                        <a:lnTo>
                          <a:pt x="546" y="0"/>
                        </a:lnTo>
                        <a:close/>
                      </a:path>
                    </a:pathLst>
                  </a:custGeom>
                  <a:solidFill>
                    <a:srgbClr val="FFFF00">
                      <a:alpha val="100000"/>
                    </a:srgbClr>
                  </a:solidFill>
                  <a:ln w="9525" cap="flat" cmpd="sng">
                    <a:solidFill>
                      <a:srgbClr val="00000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9285" name="Rectangle 168"/>
                <p:cNvSpPr/>
                <p:nvPr/>
              </p:nvSpPr>
              <p:spPr>
                <a:xfrm flipV="1">
                  <a:off x="3334" y="3430"/>
                  <a:ext cx="1431" cy="66"/>
                </a:xfrm>
                <a:prstGeom prst="rect">
                  <a:avLst/>
                </a:prstGeom>
                <a:solidFill>
                  <a:schemeClr val="bg1"/>
                </a:solidFill>
                <a:ln w="2857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</p:grpSp>
        </p:grpSp>
        <p:grpSp>
          <p:nvGrpSpPr>
            <p:cNvPr id="9264" name="Group 191"/>
            <p:cNvGrpSpPr/>
            <p:nvPr/>
          </p:nvGrpSpPr>
          <p:grpSpPr>
            <a:xfrm rot="-733142">
              <a:off x="3512" y="1434"/>
              <a:ext cx="1029" cy="1474"/>
              <a:chOff x="3512" y="1466"/>
              <a:chExt cx="1029" cy="1474"/>
            </a:xfrm>
          </p:grpSpPr>
          <p:sp>
            <p:nvSpPr>
              <p:cNvPr id="9265" name="Line 113"/>
              <p:cNvSpPr/>
              <p:nvPr/>
            </p:nvSpPr>
            <p:spPr>
              <a:xfrm rot="7738835">
                <a:off x="3319" y="2117"/>
                <a:ext cx="1474" cy="172"/>
              </a:xfrm>
              <a:prstGeom prst="line">
                <a:avLst/>
              </a:prstGeom>
              <a:ln w="38100" cap="flat" cmpd="sng">
                <a:solidFill>
                  <a:srgbClr val="00FFFF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9266" name="Line 114"/>
              <p:cNvSpPr/>
              <p:nvPr/>
            </p:nvSpPr>
            <p:spPr>
              <a:xfrm rot="7738835" flipH="1">
                <a:off x="4466" y="1638"/>
                <a:ext cx="50" cy="99"/>
              </a:xfrm>
              <a:prstGeom prst="line">
                <a:avLst/>
              </a:prstGeom>
              <a:ln w="38100" cap="flat" cmpd="sng">
                <a:solidFill>
                  <a:srgbClr val="00FFFF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9267" name="Line 115"/>
              <p:cNvSpPr/>
              <p:nvPr/>
            </p:nvSpPr>
            <p:spPr>
              <a:xfrm rot="7738835" flipH="1">
                <a:off x="4400" y="1702"/>
                <a:ext cx="50" cy="99"/>
              </a:xfrm>
              <a:prstGeom prst="line">
                <a:avLst/>
              </a:prstGeom>
              <a:ln w="38100" cap="flat" cmpd="sng">
                <a:solidFill>
                  <a:srgbClr val="00FFFF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9268" name="Line 116"/>
              <p:cNvSpPr/>
              <p:nvPr/>
            </p:nvSpPr>
            <p:spPr>
              <a:xfrm rot="7738835" flipH="1">
                <a:off x="4333" y="1768"/>
                <a:ext cx="50" cy="99"/>
              </a:xfrm>
              <a:prstGeom prst="line">
                <a:avLst/>
              </a:prstGeom>
              <a:ln w="38100" cap="flat" cmpd="sng">
                <a:solidFill>
                  <a:srgbClr val="00FFFF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9269" name="Line 117"/>
              <p:cNvSpPr/>
              <p:nvPr/>
            </p:nvSpPr>
            <p:spPr>
              <a:xfrm rot="7738835" flipH="1">
                <a:off x="4266" y="1832"/>
                <a:ext cx="51" cy="99"/>
              </a:xfrm>
              <a:prstGeom prst="line">
                <a:avLst/>
              </a:prstGeom>
              <a:ln w="38100" cap="flat" cmpd="sng">
                <a:solidFill>
                  <a:srgbClr val="00FFFF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9270" name="Line 118"/>
              <p:cNvSpPr/>
              <p:nvPr/>
            </p:nvSpPr>
            <p:spPr>
              <a:xfrm rot="7738835" flipH="1">
                <a:off x="4199" y="1897"/>
                <a:ext cx="51" cy="99"/>
              </a:xfrm>
              <a:prstGeom prst="line">
                <a:avLst/>
              </a:prstGeom>
              <a:ln w="38100" cap="flat" cmpd="sng">
                <a:solidFill>
                  <a:srgbClr val="00FFFF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9271" name="Line 119"/>
              <p:cNvSpPr/>
              <p:nvPr/>
            </p:nvSpPr>
            <p:spPr>
              <a:xfrm rot="7738835" flipH="1">
                <a:off x="4134" y="1961"/>
                <a:ext cx="50" cy="99"/>
              </a:xfrm>
              <a:prstGeom prst="line">
                <a:avLst/>
              </a:prstGeom>
              <a:ln w="38100" cap="flat" cmpd="sng">
                <a:solidFill>
                  <a:srgbClr val="00FFFF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9272" name="Line 120"/>
              <p:cNvSpPr/>
              <p:nvPr/>
            </p:nvSpPr>
            <p:spPr>
              <a:xfrm rot="7738835" flipH="1">
                <a:off x="4069" y="2026"/>
                <a:ext cx="50" cy="98"/>
              </a:xfrm>
              <a:prstGeom prst="line">
                <a:avLst/>
              </a:prstGeom>
              <a:ln w="38100" cap="flat" cmpd="sng">
                <a:solidFill>
                  <a:srgbClr val="00FFFF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9273" name="Line 121"/>
              <p:cNvSpPr/>
              <p:nvPr/>
            </p:nvSpPr>
            <p:spPr>
              <a:xfrm rot="7738835" flipH="1">
                <a:off x="4001" y="2090"/>
                <a:ext cx="50" cy="99"/>
              </a:xfrm>
              <a:prstGeom prst="line">
                <a:avLst/>
              </a:prstGeom>
              <a:ln w="38100" cap="flat" cmpd="sng">
                <a:solidFill>
                  <a:srgbClr val="00FFFF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9274" name="Line 122"/>
              <p:cNvSpPr/>
              <p:nvPr/>
            </p:nvSpPr>
            <p:spPr>
              <a:xfrm rot="7738835" flipH="1">
                <a:off x="3934" y="2157"/>
                <a:ext cx="52" cy="98"/>
              </a:xfrm>
              <a:prstGeom prst="line">
                <a:avLst/>
              </a:prstGeom>
              <a:ln w="38100" cap="flat" cmpd="sng">
                <a:solidFill>
                  <a:srgbClr val="00FFFF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9275" name="Line 123"/>
              <p:cNvSpPr/>
              <p:nvPr/>
            </p:nvSpPr>
            <p:spPr>
              <a:xfrm rot="7738835" flipH="1">
                <a:off x="3868" y="2220"/>
                <a:ext cx="51" cy="99"/>
              </a:xfrm>
              <a:prstGeom prst="line">
                <a:avLst/>
              </a:prstGeom>
              <a:ln w="38100" cap="flat" cmpd="sng">
                <a:solidFill>
                  <a:srgbClr val="00FFFF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9276" name="Line 124"/>
              <p:cNvSpPr/>
              <p:nvPr/>
            </p:nvSpPr>
            <p:spPr>
              <a:xfrm rot="7738835" flipH="1">
                <a:off x="3803" y="2283"/>
                <a:ext cx="51" cy="99"/>
              </a:xfrm>
              <a:prstGeom prst="line">
                <a:avLst/>
              </a:prstGeom>
              <a:ln w="38100" cap="flat" cmpd="sng">
                <a:solidFill>
                  <a:srgbClr val="00FFFF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9277" name="Line 125"/>
              <p:cNvSpPr/>
              <p:nvPr/>
            </p:nvSpPr>
            <p:spPr>
              <a:xfrm rot="7738835" flipH="1">
                <a:off x="3736" y="2349"/>
                <a:ext cx="50" cy="99"/>
              </a:xfrm>
              <a:prstGeom prst="line">
                <a:avLst/>
              </a:prstGeom>
              <a:ln w="38100" cap="flat" cmpd="sng">
                <a:solidFill>
                  <a:srgbClr val="00FFFF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9278" name="Line 126"/>
              <p:cNvSpPr/>
              <p:nvPr/>
            </p:nvSpPr>
            <p:spPr>
              <a:xfrm rot="7738835" flipH="1">
                <a:off x="3669" y="2413"/>
                <a:ext cx="50" cy="99"/>
              </a:xfrm>
              <a:prstGeom prst="line">
                <a:avLst/>
              </a:prstGeom>
              <a:ln w="38100" cap="flat" cmpd="sng">
                <a:solidFill>
                  <a:srgbClr val="00FFFF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9279" name="Line 127"/>
              <p:cNvSpPr/>
              <p:nvPr/>
            </p:nvSpPr>
            <p:spPr>
              <a:xfrm rot="7738835" flipH="1">
                <a:off x="3600" y="2478"/>
                <a:ext cx="52" cy="99"/>
              </a:xfrm>
              <a:prstGeom prst="line">
                <a:avLst/>
              </a:prstGeom>
              <a:ln w="38100" cap="flat" cmpd="sng">
                <a:solidFill>
                  <a:srgbClr val="00FFFF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9280" name="Line 128"/>
              <p:cNvSpPr/>
              <p:nvPr/>
            </p:nvSpPr>
            <p:spPr>
              <a:xfrm rot="7738835" flipH="1">
                <a:off x="3536" y="2542"/>
                <a:ext cx="51" cy="99"/>
              </a:xfrm>
              <a:prstGeom prst="line">
                <a:avLst/>
              </a:prstGeom>
              <a:ln w="38100" cap="flat" cmpd="sng">
                <a:solidFill>
                  <a:srgbClr val="00FFFF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</p:grpSp>
      <p:grpSp>
        <p:nvGrpSpPr>
          <p:cNvPr id="9224" name="Group 193"/>
          <p:cNvGrpSpPr/>
          <p:nvPr/>
        </p:nvGrpSpPr>
        <p:grpSpPr>
          <a:xfrm>
            <a:off x="6300788" y="1989138"/>
            <a:ext cx="792162" cy="2809875"/>
            <a:chOff x="3969" y="1661"/>
            <a:chExt cx="499" cy="1770"/>
          </a:xfrm>
        </p:grpSpPr>
        <p:sp>
          <p:nvSpPr>
            <p:cNvPr id="9261" name="AutoShape 38"/>
            <p:cNvSpPr/>
            <p:nvPr/>
          </p:nvSpPr>
          <p:spPr>
            <a:xfrm>
              <a:off x="4059" y="1661"/>
              <a:ext cx="409" cy="1315"/>
            </a:xfrm>
            <a:prstGeom prst="rightBrace">
              <a:avLst>
                <a:gd name="adj1" fmla="val 26792"/>
                <a:gd name="adj2" fmla="val 50000"/>
              </a:avLst>
            </a:prstGeom>
            <a:noFill/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pPr algn="ctr"/>
              <a:r>
                <a:rPr lang="en-US" altLang="zh-CN" dirty="0">
                  <a:latin typeface="Arial" panose="020B0604020202020204" pitchFamily="34" charset="0"/>
                </a:rPr>
                <a:t>                      V</a:t>
              </a:r>
            </a:p>
          </p:txBody>
        </p:sp>
        <p:sp>
          <p:nvSpPr>
            <p:cNvPr id="9262" name="AutoShape 37"/>
            <p:cNvSpPr/>
            <p:nvPr/>
          </p:nvSpPr>
          <p:spPr>
            <a:xfrm flipH="1">
              <a:off x="3969" y="2976"/>
              <a:ext cx="90" cy="455"/>
            </a:xfrm>
            <a:prstGeom prst="rightBrace">
              <a:avLst>
                <a:gd name="adj1" fmla="val 42129"/>
                <a:gd name="adj2" fmla="val 50000"/>
              </a:avLst>
            </a:prstGeom>
            <a:noFill/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pPr algn="ctr"/>
              <a:r>
                <a:rPr lang="en-US" altLang="zh-CN" dirty="0">
                  <a:latin typeface="Arial" panose="020B0604020202020204" pitchFamily="34" charset="0"/>
                </a:rPr>
                <a:t>U      </a:t>
              </a:r>
            </a:p>
          </p:txBody>
        </p:sp>
      </p:grpSp>
      <p:sp>
        <p:nvSpPr>
          <p:cNvPr id="9225" name="Line 5"/>
          <p:cNvSpPr/>
          <p:nvPr/>
        </p:nvSpPr>
        <p:spPr>
          <a:xfrm>
            <a:off x="6443663" y="188913"/>
            <a:ext cx="0" cy="5399087"/>
          </a:xfrm>
          <a:prstGeom prst="line">
            <a:avLst/>
          </a:prstGeom>
          <a:ln w="28575" cap="flat" cmpd="sng">
            <a:solidFill>
              <a:schemeClr val="tx1"/>
            </a:solidFill>
            <a:prstDash val="dash"/>
            <a:headEnd type="none" w="med" len="med"/>
            <a:tailEnd type="none" w="med" len="med"/>
          </a:ln>
        </p:spPr>
      </p:sp>
      <p:grpSp>
        <p:nvGrpSpPr>
          <p:cNvPr id="15" name="Group 207"/>
          <p:cNvGrpSpPr/>
          <p:nvPr/>
        </p:nvGrpSpPr>
        <p:grpSpPr>
          <a:xfrm>
            <a:off x="5364163" y="549275"/>
            <a:ext cx="1871662" cy="4176713"/>
            <a:chOff x="3379" y="346"/>
            <a:chExt cx="1179" cy="2631"/>
          </a:xfrm>
        </p:grpSpPr>
        <p:sp>
          <p:nvSpPr>
            <p:cNvPr id="9248" name="AutoShape 15"/>
            <p:cNvSpPr/>
            <p:nvPr/>
          </p:nvSpPr>
          <p:spPr>
            <a:xfrm>
              <a:off x="3696" y="1072"/>
              <a:ext cx="636" cy="317"/>
            </a:xfrm>
            <a:prstGeom prst="rightArrow">
              <a:avLst>
                <a:gd name="adj1" fmla="val 50000"/>
                <a:gd name="adj2" fmla="val 50157"/>
              </a:avLst>
            </a:prstGeom>
            <a:noFill/>
            <a:ln w="38100" cap="flat" cmpd="sng">
              <a:solidFill>
                <a:srgbClr val="0000FF"/>
              </a:solidFill>
              <a:prstDash val="dash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grpSp>
          <p:nvGrpSpPr>
            <p:cNvPr id="9249" name="Group 205"/>
            <p:cNvGrpSpPr/>
            <p:nvPr/>
          </p:nvGrpSpPr>
          <p:grpSpPr>
            <a:xfrm>
              <a:off x="3379" y="346"/>
              <a:ext cx="1179" cy="2631"/>
              <a:chOff x="3379" y="346"/>
              <a:chExt cx="1179" cy="2631"/>
            </a:xfrm>
          </p:grpSpPr>
          <p:sp>
            <p:nvSpPr>
              <p:cNvPr id="9250" name="Line 12"/>
              <p:cNvSpPr/>
              <p:nvPr/>
            </p:nvSpPr>
            <p:spPr>
              <a:xfrm flipH="1" flipV="1">
                <a:off x="3379" y="437"/>
                <a:ext cx="771" cy="1995"/>
              </a:xfrm>
              <a:prstGeom prst="line">
                <a:avLst/>
              </a:prstGeom>
              <a:ln w="19050" cap="flat" cmpd="sng">
                <a:solidFill>
                  <a:srgbClr val="FF1A06"/>
                </a:solidFill>
                <a:prstDash val="dash"/>
                <a:headEnd type="none" w="med" len="med"/>
                <a:tailEnd type="triangle" w="med" len="med"/>
              </a:ln>
            </p:spPr>
          </p:sp>
          <p:sp>
            <p:nvSpPr>
              <p:cNvPr id="9251" name="Line 13"/>
              <p:cNvSpPr/>
              <p:nvPr/>
            </p:nvSpPr>
            <p:spPr>
              <a:xfrm flipH="1" flipV="1">
                <a:off x="3470" y="437"/>
                <a:ext cx="726" cy="2540"/>
              </a:xfrm>
              <a:prstGeom prst="line">
                <a:avLst/>
              </a:prstGeom>
              <a:ln w="12700" cap="flat" cmpd="sng">
                <a:solidFill>
                  <a:srgbClr val="9900CC"/>
                </a:solidFill>
                <a:prstDash val="dash"/>
                <a:headEnd type="none" w="med" len="med"/>
                <a:tailEnd type="triangle" w="med" len="med"/>
              </a:ln>
            </p:spPr>
          </p:sp>
          <p:sp>
            <p:nvSpPr>
              <p:cNvPr id="9252" name="Line 185"/>
              <p:cNvSpPr/>
              <p:nvPr/>
            </p:nvSpPr>
            <p:spPr>
              <a:xfrm flipV="1">
                <a:off x="4241" y="527"/>
                <a:ext cx="227" cy="998"/>
              </a:xfrm>
              <a:prstGeom prst="line">
                <a:avLst/>
              </a:prstGeom>
              <a:ln w="19050" cap="flat" cmpd="sng">
                <a:solidFill>
                  <a:srgbClr val="800080"/>
                </a:solidFill>
                <a:prstDash val="dash"/>
                <a:headEnd type="none" w="med" len="med"/>
                <a:tailEnd type="triangle" w="med" len="med"/>
              </a:ln>
            </p:spPr>
          </p:sp>
          <p:sp>
            <p:nvSpPr>
              <p:cNvPr id="9253" name="Line 187"/>
              <p:cNvSpPr/>
              <p:nvPr/>
            </p:nvSpPr>
            <p:spPr>
              <a:xfrm flipV="1">
                <a:off x="3969" y="346"/>
                <a:ext cx="589" cy="2086"/>
              </a:xfrm>
              <a:prstGeom prst="line">
                <a:avLst/>
              </a:prstGeom>
              <a:ln w="19050" cap="flat" cmpd="sng">
                <a:solidFill>
                  <a:srgbClr val="FF0000"/>
                </a:solidFill>
                <a:prstDash val="dash"/>
                <a:headEnd type="none" w="med" len="med"/>
                <a:tailEnd type="triangle" w="med" len="med"/>
              </a:ln>
            </p:spPr>
          </p:sp>
          <p:grpSp>
            <p:nvGrpSpPr>
              <p:cNvPr id="9254" name="Group 204"/>
              <p:cNvGrpSpPr/>
              <p:nvPr/>
            </p:nvGrpSpPr>
            <p:grpSpPr>
              <a:xfrm>
                <a:off x="3923" y="1525"/>
                <a:ext cx="318" cy="1452"/>
                <a:chOff x="3923" y="1525"/>
                <a:chExt cx="318" cy="1452"/>
              </a:xfrm>
            </p:grpSpPr>
            <p:sp>
              <p:nvSpPr>
                <p:cNvPr id="9255" name="Line 11"/>
                <p:cNvSpPr/>
                <p:nvPr/>
              </p:nvSpPr>
              <p:spPr>
                <a:xfrm flipV="1">
                  <a:off x="4195" y="2614"/>
                  <a:ext cx="0" cy="363"/>
                </a:xfrm>
                <a:prstGeom prst="line">
                  <a:avLst/>
                </a:prstGeom>
                <a:ln w="19050" cap="flat" cmpd="sng">
                  <a:solidFill>
                    <a:srgbClr val="FF1A06"/>
                  </a:solidFill>
                  <a:prstDash val="solid"/>
                  <a:headEnd type="none" w="med" len="med"/>
                  <a:tailEnd type="triangle" w="med" len="med"/>
                </a:ln>
              </p:spPr>
            </p:sp>
            <p:sp>
              <p:nvSpPr>
                <p:cNvPr id="9256" name="Line 179"/>
                <p:cNvSpPr/>
                <p:nvPr/>
              </p:nvSpPr>
              <p:spPr>
                <a:xfrm flipH="1" flipV="1">
                  <a:off x="3923" y="1979"/>
                  <a:ext cx="273" cy="998"/>
                </a:xfrm>
                <a:prstGeom prst="line">
                  <a:avLst/>
                </a:prstGeom>
                <a:ln w="12700" cap="flat" cmpd="sng">
                  <a:solidFill>
                    <a:srgbClr val="9900CC"/>
                  </a:solidFill>
                  <a:prstDash val="solid"/>
                  <a:headEnd type="none" w="med" len="med"/>
                  <a:tailEnd type="triangle" w="med" len="med"/>
                </a:ln>
              </p:spPr>
            </p:sp>
            <p:sp>
              <p:nvSpPr>
                <p:cNvPr id="9257" name="Line 181"/>
                <p:cNvSpPr/>
                <p:nvPr/>
              </p:nvSpPr>
              <p:spPr>
                <a:xfrm flipH="1" flipV="1">
                  <a:off x="3923" y="1888"/>
                  <a:ext cx="227" cy="544"/>
                </a:xfrm>
                <a:prstGeom prst="line">
                  <a:avLst/>
                </a:prstGeom>
                <a:ln w="19050" cap="flat" cmpd="sng">
                  <a:solidFill>
                    <a:srgbClr val="FF1A06"/>
                  </a:solidFill>
                  <a:prstDash val="solid"/>
                  <a:headEnd type="none" w="med" len="med"/>
                  <a:tailEnd type="triangle" w="med" len="med"/>
                </a:ln>
              </p:spPr>
            </p:sp>
            <p:sp>
              <p:nvSpPr>
                <p:cNvPr id="9258" name="Line 183"/>
                <p:cNvSpPr/>
                <p:nvPr/>
              </p:nvSpPr>
              <p:spPr>
                <a:xfrm flipV="1">
                  <a:off x="3969" y="1525"/>
                  <a:ext cx="272" cy="1452"/>
                </a:xfrm>
                <a:prstGeom prst="line">
                  <a:avLst/>
                </a:prstGeom>
                <a:ln w="19050" cap="flat" cmpd="sng">
                  <a:solidFill>
                    <a:srgbClr val="800080"/>
                  </a:solidFill>
                  <a:prstDash val="solid"/>
                  <a:headEnd type="none" w="med" len="med"/>
                  <a:tailEnd type="triangle" w="med" len="med"/>
                </a:ln>
              </p:spPr>
            </p:sp>
            <p:sp>
              <p:nvSpPr>
                <p:cNvPr id="9259" name="Line 186"/>
                <p:cNvSpPr/>
                <p:nvPr/>
              </p:nvSpPr>
              <p:spPr>
                <a:xfrm flipV="1">
                  <a:off x="3969" y="2614"/>
                  <a:ext cx="0" cy="363"/>
                </a:xfrm>
                <a:prstGeom prst="line">
                  <a:avLst/>
                </a:prstGeom>
                <a:ln w="19050" cap="flat" cmpd="sng">
                  <a:solidFill>
                    <a:srgbClr val="FF1A06"/>
                  </a:solidFill>
                  <a:prstDash val="solid"/>
                  <a:headEnd type="none" w="med" len="med"/>
                  <a:tailEnd type="triangle" w="med" len="med"/>
                </a:ln>
              </p:spPr>
            </p:sp>
            <p:sp>
              <p:nvSpPr>
                <p:cNvPr id="9260" name="Line 188"/>
                <p:cNvSpPr/>
                <p:nvPr/>
              </p:nvSpPr>
              <p:spPr>
                <a:xfrm flipV="1">
                  <a:off x="3969" y="1571"/>
                  <a:ext cx="226" cy="861"/>
                </a:xfrm>
                <a:prstGeom prst="line">
                  <a:avLst/>
                </a:prstGeom>
                <a:ln w="19050" cap="flat" cmpd="sng">
                  <a:solidFill>
                    <a:srgbClr val="FF0000"/>
                  </a:solidFill>
                  <a:prstDash val="solid"/>
                  <a:headEnd type="none" w="med" len="med"/>
                  <a:tailEnd type="triangle" w="med" len="med"/>
                </a:ln>
              </p:spPr>
            </p:sp>
          </p:grpSp>
        </p:grpSp>
      </p:grpSp>
      <p:grpSp>
        <p:nvGrpSpPr>
          <p:cNvPr id="18" name="Group 208"/>
          <p:cNvGrpSpPr/>
          <p:nvPr/>
        </p:nvGrpSpPr>
        <p:grpSpPr>
          <a:xfrm>
            <a:off x="6227763" y="2060575"/>
            <a:ext cx="2665412" cy="1441450"/>
            <a:chOff x="3923" y="1298"/>
            <a:chExt cx="1679" cy="908"/>
          </a:xfrm>
        </p:grpSpPr>
        <p:sp>
          <p:nvSpPr>
            <p:cNvPr id="9242" name="AutoShape 100"/>
            <p:cNvSpPr/>
            <p:nvPr/>
          </p:nvSpPr>
          <p:spPr>
            <a:xfrm>
              <a:off x="5239" y="1298"/>
              <a:ext cx="363" cy="908"/>
            </a:xfrm>
            <a:prstGeom prst="upArrow">
              <a:avLst>
                <a:gd name="adj1" fmla="val 50000"/>
                <a:gd name="adj2" fmla="val 62534"/>
              </a:avLst>
            </a:prstGeom>
            <a:solidFill>
              <a:srgbClr val="0066FF"/>
            </a:solidFill>
            <a:ln w="9525" cap="flat" cmpd="sng">
              <a:solidFill>
                <a:srgbClr val="3366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grpSp>
          <p:nvGrpSpPr>
            <p:cNvPr id="9243" name="Group 206"/>
            <p:cNvGrpSpPr/>
            <p:nvPr/>
          </p:nvGrpSpPr>
          <p:grpSpPr>
            <a:xfrm>
              <a:off x="3923" y="1344"/>
              <a:ext cx="1542" cy="862"/>
              <a:chOff x="3923" y="1344"/>
              <a:chExt cx="1542" cy="862"/>
            </a:xfrm>
          </p:grpSpPr>
          <p:sp>
            <p:nvSpPr>
              <p:cNvPr id="9244" name="Line 180"/>
              <p:cNvSpPr/>
              <p:nvPr/>
            </p:nvSpPr>
            <p:spPr>
              <a:xfrm>
                <a:off x="3923" y="1979"/>
                <a:ext cx="1497" cy="227"/>
              </a:xfrm>
              <a:prstGeom prst="line">
                <a:avLst/>
              </a:prstGeom>
              <a:ln w="19050" cap="flat" cmpd="sng">
                <a:solidFill>
                  <a:srgbClr val="800080"/>
                </a:solidFill>
                <a:prstDash val="solid"/>
                <a:headEnd type="none" w="med" len="med"/>
                <a:tailEnd type="triangle" w="med" len="med"/>
              </a:ln>
            </p:spPr>
          </p:sp>
          <p:sp>
            <p:nvSpPr>
              <p:cNvPr id="9245" name="Line 182"/>
              <p:cNvSpPr/>
              <p:nvPr/>
            </p:nvSpPr>
            <p:spPr>
              <a:xfrm>
                <a:off x="3923" y="1933"/>
                <a:ext cx="1542" cy="273"/>
              </a:xfrm>
              <a:prstGeom prst="line">
                <a:avLst/>
              </a:prstGeom>
              <a:ln w="19050" cap="flat" cmpd="sng">
                <a:solidFill>
                  <a:srgbClr val="FF0000"/>
                </a:solidFill>
                <a:prstDash val="solid"/>
                <a:headEnd type="none" w="med" len="med"/>
                <a:tailEnd type="triangle" w="med" len="med"/>
              </a:ln>
            </p:spPr>
          </p:sp>
          <p:sp>
            <p:nvSpPr>
              <p:cNvPr id="9246" name="Line 184"/>
              <p:cNvSpPr/>
              <p:nvPr/>
            </p:nvSpPr>
            <p:spPr>
              <a:xfrm flipV="1">
                <a:off x="4241" y="1344"/>
                <a:ext cx="1179" cy="181"/>
              </a:xfrm>
              <a:prstGeom prst="line">
                <a:avLst/>
              </a:prstGeom>
              <a:ln w="19050" cap="flat" cmpd="sng">
                <a:solidFill>
                  <a:srgbClr val="800080"/>
                </a:solidFill>
                <a:prstDash val="solid"/>
                <a:headEnd type="none" w="med" len="med"/>
                <a:tailEnd type="triangle" w="med" len="med"/>
              </a:ln>
            </p:spPr>
          </p:sp>
          <p:sp>
            <p:nvSpPr>
              <p:cNvPr id="9247" name="Line 189"/>
              <p:cNvSpPr/>
              <p:nvPr/>
            </p:nvSpPr>
            <p:spPr>
              <a:xfrm flipV="1">
                <a:off x="4195" y="1344"/>
                <a:ext cx="1225" cy="227"/>
              </a:xfrm>
              <a:prstGeom prst="line">
                <a:avLst/>
              </a:prstGeom>
              <a:ln w="9525" cap="flat" cmpd="sng">
                <a:solidFill>
                  <a:srgbClr val="FF0000"/>
                </a:solidFill>
                <a:prstDash val="solid"/>
                <a:headEnd type="none" w="med" len="med"/>
                <a:tailEnd type="triangle" w="med" len="med"/>
              </a:ln>
            </p:spPr>
          </p:sp>
        </p:grpSp>
      </p:grpSp>
      <p:sp>
        <p:nvSpPr>
          <p:cNvPr id="9228" name="Line 190"/>
          <p:cNvSpPr/>
          <p:nvPr/>
        </p:nvSpPr>
        <p:spPr>
          <a:xfrm>
            <a:off x="6659563" y="4725988"/>
            <a:ext cx="1368425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9229" name="Text Box 194"/>
          <p:cNvSpPr txBox="1"/>
          <p:nvPr/>
        </p:nvSpPr>
        <p:spPr>
          <a:xfrm>
            <a:off x="5795963" y="6092825"/>
            <a:ext cx="1368425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dirty="0">
                <a:solidFill>
                  <a:srgbClr val="0000CC"/>
                </a:solidFill>
                <a:latin typeface="Arial" panose="020B0604020202020204" pitchFamily="34" charset="0"/>
              </a:rPr>
              <a:t>投影仪</a:t>
            </a:r>
            <a:endParaRPr lang="zh-CN" altLang="en-US" b="0" dirty="0">
              <a:solidFill>
                <a:srgbClr val="0000CC"/>
              </a:solidFill>
              <a:latin typeface="Arial" panose="020B0604020202020204" pitchFamily="34" charset="0"/>
            </a:endParaRPr>
          </a:p>
        </p:txBody>
      </p:sp>
      <p:grpSp>
        <p:nvGrpSpPr>
          <p:cNvPr id="20" name="Group 210"/>
          <p:cNvGrpSpPr/>
          <p:nvPr/>
        </p:nvGrpSpPr>
        <p:grpSpPr>
          <a:xfrm>
            <a:off x="6300788" y="4724400"/>
            <a:ext cx="358775" cy="719138"/>
            <a:chOff x="3969" y="2976"/>
            <a:chExt cx="226" cy="453"/>
          </a:xfrm>
        </p:grpSpPr>
        <p:sp>
          <p:nvSpPr>
            <p:cNvPr id="9240" name="Line 195"/>
            <p:cNvSpPr/>
            <p:nvPr/>
          </p:nvSpPr>
          <p:spPr>
            <a:xfrm flipV="1">
              <a:off x="3969" y="2976"/>
              <a:ext cx="0" cy="453"/>
            </a:xfrm>
            <a:prstGeom prst="line">
              <a:avLst/>
            </a:prstGeom>
            <a:ln w="19050" cap="flat" cmpd="sng">
              <a:solidFill>
                <a:srgbClr val="FF0000"/>
              </a:solidFill>
              <a:prstDash val="solid"/>
              <a:headEnd type="none" w="med" len="med"/>
              <a:tailEnd type="triangle" w="med" len="med"/>
            </a:ln>
          </p:spPr>
        </p:sp>
        <p:sp>
          <p:nvSpPr>
            <p:cNvPr id="9241" name="Line 196"/>
            <p:cNvSpPr/>
            <p:nvPr/>
          </p:nvSpPr>
          <p:spPr>
            <a:xfrm flipV="1">
              <a:off x="4150" y="2976"/>
              <a:ext cx="45" cy="453"/>
            </a:xfrm>
            <a:prstGeom prst="line">
              <a:avLst/>
            </a:prstGeom>
            <a:ln w="19050" cap="flat" cmpd="sng">
              <a:solidFill>
                <a:srgbClr val="FF0000"/>
              </a:solidFill>
              <a:prstDash val="solid"/>
              <a:headEnd type="none" w="med" len="med"/>
              <a:tailEnd type="triangle" w="med" len="med"/>
            </a:ln>
          </p:spPr>
        </p:sp>
      </p:grpSp>
      <p:sp>
        <p:nvSpPr>
          <p:cNvPr id="9231" name="Text Box 197"/>
          <p:cNvSpPr txBox="1"/>
          <p:nvPr/>
        </p:nvSpPr>
        <p:spPr>
          <a:xfrm>
            <a:off x="8729663" y="2133600"/>
            <a:ext cx="450850" cy="1311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000" dirty="0">
                <a:latin typeface="黑体" panose="02010609060101010101" pitchFamily="49" charset="-122"/>
              </a:rPr>
              <a:t>投影屏幕</a:t>
            </a:r>
          </a:p>
        </p:txBody>
      </p:sp>
      <p:sp>
        <p:nvSpPr>
          <p:cNvPr id="9232" name="Text Box 199"/>
          <p:cNvSpPr txBox="1"/>
          <p:nvPr/>
        </p:nvSpPr>
        <p:spPr>
          <a:xfrm>
            <a:off x="7740650" y="1125538"/>
            <a:ext cx="1152525" cy="3667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0" dirty="0">
                <a:latin typeface="Arial" panose="020B0604020202020204" pitchFamily="34" charset="0"/>
              </a:rPr>
              <a:t>平面镜</a:t>
            </a:r>
          </a:p>
        </p:txBody>
      </p:sp>
      <p:sp>
        <p:nvSpPr>
          <p:cNvPr id="9233" name="Line 200"/>
          <p:cNvSpPr/>
          <p:nvPr/>
        </p:nvSpPr>
        <p:spPr>
          <a:xfrm flipV="1">
            <a:off x="7092950" y="1341438"/>
            <a:ext cx="792163" cy="503237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9234" name="Text Box 201"/>
          <p:cNvSpPr txBox="1"/>
          <p:nvPr/>
        </p:nvSpPr>
        <p:spPr>
          <a:xfrm>
            <a:off x="7991475" y="3789363"/>
            <a:ext cx="1152525" cy="3667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0" dirty="0">
                <a:latin typeface="Arial" panose="020B0604020202020204" pitchFamily="34" charset="0"/>
              </a:rPr>
              <a:t>凸透镜</a:t>
            </a:r>
          </a:p>
        </p:txBody>
      </p:sp>
      <p:sp>
        <p:nvSpPr>
          <p:cNvPr id="9235" name="Line 202"/>
          <p:cNvSpPr/>
          <p:nvPr/>
        </p:nvSpPr>
        <p:spPr>
          <a:xfrm>
            <a:off x="7451725" y="4005263"/>
            <a:ext cx="649288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9236" name="AutoShape 211">
            <a:hlinkClick r:id="" action="ppaction://hlinkshowjump?jump=firstslide"/>
          </p:cNvPr>
          <p:cNvSpPr/>
          <p:nvPr/>
        </p:nvSpPr>
        <p:spPr>
          <a:xfrm>
            <a:off x="7669213" y="6237288"/>
            <a:ext cx="360362" cy="360362"/>
          </a:xfrm>
          <a:prstGeom prst="actionButtonBeginning">
            <a:avLst/>
          </a:prstGeom>
          <a:solidFill>
            <a:schemeClr val="accent1"/>
          </a:solidFill>
          <a:ln w="9525">
            <a:noFill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9237" name="AutoShape 212">
            <a:hlinkClick r:id="" action="ppaction://hlinkshowjump?jump=previousslide"/>
          </p:cNvPr>
          <p:cNvSpPr/>
          <p:nvPr/>
        </p:nvSpPr>
        <p:spPr>
          <a:xfrm>
            <a:off x="8029575" y="6237288"/>
            <a:ext cx="287338" cy="360362"/>
          </a:xfrm>
          <a:prstGeom prst="actionButtonBackPrevious">
            <a:avLst/>
          </a:prstGeom>
          <a:solidFill>
            <a:schemeClr val="accent1"/>
          </a:solidFill>
          <a:ln w="9525">
            <a:noFill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9238" name="AutoShape 213">
            <a:hlinkClick r:id="" action="ppaction://hlinkshowjump?jump=nextslide"/>
          </p:cNvPr>
          <p:cNvSpPr/>
          <p:nvPr/>
        </p:nvSpPr>
        <p:spPr>
          <a:xfrm>
            <a:off x="8316913" y="6237288"/>
            <a:ext cx="287337" cy="360362"/>
          </a:xfrm>
          <a:prstGeom prst="actionButtonForwardNext">
            <a:avLst/>
          </a:prstGeom>
          <a:solidFill>
            <a:schemeClr val="accent1"/>
          </a:solidFill>
          <a:ln w="9525">
            <a:noFill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9239" name="AutoShape 214">
            <a:hlinkClick r:id="" action="ppaction://noaction"/>
          </p:cNvPr>
          <p:cNvSpPr/>
          <p:nvPr/>
        </p:nvSpPr>
        <p:spPr>
          <a:xfrm>
            <a:off x="8532813" y="6237288"/>
            <a:ext cx="360362" cy="360362"/>
          </a:xfrm>
          <a:prstGeom prst="actionButtonEnd">
            <a:avLst/>
          </a:prstGeom>
          <a:solidFill>
            <a:schemeClr val="accent1"/>
          </a:solidFill>
          <a:ln w="9525">
            <a:noFill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584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/>
          </p:cNvPicPr>
          <p:nvPr/>
        </p:nvPicPr>
        <p:blipFill>
          <a:blip r:embed="rId2">
            <a:lum bright="-6000" contrast="36000"/>
          </a:blip>
          <a:stretch>
            <a:fillRect/>
          </a:stretch>
        </p:blipFill>
        <p:spPr>
          <a:xfrm>
            <a:off x="179388" y="765175"/>
            <a:ext cx="8208962" cy="36433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43" name="Text Box 12"/>
          <p:cNvSpPr txBox="1"/>
          <p:nvPr/>
        </p:nvSpPr>
        <p:spPr>
          <a:xfrm>
            <a:off x="0" y="0"/>
            <a:ext cx="4572000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 dirty="0">
                <a:solidFill>
                  <a:srgbClr val="0000CC"/>
                </a:solidFill>
                <a:latin typeface="Arial" panose="020B0604020202020204" pitchFamily="34" charset="0"/>
              </a:rPr>
              <a:t>照相机成像原理</a:t>
            </a:r>
            <a:endParaRPr lang="zh-CN" altLang="en-US" sz="4400" b="0" dirty="0">
              <a:solidFill>
                <a:srgbClr val="0000CC"/>
              </a:solidFill>
              <a:latin typeface="Arial" panose="020B0604020202020204" pitchFamily="34" charset="0"/>
            </a:endParaRPr>
          </a:p>
        </p:txBody>
      </p:sp>
      <p:sp>
        <p:nvSpPr>
          <p:cNvPr id="10244" name="Text Box 13"/>
          <p:cNvSpPr txBox="1"/>
          <p:nvPr/>
        </p:nvSpPr>
        <p:spPr>
          <a:xfrm>
            <a:off x="323850" y="4581525"/>
            <a:ext cx="8496300" cy="1920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dirty="0">
                <a:solidFill>
                  <a:srgbClr val="003366"/>
                </a:solidFill>
                <a:latin typeface="Times New Roman" panose="02020603050405020304" pitchFamily="18" charset="0"/>
              </a:rPr>
              <a:t>        物体位于凸透镜</a:t>
            </a:r>
            <a:r>
              <a:rPr lang="en-US" altLang="zh-CN" sz="4000" dirty="0">
                <a:solidFill>
                  <a:srgbClr val="003366"/>
                </a:solidFill>
                <a:latin typeface="Times New Roman" panose="02020603050405020304" pitchFamily="18" charset="0"/>
              </a:rPr>
              <a:t>2</a:t>
            </a:r>
            <a:r>
              <a:rPr lang="zh-CN" altLang="en-US" sz="4000" dirty="0">
                <a:solidFill>
                  <a:srgbClr val="003366"/>
                </a:solidFill>
                <a:latin typeface="Times New Roman" panose="02020603050405020304" pitchFamily="18" charset="0"/>
              </a:rPr>
              <a:t>倍焦距以外</a:t>
            </a:r>
            <a:r>
              <a:rPr lang="en-US" altLang="zh-CN" sz="4000" dirty="0">
                <a:solidFill>
                  <a:srgbClr val="003366"/>
                </a:solidFill>
                <a:latin typeface="Times New Roman" panose="02020603050405020304" pitchFamily="18" charset="0"/>
              </a:rPr>
              <a:t>(</a:t>
            </a:r>
            <a:r>
              <a:rPr lang="en-US" altLang="zh-CN" sz="4000" dirty="0">
                <a:solidFill>
                  <a:srgbClr val="0000CC"/>
                </a:solidFill>
                <a:latin typeface="Times New Roman" panose="02020603050405020304" pitchFamily="18" charset="0"/>
              </a:rPr>
              <a:t>U&gt;2f</a:t>
            </a:r>
            <a:r>
              <a:rPr lang="en-US" altLang="zh-CN" sz="4000" dirty="0">
                <a:solidFill>
                  <a:srgbClr val="003366"/>
                </a:solidFill>
                <a:latin typeface="Times New Roman" panose="02020603050405020304" pitchFamily="18" charset="0"/>
              </a:rPr>
              <a:t>)</a:t>
            </a:r>
            <a:r>
              <a:rPr lang="zh-CN" altLang="en-US" sz="4000" dirty="0">
                <a:solidFill>
                  <a:srgbClr val="003366"/>
                </a:solidFill>
                <a:latin typeface="Times New Roman" panose="02020603050405020304" pitchFamily="18" charset="0"/>
              </a:rPr>
              <a:t>，</a:t>
            </a:r>
            <a:r>
              <a:rPr lang="zh-CN" altLang="en-US" sz="4000" dirty="0">
                <a:solidFill>
                  <a:srgbClr val="FF0000"/>
                </a:solidFill>
                <a:latin typeface="Times New Roman" panose="02020603050405020304" pitchFamily="18" charset="0"/>
              </a:rPr>
              <a:t>物距</a:t>
            </a:r>
            <a:r>
              <a:rPr lang="zh-CN" altLang="en-US" sz="4000" dirty="0">
                <a:latin typeface="Arial" panose="020B0604020202020204" pitchFamily="34" charset="0"/>
              </a:rPr>
              <a:t>大于</a:t>
            </a:r>
            <a:r>
              <a:rPr lang="zh-CN" altLang="en-US" sz="4000" dirty="0">
                <a:solidFill>
                  <a:srgbClr val="FF0000"/>
                </a:solidFill>
                <a:latin typeface="Times New Roman" panose="02020603050405020304" pitchFamily="18" charset="0"/>
              </a:rPr>
              <a:t>像距</a:t>
            </a:r>
            <a:r>
              <a:rPr lang="en-US" altLang="zh-CN" sz="4000" dirty="0">
                <a:solidFill>
                  <a:srgbClr val="FF0000"/>
                </a:solidFill>
                <a:latin typeface="Times New Roman" panose="02020603050405020304" pitchFamily="18" charset="0"/>
              </a:rPr>
              <a:t>(</a:t>
            </a:r>
            <a:r>
              <a:rPr lang="en-US" altLang="zh-CN" sz="4000" dirty="0">
                <a:solidFill>
                  <a:srgbClr val="0000CC"/>
                </a:solidFill>
                <a:latin typeface="Times New Roman" panose="02020603050405020304" pitchFamily="18" charset="0"/>
              </a:rPr>
              <a:t>U&gt;V</a:t>
            </a:r>
            <a:r>
              <a:rPr lang="en-US" altLang="zh-CN" sz="4000" dirty="0">
                <a:solidFill>
                  <a:srgbClr val="FF0000"/>
                </a:solidFill>
                <a:latin typeface="Times New Roman" panose="02020603050405020304" pitchFamily="18" charset="0"/>
              </a:rPr>
              <a:t>)</a:t>
            </a:r>
            <a:r>
              <a:rPr lang="zh-CN" altLang="en-US" sz="4000" dirty="0">
                <a:solidFill>
                  <a:srgbClr val="FF0000"/>
                </a:solidFill>
                <a:latin typeface="Times New Roman" panose="02020603050405020304" pitchFamily="18" charset="0"/>
              </a:rPr>
              <a:t>，</a:t>
            </a:r>
            <a:r>
              <a:rPr lang="zh-CN" altLang="en-US" sz="4000" dirty="0">
                <a:solidFill>
                  <a:srgbClr val="003366"/>
                </a:solidFill>
                <a:latin typeface="Times New Roman" panose="02020603050405020304" pitchFamily="18" charset="0"/>
              </a:rPr>
              <a:t>成</a:t>
            </a:r>
            <a:r>
              <a:rPr lang="zh-CN" altLang="en-US" sz="4000" dirty="0">
                <a:solidFill>
                  <a:srgbClr val="FF0000"/>
                </a:solidFill>
                <a:latin typeface="Times New Roman" panose="02020603050405020304" pitchFamily="18" charset="0"/>
              </a:rPr>
              <a:t>倒立缩小的实像。</a:t>
            </a:r>
          </a:p>
        </p:txBody>
      </p:sp>
      <p:sp>
        <p:nvSpPr>
          <p:cNvPr id="10245" name="Line 14">
            <a:hlinkClick r:id="" action="ppaction://noaction"/>
          </p:cNvPr>
          <p:cNvSpPr/>
          <p:nvPr/>
        </p:nvSpPr>
        <p:spPr>
          <a:xfrm flipV="1">
            <a:off x="971550" y="2667000"/>
            <a:ext cx="7239000" cy="0"/>
          </a:xfrm>
          <a:prstGeom prst="line">
            <a:avLst/>
          </a:prstGeom>
          <a:ln w="12700" cap="flat" cmpd="sng">
            <a:solidFill>
              <a:srgbClr val="FF66FF"/>
            </a:solidFill>
            <a:prstDash val="lgDashDot"/>
            <a:headEnd type="none" w="med" len="med"/>
            <a:tailEnd type="none" w="med" len="med"/>
          </a:ln>
        </p:spPr>
      </p:sp>
      <p:sp>
        <p:nvSpPr>
          <p:cNvPr id="10246" name="Line 17"/>
          <p:cNvSpPr/>
          <p:nvPr/>
        </p:nvSpPr>
        <p:spPr>
          <a:xfrm rot="-677120">
            <a:off x="6100763" y="2619375"/>
            <a:ext cx="98425" cy="69850"/>
          </a:xfrm>
          <a:prstGeom prst="line">
            <a:avLst/>
          </a:prstGeom>
          <a:ln w="9525" cap="flat" cmpd="sng">
            <a:solidFill>
              <a:srgbClr val="00008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10247" name="Text Box 18"/>
          <p:cNvSpPr txBox="1"/>
          <p:nvPr/>
        </p:nvSpPr>
        <p:spPr>
          <a:xfrm>
            <a:off x="4572000" y="2636838"/>
            <a:ext cx="504825" cy="3365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1600" b="0" dirty="0">
                <a:solidFill>
                  <a:srgbClr val="04080C"/>
                </a:solidFill>
                <a:latin typeface="Times New Roman" panose="02020603050405020304" pitchFamily="18" charset="0"/>
              </a:rPr>
              <a:t>f</a:t>
            </a:r>
          </a:p>
        </p:txBody>
      </p:sp>
      <p:sp>
        <p:nvSpPr>
          <p:cNvPr id="10248" name="Text Box 19"/>
          <p:cNvSpPr txBox="1"/>
          <p:nvPr/>
        </p:nvSpPr>
        <p:spPr>
          <a:xfrm>
            <a:off x="3635375" y="2636838"/>
            <a:ext cx="395288" cy="3968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2000" b="0" dirty="0">
                <a:latin typeface="Times New Roman" panose="02020603050405020304" pitchFamily="18" charset="0"/>
              </a:rPr>
              <a:t>2f</a:t>
            </a:r>
          </a:p>
        </p:txBody>
      </p:sp>
      <p:sp>
        <p:nvSpPr>
          <p:cNvPr id="10249" name="Text Box 20"/>
          <p:cNvSpPr txBox="1"/>
          <p:nvPr/>
        </p:nvSpPr>
        <p:spPr>
          <a:xfrm>
            <a:off x="6011863" y="2636838"/>
            <a:ext cx="504825" cy="3365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1600" b="0" dirty="0">
                <a:solidFill>
                  <a:srgbClr val="04080C"/>
                </a:solidFill>
                <a:latin typeface="Times New Roman" panose="02020603050405020304" pitchFamily="18" charset="0"/>
              </a:rPr>
              <a:t>f</a:t>
            </a:r>
          </a:p>
        </p:txBody>
      </p:sp>
      <p:sp>
        <p:nvSpPr>
          <p:cNvPr id="10250" name="AutoShape 22">
            <a:hlinkClick r:id="" action="ppaction://hlinkshowjump?jump=firstslide"/>
          </p:cNvPr>
          <p:cNvSpPr/>
          <p:nvPr/>
        </p:nvSpPr>
        <p:spPr>
          <a:xfrm>
            <a:off x="7669213" y="6237288"/>
            <a:ext cx="360362" cy="360362"/>
          </a:xfrm>
          <a:prstGeom prst="actionButtonBeginning">
            <a:avLst/>
          </a:prstGeom>
          <a:solidFill>
            <a:schemeClr val="accent1"/>
          </a:solidFill>
          <a:ln w="9525">
            <a:noFill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0251" name="AutoShape 23">
            <a:hlinkClick r:id="" action="ppaction://hlinkshowjump?jump=previousslide"/>
          </p:cNvPr>
          <p:cNvSpPr/>
          <p:nvPr/>
        </p:nvSpPr>
        <p:spPr>
          <a:xfrm>
            <a:off x="8029575" y="6237288"/>
            <a:ext cx="287338" cy="360362"/>
          </a:xfrm>
          <a:prstGeom prst="actionButtonBackPrevious">
            <a:avLst/>
          </a:prstGeom>
          <a:solidFill>
            <a:schemeClr val="accent1"/>
          </a:solidFill>
          <a:ln w="9525">
            <a:noFill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0252" name="AutoShape 24">
            <a:hlinkClick r:id="" action="ppaction://hlinkshowjump?jump=nextslide"/>
          </p:cNvPr>
          <p:cNvSpPr/>
          <p:nvPr/>
        </p:nvSpPr>
        <p:spPr>
          <a:xfrm>
            <a:off x="8316913" y="6237288"/>
            <a:ext cx="287337" cy="360362"/>
          </a:xfrm>
          <a:prstGeom prst="actionButtonForwardNext">
            <a:avLst/>
          </a:prstGeom>
          <a:solidFill>
            <a:schemeClr val="accent1"/>
          </a:solidFill>
          <a:ln w="9525">
            <a:noFill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0253" name="AutoShape 25">
            <a:hlinkClick r:id="" action="ppaction://noaction"/>
          </p:cNvPr>
          <p:cNvSpPr/>
          <p:nvPr/>
        </p:nvSpPr>
        <p:spPr>
          <a:xfrm>
            <a:off x="8532813" y="6237288"/>
            <a:ext cx="360362" cy="360362"/>
          </a:xfrm>
          <a:prstGeom prst="actionButtonEnd">
            <a:avLst/>
          </a:prstGeom>
          <a:solidFill>
            <a:schemeClr val="accent1"/>
          </a:solidFill>
          <a:ln w="9525">
            <a:noFill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2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2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1546</Words>
  <Application>Microsoft Office PowerPoint</Application>
  <PresentationFormat>全屏显示(4:3)</PresentationFormat>
  <Paragraphs>262</Paragraphs>
  <Slides>28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2</vt:i4>
      </vt:variant>
      <vt:variant>
        <vt:lpstr>幻灯片标题</vt:lpstr>
      </vt:variant>
      <vt:variant>
        <vt:i4>28</vt:i4>
      </vt:variant>
    </vt:vector>
  </HeadingPairs>
  <TitlesOfParts>
    <vt:vector size="31" baseType="lpstr">
      <vt:lpstr>默认设计模板</vt:lpstr>
      <vt:lpstr>Bitmap Image</vt:lpstr>
      <vt:lpstr>MSPhotoEd.3</vt:lpstr>
      <vt:lpstr>PowerPoint 演示文稿</vt:lpstr>
      <vt:lpstr>三条特殊光线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2  小结探究凸透镜成像的规律</vt:lpstr>
      <vt:lpstr>PowerPoint 演示文稿</vt:lpstr>
      <vt:lpstr>小结探究凸透镜成像的规律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Lenovo (Beijing) Limited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凸透镜成像规律专题</dc:title>
  <dc:creator>Lenovo User</dc:creator>
  <cp:lastModifiedBy>User</cp:lastModifiedBy>
  <cp:revision>56</cp:revision>
  <dcterms:created xsi:type="dcterms:W3CDTF">2006-02-23T07:45:37Z</dcterms:created>
  <dcterms:modified xsi:type="dcterms:W3CDTF">2020-01-12T15:00:00Z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2052-10.1.0.7521</vt:lpwstr>
  </property>
</Properties>
</file>