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ags/tag56.xml" ContentType="application/vnd.openxmlformats-officedocument.presentationml.tags+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ppt/tags/tag36.xml" ContentType="application/vnd.openxmlformats-officedocument.presentationml.tags+xml"/>
  <Override PartName="/ppt/tags/tag45.xml" ContentType="application/vnd.openxmlformats-officedocument.presentationml.tags+xml"/>
  <Override PartName="/ppt/tags/tag54.xml" ContentType="application/vnd.openxmlformats-officedocument.presentationml.tags+xml"/>
  <Override PartName="/ppt/tags/tag63.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34.xml" ContentType="application/vnd.openxmlformats-officedocument.presentationml.tags+xml"/>
  <Override PartName="/ppt/tags/tag43.xml" ContentType="application/vnd.openxmlformats-officedocument.presentationml.tags+xml"/>
  <Override PartName="/ppt/tags/tag52.xml" ContentType="application/vnd.openxmlformats-officedocument.presentationml.tags+xml"/>
  <Override PartName="/ppt/tags/tag6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32.xml" ContentType="application/vnd.openxmlformats-officedocument.presentationml.tags+xml"/>
  <Override PartName="/ppt/tags/tag41.xml" ContentType="application/vnd.openxmlformats-officedocument.presentationml.tags+xml"/>
  <Override PartName="/ppt/tags/tag50.xml" ContentType="application/vnd.openxmlformats-officedocument.presentationml.tags+xml"/>
  <Default Extension="doc" ContentType="application/msword"/>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Override PartName="/ppt/tags/tag39.xml" ContentType="application/vnd.openxmlformats-officedocument.presentationml.tags+xml"/>
  <Override PartName="/ppt/tags/tag59.xml" ContentType="application/vnd.openxmlformats-officedocument.presentationml.tags+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5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62.xml" ContentType="application/vnd.openxmlformats-officedocument.presentationml.tags+xml"/>
  <Default Extension="vml" ContentType="application/vnd.openxmlformats-officedocument.vmlDrawing"/>
  <Default Extension="gif" ContentType="image/gif"/>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Default Extension="rels" ContentType="application/vnd.openxmlformats-package.relationships+xml"/>
  <Override PartName="/ppt/tags/tag29.xml" ContentType="application/vnd.openxmlformats-officedocument.presentationml.tags+xml"/>
  <Override PartName="/ppt/tags/tag47.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2"/>
  </p:notesMasterIdLst>
  <p:sldIdLst>
    <p:sldId id="256" r:id="rId2"/>
    <p:sldId id="289" r:id="rId3"/>
    <p:sldId id="519" r:id="rId4"/>
    <p:sldId id="522" r:id="rId5"/>
    <p:sldId id="524" r:id="rId6"/>
    <p:sldId id="527" r:id="rId7"/>
    <p:sldId id="528" r:id="rId8"/>
    <p:sldId id="537" r:id="rId9"/>
    <p:sldId id="529" r:id="rId10"/>
    <p:sldId id="530" r:id="rId11"/>
    <p:sldId id="531" r:id="rId12"/>
    <p:sldId id="533" r:id="rId13"/>
    <p:sldId id="532" r:id="rId14"/>
    <p:sldId id="535" r:id="rId15"/>
    <p:sldId id="534" r:id="rId16"/>
    <p:sldId id="508" r:id="rId17"/>
    <p:sldId id="514" r:id="rId18"/>
    <p:sldId id="515" r:id="rId19"/>
    <p:sldId id="516" r:id="rId20"/>
    <p:sldId id="536" r:id="rId21"/>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C00FF"/>
    <a:srgbClr val="0E98D6"/>
    <a:srgbClr val="3000B8"/>
    <a:srgbClr val="DF5963"/>
    <a:srgbClr val="0070C0"/>
    <a:srgbClr val="FF9900"/>
    <a:srgbClr val="EAF5FB"/>
    <a:srgbClr val="009FB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1860" autoAdjust="0"/>
    <p:restoredTop sz="94660"/>
  </p:normalViewPr>
  <p:slideViewPr>
    <p:cSldViewPr snapToGrid="0">
      <p:cViewPr varScale="1">
        <p:scale>
          <a:sx n="114" d="100"/>
          <a:sy n="114" d="100"/>
        </p:scale>
        <p:origin x="-654"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FDA8CE63-9043-4C7A-9E82-22BAB1B20D3B}" type="datetimeFigureOut">
              <a:rPr lang="zh-CN" altLang="en-US"/>
              <a:pPr>
                <a:defRPr/>
              </a:pPr>
              <a:t>2019/9/19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defRPr sz="1200">
                <a:latin typeface="Calibri" panose="020F0502020204030204" pitchFamily="34" charset="0"/>
              </a:defRPr>
            </a:lvl1pPr>
          </a:lstStyle>
          <a:p>
            <a:pPr>
              <a:defRPr/>
            </a:pPr>
            <a:fld id="{DC340F6B-31A1-4C7F-920C-36F93A117B2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5123"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124"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fld id="{AD3D16DB-661D-4FBA-B34A-26F4DE60B78B}" type="slidenum">
              <a:rPr lang="zh-CN" altLang="en-US" smtClean="0">
                <a:solidFill>
                  <a:srgbClr val="000000"/>
                </a:solidFill>
                <a:latin typeface="Calibri" panose="020F0502020204030204" pitchFamily="34" charset="0"/>
                <a:ea typeface="微软雅黑" panose="020B0503020204020204" pitchFamily="34" charset="-122"/>
              </a:rPr>
              <a:pPr eaLnBrk="0" hangingPunct="0"/>
              <a:t>1</a:t>
            </a:fld>
            <a:endParaRPr lang="zh-CN" altLang="en-US" smtClean="0">
              <a:solidFill>
                <a:srgbClr val="000000"/>
              </a:solidFill>
              <a:latin typeface="Calibri" panose="020F0502020204030204" pitchFamily="34" charset="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fld id="{9DE2F6C1-6931-4CF7-A910-61B9ECF1588E}" type="slidenum">
              <a:rPr lang="zh-CN" altLang="en-US" smtClean="0">
                <a:solidFill>
                  <a:srgbClr val="000000"/>
                </a:solidFill>
                <a:latin typeface="Calibri" panose="020F0502020204030204" pitchFamily="34" charset="0"/>
                <a:ea typeface="微软雅黑" panose="020B0503020204020204" pitchFamily="34" charset="-122"/>
              </a:rPr>
              <a:pPr eaLnBrk="0" hangingPunct="0"/>
              <a:t>2</a:t>
            </a:fld>
            <a:endParaRPr lang="zh-CN" altLang="en-US" smtClean="0">
              <a:solidFill>
                <a:srgbClr val="000000"/>
              </a:solidFill>
              <a:latin typeface="Calibri" panose="020F0502020204030204" pitchFamily="34" charset="0"/>
              <a:ea typeface="微软雅黑" panose="020B0503020204020204" pitchFamily="3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noChangeArrowheads="1"/>
          </p:cNvSpPr>
          <p:nvPr>
            <p:ph type="sldImg" idx="4294967295"/>
          </p:nvPr>
        </p:nvSpPr>
        <p:spPr>
          <a:ln>
            <a:miter lim="800000"/>
          </a:ln>
        </p:spPr>
      </p:sp>
      <p:sp>
        <p:nvSpPr>
          <p:cNvPr id="35842" name="文本占位符 2"/>
          <p:cNvSpPr>
            <a:spLocks noGrp="1" noChangeArrowheads="1"/>
          </p:cNvSpPr>
          <p:nvPr>
            <p:ph type="body" idx="4294967295"/>
          </p:nvPr>
        </p:nvSpPr>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Master" Target="../slideMasters/slideMaster1.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2019/9/19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2019/9/19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2019/9/19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2019/9/19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2019/9/19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2019/9/19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2019/9/19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2019/9/19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2019/9/19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2019/9/19</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2019/9/19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pPr/>
              <a:t>2019/9/19</a:t>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pPr/>
              <a:t>‹#›</a:t>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Microsoft_Office_Word_97_-_2003___6.doc"/><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11.xml.rels><?xml version="1.0" encoding="UTF-8" standalone="yes"?>
<Relationships xmlns="http://schemas.openxmlformats.org/package/2006/relationships"><Relationship Id="rId3" Type="http://schemas.openxmlformats.org/officeDocument/2006/relationships/oleObject" Target="../embeddings/Microsoft_Office_Word_97_-_2003___7.doc"/><Relationship Id="rId2" Type="http://schemas.openxmlformats.org/officeDocument/2006/relationships/slideLayout" Target="../slideLayouts/slideLayout7.xml"/><Relationship Id="rId1" Type="http://schemas.openxmlformats.org/officeDocument/2006/relationships/vmlDrawing" Target="../drawings/vmlDrawing5.vml"/></Relationships>
</file>

<file path=ppt/slides/_rels/slide12.xml.rels><?xml version="1.0" encoding="UTF-8" standalone="yes"?>
<Relationships xmlns="http://schemas.openxmlformats.org/package/2006/relationships"><Relationship Id="rId3" Type="http://schemas.openxmlformats.org/officeDocument/2006/relationships/oleObject" Target="../embeddings/Microsoft_Office_Word_97_-_2003___8.doc"/><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oleObject" Target="../embeddings/Microsoft_Office_Word_97_-_2003___10.doc"/><Relationship Id="rId4" Type="http://schemas.openxmlformats.org/officeDocument/2006/relationships/oleObject" Target="../embeddings/Microsoft_Office_Word_97_-_2003___9.doc"/></Relationships>
</file>

<file path=ppt/slides/_rels/slide13.xml.rels><?xml version="1.0" encoding="UTF-8" standalone="yes"?>
<Relationships xmlns="http://schemas.openxmlformats.org/package/2006/relationships"><Relationship Id="rId3" Type="http://schemas.openxmlformats.org/officeDocument/2006/relationships/oleObject" Target="../embeddings/Microsoft_Office_Word_97_-_2003___11.doc"/><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oleObject" Target="../embeddings/Microsoft_Office_Word_97_-_2003___13.doc"/><Relationship Id="rId4" Type="http://schemas.openxmlformats.org/officeDocument/2006/relationships/oleObject" Target="../embeddings/Microsoft_Office_Word_97_-_2003___12.doc"/></Relationships>
</file>

<file path=ppt/slides/_rels/slide14.xml.rels><?xml version="1.0" encoding="UTF-8" standalone="yes"?>
<Relationships xmlns="http://schemas.openxmlformats.org/package/2006/relationships"><Relationship Id="rId3" Type="http://schemas.openxmlformats.org/officeDocument/2006/relationships/oleObject" Target="../embeddings/Microsoft_Office_Word_97_-_2003___14.doc"/><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image" Target="../media/image20.png"/><Relationship Id="rId4" Type="http://schemas.openxmlformats.org/officeDocument/2006/relationships/oleObject" Target="../embeddings/Microsoft_Office_Word_97_-_2003___15.doc"/></Relationships>
</file>

<file path=ppt/slides/_rels/slide15.xml.rels><?xml version="1.0" encoding="UTF-8" standalone="yes"?>
<Relationships xmlns="http://schemas.openxmlformats.org/package/2006/relationships"><Relationship Id="rId3" Type="http://schemas.openxmlformats.org/officeDocument/2006/relationships/oleObject" Target="../embeddings/Microsoft_Office_Word_97_-_2003___16.doc"/><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image" Target="../media/image23.png"/><Relationship Id="rId4" Type="http://schemas.openxmlformats.org/officeDocument/2006/relationships/oleObject" Target="../embeddings/Microsoft_Office_Word_97_-_2003___17.doc"/></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gi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NULL"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NULL" TargetMode="External"/><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30.png"/><Relationship Id="rId5" Type="http://schemas.openxmlformats.org/officeDocument/2006/relationships/oleObject" Target="../embeddings/Microsoft_Office_Word_97_-_2003___18.doc"/><Relationship Id="rId4" Type="http://schemas.openxmlformats.org/officeDocument/2006/relationships/image" Target="NULL"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63.xml"/><Relationship Id="rId5" Type="http://schemas.openxmlformats.org/officeDocument/2006/relationships/image" Target="../media/image2.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oleObject" Target="../embeddings/Microsoft_Office_Word_97_-_2003___19.doc"/><Relationship Id="rId2" Type="http://schemas.openxmlformats.org/officeDocument/2006/relationships/slideLayout" Target="../slideLayouts/slideLayout7.xml"/><Relationship Id="rId1" Type="http://schemas.openxmlformats.org/officeDocument/2006/relationships/vmlDrawing" Target="../drawings/vmlDrawing11.v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oleObject" Target="../embeddings/Microsoft_Office_Word_97_-_2003___1.doc"/><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3" Type="http://schemas.openxmlformats.org/officeDocument/2006/relationships/oleObject" Target="../embeddings/Microsoft_Office_Word_97_-_2003___2.doc"/><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9.xml.rels><?xml version="1.0" encoding="UTF-8" standalone="yes"?>
<Relationships xmlns="http://schemas.openxmlformats.org/package/2006/relationships"><Relationship Id="rId3" Type="http://schemas.openxmlformats.org/officeDocument/2006/relationships/oleObject" Target="../embeddings/Microsoft_Office_Word_97_-_2003___3.doc"/><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oleObject" Target="../embeddings/Microsoft_Office_Word_97_-_2003___5.doc"/><Relationship Id="rId4" Type="http://schemas.openxmlformats.org/officeDocument/2006/relationships/oleObject" Target="../embeddings/Microsoft_Office_Word_97_-_2003___4.doc"/></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3525031" y="2256288"/>
            <a:ext cx="5604419" cy="830997"/>
          </a:xfrm>
          <a:prstGeom prst="rect">
            <a:avLst/>
          </a:prstGeom>
        </p:spPr>
        <p:txBody>
          <a:bodyPr wrap="none">
            <a:spAutoFit/>
          </a:bodyPr>
          <a:lstStyle/>
          <a:p>
            <a:pPr algn="ctr" eaLnBrk="1" fontAlgn="auto" hangingPunct="1">
              <a:spcBef>
                <a:spcPts val="0"/>
              </a:spcBef>
              <a:spcAft>
                <a:spcPts val="0"/>
              </a:spcAft>
              <a:defRPr/>
            </a:pPr>
            <a:r>
              <a:rPr lang="zh-CN" altLang="en-US" sz="48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48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48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节</a:t>
            </a:r>
            <a:r>
              <a:rPr lang="en-US" altLang="zh-CN" sz="48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48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平面镜成像</a:t>
            </a:r>
            <a:endParaRPr lang="zh-CN" altLang="en-US" sz="4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100" name="文本框 4"/>
          <p:cNvSpPr txBox="1">
            <a:spLocks noChangeArrowheads="1"/>
          </p:cNvSpPr>
          <p:nvPr/>
        </p:nvSpPr>
        <p:spPr bwMode="auto">
          <a:xfrm>
            <a:off x="4657725" y="484188"/>
            <a:ext cx="2876550"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1600">
                <a:solidFill>
                  <a:srgbClr val="009FB9"/>
                </a:solidFill>
                <a:latin typeface="微软雅黑" panose="020B0503020204020204" pitchFamily="34" charset="-122"/>
              </a:rPr>
              <a:t>第 四</a:t>
            </a:r>
            <a:r>
              <a:rPr lang="zh-CN" altLang="en-US" sz="1600" smtClean="0">
                <a:solidFill>
                  <a:srgbClr val="009FB9"/>
                </a:solidFill>
                <a:latin typeface="微软雅黑" panose="020B0503020204020204" pitchFamily="34" charset="-122"/>
              </a:rPr>
              <a:t>章   光现象</a:t>
            </a:r>
            <a:endParaRPr lang="zh-CN" altLang="en-US" sz="1600">
              <a:solidFill>
                <a:srgbClr val="009FB9"/>
              </a:solidFill>
              <a:latin typeface="微软雅黑" panose="020B0503020204020204" pitchFamily="34" charset="-122"/>
            </a:endParaRPr>
          </a:p>
        </p:txBody>
      </p:sp>
      <p:grpSp>
        <p:nvGrpSpPr>
          <p:cNvPr id="4101" name="组合 28"/>
          <p:cNvGrpSpPr/>
          <p:nvPr/>
        </p:nvGrpSpPr>
        <p:grpSpPr bwMode="auto">
          <a:xfrm>
            <a:off x="7535863" y="614363"/>
            <a:ext cx="2517775" cy="76200"/>
            <a:chOff x="11867" y="1528"/>
            <a:chExt cx="3966" cy="120"/>
          </a:xfrm>
        </p:grpSpPr>
        <p:cxnSp>
          <p:nvCxnSpPr>
            <p:cNvPr id="10" name="直接连接符 9"/>
            <p:cNvCxnSpPr/>
            <p:nvPr/>
          </p:nvCxnSpPr>
          <p:spPr>
            <a:xfrm flipH="1" flipV="1">
              <a:off x="11867" y="1585"/>
              <a:ext cx="3966" cy="3"/>
            </a:xfrm>
            <a:prstGeom prst="line">
              <a:avLst/>
            </a:prstGeom>
            <a:ln>
              <a:solidFill>
                <a:srgbClr val="009FB9"/>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2172" y="1528"/>
              <a:ext cx="240" cy="12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12692" y="1528"/>
              <a:ext cx="240" cy="12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矩形 12"/>
            <p:cNvSpPr/>
            <p:nvPr/>
          </p:nvSpPr>
          <p:spPr>
            <a:xfrm>
              <a:off x="13125" y="1528"/>
              <a:ext cx="240" cy="12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矩形 13"/>
            <p:cNvSpPr/>
            <p:nvPr/>
          </p:nvSpPr>
          <p:spPr>
            <a:xfrm>
              <a:off x="13545" y="1528"/>
              <a:ext cx="240" cy="12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矩形 14"/>
            <p:cNvSpPr/>
            <p:nvPr/>
          </p:nvSpPr>
          <p:spPr>
            <a:xfrm>
              <a:off x="13985" y="1528"/>
              <a:ext cx="240" cy="12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矩形 16"/>
            <p:cNvSpPr/>
            <p:nvPr/>
          </p:nvSpPr>
          <p:spPr>
            <a:xfrm>
              <a:off x="14425" y="1528"/>
              <a:ext cx="240" cy="12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矩形 24"/>
            <p:cNvSpPr/>
            <p:nvPr/>
          </p:nvSpPr>
          <p:spPr>
            <a:xfrm>
              <a:off x="14953" y="1528"/>
              <a:ext cx="240" cy="12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矩形 26"/>
            <p:cNvSpPr/>
            <p:nvPr/>
          </p:nvSpPr>
          <p:spPr>
            <a:xfrm>
              <a:off x="15333" y="1528"/>
              <a:ext cx="240" cy="12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2" name="矩形 31"/>
          <p:cNvSpPr/>
          <p:nvPr/>
        </p:nvSpPr>
        <p:spPr>
          <a:xfrm>
            <a:off x="7856538" y="741363"/>
            <a:ext cx="152400" cy="7620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矩形 32"/>
          <p:cNvSpPr/>
          <p:nvPr/>
        </p:nvSpPr>
        <p:spPr>
          <a:xfrm>
            <a:off x="8186738" y="741363"/>
            <a:ext cx="152400" cy="7620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矩形 33"/>
          <p:cNvSpPr/>
          <p:nvPr/>
        </p:nvSpPr>
        <p:spPr>
          <a:xfrm>
            <a:off x="8461375" y="741363"/>
            <a:ext cx="152400" cy="7620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矩形 34"/>
          <p:cNvSpPr/>
          <p:nvPr/>
        </p:nvSpPr>
        <p:spPr>
          <a:xfrm>
            <a:off x="8728075" y="741363"/>
            <a:ext cx="152400" cy="7620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矩形 35"/>
          <p:cNvSpPr/>
          <p:nvPr/>
        </p:nvSpPr>
        <p:spPr>
          <a:xfrm>
            <a:off x="9007475" y="741363"/>
            <a:ext cx="152400" cy="7620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矩形 36"/>
          <p:cNvSpPr/>
          <p:nvPr/>
        </p:nvSpPr>
        <p:spPr>
          <a:xfrm>
            <a:off x="9286875" y="741363"/>
            <a:ext cx="152400" cy="7620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矩形 37"/>
          <p:cNvSpPr/>
          <p:nvPr/>
        </p:nvSpPr>
        <p:spPr>
          <a:xfrm>
            <a:off x="9623425" y="741363"/>
            <a:ext cx="152400" cy="7620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矩形 38"/>
          <p:cNvSpPr/>
          <p:nvPr/>
        </p:nvSpPr>
        <p:spPr>
          <a:xfrm>
            <a:off x="9864725" y="741363"/>
            <a:ext cx="152400" cy="7620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110" name="组合 50"/>
          <p:cNvGrpSpPr/>
          <p:nvPr/>
        </p:nvGrpSpPr>
        <p:grpSpPr bwMode="auto">
          <a:xfrm>
            <a:off x="2138363" y="614363"/>
            <a:ext cx="2517775" cy="76200"/>
            <a:chOff x="11867" y="1528"/>
            <a:chExt cx="3966" cy="120"/>
          </a:xfrm>
        </p:grpSpPr>
        <p:cxnSp>
          <p:nvCxnSpPr>
            <p:cNvPr id="52" name="直接连接符 51"/>
            <p:cNvCxnSpPr/>
            <p:nvPr/>
          </p:nvCxnSpPr>
          <p:spPr>
            <a:xfrm flipH="1" flipV="1">
              <a:off x="11867" y="1585"/>
              <a:ext cx="3966" cy="3"/>
            </a:xfrm>
            <a:prstGeom prst="line">
              <a:avLst/>
            </a:prstGeom>
            <a:ln>
              <a:solidFill>
                <a:srgbClr val="009FB9"/>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12172" y="1528"/>
              <a:ext cx="240" cy="12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矩形 53"/>
            <p:cNvSpPr/>
            <p:nvPr/>
          </p:nvSpPr>
          <p:spPr>
            <a:xfrm>
              <a:off x="12692" y="1528"/>
              <a:ext cx="240" cy="12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矩形 54"/>
            <p:cNvSpPr/>
            <p:nvPr/>
          </p:nvSpPr>
          <p:spPr>
            <a:xfrm>
              <a:off x="13125" y="1528"/>
              <a:ext cx="240" cy="12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矩形 55"/>
            <p:cNvSpPr/>
            <p:nvPr/>
          </p:nvSpPr>
          <p:spPr>
            <a:xfrm>
              <a:off x="13545" y="1528"/>
              <a:ext cx="240" cy="12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矩形 56"/>
            <p:cNvSpPr/>
            <p:nvPr/>
          </p:nvSpPr>
          <p:spPr>
            <a:xfrm>
              <a:off x="13985" y="1528"/>
              <a:ext cx="240" cy="12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矩形 57"/>
            <p:cNvSpPr/>
            <p:nvPr/>
          </p:nvSpPr>
          <p:spPr>
            <a:xfrm>
              <a:off x="14425" y="1528"/>
              <a:ext cx="240" cy="12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矩形 58"/>
            <p:cNvSpPr/>
            <p:nvPr/>
          </p:nvSpPr>
          <p:spPr>
            <a:xfrm>
              <a:off x="14953" y="1528"/>
              <a:ext cx="240" cy="12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矩形 59"/>
            <p:cNvSpPr/>
            <p:nvPr/>
          </p:nvSpPr>
          <p:spPr>
            <a:xfrm>
              <a:off x="15333" y="1528"/>
              <a:ext cx="240" cy="12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61" name="矩形 60"/>
          <p:cNvSpPr/>
          <p:nvPr/>
        </p:nvSpPr>
        <p:spPr>
          <a:xfrm>
            <a:off x="2509838" y="741363"/>
            <a:ext cx="152400" cy="7620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2" name="矩形 61"/>
          <p:cNvSpPr/>
          <p:nvPr/>
        </p:nvSpPr>
        <p:spPr>
          <a:xfrm>
            <a:off x="2840038" y="741363"/>
            <a:ext cx="152400" cy="7620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矩形 62"/>
          <p:cNvSpPr/>
          <p:nvPr/>
        </p:nvSpPr>
        <p:spPr>
          <a:xfrm>
            <a:off x="3114675" y="741363"/>
            <a:ext cx="152400" cy="7620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4" name="矩形 63"/>
          <p:cNvSpPr/>
          <p:nvPr/>
        </p:nvSpPr>
        <p:spPr>
          <a:xfrm>
            <a:off x="3381375" y="741363"/>
            <a:ext cx="152400" cy="7620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矩形 64"/>
          <p:cNvSpPr/>
          <p:nvPr/>
        </p:nvSpPr>
        <p:spPr>
          <a:xfrm>
            <a:off x="3660775" y="741363"/>
            <a:ext cx="152400" cy="7620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6" name="矩形 65"/>
          <p:cNvSpPr/>
          <p:nvPr/>
        </p:nvSpPr>
        <p:spPr>
          <a:xfrm>
            <a:off x="3940175" y="741363"/>
            <a:ext cx="152400" cy="7620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7" name="矩形 66"/>
          <p:cNvSpPr/>
          <p:nvPr/>
        </p:nvSpPr>
        <p:spPr>
          <a:xfrm>
            <a:off x="4276725" y="741363"/>
            <a:ext cx="152400" cy="7620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8" name="矩形 67"/>
          <p:cNvSpPr/>
          <p:nvPr/>
        </p:nvSpPr>
        <p:spPr>
          <a:xfrm>
            <a:off x="4518025" y="741363"/>
            <a:ext cx="152400" cy="76200"/>
          </a:xfrm>
          <a:prstGeom prst="rect">
            <a:avLst/>
          </a:prstGeom>
          <a:solidFill>
            <a:srgbClr val="EAF5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矩形 44"/>
          <p:cNvSpPr/>
          <p:nvPr/>
        </p:nvSpPr>
        <p:spPr>
          <a:xfrm>
            <a:off x="5293354" y="3708186"/>
            <a:ext cx="1854995" cy="646331"/>
          </a:xfrm>
          <a:prstGeom prst="rect">
            <a:avLst/>
          </a:prstGeom>
        </p:spPr>
        <p:txBody>
          <a:bodyPr wrap="none">
            <a:spAutoFit/>
          </a:bodyPr>
          <a:lstStyle/>
          <a:p>
            <a:pPr algn="ctr" eaLnBrk="1" fontAlgn="auto" hangingPunct="1">
              <a:spcBef>
                <a:spcPts val="0"/>
              </a:spcBef>
              <a:spcAft>
                <a:spcPts val="0"/>
              </a:spcAft>
              <a:defRPr/>
            </a:pPr>
            <a:r>
              <a:rPr lang="zh-CN" altLang="en-US" sz="36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36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36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课时</a:t>
            </a:r>
            <a:endParaRPr lang="zh-CN" altLang="en-US" sz="36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2"/>
          <p:cNvGraphicFramePr>
            <a:graphicFrameLocks noChangeAspect="1"/>
          </p:cNvGraphicFramePr>
          <p:nvPr/>
        </p:nvGraphicFramePr>
        <p:xfrm>
          <a:off x="998037" y="1176338"/>
          <a:ext cx="9177337" cy="4670425"/>
        </p:xfrm>
        <a:graphic>
          <a:graphicData uri="http://schemas.openxmlformats.org/presentationml/2006/ole">
            <p:oleObj spid="_x0000_s27649" name="Document" r:id="rId3" imgW="7486829" imgH="3813020" progId="Word.Document.8">
              <p:embed/>
            </p:oleObj>
          </a:graphicData>
        </a:graphic>
      </p:graphicFrame>
      <p:sp>
        <p:nvSpPr>
          <p:cNvPr id="6" name="Rectangle 3"/>
          <p:cNvSpPr>
            <a:spLocks noChangeArrowheads="1"/>
          </p:cNvSpPr>
          <p:nvPr/>
        </p:nvSpPr>
        <p:spPr bwMode="auto">
          <a:xfrm>
            <a:off x="1565922" y="1925982"/>
            <a:ext cx="377026"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r>
              <a:rPr lang="en-US" altLang="zh-CN" sz="2000">
                <a:ea typeface="+mn-ea"/>
                <a:cs typeface="Times New Roman" panose="02020603050405020304" pitchFamily="18" charset="0"/>
              </a:rPr>
              <a:t>2 </a:t>
            </a:r>
          </a:p>
        </p:txBody>
      </p:sp>
      <p:sp>
        <p:nvSpPr>
          <p:cNvPr id="7" name="Rectangle 4"/>
          <p:cNvSpPr>
            <a:spLocks noChangeArrowheads="1"/>
          </p:cNvSpPr>
          <p:nvPr/>
        </p:nvSpPr>
        <p:spPr bwMode="auto">
          <a:xfrm>
            <a:off x="8937287" y="1925982"/>
            <a:ext cx="830677"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r>
              <a:rPr lang="zh-CN" altLang="en-US" sz="2000">
                <a:latin typeface="宋体" panose="02010600030101010101" pitchFamily="2" charset="-122"/>
                <a:cs typeface="Times New Roman" panose="02020603050405020304" pitchFamily="18" charset="0"/>
              </a:rPr>
              <a:t>等于 </a:t>
            </a:r>
          </a:p>
        </p:txBody>
      </p:sp>
      <p:sp>
        <p:nvSpPr>
          <p:cNvPr id="13" name="TextBox 12"/>
          <p:cNvSpPr txBox="1"/>
          <p:nvPr/>
        </p:nvSpPr>
        <p:spPr>
          <a:xfrm>
            <a:off x="1048095" y="414729"/>
            <a:ext cx="1733106" cy="523220"/>
          </a:xfrm>
          <a:prstGeom prst="rect">
            <a:avLst/>
          </a:prstGeom>
          <a:solidFill>
            <a:srgbClr val="0070C0"/>
          </a:solidFill>
        </p:spPr>
        <p:txBody>
          <a:bodyPr wrap="square" rtlCol="0">
            <a:spAutoFit/>
          </a:bodyPr>
          <a:lstStyle/>
          <a:p>
            <a:r>
              <a:rPr lang="zh-CN" altLang="en-US" sz="2800" b="1" dirty="0">
                <a:solidFill>
                  <a:schemeClr val="bg1"/>
                </a:solidFill>
                <a:latin typeface="黑体" panose="02010609060101010101" pitchFamily="49" charset="-122"/>
                <a:ea typeface="黑体" panose="02010609060101010101" pitchFamily="49" charset="-122"/>
              </a:rPr>
              <a:t>针</a:t>
            </a:r>
            <a:r>
              <a:rPr lang="zh-CN" altLang="en-US" sz="2800" b="1" dirty="0" smtClean="0">
                <a:solidFill>
                  <a:schemeClr val="bg1"/>
                </a:solidFill>
                <a:latin typeface="黑体" panose="02010609060101010101" pitchFamily="49" charset="-122"/>
                <a:ea typeface="黑体" panose="02010609060101010101" pitchFamily="49" charset="-122"/>
              </a:rPr>
              <a:t>对训练</a:t>
            </a:r>
            <a:endParaRPr lang="zh-CN" altLang="en-US" sz="28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ct 3"/>
          <p:cNvGraphicFramePr>
            <a:graphicFrameLocks noChangeAspect="1"/>
          </p:cNvGraphicFramePr>
          <p:nvPr/>
        </p:nvGraphicFramePr>
        <p:xfrm>
          <a:off x="1257300" y="1908175"/>
          <a:ext cx="9236075" cy="4217988"/>
        </p:xfrm>
        <a:graphic>
          <a:graphicData uri="http://schemas.openxmlformats.org/presentationml/2006/ole">
            <p:oleObj spid="_x0000_s28673" name="Document" r:id="rId3" imgW="9264988" imgH="4242176" progId="Word.Document.8">
              <p:embed/>
            </p:oleObj>
          </a:graphicData>
        </a:graphic>
      </p:graphicFrame>
      <p:sp>
        <p:nvSpPr>
          <p:cNvPr id="12" name="TextBox 2"/>
          <p:cNvSpPr txBox="1"/>
          <p:nvPr/>
        </p:nvSpPr>
        <p:spPr bwMode="auto">
          <a:xfrm>
            <a:off x="1436560" y="152718"/>
            <a:ext cx="6676082" cy="769441"/>
          </a:xfrm>
          <a:prstGeom prst="rect">
            <a:avLst/>
          </a:prstGeom>
          <a:noFill/>
        </p:spPr>
        <p:txBody>
          <a:bodyPr wrap="square">
            <a:spAutoFit/>
          </a:bodyPr>
          <a:lstStyle/>
          <a:p>
            <a:pPr eaLnBrk="1" fontAlgn="auto" hangingPunct="1">
              <a:spcBef>
                <a:spcPts val="0"/>
              </a:spcBef>
              <a:spcAft>
                <a:spcPts val="0"/>
              </a:spcAft>
              <a:defRPr/>
            </a:pPr>
            <a:r>
              <a:rPr lang="zh-CN" altLang="en-US" sz="4400" dirty="0">
                <a:solidFill>
                  <a:srgbClr val="FF0000"/>
                </a:solidFill>
                <a:latin typeface="华文隶书" pitchFamily="2" charset="-122"/>
                <a:ea typeface="华文隶书" pitchFamily="2" charset="-122"/>
              </a:rPr>
              <a:t>考点</a:t>
            </a:r>
            <a:r>
              <a:rPr lang="zh-CN" altLang="en-US" sz="4400" dirty="0" smtClean="0">
                <a:solidFill>
                  <a:srgbClr val="FF0000"/>
                </a:solidFill>
                <a:latin typeface="华文隶书" pitchFamily="2" charset="-122"/>
                <a:ea typeface="华文隶书" pitchFamily="2" charset="-122"/>
              </a:rPr>
              <a:t>三  平</a:t>
            </a:r>
            <a:r>
              <a:rPr lang="zh-CN" altLang="en-US" sz="4400" dirty="0">
                <a:solidFill>
                  <a:srgbClr val="FF0000"/>
                </a:solidFill>
                <a:latin typeface="华文隶书" pitchFamily="2" charset="-122"/>
                <a:ea typeface="华文隶书" pitchFamily="2" charset="-122"/>
              </a:rPr>
              <a:t>面镜成</a:t>
            </a:r>
            <a:r>
              <a:rPr lang="zh-CN" altLang="en-US" sz="4400" dirty="0" smtClean="0">
                <a:solidFill>
                  <a:srgbClr val="FF0000"/>
                </a:solidFill>
                <a:latin typeface="华文隶书" pitchFamily="2" charset="-122"/>
                <a:ea typeface="华文隶书" pitchFamily="2" charset="-122"/>
              </a:rPr>
              <a:t>像作图</a:t>
            </a:r>
            <a:endParaRPr lang="zh-CN" altLang="en-US" sz="4400" dirty="0">
              <a:solidFill>
                <a:srgbClr val="FF0000"/>
              </a:solidFill>
              <a:latin typeface="华文隶书" pitchFamily="2" charset="-122"/>
              <a:ea typeface="华文隶书" pitchFamily="2" charset="-122"/>
            </a:endParaRPr>
          </a:p>
        </p:txBody>
      </p:sp>
      <p:sp>
        <p:nvSpPr>
          <p:cNvPr id="13" name="TextBox 12"/>
          <p:cNvSpPr txBox="1"/>
          <p:nvPr/>
        </p:nvSpPr>
        <p:spPr>
          <a:xfrm>
            <a:off x="1224320" y="1286844"/>
            <a:ext cx="1733106" cy="523220"/>
          </a:xfrm>
          <a:prstGeom prst="rect">
            <a:avLst/>
          </a:prstGeom>
          <a:solidFill>
            <a:srgbClr val="0070C0"/>
          </a:solidFill>
        </p:spPr>
        <p:txBody>
          <a:bodyPr wrap="square" rtlCol="0">
            <a:spAutoFit/>
          </a:bodyPr>
          <a:lstStyle/>
          <a:p>
            <a:r>
              <a:rPr lang="zh-CN" altLang="en-US" sz="2800" b="1" dirty="0" smtClean="0">
                <a:solidFill>
                  <a:schemeClr val="bg1"/>
                </a:solidFill>
                <a:latin typeface="黑体" panose="02010609060101010101" pitchFamily="49" charset="-122"/>
                <a:ea typeface="黑体" panose="02010609060101010101" pitchFamily="49" charset="-122"/>
              </a:rPr>
              <a:t>知识精讲</a:t>
            </a:r>
            <a:endParaRPr lang="zh-CN" altLang="en-US" sz="28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2"/>
          <p:cNvGraphicFramePr>
            <a:graphicFrameLocks noChangeAspect="1"/>
          </p:cNvGraphicFramePr>
          <p:nvPr/>
        </p:nvGraphicFramePr>
        <p:xfrm>
          <a:off x="736656" y="1054418"/>
          <a:ext cx="8472487" cy="2203450"/>
        </p:xfrm>
        <a:graphic>
          <a:graphicData uri="http://schemas.openxmlformats.org/presentationml/2006/ole">
            <p:oleObj spid="_x0000_s29699" name="Document" r:id="rId3" imgW="9505061" imgH="2559893" progId="Word.Document.8">
              <p:embed/>
            </p:oleObj>
          </a:graphicData>
        </a:graphic>
      </p:graphicFrame>
      <p:graphicFrame>
        <p:nvGraphicFramePr>
          <p:cNvPr id="11" name="Object 2"/>
          <p:cNvGraphicFramePr>
            <a:graphicFrameLocks noChangeAspect="1"/>
          </p:cNvGraphicFramePr>
          <p:nvPr/>
        </p:nvGraphicFramePr>
        <p:xfrm>
          <a:off x="541038" y="3149350"/>
          <a:ext cx="8923337" cy="2478087"/>
        </p:xfrm>
        <a:graphic>
          <a:graphicData uri="http://schemas.openxmlformats.org/presentationml/2006/ole">
            <p:oleObj spid="_x0000_s29698" name="Document" r:id="rId4" imgW="8924000" imgH="2724049" progId="Word.Document.8">
              <p:embed/>
            </p:oleObj>
          </a:graphicData>
        </a:graphic>
      </p:graphicFrame>
      <p:graphicFrame>
        <p:nvGraphicFramePr>
          <p:cNvPr id="12" name="Object 3"/>
          <p:cNvGraphicFramePr>
            <a:graphicFrameLocks noChangeAspect="1"/>
          </p:cNvGraphicFramePr>
          <p:nvPr/>
        </p:nvGraphicFramePr>
        <p:xfrm>
          <a:off x="521960" y="5505200"/>
          <a:ext cx="9286875" cy="858838"/>
        </p:xfrm>
        <a:graphic>
          <a:graphicData uri="http://schemas.openxmlformats.org/presentationml/2006/ole">
            <p:oleObj spid="_x0000_s29697" name="Document" r:id="rId5" imgW="9287974" imgH="908976" progId="Word.Document.8">
              <p:embed/>
            </p:oleObj>
          </a:graphicData>
        </a:graphic>
      </p:graphicFrame>
      <p:sp>
        <p:nvSpPr>
          <p:cNvPr id="13" name="TextBox 12"/>
          <p:cNvSpPr txBox="1"/>
          <p:nvPr/>
        </p:nvSpPr>
        <p:spPr>
          <a:xfrm>
            <a:off x="1088914" y="270076"/>
            <a:ext cx="1733106" cy="523220"/>
          </a:xfrm>
          <a:prstGeom prst="rect">
            <a:avLst/>
          </a:prstGeom>
          <a:solidFill>
            <a:srgbClr val="0070C0"/>
          </a:solidFill>
        </p:spPr>
        <p:txBody>
          <a:bodyPr wrap="square" rtlCol="0">
            <a:spAutoFit/>
          </a:bodyPr>
          <a:lstStyle/>
          <a:p>
            <a:r>
              <a:rPr lang="zh-CN" altLang="en-US" sz="2800" b="1" dirty="0" smtClean="0">
                <a:solidFill>
                  <a:schemeClr val="bg1"/>
                </a:solidFill>
                <a:latin typeface="黑体" panose="02010609060101010101" pitchFamily="49" charset="-122"/>
                <a:ea typeface="黑体" panose="02010609060101010101" pitchFamily="49" charset="-122"/>
              </a:rPr>
              <a:t>典例剖析</a:t>
            </a:r>
            <a:endParaRPr lang="zh-CN" altLang="en-US" sz="28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2"/>
          <p:cNvGraphicFramePr>
            <a:graphicFrameLocks noChangeAspect="1"/>
          </p:cNvGraphicFramePr>
          <p:nvPr/>
        </p:nvGraphicFramePr>
        <p:xfrm>
          <a:off x="738188" y="925513"/>
          <a:ext cx="8791575" cy="3327400"/>
        </p:xfrm>
        <a:graphic>
          <a:graphicData uri="http://schemas.openxmlformats.org/presentationml/2006/ole">
            <p:oleObj spid="_x0000_s30723" name="Document" r:id="rId3" imgW="9125248" imgH="3548787" progId="Word.Document.8">
              <p:embed/>
            </p:oleObj>
          </a:graphicData>
        </a:graphic>
      </p:graphicFrame>
      <p:graphicFrame>
        <p:nvGraphicFramePr>
          <p:cNvPr id="11" name="Object 2"/>
          <p:cNvGraphicFramePr>
            <a:graphicFrameLocks noChangeAspect="1"/>
          </p:cNvGraphicFramePr>
          <p:nvPr/>
        </p:nvGraphicFramePr>
        <p:xfrm>
          <a:off x="593419" y="4252913"/>
          <a:ext cx="9081112" cy="2116138"/>
        </p:xfrm>
        <a:graphic>
          <a:graphicData uri="http://schemas.openxmlformats.org/presentationml/2006/ole">
            <p:oleObj spid="_x0000_s30722" name="Document" r:id="rId4" imgW="8970442" imgH="2176863" progId="Word.Document.8">
              <p:embed/>
            </p:oleObj>
          </a:graphicData>
        </a:graphic>
      </p:graphicFrame>
      <p:graphicFrame>
        <p:nvGraphicFramePr>
          <p:cNvPr id="12" name="Object 2"/>
          <p:cNvGraphicFramePr>
            <a:graphicFrameLocks noChangeAspect="1"/>
          </p:cNvGraphicFramePr>
          <p:nvPr/>
        </p:nvGraphicFramePr>
        <p:xfrm>
          <a:off x="5863460" y="2183542"/>
          <a:ext cx="1933003" cy="2069371"/>
        </p:xfrm>
        <a:graphic>
          <a:graphicData uri="http://schemas.openxmlformats.org/presentationml/2006/ole">
            <p:oleObj spid="_x0000_s30721" name="Document" r:id="rId5" imgW="2072315" imgH="2192479"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2"/>
          <p:cNvGraphicFramePr>
            <a:graphicFrameLocks noChangeAspect="1"/>
          </p:cNvGraphicFramePr>
          <p:nvPr/>
        </p:nvGraphicFramePr>
        <p:xfrm>
          <a:off x="879050" y="1320907"/>
          <a:ext cx="9023350" cy="2667000"/>
        </p:xfrm>
        <a:graphic>
          <a:graphicData uri="http://schemas.openxmlformats.org/presentationml/2006/ole">
            <p:oleObj spid="_x0000_s31746" name="Document" r:id="rId3" imgW="9297334" imgH="2755008" progId="Word.Document.8">
              <p:embed/>
            </p:oleObj>
          </a:graphicData>
        </a:graphic>
      </p:graphicFrame>
      <p:graphicFrame>
        <p:nvGraphicFramePr>
          <p:cNvPr id="11" name="Object 2"/>
          <p:cNvGraphicFramePr>
            <a:graphicFrameLocks noChangeAspect="1"/>
          </p:cNvGraphicFramePr>
          <p:nvPr/>
        </p:nvGraphicFramePr>
        <p:xfrm>
          <a:off x="738188" y="4297363"/>
          <a:ext cx="9121775" cy="1420812"/>
        </p:xfrm>
        <a:graphic>
          <a:graphicData uri="http://schemas.openxmlformats.org/presentationml/2006/ole">
            <p:oleObj spid="_x0000_s31745" name="Document" r:id="rId4" imgW="8668031" imgH="1358604" progId="Word.Document.8">
              <p:embed/>
            </p:oleObj>
          </a:graphicData>
        </a:graphic>
      </p:graphicFrame>
      <p:pic>
        <p:nvPicPr>
          <p:cNvPr id="12" name="图片 11"/>
          <p:cNvPicPr>
            <a:picLocks noChangeAspect="1"/>
          </p:cNvPicPr>
          <p:nvPr/>
        </p:nvPicPr>
        <p:blipFill>
          <a:blip r:embed="rId5"/>
          <a:stretch>
            <a:fillRect/>
          </a:stretch>
        </p:blipFill>
        <p:spPr>
          <a:xfrm>
            <a:off x="5907004" y="2476271"/>
            <a:ext cx="2334628" cy="1595032"/>
          </a:xfrm>
          <a:prstGeom prst="rect">
            <a:avLst/>
          </a:prstGeom>
        </p:spPr>
      </p:pic>
      <p:sp>
        <p:nvSpPr>
          <p:cNvPr id="13" name="TextBox 12"/>
          <p:cNvSpPr txBox="1"/>
          <p:nvPr/>
        </p:nvSpPr>
        <p:spPr>
          <a:xfrm>
            <a:off x="1097350" y="525258"/>
            <a:ext cx="1733106" cy="523220"/>
          </a:xfrm>
          <a:prstGeom prst="rect">
            <a:avLst/>
          </a:prstGeom>
          <a:solidFill>
            <a:srgbClr val="0070C0"/>
          </a:solidFill>
        </p:spPr>
        <p:txBody>
          <a:bodyPr wrap="square" rtlCol="0">
            <a:spAutoFit/>
          </a:bodyPr>
          <a:lstStyle/>
          <a:p>
            <a:r>
              <a:rPr lang="zh-CN" altLang="en-US" sz="2800" b="1" dirty="0" smtClean="0">
                <a:solidFill>
                  <a:schemeClr val="bg1"/>
                </a:solidFill>
                <a:latin typeface="黑体" panose="02010609060101010101" pitchFamily="49" charset="-122"/>
                <a:ea typeface="黑体" panose="02010609060101010101" pitchFamily="49" charset="-122"/>
              </a:rPr>
              <a:t>针对训练</a:t>
            </a:r>
            <a:endParaRPr lang="zh-CN" altLang="en-US" sz="28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2"/>
          <p:cNvGraphicFramePr>
            <a:graphicFrameLocks noChangeAspect="1"/>
          </p:cNvGraphicFramePr>
          <p:nvPr/>
        </p:nvGraphicFramePr>
        <p:xfrm>
          <a:off x="870536" y="1213215"/>
          <a:ext cx="8858250" cy="2832100"/>
        </p:xfrm>
        <a:graphic>
          <a:graphicData uri="http://schemas.openxmlformats.org/presentationml/2006/ole">
            <p:oleObj spid="_x0000_s32770" name="Document" r:id="rId3" imgW="9232532" imgH="2959122" progId="Word.Document.8">
              <p:embed/>
            </p:oleObj>
          </a:graphicData>
        </a:graphic>
      </p:graphicFrame>
      <p:graphicFrame>
        <p:nvGraphicFramePr>
          <p:cNvPr id="11" name="Object 2"/>
          <p:cNvGraphicFramePr>
            <a:graphicFrameLocks noChangeAspect="1"/>
          </p:cNvGraphicFramePr>
          <p:nvPr/>
        </p:nvGraphicFramePr>
        <p:xfrm>
          <a:off x="736656" y="4526958"/>
          <a:ext cx="9105176" cy="1309687"/>
        </p:xfrm>
        <a:graphic>
          <a:graphicData uri="http://schemas.openxmlformats.org/presentationml/2006/ole">
            <p:oleObj spid="_x0000_s32769" name="Document" r:id="rId4" imgW="9465820" imgH="1317565" progId="Word.Document.8">
              <p:embed/>
            </p:oleObj>
          </a:graphicData>
        </a:graphic>
      </p:graphicFrame>
      <p:pic>
        <p:nvPicPr>
          <p:cNvPr id="12" name="图片 11"/>
          <p:cNvPicPr>
            <a:picLocks noChangeAspect="1"/>
          </p:cNvPicPr>
          <p:nvPr/>
        </p:nvPicPr>
        <p:blipFill rotWithShape="1">
          <a:blip r:embed="rId5"/>
          <a:srcRect l="5036" r="5999" b="6318"/>
          <a:stretch>
            <a:fillRect/>
          </a:stretch>
        </p:blipFill>
        <p:spPr>
          <a:xfrm>
            <a:off x="5618748" y="2083164"/>
            <a:ext cx="2502568" cy="19621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Text Box 5"/>
          <p:cNvSpPr txBox="1">
            <a:spLocks noChangeArrowheads="1"/>
          </p:cNvSpPr>
          <p:nvPr/>
        </p:nvSpPr>
        <p:spPr bwMode="auto">
          <a:xfrm>
            <a:off x="2834531" y="1868862"/>
            <a:ext cx="2969083"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smtClean="0">
                <a:latin typeface="Tahoma" panose="020B0604030504040204" pitchFamily="34" charset="0"/>
                <a:ea typeface="楷体_GB2312" pitchFamily="49" charset="-122"/>
                <a:sym typeface="Arial" panose="020B0604020202020204" pitchFamily="34" charset="0"/>
              </a:rPr>
              <a:t>评估分析平</a:t>
            </a:r>
            <a:r>
              <a:rPr lang="zh-CN" altLang="en-US" sz="2400" b="1">
                <a:latin typeface="Tahoma" panose="020B0604030504040204" pitchFamily="34" charset="0"/>
                <a:ea typeface="楷体_GB2312" pitchFamily="49" charset="-122"/>
                <a:sym typeface="Arial" panose="020B0604020202020204" pitchFamily="34" charset="0"/>
              </a:rPr>
              <a:t>面镜成</a:t>
            </a:r>
            <a:r>
              <a:rPr lang="zh-CN" altLang="en-US" sz="2400" b="1" smtClean="0">
                <a:latin typeface="Tahoma" panose="020B0604030504040204" pitchFamily="34" charset="0"/>
                <a:ea typeface="楷体_GB2312" pitchFamily="49" charset="-122"/>
                <a:sym typeface="Arial" panose="020B0604020202020204" pitchFamily="34" charset="0"/>
              </a:rPr>
              <a:t>像</a:t>
            </a:r>
            <a:endParaRPr lang="zh-CN" altLang="en-US" sz="2400" b="1">
              <a:latin typeface="Tahoma" panose="020B0604030504040204" pitchFamily="34" charset="0"/>
              <a:ea typeface="楷体_GB2312" pitchFamily="49" charset="-122"/>
              <a:sym typeface="Arial" panose="020B0604020202020204" pitchFamily="34" charset="0"/>
            </a:endParaRPr>
          </a:p>
        </p:txBody>
      </p:sp>
      <p:sp>
        <p:nvSpPr>
          <p:cNvPr id="28679" name="Text Box 7"/>
          <p:cNvSpPr txBox="1">
            <a:spLocks noChangeArrowheads="1"/>
          </p:cNvSpPr>
          <p:nvPr/>
        </p:nvSpPr>
        <p:spPr bwMode="auto">
          <a:xfrm>
            <a:off x="3048000" y="5181600"/>
            <a:ext cx="60960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en-US">
              <a:latin typeface="Verdana" pitchFamily="34" charset="0"/>
            </a:endParaRPr>
          </a:p>
        </p:txBody>
      </p:sp>
      <p:sp>
        <p:nvSpPr>
          <p:cNvPr id="28680" name="Text Box 8"/>
          <p:cNvSpPr txBox="1">
            <a:spLocks noChangeArrowheads="1"/>
          </p:cNvSpPr>
          <p:nvPr/>
        </p:nvSpPr>
        <p:spPr bwMode="auto">
          <a:xfrm>
            <a:off x="1616684" y="2597830"/>
            <a:ext cx="615553" cy="2889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ea typeface="楷体_GB2312" pitchFamily="49" charset="-122"/>
              </a:rPr>
              <a:t>平面</a:t>
            </a:r>
            <a:r>
              <a:rPr lang="zh-CN" altLang="en-US" sz="2800" b="1" smtClean="0">
                <a:ea typeface="楷体_GB2312" pitchFamily="49" charset="-122"/>
              </a:rPr>
              <a:t>镜成像</a:t>
            </a:r>
            <a:endParaRPr lang="zh-CN" altLang="en-US" sz="2800" b="1">
              <a:ea typeface="楷体_GB2312" pitchFamily="49" charset="-122"/>
            </a:endParaRPr>
          </a:p>
        </p:txBody>
      </p:sp>
      <p:sp>
        <p:nvSpPr>
          <p:cNvPr id="28681" name="AutoShape 9"/>
          <p:cNvSpPr/>
          <p:nvPr/>
        </p:nvSpPr>
        <p:spPr bwMode="auto">
          <a:xfrm>
            <a:off x="2287322" y="2161780"/>
            <a:ext cx="492124" cy="2891483"/>
          </a:xfrm>
          <a:prstGeom prst="leftBrace">
            <a:avLst>
              <a:gd name="adj1" fmla="val 75348"/>
              <a:gd name="adj2" fmla="val 50000"/>
            </a:avLst>
          </a:prstGeom>
          <a:noFill/>
          <a:ln w="9525">
            <a:solidFill>
              <a:schemeClr val="tx1"/>
            </a:solidFill>
            <a:rou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84" name="Text Box 12"/>
          <p:cNvSpPr txBox="1">
            <a:spLocks noChangeArrowheads="1"/>
          </p:cNvSpPr>
          <p:nvPr/>
        </p:nvSpPr>
        <p:spPr bwMode="auto">
          <a:xfrm>
            <a:off x="2613271" y="3480349"/>
            <a:ext cx="356075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smtClean="0">
                <a:latin typeface="Tahoma" panose="020B0604030504040204" pitchFamily="34" charset="0"/>
                <a:ea typeface="楷体_GB2312" pitchFamily="49" charset="-122"/>
                <a:sym typeface="Arial" panose="020B0604020202020204" pitchFamily="34" charset="0"/>
              </a:rPr>
              <a:t>平</a:t>
            </a:r>
            <a:r>
              <a:rPr lang="zh-CN" altLang="en-US" sz="2400" b="1">
                <a:latin typeface="Tahoma" panose="020B0604030504040204" pitchFamily="34" charset="0"/>
                <a:ea typeface="楷体_GB2312" pitchFamily="49" charset="-122"/>
                <a:sym typeface="Arial" panose="020B0604020202020204" pitchFamily="34" charset="0"/>
              </a:rPr>
              <a:t>面</a:t>
            </a:r>
            <a:r>
              <a:rPr lang="zh-CN" altLang="en-US" sz="2400" b="1" smtClean="0">
                <a:latin typeface="Tahoma" panose="020B0604030504040204" pitchFamily="34" charset="0"/>
                <a:ea typeface="楷体_GB2312" pitchFamily="49" charset="-122"/>
                <a:sym typeface="Arial" panose="020B0604020202020204" pitchFamily="34" charset="0"/>
              </a:rPr>
              <a:t>镜成像特点的应用</a:t>
            </a:r>
            <a:endParaRPr lang="zh-CN" altLang="en-US" sz="2400" b="1">
              <a:latin typeface="Tahoma" panose="020B0604030504040204" pitchFamily="34" charset="0"/>
              <a:ea typeface="楷体_GB2312" pitchFamily="49" charset="-122"/>
              <a:sym typeface="Arial" panose="020B0604020202020204" pitchFamily="34" charset="0"/>
            </a:endParaRPr>
          </a:p>
        </p:txBody>
      </p:sp>
      <p:sp>
        <p:nvSpPr>
          <p:cNvPr id="28686" name="AutoShape 14"/>
          <p:cNvSpPr/>
          <p:nvPr/>
        </p:nvSpPr>
        <p:spPr bwMode="auto">
          <a:xfrm>
            <a:off x="5746070" y="1259504"/>
            <a:ext cx="225257" cy="1752730"/>
          </a:xfrm>
          <a:prstGeom prst="leftBrace">
            <a:avLst>
              <a:gd name="adj1" fmla="val 72489"/>
              <a:gd name="adj2" fmla="val 50000"/>
            </a:avLst>
          </a:prstGeom>
          <a:noFill/>
          <a:ln w="9525">
            <a:solidFill>
              <a:schemeClr val="tx1"/>
            </a:solidFill>
            <a:rou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87" name="Text Box 15"/>
          <p:cNvSpPr txBox="1">
            <a:spLocks noChangeArrowheads="1"/>
          </p:cNvSpPr>
          <p:nvPr/>
        </p:nvSpPr>
        <p:spPr bwMode="auto">
          <a:xfrm>
            <a:off x="6008943" y="1172276"/>
            <a:ext cx="3637209"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latin typeface="Tahoma" panose="020B0604030504040204" pitchFamily="34" charset="0"/>
                <a:ea typeface="楷体_GB2312" pitchFamily="49" charset="-122"/>
                <a:sym typeface="Arial" panose="020B0604020202020204" pitchFamily="34" charset="0"/>
              </a:rPr>
              <a:t>用玻璃板代</a:t>
            </a:r>
            <a:r>
              <a:rPr lang="zh-CN" altLang="en-US" sz="2000" b="1" smtClean="0">
                <a:latin typeface="Tahoma" panose="020B0604030504040204" pitchFamily="34" charset="0"/>
                <a:ea typeface="楷体_GB2312" pitchFamily="49" charset="-122"/>
                <a:sym typeface="Arial" panose="020B0604020202020204" pitchFamily="34" charset="0"/>
              </a:rPr>
              <a:t>替</a:t>
            </a:r>
            <a:r>
              <a:rPr lang="zh-CN" altLang="en-US" sz="2000" b="1">
                <a:latin typeface="Tahoma" panose="020B0604030504040204" pitchFamily="34" charset="0"/>
                <a:ea typeface="楷体_GB2312" pitchFamily="49" charset="-122"/>
                <a:sym typeface="Arial" panose="020B0604020202020204" pitchFamily="34" charset="0"/>
              </a:rPr>
              <a:t>平面</a:t>
            </a:r>
            <a:r>
              <a:rPr lang="zh-CN" altLang="en-US" sz="2000" b="1" smtClean="0">
                <a:latin typeface="Tahoma" panose="020B0604030504040204" pitchFamily="34" charset="0"/>
                <a:ea typeface="楷体_GB2312" pitchFamily="49" charset="-122"/>
                <a:sym typeface="Arial" panose="020B0604020202020204" pitchFamily="34" charset="0"/>
              </a:rPr>
              <a:t>镜的原因</a:t>
            </a:r>
            <a:endParaRPr lang="zh-CN" altLang="en-US" sz="2000" b="1">
              <a:latin typeface="Tahoma" panose="020B0604030504040204" pitchFamily="34" charset="0"/>
              <a:ea typeface="楷体_GB2312" pitchFamily="49" charset="-122"/>
              <a:sym typeface="Arial" panose="020B0604020202020204" pitchFamily="34" charset="0"/>
            </a:endParaRPr>
          </a:p>
        </p:txBody>
      </p:sp>
      <p:sp>
        <p:nvSpPr>
          <p:cNvPr id="28688" name="Rectangle 16"/>
          <p:cNvSpPr>
            <a:spLocks noChangeArrowheads="1"/>
          </p:cNvSpPr>
          <p:nvPr/>
        </p:nvSpPr>
        <p:spPr bwMode="auto">
          <a:xfrm>
            <a:off x="6007846" y="2817239"/>
            <a:ext cx="1991251"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smtClean="0">
                <a:latin typeface="Tahoma" panose="020B0604030504040204" pitchFamily="34" charset="0"/>
                <a:ea typeface="楷体_GB2312" pitchFamily="49" charset="-122"/>
                <a:sym typeface="Arial" panose="020B0604020202020204" pitchFamily="34" charset="0"/>
              </a:rPr>
              <a:t>玻璃板不能太厚</a:t>
            </a:r>
            <a:endParaRPr lang="zh-CN" altLang="en-US" sz="2000" b="1">
              <a:latin typeface="Tahoma" panose="020B0604030504040204" pitchFamily="34" charset="0"/>
              <a:ea typeface="楷体_GB2312" pitchFamily="49" charset="-122"/>
              <a:sym typeface="Arial" panose="020B0604020202020204" pitchFamily="34" charset="0"/>
            </a:endParaRPr>
          </a:p>
        </p:txBody>
      </p:sp>
      <p:sp>
        <p:nvSpPr>
          <p:cNvPr id="28689" name="Text Box 17"/>
          <p:cNvSpPr txBox="1">
            <a:spLocks noChangeArrowheads="1"/>
          </p:cNvSpPr>
          <p:nvPr/>
        </p:nvSpPr>
        <p:spPr bwMode="auto">
          <a:xfrm>
            <a:off x="6007846" y="1754639"/>
            <a:ext cx="3192041"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smtClean="0">
                <a:latin typeface="Tahoma" panose="020B0604030504040204" pitchFamily="34" charset="0"/>
                <a:ea typeface="楷体_GB2312" pitchFamily="49" charset="-122"/>
                <a:sym typeface="Arial" panose="020B0604020202020204" pitchFamily="34" charset="0"/>
              </a:rPr>
              <a:t>选用两支相同蜡烛的目的</a:t>
            </a:r>
            <a:endParaRPr lang="zh-CN" altLang="en-US" sz="2000" b="1">
              <a:latin typeface="Tahoma" panose="020B0604030504040204" pitchFamily="34" charset="0"/>
              <a:ea typeface="楷体_GB2312" pitchFamily="49" charset="-122"/>
              <a:sym typeface="Arial" panose="020B0604020202020204" pitchFamily="34" charset="0"/>
            </a:endParaRPr>
          </a:p>
        </p:txBody>
      </p:sp>
      <p:sp>
        <p:nvSpPr>
          <p:cNvPr id="28690" name="Text Box 18"/>
          <p:cNvSpPr txBox="1">
            <a:spLocks noChangeArrowheads="1"/>
          </p:cNvSpPr>
          <p:nvPr/>
        </p:nvSpPr>
        <p:spPr bwMode="auto">
          <a:xfrm>
            <a:off x="6007846" y="2328909"/>
            <a:ext cx="3417887"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latin typeface="Tahoma" panose="020B0604030504040204" pitchFamily="34" charset="0"/>
                <a:ea typeface="楷体_GB2312" pitchFamily="49" charset="-122"/>
                <a:sym typeface="Arial" panose="020B0604020202020204" pitchFamily="34" charset="0"/>
              </a:rPr>
              <a:t>玻璃板与桌面垂</a:t>
            </a:r>
            <a:r>
              <a:rPr lang="zh-CN" altLang="en-US" sz="2000" b="1" smtClean="0">
                <a:latin typeface="Tahoma" panose="020B0604030504040204" pitchFamily="34" charset="0"/>
                <a:ea typeface="楷体_GB2312" pitchFamily="49" charset="-122"/>
                <a:sym typeface="Arial" panose="020B0604020202020204" pitchFamily="34" charset="0"/>
              </a:rPr>
              <a:t>直的原因</a:t>
            </a:r>
            <a:endParaRPr lang="zh-CN" altLang="en-US" sz="2000" b="1">
              <a:latin typeface="Tahoma" panose="020B0604030504040204" pitchFamily="34" charset="0"/>
              <a:ea typeface="楷体_GB2312" pitchFamily="49" charset="-122"/>
              <a:sym typeface="Arial" panose="020B0604020202020204" pitchFamily="34" charset="0"/>
            </a:endParaRPr>
          </a:p>
        </p:txBody>
      </p:sp>
      <p:pic>
        <p:nvPicPr>
          <p:cNvPr id="28692" name="Picture 20" descr="Gif (10)"/>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rcRect/>
          <a:stretch>
            <a:fillRect/>
          </a:stretch>
        </p:blipFill>
        <p:spPr bwMode="auto">
          <a:xfrm>
            <a:off x="9120188" y="5805489"/>
            <a:ext cx="1187450" cy="9112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 Box 12"/>
          <p:cNvSpPr txBox="1">
            <a:spLocks noChangeArrowheads="1"/>
          </p:cNvSpPr>
          <p:nvPr/>
        </p:nvSpPr>
        <p:spPr bwMode="auto">
          <a:xfrm>
            <a:off x="2860579" y="4802524"/>
            <a:ext cx="2518763"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latin typeface="Tahoma" panose="020B0604030504040204" pitchFamily="34" charset="0"/>
                <a:ea typeface="楷体_GB2312" pitchFamily="49" charset="-122"/>
                <a:sym typeface="Arial" panose="020B0604020202020204" pitchFamily="34" charset="0"/>
              </a:rPr>
              <a:t>平面</a:t>
            </a:r>
            <a:r>
              <a:rPr lang="zh-CN" altLang="en-US" sz="2400" b="1" smtClean="0">
                <a:latin typeface="Tahoma" panose="020B0604030504040204" pitchFamily="34" charset="0"/>
                <a:ea typeface="楷体_GB2312" pitchFamily="49" charset="-122"/>
                <a:sym typeface="Arial" panose="020B0604020202020204" pitchFamily="34" charset="0"/>
              </a:rPr>
              <a:t>镜成像作图</a:t>
            </a:r>
            <a:endParaRPr lang="zh-CN" altLang="en-US" sz="2400" b="1">
              <a:latin typeface="Tahoma" panose="020B0604030504040204" pitchFamily="34" charset="0"/>
              <a:ea typeface="楷体_GB2312" pitchFamily="49" charset="-122"/>
              <a:sym typeface="Arial" panose="020B0604020202020204" pitchFamily="34" charset="0"/>
            </a:endParaRPr>
          </a:p>
        </p:txBody>
      </p:sp>
      <p:sp>
        <p:nvSpPr>
          <p:cNvPr id="30" name="AutoShape 14"/>
          <p:cNvSpPr/>
          <p:nvPr/>
        </p:nvSpPr>
        <p:spPr bwMode="auto">
          <a:xfrm>
            <a:off x="5204058" y="4564147"/>
            <a:ext cx="212605" cy="1055378"/>
          </a:xfrm>
          <a:prstGeom prst="leftBrace">
            <a:avLst>
              <a:gd name="adj1" fmla="val 72489"/>
              <a:gd name="adj2" fmla="val 50000"/>
            </a:avLst>
          </a:prstGeom>
          <a:noFill/>
          <a:ln w="9525">
            <a:solidFill>
              <a:schemeClr val="tx1"/>
            </a:solidFill>
            <a:rou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 name="Text Box 17"/>
          <p:cNvSpPr txBox="1">
            <a:spLocks noChangeArrowheads="1"/>
          </p:cNvSpPr>
          <p:nvPr/>
        </p:nvSpPr>
        <p:spPr bwMode="auto">
          <a:xfrm>
            <a:off x="5541522" y="4496524"/>
            <a:ext cx="2457575"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latin typeface="Tahoma" panose="020B0604030504040204" pitchFamily="34" charset="0"/>
                <a:ea typeface="楷体_GB2312" pitchFamily="49" charset="-122"/>
                <a:sym typeface="Arial" panose="020B0604020202020204" pitchFamily="34" charset="0"/>
              </a:rPr>
              <a:t>根据光的反射定律</a:t>
            </a:r>
          </a:p>
        </p:txBody>
      </p:sp>
      <p:sp>
        <p:nvSpPr>
          <p:cNvPr id="32" name="Text Box 18"/>
          <p:cNvSpPr txBox="1">
            <a:spLocks noChangeArrowheads="1"/>
          </p:cNvSpPr>
          <p:nvPr/>
        </p:nvSpPr>
        <p:spPr bwMode="auto">
          <a:xfrm>
            <a:off x="5497005" y="5125312"/>
            <a:ext cx="3012931"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smtClean="0">
                <a:latin typeface="Tahoma" panose="020B0604030504040204" pitchFamily="34" charset="0"/>
                <a:ea typeface="楷体_GB2312" pitchFamily="49" charset="-122"/>
                <a:sym typeface="Arial" panose="020B0604020202020204" pitchFamily="34" charset="0"/>
              </a:rPr>
              <a:t>根据平面镜成像的特点</a:t>
            </a:r>
            <a:endParaRPr lang="zh-CN" altLang="en-US" sz="2000" b="1">
              <a:latin typeface="Tahoma" panose="020B0604030504040204" pitchFamily="34" charset="0"/>
              <a:ea typeface="楷体_GB2312" pitchFamily="49" charset="-122"/>
              <a:sym typeface="Arial" panose="020B0604020202020204" pitchFamily="34" charset="0"/>
            </a:endParaRPr>
          </a:p>
        </p:txBody>
      </p:sp>
      <p:grpSp>
        <p:nvGrpSpPr>
          <p:cNvPr id="33" name="组合 32"/>
          <p:cNvGrpSpPr/>
          <p:nvPr/>
        </p:nvGrpSpPr>
        <p:grpSpPr>
          <a:xfrm>
            <a:off x="402739" y="21978"/>
            <a:ext cx="3496087" cy="1003300"/>
            <a:chOff x="402739" y="21978"/>
            <a:chExt cx="3496087" cy="1003300"/>
          </a:xfrm>
        </p:grpSpPr>
        <p:sp>
          <p:nvSpPr>
            <p:cNvPr id="34" name="TextBox 2"/>
            <p:cNvSpPr txBox="1"/>
            <p:nvPr/>
          </p:nvSpPr>
          <p:spPr bwMode="auto">
            <a:xfrm>
              <a:off x="1190236" y="248322"/>
              <a:ext cx="2708590" cy="646331"/>
            </a:xfrm>
            <a:prstGeom prst="rect">
              <a:avLst/>
            </a:prstGeom>
            <a:noFill/>
          </p:spPr>
          <p:txBody>
            <a:bodyPr wrap="square">
              <a:spAutoFit/>
            </a:bodyPr>
            <a:lstStyle/>
            <a:p>
              <a:pPr eaLnBrk="1" fontAlgn="auto" hangingPunct="1">
                <a:spcBef>
                  <a:spcPts val="0"/>
                </a:spcBef>
                <a:spcAft>
                  <a:spcPts val="0"/>
                </a:spcAft>
                <a:defRPr/>
              </a:pPr>
              <a:r>
                <a:rPr lang="zh-CN" altLang="en-US" sz="3600" b="1" dirty="0" smtClean="0">
                  <a:solidFill>
                    <a:srgbClr val="009FB9"/>
                  </a:solidFill>
                  <a:latin typeface="+mj-ea"/>
                  <a:ea typeface="+mj-ea"/>
                </a:rPr>
                <a:t>课 堂 小 结</a:t>
              </a:r>
              <a:endParaRPr lang="zh-CN" altLang="en-US" sz="3600" b="1" dirty="0">
                <a:solidFill>
                  <a:srgbClr val="009FB9"/>
                </a:solidFill>
                <a:latin typeface="+mj-ea"/>
                <a:ea typeface="+mj-ea"/>
              </a:endParaRPr>
            </a:p>
          </p:txBody>
        </p:sp>
        <p:grpSp>
          <p:nvGrpSpPr>
            <p:cNvPr id="35" name="组合 34"/>
            <p:cNvGrpSpPr/>
            <p:nvPr/>
          </p:nvGrpSpPr>
          <p:grpSpPr>
            <a:xfrm>
              <a:off x="402739" y="21978"/>
              <a:ext cx="3346936" cy="1003300"/>
              <a:chOff x="402739" y="21978"/>
              <a:chExt cx="3346936" cy="1003300"/>
            </a:xfrm>
          </p:grpSpPr>
          <p:cxnSp>
            <p:nvCxnSpPr>
              <p:cNvPr id="36" name="直接连接符 35"/>
              <p:cNvCxnSpPr/>
              <p:nvPr/>
            </p:nvCxnSpPr>
            <p:spPr bwMode="auto">
              <a:xfrm>
                <a:off x="736656" y="860108"/>
                <a:ext cx="3013019" cy="0"/>
              </a:xfrm>
              <a:prstGeom prst="line">
                <a:avLst/>
              </a:prstGeom>
              <a:ln>
                <a:solidFill>
                  <a:srgbClr val="009FB9"/>
                </a:solidFill>
              </a:ln>
            </p:spPr>
            <p:style>
              <a:lnRef idx="1">
                <a:schemeClr val="dk1"/>
              </a:lnRef>
              <a:fillRef idx="0">
                <a:schemeClr val="dk1"/>
              </a:fillRef>
              <a:effectRef idx="0">
                <a:schemeClr val="dk1"/>
              </a:effectRef>
              <a:fontRef idx="minor">
                <a:schemeClr val="tx1"/>
              </a:fontRef>
            </p:style>
          </p:cxnSp>
          <p:pic>
            <p:nvPicPr>
              <p:cNvPr id="37" name="图片 36" descr="标题2"/>
              <p:cNvPicPr>
                <a:picLocks noChangeAspect="1"/>
              </p:cNvPicPr>
              <p:nvPr/>
            </p:nvPicPr>
            <p:blipFill>
              <a:blip r:embed="rId3" cstate="print"/>
              <a:stretch>
                <a:fillRect/>
              </a:stretch>
            </p:blipFill>
            <p:spPr>
              <a:xfrm>
                <a:off x="402739" y="21978"/>
                <a:ext cx="1003300" cy="1003300"/>
              </a:xfrm>
              <a:prstGeom prst="rect">
                <a:avLst/>
              </a:prstGeom>
            </p:spPr>
          </p:pic>
        </p:grpSp>
      </p:gr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框 1"/>
          <p:cNvSpPr txBox="1">
            <a:spLocks noChangeArrowheads="1"/>
          </p:cNvSpPr>
          <p:nvPr/>
        </p:nvSpPr>
        <p:spPr bwMode="auto">
          <a:xfrm>
            <a:off x="399598" y="909322"/>
            <a:ext cx="9394107" cy="48506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lnSpc>
                <a:spcPct val="130000"/>
              </a:lnSpc>
            </a:pPr>
            <a:r>
              <a:rPr lang="en-US" altLang="zh-CN" sz="2000" b="1" dirty="0" smtClean="0">
                <a:latin typeface="Times New Roman" panose="02020603050405020304" pitchFamily="18" charset="0"/>
                <a:cs typeface="Times New Roman" panose="02020603050405020304" pitchFamily="18" charset="0"/>
              </a:rPr>
              <a:t>1</a:t>
            </a:r>
            <a:r>
              <a:rPr lang="zh-CN" altLang="en-US" sz="2000" b="1" dirty="0">
                <a:latin typeface="Times New Roman" panose="02020603050405020304" pitchFamily="18" charset="0"/>
                <a:cs typeface="Times New Roman" panose="02020603050405020304" pitchFamily="18" charset="0"/>
              </a:rPr>
              <a:t>．平面镜成像实验中，以下说法正确</a:t>
            </a:r>
            <a:r>
              <a:rPr lang="zh-CN" altLang="en-US" sz="2000" b="1" dirty="0" smtClean="0">
                <a:latin typeface="Times New Roman" panose="02020603050405020304" pitchFamily="18" charset="0"/>
                <a:cs typeface="Times New Roman" panose="02020603050405020304" pitchFamily="18" charset="0"/>
              </a:rPr>
              <a:t>的是</a:t>
            </a:r>
            <a:r>
              <a:rPr lang="zh-CN" altLang="en-US" sz="2000" b="1" dirty="0">
                <a:latin typeface="Times New Roman" panose="02020603050405020304" pitchFamily="18" charset="0"/>
                <a:cs typeface="Times New Roman" panose="02020603050405020304" pitchFamily="18" charset="0"/>
              </a:rPr>
              <a:t>（　　）</a:t>
            </a:r>
          </a:p>
          <a:p>
            <a:pPr indent="457200">
              <a:lnSpc>
                <a:spcPct val="130000"/>
              </a:lnSpc>
            </a:pPr>
            <a:r>
              <a:rPr lang="en-US" altLang="zh-CN" sz="2000" b="1" dirty="0">
                <a:latin typeface="Times New Roman" panose="02020603050405020304" pitchFamily="18" charset="0"/>
                <a:cs typeface="Times New Roman" panose="02020603050405020304" pitchFamily="18" charset="0"/>
              </a:rPr>
              <a:t>A.</a:t>
            </a:r>
            <a:r>
              <a:rPr lang="zh-CN" altLang="en-US" sz="2000" b="1" dirty="0">
                <a:latin typeface="Times New Roman" panose="02020603050405020304" pitchFamily="18" charset="0"/>
                <a:cs typeface="Times New Roman" panose="02020603050405020304" pitchFamily="18" charset="0"/>
              </a:rPr>
              <a:t>用光屏可以呈现虚像</a:t>
            </a:r>
          </a:p>
          <a:p>
            <a:pPr indent="457200">
              <a:lnSpc>
                <a:spcPct val="130000"/>
              </a:lnSpc>
            </a:pPr>
            <a:r>
              <a:rPr lang="en-US" altLang="zh-CN" sz="2000" b="1" dirty="0">
                <a:latin typeface="Times New Roman" panose="02020603050405020304" pitchFamily="18" charset="0"/>
                <a:cs typeface="Times New Roman" panose="02020603050405020304" pitchFamily="18" charset="0"/>
              </a:rPr>
              <a:t>B.</a:t>
            </a:r>
            <a:r>
              <a:rPr lang="zh-CN" altLang="en-US" sz="2000" b="1" dirty="0">
                <a:latin typeface="Times New Roman" panose="02020603050405020304" pitchFamily="18" charset="0"/>
                <a:cs typeface="Times New Roman" panose="02020603050405020304" pitchFamily="18" charset="0"/>
              </a:rPr>
              <a:t>用玻璃板代替平面镜便于确定像的位置</a:t>
            </a:r>
          </a:p>
          <a:p>
            <a:pPr indent="457200">
              <a:lnSpc>
                <a:spcPct val="130000"/>
              </a:lnSpc>
            </a:pPr>
            <a:r>
              <a:rPr lang="en-US" altLang="zh-CN" sz="2000" b="1" dirty="0">
                <a:latin typeface="Times New Roman" panose="02020603050405020304" pitchFamily="18" charset="0"/>
                <a:cs typeface="Times New Roman" panose="02020603050405020304" pitchFamily="18" charset="0"/>
              </a:rPr>
              <a:t>C.</a:t>
            </a:r>
            <a:r>
              <a:rPr lang="zh-CN" altLang="en-US" sz="2000" b="1" dirty="0">
                <a:latin typeface="Times New Roman" panose="02020603050405020304" pitchFamily="18" charset="0"/>
                <a:cs typeface="Times New Roman" panose="02020603050405020304" pitchFamily="18" charset="0"/>
              </a:rPr>
              <a:t>平面镜所成像的大小与物到平面镜的距离有关</a:t>
            </a:r>
          </a:p>
          <a:p>
            <a:pPr indent="457200">
              <a:lnSpc>
                <a:spcPct val="130000"/>
              </a:lnSpc>
            </a:pPr>
            <a:r>
              <a:rPr lang="en-US" altLang="zh-CN" sz="2000" b="1" dirty="0">
                <a:latin typeface="Times New Roman" panose="02020603050405020304" pitchFamily="18" charset="0"/>
                <a:cs typeface="Times New Roman" panose="02020603050405020304" pitchFamily="18" charset="0"/>
              </a:rPr>
              <a:t>D.</a:t>
            </a:r>
            <a:r>
              <a:rPr lang="zh-CN" altLang="en-US" sz="2000" b="1" dirty="0">
                <a:latin typeface="Times New Roman" panose="02020603050405020304" pitchFamily="18" charset="0"/>
                <a:cs typeface="Times New Roman" panose="02020603050405020304" pitchFamily="18" charset="0"/>
              </a:rPr>
              <a:t>平面镜所成像的大小与平面镜的大小有关</a:t>
            </a:r>
          </a:p>
          <a:p>
            <a:pPr indent="457200">
              <a:lnSpc>
                <a:spcPct val="130000"/>
              </a:lnSpc>
            </a:pPr>
            <a:r>
              <a:rPr lang="en-US" altLang="zh-CN" sz="2000" b="1" dirty="0" smtClean="0">
                <a:latin typeface="Times New Roman" panose="02020603050405020304" pitchFamily="18" charset="0"/>
                <a:cs typeface="Times New Roman" panose="02020603050405020304" pitchFamily="18" charset="0"/>
              </a:rPr>
              <a:t>2</a:t>
            </a:r>
            <a:r>
              <a:rPr lang="zh-CN" altLang="en-US" sz="2000" b="1" dirty="0" smtClean="0">
                <a:latin typeface="Times New Roman" panose="02020603050405020304" pitchFamily="18" charset="0"/>
                <a:cs typeface="Times New Roman" panose="02020603050405020304" pitchFamily="18" charset="0"/>
              </a:rPr>
              <a:t>．检</a:t>
            </a:r>
            <a:r>
              <a:rPr lang="zh-CN" altLang="en-US" sz="2000" b="1" dirty="0">
                <a:latin typeface="Times New Roman" panose="02020603050405020304" pitchFamily="18" charset="0"/>
                <a:cs typeface="Times New Roman" panose="02020603050405020304" pitchFamily="18" charset="0"/>
              </a:rPr>
              <a:t>查视力时，人眼与视力表的距离应为</a:t>
            </a:r>
            <a:r>
              <a:rPr lang="en-US" altLang="zh-CN" sz="2000" b="1" dirty="0">
                <a:latin typeface="Times New Roman" panose="02020603050405020304" pitchFamily="18" charset="0"/>
                <a:cs typeface="Times New Roman" panose="02020603050405020304" pitchFamily="18" charset="0"/>
              </a:rPr>
              <a:t>5 m</a:t>
            </a:r>
            <a:r>
              <a:rPr lang="zh-CN" altLang="en-US" sz="2000" b="1" dirty="0">
                <a:latin typeface="Times New Roman" panose="02020603050405020304" pitchFamily="18" charset="0"/>
                <a:cs typeface="Times New Roman" panose="02020603050405020304" pitchFamily="18" charset="0"/>
              </a:rPr>
              <a:t>，可是检查视力的房间东西墙壁最大的距离为</a:t>
            </a:r>
            <a:r>
              <a:rPr lang="en-US" altLang="zh-CN" sz="2000" b="1" dirty="0">
                <a:latin typeface="Times New Roman" panose="02020603050405020304" pitchFamily="18" charset="0"/>
                <a:cs typeface="Times New Roman" panose="02020603050405020304" pitchFamily="18" charset="0"/>
              </a:rPr>
              <a:t>3.5 m</a:t>
            </a:r>
            <a:r>
              <a:rPr lang="zh-CN" altLang="en-US" sz="2000" b="1" dirty="0">
                <a:latin typeface="Times New Roman" panose="02020603050405020304" pitchFamily="18" charset="0"/>
                <a:cs typeface="Times New Roman" panose="02020603050405020304" pitchFamily="18" charset="0"/>
              </a:rPr>
              <a:t>，此时，眼科医生把视力表挂在东墙上，在西墙上挂一面大平面镜，则被检查者应面向西坐在平面镜前合理的位置是</a:t>
            </a:r>
            <a:r>
              <a:rPr lang="en-US" altLang="zh-CN" sz="2000" b="1" dirty="0">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　 　</a:t>
            </a:r>
            <a:r>
              <a:rPr lang="en-US" altLang="zh-CN" sz="2000" b="1" dirty="0" smtClean="0">
                <a:latin typeface="Times New Roman" panose="02020603050405020304" pitchFamily="18" charset="0"/>
                <a:cs typeface="Times New Roman" panose="02020603050405020304" pitchFamily="18" charset="0"/>
              </a:rPr>
              <a:t>) </a:t>
            </a:r>
            <a:endParaRPr lang="en-US" altLang="zh-CN" sz="2000" b="1" dirty="0">
              <a:latin typeface="Times New Roman" panose="02020603050405020304" pitchFamily="18" charset="0"/>
              <a:cs typeface="Times New Roman" panose="02020603050405020304" pitchFamily="18" charset="0"/>
            </a:endParaRPr>
          </a:p>
          <a:p>
            <a:pPr indent="457200">
              <a:lnSpc>
                <a:spcPct val="130000"/>
              </a:lnSpc>
            </a:pPr>
            <a:r>
              <a:rPr lang="en-US" altLang="zh-CN" sz="2000" b="1" dirty="0">
                <a:latin typeface="Times New Roman" panose="02020603050405020304" pitchFamily="18" charset="0"/>
                <a:cs typeface="Times New Roman" panose="02020603050405020304" pitchFamily="18" charset="0"/>
              </a:rPr>
              <a:t>A</a:t>
            </a:r>
            <a:r>
              <a:rPr lang="zh-CN" altLang="en-US" sz="2000" b="1" dirty="0">
                <a:latin typeface="Times New Roman" panose="02020603050405020304" pitchFamily="18" charset="0"/>
                <a:cs typeface="Times New Roman" panose="02020603050405020304" pitchFamily="18" charset="0"/>
              </a:rPr>
              <a:t>．距镜面</a:t>
            </a:r>
            <a:r>
              <a:rPr lang="en-US" altLang="zh-CN" sz="2000" b="1" dirty="0">
                <a:latin typeface="Times New Roman" panose="02020603050405020304" pitchFamily="18" charset="0"/>
                <a:cs typeface="Times New Roman" panose="02020603050405020304" pitchFamily="18" charset="0"/>
              </a:rPr>
              <a:t>3 </a:t>
            </a:r>
            <a:r>
              <a:rPr lang="en-US" altLang="zh-CN" sz="2000" b="1" dirty="0" smtClean="0">
                <a:latin typeface="Times New Roman" panose="02020603050405020304" pitchFamily="18" charset="0"/>
                <a:cs typeface="Times New Roman" panose="02020603050405020304" pitchFamily="18" charset="0"/>
              </a:rPr>
              <a:t>m</a:t>
            </a:r>
          </a:p>
          <a:p>
            <a:pPr indent="457200">
              <a:lnSpc>
                <a:spcPct val="130000"/>
              </a:lnSpc>
            </a:pPr>
            <a:r>
              <a:rPr lang="en-US" altLang="zh-CN" sz="2000" b="1" dirty="0" smtClean="0">
                <a:latin typeface="Times New Roman" panose="02020603050405020304" pitchFamily="18" charset="0"/>
                <a:cs typeface="Times New Roman" panose="02020603050405020304" pitchFamily="18" charset="0"/>
              </a:rPr>
              <a:t>B</a:t>
            </a:r>
            <a:r>
              <a:rPr lang="zh-CN" altLang="en-US" sz="2000" b="1" dirty="0">
                <a:latin typeface="Times New Roman" panose="02020603050405020304" pitchFamily="18" charset="0"/>
                <a:cs typeface="Times New Roman" panose="02020603050405020304" pitchFamily="18" charset="0"/>
              </a:rPr>
              <a:t>．距镜面</a:t>
            </a:r>
            <a:r>
              <a:rPr lang="en-US" altLang="zh-CN" sz="2000" b="1" dirty="0">
                <a:latin typeface="Times New Roman" panose="02020603050405020304" pitchFamily="18" charset="0"/>
                <a:cs typeface="Times New Roman" panose="02020603050405020304" pitchFamily="18" charset="0"/>
              </a:rPr>
              <a:t>2 m</a:t>
            </a:r>
          </a:p>
          <a:p>
            <a:pPr indent="457200">
              <a:lnSpc>
                <a:spcPct val="130000"/>
              </a:lnSpc>
            </a:pPr>
            <a:r>
              <a:rPr lang="en-US" altLang="zh-CN" sz="2000" b="1" dirty="0">
                <a:latin typeface="Times New Roman" panose="02020603050405020304" pitchFamily="18" charset="0"/>
                <a:cs typeface="Times New Roman" panose="02020603050405020304" pitchFamily="18" charset="0"/>
              </a:rPr>
              <a:t>C</a:t>
            </a:r>
            <a:r>
              <a:rPr lang="zh-CN" altLang="en-US" sz="2000" b="1" dirty="0">
                <a:latin typeface="Times New Roman" panose="02020603050405020304" pitchFamily="18" charset="0"/>
                <a:cs typeface="Times New Roman" panose="02020603050405020304" pitchFamily="18" charset="0"/>
              </a:rPr>
              <a:t>．距镜面</a:t>
            </a:r>
            <a:r>
              <a:rPr lang="en-US" altLang="zh-CN" sz="2000" b="1" dirty="0">
                <a:latin typeface="Times New Roman" panose="02020603050405020304" pitchFamily="18" charset="0"/>
                <a:cs typeface="Times New Roman" panose="02020603050405020304" pitchFamily="18" charset="0"/>
              </a:rPr>
              <a:t>1.5 </a:t>
            </a:r>
            <a:r>
              <a:rPr lang="en-US" altLang="zh-CN" sz="2000" b="1" dirty="0" smtClean="0">
                <a:latin typeface="Times New Roman" panose="02020603050405020304" pitchFamily="18" charset="0"/>
                <a:cs typeface="Times New Roman" panose="02020603050405020304" pitchFamily="18" charset="0"/>
              </a:rPr>
              <a:t>m</a:t>
            </a:r>
          </a:p>
          <a:p>
            <a:pPr indent="457200">
              <a:lnSpc>
                <a:spcPct val="130000"/>
              </a:lnSpc>
            </a:pPr>
            <a:r>
              <a:rPr lang="en-US" altLang="zh-CN" sz="2000" b="1" dirty="0" smtClean="0">
                <a:latin typeface="Times New Roman" panose="02020603050405020304" pitchFamily="18" charset="0"/>
                <a:cs typeface="Times New Roman" panose="02020603050405020304" pitchFamily="18" charset="0"/>
              </a:rPr>
              <a:t>D</a:t>
            </a:r>
            <a:r>
              <a:rPr lang="zh-CN" altLang="en-US" sz="2000" b="1" dirty="0">
                <a:latin typeface="Times New Roman" panose="02020603050405020304" pitchFamily="18" charset="0"/>
                <a:cs typeface="Times New Roman" panose="02020603050405020304" pitchFamily="18" charset="0"/>
              </a:rPr>
              <a:t>．距镜面</a:t>
            </a:r>
            <a:r>
              <a:rPr lang="en-US" altLang="zh-CN" sz="2000" b="1" dirty="0">
                <a:latin typeface="Times New Roman" panose="02020603050405020304" pitchFamily="18" charset="0"/>
                <a:cs typeface="Times New Roman" panose="02020603050405020304" pitchFamily="18" charset="0"/>
              </a:rPr>
              <a:t>1 </a:t>
            </a:r>
            <a:r>
              <a:rPr lang="en-US" altLang="zh-CN" sz="2000" b="1" dirty="0" smtClean="0">
                <a:latin typeface="Times New Roman" panose="02020603050405020304" pitchFamily="18" charset="0"/>
                <a:cs typeface="Times New Roman" panose="02020603050405020304" pitchFamily="18" charset="0"/>
              </a:rPr>
              <a:t>m</a:t>
            </a:r>
            <a:endParaRPr lang="zh-CN" altLang="en-US" sz="2000" b="1" dirty="0">
              <a:latin typeface="Times New Roman" panose="02020603050405020304" pitchFamily="18" charset="0"/>
              <a:cs typeface="Times New Roman" panose="02020603050405020304" pitchFamily="18" charset="0"/>
            </a:endParaRPr>
          </a:p>
        </p:txBody>
      </p:sp>
      <p:sp>
        <p:nvSpPr>
          <p:cNvPr id="27" name="文本框 26"/>
          <p:cNvSpPr txBox="1">
            <a:spLocks noChangeArrowheads="1"/>
          </p:cNvSpPr>
          <p:nvPr/>
        </p:nvSpPr>
        <p:spPr bwMode="auto">
          <a:xfrm>
            <a:off x="5917085" y="909322"/>
            <a:ext cx="49434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000" dirty="0" smtClean="0">
                <a:solidFill>
                  <a:srgbClr val="FF0000"/>
                </a:solidFill>
                <a:latin typeface="Times New Roman" panose="02020603050405020304" pitchFamily="18" charset="0"/>
                <a:cs typeface="Times New Roman" panose="02020603050405020304" pitchFamily="18" charset="0"/>
              </a:rPr>
              <a:t>B</a:t>
            </a:r>
            <a:endParaRPr lang="en-US" altLang="zh-CN" sz="2000" dirty="0">
              <a:solidFill>
                <a:srgbClr val="FF0000"/>
              </a:solidFill>
              <a:latin typeface="Times New Roman" panose="02020603050405020304" pitchFamily="18" charset="0"/>
              <a:cs typeface="Times New Roman" panose="02020603050405020304" pitchFamily="18" charset="0"/>
            </a:endParaRPr>
          </a:p>
        </p:txBody>
      </p:sp>
      <p:sp>
        <p:nvSpPr>
          <p:cNvPr id="28" name="文本框 27"/>
          <p:cNvSpPr txBox="1">
            <a:spLocks noChangeArrowheads="1"/>
          </p:cNvSpPr>
          <p:nvPr/>
        </p:nvSpPr>
        <p:spPr bwMode="auto">
          <a:xfrm>
            <a:off x="6806015" y="3796071"/>
            <a:ext cx="122078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000">
                <a:solidFill>
                  <a:srgbClr val="FF0000"/>
                </a:solidFill>
                <a:latin typeface="Times New Roman" panose="02020603050405020304" pitchFamily="18" charset="0"/>
                <a:cs typeface="Times New Roman" panose="02020603050405020304" pitchFamily="18" charset="0"/>
              </a:rPr>
              <a:t>C</a:t>
            </a:r>
          </a:p>
        </p:txBody>
      </p:sp>
      <p:pic>
        <p:nvPicPr>
          <p:cNvPr id="11267" name="Picture 3" descr="CB137.TIF"/>
          <p:cNvPicPr>
            <a:picLocks noChangeAspect="1" noChangeArrowheads="1"/>
          </p:cNvPicPr>
          <p:nvPr/>
        </p:nvPicPr>
        <p:blipFill>
          <a:blip r:embed="rId3" r:link="rId4" cstate="print">
            <a:extLst>
              <a:ext uri="{28A0092B-C50C-407E-A947-70E740481C1C}">
                <a14:useLocalDpi xmlns:a14="http://schemas.microsoft.com/office/drawing/2010/main" xmlns="" val="0"/>
              </a:ext>
            </a:extLst>
          </a:blip>
          <a:srcRect/>
          <a:stretch>
            <a:fillRect/>
          </a:stretch>
        </p:blipFill>
        <p:spPr bwMode="auto">
          <a:xfrm>
            <a:off x="4231883" y="4361358"/>
            <a:ext cx="3184525" cy="1398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5" name="组合 14"/>
          <p:cNvGrpSpPr/>
          <p:nvPr/>
        </p:nvGrpSpPr>
        <p:grpSpPr>
          <a:xfrm>
            <a:off x="402739" y="21978"/>
            <a:ext cx="3496087" cy="1003300"/>
            <a:chOff x="402739" y="21978"/>
            <a:chExt cx="3496087" cy="1003300"/>
          </a:xfrm>
        </p:grpSpPr>
        <p:sp>
          <p:nvSpPr>
            <p:cNvPr id="16" name="TextBox 2"/>
            <p:cNvSpPr txBox="1"/>
            <p:nvPr/>
          </p:nvSpPr>
          <p:spPr bwMode="auto">
            <a:xfrm>
              <a:off x="1190236" y="248322"/>
              <a:ext cx="2708590" cy="646331"/>
            </a:xfrm>
            <a:prstGeom prst="rect">
              <a:avLst/>
            </a:prstGeom>
            <a:noFill/>
          </p:spPr>
          <p:txBody>
            <a:bodyPr wrap="square">
              <a:spAutoFit/>
            </a:bodyPr>
            <a:lstStyle/>
            <a:p>
              <a:pPr eaLnBrk="1" fontAlgn="auto" hangingPunct="1">
                <a:spcBef>
                  <a:spcPts val="0"/>
                </a:spcBef>
                <a:spcAft>
                  <a:spcPts val="0"/>
                </a:spcAft>
                <a:defRPr/>
              </a:pPr>
              <a:r>
                <a:rPr lang="zh-CN" altLang="en-US" sz="3600" b="1" dirty="0" smtClean="0">
                  <a:solidFill>
                    <a:srgbClr val="009FB9"/>
                  </a:solidFill>
                  <a:latin typeface="+mj-ea"/>
                  <a:ea typeface="+mj-ea"/>
                </a:rPr>
                <a:t>课 堂 练 习</a:t>
              </a:r>
              <a:endParaRPr lang="zh-CN" altLang="en-US" sz="3600" b="1" dirty="0">
                <a:solidFill>
                  <a:srgbClr val="009FB9"/>
                </a:solidFill>
                <a:latin typeface="+mj-ea"/>
                <a:ea typeface="+mj-ea"/>
              </a:endParaRPr>
            </a:p>
          </p:txBody>
        </p:sp>
        <p:grpSp>
          <p:nvGrpSpPr>
            <p:cNvPr id="17" name="组合 16"/>
            <p:cNvGrpSpPr/>
            <p:nvPr/>
          </p:nvGrpSpPr>
          <p:grpSpPr>
            <a:xfrm>
              <a:off x="402739" y="21978"/>
              <a:ext cx="3346936" cy="1003300"/>
              <a:chOff x="402739" y="21978"/>
              <a:chExt cx="3346936" cy="1003300"/>
            </a:xfrm>
          </p:grpSpPr>
          <p:cxnSp>
            <p:nvCxnSpPr>
              <p:cNvPr id="18" name="直接连接符 17"/>
              <p:cNvCxnSpPr/>
              <p:nvPr/>
            </p:nvCxnSpPr>
            <p:spPr bwMode="auto">
              <a:xfrm>
                <a:off x="736656" y="860108"/>
                <a:ext cx="3013019" cy="0"/>
              </a:xfrm>
              <a:prstGeom prst="line">
                <a:avLst/>
              </a:prstGeom>
              <a:ln>
                <a:solidFill>
                  <a:srgbClr val="009FB9"/>
                </a:solidFill>
              </a:ln>
            </p:spPr>
            <p:style>
              <a:lnRef idx="1">
                <a:schemeClr val="dk1"/>
              </a:lnRef>
              <a:fillRef idx="0">
                <a:schemeClr val="dk1"/>
              </a:fillRef>
              <a:effectRef idx="0">
                <a:schemeClr val="dk1"/>
              </a:effectRef>
              <a:fontRef idx="minor">
                <a:schemeClr val="tx1"/>
              </a:fontRef>
            </p:style>
          </p:cxnSp>
          <p:pic>
            <p:nvPicPr>
              <p:cNvPr id="19" name="图片 18" descr="标题2"/>
              <p:cNvPicPr>
                <a:picLocks noChangeAspect="1"/>
              </p:cNvPicPr>
              <p:nvPr/>
            </p:nvPicPr>
            <p:blipFill>
              <a:blip r:embed="rId5" cstate="print"/>
              <a:stretch>
                <a:fillRect/>
              </a:stretch>
            </p:blipFill>
            <p:spPr>
              <a:xfrm>
                <a:off x="402739" y="21978"/>
                <a:ext cx="1003300" cy="1003300"/>
              </a:xfrm>
              <a:prstGeom prst="rect">
                <a:avLst/>
              </a:prstGeom>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ox(i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ox(in)">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框 1"/>
          <p:cNvSpPr txBox="1">
            <a:spLocks noChangeArrowheads="1"/>
          </p:cNvSpPr>
          <p:nvPr/>
        </p:nvSpPr>
        <p:spPr bwMode="auto">
          <a:xfrm>
            <a:off x="744142" y="954087"/>
            <a:ext cx="8820964" cy="57539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lnSpc>
                <a:spcPct val="130000"/>
              </a:lnSpc>
            </a:pPr>
            <a:r>
              <a:rPr lang="en-US" altLang="zh-CN" sz="2000" b="1" smtClean="0">
                <a:latin typeface="Times New Roman" panose="02020603050405020304" pitchFamily="18" charset="0"/>
                <a:cs typeface="Times New Roman" panose="02020603050405020304" pitchFamily="18" charset="0"/>
              </a:rPr>
              <a:t>3</a:t>
            </a:r>
            <a:r>
              <a:rPr lang="zh-CN" altLang="en-US" sz="2000" b="1" smtClean="0">
                <a:latin typeface="Times New Roman" panose="02020603050405020304" pitchFamily="18" charset="0"/>
                <a:cs typeface="Times New Roman" panose="02020603050405020304" pitchFamily="18" charset="0"/>
              </a:rPr>
              <a:t>．</a:t>
            </a:r>
            <a:r>
              <a:rPr lang="zh-CN" altLang="en-US" sz="2000" b="1">
                <a:latin typeface="Times New Roman" panose="02020603050405020304" pitchFamily="18" charset="0"/>
                <a:cs typeface="Times New Roman" panose="02020603050405020304" pitchFamily="18" charset="0"/>
              </a:rPr>
              <a:t>如图所示，某市民正站在平面玻璃制的地铁安全门外候车。地铁到站后，安全门向两侧打开，关于该市民在左右两侧安全门中成像的情况分析正确的</a:t>
            </a:r>
            <a:r>
              <a:rPr lang="zh-CN" altLang="en-US" sz="2000" b="1" smtClean="0">
                <a:latin typeface="Times New Roman" panose="02020603050405020304" pitchFamily="18" charset="0"/>
                <a:cs typeface="Times New Roman" panose="02020603050405020304" pitchFamily="18" charset="0"/>
              </a:rPr>
              <a:t>是（        ）</a:t>
            </a:r>
            <a:endParaRPr lang="en-US" altLang="zh-CN" sz="2000" b="1" smtClean="0">
              <a:latin typeface="Times New Roman" panose="02020603050405020304" pitchFamily="18" charset="0"/>
              <a:cs typeface="Times New Roman" panose="02020603050405020304" pitchFamily="18" charset="0"/>
            </a:endParaRPr>
          </a:p>
          <a:p>
            <a:pPr indent="457200">
              <a:lnSpc>
                <a:spcPct val="130000"/>
              </a:lnSpc>
            </a:pPr>
            <a:r>
              <a:rPr lang="en-US" altLang="zh-CN" sz="2000" b="1">
                <a:latin typeface="Times New Roman" panose="02020603050405020304" pitchFamily="18" charset="0"/>
                <a:cs typeface="Times New Roman" panose="02020603050405020304" pitchFamily="18" charset="0"/>
              </a:rPr>
              <a:t>A</a:t>
            </a:r>
            <a:r>
              <a:rPr lang="zh-CN" altLang="en-US" sz="2000" b="1" smtClean="0">
                <a:latin typeface="Times New Roman" panose="02020603050405020304" pitchFamily="18" charset="0"/>
                <a:cs typeface="Times New Roman" panose="02020603050405020304" pitchFamily="18" charset="0"/>
              </a:rPr>
              <a:t>．</a:t>
            </a:r>
            <a:r>
              <a:rPr lang="zh-CN" altLang="en-US" sz="2000" b="1">
                <a:latin typeface="Times New Roman" panose="02020603050405020304" pitchFamily="18" charset="0"/>
                <a:cs typeface="Times New Roman" panose="02020603050405020304" pitchFamily="18" charset="0"/>
              </a:rPr>
              <a:t>各成半个像，合起来成一个完整的</a:t>
            </a:r>
            <a:r>
              <a:rPr lang="zh-CN" altLang="en-US" sz="2000" b="1" smtClean="0">
                <a:latin typeface="Times New Roman" panose="02020603050405020304" pitchFamily="18" charset="0"/>
                <a:cs typeface="Times New Roman" panose="02020603050405020304" pitchFamily="18" charset="0"/>
              </a:rPr>
              <a:t>像</a:t>
            </a:r>
            <a:endParaRPr lang="en-US" altLang="zh-CN" sz="2000" b="1" smtClean="0">
              <a:latin typeface="Times New Roman" panose="02020603050405020304" pitchFamily="18" charset="0"/>
              <a:cs typeface="Times New Roman" panose="02020603050405020304" pitchFamily="18" charset="0"/>
            </a:endParaRPr>
          </a:p>
          <a:p>
            <a:pPr indent="457200">
              <a:lnSpc>
                <a:spcPct val="130000"/>
              </a:lnSpc>
            </a:pPr>
            <a:r>
              <a:rPr lang="en-US" altLang="zh-CN" sz="2000" b="1" smtClean="0">
                <a:latin typeface="Times New Roman" panose="02020603050405020304" pitchFamily="18" charset="0"/>
                <a:cs typeface="Times New Roman" panose="02020603050405020304" pitchFamily="18" charset="0"/>
              </a:rPr>
              <a:t>B</a:t>
            </a:r>
            <a:r>
              <a:rPr lang="zh-CN" altLang="en-US" sz="2000" b="1" smtClean="0">
                <a:latin typeface="Times New Roman" panose="02020603050405020304" pitchFamily="18" charset="0"/>
                <a:cs typeface="Times New Roman" panose="02020603050405020304" pitchFamily="18" charset="0"/>
              </a:rPr>
              <a:t>．</a:t>
            </a:r>
            <a:r>
              <a:rPr lang="zh-CN" altLang="en-US" sz="2000" b="1">
                <a:latin typeface="Times New Roman" panose="02020603050405020304" pitchFamily="18" charset="0"/>
                <a:cs typeface="Times New Roman" panose="02020603050405020304" pitchFamily="18" charset="0"/>
              </a:rPr>
              <a:t>在两侧安全门中成的像越来越小，直至不成像</a:t>
            </a:r>
          </a:p>
          <a:p>
            <a:pPr indent="457200">
              <a:lnSpc>
                <a:spcPct val="120000"/>
              </a:lnSpc>
            </a:pPr>
            <a:r>
              <a:rPr lang="en-US" altLang="zh-CN" sz="2000" b="1">
                <a:latin typeface="Times New Roman" panose="02020603050405020304" pitchFamily="18" charset="0"/>
                <a:cs typeface="Times New Roman" panose="02020603050405020304" pitchFamily="18" charset="0"/>
              </a:rPr>
              <a:t>C</a:t>
            </a:r>
            <a:r>
              <a:rPr lang="zh-CN" altLang="en-US" sz="2000" b="1" smtClean="0">
                <a:latin typeface="Times New Roman" panose="02020603050405020304" pitchFamily="18" charset="0"/>
                <a:cs typeface="Times New Roman" panose="02020603050405020304" pitchFamily="18" charset="0"/>
              </a:rPr>
              <a:t>．</a:t>
            </a:r>
            <a:r>
              <a:rPr lang="zh-CN" altLang="en-US" sz="2000" b="1">
                <a:latin typeface="Times New Roman" panose="02020603050405020304" pitchFamily="18" charset="0"/>
                <a:cs typeface="Times New Roman" panose="02020603050405020304" pitchFamily="18" charset="0"/>
              </a:rPr>
              <a:t>都成完整的像，且两个像的位置与原来像的位置重合</a:t>
            </a:r>
          </a:p>
          <a:p>
            <a:pPr indent="457200">
              <a:lnSpc>
                <a:spcPct val="120000"/>
              </a:lnSpc>
            </a:pPr>
            <a:r>
              <a:rPr lang="en-US" altLang="zh-CN" sz="2000" b="1" smtClean="0">
                <a:latin typeface="Times New Roman" panose="02020603050405020304" pitchFamily="18" charset="0"/>
                <a:cs typeface="Times New Roman" panose="02020603050405020304" pitchFamily="18" charset="0"/>
              </a:rPr>
              <a:t>D</a:t>
            </a:r>
            <a:r>
              <a:rPr lang="zh-CN" altLang="en-US" sz="2000" b="1" smtClean="0">
                <a:latin typeface="Times New Roman" panose="02020603050405020304" pitchFamily="18" charset="0"/>
                <a:cs typeface="Times New Roman" panose="02020603050405020304" pitchFamily="18" charset="0"/>
              </a:rPr>
              <a:t>．都</a:t>
            </a:r>
            <a:r>
              <a:rPr lang="zh-CN" altLang="en-US" sz="2000" b="1">
                <a:latin typeface="Times New Roman" panose="02020603050405020304" pitchFamily="18" charset="0"/>
                <a:cs typeface="Times New Roman" panose="02020603050405020304" pitchFamily="18" charset="0"/>
              </a:rPr>
              <a:t>成完整的像，且两个像在不同位置，两个像的距离等于两侧安全门之间的间</a:t>
            </a:r>
            <a:r>
              <a:rPr lang="zh-CN" altLang="en-US" sz="2000" b="1" smtClean="0">
                <a:latin typeface="Times New Roman" panose="02020603050405020304" pitchFamily="18" charset="0"/>
                <a:cs typeface="Times New Roman" panose="02020603050405020304" pitchFamily="18" charset="0"/>
              </a:rPr>
              <a:t>距</a:t>
            </a:r>
            <a:endParaRPr lang="en-US" altLang="zh-CN" sz="2000" b="1" smtClean="0">
              <a:latin typeface="Times New Roman" panose="02020603050405020304" pitchFamily="18" charset="0"/>
              <a:cs typeface="Times New Roman" panose="02020603050405020304" pitchFamily="18" charset="0"/>
            </a:endParaRPr>
          </a:p>
          <a:p>
            <a:pPr indent="457200">
              <a:lnSpc>
                <a:spcPct val="120000"/>
              </a:lnSpc>
            </a:pPr>
            <a:r>
              <a:rPr lang="en-US" altLang="zh-CN" sz="2000" b="1" smtClean="0">
                <a:latin typeface="Times New Roman" panose="02020603050405020304" pitchFamily="18" charset="0"/>
                <a:cs typeface="Times New Roman" panose="02020603050405020304" pitchFamily="18" charset="0"/>
              </a:rPr>
              <a:t>4</a:t>
            </a:r>
            <a:r>
              <a:rPr lang="zh-CN" altLang="en-US" sz="2000" b="1" smtClean="0">
                <a:latin typeface="Times New Roman" panose="02020603050405020304" pitchFamily="18" charset="0"/>
                <a:cs typeface="Times New Roman" panose="02020603050405020304" pitchFamily="18" charset="0"/>
              </a:rPr>
              <a:t>．李</a:t>
            </a:r>
            <a:r>
              <a:rPr lang="zh-CN" altLang="en-US" sz="2000" b="1">
                <a:latin typeface="Times New Roman" panose="02020603050405020304" pitchFamily="18" charset="0"/>
                <a:cs typeface="Times New Roman" panose="02020603050405020304" pitchFamily="18" charset="0"/>
              </a:rPr>
              <a:t>娜同学利用如图所示的装置进行“探究平面镜成像特点”的实验。下列说法正确的是</a:t>
            </a:r>
            <a:r>
              <a:rPr lang="en-US" altLang="zh-CN" sz="2000" b="1">
                <a:latin typeface="Times New Roman" panose="02020603050405020304" pitchFamily="18" charset="0"/>
                <a:cs typeface="Times New Roman" panose="02020603050405020304" pitchFamily="18" charset="0"/>
              </a:rPr>
              <a:t>(</a:t>
            </a:r>
            <a:r>
              <a:rPr lang="zh-CN" altLang="en-US" sz="2000" b="1">
                <a:latin typeface="Times New Roman" panose="02020603050405020304" pitchFamily="18" charset="0"/>
                <a:cs typeface="Times New Roman" panose="02020603050405020304" pitchFamily="18" charset="0"/>
              </a:rPr>
              <a:t>　  　</a:t>
            </a:r>
            <a:r>
              <a:rPr lang="en-US" altLang="zh-CN" sz="2000" b="1">
                <a:latin typeface="Times New Roman" panose="02020603050405020304" pitchFamily="18" charset="0"/>
                <a:cs typeface="Times New Roman" panose="02020603050405020304" pitchFamily="18" charset="0"/>
              </a:rPr>
              <a:t>)</a:t>
            </a:r>
          </a:p>
          <a:p>
            <a:pPr indent="457200">
              <a:lnSpc>
                <a:spcPct val="120000"/>
              </a:lnSpc>
            </a:pPr>
            <a:r>
              <a:rPr lang="en-US" altLang="zh-CN" sz="2000" b="1">
                <a:latin typeface="Times New Roman" panose="02020603050405020304" pitchFamily="18" charset="0"/>
                <a:cs typeface="Times New Roman" panose="02020603050405020304" pitchFamily="18" charset="0"/>
              </a:rPr>
              <a:t> </a:t>
            </a:r>
            <a:r>
              <a:rPr lang="en-US" altLang="zh-CN" sz="2000" b="1" smtClean="0">
                <a:latin typeface="Times New Roman" panose="02020603050405020304" pitchFamily="18" charset="0"/>
                <a:cs typeface="Times New Roman" panose="02020603050405020304" pitchFamily="18" charset="0"/>
              </a:rPr>
              <a:t>A</a:t>
            </a:r>
            <a:r>
              <a:rPr lang="zh-CN" altLang="en-US" sz="2000" b="1">
                <a:latin typeface="Times New Roman" panose="02020603050405020304" pitchFamily="18" charset="0"/>
                <a:cs typeface="Times New Roman" panose="02020603050405020304" pitchFamily="18" charset="0"/>
              </a:rPr>
              <a:t>．实验中选用玻璃板代替平面镜的目的是便于确定像的位置</a:t>
            </a:r>
          </a:p>
          <a:p>
            <a:pPr indent="457200">
              <a:lnSpc>
                <a:spcPct val="120000"/>
              </a:lnSpc>
            </a:pPr>
            <a:r>
              <a:rPr lang="en-US" altLang="zh-CN" sz="2000" b="1">
                <a:latin typeface="Times New Roman" panose="02020603050405020304" pitchFamily="18" charset="0"/>
                <a:cs typeface="Times New Roman" panose="02020603050405020304" pitchFamily="18" charset="0"/>
              </a:rPr>
              <a:t>B</a:t>
            </a:r>
            <a:r>
              <a:rPr lang="zh-CN" altLang="en-US" sz="2000" b="1">
                <a:latin typeface="Times New Roman" panose="02020603050405020304" pitchFamily="18" charset="0"/>
                <a:cs typeface="Times New Roman" panose="02020603050405020304" pitchFamily="18" charset="0"/>
              </a:rPr>
              <a:t>．选取两支相同的蜡烛是为了比较像与物的大小关系</a:t>
            </a:r>
          </a:p>
          <a:p>
            <a:pPr indent="457200">
              <a:lnSpc>
                <a:spcPct val="120000"/>
              </a:lnSpc>
            </a:pPr>
            <a:r>
              <a:rPr lang="en-US" altLang="zh-CN" sz="2000" b="1">
                <a:latin typeface="Times New Roman" panose="02020603050405020304" pitchFamily="18" charset="0"/>
                <a:cs typeface="Times New Roman" panose="02020603050405020304" pitchFamily="18" charset="0"/>
              </a:rPr>
              <a:t>C</a:t>
            </a:r>
            <a:r>
              <a:rPr lang="zh-CN" altLang="en-US" sz="2000" b="1">
                <a:latin typeface="Times New Roman" panose="02020603050405020304" pitchFamily="18" charset="0"/>
                <a:cs typeface="Times New Roman" panose="02020603050405020304" pitchFamily="18" charset="0"/>
              </a:rPr>
              <a:t>．蜡烛远离平面镜时像变小</a:t>
            </a:r>
          </a:p>
          <a:p>
            <a:pPr indent="457200">
              <a:lnSpc>
                <a:spcPct val="120000"/>
              </a:lnSpc>
            </a:pPr>
            <a:r>
              <a:rPr lang="en-US" altLang="zh-CN" sz="2000" b="1">
                <a:latin typeface="Times New Roman" panose="02020603050405020304" pitchFamily="18" charset="0"/>
                <a:cs typeface="Times New Roman" panose="02020603050405020304" pitchFamily="18" charset="0"/>
              </a:rPr>
              <a:t>D</a:t>
            </a:r>
            <a:r>
              <a:rPr lang="zh-CN" altLang="en-US" sz="2000" b="1">
                <a:latin typeface="Times New Roman" panose="02020603050405020304" pitchFamily="18" charset="0"/>
                <a:cs typeface="Times New Roman" panose="02020603050405020304" pitchFamily="18" charset="0"/>
              </a:rPr>
              <a:t>．实验中无需多次改变蜡烛</a:t>
            </a:r>
            <a:r>
              <a:rPr lang="en-US" altLang="zh-CN" sz="2000" b="1">
                <a:latin typeface="Times New Roman" panose="02020603050405020304" pitchFamily="18" charset="0"/>
                <a:cs typeface="Times New Roman" panose="02020603050405020304" pitchFamily="18" charset="0"/>
              </a:rPr>
              <a:t>A</a:t>
            </a:r>
            <a:r>
              <a:rPr lang="zh-CN" altLang="en-US" sz="2000" b="1">
                <a:latin typeface="Times New Roman" panose="02020603050405020304" pitchFamily="18" charset="0"/>
                <a:cs typeface="Times New Roman" panose="02020603050405020304" pitchFamily="18" charset="0"/>
              </a:rPr>
              <a:t>的位置，便可使结论具有普遍性</a:t>
            </a:r>
          </a:p>
          <a:p>
            <a:pPr indent="457200">
              <a:lnSpc>
                <a:spcPct val="120000"/>
              </a:lnSpc>
            </a:pPr>
            <a:endParaRPr lang="zh-CN" altLang="en-US" sz="2000" b="1">
              <a:latin typeface="Times New Roman" panose="02020603050405020304" pitchFamily="18" charset="0"/>
              <a:cs typeface="Times New Roman" panose="02020603050405020304" pitchFamily="18" charset="0"/>
            </a:endParaRPr>
          </a:p>
        </p:txBody>
      </p:sp>
      <p:sp>
        <p:nvSpPr>
          <p:cNvPr id="16" name="Text Box 3"/>
          <p:cNvSpPr txBox="1">
            <a:spLocks noChangeArrowheads="1"/>
          </p:cNvSpPr>
          <p:nvPr/>
        </p:nvSpPr>
        <p:spPr bwMode="auto">
          <a:xfrm>
            <a:off x="1462430" y="1706562"/>
            <a:ext cx="1499733" cy="4524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lnSpc>
                <a:spcPct val="130000"/>
              </a:lnSpc>
              <a:spcBef>
                <a:spcPts val="0"/>
              </a:spcBef>
            </a:pPr>
            <a:r>
              <a:rPr lang="en-US" altLang="zh-CN" sz="2000" smtClean="0">
                <a:solidFill>
                  <a:srgbClr val="FF0000"/>
                </a:solidFill>
                <a:latin typeface="Times New Roman" panose="02020603050405020304" pitchFamily="18" charset="0"/>
                <a:cs typeface="Times New Roman" panose="02020603050405020304" pitchFamily="18" charset="0"/>
              </a:rPr>
              <a:t>C</a:t>
            </a:r>
            <a:endParaRPr lang="zh-CN" altLang="zh-CN" sz="2000">
              <a:solidFill>
                <a:srgbClr val="FF0000"/>
              </a:solidFill>
              <a:latin typeface="Times New Roman" panose="02020603050405020304" pitchFamily="18" charset="0"/>
              <a:cs typeface="Times New Roman" panose="02020603050405020304" pitchFamily="18" charset="0"/>
            </a:endParaRPr>
          </a:p>
        </p:txBody>
      </p:sp>
      <p:pic>
        <p:nvPicPr>
          <p:cNvPr id="13314" name="Picture 2" descr="ZXL-1Z130.tif"/>
          <p:cNvPicPr>
            <a:picLocks noChangeAspect="1" noChangeArrowheads="1"/>
          </p:cNvPicPr>
          <p:nvPr/>
        </p:nvPicPr>
        <p:blipFill>
          <a:blip r:embed="rId2" r:link="rId3" cstate="print">
            <a:extLst>
              <a:ext uri="{28A0092B-C50C-407E-A947-70E740481C1C}">
                <a14:useLocalDpi xmlns:a14="http://schemas.microsoft.com/office/drawing/2010/main" xmlns="" val="0"/>
              </a:ext>
            </a:extLst>
          </a:blip>
          <a:srcRect/>
          <a:stretch>
            <a:fillRect/>
          </a:stretch>
        </p:blipFill>
        <p:spPr bwMode="auto">
          <a:xfrm>
            <a:off x="7043236" y="1807844"/>
            <a:ext cx="2112795" cy="11819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5" name="Picture 3" descr="CB130.tif"/>
          <p:cNvPicPr>
            <a:picLocks noChangeAspect="1" noChangeArrowheads="1"/>
          </p:cNvPicPr>
          <p:nvPr/>
        </p:nvPicPr>
        <p:blipFill>
          <a:blip r:embed="rId4" r:link="rId3" cstate="print">
            <a:extLst>
              <a:ext uri="{28A0092B-C50C-407E-A947-70E740481C1C}">
                <a14:useLocalDpi xmlns:a14="http://schemas.microsoft.com/office/drawing/2010/main" xmlns="" val="0"/>
              </a:ext>
            </a:extLst>
          </a:blip>
          <a:srcRect/>
          <a:stretch>
            <a:fillRect/>
          </a:stretch>
        </p:blipFill>
        <p:spPr bwMode="auto">
          <a:xfrm>
            <a:off x="8420977" y="4695491"/>
            <a:ext cx="1671267" cy="11999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Rectangle 3"/>
          <p:cNvSpPr>
            <a:spLocks noChangeArrowheads="1"/>
          </p:cNvSpPr>
          <p:nvPr/>
        </p:nvSpPr>
        <p:spPr bwMode="auto">
          <a:xfrm>
            <a:off x="2962163" y="4435276"/>
            <a:ext cx="606256"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r>
              <a:rPr lang="en-US" altLang="zh-CN" sz="2000"/>
              <a:t>AB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56" name="Rectangle 54"/>
          <p:cNvSpPr>
            <a:spLocks noChangeArrowheads="1"/>
          </p:cNvSpPr>
          <p:nvPr/>
        </p:nvSpPr>
        <p:spPr bwMode="auto">
          <a:xfrm>
            <a:off x="548523" y="929957"/>
            <a:ext cx="9348066" cy="13653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30000"/>
              </a:lnSpc>
            </a:pPr>
            <a:r>
              <a:rPr kumimoji="1" lang="en-US" altLang="zh-CN" sz="2200" b="1" smtClean="0">
                <a:latin typeface="Times New Roman" panose="02020603050405020304" pitchFamily="18" charset="0"/>
                <a:cs typeface="Times New Roman" panose="02020603050405020304" pitchFamily="18" charset="0"/>
              </a:rPr>
              <a:t>5</a:t>
            </a:r>
            <a:r>
              <a:rPr kumimoji="1" lang="zh-CN" altLang="en-US" sz="2200" b="1" smtClean="0">
                <a:latin typeface="Times New Roman" panose="02020603050405020304" pitchFamily="18" charset="0"/>
                <a:cs typeface="Times New Roman" panose="02020603050405020304" pitchFamily="18" charset="0"/>
              </a:rPr>
              <a:t>．</a:t>
            </a:r>
            <a:r>
              <a:rPr lang="zh-CN" altLang="zh-CN" sz="2200" b="1">
                <a:latin typeface="Times New Roman" panose="02020603050405020304" pitchFamily="18" charset="0"/>
                <a:cs typeface="Times New Roman" panose="02020603050405020304" pitchFamily="18" charset="0"/>
              </a:rPr>
              <a:t>如图所示，</a:t>
            </a:r>
            <a:r>
              <a:rPr lang="en-US" altLang="zh-CN" sz="2200" b="1" i="1">
                <a:latin typeface="Times New Roman" panose="02020603050405020304" pitchFamily="18" charset="0"/>
                <a:cs typeface="Times New Roman" panose="02020603050405020304" pitchFamily="18" charset="0"/>
              </a:rPr>
              <a:t>S</a:t>
            </a:r>
            <a:r>
              <a:rPr lang="en-US" altLang="zh-CN" sz="2200" b="1">
                <a:latin typeface="Times New Roman" panose="02020603050405020304" pitchFamily="18" charset="0"/>
                <a:cs typeface="Times New Roman" panose="02020603050405020304" pitchFamily="18" charset="0"/>
              </a:rPr>
              <a:t>′</a:t>
            </a:r>
            <a:r>
              <a:rPr lang="zh-CN" altLang="zh-CN" sz="2200" b="1">
                <a:latin typeface="Times New Roman" panose="02020603050405020304" pitchFamily="18" charset="0"/>
                <a:cs typeface="Times New Roman" panose="02020603050405020304" pitchFamily="18" charset="0"/>
              </a:rPr>
              <a:t>为发光点</a:t>
            </a:r>
            <a:r>
              <a:rPr lang="en-US" altLang="zh-CN" sz="2200" b="1" i="1">
                <a:latin typeface="Times New Roman" panose="02020603050405020304" pitchFamily="18" charset="0"/>
                <a:cs typeface="Times New Roman" panose="02020603050405020304" pitchFamily="18" charset="0"/>
              </a:rPr>
              <a:t>S</a:t>
            </a:r>
            <a:r>
              <a:rPr lang="zh-CN" altLang="zh-CN" sz="2200" b="1">
                <a:latin typeface="Times New Roman" panose="02020603050405020304" pitchFamily="18" charset="0"/>
                <a:cs typeface="Times New Roman" panose="02020603050405020304" pitchFamily="18" charset="0"/>
              </a:rPr>
              <a:t>在平面镜</a:t>
            </a:r>
            <a:r>
              <a:rPr lang="en-US" altLang="zh-CN" sz="2200" b="1" i="1">
                <a:latin typeface="Times New Roman" panose="02020603050405020304" pitchFamily="18" charset="0"/>
                <a:cs typeface="Times New Roman" panose="02020603050405020304" pitchFamily="18" charset="0"/>
              </a:rPr>
              <a:t>MN</a:t>
            </a:r>
            <a:r>
              <a:rPr lang="zh-CN" altLang="zh-CN" sz="2200" b="1">
                <a:latin typeface="Times New Roman" panose="02020603050405020304" pitchFamily="18" charset="0"/>
                <a:cs typeface="Times New Roman" panose="02020603050405020304" pitchFamily="18" charset="0"/>
              </a:rPr>
              <a:t>中所成的像，</a:t>
            </a:r>
            <a:r>
              <a:rPr lang="en-US" altLang="zh-CN" sz="2200" b="1" i="1">
                <a:latin typeface="Times New Roman" panose="02020603050405020304" pitchFamily="18" charset="0"/>
                <a:cs typeface="Times New Roman" panose="02020603050405020304" pitchFamily="18" charset="0"/>
              </a:rPr>
              <a:t>S</a:t>
            </a:r>
            <a:r>
              <a:rPr lang="zh-CN" altLang="zh-CN" sz="2200" b="1">
                <a:latin typeface="Times New Roman" panose="02020603050405020304" pitchFamily="18" charset="0"/>
                <a:cs typeface="Times New Roman" panose="02020603050405020304" pitchFamily="18" charset="0"/>
              </a:rPr>
              <a:t>发出的一条光线经平面镜反射后经过</a:t>
            </a:r>
            <a:r>
              <a:rPr lang="en-US" altLang="zh-CN" sz="2200" b="1" i="1">
                <a:latin typeface="Times New Roman" panose="02020603050405020304" pitchFamily="18" charset="0"/>
                <a:cs typeface="Times New Roman" panose="02020603050405020304" pitchFamily="18" charset="0"/>
              </a:rPr>
              <a:t>P</a:t>
            </a:r>
            <a:r>
              <a:rPr lang="zh-CN" altLang="zh-CN" sz="2200" b="1">
                <a:latin typeface="Times New Roman" panose="02020603050405020304" pitchFamily="18" charset="0"/>
                <a:cs typeface="Times New Roman" panose="02020603050405020304" pitchFamily="18" charset="0"/>
              </a:rPr>
              <a:t>点。请在图中作出发光点</a:t>
            </a:r>
            <a:r>
              <a:rPr lang="en-US" altLang="zh-CN" sz="2200" b="1" i="1">
                <a:latin typeface="Times New Roman" panose="02020603050405020304" pitchFamily="18" charset="0"/>
                <a:cs typeface="Times New Roman" panose="02020603050405020304" pitchFamily="18" charset="0"/>
              </a:rPr>
              <a:t>S</a:t>
            </a:r>
            <a:r>
              <a:rPr lang="zh-CN" altLang="zh-CN" sz="2200" b="1">
                <a:latin typeface="Times New Roman" panose="02020603050405020304" pitchFamily="18" charset="0"/>
                <a:cs typeface="Times New Roman" panose="02020603050405020304" pitchFamily="18" charset="0"/>
              </a:rPr>
              <a:t>的位置，并作出经过</a:t>
            </a:r>
            <a:r>
              <a:rPr lang="en-US" altLang="zh-CN" sz="2200" b="1" i="1">
                <a:latin typeface="Times New Roman" panose="02020603050405020304" pitchFamily="18" charset="0"/>
                <a:cs typeface="Times New Roman" panose="02020603050405020304" pitchFamily="18" charset="0"/>
              </a:rPr>
              <a:t>P</a:t>
            </a:r>
            <a:r>
              <a:rPr lang="zh-CN" altLang="zh-CN" sz="2200" b="1">
                <a:latin typeface="Times New Roman" panose="02020603050405020304" pitchFamily="18" charset="0"/>
                <a:cs typeface="Times New Roman" panose="02020603050405020304" pitchFamily="18" charset="0"/>
              </a:rPr>
              <a:t>点的反射光线及相应的入射光线</a:t>
            </a:r>
            <a:r>
              <a:rPr lang="en-US" altLang="zh-CN" sz="2200" b="1">
                <a:latin typeface="Times New Roman" panose="02020603050405020304" pitchFamily="18" charset="0"/>
                <a:cs typeface="Times New Roman" panose="02020603050405020304" pitchFamily="18" charset="0"/>
              </a:rPr>
              <a:t>(</a:t>
            </a:r>
            <a:r>
              <a:rPr lang="zh-CN" altLang="zh-CN" sz="2200" b="1">
                <a:latin typeface="Times New Roman" panose="02020603050405020304" pitchFamily="18" charset="0"/>
                <a:cs typeface="Times New Roman" panose="02020603050405020304" pitchFamily="18" charset="0"/>
              </a:rPr>
              <a:t>保留作图痕迹</a:t>
            </a:r>
            <a:r>
              <a:rPr lang="en-US" altLang="zh-CN" sz="2200" b="1" smtClean="0">
                <a:latin typeface="Times New Roman" panose="02020603050405020304" pitchFamily="18" charset="0"/>
                <a:cs typeface="Times New Roman" panose="02020603050405020304" pitchFamily="18" charset="0"/>
              </a:rPr>
              <a:t>)</a:t>
            </a:r>
            <a:r>
              <a:rPr kumimoji="1" lang="zh-CN" altLang="en-US" sz="2200" b="1" smtClean="0">
                <a:latin typeface="Times New Roman" panose="02020603050405020304" pitchFamily="18" charset="0"/>
                <a:cs typeface="Times New Roman" panose="02020603050405020304" pitchFamily="18" charset="0"/>
              </a:rPr>
              <a:t>。</a:t>
            </a:r>
            <a:endParaRPr kumimoji="1" lang="zh-CN" altLang="en-US" sz="2200" b="1">
              <a:latin typeface="Times New Roman" panose="02020603050405020304" pitchFamily="18" charset="0"/>
              <a:cs typeface="Times New Roman" panose="02020603050405020304" pitchFamily="18" charset="0"/>
            </a:endParaRPr>
          </a:p>
        </p:txBody>
      </p:sp>
      <p:pic>
        <p:nvPicPr>
          <p:cNvPr id="12290" name="Picture 2" descr="zxl-1z144.tif"/>
          <p:cNvPicPr>
            <a:picLocks noChangeAspect="1" noChangeArrowheads="1"/>
          </p:cNvPicPr>
          <p:nvPr/>
        </p:nvPicPr>
        <p:blipFill>
          <a:blip r:embed="rId3" r:link="rId4" cstate="print">
            <a:extLst>
              <a:ext uri="{28A0092B-C50C-407E-A947-70E740481C1C}">
                <a14:useLocalDpi xmlns:a14="http://schemas.microsoft.com/office/drawing/2010/main" xmlns="" val="0"/>
              </a:ext>
            </a:extLst>
          </a:blip>
          <a:srcRect/>
          <a:stretch>
            <a:fillRect/>
          </a:stretch>
        </p:blipFill>
        <p:spPr bwMode="auto">
          <a:xfrm>
            <a:off x="1793760" y="2878137"/>
            <a:ext cx="2247900" cy="1101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53" name="Object 2"/>
          <p:cNvGraphicFramePr>
            <a:graphicFrameLocks noChangeAspect="1"/>
          </p:cNvGraphicFramePr>
          <p:nvPr/>
        </p:nvGraphicFramePr>
        <p:xfrm>
          <a:off x="788988" y="4675188"/>
          <a:ext cx="8904287" cy="1314450"/>
        </p:xfrm>
        <a:graphic>
          <a:graphicData uri="http://schemas.openxmlformats.org/presentationml/2006/ole">
            <p:oleObj spid="_x0000_s33793" name="Document" r:id="rId5" imgW="8934429" imgH="1328853" progId="Word.Document.8">
              <p:embed/>
            </p:oleObj>
          </a:graphicData>
        </a:graphic>
      </p:graphicFrame>
      <p:pic>
        <p:nvPicPr>
          <p:cNvPr id="2" name="图片 1"/>
          <p:cNvPicPr>
            <a:picLocks noChangeAspect="1"/>
          </p:cNvPicPr>
          <p:nvPr/>
        </p:nvPicPr>
        <p:blipFill>
          <a:blip r:embed="rId6"/>
          <a:stretch>
            <a:fillRect/>
          </a:stretch>
        </p:blipFill>
        <p:spPr>
          <a:xfrm>
            <a:off x="5389311" y="2514753"/>
            <a:ext cx="2697525" cy="179463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circle(in)">
                                      <p:cBhvr>
                                        <p:cTn id="7" dur="20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988108" y="1521550"/>
            <a:ext cx="7805018" cy="2862322"/>
          </a:xfrm>
          <a:prstGeom prst="rect">
            <a:avLst/>
          </a:prstGeom>
        </p:spPr>
        <p:txBody>
          <a:bodyPr wrap="square">
            <a:spAutoFit/>
          </a:bodyPr>
          <a:lstStyle/>
          <a:p>
            <a:pPr indent="457200" eaLnBrk="1" fontAlgn="auto" hangingPunct="1">
              <a:lnSpc>
                <a:spcPct val="150000"/>
              </a:lnSpc>
              <a:spcBef>
                <a:spcPts val="0"/>
              </a:spcBef>
              <a:spcAft>
                <a:spcPts val="0"/>
              </a:spcAft>
              <a:defRPr/>
            </a:pPr>
            <a:r>
              <a:rPr lang="en-US" altLang="zh-CN" sz="2400" b="1" dirty="0">
                <a:solidFill>
                  <a:schemeClr val="bg2">
                    <a:lumMod val="25000"/>
                  </a:schemeClr>
                </a:solidFill>
                <a:latin typeface="Times New Roman" panose="02020603050405020304" pitchFamily="18" charset="0"/>
                <a:ea typeface="方正兰亭黑_GB18030" panose="02000000000000000000" charset="-122"/>
                <a:cs typeface="Times New Roman" panose="02020603050405020304" pitchFamily="18" charset="0"/>
              </a:rPr>
              <a:t>1</a:t>
            </a:r>
            <a:r>
              <a:rPr lang="zh-CN" altLang="en-US" sz="2400" b="1" dirty="0" smtClean="0">
                <a:solidFill>
                  <a:schemeClr val="bg2">
                    <a:lumMod val="25000"/>
                  </a:schemeClr>
                </a:solidFill>
                <a:latin typeface="Times New Roman" panose="02020603050405020304" pitchFamily="18" charset="0"/>
                <a:ea typeface="方正兰亭黑_GB18030" panose="02000000000000000000" charset="-122"/>
                <a:cs typeface="Times New Roman" panose="02020603050405020304" pitchFamily="18" charset="0"/>
              </a:rPr>
              <a:t>．能</a:t>
            </a:r>
            <a:r>
              <a:rPr lang="zh-CN" altLang="en-US" sz="2400" b="1" dirty="0">
                <a:solidFill>
                  <a:schemeClr val="bg2">
                    <a:lumMod val="25000"/>
                  </a:schemeClr>
                </a:solidFill>
                <a:latin typeface="Times New Roman" panose="02020603050405020304" pitchFamily="18" charset="0"/>
                <a:ea typeface="方正兰亭黑_GB18030" panose="02000000000000000000" charset="-122"/>
                <a:cs typeface="Times New Roman" panose="02020603050405020304" pitchFamily="18" charset="0"/>
              </a:rPr>
              <a:t>针</a:t>
            </a:r>
            <a:r>
              <a:rPr lang="zh-CN" altLang="en-US" sz="2400" b="1" dirty="0" smtClean="0">
                <a:solidFill>
                  <a:schemeClr val="bg2">
                    <a:lumMod val="25000"/>
                  </a:schemeClr>
                </a:solidFill>
                <a:latin typeface="Times New Roman" panose="02020603050405020304" pitchFamily="18" charset="0"/>
                <a:ea typeface="方正兰亭黑_GB18030" panose="02000000000000000000" charset="-122"/>
                <a:cs typeface="Times New Roman" panose="02020603050405020304" pitchFamily="18" charset="0"/>
              </a:rPr>
              <a:t>对“探</a:t>
            </a:r>
            <a:r>
              <a:rPr lang="zh-CN" altLang="en-US" sz="2400" b="1" dirty="0">
                <a:solidFill>
                  <a:schemeClr val="bg2">
                    <a:lumMod val="25000"/>
                  </a:schemeClr>
                </a:solidFill>
                <a:latin typeface="Times New Roman" panose="02020603050405020304" pitchFamily="18" charset="0"/>
                <a:ea typeface="方正兰亭黑_GB18030" panose="02000000000000000000" charset="-122"/>
                <a:cs typeface="Times New Roman" panose="02020603050405020304" pitchFamily="18" charset="0"/>
              </a:rPr>
              <a:t>究平面镜成像的特</a:t>
            </a:r>
            <a:r>
              <a:rPr lang="zh-CN" altLang="en-US" sz="2400" b="1" dirty="0" smtClean="0">
                <a:solidFill>
                  <a:schemeClr val="bg2">
                    <a:lumMod val="25000"/>
                  </a:schemeClr>
                </a:solidFill>
                <a:latin typeface="Times New Roman" panose="02020603050405020304" pitchFamily="18" charset="0"/>
                <a:ea typeface="方正兰亭黑_GB18030" panose="02000000000000000000" charset="-122"/>
                <a:cs typeface="Times New Roman" panose="02020603050405020304" pitchFamily="18" charset="0"/>
              </a:rPr>
              <a:t>点”的实验进行评估分析。</a:t>
            </a:r>
            <a:endParaRPr lang="en-US" altLang="zh-CN" sz="2400" b="1" dirty="0" smtClean="0">
              <a:solidFill>
                <a:schemeClr val="bg2">
                  <a:lumMod val="25000"/>
                </a:schemeClr>
              </a:solidFill>
              <a:latin typeface="Times New Roman" panose="02020603050405020304" pitchFamily="18" charset="0"/>
              <a:ea typeface="方正兰亭黑_GB18030" panose="02000000000000000000" charset="-122"/>
              <a:cs typeface="Times New Roman" panose="02020603050405020304" pitchFamily="18" charset="0"/>
            </a:endParaRPr>
          </a:p>
          <a:p>
            <a:pPr indent="457200" eaLnBrk="1" fontAlgn="auto" hangingPunct="1">
              <a:lnSpc>
                <a:spcPct val="150000"/>
              </a:lnSpc>
              <a:spcBef>
                <a:spcPts val="0"/>
              </a:spcBef>
              <a:spcAft>
                <a:spcPts val="0"/>
              </a:spcAft>
              <a:defRPr/>
            </a:pPr>
            <a:r>
              <a:rPr lang="en-US" altLang="zh-CN" sz="2400" b="1" dirty="0" smtClean="0">
                <a:solidFill>
                  <a:schemeClr val="bg2">
                    <a:lumMod val="25000"/>
                  </a:schemeClr>
                </a:solidFill>
                <a:latin typeface="Times New Roman" panose="02020603050405020304" pitchFamily="18" charset="0"/>
                <a:ea typeface="方正兰亭黑_GB18030" panose="02000000000000000000" charset="-122"/>
                <a:cs typeface="Times New Roman" panose="02020603050405020304" pitchFamily="18" charset="0"/>
              </a:rPr>
              <a:t>2</a:t>
            </a:r>
            <a:r>
              <a:rPr lang="zh-CN" altLang="en-US" sz="2400" b="1" dirty="0" smtClean="0">
                <a:solidFill>
                  <a:schemeClr val="bg2">
                    <a:lumMod val="25000"/>
                  </a:schemeClr>
                </a:solidFill>
                <a:latin typeface="Times New Roman" panose="02020603050405020304" pitchFamily="18" charset="0"/>
                <a:ea typeface="方正兰亭黑_GB18030" panose="02000000000000000000" charset="-122"/>
                <a:cs typeface="Times New Roman" panose="02020603050405020304" pitchFamily="18" charset="0"/>
              </a:rPr>
              <a:t>．能根据平面镜成像的特点和光的反射定律作图。</a:t>
            </a:r>
            <a:endParaRPr lang="en-US" altLang="zh-CN" sz="2400" b="1" dirty="0" smtClean="0">
              <a:solidFill>
                <a:schemeClr val="bg2">
                  <a:lumMod val="25000"/>
                </a:schemeClr>
              </a:solidFill>
              <a:latin typeface="Times New Roman" panose="02020603050405020304" pitchFamily="18" charset="0"/>
              <a:ea typeface="方正兰亭黑_GB18030" panose="02000000000000000000" charset="-122"/>
              <a:cs typeface="Times New Roman" panose="02020603050405020304" pitchFamily="18" charset="0"/>
            </a:endParaRPr>
          </a:p>
          <a:p>
            <a:pPr indent="457200" eaLnBrk="1" fontAlgn="auto" hangingPunct="1">
              <a:lnSpc>
                <a:spcPct val="150000"/>
              </a:lnSpc>
              <a:spcBef>
                <a:spcPts val="0"/>
              </a:spcBef>
              <a:spcAft>
                <a:spcPts val="0"/>
              </a:spcAft>
              <a:defRPr/>
            </a:pPr>
            <a:r>
              <a:rPr lang="en-US" altLang="zh-CN" sz="2400" b="1" dirty="0" smtClean="0">
                <a:solidFill>
                  <a:schemeClr val="bg2">
                    <a:lumMod val="25000"/>
                  </a:schemeClr>
                </a:solidFill>
                <a:latin typeface="Times New Roman" panose="02020603050405020304" pitchFamily="18" charset="0"/>
                <a:ea typeface="方正兰亭黑_GB18030" panose="02000000000000000000" charset="-122"/>
                <a:cs typeface="Times New Roman" panose="02020603050405020304" pitchFamily="18" charset="0"/>
              </a:rPr>
              <a:t>3</a:t>
            </a:r>
            <a:r>
              <a:rPr lang="zh-CN" altLang="en-US" sz="2400" b="1" dirty="0">
                <a:solidFill>
                  <a:schemeClr val="bg2">
                    <a:lumMod val="25000"/>
                  </a:schemeClr>
                </a:solidFill>
                <a:latin typeface="Times New Roman" panose="02020603050405020304" pitchFamily="18" charset="0"/>
                <a:ea typeface="方正兰亭黑_GB18030" panose="02000000000000000000" charset="-122"/>
                <a:cs typeface="Times New Roman" panose="02020603050405020304" pitchFamily="18" charset="0"/>
              </a:rPr>
              <a:t>．能根据平面镜成像的特</a:t>
            </a:r>
            <a:r>
              <a:rPr lang="zh-CN" altLang="en-US" sz="2400" b="1" dirty="0" smtClean="0">
                <a:solidFill>
                  <a:schemeClr val="bg2">
                    <a:lumMod val="25000"/>
                  </a:schemeClr>
                </a:solidFill>
                <a:latin typeface="Times New Roman" panose="02020603050405020304" pitchFamily="18" charset="0"/>
                <a:ea typeface="方正兰亭黑_GB18030" panose="02000000000000000000" charset="-122"/>
                <a:cs typeface="Times New Roman" panose="02020603050405020304" pitchFamily="18" charset="0"/>
              </a:rPr>
              <a:t>点解决生产生活中的实际问题。</a:t>
            </a:r>
            <a:endParaRPr lang="en-US" altLang="zh-CN" sz="2400" b="1" dirty="0" smtClean="0">
              <a:solidFill>
                <a:schemeClr val="bg2">
                  <a:lumMod val="25000"/>
                </a:schemeClr>
              </a:solidFill>
              <a:latin typeface="Times New Roman" panose="02020603050405020304" pitchFamily="18" charset="0"/>
              <a:ea typeface="方正兰亭黑_GB18030" panose="02000000000000000000" charset="-122"/>
              <a:cs typeface="Times New Roman" panose="02020603050405020304" pitchFamily="18" charset="0"/>
            </a:endParaRPr>
          </a:p>
        </p:txBody>
      </p:sp>
      <p:cxnSp>
        <p:nvCxnSpPr>
          <p:cNvPr id="16" name="直接连接符 15"/>
          <p:cNvCxnSpPr/>
          <p:nvPr/>
        </p:nvCxnSpPr>
        <p:spPr bwMode="auto">
          <a:xfrm>
            <a:off x="736600" y="-388279"/>
            <a:ext cx="3113088" cy="0"/>
          </a:xfrm>
          <a:prstGeom prst="line">
            <a:avLst/>
          </a:prstGeom>
          <a:ln>
            <a:solidFill>
              <a:srgbClr val="009FB9"/>
            </a:solidFill>
          </a:ln>
        </p:spPr>
        <p:style>
          <a:lnRef idx="1">
            <a:schemeClr val="dk1"/>
          </a:lnRef>
          <a:fillRef idx="0">
            <a:schemeClr val="dk1"/>
          </a:fillRef>
          <a:effectRef idx="0">
            <a:schemeClr val="dk1"/>
          </a:effectRef>
          <a:fontRef idx="minor">
            <a:schemeClr val="tx1"/>
          </a:fontRef>
        </p:style>
      </p:cxnSp>
      <p:pic>
        <p:nvPicPr>
          <p:cNvPr id="10" name="Picture 3" descr="E:\导入资料\负责系列\2016-2017\全练\教师素材2016.2.20\教师素材\5化学1.png"/>
          <p:cNvPicPr>
            <a:picLocks noChangeAspect="1" noChangeArrowheads="1"/>
          </p:cNvPicPr>
          <p:nvPr/>
        </p:nvPicPr>
        <p:blipFill>
          <a:blip r:embed="rId4"/>
          <a:srcRect/>
          <a:stretch>
            <a:fillRect/>
          </a:stretch>
        </p:blipFill>
        <p:spPr bwMode="auto">
          <a:xfrm>
            <a:off x="9315450" y="2398713"/>
            <a:ext cx="2112963" cy="2058987"/>
          </a:xfrm>
          <a:prstGeom prst="rect">
            <a:avLst/>
          </a:prstGeom>
          <a:noFill/>
          <a:ln>
            <a:noFill/>
          </a:ln>
          <a:effectLst>
            <a:outerShdw blurRad="50800" dist="38100" dir="5400000" algn="t" rotWithShape="0">
              <a:srgbClr val="000000">
                <a:alpha val="39999"/>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3" name="组合 12"/>
          <p:cNvGrpSpPr/>
          <p:nvPr/>
        </p:nvGrpSpPr>
        <p:grpSpPr>
          <a:xfrm>
            <a:off x="402739" y="21978"/>
            <a:ext cx="3496087" cy="1003300"/>
            <a:chOff x="402739" y="21978"/>
            <a:chExt cx="3496087" cy="1003300"/>
          </a:xfrm>
        </p:grpSpPr>
        <p:sp>
          <p:nvSpPr>
            <p:cNvPr id="14" name="TextBox 2"/>
            <p:cNvSpPr txBox="1"/>
            <p:nvPr/>
          </p:nvSpPr>
          <p:spPr bwMode="auto">
            <a:xfrm>
              <a:off x="1190236" y="248322"/>
              <a:ext cx="2708590" cy="646331"/>
            </a:xfrm>
            <a:prstGeom prst="rect">
              <a:avLst/>
            </a:prstGeom>
            <a:noFill/>
          </p:spPr>
          <p:txBody>
            <a:bodyPr wrap="square">
              <a:spAutoFit/>
            </a:bodyPr>
            <a:lstStyle/>
            <a:p>
              <a:pPr eaLnBrk="1" fontAlgn="auto" hangingPunct="1">
                <a:spcBef>
                  <a:spcPts val="0"/>
                </a:spcBef>
                <a:spcAft>
                  <a:spcPts val="0"/>
                </a:spcAft>
                <a:defRPr/>
              </a:pPr>
              <a:r>
                <a:rPr lang="zh-CN" altLang="en-US" sz="3600" b="1" dirty="0" smtClean="0">
                  <a:solidFill>
                    <a:srgbClr val="009FB9"/>
                  </a:solidFill>
                  <a:latin typeface="+mj-ea"/>
                  <a:ea typeface="+mj-ea"/>
                </a:rPr>
                <a:t>学 习 目 标</a:t>
              </a:r>
              <a:endParaRPr lang="zh-CN" altLang="en-US" sz="3600" b="1" dirty="0">
                <a:solidFill>
                  <a:srgbClr val="009FB9"/>
                </a:solidFill>
                <a:latin typeface="+mj-ea"/>
                <a:ea typeface="+mj-ea"/>
              </a:endParaRPr>
            </a:p>
          </p:txBody>
        </p:sp>
        <p:grpSp>
          <p:nvGrpSpPr>
            <p:cNvPr id="15" name="组合 14"/>
            <p:cNvGrpSpPr/>
            <p:nvPr/>
          </p:nvGrpSpPr>
          <p:grpSpPr>
            <a:xfrm>
              <a:off x="402739" y="21978"/>
              <a:ext cx="3346936" cy="1003300"/>
              <a:chOff x="402739" y="21978"/>
              <a:chExt cx="3346936" cy="1003300"/>
            </a:xfrm>
          </p:grpSpPr>
          <p:cxnSp>
            <p:nvCxnSpPr>
              <p:cNvPr id="17" name="直接连接符 16"/>
              <p:cNvCxnSpPr/>
              <p:nvPr/>
            </p:nvCxnSpPr>
            <p:spPr bwMode="auto">
              <a:xfrm>
                <a:off x="736656" y="860108"/>
                <a:ext cx="3013019" cy="0"/>
              </a:xfrm>
              <a:prstGeom prst="line">
                <a:avLst/>
              </a:prstGeom>
              <a:ln>
                <a:solidFill>
                  <a:srgbClr val="009FB9"/>
                </a:solidFill>
              </a:ln>
            </p:spPr>
            <p:style>
              <a:lnRef idx="1">
                <a:schemeClr val="dk1"/>
              </a:lnRef>
              <a:fillRef idx="0">
                <a:schemeClr val="dk1"/>
              </a:fillRef>
              <a:effectRef idx="0">
                <a:schemeClr val="dk1"/>
              </a:effectRef>
              <a:fontRef idx="minor">
                <a:schemeClr val="tx1"/>
              </a:fontRef>
            </p:style>
          </p:cxnSp>
          <p:pic>
            <p:nvPicPr>
              <p:cNvPr id="18" name="图片 17" descr="标题2"/>
              <p:cNvPicPr>
                <a:picLocks noChangeAspect="1"/>
              </p:cNvPicPr>
              <p:nvPr/>
            </p:nvPicPr>
            <p:blipFill>
              <a:blip r:embed="rId5" cstate="print"/>
              <a:stretch>
                <a:fillRect/>
              </a:stretch>
            </p:blipFill>
            <p:spPr>
              <a:xfrm>
                <a:off x="402739" y="21978"/>
                <a:ext cx="1003300" cy="1003300"/>
              </a:xfrm>
              <a:prstGeom prst="rect">
                <a:avLst/>
              </a:prstGeom>
            </p:spPr>
          </p:pic>
        </p:grpSp>
      </p:grpSp>
    </p:spTree>
    <p:custDataLst>
      <p:tags r:id="rId1"/>
    </p:custDataLst>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2"/>
          <p:cNvGraphicFramePr>
            <a:graphicFrameLocks noChangeAspect="1"/>
          </p:cNvGraphicFramePr>
          <p:nvPr/>
        </p:nvGraphicFramePr>
        <p:xfrm>
          <a:off x="744141" y="1274762"/>
          <a:ext cx="8229600" cy="4308475"/>
        </p:xfrm>
        <a:graphic>
          <a:graphicData uri="http://schemas.openxmlformats.org/presentationml/2006/ole">
            <p:oleObj spid="_x0000_s38913" name="Document" r:id="rId3" imgW="8795836" imgH="4606079" progId="Word.Document.8">
              <p:embed/>
            </p:oleObj>
          </a:graphicData>
        </a:graphic>
      </p:graphicFrame>
      <p:sp>
        <p:nvSpPr>
          <p:cNvPr id="11" name="Rectangle 3"/>
          <p:cNvSpPr>
            <a:spLocks noChangeArrowheads="1"/>
          </p:cNvSpPr>
          <p:nvPr/>
        </p:nvSpPr>
        <p:spPr bwMode="auto">
          <a:xfrm>
            <a:off x="4737966" y="3228945"/>
            <a:ext cx="130269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r>
              <a:rPr lang="zh-CN" altLang="en-US" sz="2000"/>
              <a:t>薄玻璃板 </a:t>
            </a:r>
          </a:p>
        </p:txBody>
      </p:sp>
      <p:sp>
        <p:nvSpPr>
          <p:cNvPr id="12" name="Rectangle 4"/>
          <p:cNvSpPr>
            <a:spLocks noChangeArrowheads="1"/>
          </p:cNvSpPr>
          <p:nvPr/>
        </p:nvSpPr>
        <p:spPr bwMode="auto">
          <a:xfrm>
            <a:off x="5728291" y="4160867"/>
            <a:ext cx="2829621"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r>
              <a:rPr lang="zh-CN" altLang="en-US" sz="2000"/>
              <a:t>探究物和像的大小关系 </a:t>
            </a:r>
          </a:p>
        </p:txBody>
      </p:sp>
      <p:sp>
        <p:nvSpPr>
          <p:cNvPr id="13" name="Rectangle 5"/>
          <p:cNvSpPr>
            <a:spLocks noChangeArrowheads="1"/>
          </p:cNvSpPr>
          <p:nvPr/>
        </p:nvSpPr>
        <p:spPr bwMode="auto">
          <a:xfrm>
            <a:off x="2314320" y="5027807"/>
            <a:ext cx="144283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pPr algn="ctr"/>
            <a:r>
              <a:rPr lang="zh-CN" altLang="en-US" sz="2000"/>
              <a:t>虚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4258" name="Text Box 2"/>
          <p:cNvSpPr txBox="1">
            <a:spLocks noChangeArrowheads="1"/>
          </p:cNvSpPr>
          <p:nvPr/>
        </p:nvSpPr>
        <p:spPr bwMode="auto">
          <a:xfrm>
            <a:off x="932016" y="1174905"/>
            <a:ext cx="8926687" cy="892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indent="457200">
              <a:lnSpc>
                <a:spcPct val="130000"/>
              </a:lnSpc>
            </a:pPr>
            <a:r>
              <a:rPr lang="en-US" altLang="zh-CN" sz="2000" b="1" smtClean="0">
                <a:solidFill>
                  <a:srgbClr val="FF0000"/>
                </a:solidFill>
                <a:latin typeface="Times New Roman" panose="02020603050405020304" pitchFamily="18" charset="0"/>
                <a:cs typeface="Times New Roman" panose="02020603050405020304" pitchFamily="18" charset="0"/>
              </a:rPr>
              <a:t>【</a:t>
            </a:r>
            <a:r>
              <a:rPr lang="zh-CN" altLang="en-US" sz="2000" b="1">
                <a:solidFill>
                  <a:srgbClr val="FF0000"/>
                </a:solidFill>
                <a:latin typeface="Times New Roman" panose="02020603050405020304" pitchFamily="18" charset="0"/>
                <a:cs typeface="Times New Roman" panose="02020603050405020304" pitchFamily="18" charset="0"/>
              </a:rPr>
              <a:t>实验器材</a:t>
            </a:r>
            <a:r>
              <a:rPr lang="en-US" altLang="zh-CN" sz="2000" b="1" smtClean="0">
                <a:solidFill>
                  <a:srgbClr val="FF0000"/>
                </a:solidFill>
                <a:latin typeface="Times New Roman" panose="02020603050405020304" pitchFamily="18" charset="0"/>
                <a:cs typeface="Times New Roman" panose="02020603050405020304" pitchFamily="18" charset="0"/>
              </a:rPr>
              <a:t>】</a:t>
            </a:r>
            <a:r>
              <a:rPr lang="zh-CN" altLang="en-US" sz="2000" b="1" smtClean="0">
                <a:latin typeface="Times New Roman" panose="02020603050405020304" pitchFamily="18" charset="0"/>
                <a:cs typeface="Times New Roman" panose="02020603050405020304" pitchFamily="18" charset="0"/>
              </a:rPr>
              <a:t>两</a:t>
            </a:r>
            <a:r>
              <a:rPr lang="zh-CN" altLang="en-US" sz="2000" b="1">
                <a:latin typeface="Times New Roman" panose="02020603050405020304" pitchFamily="18" charset="0"/>
                <a:cs typeface="Times New Roman" panose="02020603050405020304" pitchFamily="18" charset="0"/>
              </a:rPr>
              <a:t>支</a:t>
            </a:r>
            <a:r>
              <a:rPr lang="en-US" altLang="zh-CN" sz="2000" b="1">
                <a:solidFill>
                  <a:schemeClr val="tx1"/>
                </a:solidFill>
                <a:latin typeface="Times New Roman" panose="02020603050405020304" pitchFamily="18" charset="0"/>
                <a:cs typeface="Times New Roman" panose="02020603050405020304" pitchFamily="18" charset="0"/>
              </a:rPr>
              <a:t>_________</a:t>
            </a:r>
            <a:r>
              <a:rPr lang="zh-CN" altLang="en-US" sz="2000" b="1">
                <a:solidFill>
                  <a:schemeClr val="tx1"/>
                </a:solidFill>
                <a:latin typeface="Times New Roman" panose="02020603050405020304" pitchFamily="18" charset="0"/>
                <a:cs typeface="Times New Roman" panose="02020603050405020304" pitchFamily="18" charset="0"/>
              </a:rPr>
              <a:t>的蜡烛、</a:t>
            </a:r>
            <a:r>
              <a:rPr lang="en-US" altLang="zh-CN" sz="2000" b="1">
                <a:solidFill>
                  <a:schemeClr val="tx1"/>
                </a:solidFill>
                <a:latin typeface="Times New Roman" panose="02020603050405020304" pitchFamily="18" charset="0"/>
                <a:cs typeface="Times New Roman" panose="02020603050405020304" pitchFamily="18" charset="0"/>
              </a:rPr>
              <a:t>_______</a:t>
            </a:r>
            <a:r>
              <a:rPr lang="zh-CN" altLang="en-US" sz="2000" b="1">
                <a:solidFill>
                  <a:schemeClr val="tx1"/>
                </a:solidFill>
                <a:latin typeface="Times New Roman" panose="02020603050405020304" pitchFamily="18" charset="0"/>
                <a:cs typeface="Times New Roman" panose="02020603050405020304" pitchFamily="18" charset="0"/>
              </a:rPr>
              <a:t>、支架、白纸、</a:t>
            </a:r>
            <a:r>
              <a:rPr lang="en-US" altLang="zh-CN" sz="2000" b="1">
                <a:solidFill>
                  <a:schemeClr val="tx1"/>
                </a:solidFill>
                <a:latin typeface="Times New Roman" panose="02020603050405020304" pitchFamily="18" charset="0"/>
                <a:cs typeface="Times New Roman" panose="02020603050405020304" pitchFamily="18" charset="0"/>
              </a:rPr>
              <a:t>_____(</a:t>
            </a:r>
            <a:r>
              <a:rPr lang="zh-CN" altLang="en-US" sz="2000" b="1">
                <a:solidFill>
                  <a:schemeClr val="tx1"/>
                </a:solidFill>
                <a:latin typeface="Times New Roman" panose="02020603050405020304" pitchFamily="18" charset="0"/>
                <a:cs typeface="Times New Roman" panose="02020603050405020304" pitchFamily="18" charset="0"/>
              </a:rPr>
              <a:t>判断实</a:t>
            </a:r>
            <a:r>
              <a:rPr lang="zh-CN" altLang="en-US" sz="2000" b="1" smtClean="0">
                <a:solidFill>
                  <a:schemeClr val="tx1"/>
                </a:solidFill>
                <a:latin typeface="Times New Roman" panose="02020603050405020304" pitchFamily="18" charset="0"/>
                <a:cs typeface="Times New Roman" panose="02020603050405020304" pitchFamily="18" charset="0"/>
              </a:rPr>
              <a:t>像和</a:t>
            </a:r>
            <a:r>
              <a:rPr lang="zh-CN" altLang="en-US" sz="2000" b="1">
                <a:solidFill>
                  <a:schemeClr val="tx1"/>
                </a:solidFill>
                <a:latin typeface="Times New Roman" panose="02020603050405020304" pitchFamily="18" charset="0"/>
                <a:cs typeface="Times New Roman" panose="02020603050405020304" pitchFamily="18" charset="0"/>
              </a:rPr>
              <a:t>虚像</a:t>
            </a:r>
            <a:r>
              <a:rPr lang="en-US" altLang="zh-CN" sz="2000" b="1">
                <a:solidFill>
                  <a:schemeClr val="tx1"/>
                </a:solidFill>
                <a:latin typeface="Times New Roman" panose="02020603050405020304" pitchFamily="18" charset="0"/>
                <a:cs typeface="Times New Roman" panose="02020603050405020304" pitchFamily="18" charset="0"/>
              </a:rPr>
              <a:t>)</a:t>
            </a:r>
            <a:r>
              <a:rPr lang="zh-CN" altLang="en-US" sz="2000" b="1">
                <a:solidFill>
                  <a:schemeClr val="tx1"/>
                </a:solidFill>
                <a:latin typeface="Times New Roman" panose="02020603050405020304" pitchFamily="18" charset="0"/>
                <a:cs typeface="Times New Roman" panose="02020603050405020304" pitchFamily="18" charset="0"/>
              </a:rPr>
              <a:t>、</a:t>
            </a:r>
            <a:r>
              <a:rPr lang="en-US" altLang="zh-CN" sz="2000" b="1">
                <a:solidFill>
                  <a:schemeClr val="tx1"/>
                </a:solidFill>
                <a:latin typeface="Times New Roman" panose="02020603050405020304" pitchFamily="18" charset="0"/>
                <a:cs typeface="Times New Roman" panose="02020603050405020304" pitchFamily="18" charset="0"/>
              </a:rPr>
              <a:t>_______</a:t>
            </a:r>
            <a:r>
              <a:rPr lang="zh-CN" altLang="en-US" sz="2000" b="1">
                <a:solidFill>
                  <a:schemeClr val="tx1"/>
                </a:solidFill>
                <a:latin typeface="Times New Roman" panose="02020603050405020304" pitchFamily="18" charset="0"/>
                <a:cs typeface="Times New Roman" panose="02020603050405020304" pitchFamily="18" charset="0"/>
              </a:rPr>
              <a:t>和火柴。</a:t>
            </a:r>
          </a:p>
        </p:txBody>
      </p:sp>
      <p:sp>
        <p:nvSpPr>
          <p:cNvPr id="864259" name="Text Box 3"/>
          <p:cNvSpPr txBox="1">
            <a:spLocks noChangeArrowheads="1"/>
          </p:cNvSpPr>
          <p:nvPr/>
        </p:nvSpPr>
        <p:spPr bwMode="auto">
          <a:xfrm>
            <a:off x="2951322" y="1141243"/>
            <a:ext cx="2340608"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b" anchorCtr="1">
            <a:spAutoFit/>
          </a:bodyPr>
          <a:lstStyle/>
          <a:p>
            <a:r>
              <a:rPr lang="zh-CN" altLang="en-US" sz="2000" b="1">
                <a:solidFill>
                  <a:srgbClr val="FF0000"/>
                </a:solidFill>
                <a:cs typeface="Times New Roman" panose="02020603050405020304" pitchFamily="18" charset="0"/>
              </a:rPr>
              <a:t>完全相同</a:t>
            </a:r>
          </a:p>
        </p:txBody>
      </p:sp>
      <p:sp>
        <p:nvSpPr>
          <p:cNvPr id="864260" name="Text Box 4"/>
          <p:cNvSpPr txBox="1">
            <a:spLocks noChangeArrowheads="1"/>
          </p:cNvSpPr>
          <p:nvPr/>
        </p:nvSpPr>
        <p:spPr bwMode="auto">
          <a:xfrm>
            <a:off x="5177289" y="1160698"/>
            <a:ext cx="1767753"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b" anchorCtr="1">
            <a:spAutoFit/>
          </a:bodyPr>
          <a:lstStyle/>
          <a:p>
            <a:r>
              <a:rPr lang="zh-CN" altLang="en-US" sz="2000" b="1">
                <a:solidFill>
                  <a:srgbClr val="FF0000"/>
                </a:solidFill>
                <a:cs typeface="Times New Roman" panose="02020603050405020304" pitchFamily="18" charset="0"/>
              </a:rPr>
              <a:t>玻璃板</a:t>
            </a:r>
          </a:p>
        </p:txBody>
      </p:sp>
      <p:sp>
        <p:nvSpPr>
          <p:cNvPr id="864261" name="Text Box 5"/>
          <p:cNvSpPr txBox="1">
            <a:spLocks noChangeArrowheads="1"/>
          </p:cNvSpPr>
          <p:nvPr/>
        </p:nvSpPr>
        <p:spPr bwMode="auto">
          <a:xfrm>
            <a:off x="7851139" y="1199559"/>
            <a:ext cx="1554968"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b" anchorCtr="1">
            <a:spAutoFit/>
          </a:bodyPr>
          <a:lstStyle/>
          <a:p>
            <a:r>
              <a:rPr lang="zh-CN" altLang="en-US" sz="2000" b="1">
                <a:solidFill>
                  <a:srgbClr val="FF0000"/>
                </a:solidFill>
                <a:cs typeface="Times New Roman" panose="02020603050405020304" pitchFamily="18" charset="0"/>
              </a:rPr>
              <a:t>光屏</a:t>
            </a:r>
          </a:p>
        </p:txBody>
      </p:sp>
      <p:sp>
        <p:nvSpPr>
          <p:cNvPr id="864262" name="Text Box 6"/>
          <p:cNvSpPr txBox="1">
            <a:spLocks noChangeArrowheads="1"/>
          </p:cNvSpPr>
          <p:nvPr/>
        </p:nvSpPr>
        <p:spPr bwMode="auto">
          <a:xfrm>
            <a:off x="1908084" y="1611125"/>
            <a:ext cx="2315757"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b" anchorCtr="1">
            <a:spAutoFit/>
          </a:bodyPr>
          <a:lstStyle/>
          <a:p>
            <a:r>
              <a:rPr lang="zh-CN" altLang="en-US" sz="2000" b="1">
                <a:solidFill>
                  <a:srgbClr val="FF0000"/>
                </a:solidFill>
                <a:cs typeface="Times New Roman" panose="02020603050405020304" pitchFamily="18" charset="0"/>
              </a:rPr>
              <a:t>刻度尺</a:t>
            </a:r>
          </a:p>
        </p:txBody>
      </p:sp>
      <p:sp>
        <p:nvSpPr>
          <p:cNvPr id="7" name="Text Box 2"/>
          <p:cNvSpPr txBox="1">
            <a:spLocks noChangeArrowheads="1"/>
          </p:cNvSpPr>
          <p:nvPr/>
        </p:nvSpPr>
        <p:spPr bwMode="auto">
          <a:xfrm>
            <a:off x="1381398" y="2054601"/>
            <a:ext cx="2254242"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altLang="zh-CN" sz="2000" b="1">
                <a:solidFill>
                  <a:srgbClr val="FF0000"/>
                </a:solidFill>
                <a:cs typeface="Times New Roman" panose="02020603050405020304" pitchFamily="18" charset="0"/>
              </a:rPr>
              <a:t>【</a:t>
            </a:r>
            <a:r>
              <a:rPr lang="zh-CN" altLang="en-US" sz="2000" b="1">
                <a:solidFill>
                  <a:srgbClr val="FF0000"/>
                </a:solidFill>
                <a:cs typeface="Times New Roman" panose="02020603050405020304" pitchFamily="18" charset="0"/>
              </a:rPr>
              <a:t>实验装置</a:t>
            </a:r>
            <a:r>
              <a:rPr lang="en-US" altLang="zh-CN" sz="2000" b="1">
                <a:solidFill>
                  <a:srgbClr val="FF0000"/>
                </a:solidFill>
                <a:cs typeface="Times New Roman" panose="02020603050405020304" pitchFamily="18" charset="0"/>
              </a:rPr>
              <a:t>】</a:t>
            </a:r>
          </a:p>
        </p:txBody>
      </p:sp>
      <p:pic>
        <p:nvPicPr>
          <p:cNvPr id="8" name="Image0105.jpe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542640" y="2254656"/>
            <a:ext cx="2297326" cy="1657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Text Box 2"/>
          <p:cNvSpPr txBox="1">
            <a:spLocks noChangeArrowheads="1"/>
          </p:cNvSpPr>
          <p:nvPr/>
        </p:nvSpPr>
        <p:spPr bwMode="auto">
          <a:xfrm>
            <a:off x="932016" y="3703688"/>
            <a:ext cx="9347101" cy="26776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indent="457200">
              <a:lnSpc>
                <a:spcPct val="120000"/>
              </a:lnSpc>
            </a:pPr>
            <a:r>
              <a:rPr lang="en-US" altLang="zh-CN"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实</a:t>
            </a:r>
            <a:r>
              <a:rPr lang="zh-CN" altLang="en-US" sz="2000" b="1" dirty="0" smtClean="0">
                <a:solidFill>
                  <a:srgbClr val="FF0000"/>
                </a:solidFill>
                <a:latin typeface="Times New Roman" panose="02020603050405020304" pitchFamily="18" charset="0"/>
                <a:cs typeface="Times New Roman" panose="02020603050405020304" pitchFamily="18" charset="0"/>
              </a:rPr>
              <a:t>验要点</a:t>
            </a:r>
            <a:r>
              <a:rPr lang="en-US" altLang="zh-CN" sz="2000" b="1" dirty="0" smtClean="0">
                <a:solidFill>
                  <a:srgbClr val="FF0000"/>
                </a:solidFill>
                <a:latin typeface="Times New Roman" panose="02020603050405020304" pitchFamily="18" charset="0"/>
                <a:cs typeface="Times New Roman" panose="02020603050405020304" pitchFamily="18" charset="0"/>
              </a:rPr>
              <a:t>】</a:t>
            </a:r>
            <a:endParaRPr lang="en-US" altLang="zh-CN" sz="2000" b="1" dirty="0">
              <a:latin typeface="Times New Roman" panose="02020603050405020304" pitchFamily="18" charset="0"/>
              <a:cs typeface="Times New Roman" panose="02020603050405020304" pitchFamily="18" charset="0"/>
            </a:endParaRPr>
          </a:p>
          <a:p>
            <a:pPr indent="457200">
              <a:lnSpc>
                <a:spcPct val="120000"/>
              </a:lnSpc>
            </a:pPr>
            <a:r>
              <a:rPr lang="zh-CN" altLang="en-US" sz="2000" b="1" dirty="0" smtClean="0">
                <a:solidFill>
                  <a:schemeClr val="tx1"/>
                </a:solidFill>
                <a:latin typeface="Times New Roman" panose="02020603050405020304" pitchFamily="18" charset="0"/>
                <a:cs typeface="Times New Roman" panose="02020603050405020304" pitchFamily="18" charset="0"/>
              </a:rPr>
              <a:t>（</a:t>
            </a:r>
            <a:r>
              <a:rPr lang="en-US" altLang="zh-CN" sz="2000" b="1" dirty="0" smtClean="0">
                <a:solidFill>
                  <a:schemeClr val="tx1"/>
                </a:solidFill>
                <a:latin typeface="Times New Roman" panose="02020603050405020304" pitchFamily="18" charset="0"/>
                <a:cs typeface="Times New Roman" panose="02020603050405020304" pitchFamily="18" charset="0"/>
              </a:rPr>
              <a:t>1</a:t>
            </a:r>
            <a:r>
              <a:rPr lang="zh-CN" altLang="en-US" sz="2000" b="1" dirty="0" smtClean="0">
                <a:solidFill>
                  <a:schemeClr val="tx1"/>
                </a:solidFill>
                <a:latin typeface="Times New Roman" panose="02020603050405020304" pitchFamily="18" charset="0"/>
                <a:cs typeface="Times New Roman" panose="02020603050405020304" pitchFamily="18" charset="0"/>
              </a:rPr>
              <a:t>）将</a:t>
            </a:r>
            <a:r>
              <a:rPr lang="zh-CN" altLang="en-US" sz="2000" b="1" dirty="0">
                <a:solidFill>
                  <a:schemeClr val="tx1"/>
                </a:solidFill>
                <a:latin typeface="Times New Roman" panose="02020603050405020304" pitchFamily="18" charset="0"/>
                <a:cs typeface="Times New Roman" panose="02020603050405020304" pitchFamily="18" charset="0"/>
              </a:rPr>
              <a:t>玻璃</a:t>
            </a:r>
            <a:r>
              <a:rPr lang="zh-CN" altLang="en-US" sz="2000" b="1" dirty="0" smtClean="0">
                <a:solidFill>
                  <a:schemeClr val="tx1"/>
                </a:solidFill>
                <a:latin typeface="Times New Roman" panose="02020603050405020304" pitchFamily="18" charset="0"/>
                <a:cs typeface="Times New Roman" panose="02020603050405020304" pitchFamily="18" charset="0"/>
              </a:rPr>
              <a:t>板</a:t>
            </a:r>
            <a:r>
              <a:rPr lang="zh-CN" altLang="en-US" sz="2000" b="1" dirty="0" smtClean="0">
                <a:latin typeface="Times New Roman" panose="02020603050405020304" pitchFamily="18" charset="0"/>
                <a:cs typeface="Times New Roman" panose="02020603050405020304" pitchFamily="18" charset="0"/>
              </a:rPr>
              <a:t>＿＿＿＿</a:t>
            </a:r>
            <a:r>
              <a:rPr lang="zh-CN" altLang="en-US" sz="2000" b="1" dirty="0" smtClean="0">
                <a:solidFill>
                  <a:schemeClr val="tx1"/>
                </a:solidFill>
                <a:latin typeface="Times New Roman" panose="02020603050405020304" pitchFamily="18" charset="0"/>
                <a:cs typeface="Times New Roman" panose="02020603050405020304" pitchFamily="18" charset="0"/>
              </a:rPr>
              <a:t>架</a:t>
            </a:r>
            <a:r>
              <a:rPr lang="zh-CN" altLang="en-US" sz="2000" b="1" dirty="0">
                <a:solidFill>
                  <a:schemeClr val="tx1"/>
                </a:solidFill>
                <a:latin typeface="Times New Roman" panose="02020603050405020304" pitchFamily="18" charset="0"/>
                <a:cs typeface="Times New Roman" panose="02020603050405020304" pitchFamily="18" charset="0"/>
              </a:rPr>
              <a:t>在水平桌</a:t>
            </a:r>
            <a:r>
              <a:rPr lang="zh-CN" altLang="en-US" sz="2000" b="1" dirty="0" smtClean="0">
                <a:solidFill>
                  <a:schemeClr val="tx1"/>
                </a:solidFill>
                <a:latin typeface="Times New Roman" panose="02020603050405020304" pitchFamily="18" charset="0"/>
                <a:cs typeface="Times New Roman" panose="02020603050405020304" pitchFamily="18" charset="0"/>
              </a:rPr>
              <a:t>面的白纸</a:t>
            </a:r>
            <a:r>
              <a:rPr lang="zh-CN" altLang="en-US" sz="2000" b="1" dirty="0">
                <a:solidFill>
                  <a:schemeClr val="tx1"/>
                </a:solidFill>
                <a:latin typeface="Times New Roman" panose="02020603050405020304" pitchFamily="18" charset="0"/>
                <a:cs typeface="Times New Roman" panose="02020603050405020304" pitchFamily="18" charset="0"/>
              </a:rPr>
              <a:t>上；</a:t>
            </a:r>
          </a:p>
          <a:p>
            <a:pPr indent="457200">
              <a:lnSpc>
                <a:spcPct val="120000"/>
              </a:lnSpc>
            </a:pPr>
            <a:r>
              <a:rPr lang="zh-CN" altLang="en-US" sz="2000" b="1" dirty="0" smtClean="0">
                <a:solidFill>
                  <a:schemeClr val="tx1"/>
                </a:solidFill>
                <a:latin typeface="Times New Roman" panose="02020603050405020304" pitchFamily="18" charset="0"/>
                <a:cs typeface="Times New Roman" panose="02020603050405020304" pitchFamily="18" charset="0"/>
              </a:rPr>
              <a:t>（</a:t>
            </a:r>
            <a:r>
              <a:rPr lang="en-US" altLang="zh-CN" sz="2000" b="1" dirty="0" smtClean="0">
                <a:solidFill>
                  <a:schemeClr val="tx1"/>
                </a:solidFill>
                <a:latin typeface="Times New Roman" panose="02020603050405020304" pitchFamily="18" charset="0"/>
                <a:cs typeface="Times New Roman" panose="02020603050405020304" pitchFamily="18" charset="0"/>
              </a:rPr>
              <a:t>2</a:t>
            </a:r>
            <a:r>
              <a:rPr lang="zh-CN" altLang="en-US" sz="2000" b="1" dirty="0" smtClean="0">
                <a:solidFill>
                  <a:schemeClr val="tx1"/>
                </a:solidFill>
                <a:latin typeface="Times New Roman" panose="02020603050405020304" pitchFamily="18" charset="0"/>
                <a:cs typeface="Times New Roman" panose="02020603050405020304" pitchFamily="18" charset="0"/>
              </a:rPr>
              <a:t>）先</a:t>
            </a:r>
            <a:r>
              <a:rPr lang="zh-CN" altLang="en-US" sz="2000" b="1" dirty="0">
                <a:solidFill>
                  <a:schemeClr val="tx1"/>
                </a:solidFill>
                <a:latin typeface="Times New Roman" panose="02020603050405020304" pitchFamily="18" charset="0"/>
                <a:cs typeface="Times New Roman" panose="02020603050405020304" pitchFamily="18" charset="0"/>
              </a:rPr>
              <a:t>透过玻璃板看另一侧的像，再在像的位置放一光屏，不通</a:t>
            </a:r>
            <a:r>
              <a:rPr lang="zh-CN" altLang="en-US" sz="2000" b="1" dirty="0" smtClean="0">
                <a:solidFill>
                  <a:schemeClr val="tx1"/>
                </a:solidFill>
                <a:latin typeface="Times New Roman" panose="02020603050405020304" pitchFamily="18" charset="0"/>
                <a:cs typeface="Times New Roman" panose="02020603050405020304" pitchFamily="18" charset="0"/>
              </a:rPr>
              <a:t>过玻</a:t>
            </a:r>
            <a:r>
              <a:rPr lang="zh-CN" altLang="en-US" sz="2000" b="1" dirty="0">
                <a:solidFill>
                  <a:schemeClr val="tx1"/>
                </a:solidFill>
                <a:latin typeface="Times New Roman" panose="02020603050405020304" pitchFamily="18" charset="0"/>
                <a:cs typeface="Times New Roman" panose="02020603050405020304" pitchFamily="18" charset="0"/>
              </a:rPr>
              <a:t>璃板，直接观察光屏，看光屏上是否有蜡烛的像；</a:t>
            </a:r>
          </a:p>
          <a:p>
            <a:pPr indent="457200">
              <a:lnSpc>
                <a:spcPct val="120000"/>
              </a:lnSpc>
            </a:pPr>
            <a:r>
              <a:rPr lang="zh-CN" altLang="en-US" sz="2000" b="1" dirty="0" smtClean="0">
                <a:solidFill>
                  <a:schemeClr val="tx1"/>
                </a:solidFill>
                <a:latin typeface="Times New Roman" panose="02020603050405020304" pitchFamily="18" charset="0"/>
                <a:cs typeface="Times New Roman" panose="02020603050405020304" pitchFamily="18" charset="0"/>
              </a:rPr>
              <a:t>（</a:t>
            </a:r>
            <a:r>
              <a:rPr lang="en-US" altLang="zh-CN" sz="2000" b="1" dirty="0" smtClean="0">
                <a:solidFill>
                  <a:schemeClr val="tx1"/>
                </a:solidFill>
                <a:latin typeface="Times New Roman" panose="02020603050405020304" pitchFamily="18" charset="0"/>
                <a:cs typeface="Times New Roman" panose="02020603050405020304" pitchFamily="18" charset="0"/>
              </a:rPr>
              <a:t>3</a:t>
            </a:r>
            <a:r>
              <a:rPr lang="zh-CN" altLang="en-US" sz="2000" b="1" dirty="0" smtClean="0">
                <a:solidFill>
                  <a:schemeClr val="tx1"/>
                </a:solidFill>
                <a:latin typeface="Times New Roman" panose="02020603050405020304" pitchFamily="18" charset="0"/>
                <a:cs typeface="Times New Roman" panose="02020603050405020304" pitchFamily="18" charset="0"/>
              </a:rPr>
              <a:t>）将</a:t>
            </a:r>
            <a:r>
              <a:rPr lang="zh-CN" altLang="en-US" sz="2000" b="1" dirty="0">
                <a:solidFill>
                  <a:schemeClr val="tx1"/>
                </a:solidFill>
                <a:latin typeface="Times New Roman" panose="02020603050405020304" pitchFamily="18" charset="0"/>
                <a:cs typeface="Times New Roman" panose="02020603050405020304" pitchFamily="18" charset="0"/>
              </a:rPr>
              <a:t>另一支完全相同的蜡烛放到成像的位置，比较像与蜡烛的</a:t>
            </a:r>
            <a:r>
              <a:rPr lang="zh-CN" altLang="en-US" sz="2000" b="1" dirty="0" smtClean="0">
                <a:solidFill>
                  <a:schemeClr val="tx1"/>
                </a:solidFill>
                <a:latin typeface="Times New Roman" panose="02020603050405020304" pitchFamily="18" charset="0"/>
                <a:cs typeface="Times New Roman" panose="02020603050405020304" pitchFamily="18" charset="0"/>
              </a:rPr>
              <a:t>大小</a:t>
            </a:r>
            <a:r>
              <a:rPr lang="zh-CN" altLang="en-US" sz="2000" b="1" dirty="0">
                <a:solidFill>
                  <a:schemeClr val="tx1"/>
                </a:solidFill>
                <a:latin typeface="Times New Roman" panose="02020603050405020304" pitchFamily="18" charset="0"/>
                <a:cs typeface="Times New Roman" panose="02020603050405020304" pitchFamily="18" charset="0"/>
              </a:rPr>
              <a:t>关系；</a:t>
            </a:r>
          </a:p>
          <a:p>
            <a:pPr indent="457200">
              <a:lnSpc>
                <a:spcPct val="120000"/>
              </a:lnSpc>
            </a:pPr>
            <a:r>
              <a:rPr lang="zh-CN" altLang="en-US" sz="2000" b="1" dirty="0" smtClean="0">
                <a:solidFill>
                  <a:schemeClr val="tx1"/>
                </a:solidFill>
                <a:latin typeface="Times New Roman" panose="02020603050405020304" pitchFamily="18" charset="0"/>
                <a:cs typeface="Times New Roman" panose="02020603050405020304" pitchFamily="18" charset="0"/>
              </a:rPr>
              <a:t>（</a:t>
            </a:r>
            <a:r>
              <a:rPr lang="en-US" altLang="zh-CN" sz="2000" b="1" dirty="0" smtClean="0">
                <a:solidFill>
                  <a:schemeClr val="tx1"/>
                </a:solidFill>
                <a:latin typeface="Times New Roman" panose="02020603050405020304" pitchFamily="18" charset="0"/>
                <a:cs typeface="Times New Roman" panose="02020603050405020304" pitchFamily="18" charset="0"/>
              </a:rPr>
              <a:t>4</a:t>
            </a:r>
            <a:r>
              <a:rPr lang="zh-CN" altLang="en-US" sz="2000" b="1" dirty="0" smtClean="0">
                <a:solidFill>
                  <a:schemeClr val="tx1"/>
                </a:solidFill>
                <a:latin typeface="Times New Roman" panose="02020603050405020304" pitchFamily="18" charset="0"/>
                <a:cs typeface="Times New Roman" panose="02020603050405020304" pitchFamily="18" charset="0"/>
              </a:rPr>
              <a:t>）连</a:t>
            </a:r>
            <a:r>
              <a:rPr lang="zh-CN" altLang="en-US" sz="2000" b="1" dirty="0">
                <a:solidFill>
                  <a:schemeClr val="tx1"/>
                </a:solidFill>
                <a:latin typeface="Times New Roman" panose="02020603050405020304" pitchFamily="18" charset="0"/>
                <a:cs typeface="Times New Roman" panose="02020603050405020304" pitchFamily="18" charset="0"/>
              </a:rPr>
              <a:t>接像点与物点，并用刻度尺测量物距和像距；</a:t>
            </a:r>
          </a:p>
          <a:p>
            <a:pPr indent="457200">
              <a:lnSpc>
                <a:spcPct val="120000"/>
              </a:lnSpc>
            </a:pPr>
            <a:r>
              <a:rPr lang="zh-CN" altLang="en-US" sz="2000" b="1" dirty="0" smtClean="0">
                <a:solidFill>
                  <a:schemeClr val="tx1"/>
                </a:solidFill>
                <a:latin typeface="Times New Roman" panose="02020603050405020304" pitchFamily="18" charset="0"/>
                <a:cs typeface="Times New Roman" panose="02020603050405020304" pitchFamily="18" charset="0"/>
              </a:rPr>
              <a:t>（</a:t>
            </a:r>
            <a:r>
              <a:rPr lang="en-US" altLang="zh-CN" sz="2000" b="1" dirty="0" smtClean="0">
                <a:solidFill>
                  <a:schemeClr val="tx1"/>
                </a:solidFill>
                <a:latin typeface="Times New Roman" panose="02020603050405020304" pitchFamily="18" charset="0"/>
                <a:cs typeface="Times New Roman" panose="02020603050405020304" pitchFamily="18" charset="0"/>
              </a:rPr>
              <a:t>5</a:t>
            </a:r>
            <a:r>
              <a:rPr lang="zh-CN" altLang="en-US" sz="2000" b="1" dirty="0" smtClean="0">
                <a:solidFill>
                  <a:schemeClr val="tx1"/>
                </a:solidFill>
                <a:latin typeface="Times New Roman" panose="02020603050405020304" pitchFamily="18" charset="0"/>
                <a:cs typeface="Times New Roman" panose="02020603050405020304" pitchFamily="18" charset="0"/>
              </a:rPr>
              <a:t>）该</a:t>
            </a:r>
            <a:r>
              <a:rPr lang="zh-CN" altLang="en-US" sz="2000" b="1" dirty="0">
                <a:solidFill>
                  <a:schemeClr val="tx1"/>
                </a:solidFill>
                <a:latin typeface="Times New Roman" panose="02020603050405020304" pitchFamily="18" charset="0"/>
                <a:cs typeface="Times New Roman" panose="02020603050405020304" pitchFamily="18" charset="0"/>
              </a:rPr>
              <a:t>实验尽量</a:t>
            </a:r>
            <a:r>
              <a:rPr lang="zh-CN" altLang="en-US" sz="2000" b="1" dirty="0" smtClean="0">
                <a:solidFill>
                  <a:schemeClr val="tx1"/>
                </a:solidFill>
                <a:latin typeface="Times New Roman" panose="02020603050405020304" pitchFamily="18" charset="0"/>
                <a:cs typeface="Times New Roman" panose="02020603050405020304" pitchFamily="18" charset="0"/>
              </a:rPr>
              <a:t>在＿＿＿＿的</a:t>
            </a:r>
            <a:r>
              <a:rPr lang="zh-CN" altLang="en-US" sz="2000" b="1" dirty="0">
                <a:solidFill>
                  <a:schemeClr val="tx1"/>
                </a:solidFill>
                <a:latin typeface="Times New Roman" panose="02020603050405020304" pitchFamily="18" charset="0"/>
                <a:cs typeface="Times New Roman" panose="02020603050405020304" pitchFamily="18" charset="0"/>
              </a:rPr>
              <a:t>环境中进行。</a:t>
            </a:r>
          </a:p>
        </p:txBody>
      </p:sp>
      <p:sp>
        <p:nvSpPr>
          <p:cNvPr id="19" name="Text Box 3"/>
          <p:cNvSpPr txBox="1">
            <a:spLocks noChangeArrowheads="1"/>
          </p:cNvSpPr>
          <p:nvPr/>
        </p:nvSpPr>
        <p:spPr bwMode="auto">
          <a:xfrm>
            <a:off x="2579977" y="4035034"/>
            <a:ext cx="2111326" cy="4249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b" anchorCtr="1">
            <a:spAutoFit/>
          </a:bodyPr>
          <a:lstStyle/>
          <a:p>
            <a:pPr>
              <a:lnSpc>
                <a:spcPct val="120000"/>
              </a:lnSpc>
            </a:pPr>
            <a:r>
              <a:rPr lang="zh-CN" altLang="en-US" sz="2000" b="1">
                <a:solidFill>
                  <a:srgbClr val="FF0000"/>
                </a:solidFill>
                <a:cs typeface="Times New Roman" panose="02020603050405020304" pitchFamily="18" charset="0"/>
              </a:rPr>
              <a:t>垂直</a:t>
            </a:r>
          </a:p>
        </p:txBody>
      </p:sp>
      <p:sp>
        <p:nvSpPr>
          <p:cNvPr id="20" name="Text Box 4"/>
          <p:cNvSpPr txBox="1">
            <a:spLocks noChangeArrowheads="1"/>
          </p:cNvSpPr>
          <p:nvPr/>
        </p:nvSpPr>
        <p:spPr bwMode="auto">
          <a:xfrm>
            <a:off x="3065963" y="5909915"/>
            <a:ext cx="2111326" cy="4249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b" anchorCtr="1">
            <a:spAutoFit/>
          </a:bodyPr>
          <a:lstStyle/>
          <a:p>
            <a:pPr>
              <a:lnSpc>
                <a:spcPct val="120000"/>
              </a:lnSpc>
            </a:pPr>
            <a:r>
              <a:rPr lang="zh-CN" altLang="en-US" sz="2000" b="1" dirty="0">
                <a:solidFill>
                  <a:srgbClr val="FF0000"/>
                </a:solidFill>
                <a:cs typeface="Times New Roman" panose="02020603050405020304" pitchFamily="18" charset="0"/>
              </a:rPr>
              <a:t>较暗</a:t>
            </a:r>
          </a:p>
        </p:txBody>
      </p:sp>
      <p:sp>
        <p:nvSpPr>
          <p:cNvPr id="21" name="TextBox 2"/>
          <p:cNvSpPr txBox="1"/>
          <p:nvPr/>
        </p:nvSpPr>
        <p:spPr bwMode="auto">
          <a:xfrm>
            <a:off x="461282" y="0"/>
            <a:ext cx="8084264" cy="769441"/>
          </a:xfrm>
          <a:prstGeom prst="rect">
            <a:avLst/>
          </a:prstGeom>
          <a:noFill/>
        </p:spPr>
        <p:txBody>
          <a:bodyPr wrap="none">
            <a:spAutoFit/>
          </a:bodyPr>
          <a:lstStyle/>
          <a:p>
            <a:pPr eaLnBrk="1" fontAlgn="auto" hangingPunct="1">
              <a:spcBef>
                <a:spcPts val="0"/>
              </a:spcBef>
              <a:spcAft>
                <a:spcPts val="0"/>
              </a:spcAft>
              <a:defRPr/>
            </a:pPr>
            <a:r>
              <a:rPr lang="zh-CN" altLang="en-US" sz="4400" dirty="0">
                <a:solidFill>
                  <a:srgbClr val="FF0000"/>
                </a:solidFill>
                <a:latin typeface="华文隶书" pitchFamily="2" charset="-122"/>
                <a:ea typeface="华文隶书" pitchFamily="2" charset="-122"/>
              </a:rPr>
              <a:t>考点一　探究平面镜成像的特点</a:t>
            </a:r>
          </a:p>
        </p:txBody>
      </p:sp>
      <p:sp>
        <p:nvSpPr>
          <p:cNvPr id="2" name="TextBox 1"/>
          <p:cNvSpPr txBox="1"/>
          <p:nvPr/>
        </p:nvSpPr>
        <p:spPr>
          <a:xfrm>
            <a:off x="1218216" y="676339"/>
            <a:ext cx="1733106" cy="523220"/>
          </a:xfrm>
          <a:prstGeom prst="rect">
            <a:avLst/>
          </a:prstGeom>
          <a:solidFill>
            <a:srgbClr val="0070C0"/>
          </a:solidFill>
        </p:spPr>
        <p:txBody>
          <a:bodyPr wrap="square" rtlCol="0">
            <a:spAutoFit/>
          </a:bodyPr>
          <a:lstStyle/>
          <a:p>
            <a:r>
              <a:rPr lang="zh-CN" altLang="en-US" sz="2800" b="1" dirty="0" smtClean="0">
                <a:solidFill>
                  <a:schemeClr val="bg1"/>
                </a:solidFill>
                <a:latin typeface="黑体" panose="02010609060101010101" pitchFamily="49" charset="-122"/>
                <a:ea typeface="黑体" panose="02010609060101010101" pitchFamily="49" charset="-122"/>
              </a:rPr>
              <a:t>实验精讲</a:t>
            </a:r>
            <a:endParaRPr lang="zh-CN" altLang="en-US" sz="28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4259"/>
                                        </p:tgtEl>
                                        <p:attrNameLst>
                                          <p:attrName>style.visibility</p:attrName>
                                        </p:attrNameLst>
                                      </p:cBhvr>
                                      <p:to>
                                        <p:strVal val="visible"/>
                                      </p:to>
                                    </p:set>
                                    <p:animEffect transition="in" filter="blinds(horizontal)">
                                      <p:cBhvr>
                                        <p:cTn id="7" dur="500"/>
                                        <p:tgtEl>
                                          <p:spTgt spid="8642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64260"/>
                                        </p:tgtEl>
                                        <p:attrNameLst>
                                          <p:attrName>style.visibility</p:attrName>
                                        </p:attrNameLst>
                                      </p:cBhvr>
                                      <p:to>
                                        <p:strVal val="visible"/>
                                      </p:to>
                                    </p:set>
                                    <p:animEffect transition="in" filter="blinds(horizontal)">
                                      <p:cBhvr>
                                        <p:cTn id="12" dur="500"/>
                                        <p:tgtEl>
                                          <p:spTgt spid="86426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64261"/>
                                        </p:tgtEl>
                                        <p:attrNameLst>
                                          <p:attrName>style.visibility</p:attrName>
                                        </p:attrNameLst>
                                      </p:cBhvr>
                                      <p:to>
                                        <p:strVal val="visible"/>
                                      </p:to>
                                    </p:set>
                                    <p:animEffect transition="in" filter="blinds(horizontal)">
                                      <p:cBhvr>
                                        <p:cTn id="17" dur="500"/>
                                        <p:tgtEl>
                                          <p:spTgt spid="86426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64262"/>
                                        </p:tgtEl>
                                        <p:attrNameLst>
                                          <p:attrName>style.visibility</p:attrName>
                                        </p:attrNameLst>
                                      </p:cBhvr>
                                      <p:to>
                                        <p:strVal val="visible"/>
                                      </p:to>
                                    </p:set>
                                    <p:animEffect transition="in" filter="blinds(horizontal)">
                                      <p:cBhvr>
                                        <p:cTn id="22" dur="500"/>
                                        <p:tgtEl>
                                          <p:spTgt spid="86426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linds(horizontal)">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4259" grpId="0" autoUpdateAnimBg="0"/>
      <p:bldP spid="864260" grpId="0" autoUpdateAnimBg="0"/>
      <p:bldP spid="864261" grpId="0" autoUpdateAnimBg="0"/>
      <p:bldP spid="864262" grpId="0" autoUpdateAnimBg="0"/>
      <p:bldP spid="19" grpId="0" autoUpdateAnimBg="0"/>
      <p:bldP spid="20"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7330" name="Text Box 2"/>
          <p:cNvSpPr txBox="1">
            <a:spLocks noChangeArrowheads="1"/>
          </p:cNvSpPr>
          <p:nvPr/>
        </p:nvSpPr>
        <p:spPr bwMode="auto">
          <a:xfrm>
            <a:off x="1062112" y="513414"/>
            <a:ext cx="8766789" cy="52937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indent="457200">
              <a:lnSpc>
                <a:spcPct val="130000"/>
              </a:lnSpc>
            </a:pPr>
            <a:r>
              <a:rPr lang="en-US" altLang="zh-CN"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要点探究</a:t>
            </a:r>
            <a:r>
              <a:rPr lang="en-US" altLang="zh-CN" sz="2000" b="1" dirty="0">
                <a:solidFill>
                  <a:srgbClr val="FF0000"/>
                </a:solidFill>
                <a:latin typeface="Times New Roman" panose="02020603050405020304" pitchFamily="18" charset="0"/>
                <a:cs typeface="Times New Roman" panose="02020603050405020304" pitchFamily="18" charset="0"/>
              </a:rPr>
              <a:t>】</a:t>
            </a:r>
            <a:endParaRPr lang="en-US" altLang="zh-CN" sz="2000" b="1" dirty="0">
              <a:latin typeface="Times New Roman" panose="02020603050405020304" pitchFamily="18" charset="0"/>
              <a:cs typeface="Times New Roman" panose="02020603050405020304" pitchFamily="18" charset="0"/>
            </a:endParaRPr>
          </a:p>
          <a:p>
            <a:pPr indent="457200">
              <a:lnSpc>
                <a:spcPct val="130000"/>
              </a:lnSpc>
            </a:pPr>
            <a:r>
              <a:rPr lang="zh-CN" altLang="en-US" sz="2000" b="1" dirty="0" smtClean="0">
                <a:latin typeface="Times New Roman" panose="02020603050405020304" pitchFamily="18" charset="0"/>
                <a:cs typeface="Times New Roman" panose="02020603050405020304" pitchFamily="18" charset="0"/>
              </a:rPr>
              <a:t>（</a:t>
            </a:r>
            <a:r>
              <a:rPr lang="en-US" altLang="zh-CN" sz="2000" b="1" dirty="0" smtClean="0">
                <a:latin typeface="Times New Roman" panose="02020603050405020304" pitchFamily="18" charset="0"/>
                <a:cs typeface="Times New Roman" panose="02020603050405020304" pitchFamily="18" charset="0"/>
              </a:rPr>
              <a:t>1</a:t>
            </a:r>
            <a:r>
              <a:rPr lang="zh-CN" altLang="en-US" sz="2000" b="1" dirty="0" smtClean="0">
                <a:latin typeface="Times New Roman" panose="02020603050405020304" pitchFamily="18" charset="0"/>
                <a:cs typeface="Times New Roman" panose="02020603050405020304" pitchFamily="18" charset="0"/>
              </a:rPr>
              <a:t>）为</a:t>
            </a:r>
            <a:r>
              <a:rPr lang="zh-CN" altLang="en-US" sz="2000" b="1" dirty="0">
                <a:latin typeface="Times New Roman" panose="02020603050405020304" pitchFamily="18" charset="0"/>
                <a:cs typeface="Times New Roman" panose="02020603050405020304" pitchFamily="18" charset="0"/>
              </a:rPr>
              <a:t>什么用玻璃板代替平面镜？</a:t>
            </a:r>
            <a:endParaRPr lang="zh-CN" altLang="en-US" sz="2000" b="1" dirty="0">
              <a:solidFill>
                <a:srgbClr val="FF0000"/>
              </a:solidFill>
              <a:latin typeface="Times New Roman" panose="02020603050405020304" pitchFamily="18" charset="0"/>
              <a:cs typeface="Times New Roman" panose="02020603050405020304" pitchFamily="18" charset="0"/>
            </a:endParaRPr>
          </a:p>
          <a:p>
            <a:pPr indent="457200">
              <a:lnSpc>
                <a:spcPct val="130000"/>
              </a:lnSpc>
            </a:pPr>
            <a:r>
              <a:rPr lang="zh-CN" altLang="en-US" sz="2000" b="1" dirty="0">
                <a:solidFill>
                  <a:srgbClr val="FF0000"/>
                </a:solidFill>
                <a:latin typeface="Times New Roman" panose="02020603050405020304" pitchFamily="18" charset="0"/>
                <a:cs typeface="Times New Roman" panose="02020603050405020304" pitchFamily="18" charset="0"/>
              </a:rPr>
              <a:t>提示：</a:t>
            </a:r>
            <a:r>
              <a:rPr lang="zh-CN" altLang="en-US" sz="2000" b="1" dirty="0">
                <a:latin typeface="Times New Roman" panose="02020603050405020304" pitchFamily="18" charset="0"/>
                <a:cs typeface="Times New Roman" panose="02020603050405020304" pitchFamily="18" charset="0"/>
              </a:rPr>
              <a:t>玻璃</a:t>
            </a:r>
            <a:r>
              <a:rPr lang="zh-CN" altLang="en-US" sz="2000" b="1" dirty="0" smtClean="0">
                <a:latin typeface="Times New Roman" panose="02020603050405020304" pitchFamily="18" charset="0"/>
                <a:cs typeface="Times New Roman" panose="02020603050405020304" pitchFamily="18" charset="0"/>
              </a:rPr>
              <a:t>板既</a:t>
            </a:r>
            <a:r>
              <a:rPr lang="zh-CN" altLang="en-US" sz="2000" b="1" dirty="0">
                <a:latin typeface="Times New Roman" panose="02020603050405020304" pitchFamily="18" charset="0"/>
                <a:cs typeface="Times New Roman" panose="02020603050405020304" pitchFamily="18" charset="0"/>
              </a:rPr>
              <a:t>能看到所成的像，又能看到玻璃板后面的蜡烛，便于确定像的位</a:t>
            </a:r>
            <a:r>
              <a:rPr lang="zh-CN" altLang="en-US" sz="2000" b="1" dirty="0" smtClean="0">
                <a:latin typeface="Times New Roman" panose="02020603050405020304" pitchFamily="18" charset="0"/>
                <a:cs typeface="Times New Roman" panose="02020603050405020304" pitchFamily="18" charset="0"/>
              </a:rPr>
              <a:t>置和比</a:t>
            </a:r>
            <a:r>
              <a:rPr lang="zh-CN" altLang="en-US" sz="2000" b="1" dirty="0">
                <a:latin typeface="Times New Roman" panose="02020603050405020304" pitchFamily="18" charset="0"/>
                <a:cs typeface="Times New Roman" panose="02020603050405020304" pitchFamily="18" charset="0"/>
              </a:rPr>
              <a:t>较像与物的大小。</a:t>
            </a:r>
          </a:p>
          <a:p>
            <a:pPr indent="457200">
              <a:lnSpc>
                <a:spcPct val="130000"/>
              </a:lnSpc>
            </a:pPr>
            <a:r>
              <a:rPr lang="zh-CN" altLang="en-US" sz="2000" b="1" dirty="0" smtClean="0">
                <a:latin typeface="Times New Roman" panose="02020603050405020304" pitchFamily="18" charset="0"/>
                <a:cs typeface="Times New Roman" panose="02020603050405020304" pitchFamily="18" charset="0"/>
              </a:rPr>
              <a:t>（</a:t>
            </a:r>
            <a:r>
              <a:rPr lang="en-US" altLang="zh-CN" sz="2000" b="1" dirty="0" smtClean="0">
                <a:latin typeface="Times New Roman" panose="02020603050405020304" pitchFamily="18" charset="0"/>
                <a:cs typeface="Times New Roman" panose="02020603050405020304" pitchFamily="18" charset="0"/>
              </a:rPr>
              <a:t>2</a:t>
            </a:r>
            <a:r>
              <a:rPr lang="zh-CN" altLang="en-US" sz="2000" b="1" dirty="0" smtClean="0">
                <a:latin typeface="Times New Roman" panose="02020603050405020304" pitchFamily="18" charset="0"/>
                <a:cs typeface="Times New Roman" panose="02020603050405020304" pitchFamily="18" charset="0"/>
              </a:rPr>
              <a:t>）为</a:t>
            </a:r>
            <a:r>
              <a:rPr lang="zh-CN" altLang="en-US" sz="2000" b="1" dirty="0">
                <a:latin typeface="Times New Roman" panose="02020603050405020304" pitchFamily="18" charset="0"/>
                <a:cs typeface="Times New Roman" panose="02020603050405020304" pitchFamily="18" charset="0"/>
              </a:rPr>
              <a:t>什么要选用两支完全相同的蜡烛？</a:t>
            </a:r>
            <a:endParaRPr lang="zh-CN" altLang="en-US" sz="2000" b="1" dirty="0">
              <a:solidFill>
                <a:srgbClr val="FF0000"/>
              </a:solidFill>
              <a:latin typeface="Times New Roman" panose="02020603050405020304" pitchFamily="18" charset="0"/>
              <a:cs typeface="Times New Roman" panose="02020603050405020304" pitchFamily="18" charset="0"/>
            </a:endParaRPr>
          </a:p>
          <a:p>
            <a:pPr indent="457200">
              <a:lnSpc>
                <a:spcPct val="130000"/>
              </a:lnSpc>
            </a:pPr>
            <a:r>
              <a:rPr lang="zh-CN" altLang="en-US" sz="2000" b="1" dirty="0">
                <a:solidFill>
                  <a:srgbClr val="FF0000"/>
                </a:solidFill>
                <a:latin typeface="Times New Roman" panose="02020603050405020304" pitchFamily="18" charset="0"/>
                <a:cs typeface="Times New Roman" panose="02020603050405020304" pitchFamily="18" charset="0"/>
              </a:rPr>
              <a:t>提示：</a:t>
            </a:r>
            <a:r>
              <a:rPr lang="zh-CN" altLang="en-US" sz="2000" b="1" dirty="0">
                <a:latin typeface="Times New Roman" panose="02020603050405020304" pitchFamily="18" charset="0"/>
                <a:cs typeface="Times New Roman" panose="02020603050405020304" pitchFamily="18" charset="0"/>
              </a:rPr>
              <a:t>便于比较像和物的大小关系</a:t>
            </a:r>
            <a:r>
              <a:rPr lang="zh-CN" altLang="en-US" sz="2000" b="1" dirty="0" smtClean="0">
                <a:latin typeface="Times New Roman" panose="02020603050405020304" pitchFamily="18" charset="0"/>
                <a:cs typeface="Times New Roman" panose="02020603050405020304" pitchFamily="18" charset="0"/>
              </a:rPr>
              <a:t>。</a:t>
            </a:r>
            <a:endParaRPr lang="en-US" altLang="zh-CN" sz="2000" b="1" dirty="0" smtClean="0">
              <a:latin typeface="Times New Roman" panose="02020603050405020304" pitchFamily="18" charset="0"/>
              <a:cs typeface="Times New Roman" panose="02020603050405020304" pitchFamily="18" charset="0"/>
            </a:endParaRPr>
          </a:p>
          <a:p>
            <a:pPr indent="457200">
              <a:lnSpc>
                <a:spcPct val="130000"/>
              </a:lnSpc>
            </a:pPr>
            <a:r>
              <a:rPr lang="zh-CN" altLang="en-US" sz="2000" b="1" dirty="0" smtClean="0">
                <a:latin typeface="Times New Roman" panose="02020603050405020304" pitchFamily="18" charset="0"/>
                <a:cs typeface="Times New Roman" panose="02020603050405020304" pitchFamily="18" charset="0"/>
              </a:rPr>
              <a:t>（</a:t>
            </a:r>
            <a:r>
              <a:rPr lang="en-US" altLang="zh-CN" sz="2000" b="1" dirty="0" smtClean="0">
                <a:latin typeface="Times New Roman" panose="02020603050405020304" pitchFamily="18" charset="0"/>
                <a:cs typeface="Times New Roman" panose="02020603050405020304" pitchFamily="18" charset="0"/>
              </a:rPr>
              <a:t>3</a:t>
            </a:r>
            <a:r>
              <a:rPr lang="zh-CN" altLang="en-US" sz="2000" b="1" dirty="0" smtClean="0">
                <a:latin typeface="Times New Roman" panose="02020603050405020304" pitchFamily="18" charset="0"/>
                <a:cs typeface="Times New Roman" panose="02020603050405020304" pitchFamily="18" charset="0"/>
              </a:rPr>
              <a:t>）为</a:t>
            </a:r>
            <a:r>
              <a:rPr lang="zh-CN" altLang="en-US" sz="2000" b="1" dirty="0">
                <a:latin typeface="Times New Roman" panose="02020603050405020304" pitchFamily="18" charset="0"/>
                <a:cs typeface="Times New Roman" panose="02020603050405020304" pitchFamily="18" charset="0"/>
              </a:rPr>
              <a:t>什么要让玻璃板与桌面垂直？</a:t>
            </a:r>
            <a:endParaRPr lang="zh-CN" altLang="en-US" sz="2000" b="1" dirty="0">
              <a:solidFill>
                <a:srgbClr val="FF0000"/>
              </a:solidFill>
              <a:latin typeface="Times New Roman" panose="02020603050405020304" pitchFamily="18" charset="0"/>
              <a:cs typeface="Times New Roman" panose="02020603050405020304" pitchFamily="18" charset="0"/>
            </a:endParaRPr>
          </a:p>
          <a:p>
            <a:pPr indent="457200">
              <a:lnSpc>
                <a:spcPct val="130000"/>
              </a:lnSpc>
            </a:pPr>
            <a:r>
              <a:rPr lang="zh-CN" altLang="en-US" sz="2000" b="1" dirty="0">
                <a:solidFill>
                  <a:srgbClr val="FF0000"/>
                </a:solidFill>
                <a:latin typeface="Times New Roman" panose="02020603050405020304" pitchFamily="18" charset="0"/>
                <a:cs typeface="Times New Roman" panose="02020603050405020304" pitchFamily="18" charset="0"/>
              </a:rPr>
              <a:t>提示：</a:t>
            </a:r>
            <a:r>
              <a:rPr lang="zh-CN" altLang="en-US" sz="2000" b="1" dirty="0">
                <a:latin typeface="Times New Roman" panose="02020603050405020304" pitchFamily="18" charset="0"/>
                <a:cs typeface="Times New Roman" panose="02020603050405020304" pitchFamily="18" charset="0"/>
              </a:rPr>
              <a:t>使像和物在同一水平高度，便于确定像的位置</a:t>
            </a:r>
            <a:r>
              <a:rPr lang="zh-CN" altLang="en-US" sz="2000" b="1" dirty="0" smtClean="0">
                <a:latin typeface="Times New Roman" panose="02020603050405020304" pitchFamily="18" charset="0"/>
                <a:cs typeface="Times New Roman" panose="02020603050405020304" pitchFamily="18" charset="0"/>
              </a:rPr>
              <a:t>，也便</a:t>
            </a:r>
            <a:r>
              <a:rPr lang="zh-CN" altLang="en-US" sz="2000" b="1" dirty="0">
                <a:latin typeface="Times New Roman" panose="02020603050405020304" pitchFamily="18" charset="0"/>
                <a:cs typeface="Times New Roman" panose="02020603050405020304" pitchFamily="18" charset="0"/>
              </a:rPr>
              <a:t>于比较像和物的关系。</a:t>
            </a:r>
          </a:p>
          <a:p>
            <a:pPr indent="457200">
              <a:lnSpc>
                <a:spcPct val="130000"/>
              </a:lnSpc>
            </a:pPr>
            <a:r>
              <a:rPr lang="zh-CN" altLang="en-US" sz="2000" b="1" dirty="0" smtClean="0">
                <a:latin typeface="Times New Roman" panose="02020603050405020304" pitchFamily="18" charset="0"/>
                <a:cs typeface="Times New Roman" panose="02020603050405020304" pitchFamily="18" charset="0"/>
              </a:rPr>
              <a:t>（</a:t>
            </a:r>
            <a:r>
              <a:rPr lang="en-US" altLang="zh-CN" sz="2000" b="1" dirty="0" smtClean="0">
                <a:latin typeface="Times New Roman" panose="02020603050405020304" pitchFamily="18" charset="0"/>
                <a:cs typeface="Times New Roman" panose="02020603050405020304" pitchFamily="18" charset="0"/>
              </a:rPr>
              <a:t>4</a:t>
            </a:r>
            <a:r>
              <a:rPr lang="zh-CN" altLang="en-US" sz="2000" b="1" dirty="0" smtClean="0">
                <a:latin typeface="Times New Roman" panose="02020603050405020304" pitchFamily="18" charset="0"/>
                <a:cs typeface="Times New Roman" panose="02020603050405020304" pitchFamily="18" charset="0"/>
              </a:rPr>
              <a:t>）实</a:t>
            </a:r>
            <a:r>
              <a:rPr lang="zh-CN" altLang="en-US" sz="2000" b="1" dirty="0">
                <a:latin typeface="Times New Roman" panose="02020603050405020304" pitchFamily="18" charset="0"/>
                <a:cs typeface="Times New Roman" panose="02020603050405020304" pitchFamily="18" charset="0"/>
              </a:rPr>
              <a:t>验中观察到蜡烛在玻璃板后面会有两个几乎重叠的像，为什么？如何克服这种现象？</a:t>
            </a:r>
            <a:endParaRPr lang="zh-CN" altLang="en-US" sz="2000" b="1" dirty="0">
              <a:solidFill>
                <a:srgbClr val="FF0000"/>
              </a:solidFill>
              <a:latin typeface="Times New Roman" panose="02020603050405020304" pitchFamily="18" charset="0"/>
              <a:cs typeface="Times New Roman" panose="02020603050405020304" pitchFamily="18" charset="0"/>
            </a:endParaRPr>
          </a:p>
          <a:p>
            <a:pPr indent="457200">
              <a:lnSpc>
                <a:spcPct val="130000"/>
              </a:lnSpc>
            </a:pPr>
            <a:r>
              <a:rPr lang="zh-CN" altLang="en-US" sz="2000" b="1" dirty="0">
                <a:solidFill>
                  <a:srgbClr val="FF0000"/>
                </a:solidFill>
                <a:latin typeface="Times New Roman" panose="02020603050405020304" pitchFamily="18" charset="0"/>
                <a:cs typeface="Times New Roman" panose="02020603050405020304" pitchFamily="18" charset="0"/>
              </a:rPr>
              <a:t>提示：</a:t>
            </a:r>
            <a:r>
              <a:rPr lang="zh-CN" altLang="en-US" sz="2000" b="1" dirty="0">
                <a:latin typeface="Times New Roman" panose="02020603050405020304" pitchFamily="18" charset="0"/>
                <a:cs typeface="Times New Roman" panose="02020603050405020304" pitchFamily="18" charset="0"/>
              </a:rPr>
              <a:t>这</a:t>
            </a:r>
            <a:r>
              <a:rPr lang="zh-CN" altLang="en-US" sz="2000" b="1" dirty="0" smtClean="0">
                <a:latin typeface="Times New Roman" panose="02020603050405020304" pitchFamily="18" charset="0"/>
                <a:cs typeface="Times New Roman" panose="02020603050405020304" pitchFamily="18" charset="0"/>
              </a:rPr>
              <a:t>是由于玻</a:t>
            </a:r>
            <a:r>
              <a:rPr lang="zh-CN" altLang="en-US" sz="2000" b="1" dirty="0">
                <a:latin typeface="Times New Roman" panose="02020603050405020304" pitchFamily="18" charset="0"/>
                <a:cs typeface="Times New Roman" panose="02020603050405020304" pitchFamily="18" charset="0"/>
              </a:rPr>
              <a:t>璃板较</a:t>
            </a:r>
            <a:r>
              <a:rPr lang="zh-CN" altLang="en-US" sz="2000" b="1" dirty="0" smtClean="0">
                <a:latin typeface="Times New Roman" panose="02020603050405020304" pitchFamily="18" charset="0"/>
                <a:cs typeface="Times New Roman" panose="02020603050405020304" pitchFamily="18" charset="0"/>
              </a:rPr>
              <a:t>厚，它的</a:t>
            </a:r>
            <a:r>
              <a:rPr lang="zh-CN" altLang="en-US" sz="2000" b="1" dirty="0">
                <a:latin typeface="Times New Roman" panose="02020603050405020304" pitchFamily="18" charset="0"/>
                <a:cs typeface="Times New Roman" panose="02020603050405020304" pitchFamily="18" charset="0"/>
              </a:rPr>
              <a:t>前后两个表面都会成像，故能看到两个像</a:t>
            </a:r>
            <a:r>
              <a:rPr lang="zh-CN" altLang="en-US" sz="2000" b="1" dirty="0" smtClean="0">
                <a:latin typeface="Times New Roman" panose="02020603050405020304" pitchFamily="18" charset="0"/>
                <a:cs typeface="Times New Roman" panose="02020603050405020304" pitchFamily="18" charset="0"/>
              </a:rPr>
              <a:t>。实</a:t>
            </a:r>
            <a:r>
              <a:rPr lang="zh-CN" altLang="en-US" sz="2000" b="1" dirty="0">
                <a:latin typeface="Times New Roman" panose="02020603050405020304" pitchFamily="18" charset="0"/>
                <a:cs typeface="Times New Roman" panose="02020603050405020304" pitchFamily="18" charset="0"/>
              </a:rPr>
              <a:t>验时选用较薄的玻璃板，尽量使两个像“重合</a:t>
            </a:r>
            <a:r>
              <a:rPr lang="zh-CN" altLang="en-US" sz="2000" b="1" dirty="0" smtClean="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6733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6733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6733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67330">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67330">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67330">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6733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9378" name="Text Box 2"/>
          <p:cNvSpPr txBox="1">
            <a:spLocks noChangeArrowheads="1"/>
          </p:cNvSpPr>
          <p:nvPr/>
        </p:nvSpPr>
        <p:spPr bwMode="auto">
          <a:xfrm>
            <a:off x="541038" y="860108"/>
            <a:ext cx="8897252" cy="3416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indent="457200">
              <a:lnSpc>
                <a:spcPct val="120000"/>
              </a:lnSpc>
            </a:pPr>
            <a:r>
              <a:rPr lang="zh-CN" altLang="en-US" sz="2000" b="1" dirty="0" smtClean="0">
                <a:latin typeface="Times New Roman" panose="02020603050405020304" pitchFamily="18" charset="0"/>
                <a:cs typeface="Times New Roman" panose="02020603050405020304" pitchFamily="18" charset="0"/>
              </a:rPr>
              <a:t>例</a:t>
            </a:r>
            <a:r>
              <a:rPr lang="en-US" altLang="zh-CN" sz="2000" b="1" dirty="0" smtClean="0">
                <a:latin typeface="Times New Roman" panose="02020603050405020304" pitchFamily="18" charset="0"/>
                <a:cs typeface="Times New Roman" panose="02020603050405020304" pitchFamily="18" charset="0"/>
              </a:rPr>
              <a:t>1   </a:t>
            </a:r>
            <a:r>
              <a:rPr lang="zh-CN" altLang="en-US" sz="2000" b="1" dirty="0" smtClean="0">
                <a:latin typeface="Times New Roman" panose="02020603050405020304" pitchFamily="18" charset="0"/>
                <a:cs typeface="Times New Roman" panose="02020603050405020304" pitchFamily="18" charset="0"/>
              </a:rPr>
              <a:t>如</a:t>
            </a:r>
            <a:r>
              <a:rPr lang="zh-CN" altLang="en-US" sz="2000" b="1" dirty="0">
                <a:latin typeface="Times New Roman" panose="02020603050405020304" pitchFamily="18" charset="0"/>
                <a:cs typeface="Times New Roman" panose="02020603050405020304" pitchFamily="18" charset="0"/>
              </a:rPr>
              <a:t>图甲、乙所示，两图是小月同学探究平面镜成像特点的实验情景</a:t>
            </a:r>
            <a:r>
              <a:rPr lang="zh-CN" altLang="en-US" sz="2000" b="1" dirty="0" smtClean="0">
                <a:latin typeface="Times New Roman" panose="02020603050405020304" pitchFamily="18" charset="0"/>
                <a:cs typeface="Times New Roman" panose="02020603050405020304" pitchFamily="18" charset="0"/>
              </a:rPr>
              <a:t>。</a:t>
            </a:r>
            <a:endParaRPr lang="en-US" altLang="zh-CN" sz="2000" b="1" dirty="0" smtClean="0">
              <a:latin typeface="Times New Roman" panose="02020603050405020304" pitchFamily="18" charset="0"/>
              <a:cs typeface="Times New Roman" panose="02020603050405020304" pitchFamily="18" charset="0"/>
            </a:endParaRPr>
          </a:p>
          <a:p>
            <a:pPr indent="457200">
              <a:lnSpc>
                <a:spcPct val="120000"/>
              </a:lnSpc>
            </a:pPr>
            <a:r>
              <a:rPr lang="zh-CN" altLang="en-US" sz="2000" b="1" dirty="0" smtClean="0">
                <a:latin typeface="Times New Roman" panose="02020603050405020304" pitchFamily="18" charset="0"/>
                <a:cs typeface="Times New Roman" panose="02020603050405020304" pitchFamily="18" charset="0"/>
              </a:rPr>
              <a:t>（</a:t>
            </a:r>
            <a:r>
              <a:rPr lang="en-US" altLang="zh-CN" sz="2000" b="1" dirty="0">
                <a:latin typeface="Times New Roman" panose="02020603050405020304" pitchFamily="18" charset="0"/>
                <a:cs typeface="Times New Roman" panose="02020603050405020304" pitchFamily="18" charset="0"/>
              </a:rPr>
              <a:t>1</a:t>
            </a:r>
            <a:r>
              <a:rPr lang="zh-CN" altLang="en-US" sz="2000" b="1" dirty="0">
                <a:latin typeface="Times New Roman" panose="02020603050405020304" pitchFamily="18" charset="0"/>
                <a:cs typeface="Times New Roman" panose="02020603050405020304" pitchFamily="18" charset="0"/>
              </a:rPr>
              <a:t>）玻璃板竖立在水平桌面上，点燃的蜡烛</a:t>
            </a:r>
            <a:r>
              <a:rPr lang="en-US" altLang="zh-CN" sz="2000" b="1" dirty="0">
                <a:latin typeface="Times New Roman" panose="02020603050405020304" pitchFamily="18" charset="0"/>
                <a:cs typeface="Times New Roman" panose="02020603050405020304" pitchFamily="18" charset="0"/>
              </a:rPr>
              <a:t>A</a:t>
            </a:r>
            <a:r>
              <a:rPr lang="zh-CN" altLang="en-US" sz="2000" b="1" dirty="0">
                <a:latin typeface="Times New Roman" panose="02020603050405020304" pitchFamily="18" charset="0"/>
                <a:cs typeface="Times New Roman" panose="02020603050405020304" pitchFamily="18" charset="0"/>
              </a:rPr>
              <a:t>竖直立在玻璃板前，玻璃板后出现</a:t>
            </a:r>
            <a:r>
              <a:rPr lang="en-US" altLang="zh-CN" sz="2000" b="1" dirty="0">
                <a:latin typeface="Times New Roman" panose="02020603050405020304" pitchFamily="18" charset="0"/>
                <a:cs typeface="Times New Roman" panose="02020603050405020304" pitchFamily="18" charset="0"/>
              </a:rPr>
              <a:t>A</a:t>
            </a:r>
            <a:r>
              <a:rPr lang="zh-CN" altLang="en-US" sz="2000" b="1" dirty="0">
                <a:latin typeface="Times New Roman" panose="02020603050405020304" pitchFamily="18" charset="0"/>
                <a:cs typeface="Times New Roman" panose="02020603050405020304" pitchFamily="18" charset="0"/>
              </a:rPr>
              <a:t>的像。</a:t>
            </a:r>
          </a:p>
          <a:p>
            <a:pPr indent="457200">
              <a:lnSpc>
                <a:spcPct val="120000"/>
              </a:lnSpc>
            </a:pPr>
            <a:r>
              <a:rPr lang="zh-CN" altLang="en-US" sz="2000" b="1" dirty="0">
                <a:latin typeface="Times New Roman" panose="02020603050405020304" pitchFamily="18" charset="0"/>
                <a:cs typeface="Times New Roman" panose="02020603050405020304" pitchFamily="18" charset="0"/>
              </a:rPr>
              <a:t>（</a:t>
            </a:r>
            <a:r>
              <a:rPr lang="en-US" altLang="zh-CN" sz="2000" b="1" dirty="0">
                <a:latin typeface="Times New Roman" panose="02020603050405020304" pitchFamily="18" charset="0"/>
                <a:cs typeface="Times New Roman" panose="02020603050405020304" pitchFamily="18" charset="0"/>
              </a:rPr>
              <a:t>2</a:t>
            </a:r>
            <a:r>
              <a:rPr lang="zh-CN" altLang="en-US" sz="2000" b="1" dirty="0">
                <a:latin typeface="Times New Roman" panose="02020603050405020304" pitchFamily="18" charset="0"/>
                <a:cs typeface="Times New Roman" panose="02020603050405020304" pitchFamily="18" charset="0"/>
              </a:rPr>
              <a:t>）小月同学拿另一支与</a:t>
            </a:r>
            <a:r>
              <a:rPr lang="en-US" altLang="zh-CN" sz="2000" b="1" dirty="0">
                <a:latin typeface="Times New Roman" panose="02020603050405020304" pitchFamily="18" charset="0"/>
                <a:cs typeface="Times New Roman" panose="02020603050405020304" pitchFamily="18" charset="0"/>
              </a:rPr>
              <a:t>A</a:t>
            </a:r>
            <a:r>
              <a:rPr lang="zh-CN" altLang="en-US" sz="2000" b="1" dirty="0">
                <a:latin typeface="Times New Roman" panose="02020603050405020304" pitchFamily="18" charset="0"/>
                <a:cs typeface="Times New Roman" panose="02020603050405020304" pitchFamily="18" charset="0"/>
              </a:rPr>
              <a:t>大小相同的蜡烛</a:t>
            </a:r>
            <a:r>
              <a:rPr lang="en-US" altLang="zh-CN" sz="2000" b="1" dirty="0">
                <a:latin typeface="Times New Roman" panose="02020603050405020304" pitchFamily="18" charset="0"/>
                <a:cs typeface="Times New Roman" panose="02020603050405020304" pitchFamily="18" charset="0"/>
              </a:rPr>
              <a:t>B</a:t>
            </a:r>
            <a:r>
              <a:rPr lang="zh-CN" altLang="en-US" sz="2000" b="1" dirty="0">
                <a:latin typeface="Times New Roman" panose="02020603050405020304" pitchFamily="18" charset="0"/>
                <a:cs typeface="Times New Roman" panose="02020603050405020304" pitchFamily="18" charset="0"/>
              </a:rPr>
              <a:t>在玻璃板后面移动，直至与</a:t>
            </a:r>
            <a:r>
              <a:rPr lang="en-US" altLang="zh-CN" sz="2000" b="1" dirty="0">
                <a:latin typeface="Times New Roman" panose="02020603050405020304" pitchFamily="18" charset="0"/>
                <a:cs typeface="Times New Roman" panose="02020603050405020304" pitchFamily="18" charset="0"/>
              </a:rPr>
              <a:t>A</a:t>
            </a:r>
            <a:r>
              <a:rPr lang="zh-CN" altLang="en-US" sz="2000" b="1" dirty="0">
                <a:latin typeface="Times New Roman" panose="02020603050405020304" pitchFamily="18" charset="0"/>
                <a:cs typeface="Times New Roman" panose="02020603050405020304" pitchFamily="18" charset="0"/>
              </a:rPr>
              <a:t>的像重合，如图乙所示，由此可得出像和物大小</a:t>
            </a:r>
            <a:r>
              <a:rPr lang="zh-CN" altLang="en-US" sz="2000" b="1" u="sng" dirty="0">
                <a:latin typeface="Times New Roman" panose="02020603050405020304" pitchFamily="18" charset="0"/>
                <a:cs typeface="Times New Roman" panose="02020603050405020304" pitchFamily="18" charset="0"/>
              </a:rPr>
              <a:t>　　　　</a:t>
            </a:r>
            <a:r>
              <a:rPr lang="zh-CN" altLang="en-US" sz="2000" b="1" dirty="0" smtClean="0">
                <a:latin typeface="Times New Roman" panose="02020603050405020304" pitchFamily="18" charset="0"/>
                <a:cs typeface="Times New Roman" panose="02020603050405020304" pitchFamily="18" charset="0"/>
              </a:rPr>
              <a:t>（选</a:t>
            </a:r>
            <a:r>
              <a:rPr lang="zh-CN" altLang="en-US" sz="2000" b="1" dirty="0">
                <a:latin typeface="Times New Roman" panose="02020603050405020304" pitchFamily="18" charset="0"/>
                <a:cs typeface="Times New Roman" panose="02020603050405020304" pitchFamily="18" charset="0"/>
              </a:rPr>
              <a:t>填“相等”或“不等</a:t>
            </a:r>
            <a:r>
              <a:rPr lang="zh-CN" altLang="en-US" sz="2000" b="1" dirty="0" smtClean="0">
                <a:latin typeface="Times New Roman" panose="02020603050405020304" pitchFamily="18" charset="0"/>
                <a:cs typeface="Times New Roman" panose="02020603050405020304" pitchFamily="18" charset="0"/>
              </a:rPr>
              <a:t>” ）；</a:t>
            </a:r>
            <a:r>
              <a:rPr lang="zh-CN" altLang="en-US" sz="2000" b="1" dirty="0">
                <a:latin typeface="Times New Roman" panose="02020603050405020304" pitchFamily="18" charset="0"/>
                <a:cs typeface="Times New Roman" panose="02020603050405020304" pitchFamily="18" charset="0"/>
              </a:rPr>
              <a:t>若</a:t>
            </a:r>
            <a:r>
              <a:rPr lang="en-US" altLang="zh-CN" sz="2000" b="1" dirty="0">
                <a:latin typeface="Times New Roman" panose="02020603050405020304" pitchFamily="18" charset="0"/>
                <a:cs typeface="Times New Roman" panose="02020603050405020304" pitchFamily="18" charset="0"/>
              </a:rPr>
              <a:t>A</a:t>
            </a:r>
            <a:r>
              <a:rPr lang="zh-CN" altLang="en-US" sz="2000" b="1" dirty="0">
                <a:latin typeface="Times New Roman" panose="02020603050405020304" pitchFamily="18" charset="0"/>
                <a:cs typeface="Times New Roman" panose="02020603050405020304" pitchFamily="18" charset="0"/>
              </a:rPr>
              <a:t>向玻璃板靠近，应将</a:t>
            </a:r>
            <a:r>
              <a:rPr lang="en-US" altLang="zh-CN" sz="2000" b="1" dirty="0">
                <a:latin typeface="Times New Roman" panose="02020603050405020304" pitchFamily="18" charset="0"/>
                <a:cs typeface="Times New Roman" panose="02020603050405020304" pitchFamily="18" charset="0"/>
              </a:rPr>
              <a:t>B</a:t>
            </a:r>
            <a:r>
              <a:rPr lang="zh-CN" altLang="en-US" sz="2000" b="1" dirty="0">
                <a:latin typeface="Times New Roman" panose="02020603050405020304" pitchFamily="18" charset="0"/>
                <a:cs typeface="Times New Roman" panose="02020603050405020304" pitchFamily="18" charset="0"/>
              </a:rPr>
              <a:t>向</a:t>
            </a:r>
            <a:r>
              <a:rPr lang="zh-CN" altLang="en-US" sz="2000" b="1" u="sng" dirty="0">
                <a:latin typeface="Times New Roman" panose="02020603050405020304" pitchFamily="18" charset="0"/>
                <a:cs typeface="Times New Roman" panose="02020603050405020304" pitchFamily="18" charset="0"/>
              </a:rPr>
              <a:t>　　　　</a:t>
            </a:r>
            <a:r>
              <a:rPr lang="zh-CN" altLang="en-US" sz="2000" b="1" dirty="0" smtClean="0">
                <a:latin typeface="Times New Roman" panose="02020603050405020304" pitchFamily="18" charset="0"/>
                <a:cs typeface="Times New Roman" panose="02020603050405020304" pitchFamily="18" charset="0"/>
              </a:rPr>
              <a:t>（选</a:t>
            </a:r>
            <a:r>
              <a:rPr lang="zh-CN" altLang="en-US" sz="2000" b="1" dirty="0">
                <a:latin typeface="Times New Roman" panose="02020603050405020304" pitchFamily="18" charset="0"/>
                <a:cs typeface="Times New Roman" panose="02020603050405020304" pitchFamily="18" charset="0"/>
              </a:rPr>
              <a:t>填“远离”或“靠近</a:t>
            </a:r>
            <a:r>
              <a:rPr lang="zh-CN" altLang="en-US" sz="2000" b="1" dirty="0" smtClean="0">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 ）</a:t>
            </a:r>
            <a:r>
              <a:rPr lang="zh-CN" altLang="en-US" sz="2000" b="1" dirty="0" smtClean="0">
                <a:latin typeface="Times New Roman" panose="02020603050405020304" pitchFamily="18" charset="0"/>
                <a:cs typeface="Times New Roman" panose="02020603050405020304" pitchFamily="18" charset="0"/>
              </a:rPr>
              <a:t>玻</a:t>
            </a:r>
            <a:r>
              <a:rPr lang="zh-CN" altLang="en-US" sz="2000" b="1" dirty="0">
                <a:latin typeface="Times New Roman" panose="02020603050405020304" pitchFamily="18" charset="0"/>
                <a:cs typeface="Times New Roman" panose="02020603050405020304" pitchFamily="18" charset="0"/>
              </a:rPr>
              <a:t>璃板的方向移动，才能使</a:t>
            </a:r>
            <a:r>
              <a:rPr lang="en-US" altLang="zh-CN" sz="2000" b="1" dirty="0">
                <a:latin typeface="Times New Roman" panose="02020603050405020304" pitchFamily="18" charset="0"/>
                <a:cs typeface="Times New Roman" panose="02020603050405020304" pitchFamily="18" charset="0"/>
              </a:rPr>
              <a:t>B</a:t>
            </a:r>
            <a:r>
              <a:rPr lang="zh-CN" altLang="en-US" sz="2000" b="1" dirty="0">
                <a:latin typeface="Times New Roman" panose="02020603050405020304" pitchFamily="18" charset="0"/>
                <a:cs typeface="Times New Roman" panose="02020603050405020304" pitchFamily="18" charset="0"/>
              </a:rPr>
              <a:t>重新和</a:t>
            </a:r>
            <a:r>
              <a:rPr lang="en-US" altLang="zh-CN" sz="2000" b="1" dirty="0">
                <a:latin typeface="Times New Roman" panose="02020603050405020304" pitchFamily="18" charset="0"/>
                <a:cs typeface="Times New Roman" panose="02020603050405020304" pitchFamily="18" charset="0"/>
              </a:rPr>
              <a:t>A</a:t>
            </a:r>
            <a:r>
              <a:rPr lang="zh-CN" altLang="en-US" sz="2000" b="1" dirty="0">
                <a:latin typeface="Times New Roman" panose="02020603050405020304" pitchFamily="18" charset="0"/>
                <a:cs typeface="Times New Roman" panose="02020603050405020304" pitchFamily="18" charset="0"/>
              </a:rPr>
              <a:t>的像重合</a:t>
            </a:r>
            <a:r>
              <a:rPr lang="zh-CN" altLang="en-US" sz="2000" b="1" dirty="0" smtClean="0">
                <a:latin typeface="Times New Roman" panose="02020603050405020304" pitchFamily="18" charset="0"/>
                <a:cs typeface="Times New Roman" panose="02020603050405020304" pitchFamily="18" charset="0"/>
              </a:rPr>
              <a:t>。</a:t>
            </a:r>
            <a:endParaRPr lang="en-US" altLang="zh-CN" sz="2000" b="1" dirty="0" smtClean="0">
              <a:latin typeface="Times New Roman" panose="02020603050405020304" pitchFamily="18" charset="0"/>
              <a:cs typeface="Times New Roman" panose="02020603050405020304" pitchFamily="18" charset="0"/>
            </a:endParaRPr>
          </a:p>
          <a:p>
            <a:pPr indent="457200">
              <a:lnSpc>
                <a:spcPct val="120000"/>
              </a:lnSpc>
            </a:pPr>
            <a:r>
              <a:rPr lang="zh-CN" altLang="en-US" sz="2000" b="1" dirty="0" smtClean="0">
                <a:solidFill>
                  <a:srgbClr val="000000"/>
                </a:solidFill>
                <a:latin typeface="Times New Roman" panose="02020603050405020304" pitchFamily="18" charset="0"/>
                <a:cs typeface="Times New Roman" panose="02020603050405020304" pitchFamily="18" charset="0"/>
              </a:rPr>
              <a:t>（</a:t>
            </a:r>
            <a:r>
              <a:rPr lang="en-US" altLang="zh-CN" sz="2000" b="1" dirty="0" smtClean="0">
                <a:solidFill>
                  <a:srgbClr val="000000"/>
                </a:solidFill>
                <a:latin typeface="Times New Roman" panose="02020603050405020304" pitchFamily="18" charset="0"/>
                <a:cs typeface="Times New Roman" panose="02020603050405020304" pitchFamily="18" charset="0"/>
              </a:rPr>
              <a:t>3</a:t>
            </a:r>
            <a:r>
              <a:rPr lang="zh-CN" altLang="en-US" sz="2000" b="1" dirty="0" smtClean="0">
                <a:solidFill>
                  <a:srgbClr val="000000"/>
                </a:solidFill>
                <a:latin typeface="Times New Roman" panose="02020603050405020304" pitchFamily="18" charset="0"/>
                <a:cs typeface="Times New Roman" panose="02020603050405020304" pitchFamily="18" charset="0"/>
              </a:rPr>
              <a:t>）</a:t>
            </a:r>
            <a:r>
              <a:rPr lang="zh-CN" altLang="en-US" sz="2000" b="1" dirty="0" smtClean="0">
                <a:latin typeface="Times New Roman" panose="02020603050405020304" pitchFamily="18" charset="0"/>
                <a:cs typeface="Times New Roman" panose="02020603050405020304" pitchFamily="18" charset="0"/>
              </a:rPr>
              <a:t>将</a:t>
            </a:r>
            <a:r>
              <a:rPr lang="en-US" altLang="zh-CN" sz="2000" b="1" dirty="0">
                <a:latin typeface="Times New Roman" panose="02020603050405020304" pitchFamily="18" charset="0"/>
                <a:cs typeface="Times New Roman" panose="02020603050405020304" pitchFamily="18" charset="0"/>
              </a:rPr>
              <a:t>B</a:t>
            </a:r>
            <a:r>
              <a:rPr lang="zh-CN" altLang="en-US" sz="2000" b="1" dirty="0">
                <a:latin typeface="Times New Roman" panose="02020603050405020304" pitchFamily="18" charset="0"/>
                <a:cs typeface="Times New Roman" panose="02020603050405020304" pitchFamily="18" charset="0"/>
              </a:rPr>
              <a:t>取走，在</a:t>
            </a:r>
            <a:r>
              <a:rPr lang="en-US" altLang="zh-CN" sz="2000" b="1" dirty="0">
                <a:latin typeface="Times New Roman" panose="02020603050405020304" pitchFamily="18" charset="0"/>
                <a:cs typeface="Times New Roman" panose="02020603050405020304" pitchFamily="18" charset="0"/>
              </a:rPr>
              <a:t>B</a:t>
            </a:r>
            <a:r>
              <a:rPr lang="zh-CN" altLang="en-US" sz="2000" b="1" dirty="0">
                <a:latin typeface="Times New Roman" panose="02020603050405020304" pitchFamily="18" charset="0"/>
                <a:cs typeface="Times New Roman" panose="02020603050405020304" pitchFamily="18" charset="0"/>
              </a:rPr>
              <a:t>处竖放的白纸上不能承接到</a:t>
            </a:r>
            <a:r>
              <a:rPr lang="en-US" altLang="zh-CN" sz="2000" b="1" dirty="0">
                <a:latin typeface="Times New Roman" panose="02020603050405020304" pitchFamily="18" charset="0"/>
                <a:cs typeface="Times New Roman" panose="02020603050405020304" pitchFamily="18" charset="0"/>
              </a:rPr>
              <a:t>A</a:t>
            </a:r>
            <a:r>
              <a:rPr lang="zh-CN" altLang="en-US" sz="2000" b="1" dirty="0">
                <a:latin typeface="Times New Roman" panose="02020603050405020304" pitchFamily="18" charset="0"/>
                <a:cs typeface="Times New Roman" panose="02020603050405020304" pitchFamily="18" charset="0"/>
              </a:rPr>
              <a:t>的像，说明平面镜</a:t>
            </a:r>
            <a:r>
              <a:rPr lang="zh-CN" altLang="en-US" sz="2000" b="1" dirty="0" smtClean="0">
                <a:latin typeface="Times New Roman" panose="02020603050405020304" pitchFamily="18" charset="0"/>
                <a:cs typeface="Times New Roman" panose="02020603050405020304" pitchFamily="18" charset="0"/>
              </a:rPr>
              <a:t>成＿＿＿＿＿＿</a:t>
            </a:r>
            <a:r>
              <a:rPr lang="en-US" altLang="zh-CN" sz="2000" b="1" dirty="0" smtClean="0">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选填“虚”或“实”</a:t>
            </a:r>
            <a:r>
              <a:rPr lang="en-US" altLang="zh-CN" sz="2000" b="1" dirty="0">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像</a:t>
            </a:r>
            <a:r>
              <a:rPr lang="zh-CN" altLang="en-US" sz="2000" b="1" dirty="0" smtClean="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pic>
        <p:nvPicPr>
          <p:cNvPr id="869379" name="Image0106.jpe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4602" b="6358"/>
          <a:stretch>
            <a:fillRect/>
          </a:stretch>
        </p:blipFill>
        <p:spPr bwMode="auto">
          <a:xfrm>
            <a:off x="2211407" y="4241097"/>
            <a:ext cx="5642203" cy="20020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Box 11"/>
          <p:cNvSpPr txBox="1"/>
          <p:nvPr/>
        </p:nvSpPr>
        <p:spPr>
          <a:xfrm>
            <a:off x="1048095" y="153119"/>
            <a:ext cx="1733106" cy="523220"/>
          </a:xfrm>
          <a:prstGeom prst="rect">
            <a:avLst/>
          </a:prstGeom>
          <a:solidFill>
            <a:srgbClr val="0070C0"/>
          </a:solidFill>
        </p:spPr>
        <p:txBody>
          <a:bodyPr wrap="square" rtlCol="0">
            <a:spAutoFit/>
          </a:bodyPr>
          <a:lstStyle/>
          <a:p>
            <a:r>
              <a:rPr lang="zh-CN" altLang="en-US" sz="2800" b="1" dirty="0" smtClean="0">
                <a:solidFill>
                  <a:schemeClr val="bg1"/>
                </a:solidFill>
                <a:latin typeface="黑体" panose="02010609060101010101" pitchFamily="49" charset="-122"/>
                <a:ea typeface="黑体" panose="02010609060101010101" pitchFamily="49" charset="-122"/>
              </a:rPr>
              <a:t>典例剖析</a:t>
            </a:r>
            <a:endParaRPr lang="zh-CN" altLang="en-US" sz="28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1538" name="Text Box 2"/>
          <p:cNvSpPr txBox="1">
            <a:spLocks noChangeArrowheads="1"/>
          </p:cNvSpPr>
          <p:nvPr/>
        </p:nvSpPr>
        <p:spPr bwMode="auto">
          <a:xfrm>
            <a:off x="900483" y="836822"/>
            <a:ext cx="8937198" cy="19389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indent="457200" algn="just">
              <a:lnSpc>
                <a:spcPct val="120000"/>
              </a:lnSpc>
            </a:pPr>
            <a:r>
              <a:rPr lang="en-US" altLang="zh-CN"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解析</a:t>
            </a:r>
            <a:r>
              <a:rPr lang="en-US" altLang="zh-CN" sz="2000" b="1" dirty="0">
                <a:solidFill>
                  <a:srgbClr val="FF0000"/>
                </a:solidFill>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本题考查探究平面镜成像特点。蜡烛</a:t>
            </a:r>
            <a:r>
              <a:rPr lang="en-US" altLang="zh-CN" sz="2000" b="1" dirty="0">
                <a:latin typeface="Times New Roman" panose="02020603050405020304" pitchFamily="18" charset="0"/>
                <a:cs typeface="Times New Roman" panose="02020603050405020304" pitchFamily="18" charset="0"/>
              </a:rPr>
              <a:t>B</a:t>
            </a:r>
            <a:r>
              <a:rPr lang="zh-CN" altLang="en-US" sz="2000" b="1" dirty="0">
                <a:latin typeface="Times New Roman" panose="02020603050405020304" pitchFamily="18" charset="0"/>
                <a:cs typeface="Times New Roman" panose="02020603050405020304" pitchFamily="18" charset="0"/>
              </a:rPr>
              <a:t>与蜡烛</a:t>
            </a:r>
            <a:r>
              <a:rPr lang="en-US" altLang="zh-CN" sz="2000" b="1" dirty="0">
                <a:latin typeface="Times New Roman" panose="02020603050405020304" pitchFamily="18" charset="0"/>
                <a:cs typeface="Times New Roman" panose="02020603050405020304" pitchFamily="18" charset="0"/>
              </a:rPr>
              <a:t>A</a:t>
            </a:r>
            <a:r>
              <a:rPr lang="zh-CN" altLang="en-US" sz="2000" b="1" dirty="0">
                <a:latin typeface="Times New Roman" panose="02020603050405020304" pitchFamily="18" charset="0"/>
                <a:cs typeface="Times New Roman" panose="02020603050405020304" pitchFamily="18" charset="0"/>
              </a:rPr>
              <a:t>大小相同，</a:t>
            </a:r>
            <a:r>
              <a:rPr lang="en-US" altLang="zh-CN" sz="2000" b="1" dirty="0">
                <a:latin typeface="Times New Roman" panose="02020603050405020304" pitchFamily="18" charset="0"/>
                <a:cs typeface="Times New Roman" panose="02020603050405020304" pitchFamily="18" charset="0"/>
              </a:rPr>
              <a:t>B</a:t>
            </a:r>
            <a:r>
              <a:rPr lang="zh-CN" altLang="en-US" sz="2000" b="1" dirty="0">
                <a:latin typeface="Times New Roman" panose="02020603050405020304" pitchFamily="18" charset="0"/>
                <a:cs typeface="Times New Roman" panose="02020603050405020304" pitchFamily="18" charset="0"/>
              </a:rPr>
              <a:t>与</a:t>
            </a:r>
            <a:r>
              <a:rPr lang="en-US" altLang="zh-CN" sz="2000" b="1" dirty="0">
                <a:latin typeface="Times New Roman" panose="02020603050405020304" pitchFamily="18" charset="0"/>
                <a:cs typeface="Times New Roman" panose="02020603050405020304" pitchFamily="18" charset="0"/>
              </a:rPr>
              <a:t>A</a:t>
            </a:r>
            <a:r>
              <a:rPr lang="zh-CN" altLang="en-US" sz="2000" b="1" dirty="0">
                <a:latin typeface="Times New Roman" panose="02020603050405020304" pitchFamily="18" charset="0"/>
                <a:cs typeface="Times New Roman" panose="02020603050405020304" pitchFamily="18" charset="0"/>
              </a:rPr>
              <a:t>的像能够重合，说明像和物的大小相等；若</a:t>
            </a:r>
            <a:r>
              <a:rPr lang="en-US" altLang="zh-CN" sz="2000" b="1" dirty="0">
                <a:latin typeface="Times New Roman" panose="02020603050405020304" pitchFamily="18" charset="0"/>
                <a:cs typeface="Times New Roman" panose="02020603050405020304" pitchFamily="18" charset="0"/>
              </a:rPr>
              <a:t>A</a:t>
            </a:r>
            <a:r>
              <a:rPr lang="zh-CN" altLang="en-US" sz="2000" b="1" dirty="0">
                <a:latin typeface="Times New Roman" panose="02020603050405020304" pitchFamily="18" charset="0"/>
                <a:cs typeface="Times New Roman" panose="02020603050405020304" pitchFamily="18" charset="0"/>
              </a:rPr>
              <a:t>向玻璃板靠近，则它在玻璃板中的像也向玻璃板靠近，应将</a:t>
            </a:r>
            <a:r>
              <a:rPr lang="en-US" altLang="zh-CN" sz="2000" b="1" dirty="0">
                <a:latin typeface="Times New Roman" panose="02020603050405020304" pitchFamily="18" charset="0"/>
                <a:cs typeface="Times New Roman" panose="02020603050405020304" pitchFamily="18" charset="0"/>
              </a:rPr>
              <a:t>B</a:t>
            </a:r>
            <a:r>
              <a:rPr lang="zh-CN" altLang="en-US" sz="2000" b="1" dirty="0">
                <a:latin typeface="Times New Roman" panose="02020603050405020304" pitchFamily="18" charset="0"/>
                <a:cs typeface="Times New Roman" panose="02020603050405020304" pitchFamily="18" charset="0"/>
              </a:rPr>
              <a:t>向靠近玻璃板的方向移动，才能使</a:t>
            </a:r>
            <a:r>
              <a:rPr lang="en-US" altLang="zh-CN" sz="2000" b="1" dirty="0">
                <a:latin typeface="Times New Roman" panose="02020603050405020304" pitchFamily="18" charset="0"/>
                <a:cs typeface="Times New Roman" panose="02020603050405020304" pitchFamily="18" charset="0"/>
              </a:rPr>
              <a:t>B</a:t>
            </a:r>
            <a:r>
              <a:rPr lang="zh-CN" altLang="en-US" sz="2000" b="1" dirty="0">
                <a:latin typeface="Times New Roman" panose="02020603050405020304" pitchFamily="18" charset="0"/>
                <a:cs typeface="Times New Roman" panose="02020603050405020304" pitchFamily="18" charset="0"/>
              </a:rPr>
              <a:t>重新和</a:t>
            </a:r>
            <a:r>
              <a:rPr lang="en-US" altLang="zh-CN" sz="2000" b="1" dirty="0">
                <a:latin typeface="Times New Roman" panose="02020603050405020304" pitchFamily="18" charset="0"/>
                <a:cs typeface="Times New Roman" panose="02020603050405020304" pitchFamily="18" charset="0"/>
              </a:rPr>
              <a:t>A</a:t>
            </a:r>
            <a:r>
              <a:rPr lang="zh-CN" altLang="en-US" sz="2000" b="1" dirty="0">
                <a:latin typeface="Times New Roman" panose="02020603050405020304" pitchFamily="18" charset="0"/>
                <a:cs typeface="Times New Roman" panose="02020603050405020304" pitchFamily="18" charset="0"/>
              </a:rPr>
              <a:t>的像重合；将</a:t>
            </a:r>
            <a:r>
              <a:rPr lang="en-US" altLang="zh-CN" sz="2000" b="1" dirty="0">
                <a:latin typeface="Times New Roman" panose="02020603050405020304" pitchFamily="18" charset="0"/>
                <a:cs typeface="Times New Roman" panose="02020603050405020304" pitchFamily="18" charset="0"/>
              </a:rPr>
              <a:t>B</a:t>
            </a:r>
            <a:r>
              <a:rPr lang="zh-CN" altLang="en-US" sz="2000" b="1" dirty="0">
                <a:latin typeface="Times New Roman" panose="02020603050405020304" pitchFamily="18" charset="0"/>
                <a:cs typeface="Times New Roman" panose="02020603050405020304" pitchFamily="18" charset="0"/>
              </a:rPr>
              <a:t>取走，在</a:t>
            </a:r>
            <a:r>
              <a:rPr lang="en-US" altLang="zh-CN" sz="2000" b="1" dirty="0">
                <a:latin typeface="Times New Roman" panose="02020603050405020304" pitchFamily="18" charset="0"/>
                <a:cs typeface="Times New Roman" panose="02020603050405020304" pitchFamily="18" charset="0"/>
              </a:rPr>
              <a:t>B</a:t>
            </a:r>
            <a:r>
              <a:rPr lang="zh-CN" altLang="en-US" sz="2000" b="1" dirty="0">
                <a:latin typeface="Times New Roman" panose="02020603050405020304" pitchFamily="18" charset="0"/>
                <a:cs typeface="Times New Roman" panose="02020603050405020304" pitchFamily="18" charset="0"/>
              </a:rPr>
              <a:t>处竖放的白纸上不能承接到</a:t>
            </a:r>
            <a:r>
              <a:rPr lang="en-US" altLang="zh-CN" sz="2000" b="1" dirty="0">
                <a:latin typeface="Times New Roman" panose="02020603050405020304" pitchFamily="18" charset="0"/>
                <a:cs typeface="Times New Roman" panose="02020603050405020304" pitchFamily="18" charset="0"/>
              </a:rPr>
              <a:t>A</a:t>
            </a:r>
            <a:r>
              <a:rPr lang="zh-CN" altLang="en-US" sz="2000" b="1" dirty="0">
                <a:latin typeface="Times New Roman" panose="02020603050405020304" pitchFamily="18" charset="0"/>
                <a:cs typeface="Times New Roman" panose="02020603050405020304" pitchFamily="18" charset="0"/>
              </a:rPr>
              <a:t>的像，说明平面镜成虚像。</a:t>
            </a:r>
            <a:endParaRPr lang="zh-CN" altLang="en-US" sz="2000" b="1" dirty="0">
              <a:solidFill>
                <a:srgbClr val="FF0000"/>
              </a:solidFill>
              <a:latin typeface="Times New Roman" panose="02020603050405020304" pitchFamily="18" charset="0"/>
              <a:cs typeface="Times New Roman" panose="02020603050405020304" pitchFamily="18" charset="0"/>
            </a:endParaRPr>
          </a:p>
          <a:p>
            <a:pPr indent="457200" algn="just">
              <a:lnSpc>
                <a:spcPct val="120000"/>
              </a:lnSpc>
            </a:pPr>
            <a:r>
              <a:rPr lang="zh-CN" altLang="en-US" sz="2000" b="1" dirty="0">
                <a:solidFill>
                  <a:srgbClr val="FF0000"/>
                </a:solidFill>
                <a:latin typeface="Times New Roman" panose="02020603050405020304" pitchFamily="18" charset="0"/>
                <a:cs typeface="Times New Roman" panose="02020603050405020304" pitchFamily="18" charset="0"/>
              </a:rPr>
              <a:t>答</a:t>
            </a:r>
            <a:r>
              <a:rPr lang="zh-CN" altLang="en-US" sz="2000" b="1" dirty="0" smtClean="0">
                <a:solidFill>
                  <a:srgbClr val="FF0000"/>
                </a:solidFill>
                <a:latin typeface="Times New Roman" panose="02020603050405020304" pitchFamily="18" charset="0"/>
                <a:cs typeface="Times New Roman" panose="02020603050405020304" pitchFamily="18" charset="0"/>
              </a:rPr>
              <a:t>案：</a:t>
            </a:r>
            <a:r>
              <a:rPr lang="zh-CN" altLang="en-US" sz="2000" b="1" dirty="0" smtClean="0">
                <a:latin typeface="Times New Roman" panose="02020603050405020304" pitchFamily="18" charset="0"/>
                <a:cs typeface="Times New Roman" panose="02020603050405020304" pitchFamily="18" charset="0"/>
              </a:rPr>
              <a:t>（</a:t>
            </a:r>
            <a:r>
              <a:rPr lang="en-US" altLang="zh-CN" sz="2000" b="1" dirty="0" smtClean="0">
                <a:latin typeface="Times New Roman" panose="02020603050405020304" pitchFamily="18" charset="0"/>
                <a:cs typeface="Times New Roman" panose="02020603050405020304" pitchFamily="18" charset="0"/>
              </a:rPr>
              <a:t>2</a:t>
            </a:r>
            <a:r>
              <a:rPr lang="zh-CN" altLang="en-US" sz="2000" b="1" dirty="0" smtClean="0">
                <a:latin typeface="Times New Roman" panose="02020603050405020304" pitchFamily="18" charset="0"/>
                <a:cs typeface="Times New Roman" panose="02020603050405020304" pitchFamily="18" charset="0"/>
              </a:rPr>
              <a:t>）相</a:t>
            </a:r>
            <a:r>
              <a:rPr lang="zh-CN" altLang="en-US" sz="2000" b="1" dirty="0">
                <a:latin typeface="Times New Roman" panose="02020603050405020304" pitchFamily="18" charset="0"/>
                <a:cs typeface="Times New Roman" panose="02020603050405020304" pitchFamily="18" charset="0"/>
              </a:rPr>
              <a:t>等　靠近　</a:t>
            </a:r>
            <a:r>
              <a:rPr lang="zh-CN" altLang="en-US" sz="2000" b="1" dirty="0" smtClean="0">
                <a:latin typeface="Times New Roman" panose="02020603050405020304" pitchFamily="18" charset="0"/>
                <a:cs typeface="Times New Roman" panose="02020603050405020304" pitchFamily="18" charset="0"/>
              </a:rPr>
              <a:t>（</a:t>
            </a:r>
            <a:r>
              <a:rPr lang="en-US" altLang="zh-CN" sz="2000" b="1" dirty="0" smtClean="0">
                <a:latin typeface="Times New Roman" panose="02020603050405020304" pitchFamily="18" charset="0"/>
                <a:cs typeface="Times New Roman" panose="02020603050405020304" pitchFamily="18" charset="0"/>
              </a:rPr>
              <a:t>3</a:t>
            </a:r>
            <a:r>
              <a:rPr lang="zh-CN" altLang="en-US" sz="2000" b="1" dirty="0" smtClean="0">
                <a:latin typeface="Times New Roman" panose="02020603050405020304" pitchFamily="18" charset="0"/>
                <a:cs typeface="Times New Roman" panose="02020603050405020304" pitchFamily="18" charset="0"/>
              </a:rPr>
              <a:t>）虚</a:t>
            </a:r>
            <a:endParaRPr lang="zh-CN" altLang="en-US" sz="2000" b="1" dirty="0">
              <a:latin typeface="Times New Roman" panose="02020603050405020304" pitchFamily="18" charset="0"/>
              <a:cs typeface="Times New Roman" panose="02020603050405020304" pitchFamily="18" charset="0"/>
            </a:endParaRPr>
          </a:p>
        </p:txBody>
      </p:sp>
      <p:sp>
        <p:nvSpPr>
          <p:cNvPr id="3" name="Text Box 2"/>
          <p:cNvSpPr txBox="1">
            <a:spLocks noChangeArrowheads="1"/>
          </p:cNvSpPr>
          <p:nvPr/>
        </p:nvSpPr>
        <p:spPr bwMode="auto">
          <a:xfrm>
            <a:off x="779614" y="2775814"/>
            <a:ext cx="9178936"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indent="457200" algn="just">
              <a:lnSpc>
                <a:spcPct val="120000"/>
              </a:lnSpc>
            </a:pPr>
            <a:r>
              <a:rPr lang="en-US" altLang="zh-CN" sz="2000" b="1" dirty="0" smtClean="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拓展探究</a:t>
            </a:r>
            <a:r>
              <a:rPr lang="en-US" altLang="zh-CN" sz="2000" b="1" dirty="0">
                <a:solidFill>
                  <a:srgbClr val="FF0000"/>
                </a:solidFill>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上述实验中：</a:t>
            </a:r>
          </a:p>
          <a:p>
            <a:pPr indent="457200" algn="just">
              <a:lnSpc>
                <a:spcPct val="120000"/>
              </a:lnSpc>
            </a:pPr>
            <a:r>
              <a:rPr lang="zh-CN" altLang="en-US" sz="2000" b="1" dirty="0" smtClean="0">
                <a:latin typeface="Times New Roman" panose="02020603050405020304" pitchFamily="18" charset="0"/>
                <a:cs typeface="Times New Roman" panose="02020603050405020304" pitchFamily="18" charset="0"/>
              </a:rPr>
              <a:t>（</a:t>
            </a:r>
            <a:r>
              <a:rPr lang="en-US" altLang="zh-CN" sz="2000" b="1" dirty="0" smtClean="0">
                <a:latin typeface="Times New Roman" panose="02020603050405020304" pitchFamily="18" charset="0"/>
                <a:cs typeface="Times New Roman" panose="02020603050405020304" pitchFamily="18" charset="0"/>
              </a:rPr>
              <a:t>1</a:t>
            </a:r>
            <a:r>
              <a:rPr lang="zh-CN" altLang="en-US" sz="2000" b="1" dirty="0" smtClean="0">
                <a:latin typeface="Times New Roman" panose="02020603050405020304" pitchFamily="18" charset="0"/>
                <a:cs typeface="Times New Roman" panose="02020603050405020304" pitchFamily="18" charset="0"/>
              </a:rPr>
              <a:t>）用</a:t>
            </a:r>
            <a:r>
              <a:rPr lang="zh-CN" altLang="en-US" sz="2000" b="1" dirty="0">
                <a:latin typeface="Times New Roman" panose="02020603050405020304" pitchFamily="18" charset="0"/>
                <a:cs typeface="Times New Roman" panose="02020603050405020304" pitchFamily="18" charset="0"/>
              </a:rPr>
              <a:t>玻璃板代替平面镜的目的是</a:t>
            </a:r>
            <a:r>
              <a:rPr lang="zh-CN" altLang="en-US" sz="2000" b="1" u="sng" dirty="0">
                <a:latin typeface="Times New Roman" panose="02020603050405020304" pitchFamily="18" charset="0"/>
                <a:cs typeface="Times New Roman" panose="02020603050405020304" pitchFamily="18" charset="0"/>
              </a:rPr>
              <a:t>　                          </a:t>
            </a:r>
            <a:r>
              <a:rPr lang="zh-CN" altLang="en-US" sz="2000" b="1" dirty="0">
                <a:latin typeface="Times New Roman" panose="02020603050405020304" pitchFamily="18" charset="0"/>
                <a:cs typeface="Times New Roman" panose="02020603050405020304" pitchFamily="18" charset="0"/>
              </a:rPr>
              <a:t>。</a:t>
            </a:r>
          </a:p>
          <a:p>
            <a:pPr indent="457200" algn="just">
              <a:lnSpc>
                <a:spcPct val="120000"/>
              </a:lnSpc>
            </a:pPr>
            <a:r>
              <a:rPr lang="zh-CN" altLang="en-US" sz="2000" b="1" dirty="0" smtClean="0">
                <a:latin typeface="Times New Roman" panose="02020603050405020304" pitchFamily="18" charset="0"/>
                <a:cs typeface="Times New Roman" panose="02020603050405020304" pitchFamily="18" charset="0"/>
              </a:rPr>
              <a:t>（</a:t>
            </a:r>
            <a:r>
              <a:rPr lang="en-US" altLang="zh-CN" sz="2000" b="1" dirty="0" smtClean="0">
                <a:latin typeface="Times New Roman" panose="02020603050405020304" pitchFamily="18" charset="0"/>
                <a:cs typeface="Times New Roman" panose="02020603050405020304" pitchFamily="18" charset="0"/>
              </a:rPr>
              <a:t>2</a:t>
            </a:r>
            <a:r>
              <a:rPr lang="zh-CN" altLang="en-US" sz="2000" b="1" dirty="0" smtClean="0">
                <a:latin typeface="Times New Roman" panose="02020603050405020304" pitchFamily="18" charset="0"/>
                <a:cs typeface="Times New Roman" panose="02020603050405020304" pitchFamily="18" charset="0"/>
              </a:rPr>
              <a:t>）该</a:t>
            </a:r>
            <a:r>
              <a:rPr lang="zh-CN" altLang="en-US" sz="2000" b="1" dirty="0">
                <a:latin typeface="Times New Roman" panose="02020603050405020304" pitchFamily="18" charset="0"/>
                <a:cs typeface="Times New Roman" panose="02020603050405020304" pitchFamily="18" charset="0"/>
              </a:rPr>
              <a:t>实验</a:t>
            </a:r>
            <a:r>
              <a:rPr lang="zh-CN" altLang="en-US" sz="2000" b="1" dirty="0" smtClean="0">
                <a:latin typeface="Times New Roman" panose="02020603050405020304" pitchFamily="18" charset="0"/>
                <a:cs typeface="Times New Roman" panose="02020603050405020304" pitchFamily="18" charset="0"/>
              </a:rPr>
              <a:t>在</a:t>
            </a:r>
            <a:r>
              <a:rPr lang="en-US" altLang="zh-CN" sz="2000" b="1" dirty="0" smtClean="0">
                <a:latin typeface="Times New Roman" panose="02020603050405020304" pitchFamily="18" charset="0"/>
                <a:cs typeface="Times New Roman" panose="02020603050405020304" pitchFamily="18" charset="0"/>
              </a:rPr>
              <a:t>___________</a:t>
            </a:r>
            <a:r>
              <a:rPr lang="zh-CN" altLang="en-US" sz="2000" b="1"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选填“较亮”或“较暗”</a:t>
            </a:r>
            <a:r>
              <a:rPr lang="en-US" altLang="zh-CN" sz="2000" b="1" dirty="0">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的环境中完成，其现象更为明显</a:t>
            </a:r>
            <a:r>
              <a:rPr lang="zh-CN" altLang="en-US" sz="2000" b="1" dirty="0" smtClean="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4" name="Text Box 2"/>
          <p:cNvSpPr txBox="1">
            <a:spLocks noChangeArrowheads="1"/>
          </p:cNvSpPr>
          <p:nvPr/>
        </p:nvSpPr>
        <p:spPr bwMode="auto">
          <a:xfrm>
            <a:off x="786090" y="4345474"/>
            <a:ext cx="9378633" cy="19389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indent="457200">
              <a:lnSpc>
                <a:spcPct val="120000"/>
              </a:lnSpc>
            </a:pPr>
            <a:r>
              <a:rPr lang="en-US" altLang="zh-CN"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解析</a:t>
            </a:r>
            <a:r>
              <a:rPr lang="en-US" altLang="zh-CN" sz="2000" b="1" dirty="0" smtClean="0">
                <a:solidFill>
                  <a:srgbClr val="FF0000"/>
                </a:solidFill>
                <a:latin typeface="Times New Roman" panose="02020603050405020304" pitchFamily="18" charset="0"/>
                <a:cs typeface="Times New Roman" panose="02020603050405020304" pitchFamily="18" charset="0"/>
              </a:rPr>
              <a:t>】</a:t>
            </a:r>
            <a:r>
              <a:rPr lang="zh-CN" altLang="en-US" sz="2000" b="1" dirty="0" smtClean="0">
                <a:latin typeface="Times New Roman" panose="02020603050405020304" pitchFamily="18" charset="0"/>
                <a:cs typeface="Times New Roman" panose="02020603050405020304" pitchFamily="18" charset="0"/>
              </a:rPr>
              <a:t>（</a:t>
            </a:r>
            <a:r>
              <a:rPr lang="en-US" altLang="zh-CN" sz="2000" b="1" dirty="0" smtClean="0">
                <a:latin typeface="Times New Roman" panose="02020603050405020304" pitchFamily="18" charset="0"/>
                <a:cs typeface="Times New Roman" panose="02020603050405020304" pitchFamily="18" charset="0"/>
              </a:rPr>
              <a:t>1</a:t>
            </a:r>
            <a:r>
              <a:rPr lang="zh-CN" altLang="en-US" sz="2000" b="1" dirty="0" smtClean="0">
                <a:latin typeface="Times New Roman" panose="02020603050405020304" pitchFamily="18" charset="0"/>
                <a:cs typeface="Times New Roman" panose="02020603050405020304" pitchFamily="18" charset="0"/>
              </a:rPr>
              <a:t>）用</a:t>
            </a:r>
            <a:r>
              <a:rPr lang="zh-CN" altLang="en-US" sz="2000" b="1" dirty="0">
                <a:latin typeface="Times New Roman" panose="02020603050405020304" pitchFamily="18" charset="0"/>
                <a:cs typeface="Times New Roman" panose="02020603050405020304" pitchFamily="18" charset="0"/>
              </a:rPr>
              <a:t>玻璃板代替平面镜的目的是玻璃板不但反射光成像，还能透光看到玻璃板后面的蜡烛，便于观察到所成的像的位置与物体的位置有何关系和比较像与物的大小关系</a:t>
            </a:r>
            <a:r>
              <a:rPr lang="zh-CN" altLang="en-US" sz="2000" b="1" dirty="0" smtClean="0">
                <a:latin typeface="Times New Roman" panose="02020603050405020304" pitchFamily="18" charset="0"/>
                <a:cs typeface="Times New Roman" panose="02020603050405020304" pitchFamily="18" charset="0"/>
              </a:rPr>
              <a:t>。（</a:t>
            </a:r>
            <a:r>
              <a:rPr lang="en-US" altLang="zh-CN" sz="2000" b="1" dirty="0" smtClean="0">
                <a:latin typeface="Times New Roman" panose="02020603050405020304" pitchFamily="18" charset="0"/>
                <a:cs typeface="Times New Roman" panose="02020603050405020304" pitchFamily="18" charset="0"/>
              </a:rPr>
              <a:t>2</a:t>
            </a:r>
            <a:r>
              <a:rPr lang="zh-CN" altLang="en-US" sz="2000" b="1" dirty="0" smtClean="0">
                <a:latin typeface="Times New Roman" panose="02020603050405020304" pitchFamily="18" charset="0"/>
                <a:cs typeface="Times New Roman" panose="02020603050405020304" pitchFamily="18" charset="0"/>
              </a:rPr>
              <a:t>）该</a:t>
            </a:r>
            <a:r>
              <a:rPr lang="zh-CN" altLang="en-US" sz="2000" b="1" dirty="0">
                <a:latin typeface="Times New Roman" panose="02020603050405020304" pitchFamily="18" charset="0"/>
                <a:cs typeface="Times New Roman" panose="02020603050405020304" pitchFamily="18" charset="0"/>
              </a:rPr>
              <a:t>实</a:t>
            </a:r>
            <a:r>
              <a:rPr lang="zh-CN" altLang="en-US" sz="2000" b="1" dirty="0" smtClean="0">
                <a:latin typeface="Times New Roman" panose="02020603050405020304" pitchFamily="18" charset="0"/>
                <a:cs typeface="Times New Roman" panose="02020603050405020304" pitchFamily="18" charset="0"/>
              </a:rPr>
              <a:t>验要在</a:t>
            </a:r>
            <a:r>
              <a:rPr lang="zh-CN" altLang="en-US" sz="2000" b="1" dirty="0">
                <a:latin typeface="Times New Roman" panose="02020603050405020304" pitchFamily="18" charset="0"/>
                <a:cs typeface="Times New Roman" panose="02020603050405020304" pitchFamily="18" charset="0"/>
              </a:rPr>
              <a:t>较暗的环境中完成</a:t>
            </a:r>
            <a:r>
              <a:rPr lang="zh-CN" altLang="en-US" sz="2000" b="1" dirty="0" smtClean="0">
                <a:latin typeface="Times New Roman" panose="02020603050405020304" pitchFamily="18" charset="0"/>
                <a:cs typeface="Times New Roman" panose="02020603050405020304" pitchFamily="18" charset="0"/>
              </a:rPr>
              <a:t>，使所</a:t>
            </a:r>
            <a:r>
              <a:rPr lang="zh-CN" altLang="en-US" sz="2000" b="1" dirty="0">
                <a:latin typeface="Times New Roman" panose="02020603050405020304" pitchFamily="18" charset="0"/>
                <a:cs typeface="Times New Roman" panose="02020603050405020304" pitchFamily="18" charset="0"/>
              </a:rPr>
              <a:t>成的像更加清晰。</a:t>
            </a:r>
            <a:endParaRPr lang="zh-CN" altLang="en-US" sz="2000" b="1" dirty="0">
              <a:solidFill>
                <a:srgbClr val="FF0000"/>
              </a:solidFill>
              <a:latin typeface="Times New Roman" panose="02020603050405020304" pitchFamily="18" charset="0"/>
              <a:cs typeface="Times New Roman" panose="02020603050405020304" pitchFamily="18" charset="0"/>
            </a:endParaRPr>
          </a:p>
          <a:p>
            <a:pPr indent="457200">
              <a:lnSpc>
                <a:spcPct val="120000"/>
              </a:lnSpc>
            </a:pPr>
            <a:r>
              <a:rPr lang="zh-CN" altLang="en-US" sz="2000" b="1" dirty="0">
                <a:solidFill>
                  <a:srgbClr val="FF0000"/>
                </a:solidFill>
                <a:latin typeface="Times New Roman" panose="02020603050405020304" pitchFamily="18" charset="0"/>
                <a:cs typeface="Times New Roman" panose="02020603050405020304" pitchFamily="18" charset="0"/>
              </a:rPr>
              <a:t>答</a:t>
            </a:r>
            <a:r>
              <a:rPr lang="zh-CN" altLang="en-US" sz="2000" b="1" dirty="0" smtClean="0">
                <a:solidFill>
                  <a:srgbClr val="FF0000"/>
                </a:solidFill>
                <a:latin typeface="Times New Roman" panose="02020603050405020304" pitchFamily="18" charset="0"/>
                <a:cs typeface="Times New Roman" panose="02020603050405020304" pitchFamily="18" charset="0"/>
              </a:rPr>
              <a:t>案：</a:t>
            </a:r>
            <a:r>
              <a:rPr lang="zh-CN" altLang="en-US" sz="2000" b="1" dirty="0" smtClean="0">
                <a:latin typeface="Times New Roman" panose="02020603050405020304" pitchFamily="18" charset="0"/>
                <a:cs typeface="Times New Roman" panose="02020603050405020304" pitchFamily="18" charset="0"/>
              </a:rPr>
              <a:t>（</a:t>
            </a:r>
            <a:r>
              <a:rPr lang="en-US" altLang="zh-CN" sz="2000" b="1" dirty="0" smtClean="0">
                <a:latin typeface="Times New Roman" panose="02020603050405020304" pitchFamily="18" charset="0"/>
                <a:cs typeface="Times New Roman" panose="02020603050405020304" pitchFamily="18" charset="0"/>
              </a:rPr>
              <a:t>1</a:t>
            </a:r>
            <a:r>
              <a:rPr lang="zh-CN" altLang="en-US" sz="2000" b="1" dirty="0" smtClean="0">
                <a:latin typeface="Times New Roman" panose="02020603050405020304" pitchFamily="18" charset="0"/>
                <a:cs typeface="Times New Roman" panose="02020603050405020304" pitchFamily="18" charset="0"/>
              </a:rPr>
              <a:t>）便</a:t>
            </a:r>
            <a:r>
              <a:rPr lang="zh-CN" altLang="en-US" sz="2000" b="1" dirty="0">
                <a:latin typeface="Times New Roman" panose="02020603050405020304" pitchFamily="18" charset="0"/>
                <a:cs typeface="Times New Roman" panose="02020603050405020304" pitchFamily="18" charset="0"/>
              </a:rPr>
              <a:t>于确定像的位置及比较像与物的大</a:t>
            </a:r>
            <a:r>
              <a:rPr lang="zh-CN" altLang="en-US" sz="2000" b="1" dirty="0" smtClean="0">
                <a:latin typeface="Times New Roman" panose="02020603050405020304" pitchFamily="18" charset="0"/>
                <a:cs typeface="Times New Roman" panose="02020603050405020304" pitchFamily="18" charset="0"/>
              </a:rPr>
              <a:t>小   （</a:t>
            </a:r>
            <a:r>
              <a:rPr lang="en-US" altLang="zh-CN" sz="2000" b="1" dirty="0" smtClean="0">
                <a:latin typeface="Times New Roman" panose="02020603050405020304" pitchFamily="18" charset="0"/>
                <a:cs typeface="Times New Roman" panose="02020603050405020304" pitchFamily="18" charset="0"/>
              </a:rPr>
              <a:t>2</a:t>
            </a:r>
            <a:r>
              <a:rPr lang="zh-CN" altLang="en-US" sz="2000" b="1" dirty="0" smtClean="0">
                <a:latin typeface="Times New Roman" panose="02020603050405020304" pitchFamily="18" charset="0"/>
                <a:cs typeface="Times New Roman" panose="02020603050405020304" pitchFamily="18" charset="0"/>
              </a:rPr>
              <a:t>）较暗</a:t>
            </a:r>
            <a:r>
              <a:rPr lang="en-US" altLang="zh-CN" sz="2000" b="1" dirty="0" smtClean="0">
                <a:latin typeface="Times New Roman" panose="02020603050405020304" pitchFamily="18" charset="0"/>
                <a:cs typeface="Times New Roman" panose="02020603050405020304" pitchFamily="18" charset="0"/>
              </a:rPr>
              <a:t> </a:t>
            </a:r>
            <a:endParaRPr lang="zh-CN" altLang="en-US" sz="2000"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1"/>
          <p:cNvGraphicFramePr>
            <a:graphicFrameLocks noChangeAspect="1"/>
          </p:cNvGraphicFramePr>
          <p:nvPr/>
        </p:nvGraphicFramePr>
        <p:xfrm>
          <a:off x="791495" y="891694"/>
          <a:ext cx="9734298" cy="5508625"/>
        </p:xfrm>
        <a:graphic>
          <a:graphicData uri="http://schemas.openxmlformats.org/presentationml/2006/ole">
            <p:oleObj spid="_x0000_s3088" name="Document" r:id="rId3" imgW="11594910" imgH="6273341" progId="Word.Document.8">
              <p:embed/>
            </p:oleObj>
          </a:graphicData>
        </a:graphic>
      </p:graphicFrame>
      <p:sp>
        <p:nvSpPr>
          <p:cNvPr id="17" name="Rectangle 3"/>
          <p:cNvSpPr>
            <a:spLocks noChangeArrowheads="1"/>
          </p:cNvSpPr>
          <p:nvPr/>
        </p:nvSpPr>
        <p:spPr bwMode="auto">
          <a:xfrm>
            <a:off x="4671393" y="3171466"/>
            <a:ext cx="76495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r>
              <a:rPr lang="zh-CN" altLang="en-US" sz="2000"/>
              <a:t>较暗 </a:t>
            </a:r>
          </a:p>
        </p:txBody>
      </p:sp>
      <p:sp>
        <p:nvSpPr>
          <p:cNvPr id="18" name="Rectangle 4"/>
          <p:cNvSpPr>
            <a:spLocks noChangeArrowheads="1"/>
          </p:cNvSpPr>
          <p:nvPr/>
        </p:nvSpPr>
        <p:spPr bwMode="auto">
          <a:xfrm>
            <a:off x="6155191" y="3571576"/>
            <a:ext cx="76495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r>
              <a:rPr lang="zh-CN" altLang="en-US" sz="2000" dirty="0"/>
              <a:t>大小 </a:t>
            </a:r>
          </a:p>
        </p:txBody>
      </p:sp>
      <p:sp>
        <p:nvSpPr>
          <p:cNvPr id="19" name="Rectangle 5"/>
          <p:cNvSpPr>
            <a:spLocks noChangeArrowheads="1"/>
          </p:cNvSpPr>
          <p:nvPr/>
        </p:nvSpPr>
        <p:spPr bwMode="auto">
          <a:xfrm>
            <a:off x="4767484" y="4368392"/>
            <a:ext cx="377026"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r>
              <a:rPr lang="en-US" altLang="zh-CN" sz="2000" dirty="0"/>
              <a:t>5 </a:t>
            </a:r>
          </a:p>
        </p:txBody>
      </p:sp>
      <p:sp>
        <p:nvSpPr>
          <p:cNvPr id="20" name="Rectangle 6"/>
          <p:cNvSpPr>
            <a:spLocks noChangeArrowheads="1"/>
          </p:cNvSpPr>
          <p:nvPr/>
        </p:nvSpPr>
        <p:spPr bwMode="auto">
          <a:xfrm>
            <a:off x="4893691" y="5129980"/>
            <a:ext cx="76495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r>
              <a:rPr lang="zh-CN" altLang="en-US" sz="2000" dirty="0"/>
              <a:t>虚像 </a:t>
            </a:r>
          </a:p>
        </p:txBody>
      </p:sp>
      <p:sp>
        <p:nvSpPr>
          <p:cNvPr id="21" name="Rectangle 7"/>
          <p:cNvSpPr>
            <a:spLocks noChangeArrowheads="1"/>
          </p:cNvSpPr>
          <p:nvPr/>
        </p:nvSpPr>
        <p:spPr bwMode="auto">
          <a:xfrm>
            <a:off x="9477931" y="5508824"/>
            <a:ext cx="76495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r>
              <a:rPr lang="zh-CN" altLang="en-US" sz="2000" dirty="0"/>
              <a:t>太厚 </a:t>
            </a:r>
          </a:p>
        </p:txBody>
      </p:sp>
      <p:sp>
        <p:nvSpPr>
          <p:cNvPr id="16" name="TextBox 15"/>
          <p:cNvSpPr txBox="1"/>
          <p:nvPr/>
        </p:nvSpPr>
        <p:spPr>
          <a:xfrm>
            <a:off x="1048095" y="153119"/>
            <a:ext cx="1733106" cy="523220"/>
          </a:xfrm>
          <a:prstGeom prst="rect">
            <a:avLst/>
          </a:prstGeom>
          <a:solidFill>
            <a:srgbClr val="0070C0"/>
          </a:solidFill>
        </p:spPr>
        <p:txBody>
          <a:bodyPr wrap="square" rtlCol="0">
            <a:spAutoFit/>
          </a:bodyPr>
          <a:lstStyle/>
          <a:p>
            <a:r>
              <a:rPr lang="zh-CN" altLang="en-US" sz="2800" b="1" dirty="0">
                <a:solidFill>
                  <a:schemeClr val="bg1"/>
                </a:solidFill>
                <a:latin typeface="黑体" panose="02010609060101010101" pitchFamily="49" charset="-122"/>
                <a:ea typeface="黑体" panose="02010609060101010101" pitchFamily="49" charset="-122"/>
              </a:rPr>
              <a:t>针</a:t>
            </a:r>
            <a:r>
              <a:rPr lang="zh-CN" altLang="en-US" sz="2800" b="1" dirty="0" smtClean="0">
                <a:solidFill>
                  <a:schemeClr val="bg1"/>
                </a:solidFill>
                <a:latin typeface="黑体" panose="02010609060101010101" pitchFamily="49" charset="-122"/>
                <a:ea typeface="黑体" panose="02010609060101010101" pitchFamily="49" charset="-122"/>
              </a:rPr>
              <a:t>对训练</a:t>
            </a:r>
            <a:endParaRPr lang="zh-CN" altLang="en-US" sz="28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3"/>
          <p:cNvGraphicFramePr>
            <a:graphicFrameLocks noChangeAspect="1"/>
          </p:cNvGraphicFramePr>
          <p:nvPr/>
        </p:nvGraphicFramePr>
        <p:xfrm>
          <a:off x="848879" y="1977467"/>
          <a:ext cx="9042400" cy="1736725"/>
        </p:xfrm>
        <a:graphic>
          <a:graphicData uri="http://schemas.openxmlformats.org/presentationml/2006/ole">
            <p:oleObj spid="_x0000_s25601" name="Document" r:id="rId3" imgW="9413541" imgH="1812006" progId="Word.Document.8">
              <p:embed/>
            </p:oleObj>
          </a:graphicData>
        </a:graphic>
      </p:graphicFrame>
      <p:sp>
        <p:nvSpPr>
          <p:cNvPr id="11" name="Rectangle 4"/>
          <p:cNvSpPr>
            <a:spLocks noChangeArrowheads="1"/>
          </p:cNvSpPr>
          <p:nvPr/>
        </p:nvSpPr>
        <p:spPr bwMode="auto">
          <a:xfrm>
            <a:off x="7631232" y="1977467"/>
            <a:ext cx="76495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r>
              <a:rPr lang="zh-CN" altLang="en-US" sz="2000"/>
              <a:t>相等 </a:t>
            </a:r>
          </a:p>
        </p:txBody>
      </p:sp>
      <p:sp>
        <p:nvSpPr>
          <p:cNvPr id="12" name="Rectangle 5"/>
          <p:cNvSpPr>
            <a:spLocks noChangeArrowheads="1"/>
          </p:cNvSpPr>
          <p:nvPr/>
        </p:nvSpPr>
        <p:spPr bwMode="auto">
          <a:xfrm>
            <a:off x="4335843" y="2377577"/>
            <a:ext cx="76495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r>
              <a:rPr lang="zh-CN" altLang="en-US" sz="2000" dirty="0"/>
              <a:t>相等 </a:t>
            </a:r>
          </a:p>
        </p:txBody>
      </p:sp>
      <p:sp>
        <p:nvSpPr>
          <p:cNvPr id="13" name="Rectangle 6"/>
          <p:cNvSpPr>
            <a:spLocks noChangeArrowheads="1"/>
          </p:cNvSpPr>
          <p:nvPr/>
        </p:nvSpPr>
        <p:spPr bwMode="auto">
          <a:xfrm>
            <a:off x="4057153" y="2804443"/>
            <a:ext cx="76495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r>
              <a:rPr lang="zh-CN" altLang="en-US" sz="2000"/>
              <a:t>垂直 </a:t>
            </a:r>
          </a:p>
        </p:txBody>
      </p:sp>
      <p:sp>
        <p:nvSpPr>
          <p:cNvPr id="14" name="Rectangle 7"/>
          <p:cNvSpPr>
            <a:spLocks noChangeArrowheads="1"/>
          </p:cNvSpPr>
          <p:nvPr/>
        </p:nvSpPr>
        <p:spPr bwMode="auto">
          <a:xfrm>
            <a:off x="3494777" y="3188590"/>
            <a:ext cx="76495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r>
              <a:rPr lang="zh-CN" altLang="en-US" sz="2000" dirty="0"/>
              <a:t>正立 </a:t>
            </a:r>
          </a:p>
        </p:txBody>
      </p:sp>
      <p:sp>
        <p:nvSpPr>
          <p:cNvPr id="15" name="Rectangle 9"/>
          <p:cNvSpPr>
            <a:spLocks noChangeArrowheads="1"/>
          </p:cNvSpPr>
          <p:nvPr/>
        </p:nvSpPr>
        <p:spPr bwMode="auto">
          <a:xfrm>
            <a:off x="4605126" y="3227783"/>
            <a:ext cx="76495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r>
              <a:rPr lang="zh-CN" altLang="en-US" sz="2000" dirty="0"/>
              <a:t>虚像 </a:t>
            </a:r>
          </a:p>
        </p:txBody>
      </p:sp>
      <p:sp>
        <p:nvSpPr>
          <p:cNvPr id="20" name="TextBox 2"/>
          <p:cNvSpPr txBox="1"/>
          <p:nvPr/>
        </p:nvSpPr>
        <p:spPr bwMode="auto">
          <a:xfrm>
            <a:off x="1141636" y="399843"/>
            <a:ext cx="6327373" cy="769441"/>
          </a:xfrm>
          <a:prstGeom prst="rect">
            <a:avLst/>
          </a:prstGeom>
          <a:noFill/>
        </p:spPr>
        <p:txBody>
          <a:bodyPr wrap="none">
            <a:spAutoFit/>
          </a:bodyPr>
          <a:lstStyle/>
          <a:p>
            <a:pPr eaLnBrk="1" fontAlgn="auto" hangingPunct="1">
              <a:spcBef>
                <a:spcPts val="0"/>
              </a:spcBef>
              <a:spcAft>
                <a:spcPts val="0"/>
              </a:spcAft>
              <a:defRPr/>
            </a:pPr>
            <a:r>
              <a:rPr lang="zh-CN" altLang="en-US" sz="4400" dirty="0">
                <a:solidFill>
                  <a:srgbClr val="FF0000"/>
                </a:solidFill>
                <a:latin typeface="华文隶书" pitchFamily="2" charset="-122"/>
                <a:ea typeface="华文隶书" pitchFamily="2" charset="-122"/>
              </a:rPr>
              <a:t>考</a:t>
            </a:r>
            <a:r>
              <a:rPr lang="zh-CN" altLang="en-US" sz="4400" dirty="0" smtClean="0">
                <a:solidFill>
                  <a:srgbClr val="FF0000"/>
                </a:solidFill>
                <a:latin typeface="华文隶书" pitchFamily="2" charset="-122"/>
                <a:ea typeface="华文隶书" pitchFamily="2" charset="-122"/>
              </a:rPr>
              <a:t>点二   平</a:t>
            </a:r>
            <a:r>
              <a:rPr lang="zh-CN" altLang="en-US" sz="4400" dirty="0">
                <a:solidFill>
                  <a:srgbClr val="FF0000"/>
                </a:solidFill>
                <a:latin typeface="华文隶书" pitchFamily="2" charset="-122"/>
                <a:ea typeface="华文隶书" pitchFamily="2" charset="-122"/>
              </a:rPr>
              <a:t>面镜成像特点</a:t>
            </a:r>
          </a:p>
        </p:txBody>
      </p:sp>
      <p:sp>
        <p:nvSpPr>
          <p:cNvPr id="21" name="TextBox 20"/>
          <p:cNvSpPr txBox="1"/>
          <p:nvPr/>
        </p:nvSpPr>
        <p:spPr>
          <a:xfrm>
            <a:off x="1218216" y="1199559"/>
            <a:ext cx="1733106" cy="523220"/>
          </a:xfrm>
          <a:prstGeom prst="rect">
            <a:avLst/>
          </a:prstGeom>
          <a:solidFill>
            <a:srgbClr val="0070C0"/>
          </a:solidFill>
        </p:spPr>
        <p:txBody>
          <a:bodyPr wrap="square" rtlCol="0">
            <a:spAutoFit/>
          </a:bodyPr>
          <a:lstStyle/>
          <a:p>
            <a:r>
              <a:rPr lang="zh-CN" altLang="en-US" sz="2800" b="1" dirty="0" smtClean="0">
                <a:solidFill>
                  <a:schemeClr val="bg1"/>
                </a:solidFill>
                <a:latin typeface="黑体" panose="02010609060101010101" pitchFamily="49" charset="-122"/>
                <a:ea typeface="黑体" panose="02010609060101010101" pitchFamily="49" charset="-122"/>
              </a:rPr>
              <a:t>知识精讲</a:t>
            </a:r>
            <a:endParaRPr lang="zh-CN" altLang="en-US" sz="28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Object 2"/>
          <p:cNvGraphicFramePr>
            <a:graphicFrameLocks noChangeAspect="1"/>
          </p:cNvGraphicFramePr>
          <p:nvPr/>
        </p:nvGraphicFramePr>
        <p:xfrm>
          <a:off x="799879" y="1557365"/>
          <a:ext cx="8972412" cy="1728788"/>
        </p:xfrm>
        <a:graphic>
          <a:graphicData uri="http://schemas.openxmlformats.org/presentationml/2006/ole">
            <p:oleObj spid="_x0000_s26627" name="Document" r:id="rId3" imgW="9250532" imgH="1811833" progId="Word.Document.8">
              <p:embed/>
            </p:oleObj>
          </a:graphicData>
        </a:graphic>
      </p:graphicFrame>
      <p:sp>
        <p:nvSpPr>
          <p:cNvPr id="17" name="Rectangle 3"/>
          <p:cNvSpPr>
            <a:spLocks noChangeArrowheads="1"/>
          </p:cNvSpPr>
          <p:nvPr/>
        </p:nvSpPr>
        <p:spPr bwMode="auto">
          <a:xfrm>
            <a:off x="1529169" y="2021649"/>
            <a:ext cx="43473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sz="2400" b="1">
                <a:solidFill>
                  <a:srgbClr val="FF0000"/>
                </a:solidFill>
                <a:latin typeface="Times New Roman" panose="02020603050405020304" pitchFamily="18" charset="0"/>
                <a:ea typeface="宋体" panose="02010600030101010101" pitchFamily="2" charset="-122"/>
              </a:defRPr>
            </a:lvl1pPr>
            <a:lvl2pPr eaLnBrk="0" hangingPunct="0">
              <a:defRPr sz="2400" b="1">
                <a:solidFill>
                  <a:srgbClr val="FF0000"/>
                </a:solidFill>
                <a:latin typeface="Times New Roman" panose="02020603050405020304" pitchFamily="18" charset="0"/>
                <a:ea typeface="宋体" panose="02010600030101010101" pitchFamily="2" charset="-122"/>
              </a:defRPr>
            </a:lvl2pPr>
            <a:lvl3pPr eaLnBrk="0" hangingPunct="0">
              <a:defRPr sz="2400" b="1">
                <a:solidFill>
                  <a:srgbClr val="FF0000"/>
                </a:solidFill>
                <a:latin typeface="Times New Roman" panose="02020603050405020304" pitchFamily="18" charset="0"/>
                <a:ea typeface="宋体" panose="02010600030101010101" pitchFamily="2" charset="-122"/>
              </a:defRPr>
            </a:lvl3pPr>
            <a:lvl4pPr eaLnBrk="0" hangingPunct="0">
              <a:defRPr sz="2400" b="1">
                <a:solidFill>
                  <a:srgbClr val="FF0000"/>
                </a:solidFill>
                <a:latin typeface="Times New Roman" panose="02020603050405020304" pitchFamily="18" charset="0"/>
                <a:ea typeface="宋体" panose="02010600030101010101" pitchFamily="2" charset="-122"/>
              </a:defRPr>
            </a:lvl4pPr>
            <a:lvl5pPr eaLnBrk="0" hangingPunct="0">
              <a:defRPr sz="2400" b="1">
                <a:solidFill>
                  <a:srgbClr val="FF0000"/>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2400" b="1">
                <a:solidFill>
                  <a:srgbClr val="FF0000"/>
                </a:solidFill>
                <a:latin typeface="Times New Roman" panose="02020603050405020304" pitchFamily="18" charset="0"/>
                <a:ea typeface="宋体" panose="02010600030101010101" pitchFamily="2" charset="-122"/>
              </a:defRPr>
            </a:lvl9pPr>
          </a:lstStyle>
          <a:p>
            <a:r>
              <a:rPr lang="en-US" altLang="zh-CN" sz="2000" dirty="0"/>
              <a:t>D </a:t>
            </a:r>
          </a:p>
        </p:txBody>
      </p:sp>
      <p:graphicFrame>
        <p:nvGraphicFramePr>
          <p:cNvPr id="18" name="Object 2"/>
          <p:cNvGraphicFramePr>
            <a:graphicFrameLocks noChangeAspect="1"/>
          </p:cNvGraphicFramePr>
          <p:nvPr/>
        </p:nvGraphicFramePr>
        <p:xfrm>
          <a:off x="963512" y="3429837"/>
          <a:ext cx="8978900" cy="1255713"/>
        </p:xfrm>
        <a:graphic>
          <a:graphicData uri="http://schemas.openxmlformats.org/presentationml/2006/ole">
            <p:oleObj spid="_x0000_s26626" name="Document" r:id="rId4" imgW="8979082" imgH="1262127" progId="Word.Document.8">
              <p:embed/>
            </p:oleObj>
          </a:graphicData>
        </a:graphic>
      </p:graphicFrame>
      <p:graphicFrame>
        <p:nvGraphicFramePr>
          <p:cNvPr id="19" name="Object 3"/>
          <p:cNvGraphicFramePr>
            <a:graphicFrameLocks noChangeAspect="1"/>
          </p:cNvGraphicFramePr>
          <p:nvPr/>
        </p:nvGraphicFramePr>
        <p:xfrm>
          <a:off x="901483" y="4793059"/>
          <a:ext cx="9102958" cy="838200"/>
        </p:xfrm>
        <a:graphic>
          <a:graphicData uri="http://schemas.openxmlformats.org/presentationml/2006/ole">
            <p:oleObj spid="_x0000_s26625" name="Document" r:id="rId5" imgW="8958202" imgH="841298" progId="Word.Document.8">
              <p:embed/>
            </p:oleObj>
          </a:graphicData>
        </a:graphic>
      </p:graphicFrame>
      <p:sp>
        <p:nvSpPr>
          <p:cNvPr id="21" name="TextBox 20"/>
          <p:cNvSpPr txBox="1"/>
          <p:nvPr/>
        </p:nvSpPr>
        <p:spPr>
          <a:xfrm>
            <a:off x="1097350" y="674114"/>
            <a:ext cx="1733106" cy="523220"/>
          </a:xfrm>
          <a:prstGeom prst="rect">
            <a:avLst/>
          </a:prstGeom>
          <a:solidFill>
            <a:srgbClr val="0070C0"/>
          </a:solidFill>
        </p:spPr>
        <p:txBody>
          <a:bodyPr wrap="square" rtlCol="0">
            <a:spAutoFit/>
          </a:bodyPr>
          <a:lstStyle/>
          <a:p>
            <a:r>
              <a:rPr lang="zh-CN" altLang="en-US" sz="2800" b="1" dirty="0" smtClean="0">
                <a:solidFill>
                  <a:schemeClr val="bg1"/>
                </a:solidFill>
                <a:latin typeface="黑体" panose="02010609060101010101" pitchFamily="49" charset="-122"/>
                <a:ea typeface="黑体" panose="02010609060101010101" pitchFamily="49" charset="-122"/>
              </a:rPr>
              <a:t>典例剖析</a:t>
            </a:r>
            <a:endParaRPr lang="zh-CN" altLang="en-US" sz="28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linds(horizontal)">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linds(horizontal)">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LIDE_MODEL_TYPE" val="cover"/>
</p:tagLst>
</file>

<file path=ppt/tags/tag63.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1035</Words>
  <Application>WPS 演示</Application>
  <PresentationFormat>自定义</PresentationFormat>
  <Paragraphs>108</Paragraphs>
  <Slides>20</Slides>
  <Notes>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自定义设计方案</vt:lpstr>
      <vt:lpstr>Document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27</cp:revision>
  <dcterms:created xsi:type="dcterms:W3CDTF">2018-03-01T02:03:00Z</dcterms:created>
  <dcterms:modified xsi:type="dcterms:W3CDTF">2019-09-19T13:45:34Z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