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  <p:sldMasterId id="2147483682" r:id="rId2"/>
  </p:sldMasterIdLst>
  <p:notesMasterIdLst>
    <p:notesMasterId r:id="rId26"/>
  </p:notesMasterIdLst>
  <p:sldIdLst>
    <p:sldId id="306" r:id="rId3"/>
    <p:sldId id="307" r:id="rId4"/>
    <p:sldId id="265" r:id="rId5"/>
    <p:sldId id="30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6" r:id="rId25"/>
  </p:sldIdLst>
  <p:sldSz cx="9144000" cy="68595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81419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17678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54000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90258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D2B"/>
    <a:srgbClr val="000000"/>
    <a:srgbClr val="D2A000"/>
    <a:srgbClr val="3399FF"/>
    <a:srgbClr val="0099FF"/>
    <a:srgbClr val="0066FF"/>
    <a:srgbClr val="9966FF"/>
    <a:srgbClr val="99CC00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8" autoAdjust="0"/>
    <p:restoredTop sz="94660"/>
  </p:normalViewPr>
  <p:slideViewPr>
    <p:cSldViewPr>
      <p:cViewPr varScale="1">
        <p:scale>
          <a:sx n="108" d="100"/>
          <a:sy n="108" d="100"/>
        </p:scale>
        <p:origin x="-1962" y="-8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B68DD6-438F-4AAF-88CA-FFF448653ACB}" type="datetimeFigureOut">
              <a:rPr lang="zh-CN" altLang="en-US"/>
              <a:pPr>
                <a:defRPr/>
              </a:pPr>
              <a:t>2020/4/21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8B4E67-66EB-467F-8AAA-63CC1BF24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133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93"/>
            <a:ext cx="7886700" cy="58129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571"/>
            <a:ext cx="6858000" cy="238804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705"/>
            <a:ext cx="6858000" cy="165606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963"/>
            <a:ext cx="78867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055"/>
            <a:ext cx="7886700" cy="285326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313"/>
            <a:ext cx="7886700" cy="15004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767"/>
            <a:ext cx="3655181" cy="824065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873"/>
            <a:ext cx="3655181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767"/>
            <a:ext cx="3673182" cy="824065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873"/>
            <a:ext cx="3673182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万向思维logo源文件-白色-横竖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9" name="Picture 12" descr="E:\PPT素材\卡通b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 userDrawn="1"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15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85"/>
            <a:ext cx="3124012" cy="16004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86"/>
            <a:ext cx="4629150" cy="5404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781"/>
            <a:ext cx="3124012" cy="381229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93"/>
            <a:ext cx="1971675" cy="58129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93"/>
            <a:ext cx="5800725" cy="581291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963"/>
            <a:ext cx="78867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93"/>
            <a:ext cx="7886700" cy="58129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055"/>
            <a:ext cx="7886700" cy="2853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313"/>
            <a:ext cx="7886700" cy="150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767"/>
            <a:ext cx="3655181" cy="824065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873"/>
            <a:ext cx="3655181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767"/>
            <a:ext cx="3673182" cy="824065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873"/>
            <a:ext cx="3673182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万向思维logo源文件-白色-横竖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8" name="Picture 12" descr="E:\PPT素材\卡通b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-8890" y="1529080"/>
            <a:ext cx="9159240" cy="3222625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6350" y="49288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85"/>
            <a:ext cx="3124012" cy="16004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86"/>
            <a:ext cx="4629150" cy="5404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781"/>
            <a:ext cx="3124012" cy="381229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93"/>
            <a:ext cx="1971675" cy="58129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93"/>
            <a:ext cx="5800725" cy="581291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0160" y="720858"/>
            <a:ext cx="9159240" cy="112416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28025" y="71133"/>
            <a:ext cx="601345" cy="5811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0795" y="5067603"/>
            <a:ext cx="9166225" cy="112416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10795" y="1816436"/>
            <a:ext cx="9159875" cy="3225762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Administrator\Desktop\课件制作\倍速PPT模板\封面图\物理.png物理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7119620" y="51445"/>
            <a:ext cx="422275" cy="59701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5" name="图片 4" descr="C:\Users\Administrator\Desktop\九年级.png九年级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7699375" y="51445"/>
            <a:ext cx="421005" cy="60082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3" name="矩形 2"/>
          <p:cNvSpPr/>
          <p:nvPr userDrawn="1"/>
        </p:nvSpPr>
        <p:spPr>
          <a:xfrm>
            <a:off x="-10795" y="720858"/>
            <a:ext cx="9166225" cy="112416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28025" y="71133"/>
            <a:ext cx="601345" cy="581133"/>
          </a:xfrm>
          <a:prstGeom prst="rect">
            <a:avLst/>
          </a:prstGeom>
        </p:spPr>
      </p:pic>
      <p:pic>
        <p:nvPicPr>
          <p:cNvPr id="6" name="图片 5" descr="QQ图片2018050212203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85720" y="143646"/>
            <a:ext cx="757555" cy="506189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286248" y="215084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pic>
        <p:nvPicPr>
          <p:cNvPr id="11" name="图片 10" descr="C:\Users\Administrator\Desktop\课件制作\倍速PPT模板\封面图\物理.png物理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7119620" y="51445"/>
            <a:ext cx="422275" cy="59701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5" name="图片 14" descr="C:\Users\Administrator\Desktop\九年级.png九年级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>
          <a:xfrm>
            <a:off x="7699375" y="51445"/>
            <a:ext cx="421005" cy="60082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0795" y="720858"/>
            <a:ext cx="9166225" cy="112416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28025" y="71133"/>
            <a:ext cx="601345" cy="581133"/>
          </a:xfrm>
          <a:prstGeom prst="rect">
            <a:avLst/>
          </a:prstGeom>
        </p:spPr>
      </p:pic>
      <p:pic>
        <p:nvPicPr>
          <p:cNvPr id="5" name="图片 4" descr="QQ图片201805021220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1150" y="108605"/>
            <a:ext cx="757555" cy="5061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36415" y="260398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pic>
        <p:nvPicPr>
          <p:cNvPr id="10" name="图片 9" descr="C:\Users\Administrator\Desktop\课件制作\倍速PPT模板\封面图\物理.png物理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7119620" y="51445"/>
            <a:ext cx="422275" cy="59701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1" name="图片 10" descr="C:\Users\Administrator\Desktop\九年级.png九年级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7699375" y="51445"/>
            <a:ext cx="421005" cy="60082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5506;&#31350;&#30005;&#27969;&#30913;&#22330;&#24378;&#24369;.swf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26085" y="2130425"/>
            <a:ext cx="7772400" cy="1471930"/>
          </a:xfrm>
        </p:spPr>
        <p:txBody>
          <a:bodyPr/>
          <a:lstStyle/>
          <a:p>
            <a:pPr algn="ctr"/>
            <a: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教学课件</a:t>
            </a:r>
            <a:b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/>
            </a:r>
            <a:b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685800" y="3834765"/>
            <a:ext cx="7773670" cy="1752600"/>
          </a:xfrm>
        </p:spPr>
        <p:txBody>
          <a:bodyPr/>
          <a:lstStyle/>
          <a:p>
            <a:pPr marL="0" lvl="0" indent="0" algn="ctr">
              <a:buNone/>
            </a:pPr>
            <a:r>
              <a:rPr lang="zh-CN" altLang="en-US" sz="4000" b="1" dirty="0" smtClean="0">
                <a:solidFill>
                  <a:srgbClr val="F94D2B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物理 九年级全一册 北师大版</a:t>
            </a:r>
            <a:endParaRPr lang="en-US" altLang="zh-CN" sz="4000" b="1" dirty="0" smtClean="0">
              <a:solidFill>
                <a:srgbClr val="F94D2B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5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35660" y="1136650"/>
            <a:ext cx="7729855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引导问题二：用什么方法和器材改变和比较通过电磁铁线圈中的电流大小呢？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35660" y="2720975"/>
            <a:ext cx="739076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用滑动变阻器改变线圈中的电流；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35660" y="3617595"/>
            <a:ext cx="782129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用改变电压的方法来改变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电流。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 autoUpdateAnimBg="0"/>
      <p:bldP spid="31749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44718" y="1280702"/>
            <a:ext cx="8458200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引导问题三：</a:t>
            </a:r>
            <a:endParaRPr kumimoji="1" lang="en-US" altLang="zh-CN" sz="2400" baseline="0" dirty="0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用什么方法和器材改变电磁铁线圈的匝数呢？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4718" y="2722717"/>
            <a:ext cx="80010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用中间有抽头可改变匝数的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电磁铁；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44718" y="3667919"/>
            <a:ext cx="77724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用两个匝数不同的电磁铁进行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实验。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 autoUpdateAnimBg="0"/>
      <p:bldP spid="32773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99606" y="1177118"/>
            <a:ext cx="570932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同学们讨论，自己设计实验电路图 。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67089" y="3001071"/>
            <a:ext cx="9144000" cy="492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469465"/>
            <a:ext cx="3306763" cy="247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10" y="2651540"/>
            <a:ext cx="2838127" cy="229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71500" y="850900"/>
            <a:ext cx="367855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实验并收集证据： </a:t>
            </a:r>
          </a:p>
        </p:txBody>
      </p:sp>
      <p:graphicFrame>
        <p:nvGraphicFramePr>
          <p:cNvPr id="16390" name="Group 6"/>
          <p:cNvGraphicFramePr>
            <a:graphicFrameLocks noGrp="1"/>
          </p:cNvGraphicFramePr>
          <p:nvPr/>
        </p:nvGraphicFramePr>
        <p:xfrm>
          <a:off x="571500" y="2501265"/>
          <a:ext cx="7527290" cy="2470216"/>
        </p:xfrm>
        <a:graphic>
          <a:graphicData uri="http://schemas.openxmlformats.org/drawingml/2006/table">
            <a:tbl>
              <a:tblPr/>
              <a:tblGrid>
                <a:gridCol w="1181735"/>
                <a:gridCol w="2066290"/>
                <a:gridCol w="1457325"/>
                <a:gridCol w="1494155"/>
                <a:gridCol w="1327785"/>
              </a:tblGrid>
              <a:tr h="961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kern="120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kern="120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次数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kern="120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保持不变的因素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kern="120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变化的因素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kern="120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吸引小铁钉的个数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kern="1200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分析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kern="1200" baseline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kern="1200" baseline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kern="1200" baseline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000" b="0" kern="1200" baseline="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1" marB="4573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571472" y="1715282"/>
            <a:ext cx="212598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记录实验数据 </a:t>
            </a:r>
          </a:p>
        </p:txBody>
      </p:sp>
      <p:sp>
        <p:nvSpPr>
          <p:cNvPr id="16427" name="Text Box 4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971842" y="1715282"/>
            <a:ext cx="165576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实验开始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596" y="1555580"/>
            <a:ext cx="8153400" cy="22879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algn="just">
              <a:lnSpc>
                <a:spcPct val="150000"/>
              </a:lnSpc>
              <a:tabLst>
                <a:tab pos="5079365" algn="l"/>
              </a:tabLst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结论：影响电磁铁磁性强弱的因素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kumimoji="1" lang="zh-CN" altLang="en-US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</a:t>
            </a:r>
            <a:r>
              <a:rPr kumimoji="1" lang="en-US" altLang="zh-CN" sz="2400" u="sng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kumimoji="1" lang="en-US" altLang="zh-CN" sz="2400" u="sng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。当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电磁铁通电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磁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性，断电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磁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性；线圈匝数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越</a:t>
            </a:r>
            <a:r>
              <a:rPr kumimoji="1" lang="zh-CN" altLang="en-US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磁性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越</a:t>
            </a:r>
            <a:r>
              <a:rPr kumimoji="1" lang="zh-CN" altLang="en-US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插入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后磁性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电流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越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磁性越</a:t>
            </a:r>
            <a:r>
              <a:rPr kumimoji="1" lang="zh-CN" altLang="en-US" sz="2400" u="sng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1" lang="zh-CN" altLang="en-US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625" y="929640"/>
            <a:ext cx="372300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分析与归纳总结：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444208" y="1507540"/>
            <a:ext cx="165735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电流大小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9552" y="2011596"/>
            <a:ext cx="208915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线圈的匝数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411760" y="2011596"/>
            <a:ext cx="180022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有无铁芯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372200" y="2011596"/>
            <a:ext cx="649288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有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27584" y="2565698"/>
            <a:ext cx="792163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无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995738" y="2587660"/>
            <a:ext cx="57626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多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084168" y="2565698"/>
            <a:ext cx="50482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强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668344" y="2637706"/>
            <a:ext cx="1366838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铁芯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763688" y="3141762"/>
            <a:ext cx="10795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增强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95936" y="3141762"/>
            <a:ext cx="57626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大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868144" y="3141762"/>
            <a:ext cx="4318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强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23212" y="4388544"/>
            <a:ext cx="718415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本次实验探究采用的是什么探究方法？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69971" y="5014744"/>
            <a:ext cx="467995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控制变量法、转换法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ldLvl="0" animBg="1"/>
      <p:bldP spid="17415" grpId="0" bldLvl="0" animBg="1"/>
      <p:bldP spid="17416" grpId="0" bldLvl="0" animBg="1"/>
      <p:bldP spid="17417" grpId="0" bldLvl="0" animBg="1"/>
      <p:bldP spid="17418" grpId="0" bldLvl="0" animBg="1"/>
      <p:bldP spid="17419" grpId="0" bldLvl="0" animBg="1"/>
      <p:bldP spid="17420" grpId="0" bldLvl="0" animBg="1"/>
      <p:bldP spid="17421" grpId="0" bldLvl="0" animBg="1"/>
      <p:bldP spid="17422" grpId="0" bldLvl="0" animBg="1"/>
      <p:bldP spid="17423" grpId="0" bldLvl="0" animBg="1"/>
      <p:bldP spid="17424" grpId="0" bldLvl="0" animBg="1"/>
      <p:bldP spid="215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20884" y="2169980"/>
            <a:ext cx="7040880" cy="17532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电磁铁磁性有无，可通过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来控制；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电磁铁磁性强弱，可通过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来控制；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电磁铁的极性变换，可通过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_____________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实现。</a:t>
            </a:r>
            <a:endParaRPr kumimoji="1" lang="en-US" altLang="zh-CN" sz="2400" baseline="0" dirty="0" smtClean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4042464" y="2105291"/>
            <a:ext cx="105918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通断电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4042408" y="2659668"/>
            <a:ext cx="197358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改变电流大小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263390" y="3218971"/>
            <a:ext cx="197358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改变电流方向</a:t>
            </a:r>
          </a:p>
        </p:txBody>
      </p:sp>
      <p:sp>
        <p:nvSpPr>
          <p:cNvPr id="3" name="矩形 2"/>
          <p:cNvSpPr/>
          <p:nvPr/>
        </p:nvSpPr>
        <p:spPr>
          <a:xfrm>
            <a:off x="520884" y="1113618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电磁铁的优点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bldLvl="0" animBg="1" autoUpdateAnimBg="0"/>
      <p:bldP spid="64527" grpId="0" bldLvl="0" animBg="1" autoUpdateAnimBg="0"/>
      <p:bldP spid="6452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01859" y="2179226"/>
            <a:ext cx="8101012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kumimoji="1" lang="zh-CN" altLang="en-US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实质：是电磁铁控制的开关。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1860" y="3019454"/>
            <a:ext cx="7777163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特点</a:t>
            </a:r>
            <a:r>
              <a:rPr lang="zh-CN" altLang="en-US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：可用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低电压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弱电流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来控制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高电压</a:t>
            </a:r>
            <a:r>
              <a:rPr lang="zh-CN" altLang="en-US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强电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lang="zh-CN" altLang="en-US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；还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可以实现远距离操纵和</a:t>
            </a:r>
            <a:r>
              <a:rPr lang="zh-CN" altLang="en-US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自动控制。</a:t>
            </a:r>
          </a:p>
        </p:txBody>
      </p:sp>
      <p:sp>
        <p:nvSpPr>
          <p:cNvPr id="2" name="矩形 1"/>
          <p:cNvSpPr/>
          <p:nvPr/>
        </p:nvSpPr>
        <p:spPr>
          <a:xfrm>
            <a:off x="573590" y="1087113"/>
            <a:ext cx="2672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二、电磁继电器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9553" y="932939"/>
            <a:ext cx="496887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aseline="0">
                <a:latin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400" baseline="0">
                <a:latin typeface="宋体" panose="02010600030101010101" pitchFamily="2" charset="-122"/>
                <a:cs typeface="宋体" panose="02010600030101010101" pitchFamily="2" charset="-122"/>
              </a:rPr>
              <a:t>工作原理：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9750" y="2114550"/>
            <a:ext cx="8004175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 smtClean="0">
                <a:latin typeface="宋体" panose="02010600030101010101" pitchFamily="2" charset="-122"/>
              </a:rPr>
              <a:t>电磁铁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通电</a:t>
            </a:r>
            <a:r>
              <a:rPr lang="zh-CN" altLang="en-US" sz="2400" baseline="0" dirty="0">
                <a:latin typeface="宋体" panose="02010600030101010101" pitchFamily="2" charset="-122"/>
              </a:rPr>
              <a:t>时，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具有磁性</a:t>
            </a:r>
            <a:r>
              <a:rPr lang="zh-CN" altLang="en-US" sz="2400" baseline="0" dirty="0">
                <a:latin typeface="宋体" panose="02010600030101010101" pitchFamily="2" charset="-122"/>
              </a:rPr>
              <a:t>，吸引衔铁</a:t>
            </a:r>
            <a:r>
              <a:rPr lang="zh-CN" altLang="en-US" sz="2400" baseline="0" dirty="0" smtClean="0">
                <a:latin typeface="宋体" panose="02010600030101010101" pitchFamily="2" charset="-122"/>
              </a:rPr>
              <a:t>，使</a:t>
            </a:r>
            <a:r>
              <a:rPr lang="zh-CN" altLang="en-US" sz="2400" baseline="0" dirty="0">
                <a:latin typeface="宋体" panose="02010600030101010101" pitchFamily="2" charset="-122"/>
              </a:rPr>
              <a:t>动触点和静触点接触，工作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电路闭和</a:t>
            </a:r>
            <a:r>
              <a:rPr lang="zh-CN" altLang="en-US" sz="2400" baseline="0" dirty="0" smtClean="0">
                <a:latin typeface="宋体" panose="02010600030101010101" pitchFamily="2" charset="-122"/>
              </a:rPr>
              <a:t>；电磁铁</a:t>
            </a: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断电</a:t>
            </a:r>
            <a:r>
              <a:rPr lang="zh-CN" altLang="en-US" sz="2400" baseline="0" dirty="0">
                <a:latin typeface="宋体" panose="02010600030101010101" pitchFamily="2" charset="-122"/>
              </a:rPr>
              <a:t>后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失去磁性</a:t>
            </a:r>
            <a:r>
              <a:rPr lang="zh-CN" altLang="en-US" sz="2400" baseline="0" dirty="0">
                <a:latin typeface="宋体" panose="02010600030101010101" pitchFamily="2" charset="-122"/>
              </a:rPr>
              <a:t>，弹簧把衔铁拉起来</a:t>
            </a:r>
            <a:r>
              <a:rPr lang="zh-CN" altLang="en-US" sz="2400" baseline="0" dirty="0" smtClean="0">
                <a:latin typeface="宋体" panose="02010600030101010101" pitchFamily="2" charset="-122"/>
              </a:rPr>
              <a:t>，</a:t>
            </a: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切断</a:t>
            </a: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工作</a:t>
            </a: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电路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42579" y="945973"/>
            <a:ext cx="76327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想想议议：电铃是怎样不停地发出声响的？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2687" t="54167" r="36688"/>
          <a:stretch>
            <a:fillRect/>
          </a:stretch>
        </p:blipFill>
        <p:spPr bwMode="auto">
          <a:xfrm>
            <a:off x="611460" y="1893268"/>
            <a:ext cx="7200900" cy="426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026795" y="906780"/>
          <a:ext cx="7554595" cy="532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幻灯片" r:id="rId4" imgW="4572000" imgH="3429000" progId="PowerPoint.Slide.8">
                  <p:embed/>
                </p:oleObj>
              </mc:Choice>
              <mc:Fallback>
                <p:oleObj name="幻灯片" r:id="rId4" imgW="4572000" imgH="34290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795" y="906780"/>
                        <a:ext cx="7554595" cy="5321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-17145" y="2449830"/>
            <a:ext cx="9177655" cy="833120"/>
          </a:xfrm>
        </p:spPr>
        <p:txBody>
          <a:bodyPr/>
          <a:lstStyle/>
          <a:p>
            <a:pPr algn="ctr"/>
            <a:r>
              <a:rPr lang="zh-CN" altLang="en-US" sz="4800" dirty="0" smtClean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第十四章 磁现象</a:t>
            </a:r>
            <a:endParaRPr lang="zh-CN" altLang="en-US" sz="4800" dirty="0">
              <a:solidFill>
                <a:srgbClr val="FF6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0" y="3888105"/>
            <a:ext cx="9177655" cy="1752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dirty="0" smtClean="0">
                <a:solidFill>
                  <a:srgbClr val="F94D2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四、电磁铁及其应用</a:t>
            </a:r>
            <a:endParaRPr lang="zh-CN" altLang="en-US" sz="4000" dirty="0">
              <a:solidFill>
                <a:srgbClr val="F94D2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5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39140" y="1072515"/>
            <a:ext cx="7665720" cy="39503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我来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分析：当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开关闭合，电路被接通，电磁铁有了电流，把衔铁吸过来，在弹簧片下端的小锤就在铃上敲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一下。当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衔铁被吸过来后，它跟螺钉的尖端分开，电路断开，电磁铁失去磁性，弹簧片便弹了回去，衔铁刚触到螺钉，使电路又接通，又把衔铁吸引过来，小锤又敲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一下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只要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开关闭合，电流就这样一通一断地循环下去，铃声就一直响个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730" y="1734185"/>
            <a:ext cx="6433820" cy="433705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42910" y="1072340"/>
            <a:ext cx="3383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三、电磁阀控制车门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7648" y="1011697"/>
            <a:ext cx="7704138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结构：电磁阀由阀体、滑阀、衔铁、电磁线圈等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组成。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3525" y="2010880"/>
            <a:ext cx="7632700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工作原理：电磁阀车门是通过改变线圈中电流的通断，实现磁性的 有无，电磁铁的移动带动滑阀移动，完成车门的关闭和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打开。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3740" y="4087054"/>
            <a:ext cx="7704137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电磁阀的其它应用：燃气热水器的电磁阀门、全自动洗衣机的进、排水系统等。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000364" y="1286654"/>
          <a:ext cx="5357812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Photo Editor 照片" r:id="rId4" imgW="5323810" imgH="3809524" progId="">
                  <p:embed/>
                </p:oleObj>
              </mc:Choice>
              <mc:Fallback>
                <p:oleObj name="Photo Editor 照片" r:id="rId4" imgW="5323810" imgH="3809524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1286654"/>
                        <a:ext cx="5357812" cy="511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00034" y="1000902"/>
            <a:ext cx="1706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磁悬浮列车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28596" y="1692448"/>
            <a:ext cx="76962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首先发现电流磁效应的科学家是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kumimoji="1" lang="en-US" altLang="zh-CN" sz="2400" u="sng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kumimoji="1" lang="en-US" altLang="zh-CN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580112" y="1595782"/>
            <a:ext cx="16002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奥斯特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28596" y="2652144"/>
            <a:ext cx="3598168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奥斯特的实验说明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                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30396" y="3381081"/>
            <a:ext cx="6577908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通电导体和磁体一样</a:t>
            </a:r>
            <a:r>
              <a:rPr kumimoji="1" lang="en-US" altLang="zh-CN" sz="2400" baseline="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1"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周围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也存在着磁场。</a:t>
            </a:r>
            <a:endParaRPr kumimoji="1" lang="en-US" altLang="zh-CN" sz="2400" baseline="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28596" y="4231807"/>
            <a:ext cx="7772400" cy="6272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通电螺线管的磁感应线分布与 </a:t>
            </a:r>
            <a:r>
              <a:rPr kumimoji="1" lang="zh-CN" altLang="en-US" sz="2400" u="sng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1" lang="zh-CN" altLang="en-US" sz="2400" u="sng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十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分相似。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292080" y="4135774"/>
            <a:ext cx="22098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条形磁铁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57158" y="858026"/>
            <a:ext cx="2286000" cy="7196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800" b="1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温故知</a:t>
            </a:r>
            <a:r>
              <a:rPr kumimoji="1" lang="zh-CN" altLang="en-US" sz="2800" b="1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新</a:t>
            </a:r>
            <a:r>
              <a:rPr kumimoji="1" lang="en-US" altLang="zh-CN" sz="2800" b="1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1" lang="zh-CN" altLang="en-US" sz="2800" b="1" baseline="0" dirty="0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ldLvl="0" animBg="1"/>
      <p:bldP spid="60421" grpId="0" bldLvl="0" animBg="1"/>
      <p:bldP spid="604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97110" y="1230606"/>
            <a:ext cx="7827507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kumimoji="1" lang="zh-CN" altLang="en-US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通电螺线管的极性跟电流方向之间的关系</a:t>
            </a:r>
            <a:r>
              <a:rPr kumimoji="1" lang="en-US" altLang="zh-CN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1" lang="zh-CN" altLang="en-US" sz="2400" baseline="0" dirty="0" smtClean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可以根据</a:t>
            </a:r>
            <a:endParaRPr kumimoji="1" lang="en-US" altLang="zh-CN" sz="2400" baseline="0" dirty="0" smtClean="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u="sng" baseline="0" dirty="0" smtClean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kumimoji="1" lang="zh-CN" altLang="en-US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来判定。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968896" y="1751792"/>
            <a:ext cx="26670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右手螺旋定则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796925" y="2888615"/>
            <a:ext cx="8083550" cy="2842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kumimoji="1" lang="zh-CN" altLang="en-US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右手螺旋定则</a:t>
            </a:r>
            <a:r>
              <a:rPr kumimoji="1" lang="en-US" altLang="zh-CN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u="sng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1" lang="en-US" altLang="zh-CN" sz="2400" u="sng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             </a:t>
            </a:r>
            <a:r>
              <a:rPr kumimoji="1" lang="zh-CN" altLang="en-US" sz="2400" u="sng" baseline="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kumimoji="1" lang="en-US" altLang="zh-CN" sz="2400" u="sng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u="sng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</a:t>
            </a:r>
            <a:r>
              <a:rPr kumimoji="1" lang="zh-CN" altLang="en-US" sz="2400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kumimoji="1" lang="en-US" altLang="zh-CN" sz="2400" u="sng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kumimoji="1" lang="en-US" altLang="zh-CN" sz="2400" baseline="0" dirty="0">
              <a:solidFill>
                <a:srgbClr val="00206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u="sng" baseline="0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      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29494" y="3369841"/>
            <a:ext cx="7848600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用右手握住螺线管</a:t>
            </a:r>
            <a:r>
              <a:rPr kumimoji="1" lang="en-US" altLang="zh-CN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四指弯向螺线管中电流的方向</a:t>
            </a:r>
            <a:r>
              <a:rPr kumimoji="1" lang="en-US" altLang="zh-CN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则大拇指所指的那端就是螺线管的</a:t>
            </a:r>
            <a:r>
              <a:rPr kumimoji="1" lang="en-US" altLang="zh-CN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kumimoji="1"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bldLvl="0" animBg="1"/>
      <p:bldP spid="604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17196" y="1071073"/>
            <a:ext cx="484804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5079365" algn="l"/>
              </a:tabLst>
            </a:pP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出下图中小磁针的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磁极。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2" y="2724020"/>
            <a:ext cx="3657600" cy="3048706"/>
          </a:xfrm>
          <a:prstGeom prst="rect">
            <a:avLst/>
          </a:prstGeom>
          <a:noFill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685" y="2715895"/>
            <a:ext cx="3255645" cy="2869565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 bwMode="auto">
          <a:xfrm>
            <a:off x="6056312" y="2876455"/>
            <a:ext cx="1600200" cy="914612"/>
            <a:chOff x="3792" y="1872"/>
            <a:chExt cx="1008" cy="576"/>
          </a:xfrm>
        </p:grpSpPr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>
              <a:off x="3840" y="1872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>
              <a:off x="4800" y="220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 flipH="1">
              <a:off x="4560" y="2256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 flipH="1">
              <a:off x="4368" y="2256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 flipH="1">
              <a:off x="4128" y="2256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 flipH="1">
              <a:off x="3936" y="2208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 flipH="1">
              <a:off x="3792" y="2160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16"/>
          <p:cNvGrpSpPr/>
          <p:nvPr/>
        </p:nvGrpSpPr>
        <p:grpSpPr bwMode="auto">
          <a:xfrm>
            <a:off x="5980112" y="4629462"/>
            <a:ext cx="1676400" cy="914612"/>
            <a:chOff x="3744" y="2976"/>
            <a:chExt cx="1056" cy="576"/>
          </a:xfrm>
        </p:grpSpPr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3744" y="2976"/>
              <a:ext cx="96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3984" y="3024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 flipV="1">
              <a:off x="4176" y="3024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 flipV="1">
              <a:off x="4416" y="3024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V="1">
              <a:off x="4608" y="3024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V="1">
              <a:off x="4752" y="3024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4800" y="3360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</p:grp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3389312" y="3791070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N</a:t>
            </a: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722312" y="3791067"/>
            <a:ext cx="2971800" cy="1524353"/>
            <a:chOff x="432" y="2448"/>
            <a:chExt cx="1872" cy="960"/>
          </a:xfrm>
        </p:grpSpPr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>
              <a:off x="2112" y="244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>
              <a:off x="2304" y="2496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68" name="Line 28"/>
            <p:cNvSpPr>
              <a:spLocks noChangeShapeType="1"/>
            </p:cNvSpPr>
            <p:nvPr/>
          </p:nvSpPr>
          <p:spPr bwMode="auto">
            <a:xfrm flipH="1">
              <a:off x="768" y="3408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69" name="Line 29"/>
            <p:cNvSpPr>
              <a:spLocks noChangeShapeType="1"/>
            </p:cNvSpPr>
            <p:nvPr/>
          </p:nvSpPr>
          <p:spPr bwMode="auto">
            <a:xfrm flipV="1">
              <a:off x="432" y="3120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>
              <a:off x="576" y="244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>
              <a:off x="816" y="244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72" name="Line 32"/>
            <p:cNvSpPr>
              <a:spLocks noChangeShapeType="1"/>
            </p:cNvSpPr>
            <p:nvPr/>
          </p:nvSpPr>
          <p:spPr bwMode="auto">
            <a:xfrm>
              <a:off x="1104" y="244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73" name="Line 33"/>
            <p:cNvSpPr>
              <a:spLocks noChangeShapeType="1"/>
            </p:cNvSpPr>
            <p:nvPr/>
          </p:nvSpPr>
          <p:spPr bwMode="auto">
            <a:xfrm>
              <a:off x="1392" y="244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74" name="Line 34"/>
            <p:cNvSpPr>
              <a:spLocks noChangeShapeType="1"/>
            </p:cNvSpPr>
            <p:nvPr/>
          </p:nvSpPr>
          <p:spPr bwMode="auto">
            <a:xfrm>
              <a:off x="1632" y="2496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75" name="Line 35"/>
            <p:cNvSpPr>
              <a:spLocks noChangeShapeType="1"/>
            </p:cNvSpPr>
            <p:nvPr/>
          </p:nvSpPr>
          <p:spPr bwMode="auto">
            <a:xfrm>
              <a:off x="1872" y="244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  <p:sp>
          <p:nvSpPr>
            <p:cNvPr id="61476" name="Line 36"/>
            <p:cNvSpPr>
              <a:spLocks noChangeShapeType="1"/>
            </p:cNvSpPr>
            <p:nvPr/>
          </p:nvSpPr>
          <p:spPr bwMode="auto">
            <a:xfrm>
              <a:off x="2304" y="3168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100" baseline="0">
                <a:solidFill>
                  <a:srgbClr val="002060"/>
                </a:solidFill>
              </a:endParaRPr>
            </a:p>
          </p:txBody>
        </p:sp>
      </p:grp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646112" y="3729144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1484312" y="2565498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 dirty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2551112" y="2565498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 dirty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7351712" y="3622494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 dirty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7272808" y="4966954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 dirty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7885112" y="2949630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 dirty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7885112" y="4390757"/>
            <a:ext cx="457200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 dirty="0">
                <a:solidFill>
                  <a:srgbClr val="002060"/>
                </a:solidFill>
                <a:latin typeface="Times New Roman" panose="02020603050405020304"/>
                <a:ea typeface="宋体" panose="02010600030101010101" pitchFamily="2" charset="-122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4" grpId="0" bldLvl="0" animBg="1"/>
      <p:bldP spid="61477" grpId="0" bldLvl="0" animBg="1"/>
      <p:bldP spid="61478" grpId="0" bldLvl="0" animBg="1"/>
      <p:bldP spid="61479" grpId="0" bldLvl="0" animBg="1"/>
      <p:bldP spid="61480" grpId="0" bldLvl="0" animBg="1"/>
      <p:bldP spid="61481" grpId="0" bldLvl="0" animBg="1"/>
      <p:bldP spid="61482" grpId="0" bldLvl="0" animBg="1"/>
      <p:bldP spid="6148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3971998" y="4068192"/>
            <a:ext cx="2286000" cy="609741"/>
            <a:chOff x="3312" y="2544"/>
            <a:chExt cx="1440" cy="384"/>
          </a:xfrm>
        </p:grpSpPr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3312" y="2544"/>
              <a:ext cx="0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  <p:sp>
          <p:nvSpPr>
            <p:cNvPr id="62469" name="Line 5"/>
            <p:cNvSpPr>
              <a:spLocks noChangeShapeType="1"/>
            </p:cNvSpPr>
            <p:nvPr/>
          </p:nvSpPr>
          <p:spPr bwMode="auto">
            <a:xfrm>
              <a:off x="3696" y="2544"/>
              <a:ext cx="0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>
              <a:off x="3888" y="2544"/>
              <a:ext cx="0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4080" y="2544"/>
              <a:ext cx="0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>
              <a:off x="4284" y="2544"/>
              <a:ext cx="0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4704" y="2544"/>
              <a:ext cx="48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4488" y="2544"/>
              <a:ext cx="0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3504" y="2544"/>
              <a:ext cx="0" cy="384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 baseline="0"/>
            </a:p>
          </p:txBody>
        </p:sp>
      </p:grp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590998" y="4068192"/>
            <a:ext cx="2819400" cy="685959"/>
          </a:xfrm>
          <a:prstGeom prst="rect">
            <a:avLst/>
          </a:prstGeom>
          <a:solidFill>
            <a:srgbClr val="F3F907"/>
          </a:solidFill>
          <a:ln w="38100">
            <a:solidFill>
              <a:srgbClr val="00FFFF"/>
            </a:solidFill>
            <a:miter lim="800000"/>
          </a:ln>
          <a:effectLst/>
        </p:spPr>
        <p:txBody>
          <a:bodyPr wrap="none" lIns="72566" tIns="36282" rIns="72566" bIns="36282" anchor="ctr"/>
          <a:lstStyle/>
          <a:p>
            <a:pPr>
              <a:lnSpc>
                <a:spcPct val="150000"/>
              </a:lnSpc>
            </a:pPr>
            <a:endParaRPr lang="zh-CN" altLang="en-US" sz="2400" baseline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71472" y="1643844"/>
            <a:ext cx="3692525" cy="12793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定义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一、电磁铁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kumimoji="1"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71508" y="2519298"/>
            <a:ext cx="2751137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构造：</a:t>
            </a:r>
          </a:p>
        </p:txBody>
      </p:sp>
      <p:grpSp>
        <p:nvGrpSpPr>
          <p:cNvPr id="3" name="Group 15"/>
          <p:cNvGrpSpPr/>
          <p:nvPr/>
        </p:nvGrpSpPr>
        <p:grpSpPr bwMode="auto">
          <a:xfrm>
            <a:off x="3667199" y="3763324"/>
            <a:ext cx="2667000" cy="1587868"/>
            <a:chOff x="2088" y="864"/>
            <a:chExt cx="1680" cy="1248"/>
          </a:xfrm>
        </p:grpSpPr>
        <p:sp>
          <p:nvSpPr>
            <p:cNvPr id="62480" name="Freeform 16"/>
            <p:cNvSpPr/>
            <p:nvPr/>
          </p:nvSpPr>
          <p:spPr bwMode="auto">
            <a:xfrm>
              <a:off x="2292" y="864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1" name="Freeform 17"/>
            <p:cNvSpPr/>
            <p:nvPr/>
          </p:nvSpPr>
          <p:spPr bwMode="auto">
            <a:xfrm>
              <a:off x="2472" y="864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2" name="Freeform 18"/>
            <p:cNvSpPr/>
            <p:nvPr/>
          </p:nvSpPr>
          <p:spPr bwMode="auto">
            <a:xfrm>
              <a:off x="2664" y="864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3" name="Freeform 19"/>
            <p:cNvSpPr/>
            <p:nvPr/>
          </p:nvSpPr>
          <p:spPr bwMode="auto">
            <a:xfrm>
              <a:off x="2868" y="864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4" name="Freeform 20"/>
            <p:cNvSpPr/>
            <p:nvPr/>
          </p:nvSpPr>
          <p:spPr bwMode="auto">
            <a:xfrm>
              <a:off x="3060" y="864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5" name="Freeform 21"/>
            <p:cNvSpPr/>
            <p:nvPr/>
          </p:nvSpPr>
          <p:spPr bwMode="auto">
            <a:xfrm>
              <a:off x="3264" y="864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6" name="Freeform 22"/>
            <p:cNvSpPr/>
            <p:nvPr/>
          </p:nvSpPr>
          <p:spPr bwMode="auto">
            <a:xfrm>
              <a:off x="3468" y="864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7" name="Freeform 23"/>
            <p:cNvSpPr/>
            <p:nvPr/>
          </p:nvSpPr>
          <p:spPr bwMode="auto">
            <a:xfrm>
              <a:off x="3720" y="1584"/>
              <a:ext cx="4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528"/>
                </a:cxn>
              </a:cxnLst>
              <a:rect l="0" t="0" r="r" b="b"/>
              <a:pathLst>
                <a:path w="48" h="528">
                  <a:moveTo>
                    <a:pt x="0" y="0"/>
                  </a:moveTo>
                  <a:cubicBezTo>
                    <a:pt x="20" y="216"/>
                    <a:pt x="40" y="432"/>
                    <a:pt x="48" y="528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88" name="Freeform 24"/>
            <p:cNvSpPr/>
            <p:nvPr/>
          </p:nvSpPr>
          <p:spPr bwMode="auto">
            <a:xfrm>
              <a:off x="2088" y="864"/>
              <a:ext cx="192" cy="1216"/>
            </a:xfrm>
            <a:custGeom>
              <a:avLst/>
              <a:gdLst/>
              <a:ahLst/>
              <a:cxnLst>
                <a:cxn ang="0">
                  <a:pos x="0" y="1216"/>
                </a:cxn>
                <a:cxn ang="0">
                  <a:pos x="144" y="160"/>
                </a:cxn>
                <a:cxn ang="0">
                  <a:pos x="192" y="256"/>
                </a:cxn>
              </a:cxnLst>
              <a:rect l="0" t="0" r="r" b="b"/>
              <a:pathLst>
                <a:path w="192" h="1216">
                  <a:moveTo>
                    <a:pt x="0" y="1216"/>
                  </a:moveTo>
                  <a:cubicBezTo>
                    <a:pt x="56" y="768"/>
                    <a:pt x="112" y="320"/>
                    <a:pt x="144" y="160"/>
                  </a:cubicBezTo>
                  <a:cubicBezTo>
                    <a:pt x="176" y="0"/>
                    <a:pt x="184" y="128"/>
                    <a:pt x="192" y="256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3575685" y="1630726"/>
            <a:ext cx="4716780" cy="626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</a:rPr>
              <a:t>电磁铁是一个带有铁芯的螺线管。</a:t>
            </a:r>
          </a:p>
        </p:txBody>
      </p:sp>
      <p:grpSp>
        <p:nvGrpSpPr>
          <p:cNvPr id="4" name="Group 26"/>
          <p:cNvGrpSpPr/>
          <p:nvPr/>
        </p:nvGrpSpPr>
        <p:grpSpPr bwMode="auto">
          <a:xfrm>
            <a:off x="2968625" y="3180715"/>
            <a:ext cx="1295400" cy="645541"/>
            <a:chOff x="2136" y="2106"/>
            <a:chExt cx="856" cy="592"/>
          </a:xfrm>
        </p:grpSpPr>
        <p:sp>
          <p:nvSpPr>
            <p:cNvPr id="62491" name="AutoShape 27"/>
            <p:cNvSpPr>
              <a:spLocks noChangeArrowheads="1"/>
            </p:cNvSpPr>
            <p:nvPr/>
          </p:nvSpPr>
          <p:spPr bwMode="auto">
            <a:xfrm flipH="1">
              <a:off x="2136" y="2208"/>
              <a:ext cx="672" cy="432"/>
            </a:xfrm>
            <a:prstGeom prst="wedgeRoundRectCallout">
              <a:avLst>
                <a:gd name="adj1" fmla="val -41519"/>
                <a:gd name="adj2" fmla="val 76384"/>
                <a:gd name="adj3" fmla="val 16667"/>
              </a:avLst>
            </a:prstGeom>
            <a:solidFill>
              <a:srgbClr val="FF99CC">
                <a:alpha val="50000"/>
              </a:srgb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endParaRPr kumimoji="1" lang="zh-CN" altLang="zh-CN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2176" y="2106"/>
              <a:ext cx="816" cy="5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400" baseline="0" dirty="0">
                  <a:solidFill>
                    <a:srgbClr val="000000"/>
                  </a:solidFill>
                  <a:latin typeface="宋体" panose="02010600030101010101" pitchFamily="2" charset="-122"/>
                </a:rPr>
                <a:t>线圈</a:t>
              </a:r>
            </a:p>
          </p:txBody>
        </p:sp>
      </p:grpSp>
      <p:grpSp>
        <p:nvGrpSpPr>
          <p:cNvPr id="5" name="Group 29"/>
          <p:cNvGrpSpPr/>
          <p:nvPr/>
        </p:nvGrpSpPr>
        <p:grpSpPr bwMode="auto">
          <a:xfrm>
            <a:off x="6315075" y="3437255"/>
            <a:ext cx="1272540" cy="645325"/>
            <a:chOff x="4284" y="2263"/>
            <a:chExt cx="890" cy="593"/>
          </a:xfrm>
        </p:grpSpPr>
        <p:sp>
          <p:nvSpPr>
            <p:cNvPr id="62494" name="AutoShape 30"/>
            <p:cNvSpPr>
              <a:spLocks noChangeArrowheads="1"/>
            </p:cNvSpPr>
            <p:nvPr/>
          </p:nvSpPr>
          <p:spPr bwMode="auto">
            <a:xfrm>
              <a:off x="4284" y="2400"/>
              <a:ext cx="684" cy="408"/>
            </a:xfrm>
            <a:prstGeom prst="wedgeRoundRectCallout">
              <a:avLst>
                <a:gd name="adj1" fmla="val -41667"/>
                <a:gd name="adj2" fmla="val 78185"/>
                <a:gd name="adj3" fmla="val 16667"/>
              </a:avLst>
            </a:prstGeom>
            <a:solidFill>
              <a:srgbClr val="FF99CC">
                <a:alpha val="50000"/>
              </a:srgb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endParaRPr kumimoji="1" lang="zh-CN" altLang="zh-CN" sz="2400" baseline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2495" name="Text Box 31"/>
            <p:cNvSpPr txBox="1">
              <a:spLocks noChangeArrowheads="1"/>
            </p:cNvSpPr>
            <p:nvPr/>
          </p:nvSpPr>
          <p:spPr bwMode="auto">
            <a:xfrm>
              <a:off x="4358" y="2263"/>
              <a:ext cx="816" cy="59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400" baseline="0" dirty="0">
                  <a:solidFill>
                    <a:srgbClr val="000000"/>
                  </a:solidFill>
                  <a:latin typeface="宋体" panose="02010600030101010101" pitchFamily="2" charset="-122"/>
                </a:rPr>
                <a:t>铁芯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2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2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bldLvl="0" animBg="1"/>
      <p:bldP spid="62478" grpId="0" bldLvl="0" animBg="1" autoUpdateAnimBg="0"/>
      <p:bldP spid="62489" grpId="0" uiExpand="1" build="allAtOnce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42910" y="892548"/>
            <a:ext cx="70866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制作电磁铁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42910" y="1858158"/>
            <a:ext cx="7488832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用细漆包线在大铁钉上顺一个方向绕制一定匝数的线圈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;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再用棉线在漆包线表面缠绕一层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使漆包线不致松散。这样就制成了一个电磁铁。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3569" y="4102024"/>
            <a:ext cx="638492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 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电磁铁的磁性和什么因素有关？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ldLvl="0" animBg="1" autoUpdateAnimBg="0"/>
      <p:bldP spid="63492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28030" y="2341091"/>
            <a:ext cx="4608883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5079365" algn="l"/>
              </a:tabLst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猜想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：与电流大小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有关。</a:t>
            </a:r>
            <a:endParaRPr kumimoji="1"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5079365" algn="l"/>
              </a:tabLst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猜想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：与有无铁芯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有关。</a:t>
            </a:r>
            <a:endParaRPr kumimoji="1"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5079365" algn="l"/>
              </a:tabLst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猜想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：与线圈的匝数有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关。</a:t>
            </a:r>
            <a:endParaRPr kumimoji="1"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8029" y="1284729"/>
            <a:ext cx="457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5079365" algn="l"/>
              </a:tabLst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）猜想与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假设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16251" y="1998440"/>
            <a:ext cx="84582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引导问题一：用什么办法来判断电磁铁磁性强弱呢？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16251" y="952708"/>
            <a:ext cx="425958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6" tIns="36282" rIns="72566" bIns="36282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制定计划和设计实验方案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16251" y="2764076"/>
            <a:ext cx="76962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看吸引铁屑的多少；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16251" y="3479930"/>
            <a:ext cx="79248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6" tIns="36282" rIns="72566" bIns="36282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看它吸引大头针的个数；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23871" y="4227047"/>
            <a:ext cx="76962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6" tIns="36282" rIns="72566" bIns="36282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看它对弹簧秤下端所挂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铁的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吸引力的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ldLvl="0" animBg="1" autoUpdateAnimBg="0"/>
      <p:bldP spid="33798" grpId="0" bldLvl="0" animBg="1" autoUpdateAnimBg="0"/>
      <p:bldP spid="33799" grpId="0" bldLvl="0" animBg="1" autoUpdateAnimBg="0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光盘九年级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1283</Words>
  <Application>Microsoft Office PowerPoint</Application>
  <PresentationFormat>自定义</PresentationFormat>
  <Paragraphs>100</Paragraphs>
  <Slides>23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1</vt:lpstr>
      <vt:lpstr>光盘九年级模板</vt:lpstr>
      <vt:lpstr>幻灯片</vt:lpstr>
      <vt:lpstr>Photo Editor 照片</vt:lpstr>
      <vt:lpstr>教学课件  </vt:lpstr>
      <vt:lpstr>第十四章 磁现象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教学课件  </dc:title>
  <dc:subject/>
  <dc:creator/>
  <cp:keywords/>
  <dc:description/>
  <cp:lastModifiedBy>User</cp:lastModifiedBy>
  <cp:revision>2</cp:revision>
  <cp:lastPrinted>2113-01-01T00:00:00Z</cp:lastPrinted>
  <dcterms:created xsi:type="dcterms:W3CDTF">2015-05-08T05:26:00Z</dcterms:created>
  <dcterms:modified xsi:type="dcterms:W3CDTF">2020-04-21T10:10:20Z</dcterms:modified>
  <cp:category/>
</cp:coreProperties>
</file>