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2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heme/theme3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3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4.xml" ContentType="application/vnd.openxmlformats-officedocument.presentationml.notesSl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15" r:id="rId2"/>
    <p:sldId id="709" r:id="rId3"/>
    <p:sldId id="867" r:id="rId4"/>
    <p:sldId id="868" r:id="rId5"/>
    <p:sldId id="869" r:id="rId6"/>
    <p:sldId id="870" r:id="rId7"/>
    <p:sldId id="894" r:id="rId8"/>
    <p:sldId id="847" r:id="rId9"/>
    <p:sldId id="897" r:id="rId10"/>
    <p:sldId id="898" r:id="rId11"/>
    <p:sldId id="896" r:id="rId12"/>
    <p:sldId id="715" r:id="rId13"/>
    <p:sldId id="727" r:id="rId14"/>
    <p:sldId id="900" r:id="rId15"/>
    <p:sldId id="901" r:id="rId16"/>
    <p:sldId id="905" r:id="rId17"/>
    <p:sldId id="903" r:id="rId18"/>
    <p:sldId id="904" r:id="rId19"/>
    <p:sldId id="906" r:id="rId20"/>
    <p:sldId id="899" r:id="rId21"/>
    <p:sldId id="907" r:id="rId22"/>
    <p:sldId id="908" r:id="rId23"/>
    <p:sldId id="909" r:id="rId24"/>
    <p:sldId id="910" r:id="rId25"/>
    <p:sldId id="911" r:id="rId26"/>
    <p:sldId id="912" r:id="rId27"/>
    <p:sldId id="913" r:id="rId28"/>
    <p:sldId id="914" r:id="rId29"/>
    <p:sldId id="915" r:id="rId30"/>
    <p:sldId id="916" r:id="rId31"/>
    <p:sldId id="917" r:id="rId32"/>
    <p:sldId id="918" r:id="rId33"/>
    <p:sldId id="919" r:id="rId34"/>
    <p:sldId id="822" r:id="rId35"/>
    <p:sldId id="921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9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140"/>
        <p:guide pos="393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heme" Target="../theme/theme3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theme" Target="../theme/theme2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363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741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1945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765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765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198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198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13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.png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tags" Target="../tags/tag258.xml"/><Relationship Id="rId3" Type="http://schemas.openxmlformats.org/officeDocument/2006/relationships/tags" Target="../tags/tag24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tags" Target="../tags/tag257.xml"/><Relationship Id="rId2" Type="http://schemas.openxmlformats.org/officeDocument/2006/relationships/video" Target="../media/media3.mp4"/><Relationship Id="rId16" Type="http://schemas.openxmlformats.org/officeDocument/2006/relationships/tags" Target="../tags/tag256.xml"/><Relationship Id="rId20" Type="http://schemas.openxmlformats.org/officeDocument/2006/relationships/tags" Target="../tags/tag260.xml"/><Relationship Id="rId1" Type="http://schemas.microsoft.com/office/2007/relationships/media" Target="../media/media3.mp4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5" Type="http://schemas.openxmlformats.org/officeDocument/2006/relationships/tags" Target="../tags/tag245.xml"/><Relationship Id="rId15" Type="http://schemas.openxmlformats.org/officeDocument/2006/relationships/tags" Target="../tags/tag255.xml"/><Relationship Id="rId23" Type="http://schemas.openxmlformats.org/officeDocument/2006/relationships/image" Target="../media/image20.png"/><Relationship Id="rId10" Type="http://schemas.openxmlformats.org/officeDocument/2006/relationships/tags" Target="../tags/tag250.xml"/><Relationship Id="rId19" Type="http://schemas.openxmlformats.org/officeDocument/2006/relationships/tags" Target="../tags/tag259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image" Target="../media/image18.png"/><Relationship Id="rId5" Type="http://schemas.openxmlformats.org/officeDocument/2006/relationships/tags" Target="../tags/tag26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64.xml"/><Relationship Id="rId9" Type="http://schemas.openxmlformats.org/officeDocument/2006/relationships/tags" Target="../tags/tag2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13" Type="http://schemas.openxmlformats.org/officeDocument/2006/relationships/hyperlink" Target="&#20108;&#21147;&#24179;&#34913;&#30340;&#26465;&#20214;.swf" TargetMode="External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4.xml"/><Relationship Id="rId15" Type="http://schemas.openxmlformats.org/officeDocument/2006/relationships/image" Target="../media/image21.png"/><Relationship Id="rId10" Type="http://schemas.openxmlformats.org/officeDocument/2006/relationships/tags" Target="../tags/tag279.xml"/><Relationship Id="rId4" Type="http://schemas.openxmlformats.org/officeDocument/2006/relationships/tags" Target="../tags/tag273.xml"/><Relationship Id="rId9" Type="http://schemas.openxmlformats.org/officeDocument/2006/relationships/tags" Target="../tags/tag278.xml"/><Relationship Id="rId1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tags" Target="../tags/tag295.xml"/><Relationship Id="rId18" Type="http://schemas.openxmlformats.org/officeDocument/2006/relationships/tags" Target="../tags/tag300.xml"/><Relationship Id="rId26" Type="http://schemas.openxmlformats.org/officeDocument/2006/relationships/tags" Target="../tags/tag308.xml"/><Relationship Id="rId3" Type="http://schemas.openxmlformats.org/officeDocument/2006/relationships/tags" Target="../tags/tag285.xml"/><Relationship Id="rId21" Type="http://schemas.openxmlformats.org/officeDocument/2006/relationships/tags" Target="../tags/tag303.xml"/><Relationship Id="rId7" Type="http://schemas.openxmlformats.org/officeDocument/2006/relationships/tags" Target="../tags/tag289.xml"/><Relationship Id="rId12" Type="http://schemas.openxmlformats.org/officeDocument/2006/relationships/tags" Target="../tags/tag294.xml"/><Relationship Id="rId17" Type="http://schemas.openxmlformats.org/officeDocument/2006/relationships/tags" Target="../tags/tag299.xml"/><Relationship Id="rId25" Type="http://schemas.openxmlformats.org/officeDocument/2006/relationships/tags" Target="../tags/tag307.xml"/><Relationship Id="rId2" Type="http://schemas.openxmlformats.org/officeDocument/2006/relationships/tags" Target="../tags/tag284.xml"/><Relationship Id="rId16" Type="http://schemas.openxmlformats.org/officeDocument/2006/relationships/tags" Target="../tags/tag298.xml"/><Relationship Id="rId20" Type="http://schemas.openxmlformats.org/officeDocument/2006/relationships/tags" Target="../tags/tag302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tags" Target="../tags/tag293.xml"/><Relationship Id="rId24" Type="http://schemas.openxmlformats.org/officeDocument/2006/relationships/tags" Target="../tags/tag306.xml"/><Relationship Id="rId5" Type="http://schemas.openxmlformats.org/officeDocument/2006/relationships/tags" Target="../tags/tag287.xml"/><Relationship Id="rId15" Type="http://schemas.openxmlformats.org/officeDocument/2006/relationships/tags" Target="../tags/tag297.xml"/><Relationship Id="rId23" Type="http://schemas.openxmlformats.org/officeDocument/2006/relationships/tags" Target="../tags/tag305.xml"/><Relationship Id="rId28" Type="http://schemas.openxmlformats.org/officeDocument/2006/relationships/tags" Target="../tags/tag310.xml"/><Relationship Id="rId10" Type="http://schemas.openxmlformats.org/officeDocument/2006/relationships/tags" Target="../tags/tag292.xml"/><Relationship Id="rId19" Type="http://schemas.openxmlformats.org/officeDocument/2006/relationships/tags" Target="../tags/tag301.xml"/><Relationship Id="rId31" Type="http://schemas.openxmlformats.org/officeDocument/2006/relationships/image" Target="../media/image3.jpeg"/><Relationship Id="rId4" Type="http://schemas.openxmlformats.org/officeDocument/2006/relationships/tags" Target="../tags/tag286.xml"/><Relationship Id="rId9" Type="http://schemas.openxmlformats.org/officeDocument/2006/relationships/tags" Target="../tags/tag291.xml"/><Relationship Id="rId14" Type="http://schemas.openxmlformats.org/officeDocument/2006/relationships/tags" Target="../tags/tag296.xml"/><Relationship Id="rId22" Type="http://schemas.openxmlformats.org/officeDocument/2006/relationships/tags" Target="../tags/tag304.xml"/><Relationship Id="rId27" Type="http://schemas.openxmlformats.org/officeDocument/2006/relationships/tags" Target="../tags/tag309.xml"/><Relationship Id="rId30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tags" Target="../tags/tag326.xml"/><Relationship Id="rId18" Type="http://schemas.openxmlformats.org/officeDocument/2006/relationships/tags" Target="../tags/tag331.xml"/><Relationship Id="rId3" Type="http://schemas.openxmlformats.org/officeDocument/2006/relationships/tags" Target="../tags/tag316.xml"/><Relationship Id="rId21" Type="http://schemas.openxmlformats.org/officeDocument/2006/relationships/tags" Target="../tags/tag334.xml"/><Relationship Id="rId7" Type="http://schemas.openxmlformats.org/officeDocument/2006/relationships/tags" Target="../tags/tag320.xml"/><Relationship Id="rId12" Type="http://schemas.openxmlformats.org/officeDocument/2006/relationships/tags" Target="../tags/tag325.xml"/><Relationship Id="rId17" Type="http://schemas.openxmlformats.org/officeDocument/2006/relationships/tags" Target="../tags/tag330.xml"/><Relationship Id="rId25" Type="http://schemas.openxmlformats.org/officeDocument/2006/relationships/image" Target="../media/image22.jpeg"/><Relationship Id="rId2" Type="http://schemas.openxmlformats.org/officeDocument/2006/relationships/tags" Target="../tags/tag315.xml"/><Relationship Id="rId16" Type="http://schemas.openxmlformats.org/officeDocument/2006/relationships/tags" Target="../tags/tag329.xml"/><Relationship Id="rId20" Type="http://schemas.openxmlformats.org/officeDocument/2006/relationships/tags" Target="../tags/tag333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tags" Target="../tags/tag324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318.xml"/><Relationship Id="rId15" Type="http://schemas.openxmlformats.org/officeDocument/2006/relationships/tags" Target="../tags/tag328.xml"/><Relationship Id="rId23" Type="http://schemas.openxmlformats.org/officeDocument/2006/relationships/tags" Target="../tags/tag336.xml"/><Relationship Id="rId10" Type="http://schemas.openxmlformats.org/officeDocument/2006/relationships/tags" Target="../tags/tag323.xml"/><Relationship Id="rId19" Type="http://schemas.openxmlformats.org/officeDocument/2006/relationships/tags" Target="../tags/tag332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4" Type="http://schemas.openxmlformats.org/officeDocument/2006/relationships/tags" Target="../tags/tag327.xml"/><Relationship Id="rId22" Type="http://schemas.openxmlformats.org/officeDocument/2006/relationships/tags" Target="../tags/tag3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13" Type="http://schemas.openxmlformats.org/officeDocument/2006/relationships/tags" Target="../tags/tag349.xml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12" Type="http://schemas.openxmlformats.org/officeDocument/2006/relationships/tags" Target="../tags/tag348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tags" Target="../tags/tag347.xml"/><Relationship Id="rId5" Type="http://schemas.openxmlformats.org/officeDocument/2006/relationships/tags" Target="../tags/tag341.xml"/><Relationship Id="rId15" Type="http://schemas.openxmlformats.org/officeDocument/2006/relationships/image" Target="../media/image5.jpeg"/><Relationship Id="rId10" Type="http://schemas.openxmlformats.org/officeDocument/2006/relationships/tags" Target="../tags/tag346.xml"/><Relationship Id="rId4" Type="http://schemas.openxmlformats.org/officeDocument/2006/relationships/tags" Target="../tags/tag340.xml"/><Relationship Id="rId9" Type="http://schemas.openxmlformats.org/officeDocument/2006/relationships/tags" Target="../tags/tag345.xml"/><Relationship Id="rId1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23.png"/><Relationship Id="rId5" Type="http://schemas.openxmlformats.org/officeDocument/2006/relationships/tags" Target="../tags/tag36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59.xml"/><Relationship Id="rId9" Type="http://schemas.openxmlformats.org/officeDocument/2006/relationships/tags" Target="../tags/tag36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tags" Target="../tags/tag377.xml"/><Relationship Id="rId18" Type="http://schemas.openxmlformats.org/officeDocument/2006/relationships/tags" Target="../tags/tag382.xml"/><Relationship Id="rId3" Type="http://schemas.openxmlformats.org/officeDocument/2006/relationships/tags" Target="../tags/tag367.xml"/><Relationship Id="rId21" Type="http://schemas.openxmlformats.org/officeDocument/2006/relationships/tags" Target="../tags/tag385.xml"/><Relationship Id="rId7" Type="http://schemas.openxmlformats.org/officeDocument/2006/relationships/tags" Target="../tags/tag371.xml"/><Relationship Id="rId12" Type="http://schemas.openxmlformats.org/officeDocument/2006/relationships/tags" Target="../tags/tag376.xml"/><Relationship Id="rId17" Type="http://schemas.openxmlformats.org/officeDocument/2006/relationships/tags" Target="../tags/tag381.xml"/><Relationship Id="rId2" Type="http://schemas.openxmlformats.org/officeDocument/2006/relationships/tags" Target="../tags/tag366.xml"/><Relationship Id="rId16" Type="http://schemas.openxmlformats.org/officeDocument/2006/relationships/tags" Target="../tags/tag380.xml"/><Relationship Id="rId20" Type="http://schemas.openxmlformats.org/officeDocument/2006/relationships/tags" Target="../tags/tag384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23" Type="http://schemas.openxmlformats.org/officeDocument/2006/relationships/image" Target="../media/image24.jpeg"/><Relationship Id="rId10" Type="http://schemas.openxmlformats.org/officeDocument/2006/relationships/tags" Target="../tags/tag374.xml"/><Relationship Id="rId19" Type="http://schemas.openxmlformats.org/officeDocument/2006/relationships/tags" Target="../tags/tag383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Relationship Id="rId2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tags" Target="../tags/tag398.xml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12" Type="http://schemas.openxmlformats.org/officeDocument/2006/relationships/tags" Target="../tags/tag397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5" Type="http://schemas.openxmlformats.org/officeDocument/2006/relationships/tags" Target="../tags/tag390.xml"/><Relationship Id="rId10" Type="http://schemas.openxmlformats.org/officeDocument/2006/relationships/tags" Target="../tags/tag395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92.xml"/><Relationship Id="rId18" Type="http://schemas.openxmlformats.org/officeDocument/2006/relationships/tags" Target="../tags/tag97.xml"/><Relationship Id="rId26" Type="http://schemas.openxmlformats.org/officeDocument/2006/relationships/tags" Target="../tags/tag105.xml"/><Relationship Id="rId3" Type="http://schemas.openxmlformats.org/officeDocument/2006/relationships/tags" Target="../tags/tag82.xml"/><Relationship Id="rId21" Type="http://schemas.openxmlformats.org/officeDocument/2006/relationships/tags" Target="../tags/tag100.xml"/><Relationship Id="rId34" Type="http://schemas.openxmlformats.org/officeDocument/2006/relationships/image" Target="../media/image4.jpeg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5" Type="http://schemas.openxmlformats.org/officeDocument/2006/relationships/tags" Target="../tags/tag104.xml"/><Relationship Id="rId33" Type="http://schemas.openxmlformats.org/officeDocument/2006/relationships/image" Target="../media/image3.jpeg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tags" Target="../tags/tag99.xml"/><Relationship Id="rId29" Type="http://schemas.openxmlformats.org/officeDocument/2006/relationships/tags" Target="../tags/tag108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tags" Target="../tags/tag103.xml"/><Relationship Id="rId32" Type="http://schemas.openxmlformats.org/officeDocument/2006/relationships/notesSlide" Target="../notesSlides/notesSlide2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23" Type="http://schemas.openxmlformats.org/officeDocument/2006/relationships/tags" Target="../tags/tag102.xml"/><Relationship Id="rId28" Type="http://schemas.openxmlformats.org/officeDocument/2006/relationships/tags" Target="../tags/tag107.xml"/><Relationship Id="rId10" Type="http://schemas.openxmlformats.org/officeDocument/2006/relationships/tags" Target="../tags/tag89.xml"/><Relationship Id="rId19" Type="http://schemas.openxmlformats.org/officeDocument/2006/relationships/tags" Target="../tags/tag98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tags" Target="../tags/tag101.xml"/><Relationship Id="rId27" Type="http://schemas.openxmlformats.org/officeDocument/2006/relationships/tags" Target="../tags/tag106.xml"/><Relationship Id="rId30" Type="http://schemas.openxmlformats.org/officeDocument/2006/relationships/tags" Target="../tags/tag109.xml"/><Relationship Id="rId35" Type="http://schemas.openxmlformats.org/officeDocument/2006/relationships/image" Target="../media/image5.jpeg"/><Relationship Id="rId8" Type="http://schemas.openxmlformats.org/officeDocument/2006/relationships/tags" Target="../tags/tag8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411.xml"/><Relationship Id="rId18" Type="http://schemas.openxmlformats.org/officeDocument/2006/relationships/tags" Target="../tags/tag416.xml"/><Relationship Id="rId26" Type="http://schemas.openxmlformats.org/officeDocument/2006/relationships/tags" Target="../tags/tag424.xml"/><Relationship Id="rId3" Type="http://schemas.openxmlformats.org/officeDocument/2006/relationships/tags" Target="../tags/tag401.xml"/><Relationship Id="rId21" Type="http://schemas.openxmlformats.org/officeDocument/2006/relationships/tags" Target="../tags/tag419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tags" Target="../tags/tag415.xml"/><Relationship Id="rId25" Type="http://schemas.openxmlformats.org/officeDocument/2006/relationships/tags" Target="../tags/tag423.xml"/><Relationship Id="rId33" Type="http://schemas.openxmlformats.org/officeDocument/2006/relationships/tags" Target="../tags/tag431.xml"/><Relationship Id="rId2" Type="http://schemas.openxmlformats.org/officeDocument/2006/relationships/tags" Target="../tags/tag400.xml"/><Relationship Id="rId16" Type="http://schemas.openxmlformats.org/officeDocument/2006/relationships/tags" Target="../tags/tag414.xml"/><Relationship Id="rId20" Type="http://schemas.openxmlformats.org/officeDocument/2006/relationships/tags" Target="../tags/tag418.xml"/><Relationship Id="rId29" Type="http://schemas.openxmlformats.org/officeDocument/2006/relationships/tags" Target="../tags/tag427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24" Type="http://schemas.openxmlformats.org/officeDocument/2006/relationships/tags" Target="../tags/tag422.xml"/><Relationship Id="rId32" Type="http://schemas.openxmlformats.org/officeDocument/2006/relationships/tags" Target="../tags/tag430.xml"/><Relationship Id="rId5" Type="http://schemas.openxmlformats.org/officeDocument/2006/relationships/tags" Target="../tags/tag403.xml"/><Relationship Id="rId15" Type="http://schemas.openxmlformats.org/officeDocument/2006/relationships/tags" Target="../tags/tag413.xml"/><Relationship Id="rId23" Type="http://schemas.openxmlformats.org/officeDocument/2006/relationships/tags" Target="../tags/tag421.xml"/><Relationship Id="rId28" Type="http://schemas.openxmlformats.org/officeDocument/2006/relationships/tags" Target="../tags/tag426.xml"/><Relationship Id="rId36" Type="http://schemas.openxmlformats.org/officeDocument/2006/relationships/image" Target="../media/image26.png"/><Relationship Id="rId10" Type="http://schemas.openxmlformats.org/officeDocument/2006/relationships/tags" Target="../tags/tag408.xml"/><Relationship Id="rId19" Type="http://schemas.openxmlformats.org/officeDocument/2006/relationships/tags" Target="../tags/tag417.xml"/><Relationship Id="rId31" Type="http://schemas.openxmlformats.org/officeDocument/2006/relationships/tags" Target="../tags/tag429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tags" Target="../tags/tag412.xml"/><Relationship Id="rId22" Type="http://schemas.openxmlformats.org/officeDocument/2006/relationships/tags" Target="../tags/tag420.xml"/><Relationship Id="rId27" Type="http://schemas.openxmlformats.org/officeDocument/2006/relationships/tags" Target="../tags/tag425.xml"/><Relationship Id="rId30" Type="http://schemas.openxmlformats.org/officeDocument/2006/relationships/tags" Target="../tags/tag428.xml"/><Relationship Id="rId35" Type="http://schemas.openxmlformats.org/officeDocument/2006/relationships/image" Target="../media/image25.jpeg"/><Relationship Id="rId8" Type="http://schemas.openxmlformats.org/officeDocument/2006/relationships/tags" Target="../tags/tag40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tags" Target="../tags/tag444.xml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tags" Target="../tags/tag443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tags" Target="../tags/tag442.xml"/><Relationship Id="rId5" Type="http://schemas.openxmlformats.org/officeDocument/2006/relationships/tags" Target="../tags/tag436.xml"/><Relationship Id="rId10" Type="http://schemas.openxmlformats.org/officeDocument/2006/relationships/tags" Target="../tags/tag441.xml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51.xml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54.xml"/><Relationship Id="rId7" Type="http://schemas.openxmlformats.org/officeDocument/2006/relationships/tags" Target="../tags/tag458.xml"/><Relationship Id="rId12" Type="http://schemas.openxmlformats.org/officeDocument/2006/relationships/image" Target="../media/image30.png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tags" Target="../tags/tag457.xml"/><Relationship Id="rId11" Type="http://schemas.openxmlformats.org/officeDocument/2006/relationships/image" Target="../media/image29.gif"/><Relationship Id="rId5" Type="http://schemas.openxmlformats.org/officeDocument/2006/relationships/tags" Target="../tags/tag456.xml"/><Relationship Id="rId10" Type="http://schemas.openxmlformats.org/officeDocument/2006/relationships/image" Target="../media/image28.gif"/><Relationship Id="rId4" Type="http://schemas.openxmlformats.org/officeDocument/2006/relationships/tags" Target="../tags/tag455.xml"/><Relationship Id="rId9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13" Type="http://schemas.openxmlformats.org/officeDocument/2006/relationships/tags" Target="../tags/tag471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12" Type="http://schemas.openxmlformats.org/officeDocument/2006/relationships/tags" Target="../tags/tag470.xml"/><Relationship Id="rId17" Type="http://schemas.openxmlformats.org/officeDocument/2006/relationships/tags" Target="../tags/tag475.xml"/><Relationship Id="rId2" Type="http://schemas.openxmlformats.org/officeDocument/2006/relationships/tags" Target="../tags/tag460.xml"/><Relationship Id="rId16" Type="http://schemas.openxmlformats.org/officeDocument/2006/relationships/tags" Target="../tags/tag474.xml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11" Type="http://schemas.openxmlformats.org/officeDocument/2006/relationships/tags" Target="../tags/tag469.xml"/><Relationship Id="rId5" Type="http://schemas.openxmlformats.org/officeDocument/2006/relationships/tags" Target="../tags/tag463.xml"/><Relationship Id="rId15" Type="http://schemas.openxmlformats.org/officeDocument/2006/relationships/tags" Target="../tags/tag473.xml"/><Relationship Id="rId10" Type="http://schemas.openxmlformats.org/officeDocument/2006/relationships/tags" Target="../tags/tag468.xml"/><Relationship Id="rId19" Type="http://schemas.openxmlformats.org/officeDocument/2006/relationships/image" Target="../media/image31.png"/><Relationship Id="rId4" Type="http://schemas.openxmlformats.org/officeDocument/2006/relationships/tags" Target="../tags/tag462.xml"/><Relationship Id="rId9" Type="http://schemas.openxmlformats.org/officeDocument/2006/relationships/tags" Target="../tags/tag467.xml"/><Relationship Id="rId14" Type="http://schemas.openxmlformats.org/officeDocument/2006/relationships/tags" Target="../tags/tag4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7" Type="http://schemas.openxmlformats.org/officeDocument/2006/relationships/image" Target="../media/image32.jpeg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0.xml"/><Relationship Id="rId4" Type="http://schemas.openxmlformats.org/officeDocument/2006/relationships/tags" Target="../tags/tag4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7" Type="http://schemas.openxmlformats.org/officeDocument/2006/relationships/image" Target="../media/image33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5.xml"/><Relationship Id="rId4" Type="http://schemas.openxmlformats.org/officeDocument/2006/relationships/tags" Target="../tags/tag48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93.xml"/><Relationship Id="rId13" Type="http://schemas.openxmlformats.org/officeDocument/2006/relationships/tags" Target="../tags/tag498.xml"/><Relationship Id="rId18" Type="http://schemas.openxmlformats.org/officeDocument/2006/relationships/image" Target="../media/image34.png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12" Type="http://schemas.openxmlformats.org/officeDocument/2006/relationships/tags" Target="../tags/tag497.xml"/><Relationship Id="rId17" Type="http://schemas.openxmlformats.org/officeDocument/2006/relationships/oleObject" Target="../embeddings/oleObject1.bin"/><Relationship Id="rId2" Type="http://schemas.openxmlformats.org/officeDocument/2006/relationships/tags" Target="../tags/tag487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tags" Target="../tags/tag496.xml"/><Relationship Id="rId5" Type="http://schemas.openxmlformats.org/officeDocument/2006/relationships/tags" Target="../tags/tag490.xml"/><Relationship Id="rId15" Type="http://schemas.openxmlformats.org/officeDocument/2006/relationships/tags" Target="../tags/tag500.xml"/><Relationship Id="rId10" Type="http://schemas.openxmlformats.org/officeDocument/2006/relationships/tags" Target="../tags/tag495.xml"/><Relationship Id="rId4" Type="http://schemas.openxmlformats.org/officeDocument/2006/relationships/tags" Target="../tags/tag489.xml"/><Relationship Id="rId9" Type="http://schemas.openxmlformats.org/officeDocument/2006/relationships/tags" Target="../tags/tag494.xml"/><Relationship Id="rId14" Type="http://schemas.openxmlformats.org/officeDocument/2006/relationships/tags" Target="../tags/tag4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tags" Target="../tags/tag138.xml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34" Type="http://schemas.openxmlformats.org/officeDocument/2006/relationships/image" Target="../media/image7.png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tags" Target="../tags/tag137.xml"/><Relationship Id="rId33" Type="http://schemas.openxmlformats.org/officeDocument/2006/relationships/image" Target="../media/image6.png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tags" Target="../tags/tag141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tags" Target="../tags/tag136.xml"/><Relationship Id="rId32" Type="http://schemas.openxmlformats.org/officeDocument/2006/relationships/slideLayout" Target="../slideLayouts/slideLayout7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tags" Target="../tags/tag135.xml"/><Relationship Id="rId28" Type="http://schemas.openxmlformats.org/officeDocument/2006/relationships/tags" Target="../tags/tag140.xml"/><Relationship Id="rId36" Type="http://schemas.openxmlformats.org/officeDocument/2006/relationships/image" Target="../media/image9.jpeg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tags" Target="../tags/tag143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tags" Target="../tags/tag139.xml"/><Relationship Id="rId30" Type="http://schemas.openxmlformats.org/officeDocument/2006/relationships/tags" Target="../tags/tag142.xml"/><Relationship Id="rId35" Type="http://schemas.openxmlformats.org/officeDocument/2006/relationships/image" Target="../media/image8.png"/><Relationship Id="rId8" Type="http://schemas.openxmlformats.org/officeDocument/2006/relationships/tags" Target="../tags/tag1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507.xml"/><Relationship Id="rId7" Type="http://schemas.openxmlformats.org/officeDocument/2006/relationships/image" Target="../media/image36.png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9.xml"/><Relationship Id="rId4" Type="http://schemas.openxmlformats.org/officeDocument/2006/relationships/tags" Target="../tags/tag50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10" Type="http://schemas.openxmlformats.org/officeDocument/2006/relationships/image" Target="../media/image37.png"/><Relationship Id="rId4" Type="http://schemas.openxmlformats.org/officeDocument/2006/relationships/tags" Target="../tags/tag513.xml"/><Relationship Id="rId9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23.xml"/><Relationship Id="rId7" Type="http://schemas.openxmlformats.org/officeDocument/2006/relationships/image" Target="../media/image21.png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25.xml"/><Relationship Id="rId4" Type="http://schemas.openxmlformats.org/officeDocument/2006/relationships/tags" Target="../tags/tag5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33.xml"/><Relationship Id="rId3" Type="http://schemas.openxmlformats.org/officeDocument/2006/relationships/tags" Target="../tags/tag528.xml"/><Relationship Id="rId7" Type="http://schemas.openxmlformats.org/officeDocument/2006/relationships/tags" Target="../tags/tag532.xml"/><Relationship Id="rId12" Type="http://schemas.openxmlformats.org/officeDocument/2006/relationships/image" Target="../media/image38.png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image" Target="../media/image21.png"/><Relationship Id="rId5" Type="http://schemas.openxmlformats.org/officeDocument/2006/relationships/tags" Target="../tags/tag53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29.xml"/><Relationship Id="rId9" Type="http://schemas.openxmlformats.org/officeDocument/2006/relationships/tags" Target="../tags/tag5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42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537.xml"/><Relationship Id="rId7" Type="http://schemas.openxmlformats.org/officeDocument/2006/relationships/tags" Target="../tags/tag541.xml"/><Relationship Id="rId12" Type="http://schemas.openxmlformats.org/officeDocument/2006/relationships/tags" Target="../tags/tag546.xml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11" Type="http://schemas.openxmlformats.org/officeDocument/2006/relationships/tags" Target="../tags/tag545.xml"/><Relationship Id="rId5" Type="http://schemas.openxmlformats.org/officeDocument/2006/relationships/tags" Target="../tags/tag539.xml"/><Relationship Id="rId10" Type="http://schemas.openxmlformats.org/officeDocument/2006/relationships/tags" Target="../tags/tag544.xml"/><Relationship Id="rId4" Type="http://schemas.openxmlformats.org/officeDocument/2006/relationships/tags" Target="../tags/tag538.xml"/><Relationship Id="rId9" Type="http://schemas.openxmlformats.org/officeDocument/2006/relationships/tags" Target="../tags/tag543.xml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21" Type="http://schemas.openxmlformats.org/officeDocument/2006/relationships/tags" Target="../tags/tag164.xml"/><Relationship Id="rId34" Type="http://schemas.openxmlformats.org/officeDocument/2006/relationships/tags" Target="../tags/tag177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tags" Target="../tags/tag176.xml"/><Relationship Id="rId38" Type="http://schemas.openxmlformats.org/officeDocument/2006/relationships/image" Target="../media/image12.gi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tags" Target="../tags/tag172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tags" Target="../tags/tag175.xml"/><Relationship Id="rId37" Type="http://schemas.openxmlformats.org/officeDocument/2006/relationships/image" Target="../media/image11.tif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tags" Target="../tags/tag171.xml"/><Relationship Id="rId36" Type="http://schemas.openxmlformats.org/officeDocument/2006/relationships/image" Target="../media/image10.tiff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tags" Target="../tags/tag174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tags" Target="../tags/tag173.xml"/><Relationship Id="rId35" Type="http://schemas.openxmlformats.org/officeDocument/2006/relationships/slideLayout" Target="../slideLayouts/slideLayout7.xml"/><Relationship Id="rId8" Type="http://schemas.openxmlformats.org/officeDocument/2006/relationships/tags" Target="../tags/tag151.xml"/><Relationship Id="rId3" Type="http://schemas.openxmlformats.org/officeDocument/2006/relationships/tags" Target="../tags/tag1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tags" Target="../tags/tag190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tags" Target="../tags/tag189.xml"/><Relationship Id="rId17" Type="http://schemas.openxmlformats.org/officeDocument/2006/relationships/tags" Target="../tags/tag194.xml"/><Relationship Id="rId2" Type="http://schemas.openxmlformats.org/officeDocument/2006/relationships/tags" Target="../tags/tag179.xml"/><Relationship Id="rId16" Type="http://schemas.openxmlformats.org/officeDocument/2006/relationships/tags" Target="../tags/tag193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tags" Target="../tags/tag188.xml"/><Relationship Id="rId5" Type="http://schemas.openxmlformats.org/officeDocument/2006/relationships/tags" Target="../tags/tag182.xml"/><Relationship Id="rId15" Type="http://schemas.openxmlformats.org/officeDocument/2006/relationships/tags" Target="../tags/tag192.xml"/><Relationship Id="rId10" Type="http://schemas.openxmlformats.org/officeDocument/2006/relationships/tags" Target="../tags/tag187.xml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tags" Target="../tags/tag19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tags" Target="../tags/tag207.xml"/><Relationship Id="rId18" Type="http://schemas.openxmlformats.org/officeDocument/2006/relationships/tags" Target="../tags/tag212.xml"/><Relationship Id="rId3" Type="http://schemas.openxmlformats.org/officeDocument/2006/relationships/tags" Target="../tags/tag19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tags" Target="../tags/tag211.xml"/><Relationship Id="rId25" Type="http://schemas.openxmlformats.org/officeDocument/2006/relationships/slide" Target="slide1.xml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20" Type="http://schemas.openxmlformats.org/officeDocument/2006/relationships/tags" Target="../tags/tag214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24" Type="http://schemas.openxmlformats.org/officeDocument/2006/relationships/image" Target="../media/image6.png"/><Relationship Id="rId5" Type="http://schemas.openxmlformats.org/officeDocument/2006/relationships/tags" Target="../tags/tag199.xml"/><Relationship Id="rId15" Type="http://schemas.openxmlformats.org/officeDocument/2006/relationships/tags" Target="../tags/tag209.xml"/><Relationship Id="rId23" Type="http://schemas.openxmlformats.org/officeDocument/2006/relationships/image" Target="../media/image3.jpeg"/><Relationship Id="rId10" Type="http://schemas.openxmlformats.org/officeDocument/2006/relationships/tags" Target="../tags/tag204.xml"/><Relationship Id="rId19" Type="http://schemas.openxmlformats.org/officeDocument/2006/relationships/tags" Target="../tags/tag213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tags" Target="../tags/tag208.xml"/><Relationship Id="rId2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217.xml"/><Relationship Id="rId7" Type="http://schemas.openxmlformats.org/officeDocument/2006/relationships/hyperlink" Target="&#20108;&#21147;&#24179;&#34913;&#30340;&#26465;&#20214;.swf" TargetMode="Externa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9.xml"/><Relationship Id="rId4" Type="http://schemas.openxmlformats.org/officeDocument/2006/relationships/tags" Target="../tags/tag2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image" Target="../media/image15.png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5" Type="http://schemas.openxmlformats.org/officeDocument/2006/relationships/tags" Target="../tags/tag222.xml"/><Relationship Id="rId10" Type="http://schemas.openxmlformats.org/officeDocument/2006/relationships/tags" Target="../tags/tag227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tags" Target="../tags/tag239.xml"/><Relationship Id="rId18" Type="http://schemas.openxmlformats.org/officeDocument/2006/relationships/image" Target="../media/image17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tags" Target="../tags/tag238.xml"/><Relationship Id="rId1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6" Type="http://schemas.openxmlformats.org/officeDocument/2006/relationships/tags" Target="../tags/tag242.xml"/><Relationship Id="rId1" Type="http://schemas.microsoft.com/office/2007/relationships/media" Target="../media/media2.mp4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5" Type="http://schemas.openxmlformats.org/officeDocument/2006/relationships/tags" Target="../tags/tag231.xml"/><Relationship Id="rId15" Type="http://schemas.openxmlformats.org/officeDocument/2006/relationships/tags" Target="../tags/tag241.xml"/><Relationship Id="rId10" Type="http://schemas.openxmlformats.org/officeDocument/2006/relationships/tags" Target="../tags/tag236.xml"/><Relationship Id="rId19" Type="http://schemas.openxmlformats.org/officeDocument/2006/relationships/image" Target="../media/image18.png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>
            <p:custDataLst>
              <p:tags r:id="rId1"/>
            </p:custDataLst>
          </p:nvPr>
        </p:nvSpPr>
        <p:spPr>
          <a:xfrm>
            <a:off x="2135560" y="2636912"/>
            <a:ext cx="7672293" cy="1392369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二力平衡 </a:t>
            </a:r>
            <a:r>
              <a:rPr lang="zh-CN" altLang="zh-CN" sz="7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3" name="Text Box 4"/>
          <p:cNvSpPr txBox="1"/>
          <p:nvPr>
            <p:custDataLst>
              <p:tags r:id="rId2"/>
            </p:custDataLst>
          </p:nvPr>
        </p:nvSpPr>
        <p:spPr>
          <a:xfrm>
            <a:off x="1271464" y="836712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第八章    运动和力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二力平衡的条件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7760" y="1916430"/>
            <a:ext cx="2563200" cy="150840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探究二力平衡的条件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719830" y="841375"/>
            <a:ext cx="537908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使两托盘里的砝码质量相等，把小车在水平面上扭转一个角度后释放。</a:t>
            </a:r>
          </a:p>
        </p:txBody>
      </p:sp>
      <p:graphicFrame>
        <p:nvGraphicFramePr>
          <p:cNvPr id="15" name="Group 9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584027" y="2133216"/>
          <a:ext cx="7336155" cy="357378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032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7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6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578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物体在水平方向所受二力的情况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运动状态是否改变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作用力是否平衡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38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大小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方向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是否在一条直线上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不相等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413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587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5709483" y="3652706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相反</a:t>
            </a: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5717344" y="439868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相反</a:t>
            </a: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5564525" y="4894296"/>
            <a:ext cx="1109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成一定角度</a:t>
            </a: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888680" y="3644707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在同一条直线上</a:t>
            </a: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6784606" y="4458188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在同一条直线上</a:t>
            </a: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6744496" y="5095739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不在同一条直线上</a:t>
            </a: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9552576" y="371646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改变</a:t>
            </a:r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9397885" y="4432631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不改变</a:t>
            </a:r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9480721" y="508483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改变</a:t>
            </a:r>
          </a:p>
        </p:txBody>
      </p:sp>
      <p:sp>
        <p:nvSpPr>
          <p:cNvPr id="25" name="矩形 24"/>
          <p:cNvSpPr/>
          <p:nvPr>
            <p:custDataLst>
              <p:tags r:id="rId16"/>
            </p:custDataLst>
          </p:nvPr>
        </p:nvSpPr>
        <p:spPr>
          <a:xfrm>
            <a:off x="10700414" y="3788851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不平衡</a:t>
            </a:r>
          </a:p>
        </p:txBody>
      </p:sp>
      <p:sp>
        <p:nvSpPr>
          <p:cNvPr id="26" name="矩形 25"/>
          <p:cNvSpPr/>
          <p:nvPr>
            <p:custDataLst>
              <p:tags r:id="rId17"/>
            </p:custDataLst>
          </p:nvPr>
        </p:nvSpPr>
        <p:spPr>
          <a:xfrm>
            <a:off x="10853448" y="4505021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平衡</a:t>
            </a:r>
          </a:p>
        </p:txBody>
      </p:sp>
      <p:sp>
        <p:nvSpPr>
          <p:cNvPr id="27" name="矩形 26"/>
          <p:cNvSpPr/>
          <p:nvPr>
            <p:custDataLst>
              <p:tags r:id="rId18"/>
            </p:custDataLst>
          </p:nvPr>
        </p:nvSpPr>
        <p:spPr>
          <a:xfrm>
            <a:off x="10628558" y="5157223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不平衡</a:t>
            </a: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3"/>
          <a:srcRect l="13865" r="13865"/>
          <a:stretch>
            <a:fillRect/>
          </a:stretch>
        </p:blipFill>
        <p:spPr>
          <a:xfrm>
            <a:off x="119380" y="3937000"/>
            <a:ext cx="4342765" cy="168084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20"/>
            </p:custDataLst>
          </p:nvPr>
        </p:nvSpPr>
        <p:spPr>
          <a:xfrm>
            <a:off x="2999740" y="6021070"/>
            <a:ext cx="6313805" cy="491490"/>
          </a:xfrm>
          <a:prstGeom prst="rect">
            <a:avLst/>
          </a:prstGeom>
          <a:solidFill>
            <a:srgbClr val="025EA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二力平衡时，两个力作用在同一直线上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27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探究二力平衡的条件</a:t>
            </a: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5953" r="-170"/>
          <a:stretch>
            <a:fillRect/>
          </a:stretch>
        </p:blipFill>
        <p:spPr>
          <a:xfrm>
            <a:off x="407670" y="2348865"/>
            <a:ext cx="3709035" cy="1680845"/>
          </a:xfrm>
          <a:prstGeom prst="rect">
            <a:avLst/>
          </a:prstGeom>
        </p:spPr>
      </p:pic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7188756" y="1716479"/>
            <a:ext cx="2167890" cy="4914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二力平衡条件</a:t>
            </a:r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4468495" y="2246630"/>
            <a:ext cx="7621905" cy="189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作用在</a:t>
            </a:r>
            <a:r>
              <a:rPr lang="zh-CN" altLang="en-US" sz="26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同一物体上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的两个力，如果</a:t>
            </a:r>
            <a:r>
              <a:rPr lang="zh-CN" altLang="en-US" sz="26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大小相等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6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方向相反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，并且</a:t>
            </a:r>
            <a:r>
              <a:rPr lang="zh-CN" altLang="en-US" sz="26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在同一条直线上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，这两个力就彼此平衡。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795" name="圆角矩形 33794"/>
          <p:cNvSpPr/>
          <p:nvPr>
            <p:custDataLst>
              <p:tags r:id="rId5"/>
            </p:custDataLst>
          </p:nvPr>
        </p:nvSpPr>
        <p:spPr>
          <a:xfrm>
            <a:off x="5448459" y="4077006"/>
            <a:ext cx="5965984" cy="945605"/>
          </a:xfrm>
          <a:prstGeom prst="roundRect">
            <a:avLst/>
          </a:prstGeom>
          <a:solidFill>
            <a:srgbClr val="EFECEF"/>
          </a:solidFill>
          <a:ln w="19050" cap="flat" cmpd="sng">
            <a:solidFill>
              <a:srgbClr val="355E8D"/>
            </a:solidFill>
            <a:prstDash val="solid"/>
            <a:headEnd type="none" w="med" len="med"/>
            <a:tailEnd type="none" w="med" len="med"/>
          </a:ln>
        </p:spPr>
        <p:txBody>
          <a:bodyPr tIns="8100" bIns="89100" anchor="ctr" anchorCtr="1"/>
          <a:lstStyle/>
          <a:p>
            <a:pPr algn="l"/>
            <a:endParaRPr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809" name="文本框 33808"/>
          <p:cNvSpPr txBox="1"/>
          <p:nvPr>
            <p:custDataLst>
              <p:tags r:id="rId6"/>
            </p:custDataLst>
          </p:nvPr>
        </p:nvSpPr>
        <p:spPr>
          <a:xfrm>
            <a:off x="5954475" y="4292543"/>
            <a:ext cx="1116848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600" b="1">
                <a:solidFill>
                  <a:srgbClr val="355E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同体</a:t>
            </a:r>
          </a:p>
        </p:txBody>
      </p:sp>
      <p:sp>
        <p:nvSpPr>
          <p:cNvPr id="33810" name="文本框 33809"/>
          <p:cNvSpPr txBox="1"/>
          <p:nvPr>
            <p:custDataLst>
              <p:tags r:id="rId7"/>
            </p:custDataLst>
          </p:nvPr>
        </p:nvSpPr>
        <p:spPr>
          <a:xfrm>
            <a:off x="7268925" y="4292543"/>
            <a:ext cx="1116848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600" b="1">
                <a:solidFill>
                  <a:srgbClr val="355E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等大</a:t>
            </a:r>
          </a:p>
        </p:txBody>
      </p:sp>
      <p:sp>
        <p:nvSpPr>
          <p:cNvPr id="33811" name="文本框 33810"/>
          <p:cNvSpPr txBox="1"/>
          <p:nvPr>
            <p:custDataLst>
              <p:tags r:id="rId8"/>
            </p:custDataLst>
          </p:nvPr>
        </p:nvSpPr>
        <p:spPr>
          <a:xfrm>
            <a:off x="8557181" y="4277065"/>
            <a:ext cx="1116848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600" b="1">
                <a:solidFill>
                  <a:srgbClr val="355E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反向</a:t>
            </a:r>
          </a:p>
        </p:txBody>
      </p:sp>
      <p:sp>
        <p:nvSpPr>
          <p:cNvPr id="33812" name="文本框 33811"/>
          <p:cNvSpPr txBox="1"/>
          <p:nvPr>
            <p:custDataLst>
              <p:tags r:id="rId9"/>
            </p:custDataLst>
          </p:nvPr>
        </p:nvSpPr>
        <p:spPr>
          <a:xfrm>
            <a:off x="9840675" y="4292543"/>
            <a:ext cx="1116848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600" b="1">
                <a:solidFill>
                  <a:srgbClr val="355E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共线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33809" grpId="0"/>
      <p:bldP spid="33809" grpId="1"/>
      <p:bldP spid="33810" grpId="0"/>
      <p:bldP spid="33810" grpId="1"/>
      <p:bldP spid="33811" grpId="0"/>
      <p:bldP spid="33811" grpId="1"/>
      <p:bldP spid="33812" grpId="0"/>
      <p:bldP spid="338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探究二力平衡的条件</a:t>
            </a:r>
          </a:p>
        </p:txBody>
      </p:sp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1775460" y="1882140"/>
            <a:ext cx="4152900" cy="2902585"/>
            <a:chOff x="2796" y="2964"/>
            <a:chExt cx="6540" cy="4571"/>
          </a:xfrm>
        </p:grpSpPr>
        <p:pic>
          <p:nvPicPr>
            <p:cNvPr id="6146" name="Picture 2" descr="G:\resource\8x82\jpg\02004002.jpg">
              <a:hlinkClick r:id="rId13" action="ppaction://hlinkfile"/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24" y="2964"/>
              <a:ext cx="5428" cy="3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2796" y="6761"/>
              <a:ext cx="6540" cy="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6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用小车探究二力平衡的条件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3"/>
            </p:custDataLst>
          </p:nvPr>
        </p:nvGrpSpPr>
        <p:grpSpPr>
          <a:xfrm>
            <a:off x="6240145" y="1628775"/>
            <a:ext cx="4483100" cy="3155950"/>
            <a:chOff x="9827" y="2565"/>
            <a:chExt cx="7060" cy="497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9827" y="6761"/>
              <a:ext cx="7061" cy="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6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用小卡片探究二力平衡的条件</a:t>
              </a:r>
            </a:p>
          </p:txBody>
        </p:sp>
        <p:pic>
          <p:nvPicPr>
            <p:cNvPr id="18" name="Picture 4" descr="C:\Users\Administrator\Desktop\人教八下物理100分闯关（教用）\A85.TIF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74" b="12331"/>
            <a:stretch>
              <a:fillRect/>
            </a:stretch>
          </p:blipFill>
          <p:spPr bwMode="auto">
            <a:xfrm>
              <a:off x="11415" y="2565"/>
              <a:ext cx="3887" cy="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5520055" y="4940935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ts val="3600"/>
              </a:lnSpc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/>
              </a:rPr>
              <a:t>主要是____________________；为了便于实验研究，此时的卡片应当尽量得_______(选填“轻”或“重”)。</a:t>
            </a:r>
            <a:endParaRPr lang="zh-CN" altLang="en-US" sz="24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/>
            </a:endParaRPr>
          </a:p>
        </p:txBody>
      </p:sp>
      <p:sp>
        <p:nvSpPr>
          <p:cNvPr id="22" name="矩形 1091587"/>
          <p:cNvSpPr/>
          <p:nvPr>
            <p:custDataLst>
              <p:tags r:id="rId5"/>
            </p:custDataLst>
          </p:nvPr>
        </p:nvSpPr>
        <p:spPr>
          <a:xfrm>
            <a:off x="6960235" y="4831715"/>
            <a:ext cx="2963545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5pPr>
          </a:lstStyle>
          <a:p>
            <a:pPr>
              <a:lnSpc>
                <a:spcPct val="150000"/>
              </a:lnSpc>
            </a:pPr>
            <a:r>
              <a:rPr sz="2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Wingdings" panose="05000000000000000000"/>
              </a:rPr>
              <a:t>减小摩擦力的影响</a:t>
            </a:r>
          </a:p>
        </p:txBody>
      </p:sp>
      <p:sp>
        <p:nvSpPr>
          <p:cNvPr id="23" name="矩形 1091588"/>
          <p:cNvSpPr/>
          <p:nvPr>
            <p:custDataLst>
              <p:tags r:id="rId6"/>
            </p:custDataLst>
          </p:nvPr>
        </p:nvSpPr>
        <p:spPr>
          <a:xfrm>
            <a:off x="6023970" y="5660816"/>
            <a:ext cx="442750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5pPr>
          </a:lstStyle>
          <a:p>
            <a:pPr>
              <a:lnSpc>
                <a:spcPct val="150000"/>
              </a:lnSpc>
            </a:pPr>
            <a:r>
              <a:rPr sz="2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Wingdings" panose="05000000000000000000"/>
              </a:rPr>
              <a:t>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 txBox="1"/>
          <p:nvPr>
            <p:custDataLst>
              <p:tags r:id="rId1"/>
            </p:custDataLst>
          </p:nvPr>
        </p:nvSpPr>
        <p:spPr>
          <a:xfrm>
            <a:off x="3371850" y="820738"/>
            <a:ext cx="6715125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l">
              <a:buClrTx/>
              <a:buSzTx/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下列情况，两力平衡了吗？为什么？</a:t>
            </a:r>
          </a:p>
        </p:txBody>
      </p:sp>
      <p:sp>
        <p:nvSpPr>
          <p:cNvPr id="5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13125" y="2479675"/>
            <a:ext cx="1177925" cy="7651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963" name="Line 6"/>
          <p:cNvSpPr/>
          <p:nvPr>
            <p:custDataLst>
              <p:tags r:id="rId3"/>
            </p:custDataLst>
          </p:nvPr>
        </p:nvSpPr>
        <p:spPr>
          <a:xfrm flipH="1">
            <a:off x="2487613" y="2493963"/>
            <a:ext cx="925512" cy="0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oval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64" name="Line 7"/>
          <p:cNvSpPr/>
          <p:nvPr>
            <p:custDataLst>
              <p:tags r:id="rId4"/>
            </p:custDataLst>
          </p:nvPr>
        </p:nvSpPr>
        <p:spPr>
          <a:xfrm>
            <a:off x="4610100" y="3214688"/>
            <a:ext cx="925513" cy="0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oval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65" name="Text Box 8"/>
          <p:cNvSpPr txBox="1"/>
          <p:nvPr>
            <p:custDataLst>
              <p:tags r:id="rId5"/>
            </p:custDataLst>
          </p:nvPr>
        </p:nvSpPr>
        <p:spPr>
          <a:xfrm>
            <a:off x="2181225" y="1998663"/>
            <a:ext cx="1800225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0966" name="Text Box 9"/>
          <p:cNvSpPr txBox="1"/>
          <p:nvPr>
            <p:custDataLst>
              <p:tags r:id="rId6"/>
            </p:custDataLst>
          </p:nvPr>
        </p:nvSpPr>
        <p:spPr>
          <a:xfrm>
            <a:off x="4894263" y="2757488"/>
            <a:ext cx="1201737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 N</a:t>
            </a:r>
          </a:p>
        </p:txBody>
      </p:sp>
      <p:sp>
        <p:nvSpPr>
          <p:cNvPr id="40967" name="Text Box 10"/>
          <p:cNvSpPr txBox="1"/>
          <p:nvPr>
            <p:custDataLst>
              <p:tags r:id="rId7"/>
            </p:custDataLst>
          </p:nvPr>
        </p:nvSpPr>
        <p:spPr>
          <a:xfrm>
            <a:off x="3749675" y="3243263"/>
            <a:ext cx="504825" cy="521970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6" name="AutoShape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81863" y="2381250"/>
            <a:ext cx="1514475" cy="763588"/>
          </a:xfrm>
          <a:prstGeom prst="parallelogram">
            <a:avLst>
              <a:gd name="adj" fmla="val 49584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969" name="Line 12"/>
          <p:cNvSpPr/>
          <p:nvPr>
            <p:custDataLst>
              <p:tags r:id="rId9"/>
            </p:custDataLst>
          </p:nvPr>
        </p:nvSpPr>
        <p:spPr>
          <a:xfrm rot="1444530" flipH="1">
            <a:off x="6805613" y="2995613"/>
            <a:ext cx="444500" cy="534987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oval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70" name="Line 13"/>
          <p:cNvSpPr/>
          <p:nvPr>
            <p:custDataLst>
              <p:tags r:id="rId10"/>
            </p:custDataLst>
          </p:nvPr>
        </p:nvSpPr>
        <p:spPr>
          <a:xfrm flipV="1">
            <a:off x="8796338" y="1998663"/>
            <a:ext cx="757237" cy="382587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oval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71" name="Text Box 14"/>
          <p:cNvSpPr txBox="1"/>
          <p:nvPr>
            <p:custDataLst>
              <p:tags r:id="rId11"/>
            </p:custDataLst>
          </p:nvPr>
        </p:nvSpPr>
        <p:spPr>
          <a:xfrm>
            <a:off x="6410325" y="3394075"/>
            <a:ext cx="1169988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=3 N</a:t>
            </a:r>
          </a:p>
        </p:txBody>
      </p:sp>
      <p:sp>
        <p:nvSpPr>
          <p:cNvPr id="40972" name="Text Box 15"/>
          <p:cNvSpPr txBox="1"/>
          <p:nvPr>
            <p:custDataLst>
              <p:tags r:id="rId12"/>
            </p:custDataLst>
          </p:nvPr>
        </p:nvSpPr>
        <p:spPr>
          <a:xfrm>
            <a:off x="9290050" y="2044700"/>
            <a:ext cx="1262063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 N</a:t>
            </a:r>
          </a:p>
        </p:txBody>
      </p:sp>
      <p:sp>
        <p:nvSpPr>
          <p:cNvPr id="40973" name="Text Box 16"/>
          <p:cNvSpPr txBox="1"/>
          <p:nvPr>
            <p:custDataLst>
              <p:tags r:id="rId13"/>
            </p:custDataLst>
          </p:nvPr>
        </p:nvSpPr>
        <p:spPr>
          <a:xfrm>
            <a:off x="7870825" y="3144838"/>
            <a:ext cx="420688" cy="521970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2" name="Rectangle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413125" y="4292600"/>
            <a:ext cx="504825" cy="86042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Rectangle 18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02088" y="4292600"/>
            <a:ext cx="504825" cy="86042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976" name="Line 19"/>
          <p:cNvSpPr/>
          <p:nvPr>
            <p:custDataLst>
              <p:tags r:id="rId16"/>
            </p:custDataLst>
          </p:nvPr>
        </p:nvSpPr>
        <p:spPr>
          <a:xfrm flipH="1">
            <a:off x="2487613" y="4675188"/>
            <a:ext cx="925512" cy="0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oval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77" name="Line 20"/>
          <p:cNvSpPr/>
          <p:nvPr>
            <p:custDataLst>
              <p:tags r:id="rId17"/>
            </p:custDataLst>
          </p:nvPr>
        </p:nvSpPr>
        <p:spPr>
          <a:xfrm flipH="1">
            <a:off x="4506913" y="4675188"/>
            <a:ext cx="925512" cy="0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triangle" w="med" len="med"/>
            <a:tailEnd type="oval" w="sm" len="sm"/>
          </a:ln>
        </p:spPr>
        <p:txBody>
          <a:bodyPr/>
          <a:lstStyle/>
          <a:p>
            <a:endParaRPr/>
          </a:p>
        </p:txBody>
      </p:sp>
      <p:sp>
        <p:nvSpPr>
          <p:cNvPr id="40978" name="Text Box 21"/>
          <p:cNvSpPr txBox="1"/>
          <p:nvPr>
            <p:custDataLst>
              <p:tags r:id="rId18"/>
            </p:custDataLst>
          </p:nvPr>
        </p:nvSpPr>
        <p:spPr>
          <a:xfrm>
            <a:off x="2181225" y="4197350"/>
            <a:ext cx="1262063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 N</a:t>
            </a:r>
          </a:p>
        </p:txBody>
      </p:sp>
      <p:sp>
        <p:nvSpPr>
          <p:cNvPr id="40979" name="Text Box 22"/>
          <p:cNvSpPr txBox="1"/>
          <p:nvPr>
            <p:custDataLst>
              <p:tags r:id="rId19"/>
            </p:custDataLst>
          </p:nvPr>
        </p:nvSpPr>
        <p:spPr>
          <a:xfrm>
            <a:off x="4732338" y="4203700"/>
            <a:ext cx="1363662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 N</a:t>
            </a:r>
          </a:p>
        </p:txBody>
      </p:sp>
      <p:sp>
        <p:nvSpPr>
          <p:cNvPr id="40980" name="Text Box 23"/>
          <p:cNvSpPr txBox="1"/>
          <p:nvPr>
            <p:custDataLst>
              <p:tags r:id="rId20"/>
            </p:custDataLst>
          </p:nvPr>
        </p:nvSpPr>
        <p:spPr>
          <a:xfrm>
            <a:off x="3749675" y="5153025"/>
            <a:ext cx="420688" cy="521970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9" name="AutoShape 2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281863" y="4292600"/>
            <a:ext cx="1346200" cy="9556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982" name="Line 26"/>
          <p:cNvSpPr/>
          <p:nvPr>
            <p:custDataLst>
              <p:tags r:id="rId22"/>
            </p:custDataLst>
          </p:nvPr>
        </p:nvSpPr>
        <p:spPr>
          <a:xfrm flipH="1">
            <a:off x="8455025" y="3736975"/>
            <a:ext cx="841375" cy="573088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triangle" w="med" len="med"/>
            <a:tailEnd type="oval" w="sm" len="sm"/>
          </a:ln>
        </p:spPr>
        <p:txBody>
          <a:bodyPr/>
          <a:lstStyle/>
          <a:p>
            <a:endParaRPr/>
          </a:p>
        </p:txBody>
      </p:sp>
      <p:sp>
        <p:nvSpPr>
          <p:cNvPr id="40983" name="Text Box 27"/>
          <p:cNvSpPr txBox="1"/>
          <p:nvPr>
            <p:custDataLst>
              <p:tags r:id="rId23"/>
            </p:custDataLst>
          </p:nvPr>
        </p:nvSpPr>
        <p:spPr>
          <a:xfrm>
            <a:off x="5916613" y="4962525"/>
            <a:ext cx="1344612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 N</a:t>
            </a:r>
          </a:p>
        </p:txBody>
      </p:sp>
      <p:sp>
        <p:nvSpPr>
          <p:cNvPr id="40984" name="Text Box 28"/>
          <p:cNvSpPr txBox="1"/>
          <p:nvPr>
            <p:custDataLst>
              <p:tags r:id="rId24"/>
            </p:custDataLst>
          </p:nvPr>
        </p:nvSpPr>
        <p:spPr>
          <a:xfrm>
            <a:off x="9132888" y="3709988"/>
            <a:ext cx="1328737" cy="460375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 N</a:t>
            </a:r>
          </a:p>
        </p:txBody>
      </p:sp>
      <p:sp>
        <p:nvSpPr>
          <p:cNvPr id="40985" name="Text Box 29"/>
          <p:cNvSpPr txBox="1"/>
          <p:nvPr>
            <p:custDataLst>
              <p:tags r:id="rId25"/>
            </p:custDataLst>
          </p:nvPr>
        </p:nvSpPr>
        <p:spPr>
          <a:xfrm>
            <a:off x="7786688" y="5248275"/>
            <a:ext cx="420687" cy="521970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0986" name="Line 25"/>
          <p:cNvSpPr/>
          <p:nvPr>
            <p:custDataLst>
              <p:tags r:id="rId26"/>
            </p:custDataLst>
          </p:nvPr>
        </p:nvSpPr>
        <p:spPr>
          <a:xfrm flipH="1">
            <a:off x="6692900" y="4962525"/>
            <a:ext cx="841375" cy="573088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oval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87" name="直接连接符 30765"/>
          <p:cNvSpPr/>
          <p:nvPr>
            <p:custDataLst>
              <p:tags r:id="rId27"/>
            </p:custDataLst>
          </p:nvPr>
        </p:nvSpPr>
        <p:spPr>
          <a:xfrm flipV="1">
            <a:off x="7310438" y="2405063"/>
            <a:ext cx="1441450" cy="719137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pic>
        <p:nvPicPr>
          <p:cNvPr id="18443" name="Picture 6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2639378" y="620395"/>
            <a:ext cx="677862" cy="90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89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二、二力平衡条件的应用</a:t>
            </a:r>
          </a:p>
        </p:txBody>
      </p:sp>
      <p:pic>
        <p:nvPicPr>
          <p:cNvPr id="2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rcRect b="26563"/>
          <a:stretch>
            <a:fillRect/>
          </a:stretch>
        </p:blipFill>
        <p:spPr>
          <a:xfrm>
            <a:off x="2011284" y="2085373"/>
            <a:ext cx="682228" cy="2518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18"/>
          <p:cNvGrpSpPr/>
          <p:nvPr>
            <p:custDataLst>
              <p:tags r:id="rId3"/>
            </p:custDataLst>
          </p:nvPr>
        </p:nvGrpSpPr>
        <p:grpSpPr>
          <a:xfrm>
            <a:off x="2320846" y="4389232"/>
            <a:ext cx="601266" cy="1275159"/>
            <a:chOff x="3959" y="2388"/>
            <a:chExt cx="505" cy="1071"/>
          </a:xfrm>
        </p:grpSpPr>
        <p:sp>
          <p:nvSpPr>
            <p:cNvPr id="5" name="Oval 19"/>
            <p:cNvSpPr/>
            <p:nvPr>
              <p:custDataLst>
                <p:tags r:id="rId20"/>
              </p:custDataLst>
            </p:nvPr>
          </p:nvSpPr>
          <p:spPr>
            <a:xfrm>
              <a:off x="3959" y="2388"/>
              <a:ext cx="54" cy="6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20"/>
            <p:cNvGrpSpPr/>
            <p:nvPr>
              <p:custDataLst>
                <p:tags r:id="rId21"/>
              </p:custDataLst>
            </p:nvPr>
          </p:nvGrpSpPr>
          <p:grpSpPr>
            <a:xfrm>
              <a:off x="3984" y="2448"/>
              <a:ext cx="480" cy="1011"/>
              <a:chOff x="3696" y="2784"/>
              <a:chExt cx="480" cy="1011"/>
            </a:xfrm>
          </p:grpSpPr>
          <p:sp>
            <p:nvSpPr>
              <p:cNvPr id="7" name="Line 21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3696" y="2784"/>
                <a:ext cx="0" cy="912"/>
              </a:xfrm>
              <a:prstGeom prst="line">
                <a:avLst/>
              </a:prstGeom>
              <a:ln w="38100" cap="flat" cmpd="sng">
                <a:solidFill>
                  <a:srgbClr val="CC0000"/>
                </a:solidFill>
                <a:prstDash val="solid"/>
                <a:headEnd type="none" w="med" len="med"/>
                <a:tailEnd type="stealth" w="lg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" name="Text Box 2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3744" y="3408"/>
                <a:ext cx="432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grpSp>
        <p:nvGrpSpPr>
          <p:cNvPr id="9" name="Group 23"/>
          <p:cNvGrpSpPr/>
          <p:nvPr>
            <p:custDataLst>
              <p:tags r:id="rId4"/>
            </p:custDataLst>
          </p:nvPr>
        </p:nvGrpSpPr>
        <p:grpSpPr>
          <a:xfrm>
            <a:off x="2350611" y="3317670"/>
            <a:ext cx="400050" cy="1200150"/>
            <a:chOff x="3696" y="1824"/>
            <a:chExt cx="336" cy="1008"/>
          </a:xfrm>
        </p:grpSpPr>
        <p:sp>
          <p:nvSpPr>
            <p:cNvPr id="10" name="Line 24"/>
            <p:cNvSpPr/>
            <p:nvPr>
              <p:custDataLst>
                <p:tags r:id="rId18"/>
              </p:custDataLst>
            </p:nvPr>
          </p:nvSpPr>
          <p:spPr>
            <a:xfrm flipH="1" flipV="1">
              <a:off x="3696" y="1920"/>
              <a:ext cx="0" cy="912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none" w="med" len="med"/>
              <a:tailEnd type="stealth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" name="Text Box 25"/>
            <p:cNvSpPr txBox="1"/>
            <p:nvPr>
              <p:custDataLst>
                <p:tags r:id="rId19"/>
              </p:custDataLst>
            </p:nvPr>
          </p:nvSpPr>
          <p:spPr>
            <a:xfrm>
              <a:off x="3744" y="1824"/>
              <a:ext cx="28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</a:p>
          </p:txBody>
        </p:sp>
      </p:grp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3221355" y="3147695"/>
            <a:ext cx="2327275" cy="375285"/>
          </a:xfrm>
          <a:prstGeom prst="rect">
            <a:avLst/>
          </a:prstGeom>
          <a:noFill/>
          <a:ln w="25400" cap="flat" cmpd="sng" algn="ctr">
            <a:solidFill>
              <a:srgbClr val="00B9FA"/>
            </a:solidFill>
            <a:prstDash val="solid"/>
          </a:ln>
          <a:effectLst/>
        </p:spPr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ctr"/>
            <a:r>
              <a:rPr lang="zh-CN" altLang="en-US" sz="26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已知物体受力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8"/>
          <p:cNvSpPr txBox="1"/>
          <p:nvPr>
            <p:custDataLst>
              <p:tags r:id="rId6"/>
            </p:custDataLst>
          </p:nvPr>
        </p:nvSpPr>
        <p:spPr>
          <a:xfrm>
            <a:off x="3225800" y="2252980"/>
            <a:ext cx="2326640" cy="491490"/>
          </a:xfrm>
          <a:prstGeom prst="rect">
            <a:avLst/>
          </a:prstGeom>
          <a:noFill/>
          <a:ln w="25400" cap="flat" cmpd="sng" algn="ctr">
            <a:solidFill>
              <a:srgbClr val="00B9F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ctr"/>
            <a:r>
              <a:rPr lang="zh-CN" altLang="en-US" sz="26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已知物体状态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9"/>
          <p:cNvSpPr txBox="1"/>
          <p:nvPr>
            <p:custDataLst>
              <p:tags r:id="rId7"/>
            </p:custDataLst>
          </p:nvPr>
        </p:nvSpPr>
        <p:spPr>
          <a:xfrm>
            <a:off x="3374134" y="4221156"/>
            <a:ext cx="4363879" cy="1691640"/>
          </a:xfrm>
          <a:prstGeom prst="rect">
            <a:avLst/>
          </a:prstGeom>
          <a:noFill/>
          <a:ln w="25400" cap="flat" cmpd="sng">
            <a:solidFill>
              <a:srgbClr val="4BACC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ClrTx/>
              <a:buSzTx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测力计对砝码的拉力</a:t>
            </a:r>
            <a:r>
              <a:rPr lang="zh-CN" altLang="en-US" sz="2600" b="1" i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和砝码对弹簧的拉力</a:t>
            </a:r>
            <a:r>
              <a:rPr lang="zh-CN" altLang="en-US" sz="2600" b="1" i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F＇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是一对相互作用力，二者相等，即</a:t>
            </a:r>
            <a:r>
              <a:rPr lang="zh-CN" altLang="en-US" sz="2600" b="1" i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F=F＇</a:t>
            </a:r>
          </a:p>
        </p:txBody>
      </p:sp>
      <p:sp>
        <p:nvSpPr>
          <p:cNvPr id="15" name="TextBox 41"/>
          <p:cNvSpPr txBox="1"/>
          <p:nvPr>
            <p:custDataLst>
              <p:tags r:id="rId8"/>
            </p:custDataLst>
          </p:nvPr>
        </p:nvSpPr>
        <p:spPr>
          <a:xfrm>
            <a:off x="8595678" y="4573562"/>
            <a:ext cx="1086485" cy="460375"/>
          </a:xfrm>
          <a:prstGeom prst="rect">
            <a:avLst/>
          </a:prstGeom>
          <a:noFill/>
          <a:ln w="38100" cap="flat" cmpd="sng">
            <a:solidFill>
              <a:srgbClr val="F6924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G=F</a:t>
            </a:r>
            <a:r>
              <a:rPr lang="zh-CN" alt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＇</a:t>
            </a:r>
            <a:endParaRPr lang="zh-CN" altLang="en-US" sz="2400" b="1">
              <a:solidFill>
                <a:srgbClr val="FFFFFF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TextBox 43"/>
          <p:cNvSpPr txBox="1"/>
          <p:nvPr>
            <p:custDataLst>
              <p:tags r:id="rId9"/>
            </p:custDataLst>
          </p:nvPr>
        </p:nvSpPr>
        <p:spPr>
          <a:xfrm>
            <a:off x="1325721" y="2749742"/>
            <a:ext cx="582930" cy="2407285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测量物体的重力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Line 21"/>
          <p:cNvSpPr/>
          <p:nvPr>
            <p:custDataLst>
              <p:tags r:id="rId10"/>
            </p:custDataLst>
          </p:nvPr>
        </p:nvSpPr>
        <p:spPr>
          <a:xfrm flipH="1">
            <a:off x="2353470" y="4447361"/>
            <a:ext cx="0" cy="1085850"/>
          </a:xfrm>
          <a:prstGeom prst="line">
            <a:avLst/>
          </a:prstGeom>
          <a:ln w="38100" cap="flat" cmpd="sng">
            <a:solidFill>
              <a:srgbClr val="0FB62A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22" name="Text Box 22"/>
          <p:cNvSpPr txBox="1"/>
          <p:nvPr>
            <p:custDataLst>
              <p:tags r:id="rId11"/>
            </p:custDataLst>
          </p:nvPr>
        </p:nvSpPr>
        <p:spPr>
          <a:xfrm>
            <a:off x="2491581" y="4765946"/>
            <a:ext cx="73390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＇</a:t>
            </a:r>
          </a:p>
        </p:txBody>
      </p:sp>
      <p:sp>
        <p:nvSpPr>
          <p:cNvPr id="27" name="左右箭头 26"/>
          <p:cNvSpPr/>
          <p:nvPr>
            <p:custDataLst>
              <p:tags r:id="rId12"/>
            </p:custDataLst>
          </p:nvPr>
        </p:nvSpPr>
        <p:spPr>
          <a:xfrm>
            <a:off x="5552440" y="2253000"/>
            <a:ext cx="2973229" cy="496253"/>
          </a:xfrm>
          <a:prstGeom prst="leftRightArrow">
            <a:avLst/>
          </a:prstGeom>
          <a:solidFill>
            <a:srgbClr val="0FB62A"/>
          </a:solidFill>
          <a:ln w="25400" cap="flat" cmpd="sng" algn="ctr">
            <a:solidFill>
              <a:srgbClr val="0FB62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600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砝码静止</a:t>
            </a:r>
          </a:p>
        </p:txBody>
      </p:sp>
      <p:sp>
        <p:nvSpPr>
          <p:cNvPr id="28" name="左右箭头 27"/>
          <p:cNvSpPr/>
          <p:nvPr>
            <p:custDataLst>
              <p:tags r:id="rId13"/>
            </p:custDataLst>
          </p:nvPr>
        </p:nvSpPr>
        <p:spPr>
          <a:xfrm>
            <a:off x="5548630" y="3076596"/>
            <a:ext cx="2906078" cy="517684"/>
          </a:xfrm>
          <a:prstGeom prst="leftRightArrow">
            <a:avLst/>
          </a:prstGeom>
          <a:solidFill>
            <a:srgbClr val="0FB62A"/>
          </a:solidFill>
          <a:ln w="25400" cap="flat" cmpd="sng" algn="ctr">
            <a:solidFill>
              <a:srgbClr val="0FB62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600" b="1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受重力</a:t>
            </a:r>
            <a:r>
              <a:rPr lang="zh-CN" altLang="en-US" sz="2600" b="1" i="1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600" b="1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和拉力</a:t>
            </a:r>
            <a:r>
              <a:rPr lang="zh-CN" altLang="en-US" sz="2600" b="1" i="1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</a:p>
        </p:txBody>
      </p:sp>
      <p:sp>
        <p:nvSpPr>
          <p:cNvPr id="30" name="右箭头 29"/>
          <p:cNvSpPr/>
          <p:nvPr>
            <p:custDataLst>
              <p:tags r:id="rId14"/>
            </p:custDataLst>
          </p:nvPr>
        </p:nvSpPr>
        <p:spPr>
          <a:xfrm>
            <a:off x="7734379" y="4628568"/>
            <a:ext cx="861536" cy="371951"/>
          </a:xfrm>
          <a:prstGeom prst="right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下箭头 30"/>
          <p:cNvSpPr/>
          <p:nvPr>
            <p:custDataLst>
              <p:tags r:id="rId15"/>
            </p:custDataLst>
          </p:nvPr>
        </p:nvSpPr>
        <p:spPr>
          <a:xfrm>
            <a:off x="9130268" y="3431970"/>
            <a:ext cx="370523" cy="957262"/>
          </a:xfrm>
          <a:prstGeom prst="downArrow">
            <a:avLst/>
          </a:prstGeom>
          <a:solidFill>
            <a:srgbClr val="00B9FA"/>
          </a:solidFill>
          <a:ln w="25400" cap="flat" cmpd="sng" algn="ctr">
            <a:solidFill>
              <a:srgbClr val="00B9F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6"/>
            </p:custDataLst>
          </p:nvPr>
        </p:nvSpPr>
        <p:spPr>
          <a:xfrm>
            <a:off x="8455025" y="2505710"/>
            <a:ext cx="19875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二力平衡</a:t>
            </a:r>
          </a:p>
          <a:p>
            <a:pPr algn="ctr"/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即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G=F</a:t>
            </a:r>
          </a:p>
        </p:txBody>
      </p:sp>
      <p:sp>
        <p:nvSpPr>
          <p:cNvPr id="49" name="文本框 48"/>
          <p:cNvSpPr txBox="1"/>
          <p:nvPr>
            <p:custDataLst>
              <p:tags r:id="rId17"/>
            </p:custDataLst>
          </p:nvPr>
        </p:nvSpPr>
        <p:spPr>
          <a:xfrm>
            <a:off x="911860" y="1196340"/>
            <a:ext cx="6426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、根据物体平衡状态判断物体受力情况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1" animBg="1"/>
      <p:bldP spid="16" grpId="0"/>
      <p:bldP spid="22" grpId="0"/>
      <p:bldP spid="27" grpId="0" animBg="1"/>
      <p:bldP spid="28" grpId="0" animBg="1"/>
      <p:bldP spid="30" grpId="0" animBg="1"/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89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二、二力平衡条件的应用</a:t>
            </a:r>
          </a:p>
        </p:txBody>
      </p:sp>
      <p:sp>
        <p:nvSpPr>
          <p:cNvPr id="49" name="文本框 48"/>
          <p:cNvSpPr txBox="1"/>
          <p:nvPr>
            <p:custDataLst>
              <p:tags r:id="rId2"/>
            </p:custDataLst>
          </p:nvPr>
        </p:nvSpPr>
        <p:spPr>
          <a:xfrm>
            <a:off x="911860" y="1196340"/>
            <a:ext cx="6426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、根据物体平衡状态判断物体受力情况</a:t>
            </a:r>
          </a:p>
        </p:txBody>
      </p:sp>
      <p:sp>
        <p:nvSpPr>
          <p:cNvPr id="17" name="Rectangle 2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6740" y="2276475"/>
            <a:ext cx="11548745" cy="514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indent="457200">
              <a:lnSpc>
                <a:spcPts val="33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有一盏悬挂着的电灯，质量为2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kg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，求电灯受到的各个力的大小及方向。</a:t>
            </a:r>
          </a:p>
        </p:txBody>
      </p:sp>
      <p:pic>
        <p:nvPicPr>
          <p:cNvPr id="20482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886633" y="3213100"/>
            <a:ext cx="1676400" cy="25987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roup 8"/>
          <p:cNvGrpSpPr/>
          <p:nvPr>
            <p:custDataLst>
              <p:tags r:id="rId5"/>
            </p:custDataLst>
          </p:nvPr>
        </p:nvGrpSpPr>
        <p:grpSpPr>
          <a:xfrm>
            <a:off x="10696258" y="4919663"/>
            <a:ext cx="609600" cy="1103312"/>
            <a:chOff x="798" y="1131"/>
            <a:chExt cx="384" cy="695"/>
          </a:xfrm>
        </p:grpSpPr>
        <p:sp>
          <p:nvSpPr>
            <p:cNvPr id="20484" name="Line 9"/>
            <p:cNvSpPr/>
            <p:nvPr>
              <p:custDataLst>
                <p:tags r:id="rId12"/>
              </p:custDataLst>
            </p:nvPr>
          </p:nvSpPr>
          <p:spPr>
            <a:xfrm flipH="1">
              <a:off x="798" y="1131"/>
              <a:ext cx="0" cy="62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85" name="Text Box 10"/>
            <p:cNvSpPr txBox="1"/>
            <p:nvPr>
              <p:custDataLst>
                <p:tags r:id="rId13"/>
              </p:custDataLst>
            </p:nvPr>
          </p:nvSpPr>
          <p:spPr>
            <a:xfrm>
              <a:off x="846" y="1536"/>
              <a:ext cx="33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grpSp>
        <p:nvGrpSpPr>
          <p:cNvPr id="19" name="Group 11"/>
          <p:cNvGrpSpPr/>
          <p:nvPr>
            <p:custDataLst>
              <p:tags r:id="rId6"/>
            </p:custDataLst>
          </p:nvPr>
        </p:nvGrpSpPr>
        <p:grpSpPr>
          <a:xfrm>
            <a:off x="10696258" y="3860800"/>
            <a:ext cx="685800" cy="1066800"/>
            <a:chOff x="798" y="432"/>
            <a:chExt cx="432" cy="672"/>
          </a:xfrm>
        </p:grpSpPr>
        <p:sp>
          <p:nvSpPr>
            <p:cNvPr id="20487" name="Line 12"/>
            <p:cNvSpPr/>
            <p:nvPr>
              <p:custDataLst>
                <p:tags r:id="rId10"/>
              </p:custDataLst>
            </p:nvPr>
          </p:nvSpPr>
          <p:spPr>
            <a:xfrm flipH="1" flipV="1">
              <a:off x="798" y="480"/>
              <a:ext cx="0" cy="62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88" name="Text Box 13"/>
            <p:cNvSpPr txBox="1"/>
            <p:nvPr>
              <p:custDataLst>
                <p:tags r:id="rId11"/>
              </p:custDataLst>
            </p:nvPr>
          </p:nvSpPr>
          <p:spPr>
            <a:xfrm>
              <a:off x="894" y="432"/>
              <a:ext cx="33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sp>
        <p:nvSpPr>
          <p:cNvPr id="88" name="Oval 14"/>
          <p:cNvSpPr/>
          <p:nvPr>
            <p:custDataLst>
              <p:tags r:id="rId7"/>
            </p:custDataLst>
          </p:nvPr>
        </p:nvSpPr>
        <p:spPr>
          <a:xfrm>
            <a:off x="10635933" y="4811713"/>
            <a:ext cx="115887" cy="115887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497" name="Text Box 39"/>
          <p:cNvSpPr txBox="1"/>
          <p:nvPr>
            <p:custDataLst>
              <p:tags r:id="rId8"/>
            </p:custDataLst>
          </p:nvPr>
        </p:nvSpPr>
        <p:spPr>
          <a:xfrm>
            <a:off x="9148763" y="3497263"/>
            <a:ext cx="569595" cy="2103437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静止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的电灯</a:t>
            </a: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586740" y="2853055"/>
            <a:ext cx="8592820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 defTabSz="685165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①电灯受到的力有：重力</a:t>
            </a:r>
            <a:r>
              <a:rPr lang="zh-CN" altLang="en-US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、拉力</a:t>
            </a:r>
            <a:r>
              <a:rPr lang="zh-CN" altLang="en-US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，因电灯静止，所以这两个力是一对平衡力，大小相等、方向相反。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 algn="l" defTabSz="685165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②重力大小：</a:t>
            </a:r>
            <a:r>
              <a:rPr lang="zh-CN" altLang="en-US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G=mg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=2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kg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×9.8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zh-CN" altLang="en-US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en-US" altLang="zh-CN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kg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=19.6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</a:p>
          <a:p>
            <a:pPr indent="457200" algn="l" defTabSz="685165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方向竖直向下。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 algn="l" defTabSz="685165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③拉力大小：</a:t>
            </a:r>
            <a:r>
              <a:rPr lang="zh-CN" altLang="en-US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=19.6</a:t>
            </a:r>
            <a:r>
              <a:rPr lang="en-US" altLang="zh-CN" sz="28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，方向竖直向上。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89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二、二力平衡条件的应用</a:t>
            </a:r>
          </a:p>
        </p:txBody>
      </p:sp>
      <p:sp>
        <p:nvSpPr>
          <p:cNvPr id="49" name="文本框 48"/>
          <p:cNvSpPr txBox="1"/>
          <p:nvPr>
            <p:custDataLst>
              <p:tags r:id="rId2"/>
            </p:custDataLst>
          </p:nvPr>
        </p:nvSpPr>
        <p:spPr>
          <a:xfrm>
            <a:off x="911860" y="1196340"/>
            <a:ext cx="6426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、根据物体平衡状态判断物体受力情况</a:t>
            </a:r>
          </a:p>
        </p:txBody>
      </p:sp>
      <p:sp>
        <p:nvSpPr>
          <p:cNvPr id="2" name="Rectangle 4"/>
          <p:cNvSpPr/>
          <p:nvPr>
            <p:custDataLst>
              <p:tags r:id="rId3"/>
            </p:custDataLst>
          </p:nvPr>
        </p:nvSpPr>
        <p:spPr>
          <a:xfrm>
            <a:off x="1199515" y="2060575"/>
            <a:ext cx="95097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有一架直升飞机重1.5 × 10</a:t>
            </a:r>
            <a:r>
              <a:rPr lang="zh-CN" altLang="en-US" sz="2800" b="1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N，停在空中时，螺旋桨产生向上的举力，这个力是</a:t>
            </a:r>
            <a:r>
              <a:rPr lang="zh-CN" altLang="en-US" sz="28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N；当它沿水平方向飞行时，竖直向上的举力是</a:t>
            </a:r>
            <a:r>
              <a:rPr lang="zh-CN" altLang="en-US" sz="2800" b="1" u="sng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N，当它匀速下降时，举力将______（填“变大”、“变小”或“不变”)</a:t>
            </a:r>
          </a:p>
        </p:txBody>
      </p:sp>
      <p:sp>
        <p:nvSpPr>
          <p:cNvPr id="4" name="TextBox 9"/>
          <p:cNvSpPr txBox="1"/>
          <p:nvPr>
            <p:custDataLst>
              <p:tags r:id="rId4"/>
            </p:custDataLst>
          </p:nvPr>
        </p:nvSpPr>
        <p:spPr>
          <a:xfrm>
            <a:off x="5024120" y="2733675"/>
            <a:ext cx="1905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1.5 × 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10"/>
          <p:cNvSpPr txBox="1"/>
          <p:nvPr>
            <p:custDataLst>
              <p:tags r:id="rId5"/>
            </p:custDataLst>
          </p:nvPr>
        </p:nvSpPr>
        <p:spPr>
          <a:xfrm>
            <a:off x="5960110" y="3453765"/>
            <a:ext cx="17456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1.5 × 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11"/>
          <p:cNvSpPr txBox="1"/>
          <p:nvPr>
            <p:custDataLst>
              <p:tags r:id="rId6"/>
            </p:custDataLst>
          </p:nvPr>
        </p:nvSpPr>
        <p:spPr>
          <a:xfrm>
            <a:off x="3151721" y="4102005"/>
            <a:ext cx="98005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不变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89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二、二力平衡条件的应用</a:t>
            </a:r>
          </a:p>
        </p:txBody>
      </p:sp>
      <p:sp>
        <p:nvSpPr>
          <p:cNvPr id="49" name="文本框 48"/>
          <p:cNvSpPr txBox="1"/>
          <p:nvPr>
            <p:custDataLst>
              <p:tags r:id="rId2"/>
            </p:custDataLst>
          </p:nvPr>
        </p:nvSpPr>
        <p:spPr>
          <a:xfrm>
            <a:off x="911860" y="1196340"/>
            <a:ext cx="6426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、根据物体平衡状态判断物体受力情况</a:t>
            </a: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4872199" y="1718347"/>
            <a:ext cx="2663199" cy="2831993"/>
            <a:chOff x="1997500" y="3633462"/>
            <a:chExt cx="2663199" cy="2831993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500" y="3633462"/>
              <a:ext cx="2663199" cy="2831993"/>
            </a:xfrm>
            <a:prstGeom prst="rect">
              <a:avLst/>
            </a:prstGeom>
          </p:spPr>
        </p:pic>
        <p:cxnSp>
          <p:nvCxnSpPr>
            <p:cNvPr id="6" name="直接箭头连接符 5"/>
            <p:cNvCxnSpPr/>
            <p:nvPr>
              <p:custDataLst>
                <p:tags r:id="rId8"/>
              </p:custDataLst>
            </p:nvPr>
          </p:nvCxnSpPr>
          <p:spPr>
            <a:xfrm>
              <a:off x="3325091" y="4765964"/>
              <a:ext cx="9236" cy="97905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2758106" y="5156323"/>
              <a:ext cx="444352" cy="661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2800" i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G</a:t>
              </a:r>
            </a:p>
          </p:txBody>
        </p:sp>
      </p:grp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1229360" y="4436745"/>
            <a:ext cx="961771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物体静止在桌面上，若已知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G=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，则支持力是_____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</a:p>
          <a:p>
            <a:pPr lvl="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方向____________。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8976429" y="4460314"/>
            <a:ext cx="538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2279777" y="5156547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竖直向上</a:t>
            </a:r>
            <a:endParaRPr lang="zh-CN" altLang="en-US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89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二、二力平衡条件的应用</a:t>
            </a:r>
          </a:p>
        </p:txBody>
      </p:sp>
      <p:sp>
        <p:nvSpPr>
          <p:cNvPr id="49" name="文本框 48"/>
          <p:cNvSpPr txBox="1"/>
          <p:nvPr>
            <p:custDataLst>
              <p:tags r:id="rId2"/>
            </p:custDataLst>
          </p:nvPr>
        </p:nvSpPr>
        <p:spPr>
          <a:xfrm>
            <a:off x="911860" y="1196340"/>
            <a:ext cx="6426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、根据物体受力情况判断物体运动状态</a:t>
            </a:r>
          </a:p>
        </p:txBody>
      </p:sp>
      <p:sp>
        <p:nvSpPr>
          <p:cNvPr id="22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4530" y="2060575"/>
            <a:ext cx="6174105" cy="4914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以在水平路面上运动的小车为例进行分析：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/>
          <a:srcRect l="20341" t="24240" r="21361" b="24080"/>
          <a:stretch>
            <a:fillRect/>
          </a:stretch>
        </p:blipFill>
        <p:spPr bwMode="auto">
          <a:xfrm>
            <a:off x="8832424" y="2264370"/>
            <a:ext cx="1426029" cy="783772"/>
          </a:xfrm>
          <a:prstGeom prst="rect">
            <a:avLst/>
          </a:prstGeom>
          <a:noFill/>
        </p:spPr>
      </p:pic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9611874" y="1662452"/>
            <a:ext cx="1404315" cy="973514"/>
            <a:chOff x="6569379" y="1248643"/>
            <a:chExt cx="1404315" cy="973514"/>
          </a:xfrm>
        </p:grpSpPr>
        <p:sp>
          <p:nvSpPr>
            <p:cNvPr id="21521" name="Line 1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6569379" y="1248643"/>
              <a:ext cx="12704" cy="9735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22" name="Text Box 1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654164" y="1248643"/>
              <a:ext cx="1319530" cy="460375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lvl="0" algn="l"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支持力</a:t>
              </a:r>
              <a:r>
                <a:rPr lang="zh-CN" altLang="en-US" sz="24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N</a:t>
              </a:r>
            </a:p>
          </p:txBody>
        </p:sp>
      </p:grp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9624578" y="2718437"/>
            <a:ext cx="817880" cy="953043"/>
            <a:chOff x="6582083" y="2304628"/>
            <a:chExt cx="817880" cy="953043"/>
          </a:xfrm>
        </p:grpSpPr>
        <p:sp>
          <p:nvSpPr>
            <p:cNvPr id="21519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582083" y="2304628"/>
              <a:ext cx="9065" cy="9089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stealth" w="med" len="med"/>
            </a:ln>
          </p:spPr>
          <p:txBody>
            <a:bodyPr wrap="none" anchor="ctr"/>
            <a:lstStyle/>
            <a:p>
              <a:endParaRPr lang="zh-CN" altLang="en-US" sz="1800"/>
            </a:p>
          </p:txBody>
        </p:sp>
        <p:sp>
          <p:nvSpPr>
            <p:cNvPr id="21520" name="Text Box 17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582083" y="2889371"/>
              <a:ext cx="817880" cy="368300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lvl="0" algn="l"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重力</a:t>
              </a:r>
              <a:r>
                <a:rPr lang="zh-CN" altLang="en-US" sz="24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G</a:t>
              </a:r>
            </a:p>
          </p:txBody>
        </p:sp>
      </p:grpSp>
      <p:grpSp>
        <p:nvGrpSpPr>
          <p:cNvPr id="6" name="Group 18"/>
          <p:cNvGrpSpPr/>
          <p:nvPr>
            <p:custDataLst>
              <p:tags r:id="rId7"/>
            </p:custDataLst>
          </p:nvPr>
        </p:nvGrpSpPr>
        <p:grpSpPr>
          <a:xfrm>
            <a:off x="9696659" y="2276283"/>
            <a:ext cx="1233155" cy="412127"/>
            <a:chOff x="2928" y="1093"/>
            <a:chExt cx="2139" cy="347"/>
          </a:xfrm>
        </p:grpSpPr>
        <p:sp>
          <p:nvSpPr>
            <p:cNvPr id="21517" name="Line 19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928" y="1440"/>
              <a:ext cx="1920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tailEnd type="stealth" w="med" len="med"/>
            </a:ln>
          </p:spPr>
          <p:txBody>
            <a:bodyPr wrap="none" anchor="ctr"/>
            <a:lstStyle/>
            <a:p>
              <a:endParaRPr lang="zh-CN" altLang="en-US" sz="1800"/>
            </a:p>
          </p:txBody>
        </p:sp>
        <p:sp>
          <p:nvSpPr>
            <p:cNvPr id="21518" name="Text Box 2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847" y="1093"/>
              <a:ext cx="1220" cy="310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lvl="0" algn="l"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阻力</a:t>
              </a:r>
              <a:r>
                <a:rPr lang="zh-CN" altLang="en-US" sz="24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f</a:t>
              </a:r>
            </a:p>
          </p:txBody>
        </p:sp>
      </p:grpSp>
      <p:grpSp>
        <p:nvGrpSpPr>
          <p:cNvPr id="7" name="Group 21"/>
          <p:cNvGrpSpPr/>
          <p:nvPr>
            <p:custDataLst>
              <p:tags r:id="rId8"/>
            </p:custDataLst>
          </p:nvPr>
        </p:nvGrpSpPr>
        <p:grpSpPr>
          <a:xfrm>
            <a:off x="7968540" y="2233232"/>
            <a:ext cx="1601917" cy="460822"/>
            <a:chOff x="435" y="1052"/>
            <a:chExt cx="2397" cy="388"/>
          </a:xfrm>
        </p:grpSpPr>
        <p:sp>
          <p:nvSpPr>
            <p:cNvPr id="21515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912" y="1440"/>
              <a:ext cx="1920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 type="stealth" w="med" len="med"/>
            </a:ln>
          </p:spPr>
          <p:txBody>
            <a:bodyPr wrap="none" anchor="ctr"/>
            <a:lstStyle/>
            <a:p>
              <a:endParaRPr lang="zh-CN" altLang="en-US" sz="1800"/>
            </a:p>
          </p:txBody>
        </p:sp>
        <p:sp>
          <p:nvSpPr>
            <p:cNvPr id="21516" name="Text Box 23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35" y="1052"/>
              <a:ext cx="1902" cy="388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牵引力</a:t>
              </a:r>
              <a:r>
                <a:rPr lang="zh-CN" altLang="en-US" sz="24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F</a:t>
              </a:r>
            </a:p>
          </p:txBody>
        </p:sp>
      </p:grpSp>
      <p:sp>
        <p:nvSpPr>
          <p:cNvPr id="21524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48194" y="2590117"/>
            <a:ext cx="148466" cy="15013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C000"/>
            </a:solidFill>
            <a:round/>
          </a:ln>
        </p:spPr>
        <p:txBody>
          <a:bodyPr wrap="none" anchor="ctr"/>
          <a:lstStyle/>
          <a:p>
            <a:pPr algn="ctr"/>
            <a:endParaRPr kumimoji="1" lang="zh-CN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9380" y="3068955"/>
            <a:ext cx="9052560" cy="808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457200">
              <a:lnSpc>
                <a:spcPts val="2800"/>
              </a:lnSpc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在竖直方向上有重力、地面支持力；</a:t>
            </a:r>
          </a:p>
          <a:p>
            <a:pPr indent="457200">
              <a:lnSpc>
                <a:spcPts val="2800"/>
              </a:lnSpc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在水平方向上有汽车发动机的牵引力和地面与空气的阻力。</a:t>
            </a:r>
          </a:p>
        </p:txBody>
      </p:sp>
      <p:sp>
        <p:nvSpPr>
          <p:cNvPr id="27" name="矩形: 圆角 26"/>
          <p:cNvSpPr/>
          <p:nvPr>
            <p:custDataLst>
              <p:tags r:id="rId11"/>
            </p:custDataLst>
          </p:nvPr>
        </p:nvSpPr>
        <p:spPr>
          <a:xfrm>
            <a:off x="1055370" y="4220845"/>
            <a:ext cx="8760460" cy="466090"/>
          </a:xfrm>
          <a:prstGeom prst="roundRect">
            <a:avLst/>
          </a:prstGeom>
          <a:solidFill>
            <a:srgbClr val="5DA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①若牵引力等于阻力，则二力平衡，小车向左做匀速直线运动 </a:t>
            </a:r>
          </a:p>
        </p:txBody>
      </p:sp>
      <p:sp>
        <p:nvSpPr>
          <p:cNvPr id="28" name="矩形: 圆角 27"/>
          <p:cNvSpPr/>
          <p:nvPr>
            <p:custDataLst>
              <p:tags r:id="rId12"/>
            </p:custDataLst>
          </p:nvPr>
        </p:nvSpPr>
        <p:spPr>
          <a:xfrm>
            <a:off x="1024255" y="5395595"/>
            <a:ext cx="8843645" cy="466090"/>
          </a:xfrm>
          <a:prstGeom prst="roundRect">
            <a:avLst/>
          </a:prstGeom>
          <a:solidFill>
            <a:srgbClr val="5FA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</a:pPr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③若牵引力小于阻力，二力不平衡，小车向左做减速直线运动 </a:t>
            </a:r>
          </a:p>
        </p:txBody>
      </p:sp>
      <p:sp>
        <p:nvSpPr>
          <p:cNvPr id="29" name="矩形: 圆角 28"/>
          <p:cNvSpPr/>
          <p:nvPr>
            <p:custDataLst>
              <p:tags r:id="rId13"/>
            </p:custDataLst>
          </p:nvPr>
        </p:nvSpPr>
        <p:spPr>
          <a:xfrm>
            <a:off x="1055370" y="4807585"/>
            <a:ext cx="8760460" cy="466090"/>
          </a:xfrm>
          <a:prstGeom prst="roundRect">
            <a:avLst/>
          </a:prstGeom>
          <a:solidFill>
            <a:srgbClr val="FDF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②若牵引力大于阻力，二力不平衡，小车向左做加速直线运动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524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/>
          <p:cNvSpPr/>
          <p:nvPr>
            <p:custDataLst>
              <p:tags r:id="rId1"/>
            </p:custDataLst>
          </p:nvPr>
        </p:nvSpPr>
        <p:spPr>
          <a:xfrm>
            <a:off x="2597785" y="2753360"/>
            <a:ext cx="2299970" cy="466090"/>
          </a:xfrm>
          <a:prstGeom prst="roundRect">
            <a:avLst/>
          </a:prstGeom>
          <a:solidFill>
            <a:srgbClr val="5DA6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 defTabSz="685165" fontAlgn="auto">
              <a:lnSpc>
                <a:spcPts val="2640"/>
              </a:lnSpc>
              <a:buClrTx/>
              <a:buSzTx/>
              <a:buFontTx/>
              <a:defRPr/>
            </a:pPr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①受到平衡力</a:t>
            </a:r>
          </a:p>
        </p:txBody>
      </p:sp>
      <p:sp>
        <p:nvSpPr>
          <p:cNvPr id="26" name="下箭头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 flipH="1" flipV="1">
            <a:off x="5508379" y="2428975"/>
            <a:ext cx="287431" cy="1214279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5DA62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矩形: 圆角 26"/>
          <p:cNvSpPr/>
          <p:nvPr>
            <p:custDataLst>
              <p:tags r:id="rId3"/>
            </p:custDataLst>
          </p:nvPr>
        </p:nvSpPr>
        <p:spPr>
          <a:xfrm>
            <a:off x="6406515" y="2707005"/>
            <a:ext cx="3669665" cy="466090"/>
          </a:xfrm>
          <a:prstGeom prst="roundRect">
            <a:avLst/>
          </a:prstGeom>
          <a:solidFill>
            <a:srgbClr val="5DA6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 defTabSz="685165" fontAlgn="auto">
              <a:lnSpc>
                <a:spcPts val="2640"/>
              </a:lnSpc>
              <a:buClrTx/>
              <a:buSzTx/>
              <a:buFontTx/>
              <a:defRPr/>
            </a:pPr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运动状态不发生改变</a:t>
            </a:r>
          </a:p>
        </p:txBody>
      </p:sp>
      <p:sp>
        <p:nvSpPr>
          <p:cNvPr id="28" name="下箭头 1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 flipV="1">
            <a:off x="7739390" y="1858098"/>
            <a:ext cx="287431" cy="746386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5DA62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矩形: 圆角 28"/>
          <p:cNvSpPr/>
          <p:nvPr>
            <p:custDataLst>
              <p:tags r:id="rId5"/>
            </p:custDataLst>
          </p:nvPr>
        </p:nvSpPr>
        <p:spPr>
          <a:xfrm>
            <a:off x="6305550" y="1377950"/>
            <a:ext cx="3703320" cy="466090"/>
          </a:xfrm>
          <a:prstGeom prst="roundRect">
            <a:avLst/>
          </a:prstGeom>
          <a:solidFill>
            <a:srgbClr val="5DA6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ts val="2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保持静止或匀速直线运动</a:t>
            </a:r>
          </a:p>
        </p:txBody>
      </p:sp>
      <p:sp>
        <p:nvSpPr>
          <p:cNvPr id="30" name="矩形: 圆角 29"/>
          <p:cNvSpPr/>
          <p:nvPr>
            <p:custDataLst>
              <p:tags r:id="rId6"/>
            </p:custDataLst>
          </p:nvPr>
        </p:nvSpPr>
        <p:spPr>
          <a:xfrm>
            <a:off x="2576195" y="3438525"/>
            <a:ext cx="2321560" cy="466090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 defTabSz="685165" fontAlgn="auto">
              <a:lnSpc>
                <a:spcPts val="2640"/>
              </a:lnSpc>
              <a:buClrTx/>
              <a:buSzTx/>
              <a:buFontTx/>
              <a:defRPr/>
            </a:pPr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②受非平衡力</a:t>
            </a:r>
          </a:p>
        </p:txBody>
      </p:sp>
      <p:sp>
        <p:nvSpPr>
          <p:cNvPr id="31" name="下箭头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 flipH="1" flipV="1">
            <a:off x="5497471" y="3040501"/>
            <a:ext cx="287431" cy="1214279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070C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矩形: 圆角 31"/>
          <p:cNvSpPr/>
          <p:nvPr>
            <p:custDataLst>
              <p:tags r:id="rId8"/>
            </p:custDataLst>
          </p:nvPr>
        </p:nvSpPr>
        <p:spPr>
          <a:xfrm>
            <a:off x="6406515" y="3390900"/>
            <a:ext cx="3670300" cy="466090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 defTabSz="685165" fontAlgn="auto">
              <a:lnSpc>
                <a:spcPts val="2640"/>
              </a:lnSpc>
              <a:buClrTx/>
              <a:buSzTx/>
              <a:buFontTx/>
              <a:defRPr/>
            </a:pPr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运动状态要发生改变</a:t>
            </a:r>
          </a:p>
        </p:txBody>
      </p:sp>
      <p:sp>
        <p:nvSpPr>
          <p:cNvPr id="33" name="下箭头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 flipH="1" flipV="1">
            <a:off x="7739390" y="3911899"/>
            <a:ext cx="287431" cy="746386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070C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矩形: 圆角 33"/>
          <p:cNvSpPr/>
          <p:nvPr>
            <p:custDataLst>
              <p:tags r:id="rId10"/>
            </p:custDataLst>
          </p:nvPr>
        </p:nvSpPr>
        <p:spPr>
          <a:xfrm>
            <a:off x="6384290" y="4653280"/>
            <a:ext cx="3691255" cy="1006475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 defTabSz="685165" fontAlgn="auto">
              <a:lnSpc>
                <a:spcPts val="2640"/>
              </a:lnSpc>
              <a:buClrTx/>
              <a:buSzTx/>
              <a:buFontTx/>
              <a:defRPr/>
            </a:pPr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运动的速度发生改变</a:t>
            </a:r>
          </a:p>
          <a:p>
            <a:pPr lvl="0" algn="ctr" defTabSz="685165" fontAlgn="auto">
              <a:lnSpc>
                <a:spcPts val="2640"/>
              </a:lnSpc>
              <a:buClrTx/>
              <a:buSzTx/>
              <a:buFontTx/>
              <a:defRPr/>
            </a:pPr>
            <a:r>
              <a:rPr lang="zh-CN" altLang="en-US" sz="24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或运动的方向发生改变</a:t>
            </a: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335280" y="404495"/>
            <a:ext cx="489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二、二力平衡条件的应用</a:t>
            </a:r>
          </a:p>
        </p:txBody>
      </p:sp>
      <p:sp>
        <p:nvSpPr>
          <p:cNvPr id="4" name="下箭头 1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16200000" flipH="1" flipV="1">
            <a:off x="5508379" y="2190850"/>
            <a:ext cx="287431" cy="1214279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5DA62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" name="下箭头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10800000" flipH="1" flipV="1">
            <a:off x="8154045" y="1902548"/>
            <a:ext cx="287431" cy="746386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5DA62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/>
          <p:nvPr>
            <p:custDataLst>
              <p:tags r:id="rId1"/>
            </p:custDataLst>
          </p:nvPr>
        </p:nvSpPr>
        <p:spPr>
          <a:xfrm>
            <a:off x="2496185" y="404495"/>
            <a:ext cx="623887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复习提问：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请说出牛顿第一定律内容。</a:t>
            </a:r>
          </a:p>
        </p:txBody>
      </p:sp>
      <p:sp>
        <p:nvSpPr>
          <p:cNvPr id="6" name="TextBox 4"/>
          <p:cNvSpPr txBox="1"/>
          <p:nvPr>
            <p:custDataLst>
              <p:tags r:id="rId2"/>
            </p:custDataLst>
          </p:nvPr>
        </p:nvSpPr>
        <p:spPr>
          <a:xfrm>
            <a:off x="1931353" y="1708785"/>
            <a:ext cx="2320290" cy="52197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rgbClr val="F79646"/>
            </a:solidFill>
            <a:prstDash val="solid"/>
          </a:ln>
          <a:effectLst/>
        </p:spPr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物体不受力时</a:t>
            </a:r>
          </a:p>
        </p:txBody>
      </p:sp>
      <p:sp>
        <p:nvSpPr>
          <p:cNvPr id="20" name="TextBox 6"/>
          <p:cNvSpPr txBox="1"/>
          <p:nvPr>
            <p:custDataLst>
              <p:tags r:id="rId3"/>
            </p:custDataLst>
          </p:nvPr>
        </p:nvSpPr>
        <p:spPr>
          <a:xfrm>
            <a:off x="5089366" y="1280160"/>
            <a:ext cx="3032760" cy="1383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静止状态</a:t>
            </a:r>
          </a:p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或</a:t>
            </a:r>
          </a:p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匀速直线运动状态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虚尾箭头 21"/>
          <p:cNvSpPr/>
          <p:nvPr>
            <p:custDataLst>
              <p:tags r:id="rId4"/>
            </p:custDataLst>
          </p:nvPr>
        </p:nvSpPr>
        <p:spPr>
          <a:xfrm>
            <a:off x="4431665" y="1780223"/>
            <a:ext cx="641350" cy="428625"/>
          </a:xfrm>
          <a:custGeom>
            <a:avLst/>
            <a:gdLst/>
            <a:ahLst/>
            <a:cxnLst>
              <a:cxn ang="0">
                <a:pos x="0" y="107156"/>
              </a:cxn>
              <a:cxn ang="0">
                <a:pos x="13368" y="107156"/>
              </a:cxn>
              <a:cxn ang="0">
                <a:pos x="13368" y="321468"/>
              </a:cxn>
              <a:cxn ang="0">
                <a:pos x="0" y="321468"/>
              </a:cxn>
              <a:cxn ang="0">
                <a:pos x="26738" y="107156"/>
              </a:cxn>
              <a:cxn ang="0">
                <a:pos x="53476" y="107156"/>
              </a:cxn>
              <a:cxn ang="0">
                <a:pos x="53476" y="321468"/>
              </a:cxn>
              <a:cxn ang="0">
                <a:pos x="26738" y="321468"/>
              </a:cxn>
              <a:cxn ang="0">
                <a:pos x="66845" y="107156"/>
              </a:cxn>
              <a:cxn ang="0">
                <a:pos x="427444" y="107156"/>
              </a:cxn>
              <a:cxn ang="0">
                <a:pos x="427444" y="0"/>
              </a:cxn>
              <a:cxn ang="0">
                <a:pos x="641350" y="214312"/>
              </a:cxn>
              <a:cxn ang="0">
                <a:pos x="427444" y="428625"/>
              </a:cxn>
              <a:cxn ang="0">
                <a:pos x="427444" y="321468"/>
              </a:cxn>
              <a:cxn ang="0">
                <a:pos x="66845" y="321468"/>
              </a:cxn>
            </a:cxnLst>
            <a:rect l="l" t="t" r="r" b="b"/>
            <a:pathLst>
              <a:path w="642726" h="428729">
                <a:moveTo>
                  <a:pt x="0" y="107182"/>
                </a:moveTo>
                <a:lnTo>
                  <a:pt x="13397" y="107182"/>
                </a:lnTo>
                <a:lnTo>
                  <a:pt x="13397" y="321546"/>
                </a:lnTo>
                <a:lnTo>
                  <a:pt x="0" y="321546"/>
                </a:lnTo>
                <a:close/>
                <a:moveTo>
                  <a:pt x="26795" y="107182"/>
                </a:moveTo>
                <a:lnTo>
                  <a:pt x="53591" y="107182"/>
                </a:lnTo>
                <a:lnTo>
                  <a:pt x="53591" y="321546"/>
                </a:lnTo>
                <a:lnTo>
                  <a:pt x="26795" y="321546"/>
                </a:lnTo>
                <a:close/>
                <a:moveTo>
                  <a:pt x="66988" y="107182"/>
                </a:moveTo>
                <a:lnTo>
                  <a:pt x="428361" y="107182"/>
                </a:lnTo>
                <a:lnTo>
                  <a:pt x="428361" y="0"/>
                </a:lnTo>
                <a:lnTo>
                  <a:pt x="642726" y="214364"/>
                </a:lnTo>
                <a:lnTo>
                  <a:pt x="428361" y="428729"/>
                </a:lnTo>
                <a:lnTo>
                  <a:pt x="428361" y="321546"/>
                </a:lnTo>
                <a:lnTo>
                  <a:pt x="66988" y="321546"/>
                </a:lnTo>
                <a:close/>
              </a:path>
            </a:pathLst>
          </a:custGeom>
          <a:solidFill>
            <a:srgbClr val="C0504D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23"/>
          <p:cNvGrpSpPr/>
          <p:nvPr>
            <p:custDataLst>
              <p:tags r:id="rId5"/>
            </p:custDataLst>
          </p:nvPr>
        </p:nvGrpSpPr>
        <p:grpSpPr>
          <a:xfrm>
            <a:off x="8184515" y="1340168"/>
            <a:ext cx="1857375" cy="1143000"/>
            <a:chOff x="7000892" y="1928802"/>
            <a:chExt cx="1857388" cy="1143008"/>
          </a:xfrm>
        </p:grpSpPr>
        <p:sp>
          <p:nvSpPr>
            <p:cNvPr id="18438" name="右大括号 27"/>
            <p:cNvSpPr/>
            <p:nvPr>
              <p:custDataLst>
                <p:tags r:id="rId29"/>
              </p:custDataLst>
            </p:nvPr>
          </p:nvSpPr>
          <p:spPr>
            <a:xfrm>
              <a:off x="7000892" y="1928802"/>
              <a:ext cx="357190" cy="1143008"/>
            </a:xfrm>
            <a:prstGeom prst="rightBrace">
              <a:avLst>
                <a:gd name="adj1" fmla="val 8177"/>
                <a:gd name="adj2" fmla="val 50000"/>
              </a:avLst>
            </a:prstGeom>
            <a:noFill/>
            <a:ln w="28575" cap="flat" cmpd="sng">
              <a:solidFill>
                <a:srgbClr val="0D0D0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TextBox 13"/>
            <p:cNvSpPr txBox="1"/>
            <p:nvPr>
              <p:custDataLst>
                <p:tags r:id="rId30"/>
              </p:custDataLst>
            </p:nvPr>
          </p:nvSpPr>
          <p:spPr>
            <a:xfrm>
              <a:off x="7500959" y="2000239"/>
              <a:ext cx="1357321" cy="953142"/>
            </a:xfrm>
            <a:prstGeom prst="rect">
              <a:avLst/>
            </a:prstGeom>
            <a:solidFill>
              <a:srgbClr val="C0504D"/>
            </a:solidFill>
            <a:effectLst/>
          </p:spPr>
          <p:txBody>
            <a:bodyPr>
              <a:spAutoFit/>
            </a:bodyPr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</a:lstStyle>
            <a:p>
              <a:pPr marL="0" marR="0" lvl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2800" b="1" i="0" u="none" strike="noStrike" kern="1200" cap="none" spc="0" normalizeH="0" baseline="0" noProof="1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平衡</a:t>
              </a:r>
            </a:p>
            <a:p>
              <a:pPr marL="0" marR="0" lvl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2800" b="1" i="0" u="none" strike="noStrike" kern="1200" cap="none" spc="0" normalizeH="0" baseline="0" noProof="1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状态</a:t>
              </a:r>
            </a:p>
          </p:txBody>
        </p:sp>
      </p:grpSp>
      <p:grpSp>
        <p:nvGrpSpPr>
          <p:cNvPr id="4" name="组合 37"/>
          <p:cNvGrpSpPr/>
          <p:nvPr>
            <p:custDataLst>
              <p:tags r:id="rId6"/>
            </p:custDataLst>
          </p:nvPr>
        </p:nvGrpSpPr>
        <p:grpSpPr>
          <a:xfrm>
            <a:off x="1644015" y="1708785"/>
            <a:ext cx="2786063" cy="1093811"/>
            <a:chOff x="428596" y="2285992"/>
            <a:chExt cx="2786082" cy="1092508"/>
          </a:xfrm>
        </p:grpSpPr>
        <p:sp>
          <p:nvSpPr>
            <p:cNvPr id="18441" name="椭圆 38"/>
            <p:cNvSpPr/>
            <p:nvPr>
              <p:custDataLst>
                <p:tags r:id="rId27"/>
              </p:custDataLst>
            </p:nvPr>
          </p:nvSpPr>
          <p:spPr>
            <a:xfrm>
              <a:off x="428596" y="2285992"/>
              <a:ext cx="2786082" cy="642942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6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442" name="TextBox 21"/>
            <p:cNvSpPr txBox="1"/>
            <p:nvPr>
              <p:custDataLst>
                <p:tags r:id="rId28"/>
              </p:custDataLst>
            </p:nvPr>
          </p:nvSpPr>
          <p:spPr>
            <a:xfrm>
              <a:off x="1162026" y="2857152"/>
              <a:ext cx="1251594" cy="521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不存在</a:t>
              </a:r>
              <a:endPara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8443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650048" y="188595"/>
            <a:ext cx="677862" cy="903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1" name="Picture 4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679"/>
          <a:stretch>
            <a:fillRect/>
          </a:stretch>
        </p:blipFill>
        <p:spPr>
          <a:xfrm>
            <a:off x="6672263" y="3716338"/>
            <a:ext cx="2090737" cy="238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2690813" y="3511550"/>
            <a:ext cx="1676400" cy="25987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8"/>
          <p:cNvGrpSpPr/>
          <p:nvPr>
            <p:custDataLst>
              <p:tags r:id="rId10"/>
            </p:custDataLst>
          </p:nvPr>
        </p:nvGrpSpPr>
        <p:grpSpPr>
          <a:xfrm>
            <a:off x="3500438" y="5218113"/>
            <a:ext cx="609600" cy="1103312"/>
            <a:chOff x="798" y="1131"/>
            <a:chExt cx="384" cy="695"/>
          </a:xfrm>
        </p:grpSpPr>
        <p:sp>
          <p:nvSpPr>
            <p:cNvPr id="20484" name="Line 9"/>
            <p:cNvSpPr/>
            <p:nvPr>
              <p:custDataLst>
                <p:tags r:id="rId25"/>
              </p:custDataLst>
            </p:nvPr>
          </p:nvSpPr>
          <p:spPr>
            <a:xfrm flipH="1">
              <a:off x="798" y="1131"/>
              <a:ext cx="0" cy="62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85" name="Text Box 10"/>
            <p:cNvSpPr txBox="1"/>
            <p:nvPr>
              <p:custDataLst>
                <p:tags r:id="rId26"/>
              </p:custDataLst>
            </p:nvPr>
          </p:nvSpPr>
          <p:spPr>
            <a:xfrm>
              <a:off x="846" y="1536"/>
              <a:ext cx="33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grpSp>
        <p:nvGrpSpPr>
          <p:cNvPr id="8" name="Group 11"/>
          <p:cNvGrpSpPr/>
          <p:nvPr>
            <p:custDataLst>
              <p:tags r:id="rId11"/>
            </p:custDataLst>
          </p:nvPr>
        </p:nvGrpSpPr>
        <p:grpSpPr>
          <a:xfrm>
            <a:off x="3500438" y="4159250"/>
            <a:ext cx="685800" cy="1066800"/>
            <a:chOff x="798" y="432"/>
            <a:chExt cx="432" cy="672"/>
          </a:xfrm>
        </p:grpSpPr>
        <p:sp>
          <p:nvSpPr>
            <p:cNvPr id="20487" name="Line 12"/>
            <p:cNvSpPr/>
            <p:nvPr>
              <p:custDataLst>
                <p:tags r:id="rId23"/>
              </p:custDataLst>
            </p:nvPr>
          </p:nvSpPr>
          <p:spPr>
            <a:xfrm flipH="1" flipV="1">
              <a:off x="798" y="480"/>
              <a:ext cx="0" cy="62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88" name="Text Box 13"/>
            <p:cNvSpPr txBox="1"/>
            <p:nvPr>
              <p:custDataLst>
                <p:tags r:id="rId24"/>
              </p:custDataLst>
            </p:nvPr>
          </p:nvSpPr>
          <p:spPr>
            <a:xfrm>
              <a:off x="894" y="432"/>
              <a:ext cx="33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sp>
        <p:nvSpPr>
          <p:cNvPr id="88" name="Oval 14"/>
          <p:cNvSpPr/>
          <p:nvPr>
            <p:custDataLst>
              <p:tags r:id="rId12"/>
            </p:custDataLst>
          </p:nvPr>
        </p:nvSpPr>
        <p:spPr>
          <a:xfrm>
            <a:off x="3440113" y="5110163"/>
            <a:ext cx="115887" cy="115887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9" name="Group 29"/>
          <p:cNvGrpSpPr/>
          <p:nvPr>
            <p:custDataLst>
              <p:tags r:id="rId13"/>
            </p:custDataLst>
          </p:nvPr>
        </p:nvGrpSpPr>
        <p:grpSpPr>
          <a:xfrm>
            <a:off x="7634288" y="5673725"/>
            <a:ext cx="609600" cy="1103313"/>
            <a:chOff x="798" y="1131"/>
            <a:chExt cx="384" cy="695"/>
          </a:xfrm>
        </p:grpSpPr>
        <p:sp>
          <p:nvSpPr>
            <p:cNvPr id="20491" name="Line 30"/>
            <p:cNvSpPr/>
            <p:nvPr>
              <p:custDataLst>
                <p:tags r:id="rId21"/>
              </p:custDataLst>
            </p:nvPr>
          </p:nvSpPr>
          <p:spPr>
            <a:xfrm flipH="1">
              <a:off x="798" y="1131"/>
              <a:ext cx="0" cy="62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2" name="Text Box 31"/>
            <p:cNvSpPr txBox="1"/>
            <p:nvPr>
              <p:custDataLst>
                <p:tags r:id="rId22"/>
              </p:custDataLst>
            </p:nvPr>
          </p:nvSpPr>
          <p:spPr>
            <a:xfrm>
              <a:off x="846" y="1536"/>
              <a:ext cx="33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grpSp>
        <p:nvGrpSpPr>
          <p:cNvPr id="10" name="Group 32"/>
          <p:cNvGrpSpPr/>
          <p:nvPr>
            <p:custDataLst>
              <p:tags r:id="rId14"/>
            </p:custDataLst>
          </p:nvPr>
        </p:nvGrpSpPr>
        <p:grpSpPr>
          <a:xfrm>
            <a:off x="7634288" y="4578350"/>
            <a:ext cx="974725" cy="1066800"/>
            <a:chOff x="798" y="432"/>
            <a:chExt cx="432" cy="672"/>
          </a:xfrm>
        </p:grpSpPr>
        <p:sp>
          <p:nvSpPr>
            <p:cNvPr id="20494" name="Line 33"/>
            <p:cNvSpPr/>
            <p:nvPr>
              <p:custDataLst>
                <p:tags r:id="rId19"/>
              </p:custDataLst>
            </p:nvPr>
          </p:nvSpPr>
          <p:spPr>
            <a:xfrm flipH="1" flipV="1">
              <a:off x="798" y="480"/>
              <a:ext cx="0" cy="62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5" name="Text Box 34"/>
            <p:cNvSpPr txBox="1"/>
            <p:nvPr>
              <p:custDataLst>
                <p:tags r:id="rId20"/>
              </p:custDataLst>
            </p:nvPr>
          </p:nvSpPr>
          <p:spPr>
            <a:xfrm>
              <a:off x="894" y="432"/>
              <a:ext cx="33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sp>
        <p:nvSpPr>
          <p:cNvPr id="109" name="Oval 38"/>
          <p:cNvSpPr/>
          <p:nvPr>
            <p:custDataLst>
              <p:tags r:id="rId15"/>
            </p:custDataLst>
          </p:nvPr>
        </p:nvSpPr>
        <p:spPr>
          <a:xfrm>
            <a:off x="7572375" y="5586413"/>
            <a:ext cx="115888" cy="115887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497" name="Text Box 39"/>
          <p:cNvSpPr txBox="1"/>
          <p:nvPr>
            <p:custDataLst>
              <p:tags r:id="rId16"/>
            </p:custDataLst>
          </p:nvPr>
        </p:nvSpPr>
        <p:spPr>
          <a:xfrm>
            <a:off x="1952943" y="3795713"/>
            <a:ext cx="569595" cy="2103437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静止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的电灯</a:t>
            </a:r>
          </a:p>
        </p:txBody>
      </p:sp>
      <p:sp>
        <p:nvSpPr>
          <p:cNvPr id="20498" name="Text Box 42"/>
          <p:cNvSpPr txBox="1"/>
          <p:nvPr>
            <p:custDataLst>
              <p:tags r:id="rId17"/>
            </p:custDataLst>
          </p:nvPr>
        </p:nvSpPr>
        <p:spPr>
          <a:xfrm>
            <a:off x="8940165" y="3329940"/>
            <a:ext cx="613410" cy="2981960"/>
          </a:xfrm>
          <a:prstGeom prst="rect">
            <a:avLst/>
          </a:prstGeom>
          <a:solidFill>
            <a:srgbClr val="FFFFFF"/>
          </a:solidFill>
          <a:ln w="25400">
            <a:noFill/>
          </a:ln>
        </p:spPr>
        <p:txBody>
          <a:bodyPr vert="eaVert" wrap="square" anchor="t" anchorCtr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匀速降落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的运动员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4" name="Text Box 43"/>
          <p:cNvSpPr txBox="1"/>
          <p:nvPr>
            <p:custDataLst>
              <p:tags r:id="rId18"/>
            </p:custDataLst>
          </p:nvPr>
        </p:nvSpPr>
        <p:spPr>
          <a:xfrm>
            <a:off x="3983990" y="2808288"/>
            <a:ext cx="4570413" cy="521970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txBody>
          <a:bodyPr anchor="t" anchorCtr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它们各处于怎样的状态?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88" grpId="0" animBg="1"/>
      <p:bldP spid="109" grpId="0" animBg="1"/>
      <p:bldP spid="1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74" name="表格 827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43660" y="4220845"/>
          <a:ext cx="9523095" cy="1928495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579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5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8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r>
                        <a:rPr lang="zh-CN" altLang="en-US" sz="2400" b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一对作用力和反作用力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r>
                        <a:rPr lang="zh-CN" altLang="en-US" sz="2400" b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一对平衡力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r>
                        <a:rPr lang="zh-CN" altLang="en-US" sz="2400" b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受力物体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endParaRPr lang="zh-CN" altLang="en-US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endParaRPr lang="zh-CN" altLang="en-US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015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r>
                        <a:rPr lang="zh-CN" altLang="en-US" sz="2400" b="1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力的变化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endParaRPr lang="zh-CN" altLang="en-US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spcBef>
                          <a:spcPct val="50000"/>
                        </a:spcBef>
                        <a:buClrTx/>
                        <a:buSzTx/>
                        <a:buNone/>
                      </a:pPr>
                      <a:endParaRPr lang="zh-CN" altLang="en-US" sz="2400" b="1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20" name="文本框 8219"/>
          <p:cNvSpPr txBox="1"/>
          <p:nvPr>
            <p:custDataLst>
              <p:tags r:id="rId2"/>
            </p:custDataLst>
          </p:nvPr>
        </p:nvSpPr>
        <p:spPr>
          <a:xfrm>
            <a:off x="3259296" y="4626962"/>
            <a:ext cx="35966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作用在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不同的两个物体</a:t>
            </a:r>
            <a:r>
              <a:rPr lang="zh-CN" altLang="en-US" sz="2400" b="1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上</a:t>
            </a:r>
          </a:p>
        </p:txBody>
      </p:sp>
      <p:sp>
        <p:nvSpPr>
          <p:cNvPr id="8222" name="文本框 8221"/>
          <p:cNvSpPr txBox="1"/>
          <p:nvPr>
            <p:custDataLst>
              <p:tags r:id="rId3"/>
            </p:custDataLst>
          </p:nvPr>
        </p:nvSpPr>
        <p:spPr>
          <a:xfrm>
            <a:off x="3452654" y="5172207"/>
            <a:ext cx="31165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同时产生、同时变化、同时消失</a:t>
            </a:r>
          </a:p>
        </p:txBody>
      </p:sp>
      <p:sp>
        <p:nvSpPr>
          <p:cNvPr id="8223" name="文本框 8222"/>
          <p:cNvSpPr txBox="1"/>
          <p:nvPr>
            <p:custDataLst>
              <p:tags r:id="rId4"/>
            </p:custDataLst>
          </p:nvPr>
        </p:nvSpPr>
        <p:spPr>
          <a:xfrm>
            <a:off x="7198360" y="4626962"/>
            <a:ext cx="266652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作用在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同一物体</a:t>
            </a:r>
            <a:r>
              <a:rPr lang="zh-CN" altLang="en-US" sz="2400" b="1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上</a:t>
            </a:r>
          </a:p>
        </p:txBody>
      </p:sp>
      <p:sp>
        <p:nvSpPr>
          <p:cNvPr id="8225" name="文本框 8224"/>
          <p:cNvSpPr txBox="1"/>
          <p:nvPr>
            <p:custDataLst>
              <p:tags r:id="rId5"/>
            </p:custDataLst>
          </p:nvPr>
        </p:nvSpPr>
        <p:spPr>
          <a:xfrm>
            <a:off x="6920230" y="5172207"/>
            <a:ext cx="3870484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一个力变化（增大、减小），另一个力不一定变化</a:t>
            </a:r>
          </a:p>
        </p:txBody>
      </p:sp>
      <p:sp>
        <p:nvSpPr>
          <p:cNvPr id="8254" name="文本框 8253"/>
          <p:cNvSpPr txBox="1"/>
          <p:nvPr>
            <p:custDataLst>
              <p:tags r:id="rId6"/>
            </p:custDataLst>
          </p:nvPr>
        </p:nvSpPr>
        <p:spPr>
          <a:xfrm>
            <a:off x="1415415" y="908685"/>
            <a:ext cx="9109075" cy="189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600" b="1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某人用绳提着一条鱼静止不动，此时鱼受到的平衡力是____________和______。</a:t>
            </a:r>
          </a:p>
          <a:p>
            <a:pPr algn="l" fontAlgn="auto">
              <a:lnSpc>
                <a:spcPct val="150000"/>
              </a:lnSpc>
            </a:pPr>
            <a:r>
              <a:rPr lang="en-US" altLang="zh-CN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而绳子拉鱼的力和鱼拉绳子的力是一对______________。</a:t>
            </a:r>
          </a:p>
        </p:txBody>
      </p:sp>
      <p:sp>
        <p:nvSpPr>
          <p:cNvPr id="8275" name="文本框 8274"/>
          <p:cNvSpPr txBox="1"/>
          <p:nvPr>
            <p:custDataLst>
              <p:tags r:id="rId7"/>
            </p:custDataLst>
          </p:nvPr>
        </p:nvSpPr>
        <p:spPr>
          <a:xfrm>
            <a:off x="1607661" y="1484762"/>
            <a:ext cx="1752124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绳子的拉力</a:t>
            </a:r>
          </a:p>
        </p:txBody>
      </p:sp>
      <p:sp>
        <p:nvSpPr>
          <p:cNvPr id="8276" name="文本框 8275"/>
          <p:cNvSpPr txBox="1"/>
          <p:nvPr>
            <p:custDataLst>
              <p:tags r:id="rId8"/>
            </p:custDataLst>
          </p:nvPr>
        </p:nvSpPr>
        <p:spPr>
          <a:xfrm>
            <a:off x="3863816" y="1491112"/>
            <a:ext cx="984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</a:t>
            </a:r>
          </a:p>
        </p:txBody>
      </p:sp>
      <p:sp>
        <p:nvSpPr>
          <p:cNvPr id="8277" name="矩形 8276"/>
          <p:cNvSpPr/>
          <p:nvPr>
            <p:custDataLst>
              <p:tags r:id="rId9"/>
            </p:custDataLst>
          </p:nvPr>
        </p:nvSpPr>
        <p:spPr>
          <a:xfrm>
            <a:off x="8123555" y="1989111"/>
            <a:ext cx="1936909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相互作用力</a:t>
            </a:r>
          </a:p>
        </p:txBody>
      </p:sp>
      <p:sp>
        <p:nvSpPr>
          <p:cNvPr id="8279" name="文本框 8278"/>
          <p:cNvSpPr txBox="1"/>
          <p:nvPr>
            <p:custDataLst>
              <p:tags r:id="rId10"/>
            </p:custDataLst>
          </p:nvPr>
        </p:nvSpPr>
        <p:spPr>
          <a:xfrm>
            <a:off x="3792220" y="3572510"/>
            <a:ext cx="5271135" cy="478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相互作用力与平衡力的区别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rcRect t="30150" r="51657" b="4650"/>
          <a:stretch>
            <a:fillRect/>
          </a:stretch>
        </p:blipFill>
        <p:spPr>
          <a:xfrm>
            <a:off x="10632440" y="948690"/>
            <a:ext cx="1110615" cy="1757045"/>
          </a:xfrm>
          <a:prstGeom prst="rect">
            <a:avLst/>
          </a:prstGeom>
        </p:spPr>
      </p:pic>
      <p:pic>
        <p:nvPicPr>
          <p:cNvPr id="19461" name="Picture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626360" y="882015"/>
            <a:ext cx="3409950" cy="2520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264910" y="825500"/>
            <a:ext cx="3409950" cy="25203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48"/>
          <p:cNvGrpSpPr/>
          <p:nvPr>
            <p:custDataLst>
              <p:tags r:id="rId14"/>
            </p:custDataLst>
          </p:nvPr>
        </p:nvGrpSpPr>
        <p:grpSpPr>
          <a:xfrm>
            <a:off x="7904470" y="1712675"/>
            <a:ext cx="597798" cy="1156298"/>
            <a:chOff x="4495800" y="4239090"/>
            <a:chExt cx="796925" cy="1541540"/>
          </a:xfrm>
        </p:grpSpPr>
        <p:grpSp>
          <p:nvGrpSpPr>
            <p:cNvPr id="19471" name="Group 12"/>
            <p:cNvGrpSpPr/>
            <p:nvPr>
              <p:custDataLst>
                <p:tags r:id="rId30"/>
              </p:custDataLst>
            </p:nvPr>
          </p:nvGrpSpPr>
          <p:grpSpPr>
            <a:xfrm>
              <a:off x="4572000" y="4329655"/>
              <a:ext cx="720725" cy="1450975"/>
              <a:chOff x="1111" y="3221"/>
              <a:chExt cx="454" cy="914"/>
            </a:xfrm>
          </p:grpSpPr>
          <p:sp>
            <p:nvSpPr>
              <p:cNvPr id="19473" name="Line 13"/>
              <p:cNvSpPr/>
              <p:nvPr>
                <p:custDataLst>
                  <p:tags r:id="rId32"/>
                </p:custDataLst>
              </p:nvPr>
            </p:nvSpPr>
            <p:spPr>
              <a:xfrm flipH="1">
                <a:off x="1111" y="3221"/>
                <a:ext cx="0" cy="771"/>
              </a:xfrm>
              <a:prstGeom prst="line">
                <a:avLst/>
              </a:prstGeom>
              <a:ln w="635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474" name="Text Box 14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247" y="3748"/>
                <a:ext cx="318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F</a:t>
                </a:r>
              </a:p>
            </p:txBody>
          </p:sp>
        </p:grpSp>
        <p:sp>
          <p:nvSpPr>
            <p:cNvPr id="19472" name="Oval 21"/>
            <p:cNvSpPr/>
            <p:nvPr>
              <p:custDataLst>
                <p:tags r:id="rId31"/>
              </p:custDataLst>
            </p:nvPr>
          </p:nvSpPr>
          <p:spPr>
            <a:xfrm>
              <a:off x="4495800" y="423909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0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组合 47"/>
          <p:cNvGrpSpPr/>
          <p:nvPr>
            <p:custDataLst>
              <p:tags r:id="rId15"/>
            </p:custDataLst>
          </p:nvPr>
        </p:nvGrpSpPr>
        <p:grpSpPr>
          <a:xfrm>
            <a:off x="7912725" y="516064"/>
            <a:ext cx="969339" cy="1040788"/>
            <a:chOff x="4495800" y="2779712"/>
            <a:chExt cx="1292226" cy="1386753"/>
          </a:xfrm>
        </p:grpSpPr>
        <p:grpSp>
          <p:nvGrpSpPr>
            <p:cNvPr id="19467" name="Group 9"/>
            <p:cNvGrpSpPr/>
            <p:nvPr>
              <p:custDataLst>
                <p:tags r:id="rId26"/>
              </p:custDataLst>
            </p:nvPr>
          </p:nvGrpSpPr>
          <p:grpSpPr>
            <a:xfrm>
              <a:off x="4572000" y="2779712"/>
              <a:ext cx="1216026" cy="1298575"/>
              <a:chOff x="1111" y="2432"/>
              <a:chExt cx="766" cy="818"/>
            </a:xfrm>
          </p:grpSpPr>
          <p:sp>
            <p:nvSpPr>
              <p:cNvPr id="19469" name="Line 10"/>
              <p:cNvSpPr/>
              <p:nvPr>
                <p:custDataLst>
                  <p:tags r:id="rId28"/>
                </p:custDataLst>
              </p:nvPr>
            </p:nvSpPr>
            <p:spPr>
              <a:xfrm flipH="1" flipV="1">
                <a:off x="1111" y="2524"/>
                <a:ext cx="0" cy="726"/>
              </a:xfrm>
              <a:prstGeom prst="line">
                <a:avLst/>
              </a:prstGeom>
              <a:ln w="635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470" name="Text Box 11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1202" y="2432"/>
                <a:ext cx="675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F</a:t>
                </a:r>
                <a:r>
                  <a:rPr lang="en-US" altLang="zh-CN" sz="24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</a:t>
                </a:r>
              </a:p>
            </p:txBody>
          </p:sp>
        </p:grpSp>
        <p:sp>
          <p:nvSpPr>
            <p:cNvPr id="19468" name="Oval 21"/>
            <p:cNvSpPr/>
            <p:nvPr>
              <p:custDataLst>
                <p:tags r:id="rId27"/>
              </p:custDataLst>
            </p:nvPr>
          </p:nvSpPr>
          <p:spPr>
            <a:xfrm>
              <a:off x="4495800" y="4014065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0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组合 47"/>
          <p:cNvGrpSpPr/>
          <p:nvPr>
            <p:custDataLst>
              <p:tags r:id="rId16"/>
            </p:custDataLst>
          </p:nvPr>
        </p:nvGrpSpPr>
        <p:grpSpPr>
          <a:xfrm>
            <a:off x="4205595" y="516064"/>
            <a:ext cx="969339" cy="1040788"/>
            <a:chOff x="4495800" y="2779712"/>
            <a:chExt cx="1292226" cy="1386753"/>
          </a:xfrm>
        </p:grpSpPr>
        <p:grpSp>
          <p:nvGrpSpPr>
            <p:cNvPr id="7" name="Group 9"/>
            <p:cNvGrpSpPr/>
            <p:nvPr>
              <p:custDataLst>
                <p:tags r:id="rId22"/>
              </p:custDataLst>
            </p:nvPr>
          </p:nvGrpSpPr>
          <p:grpSpPr>
            <a:xfrm>
              <a:off x="4572000" y="2779712"/>
              <a:ext cx="1216026" cy="1298575"/>
              <a:chOff x="1111" y="2432"/>
              <a:chExt cx="766" cy="818"/>
            </a:xfrm>
          </p:grpSpPr>
          <p:sp>
            <p:nvSpPr>
              <p:cNvPr id="8" name="Line 10"/>
              <p:cNvSpPr/>
              <p:nvPr>
                <p:custDataLst>
                  <p:tags r:id="rId24"/>
                </p:custDataLst>
              </p:nvPr>
            </p:nvSpPr>
            <p:spPr>
              <a:xfrm flipH="1" flipV="1">
                <a:off x="1111" y="2524"/>
                <a:ext cx="0" cy="726"/>
              </a:xfrm>
              <a:prstGeom prst="line">
                <a:avLst/>
              </a:prstGeom>
              <a:ln w="635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" name="Text Box 11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202" y="2432"/>
                <a:ext cx="675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F</a:t>
                </a:r>
                <a:r>
                  <a:rPr lang="en-US" altLang="zh-CN" sz="24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</a:t>
                </a:r>
              </a:p>
            </p:txBody>
          </p:sp>
        </p:grpSp>
        <p:sp>
          <p:nvSpPr>
            <p:cNvPr id="10" name="Oval 21"/>
            <p:cNvSpPr/>
            <p:nvPr>
              <p:custDataLst>
                <p:tags r:id="rId23"/>
              </p:custDataLst>
            </p:nvPr>
          </p:nvSpPr>
          <p:spPr>
            <a:xfrm>
              <a:off x="4495800" y="4014065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00"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组合 48"/>
          <p:cNvGrpSpPr/>
          <p:nvPr>
            <p:custDataLst>
              <p:tags r:id="rId17"/>
            </p:custDataLst>
          </p:nvPr>
        </p:nvGrpSpPr>
        <p:grpSpPr>
          <a:xfrm>
            <a:off x="4194165" y="1423115"/>
            <a:ext cx="597798" cy="1156298"/>
            <a:chOff x="4495800" y="4239090"/>
            <a:chExt cx="796925" cy="1541540"/>
          </a:xfrm>
        </p:grpSpPr>
        <p:grpSp>
          <p:nvGrpSpPr>
            <p:cNvPr id="13" name="Group 12"/>
            <p:cNvGrpSpPr/>
            <p:nvPr>
              <p:custDataLst>
                <p:tags r:id="rId18"/>
              </p:custDataLst>
            </p:nvPr>
          </p:nvGrpSpPr>
          <p:grpSpPr>
            <a:xfrm>
              <a:off x="4572000" y="4329655"/>
              <a:ext cx="720725" cy="1450975"/>
              <a:chOff x="1111" y="3221"/>
              <a:chExt cx="454" cy="914"/>
            </a:xfrm>
          </p:grpSpPr>
          <p:sp>
            <p:nvSpPr>
              <p:cNvPr id="14" name="Line 13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1111" y="3221"/>
                <a:ext cx="0" cy="771"/>
              </a:xfrm>
              <a:prstGeom prst="line">
                <a:avLst/>
              </a:prstGeom>
              <a:ln w="635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" name="Text Box 14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247" y="3748"/>
                <a:ext cx="318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</a:t>
                </a:r>
              </a:p>
            </p:txBody>
          </p:sp>
        </p:grpSp>
        <p:sp>
          <p:nvSpPr>
            <p:cNvPr id="16" name="Oval 21"/>
            <p:cNvSpPr/>
            <p:nvPr>
              <p:custDataLst>
                <p:tags r:id="rId19"/>
              </p:custDataLst>
            </p:nvPr>
          </p:nvSpPr>
          <p:spPr>
            <a:xfrm>
              <a:off x="4495800" y="423909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0" grpId="0"/>
      <p:bldP spid="8222" grpId="0"/>
      <p:bldP spid="8223" grpId="0"/>
      <p:bldP spid="8225" grpId="0"/>
      <p:bldP spid="8254" grpId="0"/>
      <p:bldP spid="8275" grpId="0"/>
      <p:bldP spid="8276" grpId="0"/>
      <p:bldP spid="8277" grpId="0"/>
      <p:bldP spid="82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89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三、课堂小结</a:t>
            </a: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1553515" y="1398890"/>
            <a:ext cx="9095740" cy="3416284"/>
            <a:chOff x="465971" y="1333469"/>
            <a:chExt cx="9095740" cy="3416284"/>
          </a:xfrm>
        </p:grpSpPr>
        <p:sp>
          <p:nvSpPr>
            <p:cNvPr id="5" name="圆角矩形 4"/>
            <p:cNvSpPr/>
            <p:nvPr>
              <p:custDataLst>
                <p:tags r:id="rId6"/>
              </p:custDataLst>
            </p:nvPr>
          </p:nvSpPr>
          <p:spPr>
            <a:xfrm>
              <a:off x="465971" y="2805442"/>
              <a:ext cx="2123440" cy="82702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 anchor="ctr" anchorCtr="1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二力平衡</a:t>
              </a:r>
            </a:p>
          </p:txBody>
        </p:sp>
        <p:sp>
          <p:nvSpPr>
            <p:cNvPr id="6" name="左大括号 5"/>
            <p:cNvSpPr/>
            <p:nvPr>
              <p:custDataLst>
                <p:tags r:id="rId7"/>
              </p:custDataLst>
            </p:nvPr>
          </p:nvSpPr>
          <p:spPr>
            <a:xfrm>
              <a:off x="2721760" y="2185695"/>
              <a:ext cx="672095" cy="2328458"/>
            </a:xfrm>
            <a:prstGeom prst="leftBrace">
              <a:avLst>
                <a:gd name="adj1" fmla="val 0"/>
                <a:gd name="adj2" fmla="val 49222"/>
              </a:avLst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7" name="圆角矩形 6"/>
            <p:cNvSpPr/>
            <p:nvPr>
              <p:custDataLst>
                <p:tags r:id="rId8"/>
              </p:custDataLst>
            </p:nvPr>
          </p:nvSpPr>
          <p:spPr>
            <a:xfrm>
              <a:off x="3511356" y="1908991"/>
              <a:ext cx="1715770" cy="520700"/>
            </a:xfrm>
            <a:prstGeom prst="roundRect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lnSpc>
                  <a:spcPct val="150000"/>
                </a:lnSpc>
                <a:buClrTx/>
                <a:buSzTx/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平衡状态</a:t>
              </a:r>
            </a:p>
          </p:txBody>
        </p:sp>
        <p:sp>
          <p:nvSpPr>
            <p:cNvPr id="8" name="圆角矩形 7"/>
            <p:cNvSpPr/>
            <p:nvPr>
              <p:custDataLst>
                <p:tags r:id="rId9"/>
              </p:custDataLst>
            </p:nvPr>
          </p:nvSpPr>
          <p:spPr>
            <a:xfrm>
              <a:off x="3431349" y="4175078"/>
              <a:ext cx="3464896" cy="574675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lnSpc>
                  <a:spcPct val="150000"/>
                </a:lnSpc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二力平衡条件的应用</a:t>
              </a:r>
              <a:endParaRPr lang="zh-CN" altLang="en-US" sz="2800">
                <a:solidFill>
                  <a:prstClr val="black"/>
                </a:solidFill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>
              <p:custDataLst>
                <p:tags r:id="rId10"/>
              </p:custDataLst>
            </p:nvPr>
          </p:nvSpPr>
          <p:spPr>
            <a:xfrm>
              <a:off x="3431349" y="3042189"/>
              <a:ext cx="3182019" cy="603250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lnSpc>
                  <a:spcPct val="150000"/>
                </a:lnSpc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探究二力平衡条件</a:t>
              </a:r>
            </a:p>
          </p:txBody>
        </p:sp>
        <p:sp>
          <p:nvSpPr>
            <p:cNvPr id="10" name="圆角矩形 9"/>
            <p:cNvSpPr/>
            <p:nvPr>
              <p:custDataLst>
                <p:tags r:id="rId11"/>
              </p:custDataLst>
            </p:nvPr>
          </p:nvSpPr>
          <p:spPr>
            <a:xfrm>
              <a:off x="7097276" y="3075274"/>
              <a:ext cx="2464435" cy="1287145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l">
                <a:lnSpc>
                  <a:spcPct val="150000"/>
                </a:lnSpc>
                <a:buClrTx/>
                <a:buSzTx/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同体、等大、反向、共线</a:t>
              </a:r>
            </a:p>
          </p:txBody>
        </p:sp>
        <p:sp>
          <p:nvSpPr>
            <p:cNvPr id="11" name="圆角矩形 10"/>
            <p:cNvSpPr/>
            <p:nvPr>
              <p:custDataLst>
                <p:tags r:id="rId12"/>
              </p:custDataLst>
            </p:nvPr>
          </p:nvSpPr>
          <p:spPr>
            <a:xfrm>
              <a:off x="6038187" y="1333469"/>
              <a:ext cx="1019175" cy="603250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lnSpc>
                  <a:spcPct val="150000"/>
                </a:lnSpc>
                <a:buClrTx/>
                <a:buSzTx/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静止</a:t>
              </a:r>
            </a:p>
          </p:txBody>
        </p:sp>
        <p:sp>
          <p:nvSpPr>
            <p:cNvPr id="12" name="圆角矩形 11"/>
            <p:cNvSpPr/>
            <p:nvPr>
              <p:custDataLst>
                <p:tags r:id="rId13"/>
              </p:custDataLst>
            </p:nvPr>
          </p:nvSpPr>
          <p:spPr>
            <a:xfrm>
              <a:off x="6036708" y="2258438"/>
              <a:ext cx="2411941" cy="603250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lnSpc>
                  <a:spcPct val="150000"/>
                </a:lnSpc>
                <a:buClrTx/>
                <a:buSzTx/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匀速直线运动</a:t>
              </a:r>
            </a:p>
          </p:txBody>
        </p:sp>
      </p:grpSp>
      <p:sp>
        <p:nvSpPr>
          <p:cNvPr id="13" name="左大括号 12"/>
          <p:cNvSpPr/>
          <p:nvPr>
            <p:custDataLst>
              <p:tags r:id="rId3"/>
            </p:custDataLst>
          </p:nvPr>
        </p:nvSpPr>
        <p:spPr>
          <a:xfrm>
            <a:off x="6365739" y="1700515"/>
            <a:ext cx="672095" cy="1027693"/>
          </a:xfrm>
          <a:prstGeom prst="leftBrace">
            <a:avLst>
              <a:gd name="adj1" fmla="val 0"/>
              <a:gd name="adj2" fmla="val 49222"/>
            </a:avLst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2800"/>
          </a:p>
        </p:txBody>
      </p: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3997305" y="3398584"/>
            <a:ext cx="484094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7700912" y="3427808"/>
            <a:ext cx="484094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04246" y="1169506"/>
            <a:ext cx="10218826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1、不计空气阻力，下列物体处于平衡状态的是（      ）</a:t>
            </a:r>
            <a:b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</a:br>
            <a:endParaRPr lang="en-US" altLang="zh-CN" sz="26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8688592" y="1052666"/>
            <a:ext cx="55635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504246" y="2005955"/>
            <a:ext cx="6096000" cy="178371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A.在空中自由下落的苹果</a:t>
            </a:r>
            <a:b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</a:b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B.在圆形跑道上匀速跑步的运动员</a:t>
            </a:r>
            <a:b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</a:b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C.竖直向上抛出的石子</a:t>
            </a:r>
            <a:b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</a:b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D.沿笔直斜坡匀速上行的汽车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23887" y="1413083"/>
            <a:ext cx="8975408" cy="343090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2. 将一本物理书放在水平桌面上静止时，下列选项中的两个力相互平衡的是（　　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A．书的重力与书对桌面的压力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B．书的重力与桌面对书的支持力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C．书对桌面的压力与桌面对书的支持力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D．书对桌面的压力与课桌的重力 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792147" y="1772734"/>
            <a:ext cx="38608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11825" y="1413106"/>
            <a:ext cx="9031605" cy="42538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3、下列情景中，处于平衡状态的是（　　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endParaRPr lang="en-US" altLang="zh-CN" sz="26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endParaRPr lang="en-US" altLang="zh-CN" sz="26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A．绕地球匀速运行的卫星    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B．加速追赶猎物的猎豹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C．下落的皮球              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D．匀速下降的跳伞运动员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205887" y="1413106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87884" y="1961488"/>
            <a:ext cx="1677353" cy="12582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80527" y="1961488"/>
            <a:ext cx="1750695" cy="12582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754132" y="1961488"/>
            <a:ext cx="1724978" cy="12577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l="16475" b="5898"/>
          <a:stretch>
            <a:fillRect/>
          </a:stretch>
        </p:blipFill>
        <p:spPr>
          <a:xfrm>
            <a:off x="7952025" y="1961488"/>
            <a:ext cx="1747361" cy="12582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pic>
        <p:nvPicPr>
          <p:cNvPr id="29715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959441" y="3011696"/>
            <a:ext cx="1928813" cy="985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79425" y="1268806"/>
            <a:ext cx="911669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4、骑自行车出行郊游，是一种时尚、环保的生活方式。当我们在平直路面上匀速向前骑行时，以下说法正确的是                                            （　　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A．若自行车停下，惯性就消失了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B．自行车受到的动力大于自行车受到的阻力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C．路面受到的压力与人受到的支持力是一对平衡力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D．人和车受到的重力与地面对人和车的支持力是一对平衡力 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415098" y="2198946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sp>
        <p:nvSpPr>
          <p:cNvPr id="29717" name="Line 5"/>
          <p:cNvSpPr/>
          <p:nvPr>
            <p:custDataLst>
              <p:tags r:id="rId5"/>
            </p:custDataLst>
          </p:nvPr>
        </p:nvSpPr>
        <p:spPr>
          <a:xfrm flipH="1">
            <a:off x="7188041" y="3068846"/>
            <a:ext cx="342900" cy="0"/>
          </a:xfrm>
          <a:prstGeom prst="line">
            <a:avLst/>
          </a:prstGeom>
          <a:ln w="15875" cap="flat" cmpd="sng">
            <a:solidFill>
              <a:sysClr val="windowText" lastClr="000000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29718" name="Text Box 6"/>
          <p:cNvSpPr txBox="1"/>
          <p:nvPr>
            <p:custDataLst>
              <p:tags r:id="rId6"/>
            </p:custDataLst>
          </p:nvPr>
        </p:nvSpPr>
        <p:spPr>
          <a:xfrm>
            <a:off x="7283291" y="2715231"/>
            <a:ext cx="400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29704" name="Oval 9"/>
          <p:cNvSpPr/>
          <p:nvPr>
            <p:custDataLst>
              <p:tags r:id="rId7"/>
            </p:custDataLst>
          </p:nvPr>
        </p:nvSpPr>
        <p:spPr>
          <a:xfrm>
            <a:off x="7816691" y="3402221"/>
            <a:ext cx="114300" cy="1143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350">
              <a:latin typeface="Calibri" panose="020F0502020204030204" pitchFamily="34" charset="0"/>
            </a:endParaRPr>
          </a:p>
        </p:txBody>
      </p:sp>
      <p:grpSp>
        <p:nvGrpSpPr>
          <p:cNvPr id="29705" name="Group 10"/>
          <p:cNvGrpSpPr/>
          <p:nvPr>
            <p:custDataLst>
              <p:tags r:id="rId8"/>
            </p:custDataLst>
          </p:nvPr>
        </p:nvGrpSpPr>
        <p:grpSpPr>
          <a:xfrm>
            <a:off x="7873841" y="3459371"/>
            <a:ext cx="400050" cy="907257"/>
            <a:chOff x="4128" y="2544"/>
            <a:chExt cx="336" cy="762"/>
          </a:xfrm>
        </p:grpSpPr>
        <p:sp>
          <p:nvSpPr>
            <p:cNvPr id="29713" name="Line 11"/>
            <p:cNvSpPr/>
            <p:nvPr>
              <p:custDataLst>
                <p:tags r:id="rId16"/>
              </p:custDataLst>
            </p:nvPr>
          </p:nvSpPr>
          <p:spPr>
            <a:xfrm flipH="1">
              <a:off x="4128" y="2544"/>
              <a:ext cx="0" cy="762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14" name="Text Box 12"/>
            <p:cNvSpPr txBox="1"/>
            <p:nvPr>
              <p:custDataLst>
                <p:tags r:id="rId17"/>
              </p:custDataLst>
            </p:nvPr>
          </p:nvSpPr>
          <p:spPr>
            <a:xfrm>
              <a:off x="4176" y="2928"/>
              <a:ext cx="288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3366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9706" name="Group 13"/>
          <p:cNvGrpSpPr/>
          <p:nvPr>
            <p:custDataLst>
              <p:tags r:id="rId9"/>
            </p:custDataLst>
          </p:nvPr>
        </p:nvGrpSpPr>
        <p:grpSpPr>
          <a:xfrm>
            <a:off x="7873841" y="2512824"/>
            <a:ext cx="514350" cy="946547"/>
            <a:chOff x="4128" y="1749"/>
            <a:chExt cx="432" cy="795"/>
          </a:xfrm>
        </p:grpSpPr>
        <p:sp>
          <p:nvSpPr>
            <p:cNvPr id="29711" name="Line 14"/>
            <p:cNvSpPr/>
            <p:nvPr>
              <p:custDataLst>
                <p:tags r:id="rId14"/>
              </p:custDataLst>
            </p:nvPr>
          </p:nvSpPr>
          <p:spPr>
            <a:xfrm flipH="1" flipV="1">
              <a:off x="4128" y="1749"/>
              <a:ext cx="0" cy="795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12" name="Text Box 15"/>
            <p:cNvSpPr txBox="1"/>
            <p:nvPr>
              <p:custDataLst>
                <p:tags r:id="rId15"/>
              </p:custDataLst>
            </p:nvPr>
          </p:nvSpPr>
          <p:spPr>
            <a:xfrm>
              <a:off x="4176" y="1872"/>
              <a:ext cx="384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latin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29707" name="Line 17"/>
          <p:cNvSpPr/>
          <p:nvPr>
            <p:custDataLst>
              <p:tags r:id="rId10"/>
            </p:custDataLst>
          </p:nvPr>
        </p:nvSpPr>
        <p:spPr>
          <a:xfrm flipH="1">
            <a:off x="7449026" y="3459371"/>
            <a:ext cx="424815" cy="476"/>
          </a:xfrm>
          <a:prstGeom prst="line">
            <a:avLst/>
          </a:prstGeom>
          <a:ln w="25400" cap="flat" cmpd="sng">
            <a:solidFill>
              <a:srgbClr val="003366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29709" name="Line 20"/>
          <p:cNvSpPr/>
          <p:nvPr>
            <p:custDataLst>
              <p:tags r:id="rId11"/>
            </p:custDataLst>
          </p:nvPr>
        </p:nvSpPr>
        <p:spPr>
          <a:xfrm>
            <a:off x="7873841" y="3459371"/>
            <a:ext cx="400050" cy="476"/>
          </a:xfrm>
          <a:prstGeom prst="line">
            <a:avLst/>
          </a:prstGeom>
          <a:ln w="25400" cap="flat" cmpd="sng">
            <a:solidFill>
              <a:srgbClr val="003366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29708" name="Text Box 18"/>
          <p:cNvSpPr txBox="1"/>
          <p:nvPr>
            <p:custDataLst>
              <p:tags r:id="rId12"/>
            </p:custDataLst>
          </p:nvPr>
        </p:nvSpPr>
        <p:spPr>
          <a:xfrm>
            <a:off x="7030403" y="3275062"/>
            <a:ext cx="302419" cy="39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950" b="1" i="1">
                <a:latin typeface="Times New Roman" panose="02020603050405020304" pitchFamily="18" charset="0"/>
              </a:rPr>
              <a:t>F</a:t>
            </a:r>
            <a:endParaRPr lang="en-US" altLang="zh-CN" sz="1950" b="1">
              <a:latin typeface="Times New Roman" panose="02020603050405020304" pitchFamily="18" charset="0"/>
            </a:endParaRPr>
          </a:p>
        </p:txBody>
      </p:sp>
      <p:sp>
        <p:nvSpPr>
          <p:cNvPr id="9" name="Text Box 18"/>
          <p:cNvSpPr txBox="1"/>
          <p:nvPr>
            <p:custDataLst>
              <p:tags r:id="rId13"/>
            </p:custDataLst>
          </p:nvPr>
        </p:nvSpPr>
        <p:spPr>
          <a:xfrm>
            <a:off x="8273891" y="3231247"/>
            <a:ext cx="302419" cy="39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950" b="1" i="1">
                <a:latin typeface="Times New Roman" panose="02020603050405020304" pitchFamily="18" charset="0"/>
              </a:rPr>
              <a:t>f</a:t>
            </a:r>
            <a:endParaRPr lang="en-US" altLang="zh-CN" sz="195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718" grpId="0"/>
      <p:bldP spid="29704" grpId="0" animBg="1"/>
      <p:bldP spid="2970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02" name="文本框 101"/>
          <p:cNvSpPr txBox="1"/>
          <p:nvPr>
            <p:custDataLst>
              <p:tags r:id="rId2"/>
            </p:custDataLst>
          </p:nvPr>
        </p:nvSpPr>
        <p:spPr>
          <a:xfrm>
            <a:off x="290036" y="1061815"/>
            <a:ext cx="8783479" cy="93726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5. 如图所示，用细线拉着木块在水平面上做匀速直线运动，下列说法正确的是 (　　)</a:t>
            </a:r>
          </a:p>
        </p:txBody>
      </p:sp>
      <p:sp>
        <p:nvSpPr>
          <p:cNvPr id="103" name="文本框 102"/>
          <p:cNvSpPr txBox="1"/>
          <p:nvPr>
            <p:custDataLst>
              <p:tags r:id="rId3"/>
            </p:custDataLst>
          </p:nvPr>
        </p:nvSpPr>
        <p:spPr>
          <a:xfrm>
            <a:off x="407670" y="2996565"/>
            <a:ext cx="10048875" cy="300736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A. 木块受到的摩擦力和细线对木块的拉力是一对平衡力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B. 木块对细线的拉力和细线对木块的拉力是一对平衡力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C. 木块对水平面的压力和水平面对木块的支持力是一对相互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作用力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D. 木块对细线的拉力和手对细线的拉力是一对相互作用力</a:t>
            </a:r>
          </a:p>
        </p:txBody>
      </p:sp>
      <p:pic>
        <p:nvPicPr>
          <p:cNvPr id="372" name="人补八05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24353" y="1556573"/>
            <a:ext cx="3258136" cy="8884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720115" y="1412682"/>
            <a:ext cx="407484" cy="62613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90818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1803" y="1556084"/>
            <a:ext cx="10846032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6、在平面的地面上，一个人用20N的水平方向拉力，拉动小车向东做匀速直线运动，小车所受阻力的大小等于________N，阻力的方向向________(选填“西”或“东”)。</a:t>
            </a:r>
          </a:p>
        </p:txBody>
      </p:sp>
      <p:sp>
        <p:nvSpPr>
          <p:cNvPr id="29081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59550" y="1920430"/>
            <a:ext cx="659130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8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</a:p>
        </p:txBody>
      </p:sp>
      <p:sp>
        <p:nvSpPr>
          <p:cNvPr id="29082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02790" y="2352603"/>
            <a:ext cx="598170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西</a:t>
            </a:r>
          </a:p>
        </p:txBody>
      </p:sp>
      <p:pic>
        <p:nvPicPr>
          <p:cNvPr id="290821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4192" y="3140164"/>
            <a:ext cx="5567982" cy="286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9" grpId="0" animBg="1"/>
      <p:bldP spid="2908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9219" name="文本占位符 9218"/>
          <p:cNvSpPr txBox="1">
            <a:spLocks noGrp="1" noRot="1"/>
          </p:cNvSpPr>
          <p:nvPr>
            <p:custDataLst>
              <p:tags r:id="rId2"/>
            </p:custDataLst>
          </p:nvPr>
        </p:nvSpPr>
        <p:spPr bwMode="auto">
          <a:xfrm>
            <a:off x="479425" y="1301115"/>
            <a:ext cx="11228070" cy="32486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7、一降落伞重为50N，运动员在空中张开伞匀速直线下降，在此过程中运动员和伞受到空气阻力的大小为750N ，则运动员重力为（     ）</a:t>
            </a:r>
            <a:b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</a:b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A、750N                  B、800N</a:t>
            </a:r>
            <a:b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</a:b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C、700N                  D、50N</a:t>
            </a:r>
          </a:p>
        </p:txBody>
      </p:sp>
      <p:graphicFrame>
        <p:nvGraphicFramePr>
          <p:cNvPr id="9220" name="对象 9219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9434830" y="2893060"/>
          <a:ext cx="1766888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3019425" imgH="4010025" progId="MSPhotoEd.3">
                  <p:embed/>
                </p:oleObj>
              </mc:Choice>
              <mc:Fallback>
                <p:oleObj r:id="rId17" imgW="3019425" imgH="4010025" progId="MSPhotoEd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434830" y="2893060"/>
                        <a:ext cx="1766888" cy="234632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文本框 9222"/>
          <p:cNvSpPr txBox="1"/>
          <p:nvPr>
            <p:custDataLst>
              <p:tags r:id="rId4"/>
            </p:custDataLst>
          </p:nvPr>
        </p:nvSpPr>
        <p:spPr>
          <a:xfrm>
            <a:off x="9048750" y="1628775"/>
            <a:ext cx="457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grpSp>
        <p:nvGrpSpPr>
          <p:cNvPr id="9229" name="组合 9228"/>
          <p:cNvGrpSpPr/>
          <p:nvPr>
            <p:custDataLst>
              <p:tags r:id="rId5"/>
            </p:custDataLst>
          </p:nvPr>
        </p:nvGrpSpPr>
        <p:grpSpPr>
          <a:xfrm>
            <a:off x="10299065" y="3223895"/>
            <a:ext cx="609600" cy="1600200"/>
            <a:chOff x="3792" y="2448"/>
            <a:chExt cx="384" cy="1008"/>
          </a:xfrm>
        </p:grpSpPr>
        <p:sp>
          <p:nvSpPr>
            <p:cNvPr id="9227" name="直接连接符 9226"/>
            <p:cNvSpPr/>
            <p:nvPr>
              <p:custDataLst>
                <p:tags r:id="rId14"/>
              </p:custDataLst>
            </p:nvPr>
          </p:nvSpPr>
          <p:spPr>
            <a:xfrm flipH="1" flipV="1">
              <a:off x="3792" y="2544"/>
              <a:ext cx="0" cy="912"/>
            </a:xfrm>
            <a:prstGeom prst="line">
              <a:avLst/>
            </a:prstGeom>
            <a:ln w="50800" cap="flat" cmpd="sng">
              <a:solidFill>
                <a:srgbClr val="CC0000"/>
              </a:solidFill>
              <a:prstDash val="solid"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28" name="文本框 9227"/>
            <p:cNvSpPr txBox="1"/>
            <p:nvPr>
              <p:custDataLst>
                <p:tags r:id="rId15"/>
              </p:custDataLst>
            </p:nvPr>
          </p:nvSpPr>
          <p:spPr>
            <a:xfrm>
              <a:off x="3888" y="2448"/>
              <a:ext cx="288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3200" b="1">
                  <a:latin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9234" name="组合 9233"/>
          <p:cNvGrpSpPr/>
          <p:nvPr>
            <p:custDataLst>
              <p:tags r:id="rId6"/>
            </p:custDataLst>
          </p:nvPr>
        </p:nvGrpSpPr>
        <p:grpSpPr>
          <a:xfrm>
            <a:off x="10203815" y="4672330"/>
            <a:ext cx="952500" cy="1074738"/>
            <a:chOff x="4824" y="2904"/>
            <a:chExt cx="600" cy="677"/>
          </a:xfrm>
        </p:grpSpPr>
        <p:sp>
          <p:nvSpPr>
            <p:cNvPr id="9224" name="椭圆 9223"/>
            <p:cNvSpPr/>
            <p:nvPr>
              <p:custDataLst>
                <p:tags r:id="rId10"/>
              </p:custDataLst>
            </p:nvPr>
          </p:nvSpPr>
          <p:spPr>
            <a:xfrm>
              <a:off x="4824" y="2904"/>
              <a:ext cx="144" cy="144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9231" name="组合 9230"/>
            <p:cNvGrpSpPr/>
            <p:nvPr>
              <p:custDataLst>
                <p:tags r:id="rId11"/>
              </p:custDataLst>
            </p:nvPr>
          </p:nvGrpSpPr>
          <p:grpSpPr>
            <a:xfrm>
              <a:off x="4896" y="3024"/>
              <a:ext cx="528" cy="557"/>
              <a:chOff x="3792" y="3504"/>
              <a:chExt cx="528" cy="557"/>
            </a:xfrm>
          </p:grpSpPr>
          <p:sp>
            <p:nvSpPr>
              <p:cNvPr id="9225" name="直接连接符 9224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3792" y="3504"/>
                <a:ext cx="0" cy="384"/>
              </a:xfrm>
              <a:prstGeom prst="line">
                <a:avLst/>
              </a:prstGeom>
              <a:ln w="44450" cap="flat" cmpd="sng">
                <a:solidFill>
                  <a:srgbClr val="003366"/>
                </a:solidFill>
                <a:prstDash val="solid"/>
                <a:headEnd type="none" w="med" len="med"/>
                <a:tailEnd type="triangle" w="lg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230" name="文本框 922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840" y="3696"/>
                <a:ext cx="480" cy="3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3200">
                    <a:solidFill>
                      <a:srgbClr val="003366"/>
                    </a:solidFill>
                    <a:latin typeface="Arial" panose="020B0604020202020204" pitchFamily="34" charset="0"/>
                  </a:rPr>
                  <a:t>G</a:t>
                </a:r>
                <a:r>
                  <a:rPr lang="en-US" altLang="zh-CN" sz="3200" baseline="-25000">
                    <a:solidFill>
                      <a:srgbClr val="003366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9233" name="组合 9232"/>
          <p:cNvGrpSpPr/>
          <p:nvPr>
            <p:custDataLst>
              <p:tags r:id="rId7"/>
            </p:custDataLst>
          </p:nvPr>
        </p:nvGrpSpPr>
        <p:grpSpPr>
          <a:xfrm>
            <a:off x="9556115" y="4862830"/>
            <a:ext cx="838200" cy="1371600"/>
            <a:chOff x="2448" y="3456"/>
            <a:chExt cx="528" cy="864"/>
          </a:xfrm>
        </p:grpSpPr>
        <p:sp>
          <p:nvSpPr>
            <p:cNvPr id="9226" name="直接连接符 9225"/>
            <p:cNvSpPr/>
            <p:nvPr>
              <p:custDataLst>
                <p:tags r:id="rId8"/>
              </p:custDataLst>
            </p:nvPr>
          </p:nvSpPr>
          <p:spPr>
            <a:xfrm flipH="1">
              <a:off x="2928" y="3456"/>
              <a:ext cx="0" cy="624"/>
            </a:xfrm>
            <a:prstGeom prst="line">
              <a:avLst/>
            </a:prstGeom>
            <a:ln w="50800" cap="flat" cmpd="sng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32" name="文本框 9231"/>
            <p:cNvSpPr txBox="1"/>
            <p:nvPr>
              <p:custDataLst>
                <p:tags r:id="rId9"/>
              </p:custDataLst>
            </p:nvPr>
          </p:nvSpPr>
          <p:spPr>
            <a:xfrm>
              <a:off x="2448" y="3955"/>
              <a:ext cx="528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3200">
                  <a:solidFill>
                    <a:schemeClr val="tx1"/>
                  </a:solidFill>
                  <a:latin typeface="Arial" panose="020B0604020202020204" pitchFamily="34" charset="0"/>
                </a:rPr>
                <a:t>G</a:t>
              </a:r>
              <a:r>
                <a:rPr lang="en-US" altLang="zh-CN" sz="3200" baseline="-2500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89794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9782" y="1556529"/>
            <a:ext cx="10134919" cy="39693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8、如图所示，已知足球放在桌子上，而桌子立于地球表面上。下列两个力是一对平衡力的是(　           　)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A．足球对桌子的压力与桌子对足球的支持力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B．桌子对地球的压力与地球对桌子的支持力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C．足球受到的重力与桌子对足球的支持力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D．桌子受到的重力与地球对桌子的支持力</a:t>
            </a:r>
          </a:p>
        </p:txBody>
      </p:sp>
      <p:sp>
        <p:nvSpPr>
          <p:cNvPr id="289795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35955" y="2060575"/>
            <a:ext cx="1378585" cy="48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9796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1769" y="3284974"/>
            <a:ext cx="2264440" cy="307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702786" y="2449962"/>
            <a:ext cx="1605915" cy="1577340"/>
          </a:xfrm>
          <a:prstGeom prst="rect">
            <a:avLst/>
          </a:prstGeom>
        </p:spPr>
      </p:pic>
      <p:sp>
        <p:nvSpPr>
          <p:cNvPr id="13322" name="椭圆 13321"/>
          <p:cNvSpPr/>
          <p:nvPr>
            <p:custDataLst>
              <p:tags r:id="rId2"/>
            </p:custDataLst>
          </p:nvPr>
        </p:nvSpPr>
        <p:spPr>
          <a:xfrm>
            <a:off x="1405970" y="3281019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直接连接符 13322"/>
          <p:cNvSpPr/>
          <p:nvPr>
            <p:custDataLst>
              <p:tags r:id="rId3"/>
            </p:custDataLst>
          </p:nvPr>
        </p:nvSpPr>
        <p:spPr>
          <a:xfrm flipH="1" flipV="1">
            <a:off x="1463120" y="2355347"/>
            <a:ext cx="0" cy="98734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13324" name="直接连接符 13323"/>
          <p:cNvSpPr/>
          <p:nvPr>
            <p:custDataLst>
              <p:tags r:id="rId4"/>
            </p:custDataLst>
          </p:nvPr>
        </p:nvSpPr>
        <p:spPr>
          <a:xfrm flipH="1">
            <a:off x="1460143" y="3342931"/>
            <a:ext cx="2977" cy="99750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13325" name="文本框 13324"/>
          <p:cNvSpPr txBox="1"/>
          <p:nvPr>
            <p:custDataLst>
              <p:tags r:id="rId5"/>
            </p:custDataLst>
          </p:nvPr>
        </p:nvSpPr>
        <p:spPr>
          <a:xfrm>
            <a:off x="1514317" y="1993957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3326" name="文本框 13325"/>
          <p:cNvSpPr txBox="1"/>
          <p:nvPr>
            <p:custDataLst>
              <p:tags r:id="rId6"/>
            </p:custDataLst>
          </p:nvPr>
        </p:nvSpPr>
        <p:spPr>
          <a:xfrm>
            <a:off x="1528604" y="4018649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rcRect r="17925"/>
          <a:stretch>
            <a:fillRect/>
          </a:stretch>
        </p:blipFill>
        <p:spPr>
          <a:xfrm>
            <a:off x="3363833" y="2583312"/>
            <a:ext cx="1859043" cy="1503998"/>
          </a:xfrm>
          <a:prstGeom prst="rect">
            <a:avLst/>
          </a:prstGeom>
        </p:spPr>
      </p:pic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4359672" y="3199104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直接连接符 16"/>
          <p:cNvSpPr/>
          <p:nvPr>
            <p:custDataLst>
              <p:tags r:id="rId9"/>
            </p:custDataLst>
          </p:nvPr>
        </p:nvSpPr>
        <p:spPr>
          <a:xfrm flipH="1" flipV="1">
            <a:off x="4413845" y="2355346"/>
            <a:ext cx="2977" cy="88780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18" name="直接连接符 17"/>
          <p:cNvSpPr/>
          <p:nvPr>
            <p:custDataLst>
              <p:tags r:id="rId10"/>
            </p:custDataLst>
          </p:nvPr>
        </p:nvSpPr>
        <p:spPr>
          <a:xfrm flipH="1">
            <a:off x="4416822" y="3243395"/>
            <a:ext cx="0" cy="94702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4455065" y="2068168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4536543" y="3826325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/>
          <a:srcRect t="9375" r="41600" b="11932"/>
          <a:stretch>
            <a:fillRect/>
          </a:stretch>
        </p:blipFill>
        <p:spPr>
          <a:xfrm>
            <a:off x="6311583" y="2344711"/>
            <a:ext cx="1561624" cy="1481614"/>
          </a:xfrm>
          <a:prstGeom prst="rect">
            <a:avLst/>
          </a:prstGeom>
        </p:spPr>
      </p:pic>
      <p:sp>
        <p:nvSpPr>
          <p:cNvPr id="28" name="椭圆 27"/>
          <p:cNvSpPr/>
          <p:nvPr>
            <p:custDataLst>
              <p:tags r:id="rId14"/>
            </p:custDataLst>
          </p:nvPr>
        </p:nvSpPr>
        <p:spPr>
          <a:xfrm>
            <a:off x="7601982" y="3184340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直接连接符 28"/>
          <p:cNvSpPr/>
          <p:nvPr>
            <p:custDataLst>
              <p:tags r:id="rId15"/>
            </p:custDataLst>
          </p:nvPr>
        </p:nvSpPr>
        <p:spPr>
          <a:xfrm flipH="1" flipV="1">
            <a:off x="7659132" y="2273432"/>
            <a:ext cx="0" cy="97258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0" name="直接连接符 29"/>
          <p:cNvSpPr/>
          <p:nvPr>
            <p:custDataLst>
              <p:tags r:id="rId16"/>
            </p:custDataLst>
          </p:nvPr>
        </p:nvSpPr>
        <p:spPr>
          <a:xfrm flipH="1">
            <a:off x="7659132" y="3246252"/>
            <a:ext cx="0" cy="94416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7873206" y="1923706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7777495" y="3885530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52" name="组合 51"/>
          <p:cNvGrpSpPr/>
          <p:nvPr>
            <p:custDataLst>
              <p:tags r:id="rId19"/>
            </p:custDataLst>
          </p:nvPr>
        </p:nvGrpSpPr>
        <p:grpSpPr>
          <a:xfrm>
            <a:off x="9004168" y="1714612"/>
            <a:ext cx="2827338" cy="3124202"/>
            <a:chOff x="6477310" y="3079410"/>
            <a:chExt cx="2827338" cy="3124202"/>
          </a:xfrm>
        </p:grpSpPr>
        <p:grpSp>
          <p:nvGrpSpPr>
            <p:cNvPr id="53" name="Group 4"/>
            <p:cNvGrpSpPr/>
            <p:nvPr>
              <p:custDataLst>
                <p:tags r:id="rId22"/>
              </p:custDataLst>
            </p:nvPr>
          </p:nvGrpSpPr>
          <p:grpSpPr>
            <a:xfrm>
              <a:off x="6477310" y="3079410"/>
              <a:ext cx="2827338" cy="3124202"/>
              <a:chOff x="-418" y="0"/>
              <a:chExt cx="1781" cy="1968"/>
            </a:xfrm>
          </p:grpSpPr>
          <p:pic>
            <p:nvPicPr>
              <p:cNvPr id="54" name="Picture 5" descr="30211t09-010 复制"/>
              <p:cNvPicPr>
                <a:picLocks noChangeAspect="1" noChangeArrowheads="1"/>
              </p:cNvPicPr>
              <p:nvPr>
                <p:custDataLst>
                  <p:tags r:id="rId29"/>
                </p:custDataLst>
              </p:nvPr>
            </p:nvPicPr>
            <p:blipFill>
              <a:blip r:embed="rId3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363" cy="1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Line 6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-418" y="552"/>
                <a:ext cx="0" cy="864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Text Box 7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-353" y="111"/>
                <a:ext cx="288" cy="16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 eaLnBrk="1" fontAlgn="base" hangingPunct="1">
                  <a:lnSpc>
                    <a:spcPct val="150000"/>
                  </a:lnSpc>
                  <a:buClrTx/>
                  <a:buSzTx/>
                  <a:buFont typeface="Arial" panose="020B0604020202020204" pitchFamily="34" charset="0"/>
                  <a:buNone/>
                </a:pPr>
                <a:r>
                  <a:rPr lang="zh-CN" altLang="en-US" sz="28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匀速下降</a:t>
                </a:r>
              </a:p>
            </p:txBody>
          </p:sp>
        </p:grpSp>
        <p:grpSp>
          <p:nvGrpSpPr>
            <p:cNvPr id="57" name="Group 8"/>
            <p:cNvGrpSpPr/>
            <p:nvPr>
              <p:custDataLst>
                <p:tags r:id="rId23"/>
              </p:custDataLst>
            </p:nvPr>
          </p:nvGrpSpPr>
          <p:grpSpPr>
            <a:xfrm>
              <a:off x="8105292" y="3817600"/>
              <a:ext cx="1092200" cy="2049463"/>
              <a:chOff x="135" y="234"/>
              <a:chExt cx="688" cy="1291"/>
            </a:xfrm>
          </p:grpSpPr>
          <p:sp>
            <p:nvSpPr>
              <p:cNvPr id="58" name="Line 13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227" y="234"/>
                <a:ext cx="5" cy="312"/>
              </a:xfrm>
              <a:prstGeom prst="line">
                <a:avLst/>
              </a:prstGeom>
              <a:noFill/>
              <a:ln w="38100" cap="sq" cmpd="sng">
                <a:solidFill>
                  <a:srgbClr val="FF00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Line 1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32" y="502"/>
                <a:ext cx="1" cy="963"/>
              </a:xfrm>
              <a:prstGeom prst="line">
                <a:avLst/>
              </a:prstGeom>
              <a:noFill/>
              <a:ln w="38100" cap="sq" cmpd="sng">
                <a:solidFill>
                  <a:srgbClr val="EE3F1C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Rectangle 1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29" y="1196"/>
                <a:ext cx="277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eaLnBrk="1" hangingPunct="1"/>
                <a:r>
                  <a:rPr lang="en-US" altLang="zh-CN" sz="2800" i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rPr>
                  <a:t>G</a:t>
                </a:r>
                <a:endParaRPr lang="zh-CN" altLang="en-US" i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Rectangle 27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35" y="713"/>
                <a:ext cx="19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rPr>
                  <a:t>●</a:t>
                </a:r>
              </a:p>
            </p:txBody>
          </p:sp>
          <p:sp>
            <p:nvSpPr>
              <p:cNvPr id="62" name="Rectangle 14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21" y="277"/>
                <a:ext cx="502" cy="3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altLang="zh-CN" sz="2800" i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rPr>
                  <a:t>F</a:t>
                </a:r>
                <a:r>
                  <a:rPr lang="zh-CN" altLang="en-US" sz="2400" b="1" baseline="-2500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阻力</a:t>
                </a:r>
                <a:endParaRPr lang="zh-CN" altLang="en-US" sz="2400" b="1" baseline="-250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20"/>
            </p:custDataLst>
          </p:nvPr>
        </p:nvSpPr>
        <p:spPr>
          <a:xfrm>
            <a:off x="2351405" y="1297940"/>
            <a:ext cx="3404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分析下列物体的受力</a:t>
            </a:r>
          </a:p>
        </p:txBody>
      </p:sp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335280" y="404495"/>
            <a:ext cx="3596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一、二力平衡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9" grpId="0"/>
      <p:bldP spid="21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688710" y="1290298"/>
            <a:ext cx="10203660" cy="13836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9、如图所示，小辉推着小车在平直道路上匀速前进，下列说法正确的是（       ）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476" y="4221055"/>
            <a:ext cx="2769281" cy="1880271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 bwMode="auto">
          <a:xfrm>
            <a:off x="551815" y="2492375"/>
            <a:ext cx="9182100" cy="30073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A.小车对地面的压力和地面对小车的支持力是一对平衡力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B.小辉受到的重力与地面对他的支持力是一对相互作用力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C.小车受到的重力与小车对地面的压力是一对相互作用力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D.小车受到的水平方向的推力与小车受到的阻力是一对平衡力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endParaRPr lang="en-US" altLang="zh-CN" sz="26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2128978" y="1720785"/>
            <a:ext cx="523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210820" y="1243330"/>
            <a:ext cx="11112500" cy="467741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10. 小华同学在科技馆观摩自行车走钢丝表演后回家做了一个模型，如图所示，下列说法正确的是  （　　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A．自行车的重力与钢丝对自行车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的支持力是一对平衡力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B．自行车和所挂物体总重力与钢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丝对自行车的支持力是一对平衡力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C．自行车对钢丝的压力与钢丝对自行车的支持力是一对平衡力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D．自行车对绳的拉力与钩码的重力是一对平衡力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876341" y="1681011"/>
            <a:ext cx="38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46047" y="1892580"/>
            <a:ext cx="2184092" cy="1208127"/>
          </a:xfrm>
          <a:prstGeom prst="rect">
            <a:avLst/>
          </a:prstGeom>
        </p:spPr>
      </p:pic>
      <p:sp>
        <p:nvSpPr>
          <p:cNvPr id="29" name="直接连接符 28"/>
          <p:cNvSpPr/>
          <p:nvPr>
            <p:custDataLst>
              <p:tags r:id="rId5"/>
            </p:custDataLst>
          </p:nvPr>
        </p:nvSpPr>
        <p:spPr>
          <a:xfrm flipH="1" flipV="1">
            <a:off x="7638292" y="2139633"/>
            <a:ext cx="2977" cy="620911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0" name="直接连接符 29"/>
          <p:cNvSpPr/>
          <p:nvPr>
            <p:custDataLst>
              <p:tags r:id="rId6"/>
            </p:custDataLst>
          </p:nvPr>
        </p:nvSpPr>
        <p:spPr>
          <a:xfrm>
            <a:off x="7638093" y="2760783"/>
            <a:ext cx="3175" cy="67984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7817644" y="1846225"/>
            <a:ext cx="41148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文本框 31"/>
          <p:cNvSpPr txBox="1"/>
          <p:nvPr>
            <p:custDataLst>
              <p:tags r:id="rId8"/>
            </p:custDataLst>
          </p:nvPr>
        </p:nvSpPr>
        <p:spPr>
          <a:xfrm>
            <a:off x="7817644" y="3118606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97986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1300" y="989965"/>
            <a:ext cx="11711940" cy="11988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11、在“探究二力平衡条件的实验”中，小红与小明的实验装置分别如图甲、乙所示。</a:t>
            </a:r>
          </a:p>
        </p:txBody>
      </p:sp>
      <p:pic>
        <p:nvPicPr>
          <p:cNvPr id="29798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0342" y="2661945"/>
            <a:ext cx="7487466" cy="357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99010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5485" y="2924954"/>
            <a:ext cx="10253672" cy="36925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(1)实验中应让研究对象处于______________状态。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(2)小明的实验方案与小红的相比__________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A．有效地克服了研究对象与支撑面之间的摩擦力对实验的影响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B．有效地克服了研究对象与支撑面之间的支持力对实验的影响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C．有效地克服了二力不在一条直线上的弊端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D．有效地减小了研究对象的质量对实验的影响</a:t>
            </a:r>
          </a:p>
        </p:txBody>
      </p:sp>
      <p:sp>
        <p:nvSpPr>
          <p:cNvPr id="29901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39158" y="2853196"/>
            <a:ext cx="953770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静止</a:t>
            </a:r>
          </a:p>
        </p:txBody>
      </p:sp>
      <p:sp>
        <p:nvSpPr>
          <p:cNvPr id="29901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16909" y="3428751"/>
            <a:ext cx="420370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</a:p>
        </p:txBody>
      </p:sp>
      <p:pic>
        <p:nvPicPr>
          <p:cNvPr id="297988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6230" y="0"/>
            <a:ext cx="593344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animBg="1"/>
      <p:bldP spid="2990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6278" y="3500898"/>
            <a:ext cx="10503054" cy="18916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(3)如图乙所示实验中，小卡片的质量要尽可能________。在小卡片静止时，小明将小卡片顺时针转一个角度，松手后小卡片将会_________，此现象说明二力平衡时两个力必须_____________________。</a:t>
            </a:r>
          </a:p>
        </p:txBody>
      </p:sp>
      <p:sp>
        <p:nvSpPr>
          <p:cNvPr id="30003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886905" y="3356790"/>
            <a:ext cx="598170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小</a:t>
            </a:r>
          </a:p>
        </p:txBody>
      </p:sp>
      <p:sp>
        <p:nvSpPr>
          <p:cNvPr id="300036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31176" y="3788942"/>
            <a:ext cx="953770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转动</a:t>
            </a:r>
          </a:p>
        </p:txBody>
      </p:sp>
      <p:sp>
        <p:nvSpPr>
          <p:cNvPr id="30003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30504" y="4144183"/>
            <a:ext cx="3087370" cy="5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作用在同一直线上</a:t>
            </a:r>
          </a:p>
        </p:txBody>
      </p:sp>
      <p:pic>
        <p:nvPicPr>
          <p:cNvPr id="297988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985" y="404495"/>
            <a:ext cx="5424170" cy="258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 bwMode="auto">
          <a:xfrm>
            <a:off x="911860" y="5156835"/>
            <a:ext cx="9445625" cy="136080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(4)为了探究两个平衡的力是否作用在同一个物体上，小明用轻质硬纸片代替小车做实验，如图乙所示，他将要对硬纸片进行的操作是</a:t>
            </a:r>
            <a:r>
              <a:rPr lang="en-US" altLang="zh-CN" sz="26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                　　　　　　　　　　　　　　</a:t>
            </a: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.</a:t>
            </a:r>
          </a:p>
        </p:txBody>
      </p:sp>
      <p:sp>
        <p:nvSpPr>
          <p:cNvPr id="157699" name="文本框 157698"/>
          <p:cNvSpPr txBox="1"/>
          <p:nvPr>
            <p:custDataLst>
              <p:tags r:id="rId8"/>
            </p:custDataLst>
          </p:nvPr>
        </p:nvSpPr>
        <p:spPr>
          <a:xfrm>
            <a:off x="2927985" y="5876925"/>
            <a:ext cx="4627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用剪刀将硬纸片从中间剪开 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198100" y="11518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animBg="1"/>
      <p:bldP spid="300036" grpId="0" animBg="1"/>
      <p:bldP spid="300037" grpId="0" animBg="1"/>
      <p:bldP spid="15769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652713" y="2498381"/>
            <a:ext cx="2349818" cy="1361123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331351" y="1079691"/>
            <a:ext cx="8562499" cy="124523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</a:rPr>
              <a:t>12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如图所示，一物块放置在斜面上保持静止，请画出该物块的受力示意图。</a:t>
            </a:r>
          </a:p>
        </p:txBody>
      </p:sp>
      <p:grpSp>
        <p:nvGrpSpPr>
          <p:cNvPr id="25" name="组合 24"/>
          <p:cNvGrpSpPr/>
          <p:nvPr>
            <p:custDataLst>
              <p:tags r:id="rId3"/>
            </p:custDataLst>
          </p:nvPr>
        </p:nvGrpSpPr>
        <p:grpSpPr>
          <a:xfrm>
            <a:off x="3959543" y="2616729"/>
            <a:ext cx="796529" cy="460772"/>
            <a:chOff x="5544" y="2373"/>
            <a:chExt cx="669" cy="387"/>
          </a:xfrm>
        </p:grpSpPr>
        <p:sp>
          <p:nvSpPr>
            <p:cNvPr id="29" name="椭圆 28"/>
            <p:cNvSpPr/>
            <p:nvPr>
              <p:custDataLst>
                <p:tags r:id="rId10"/>
              </p:custDataLst>
            </p:nvPr>
          </p:nvSpPr>
          <p:spPr>
            <a:xfrm rot="5282934">
              <a:off x="5543" y="2628"/>
              <a:ext cx="59" cy="58"/>
            </a:xfrm>
            <a:prstGeom prst="ellipse">
              <a:avLst/>
            </a:prstGeom>
            <a:solidFill>
              <a:srgbClr val="00E4A8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直接连接符 27"/>
            <p:cNvSpPr/>
            <p:nvPr>
              <p:custDataLst>
                <p:tags r:id="rId11"/>
              </p:custDataLst>
            </p:nvPr>
          </p:nvSpPr>
          <p:spPr>
            <a:xfrm rot="5282934" flipH="1" flipV="1">
              <a:off x="5675" y="2363"/>
              <a:ext cx="177" cy="404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" name="文本框 29"/>
            <p:cNvSpPr txBox="1"/>
            <p:nvPr>
              <p:custDataLst>
                <p:tags r:id="rId12"/>
              </p:custDataLst>
            </p:nvPr>
          </p:nvSpPr>
          <p:spPr>
            <a:xfrm rot="-117066">
              <a:off x="5972" y="2373"/>
              <a:ext cx="24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endParaRPr lang="en-US" altLang="zh-CN" sz="24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4"/>
            </p:custDataLst>
          </p:nvPr>
        </p:nvGrpSpPr>
        <p:grpSpPr>
          <a:xfrm>
            <a:off x="3694271" y="2074042"/>
            <a:ext cx="666750" cy="1896665"/>
            <a:chOff x="3778" y="1101"/>
            <a:chExt cx="560" cy="1593"/>
          </a:xfrm>
        </p:grpSpPr>
        <p:sp>
          <p:nvSpPr>
            <p:cNvPr id="21" name="文本框 20"/>
            <p:cNvSpPr txBox="1"/>
            <p:nvPr>
              <p:custDataLst>
                <p:tags r:id="rId6"/>
              </p:custDataLst>
            </p:nvPr>
          </p:nvSpPr>
          <p:spPr>
            <a:xfrm>
              <a:off x="4044" y="2307"/>
              <a:ext cx="25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7"/>
              </p:custDataLst>
            </p:nvPr>
          </p:nvSpPr>
          <p:spPr>
            <a:xfrm>
              <a:off x="3834" y="1101"/>
              <a:ext cx="504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支</a:t>
              </a:r>
            </a:p>
          </p:txBody>
        </p:sp>
        <p:sp>
          <p:nvSpPr>
            <p:cNvPr id="22" name="直接连接符 21"/>
            <p:cNvSpPr/>
            <p:nvPr>
              <p:custDataLst>
                <p:tags r:id="rId8"/>
              </p:custDataLst>
            </p:nvPr>
          </p:nvSpPr>
          <p:spPr>
            <a:xfrm flipH="1" flipV="1">
              <a:off x="3778" y="1274"/>
              <a:ext cx="252" cy="57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" name="直接连接符 19"/>
            <p:cNvSpPr/>
            <p:nvPr>
              <p:custDataLst>
                <p:tags r:id="rId9"/>
              </p:custDataLst>
            </p:nvPr>
          </p:nvSpPr>
          <p:spPr>
            <a:xfrm>
              <a:off x="4030" y="1844"/>
              <a:ext cx="18" cy="768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351405" y="1297940"/>
            <a:ext cx="3404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分析下列物体的受力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596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一、二力平衡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8" y="2562709"/>
            <a:ext cx="1997547" cy="1853565"/>
          </a:xfrm>
          <a:prstGeom prst="rect">
            <a:avLst/>
          </a:prstGeom>
        </p:spPr>
      </p:pic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 rot="5282934">
            <a:off x="3308350" y="3284235"/>
            <a:ext cx="70485" cy="69056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直接连接符 5"/>
          <p:cNvSpPr/>
          <p:nvPr>
            <p:custDataLst>
              <p:tags r:id="rId5"/>
            </p:custDataLst>
          </p:nvPr>
        </p:nvSpPr>
        <p:spPr>
          <a:xfrm rot="5282934" flipH="1" flipV="1">
            <a:off x="3465513" y="2968481"/>
            <a:ext cx="210979" cy="48101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 rot="21482934">
            <a:off x="3818890" y="2980387"/>
            <a:ext cx="28717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3044031" y="2435557"/>
            <a:ext cx="722472" cy="886778"/>
            <a:chOff x="7727" y="2609"/>
            <a:chExt cx="1517" cy="1862"/>
          </a:xfrm>
        </p:grpSpPr>
        <p:sp>
          <p:nvSpPr>
            <p:cNvPr id="9" name="文本框 8"/>
            <p:cNvSpPr txBox="1"/>
            <p:nvPr>
              <p:custDataLst>
                <p:tags r:id="rId33"/>
              </p:custDataLst>
            </p:nvPr>
          </p:nvSpPr>
          <p:spPr>
            <a:xfrm>
              <a:off x="7867" y="2609"/>
              <a:ext cx="1377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支</a:t>
              </a:r>
            </a:p>
          </p:txBody>
        </p:sp>
        <p:sp>
          <p:nvSpPr>
            <p:cNvPr id="22" name="直接连接符 21"/>
            <p:cNvSpPr/>
            <p:nvPr>
              <p:custDataLst>
                <p:tags r:id="rId34"/>
              </p:custDataLst>
            </p:nvPr>
          </p:nvSpPr>
          <p:spPr>
            <a:xfrm flipH="1" flipV="1">
              <a:off x="7727" y="3046"/>
              <a:ext cx="630" cy="1425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3344069" y="3322335"/>
            <a:ext cx="323850" cy="1012031"/>
            <a:chOff x="8357" y="4471"/>
            <a:chExt cx="680" cy="2125"/>
          </a:xfrm>
        </p:grpSpPr>
        <p:sp>
          <p:nvSpPr>
            <p:cNvPr id="11" name="文本框 10"/>
            <p:cNvSpPr txBox="1"/>
            <p:nvPr>
              <p:custDataLst>
                <p:tags r:id="rId31"/>
              </p:custDataLst>
            </p:nvPr>
          </p:nvSpPr>
          <p:spPr>
            <a:xfrm>
              <a:off x="8392" y="5629"/>
              <a:ext cx="645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0" name="直接连接符 19"/>
            <p:cNvSpPr/>
            <p:nvPr>
              <p:custDataLst>
                <p:tags r:id="rId32"/>
              </p:custDataLst>
            </p:nvPr>
          </p:nvSpPr>
          <p:spPr>
            <a:xfrm>
              <a:off x="8357" y="4471"/>
              <a:ext cx="45" cy="192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55" y="2314817"/>
            <a:ext cx="2185511" cy="2117320"/>
          </a:xfrm>
          <a:prstGeom prst="rect">
            <a:avLst/>
          </a:prstGeom>
        </p:spPr>
      </p:pic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 rot="5282934">
            <a:off x="6146324" y="3838341"/>
            <a:ext cx="70485" cy="69056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6182043" y="3428766"/>
            <a:ext cx="790575" cy="460534"/>
            <a:chOff x="14795" y="5461"/>
            <a:chExt cx="1660" cy="967"/>
          </a:xfrm>
        </p:grpSpPr>
        <p:sp>
          <p:nvSpPr>
            <p:cNvPr id="25" name="直接连接符 24"/>
            <p:cNvSpPr/>
            <p:nvPr>
              <p:custDataLst>
                <p:tags r:id="rId29"/>
              </p:custDataLst>
            </p:nvPr>
          </p:nvSpPr>
          <p:spPr>
            <a:xfrm rot="5282934" flipV="1">
              <a:off x="15417" y="5751"/>
              <a:ext cx="35" cy="128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" name="文本框 25"/>
            <p:cNvSpPr txBox="1"/>
            <p:nvPr>
              <p:custDataLst>
                <p:tags r:id="rId30"/>
              </p:custDataLst>
            </p:nvPr>
          </p:nvSpPr>
          <p:spPr>
            <a:xfrm rot="21482934">
              <a:off x="15852" y="5461"/>
              <a:ext cx="603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endParaRPr lang="en-US" altLang="zh-CN" sz="24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6198711" y="4427939"/>
            <a:ext cx="30718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3" name="文本框 32"/>
          <p:cNvSpPr txBox="1"/>
          <p:nvPr>
            <p:custDataLst>
              <p:tags r:id="rId13"/>
            </p:custDataLst>
          </p:nvPr>
        </p:nvSpPr>
        <p:spPr>
          <a:xfrm>
            <a:off x="6165215" y="2989690"/>
            <a:ext cx="6261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</a:p>
        </p:txBody>
      </p:sp>
      <p:sp>
        <p:nvSpPr>
          <p:cNvPr id="34" name="直接连接符 33"/>
          <p:cNvSpPr/>
          <p:nvPr>
            <p:custDataLst>
              <p:tags r:id="rId14"/>
            </p:custDataLst>
          </p:nvPr>
        </p:nvSpPr>
        <p:spPr>
          <a:xfrm flipH="1" flipV="1">
            <a:off x="5979636" y="3090629"/>
            <a:ext cx="202406" cy="78581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35" name="直接连接符 34"/>
          <p:cNvSpPr/>
          <p:nvPr>
            <p:custDataLst>
              <p:tags r:id="rId15"/>
            </p:custDataLst>
          </p:nvPr>
        </p:nvSpPr>
        <p:spPr>
          <a:xfrm flipH="1">
            <a:off x="6182043" y="3876441"/>
            <a:ext cx="0" cy="103346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392194" y="1989062"/>
            <a:ext cx="2860358" cy="2288381"/>
          </a:xfrm>
          <a:prstGeom prst="rect">
            <a:avLst/>
          </a:prstGeom>
        </p:spPr>
      </p:pic>
      <p:sp>
        <p:nvSpPr>
          <p:cNvPr id="37" name="文本框 36"/>
          <p:cNvSpPr txBox="1"/>
          <p:nvPr>
            <p:custDataLst>
              <p:tags r:id="rId17"/>
            </p:custDataLst>
          </p:nvPr>
        </p:nvSpPr>
        <p:spPr>
          <a:xfrm>
            <a:off x="8458994" y="3766427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8" name="文本框 37"/>
          <p:cNvSpPr txBox="1"/>
          <p:nvPr>
            <p:custDataLst>
              <p:tags r:id="rId18"/>
            </p:custDataLst>
          </p:nvPr>
        </p:nvSpPr>
        <p:spPr>
          <a:xfrm>
            <a:off x="8851900" y="2250550"/>
            <a:ext cx="6229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</a:p>
        </p:txBody>
      </p:sp>
      <p:sp>
        <p:nvSpPr>
          <p:cNvPr id="39" name="文本框 38"/>
          <p:cNvSpPr txBox="1"/>
          <p:nvPr>
            <p:custDataLst>
              <p:tags r:id="rId19"/>
            </p:custDataLst>
          </p:nvPr>
        </p:nvSpPr>
        <p:spPr>
          <a:xfrm>
            <a:off x="7912259" y="3136825"/>
            <a:ext cx="5967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牵</a:t>
            </a:r>
          </a:p>
        </p:txBody>
      </p:sp>
      <p:sp>
        <p:nvSpPr>
          <p:cNvPr id="40" name="文本框 39"/>
          <p:cNvSpPr txBox="1"/>
          <p:nvPr>
            <p:custDataLst>
              <p:tags r:id="rId20"/>
            </p:custDataLst>
          </p:nvPr>
        </p:nvSpPr>
        <p:spPr>
          <a:xfrm rot="21482934">
            <a:off x="9374346" y="2971566"/>
            <a:ext cx="28717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1"/>
            </p:custDataLst>
          </p:nvPr>
        </p:nvSpPr>
        <p:spPr>
          <a:xfrm>
            <a:off x="2526585" y="4688259"/>
            <a:ext cx="174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静止的小球</a:t>
            </a:r>
          </a:p>
        </p:txBody>
      </p:sp>
      <p:sp>
        <p:nvSpPr>
          <p:cNvPr id="42" name="文本框 41"/>
          <p:cNvSpPr txBox="1"/>
          <p:nvPr>
            <p:custDataLst>
              <p:tags r:id="rId22"/>
            </p:custDataLst>
          </p:nvPr>
        </p:nvSpPr>
        <p:spPr>
          <a:xfrm>
            <a:off x="5600280" y="4870881"/>
            <a:ext cx="174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静止的小球</a:t>
            </a:r>
          </a:p>
        </p:txBody>
      </p:sp>
      <p:sp>
        <p:nvSpPr>
          <p:cNvPr id="43" name="文本框 42"/>
          <p:cNvSpPr txBox="1"/>
          <p:nvPr>
            <p:custDataLst>
              <p:tags r:id="rId23"/>
            </p:custDataLst>
          </p:nvPr>
        </p:nvSpPr>
        <p:spPr>
          <a:xfrm>
            <a:off x="7957416" y="4688259"/>
            <a:ext cx="23464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匀速行驶的汽车</a:t>
            </a:r>
          </a:p>
        </p:txBody>
      </p:sp>
      <p:sp>
        <p:nvSpPr>
          <p:cNvPr id="44" name="椭圆 43"/>
          <p:cNvSpPr/>
          <p:nvPr>
            <p:custDataLst>
              <p:tags r:id="rId24"/>
            </p:custDataLst>
          </p:nvPr>
        </p:nvSpPr>
        <p:spPr>
          <a:xfrm rot="5282934">
            <a:off x="8793798" y="3225884"/>
            <a:ext cx="57150" cy="57150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直接连接符 44"/>
          <p:cNvSpPr/>
          <p:nvPr>
            <p:custDataLst>
              <p:tags r:id="rId25"/>
            </p:custDataLst>
          </p:nvPr>
        </p:nvSpPr>
        <p:spPr>
          <a:xfrm flipH="1">
            <a:off x="8822373" y="3233980"/>
            <a:ext cx="0" cy="914400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6" name="直接连接符 45"/>
          <p:cNvSpPr/>
          <p:nvPr>
            <p:custDataLst>
              <p:tags r:id="rId26"/>
            </p:custDataLst>
          </p:nvPr>
        </p:nvSpPr>
        <p:spPr>
          <a:xfrm flipH="1" flipV="1">
            <a:off x="8822373" y="2387684"/>
            <a:ext cx="0" cy="850106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7" name="直接连接符 46"/>
          <p:cNvSpPr/>
          <p:nvPr>
            <p:custDataLst>
              <p:tags r:id="rId27"/>
            </p:custDataLst>
          </p:nvPr>
        </p:nvSpPr>
        <p:spPr>
          <a:xfrm rot="5282934" flipV="1">
            <a:off x="9075261" y="2993474"/>
            <a:ext cx="6191" cy="511969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8" name="直接连接符 47"/>
          <p:cNvSpPr/>
          <p:nvPr>
            <p:custDataLst>
              <p:tags r:id="rId28"/>
            </p:custDataLst>
          </p:nvPr>
        </p:nvSpPr>
        <p:spPr>
          <a:xfrm rot="5400000" flipH="1">
            <a:off x="8554244" y="2986330"/>
            <a:ext cx="0" cy="535781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3" grpId="0" animBg="1"/>
      <p:bldP spid="27" grpId="0"/>
      <p:bldP spid="33" grpId="0"/>
      <p:bldP spid="37" grpId="0"/>
      <p:bldP spid="38" grpId="0"/>
      <p:bldP spid="39" grpId="0"/>
      <p:bldP spid="40" grpId="0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16380" y="1621155"/>
            <a:ext cx="9997440" cy="953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2800" b="1" kern="1200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物体受到几个力作用时，保持静止状态或匀速直线运动状态。</a:t>
            </a:r>
          </a:p>
          <a:p>
            <a:pPr marR="0" defTabSz="914400">
              <a:buClrTx/>
              <a:buSzTx/>
              <a:defRPr/>
            </a:pPr>
            <a:r>
              <a:rPr kumimoji="0" lang="zh-CN" altLang="en-US" sz="2800" b="1" kern="1200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我们就说这几个力互相平衡（所受合力为</a:t>
            </a:r>
            <a:r>
              <a:rPr kumimoji="0" lang="en-US" altLang="zh-CN" sz="2800" b="1" kern="1200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kumimoji="0" lang="zh-CN" altLang="en-US" sz="2800" b="1" kern="1200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  <p:sp>
        <p:nvSpPr>
          <p:cNvPr id="4" name="下箭头标注 3"/>
          <p:cNvSpPr/>
          <p:nvPr>
            <p:custDataLst>
              <p:tags r:id="rId2"/>
            </p:custDataLst>
          </p:nvPr>
        </p:nvSpPr>
        <p:spPr>
          <a:xfrm>
            <a:off x="3034030" y="1621155"/>
            <a:ext cx="1017270" cy="866775"/>
          </a:xfrm>
          <a:prstGeom prst="downArrowCallou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014980" y="2574290"/>
            <a:ext cx="1288415" cy="49149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平衡力</a:t>
            </a:r>
          </a:p>
        </p:txBody>
      </p:sp>
      <p:sp>
        <p:nvSpPr>
          <p:cNvPr id="7" name="下箭头标注 6"/>
          <p:cNvSpPr/>
          <p:nvPr>
            <p:custDataLst>
              <p:tags r:id="rId4"/>
            </p:custDataLst>
          </p:nvPr>
        </p:nvSpPr>
        <p:spPr>
          <a:xfrm>
            <a:off x="6268720" y="1578610"/>
            <a:ext cx="4574540" cy="866775"/>
          </a:xfrm>
          <a:prstGeom prst="downArrowCallou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7176135" y="2574290"/>
            <a:ext cx="1951990" cy="49149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平衡状态</a:t>
            </a:r>
          </a:p>
        </p:txBody>
      </p:sp>
      <p:sp>
        <p:nvSpPr>
          <p:cNvPr id="6" name="左右箭头 5"/>
          <p:cNvSpPr/>
          <p:nvPr>
            <p:custDataLst>
              <p:tags r:id="rId6"/>
            </p:custDataLst>
          </p:nvPr>
        </p:nvSpPr>
        <p:spPr>
          <a:xfrm>
            <a:off x="4391660" y="2677795"/>
            <a:ext cx="2694940" cy="262890"/>
          </a:xfrm>
          <a:prstGeom prst="leftRightArrow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3596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一、二力平衡</a:t>
            </a:r>
          </a:p>
        </p:txBody>
      </p:sp>
      <p:sp>
        <p:nvSpPr>
          <p:cNvPr id="2" name="TextBox 4"/>
          <p:cNvSpPr txBox="1"/>
          <p:nvPr>
            <p:custDataLst>
              <p:tags r:id="rId8"/>
            </p:custDataLst>
          </p:nvPr>
        </p:nvSpPr>
        <p:spPr>
          <a:xfrm>
            <a:off x="2581593" y="3958590"/>
            <a:ext cx="2320290" cy="52197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rgbClr val="F79646"/>
            </a:solidFill>
            <a:prstDash val="solid"/>
          </a:ln>
          <a:effectLst/>
        </p:spPr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物体不受力时</a:t>
            </a:r>
          </a:p>
        </p:txBody>
      </p:sp>
      <p:sp>
        <p:nvSpPr>
          <p:cNvPr id="20" name="TextBox 6"/>
          <p:cNvSpPr txBox="1"/>
          <p:nvPr>
            <p:custDataLst>
              <p:tags r:id="rId9"/>
            </p:custDataLst>
          </p:nvPr>
        </p:nvSpPr>
        <p:spPr>
          <a:xfrm>
            <a:off x="5735796" y="4123690"/>
            <a:ext cx="3032760" cy="1383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静止状态</a:t>
            </a:r>
          </a:p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或</a:t>
            </a:r>
          </a:p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匀速直线运动状态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虚尾箭头 21"/>
          <p:cNvSpPr/>
          <p:nvPr>
            <p:custDataLst>
              <p:tags r:id="rId10"/>
            </p:custDataLst>
          </p:nvPr>
        </p:nvSpPr>
        <p:spPr>
          <a:xfrm>
            <a:off x="5078095" y="4623753"/>
            <a:ext cx="641350" cy="428625"/>
          </a:xfrm>
          <a:custGeom>
            <a:avLst/>
            <a:gdLst/>
            <a:ahLst/>
            <a:cxnLst>
              <a:cxn ang="0">
                <a:pos x="0" y="107156"/>
              </a:cxn>
              <a:cxn ang="0">
                <a:pos x="13368" y="107156"/>
              </a:cxn>
              <a:cxn ang="0">
                <a:pos x="13368" y="321468"/>
              </a:cxn>
              <a:cxn ang="0">
                <a:pos x="0" y="321468"/>
              </a:cxn>
              <a:cxn ang="0">
                <a:pos x="26738" y="107156"/>
              </a:cxn>
              <a:cxn ang="0">
                <a:pos x="53476" y="107156"/>
              </a:cxn>
              <a:cxn ang="0">
                <a:pos x="53476" y="321468"/>
              </a:cxn>
              <a:cxn ang="0">
                <a:pos x="26738" y="321468"/>
              </a:cxn>
              <a:cxn ang="0">
                <a:pos x="66845" y="107156"/>
              </a:cxn>
              <a:cxn ang="0">
                <a:pos x="427444" y="107156"/>
              </a:cxn>
              <a:cxn ang="0">
                <a:pos x="427444" y="0"/>
              </a:cxn>
              <a:cxn ang="0">
                <a:pos x="641350" y="214312"/>
              </a:cxn>
              <a:cxn ang="0">
                <a:pos x="427444" y="428625"/>
              </a:cxn>
              <a:cxn ang="0">
                <a:pos x="427444" y="321468"/>
              </a:cxn>
              <a:cxn ang="0">
                <a:pos x="66845" y="321468"/>
              </a:cxn>
            </a:cxnLst>
            <a:rect l="l" t="t" r="r" b="b"/>
            <a:pathLst>
              <a:path w="642726" h="428729">
                <a:moveTo>
                  <a:pt x="0" y="107182"/>
                </a:moveTo>
                <a:lnTo>
                  <a:pt x="13397" y="107182"/>
                </a:lnTo>
                <a:lnTo>
                  <a:pt x="13397" y="321546"/>
                </a:lnTo>
                <a:lnTo>
                  <a:pt x="0" y="321546"/>
                </a:lnTo>
                <a:close/>
                <a:moveTo>
                  <a:pt x="26795" y="107182"/>
                </a:moveTo>
                <a:lnTo>
                  <a:pt x="53591" y="107182"/>
                </a:lnTo>
                <a:lnTo>
                  <a:pt x="53591" y="321546"/>
                </a:lnTo>
                <a:lnTo>
                  <a:pt x="26795" y="321546"/>
                </a:lnTo>
                <a:close/>
                <a:moveTo>
                  <a:pt x="66988" y="107182"/>
                </a:moveTo>
                <a:lnTo>
                  <a:pt x="428361" y="107182"/>
                </a:lnTo>
                <a:lnTo>
                  <a:pt x="428361" y="0"/>
                </a:lnTo>
                <a:lnTo>
                  <a:pt x="642726" y="214364"/>
                </a:lnTo>
                <a:lnTo>
                  <a:pt x="428361" y="428729"/>
                </a:lnTo>
                <a:lnTo>
                  <a:pt x="428361" y="321546"/>
                </a:lnTo>
                <a:lnTo>
                  <a:pt x="66988" y="321546"/>
                </a:lnTo>
                <a:close/>
              </a:path>
            </a:pathLst>
          </a:custGeom>
          <a:solidFill>
            <a:srgbClr val="C0504D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9" name="组合 23"/>
          <p:cNvGrpSpPr/>
          <p:nvPr>
            <p:custDataLst>
              <p:tags r:id="rId11"/>
            </p:custDataLst>
          </p:nvPr>
        </p:nvGrpSpPr>
        <p:grpSpPr>
          <a:xfrm>
            <a:off x="8830945" y="4183698"/>
            <a:ext cx="1857375" cy="1143000"/>
            <a:chOff x="7000892" y="1928802"/>
            <a:chExt cx="1857388" cy="1143008"/>
          </a:xfrm>
        </p:grpSpPr>
        <p:sp>
          <p:nvSpPr>
            <p:cNvPr id="18438" name="右大括号 27"/>
            <p:cNvSpPr/>
            <p:nvPr>
              <p:custDataLst>
                <p:tags r:id="rId16"/>
              </p:custDataLst>
            </p:nvPr>
          </p:nvSpPr>
          <p:spPr>
            <a:xfrm>
              <a:off x="7000892" y="1928802"/>
              <a:ext cx="357190" cy="1143008"/>
            </a:xfrm>
            <a:prstGeom prst="rightBrace">
              <a:avLst>
                <a:gd name="adj1" fmla="val 8177"/>
                <a:gd name="adj2" fmla="val 50000"/>
              </a:avLst>
            </a:prstGeom>
            <a:noFill/>
            <a:ln w="28575" cap="flat" cmpd="sng">
              <a:solidFill>
                <a:srgbClr val="0D0D0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TextBox 13"/>
            <p:cNvSpPr txBox="1"/>
            <p:nvPr>
              <p:custDataLst>
                <p:tags r:id="rId17"/>
              </p:custDataLst>
            </p:nvPr>
          </p:nvSpPr>
          <p:spPr>
            <a:xfrm>
              <a:off x="7500959" y="2000239"/>
              <a:ext cx="1357321" cy="953142"/>
            </a:xfrm>
            <a:prstGeom prst="rect">
              <a:avLst/>
            </a:prstGeom>
            <a:solidFill>
              <a:srgbClr val="C0504D"/>
            </a:solidFill>
            <a:effectLst/>
          </p:spPr>
          <p:txBody>
            <a:bodyPr>
              <a:spAutoFit/>
            </a:bodyPr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</a:lstStyle>
            <a:p>
              <a:pPr marL="0" marR="0" lvl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2800" b="1" i="0" u="none" strike="noStrike" kern="1200" cap="none" spc="0" normalizeH="0" baseline="0" noProof="1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平衡</a:t>
              </a:r>
            </a:p>
            <a:p>
              <a:pPr marL="0" marR="0" lvl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2800" b="1" i="0" u="none" strike="noStrike" kern="1200" cap="none" spc="0" normalizeH="0" baseline="0" noProof="1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状态</a:t>
              </a:r>
            </a:p>
          </p:txBody>
        </p:sp>
      </p:grpSp>
      <p:grpSp>
        <p:nvGrpSpPr>
          <p:cNvPr id="10" name="组合 37"/>
          <p:cNvGrpSpPr/>
          <p:nvPr>
            <p:custDataLst>
              <p:tags r:id="rId12"/>
            </p:custDataLst>
          </p:nvPr>
        </p:nvGrpSpPr>
        <p:grpSpPr>
          <a:xfrm>
            <a:off x="2294255" y="3958590"/>
            <a:ext cx="2786063" cy="1093811"/>
            <a:chOff x="428596" y="2285992"/>
            <a:chExt cx="2786082" cy="1092508"/>
          </a:xfrm>
        </p:grpSpPr>
        <p:sp>
          <p:nvSpPr>
            <p:cNvPr id="18441" name="椭圆 38"/>
            <p:cNvSpPr/>
            <p:nvPr>
              <p:custDataLst>
                <p:tags r:id="rId14"/>
              </p:custDataLst>
            </p:nvPr>
          </p:nvSpPr>
          <p:spPr>
            <a:xfrm>
              <a:off x="428596" y="2285992"/>
              <a:ext cx="2786082" cy="642942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6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442" name="TextBox 21"/>
            <p:cNvSpPr txBox="1"/>
            <p:nvPr>
              <p:custDataLst>
                <p:tags r:id="rId15"/>
              </p:custDataLst>
            </p:nvPr>
          </p:nvSpPr>
          <p:spPr>
            <a:xfrm>
              <a:off x="1162026" y="2857152"/>
              <a:ext cx="1251594" cy="521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不存在</a:t>
              </a:r>
              <a:endPara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TextBox 4"/>
          <p:cNvSpPr txBox="1"/>
          <p:nvPr>
            <p:custDataLst>
              <p:tags r:id="rId13"/>
            </p:custDataLst>
          </p:nvPr>
        </p:nvSpPr>
        <p:spPr>
          <a:xfrm>
            <a:off x="2310448" y="4985385"/>
            <a:ext cx="2676525" cy="52197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rgbClr val="F79646"/>
            </a:solidFill>
            <a:prstDash val="solid"/>
          </a:ln>
          <a:effectLst/>
        </p:spPr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物体受平衡力时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4" grpId="0" animBg="1"/>
      <p:bldP spid="5" grpId="0" animBg="1"/>
      <p:bldP spid="7" grpId="0" animBg="1"/>
      <p:bldP spid="17" grpId="0" animBg="1"/>
      <p:bldP spid="6" grpId="0" animBg="1"/>
      <p:bldP spid="2" grpId="0" animBg="1"/>
      <p:bldP spid="2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探究二力平衡的条件</a:t>
            </a:r>
          </a:p>
        </p:txBody>
      </p:sp>
      <p:sp>
        <p:nvSpPr>
          <p:cNvPr id="26632" name="Rectangle 2"/>
          <p:cNvSpPr/>
          <p:nvPr>
            <p:custDataLst>
              <p:tags r:id="rId2"/>
            </p:custDataLst>
          </p:nvPr>
        </p:nvSpPr>
        <p:spPr>
          <a:xfrm>
            <a:off x="310515" y="2374265"/>
            <a:ext cx="1601788" cy="491490"/>
          </a:xfrm>
          <a:prstGeom prst="rect">
            <a:avLst/>
          </a:prstGeom>
          <a:solidFill>
            <a:srgbClr val="EBCA83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猜  想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7896980" y="3500755"/>
            <a:ext cx="4152900" cy="2868205"/>
            <a:chOff x="11869" y="523"/>
            <a:chExt cx="6540" cy="4517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2" cstate="print">
              <a:clrChange>
                <a:clrFrom>
                  <a:srgbClr val="DED6BF"/>
                </a:clrFrom>
                <a:clrTo>
                  <a:srgbClr val="DED6B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2" y="523"/>
              <a:ext cx="6295" cy="3685"/>
            </a:xfrm>
            <a:prstGeom prst="rect">
              <a:avLst/>
            </a:prstGeom>
          </p:spPr>
        </p:pic>
        <p:sp>
          <p:nvSpPr>
            <p:cNvPr id="4" name="矩形 3"/>
            <p:cNvSpPr/>
            <p:nvPr>
              <p:custDataLst>
                <p:tags r:id="rId20"/>
              </p:custDataLst>
            </p:nvPr>
          </p:nvSpPr>
          <p:spPr>
            <a:xfrm>
              <a:off x="11869" y="4266"/>
              <a:ext cx="6540" cy="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6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用小车探究二力平衡的条件</a:t>
              </a:r>
            </a:p>
          </p:txBody>
        </p:sp>
      </p:grpSp>
      <p:sp>
        <p:nvSpPr>
          <p:cNvPr id="14" name="TextBox 8"/>
          <p:cNvSpPr txBox="1"/>
          <p:nvPr>
            <p:custDataLst>
              <p:tags r:id="rId4"/>
            </p:custDataLst>
          </p:nvPr>
        </p:nvSpPr>
        <p:spPr>
          <a:xfrm>
            <a:off x="1487805" y="5455920"/>
            <a:ext cx="5049520" cy="69151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b="1" i="0" u="none" strike="noStrike" kern="1200" cap="none" spc="0" normalizeH="0" baseline="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当物体处于</a:t>
            </a:r>
            <a:r>
              <a:rPr kumimoji="0" lang="zh-CN" altLang="en-US" sz="2600" b="1" i="0" u="none" strike="noStrike" kern="1200" cap="none" spc="0" normalizeH="0" baseline="0" noProof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静止</a:t>
            </a:r>
            <a:r>
              <a:rPr kumimoji="0" lang="zh-CN" altLang="en-US" sz="2600" b="1" i="0" u="none" strike="noStrike" kern="1200" cap="none" spc="0" normalizeH="0" baseline="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时，二力平衡。</a:t>
            </a:r>
          </a:p>
        </p:txBody>
      </p:sp>
      <p:sp>
        <p:nvSpPr>
          <p:cNvPr id="15" name="Rectangle 2"/>
          <p:cNvSpPr/>
          <p:nvPr>
            <p:custDataLst>
              <p:tags r:id="rId5"/>
            </p:custDataLst>
          </p:nvPr>
        </p:nvSpPr>
        <p:spPr>
          <a:xfrm>
            <a:off x="318770" y="4862195"/>
            <a:ext cx="1601788" cy="491490"/>
          </a:xfrm>
          <a:prstGeom prst="rect">
            <a:avLst/>
          </a:prstGeom>
          <a:solidFill>
            <a:srgbClr val="EBCA83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>
              <a:buClrTx/>
              <a:buSzTx/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实验方法</a:t>
            </a:r>
          </a:p>
        </p:txBody>
      </p:sp>
      <p:pic>
        <p:nvPicPr>
          <p:cNvPr id="18443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91453" y="836930"/>
            <a:ext cx="677862" cy="9032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9109710" y="416560"/>
            <a:ext cx="1675130" cy="2531745"/>
            <a:chOff x="14346" y="656"/>
            <a:chExt cx="2638" cy="3987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4346" y="1374"/>
              <a:ext cx="2529" cy="2484"/>
            </a:xfrm>
            <a:prstGeom prst="rect">
              <a:avLst/>
            </a:prstGeom>
          </p:spPr>
        </p:pic>
        <p:sp>
          <p:nvSpPr>
            <p:cNvPr id="13322" name="椭圆 13321"/>
            <p:cNvSpPr/>
            <p:nvPr>
              <p:custDataLst>
                <p:tags r:id="rId14"/>
              </p:custDataLst>
            </p:nvPr>
          </p:nvSpPr>
          <p:spPr>
            <a:xfrm>
              <a:off x="15453" y="2683"/>
              <a:ext cx="171" cy="171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00FF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23" name="直接连接符 13322"/>
            <p:cNvSpPr/>
            <p:nvPr>
              <p:custDataLst>
                <p:tags r:id="rId15"/>
              </p:custDataLst>
            </p:nvPr>
          </p:nvSpPr>
          <p:spPr>
            <a:xfrm flipH="1" flipV="1">
              <a:off x="15543" y="1225"/>
              <a:ext cx="0" cy="155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stealth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324" name="直接连接符 13323"/>
            <p:cNvSpPr/>
            <p:nvPr>
              <p:custDataLst>
                <p:tags r:id="rId16"/>
              </p:custDataLst>
            </p:nvPr>
          </p:nvSpPr>
          <p:spPr>
            <a:xfrm flipH="1">
              <a:off x="15538" y="2780"/>
              <a:ext cx="5" cy="1571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oval" w="med" len="med"/>
              <a:tailEnd type="stealth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325" name="文本框 13324"/>
            <p:cNvSpPr txBox="1"/>
            <p:nvPr>
              <p:custDataLst>
                <p:tags r:id="rId17"/>
              </p:custDataLst>
            </p:nvPr>
          </p:nvSpPr>
          <p:spPr>
            <a:xfrm>
              <a:off x="15624" y="656"/>
              <a:ext cx="1361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0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3326" name="文本框 13325"/>
            <p:cNvSpPr txBox="1"/>
            <p:nvPr>
              <p:custDataLst>
                <p:tags r:id="rId18"/>
              </p:custDataLst>
            </p:nvPr>
          </p:nvSpPr>
          <p:spPr>
            <a:xfrm>
              <a:off x="15646" y="3845"/>
              <a:ext cx="681" cy="7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7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710565" y="872490"/>
            <a:ext cx="839914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latinLnBrk="1" hangingPunct="0">
              <a:lnSpc>
                <a:spcPts val="2800"/>
              </a:lnSpc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  <a:sym typeface="Arial"/>
              </a:rPr>
              <a:t>物体受两个力时可以处于平衡状态，例如杯子放在桌面上受两个力的作用：重力与支持力。</a:t>
            </a:r>
          </a:p>
          <a:p>
            <a:pPr algn="l" latinLnBrk="1" hangingPunct="0">
              <a:lnSpc>
                <a:spcPts val="2800"/>
              </a:lnSpc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  <a:sym typeface="Arial"/>
              </a:rPr>
              <a:t>当杯子处于平衡状态时，这二力之间有怎样的关系呢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sym typeface="Arial"/>
              </a:rPr>
              <a:t>？</a:t>
            </a:r>
          </a:p>
        </p:txBody>
      </p:sp>
      <p:sp>
        <p:nvSpPr>
          <p:cNvPr id="18" name="Text Box 16">
            <a:hlinkClick r:id="rId25" action="ppaction://hlinksldjump"/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91901" y="2367488"/>
            <a:ext cx="475297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①两个力的大小可能要相等?</a:t>
            </a:r>
          </a:p>
        </p:txBody>
      </p:sp>
      <p:sp>
        <p:nvSpPr>
          <p:cNvPr id="13" name="Text Box 17">
            <a:hlinkClick r:id="rId25" action="ppaction://hlinksldjump"/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35411" y="2924536"/>
            <a:ext cx="446405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②两个力的方向可能要相反?</a:t>
            </a:r>
          </a:p>
        </p:txBody>
      </p:sp>
      <p:sp>
        <p:nvSpPr>
          <p:cNvPr id="25" name="Text Box 18">
            <a:hlinkClick r:id="rId25" action="ppaction://hlinksldjump"/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63656" y="3465074"/>
            <a:ext cx="496887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③两个力可能要在同一直线上?</a:t>
            </a:r>
          </a:p>
        </p:txBody>
      </p:sp>
      <p:sp>
        <p:nvSpPr>
          <p:cNvPr id="26" name="Text Box 19">
            <a:hlinkClick r:id="rId25" action="ppaction://hlinksldjump"/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7895" y="4005580"/>
            <a:ext cx="526288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④两个力可能要作用在同一物体上?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9" grpId="0"/>
      <p:bldP spid="18" grpId="0" animBg="1"/>
      <p:bldP spid="13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探究二力平衡的条件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79425" y="1988820"/>
            <a:ext cx="1115822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把小车放在光滑的水平桌面上，向挂在小车两端的托盘里加砝码。观察小车在什么条件下会保持运动状态不变。</a:t>
            </a:r>
          </a:p>
          <a:p>
            <a:pPr>
              <a:lnSpc>
                <a:spcPct val="150000"/>
              </a:lnSpc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1. 使两托盘里的砝码质量不相等。</a:t>
            </a:r>
          </a:p>
          <a:p>
            <a:pPr>
              <a:lnSpc>
                <a:spcPct val="150000"/>
              </a:lnSpc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2. 使两托盘里的砝码质量相等。</a:t>
            </a:r>
          </a:p>
          <a:p>
            <a:pPr>
              <a:lnSpc>
                <a:spcPct val="150000"/>
              </a:lnSpc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3. 使两托盘里的砝码质量相等，把小车在水平面上扭转一个角度后释放。</a:t>
            </a:r>
          </a:p>
        </p:txBody>
      </p:sp>
      <p:pic>
        <p:nvPicPr>
          <p:cNvPr id="6146" name="Picture 2">
            <a:hlinkClick r:id="rId7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2207" y="2564802"/>
            <a:ext cx="3446778" cy="20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下箭头标注 3"/>
          <p:cNvSpPr/>
          <p:nvPr>
            <p:custDataLst>
              <p:tags r:id="rId4"/>
            </p:custDataLst>
          </p:nvPr>
        </p:nvSpPr>
        <p:spPr>
          <a:xfrm rot="10800000">
            <a:off x="2927985" y="1772920"/>
            <a:ext cx="2675890" cy="866775"/>
          </a:xfrm>
          <a:prstGeom prst="downArrowCallou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991995" y="1233805"/>
            <a:ext cx="547624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使物体在水平方向只受两个力的作用</a:t>
            </a:r>
            <a:endParaRPr lang="zh-CN" altLang="en-US" sz="26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二力平衡的条件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3615" y="1616075"/>
            <a:ext cx="2562225" cy="150749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探究二力平衡的条件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935730" y="1124585"/>
            <a:ext cx="465772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使两托盘里的砝码质量不相等。</a:t>
            </a:r>
          </a:p>
        </p:txBody>
      </p:sp>
      <p:graphicFrame>
        <p:nvGraphicFramePr>
          <p:cNvPr id="15" name="Group 9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584027" y="2133216"/>
          <a:ext cx="7336155" cy="357378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032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7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6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578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物体在水平方向所受二力的情况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运动状态是否改变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作用力是否平衡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38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大小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方向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是否在一条直线上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不相等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5709483" y="3652706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相反</a:t>
            </a: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6888680" y="3644707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在同一条直线上</a:t>
            </a: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9552576" y="371646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改变</a:t>
            </a: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10700414" y="3788851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不平衡</a:t>
            </a: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9380" y="3500755"/>
            <a:ext cx="4360545" cy="23406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二力平衡的条件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7760" y="1412875"/>
            <a:ext cx="2563200" cy="150840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探究二力平衡的条件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935730" y="1124585"/>
            <a:ext cx="465772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使两托盘里的砝码质量相等。</a:t>
            </a:r>
          </a:p>
        </p:txBody>
      </p:sp>
      <p:graphicFrame>
        <p:nvGraphicFramePr>
          <p:cNvPr id="15" name="Group 9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584027" y="2133216"/>
          <a:ext cx="7336155" cy="357378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032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7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6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578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物体在水平方向所受二力的情况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运动状态是否改变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作用力是否平衡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38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大小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方向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是否在一条直线上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不相等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413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5709483" y="3652706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相反</a:t>
            </a: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5717344" y="439868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相反</a:t>
            </a: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6888680" y="3644707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在同一条直线上</a:t>
            </a: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6784606" y="4458188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在同一条直线上</a:t>
            </a:r>
          </a:p>
        </p:txBody>
      </p:sp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9552576" y="371646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改变</a:t>
            </a: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9397885" y="4432631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不改变</a:t>
            </a: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10700414" y="3788851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不平衡</a:t>
            </a:r>
          </a:p>
        </p:txBody>
      </p:sp>
      <p:sp>
        <p:nvSpPr>
          <p:cNvPr id="26" name="矩形 25"/>
          <p:cNvSpPr/>
          <p:nvPr>
            <p:custDataLst>
              <p:tags r:id="rId14"/>
            </p:custDataLst>
          </p:nvPr>
        </p:nvSpPr>
        <p:spPr>
          <a:xfrm>
            <a:off x="10853448" y="4505021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平衡</a:t>
            </a: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/>
          <a:srcRect l="5953" r="-170"/>
          <a:stretch>
            <a:fillRect/>
          </a:stretch>
        </p:blipFill>
        <p:spPr>
          <a:xfrm>
            <a:off x="119380" y="3652520"/>
            <a:ext cx="4342765" cy="168084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2999722" y="5805295"/>
            <a:ext cx="5557326" cy="491490"/>
          </a:xfrm>
          <a:prstGeom prst="rect">
            <a:avLst/>
          </a:prstGeom>
          <a:solidFill>
            <a:srgbClr val="025EA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二力平衡时，两个力的大小相等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3" grpId="0"/>
      <p:bldP spid="26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2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2017*118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2018*118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2018*118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  <p:tag name="KSO_WM_UNIT_PLACING_PICTURE_USER_VIEWPORT" val="{&quot;height&quot;:6478,&quot;width&quot;:6210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  <p:tag name="TABLE_ENDDRAG_ORIGIN_RECT" val="720*210"/>
  <p:tag name="TABLE_ENDDRAG_RECT" val="116*313*720*2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  <p:tag name="KSO_WM_DIAGRAM_VIRTUALLY_FRAME" val="{&quot;height&quot;:222.91503937007874,&quot;left&quot;:100.15,&quot;top&quot;:86.83496062992126,&quot;width&quot;:563.35}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  <p:tag name="KSO_WM_DIAGRAM_VIRTUALLY_FRAME" val="{&quot;height&quot;:222.91503937007874,&quot;left&quot;:100.15,&quot;top&quot;:86.83496062992126,&quot;width&quot;:563.35}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  <p:tag name="KSO_WM_DIAGRAM_VIRTUALLY_FRAME" val="{&quot;height&quot;:222.91503937007874,&quot;left&quot;:100.15,&quot;top&quot;:86.83496062992126,&quot;width&quot;:563.35}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  <p:tag name="KSO_WM_DIAGRAM_VIRTUALLY_FRAME" val="{&quot;height&quot;:222.91503937007874,&quot;left&quot;:100.15,&quot;top&quot;:86.83496062992126,&quot;width&quot;:563.35}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  <p:tag name="KSO_WM_DIAGRAM_VIRTUALLY_FRAME" val="{&quot;height&quot;:222.91503937007874,&quot;left&quot;:100.15,&quot;top&quot;:86.83496062992126,&quot;width&quot;:563.3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  <p:tag name="KSO_WM_DIAGRAM_VIRTUALLY_FRAME" val="{&quot;height&quot;:222.91503937007874,&quot;left&quot;:100.15,&quot;top&quot;:86.83496062992126,&quot;width&quot;:563.35}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  <p:tag name="KSO_WM_DIAGRAM_VIRTUALLY_FRAME" val="{&quot;height&quot;:222.91503937007874,&quot;left&quot;:100.15,&quot;top&quot;:86.83496062992126,&quot;width&quot;:563.35}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  <p:tag name="KSO_WM_DIAGRAM_VIRTUALLY_FRAME" val="{&quot;height&quot;:222.91503937007874,&quot;left&quot;:100.15,&quot;top&quot;:86.83496062992126,&quot;width&quot;:563.35}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  <p:tag name="KSO_WM_DIAGRAM_VIRTUALLY_FRAME" val="{&quot;height&quot;:222.91503937007874,&quot;left&quot;:100.15,&quot;top&quot;:86.83496062992126,&quot;width&quot;:563.35}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  <p:tag name="KSO_WM_DIAGRAM_VIRTUALLY_FRAME" val="{&quot;height&quot;:222.91503937007874,&quot;left&quot;:100.15,&quot;top&quot;:86.83496062992126,&quot;width&quot;:563.35}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  <p:tag name="KSO_WM_DIAGRAM_VIRTUALLY_FRAME" val="{&quot;height&quot;:222.91503937007874,&quot;left&quot;:100.15,&quot;top&quot;:86.83496062992126,&quot;width&quot;:563.35}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  <p:tag name="KSO_WM_DIAGRAM_VIRTUALLY_FRAME" val="{&quot;height&quot;:222.91503937007874,&quot;left&quot;:100.15,&quot;top&quot;:86.83496062992126,&quot;width&quot;:563.3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  <p:tag name="KSO_WM_DIAGRAM_VIRTUALLY_FRAME" val="{&quot;height&quot;:222.91503937007874,&quot;left&quot;:100.15,&quot;top&quot;:86.83496062992126,&quot;width&quot;:563.35}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  <p:tag name="KSO_WM_DIAGRAM_VIRTUALLY_FRAME" val="{&quot;height&quot;:222.91503937007874,&quot;left&quot;:100.15,&quot;top&quot;:86.83496062992126,&quot;width&quot;:563.35}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1752</Words>
  <Application>Microsoft Office PowerPoint</Application>
  <PresentationFormat>宽屏</PresentationFormat>
  <Paragraphs>343</Paragraphs>
  <Slides>35</Slides>
  <Notes>4</Notes>
  <HiddenSlides>0</HiddenSlides>
  <MMClips>3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Times New Roman</vt:lpstr>
      <vt:lpstr>默认设计模板</vt:lpstr>
      <vt:lpstr>MSPhotoEd.3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2024-11-12T13:11:52Z</cp:lastPrinted>
  <dcterms:created xsi:type="dcterms:W3CDTF">2024-11-12T13:11:52Z</dcterms:created>
  <dcterms:modified xsi:type="dcterms:W3CDTF">2026-02-24T01:57:04Z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