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50593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84"/>
      </p:cViewPr>
      <p:guideLst>
        <p:guide orient="horz" pos="159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D703-EF9E-4EFE-9E58-5EC4B178E125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1788" y="685800"/>
            <a:ext cx="6194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FB9B-440E-42BD-A708-6F6F53171A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3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82"/>
            <a:ext cx="7772400" cy="108448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866973"/>
            <a:ext cx="6400800" cy="12929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2609"/>
            <a:ext cx="2057400" cy="431685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2609"/>
            <a:ext cx="6019800" cy="431685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80518"/>
            <a:ext cx="8229600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689280"/>
            <a:ext cx="2895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894" y="1449561"/>
            <a:ext cx="8776399" cy="951135"/>
          </a:xfrm>
        </p:spPr>
        <p:txBody>
          <a:bodyPr>
            <a:normAutofit fontScale="90000"/>
          </a:bodyPr>
          <a:lstStyle/>
          <a:p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第二十一章 信息的传递</a:t>
            </a:r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复习课件</a:t>
            </a:r>
            <a:endParaRPr lang="zh-CN" altLang="en-US" sz="494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0244" y="150244"/>
            <a:ext cx="4288353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人教版九年级物理全册</a:t>
            </a:r>
          </a:p>
        </p:txBody>
      </p:sp>
      <p:sp>
        <p:nvSpPr>
          <p:cNvPr id="6" name="矩形 5"/>
          <p:cNvSpPr/>
          <p:nvPr/>
        </p:nvSpPr>
        <p:spPr>
          <a:xfrm>
            <a:off x="156794" y="4166298"/>
            <a:ext cx="8507457" cy="71404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040" b="1" dirty="0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知识梳理    </a:t>
            </a:r>
            <a:r>
              <a:rPr lang="zh-CN" altLang="en-US" sz="4040" b="1" dirty="0">
                <a:solidFill>
                  <a:srgbClr val="0070C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基础达标</a:t>
            </a:r>
            <a:r>
              <a:rPr lang="zh-CN" altLang="en-US" sz="4040" b="1" dirty="0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    </a:t>
            </a:r>
            <a:r>
              <a:rPr lang="zh-CN" altLang="en-US" sz="4040" b="1" dirty="0">
                <a:solidFill>
                  <a:srgbClr val="00B05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技能强化</a:t>
            </a:r>
          </a:p>
        </p:txBody>
      </p:sp>
      <p:sp>
        <p:nvSpPr>
          <p:cNvPr id="3" name="太阳形 2"/>
          <p:cNvSpPr/>
          <p:nvPr/>
        </p:nvSpPr>
        <p:spPr>
          <a:xfrm>
            <a:off x="1206500" y="2957174"/>
            <a:ext cx="948690" cy="1037267"/>
          </a:xfrm>
          <a:prstGeom prst="sun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/>
              <a:sym typeface="微软雅黑" panose="020B0503020204020204" charset="-122"/>
            </a:endParaRPr>
          </a:p>
        </p:txBody>
      </p:sp>
      <p:sp>
        <p:nvSpPr>
          <p:cNvPr id="7" name="太阳形 6"/>
          <p:cNvSpPr/>
          <p:nvPr/>
        </p:nvSpPr>
        <p:spPr>
          <a:xfrm>
            <a:off x="3936365" y="3061116"/>
            <a:ext cx="948690" cy="1037267"/>
          </a:xfrm>
          <a:prstGeom prst="sun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太阳形 7"/>
          <p:cNvSpPr/>
          <p:nvPr/>
        </p:nvSpPr>
        <p:spPr>
          <a:xfrm>
            <a:off x="6703695" y="3061116"/>
            <a:ext cx="948690" cy="1037267"/>
          </a:xfrm>
          <a:prstGeom prst="sun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360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43372" y="878316"/>
            <a:ext cx="191719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</a:t>
            </a:r>
            <a:r>
              <a:rPr lang="en-US" altLang="zh-CN" sz="2295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卫星通信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43372" y="1357907"/>
            <a:ext cx="8111195" cy="86810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①优点：通信距离远、区域广、通信容量大、可靠性高、灵活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性好、费用低。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43561" y="2117670"/>
            <a:ext cx="8146415" cy="2153581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②缺点：“高、差、慢”。高：通信资费标准高于常用的电缆</a:t>
            </a: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通信；差：在大型建筑内或山体等物体遮盖住设备本身时，通信信号无或闪烁不定；慢：在通话过程中有延时现象，导致沟通不畅。</a:t>
            </a:r>
            <a:endParaRPr lang="en-US" altLang="zh-CN" sz="2295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16954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24180" y="958998"/>
            <a:ext cx="191719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lang="en-US" altLang="zh-CN" sz="2295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光纤通信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24181" y="1372494"/>
            <a:ext cx="7981242" cy="2153581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①优点：传输频带极宽，通信容量很大；由于光纤衰减小，无中继设备，故传输距离远；光纤抗电磁干扰，保密性好；光纤尺寸小，重量轻，便于运输和铺设；光纤是由石英玻璃拉制形成的，原材料来源丰富，节约了大量有色金属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24181" y="3499904"/>
            <a:ext cx="7981243" cy="1094060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②缺点：光纤弯曲半径不宜过小；光纤的切断和连接操作技术复杂；分路、耦合麻烦。</a:t>
            </a:r>
          </a:p>
        </p:txBody>
      </p:sp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444423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609882" y="1077457"/>
            <a:ext cx="191719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lang="en-US" altLang="zh-CN" sz="2295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网络通信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09883" y="1555286"/>
            <a:ext cx="7610687" cy="1094060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①优点：覆盖面最广、规模最大、信息资源最丰富。资源共享，信息传输快。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609883" y="2614004"/>
            <a:ext cx="7610687" cy="1094060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②缺点：易受黑客攻击，给单位和个人造成损失，有害信息能够迅速传播。</a:t>
            </a:r>
          </a:p>
        </p:txBody>
      </p:sp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995644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576274" y="924442"/>
            <a:ext cx="3000821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b="1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cs typeface="黑体" panose="02010609060101010101" charset="-122"/>
              </a:rPr>
              <a:t>考点一</a:t>
            </a:r>
            <a:r>
              <a:rPr lang="zh-CN" altLang="en-US" sz="1795" b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b="1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9060101010101" charset="-122"/>
                <a:cs typeface="黑体" panose="02010609060101010101" charset="-122"/>
              </a:rPr>
              <a:t>电磁波的产生与传播</a:t>
            </a:r>
            <a:endParaRPr lang="en-US" altLang="zh-CN" sz="1795" b="1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57859" y="1405379"/>
            <a:ext cx="8258671" cy="326619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）电磁波的产生：当导体中电流迅速变化时，在其周围会产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3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生电磁波。（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）电磁波的传播：电磁波的传播不需要介质，在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3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真空中也可以传播。真空中电磁波的波速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c≈3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。电磁波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3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的波速、波长与频率满足关系式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v=λf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；不同频率的电磁波在真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3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空中的传播速度相同。（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）无线电波：电磁波中用于广播、电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视和移动电话的是频率为数百千赫至数百兆赫的那部分，叫无线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电波。</a:t>
            </a:r>
          </a:p>
        </p:txBody>
      </p:sp>
      <p:sp>
        <p:nvSpPr>
          <p:cNvPr id="2" name="矩形 1"/>
          <p:cNvSpPr/>
          <p:nvPr/>
        </p:nvSpPr>
        <p:spPr>
          <a:xfrm>
            <a:off x="184150" y="682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考试热点</a:t>
            </a:r>
          </a:p>
        </p:txBody>
      </p:sp>
    </p:spTree>
    <p:extLst>
      <p:ext uri="{BB962C8B-B14F-4D97-AF65-F5344CB8AC3E}">
        <p14:creationId xmlns:p14="http://schemas.microsoft.com/office/powerpoint/2010/main" val="26907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67360" y="1246103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016636" y="1246057"/>
            <a:ext cx="6631305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[2019.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南京中考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以下对电磁波的认识，正确的是（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7498456" y="1246103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467361" y="1798885"/>
            <a:ext cx="5828519" cy="195814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．电冰箱是利用电磁波工作的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．可见光不属于电磁波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．电磁波可以用来传递信息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．电磁波在真空中的传播速度是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3.0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06123" y="1288635"/>
            <a:ext cx="153888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" name="矩形 7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884977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538292" y="932977"/>
            <a:ext cx="323165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b="1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考点二</a:t>
            </a:r>
            <a:r>
              <a:rPr lang="zh-CN" altLang="en-US" sz="1795" b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b="1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广播、电视和移动通信</a:t>
            </a:r>
            <a:endParaRPr lang="en-US" altLang="zh-CN" sz="1795" b="1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409669" y="1422935"/>
            <a:ext cx="8553624" cy="231721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）无线电广播信号的发射由广播电台完成，话筒把播音员的声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音信号转换成电信号，然后用调制器把音频电信号加载到高频电流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上，再通过天线产生电磁波发射出去；信号的接收由收音机完成，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调谐器选出特定频率的信号，通过解调器检出音频信号，最后由扬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声器把音频信号转换成声音。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409669" y="3732162"/>
            <a:ext cx="6046527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）电视用电磁波传递图像信号和声音信号。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09669" y="4185547"/>
            <a:ext cx="8406147" cy="81680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）移动电话既是无线电发射台又是无线电接收台，需要用基地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台转接。</a:t>
            </a:r>
          </a:p>
        </p:txBody>
      </p:sp>
      <p:sp>
        <p:nvSpPr>
          <p:cNvPr id="2" name="矩形 1"/>
          <p:cNvSpPr/>
          <p:nvPr/>
        </p:nvSpPr>
        <p:spPr>
          <a:xfrm>
            <a:off x="184150" y="682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考试热点</a:t>
            </a:r>
          </a:p>
        </p:txBody>
      </p:sp>
    </p:spTree>
    <p:extLst>
      <p:ext uri="{BB962C8B-B14F-4D97-AF65-F5344CB8AC3E}">
        <p14:creationId xmlns:p14="http://schemas.microsoft.com/office/powerpoint/2010/main" val="2948214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817457" y="1293089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461136" y="1293019"/>
            <a:ext cx="7792085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[2019.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绵阳中考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各地高高耸立的电视塔是地标性建筑，电视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59392" y="1923630"/>
            <a:ext cx="265457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塔上天线的作用是（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921196" y="1923630"/>
            <a:ext cx="292100" cy="329492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894927" y="2411292"/>
            <a:ext cx="6407203" cy="195814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．让声音、图像信号转化为电信号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．让声音、图像信号加载到高频电流上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．让音频、视频电信号加载到高频电流上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．让载有音频、视频信号的高频电流产生电磁波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756307" y="1923490"/>
            <a:ext cx="166712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9" name="矩形 8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2963664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562375" y="918181"/>
            <a:ext cx="2077492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b="1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考点三</a:t>
            </a:r>
            <a:r>
              <a:rPr lang="zh-CN" altLang="en-US" sz="1795" b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b="1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信息的传递</a:t>
            </a:r>
            <a:endParaRPr lang="en-US" altLang="zh-CN" sz="1795" b="1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533870" y="1367901"/>
            <a:ext cx="7914734" cy="829628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现代信息传播方式有微波通信、光纤通信、卫星通信、网络通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信。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533870" y="2342298"/>
            <a:ext cx="8111195" cy="1817078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）信息理论表明，作为载体的电磁波频率越高，相同时间内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可以传输的信息就越多。微波通信使用微波作为载体，因其频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率较高，容量更大；但微波大致沿直线传播，不能沿地球表面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绕射，所以要建设微波中继站，才能使微波信号远距离传送。</a:t>
            </a:r>
          </a:p>
        </p:txBody>
      </p:sp>
      <p:sp>
        <p:nvSpPr>
          <p:cNvPr id="3" name="矩形 2"/>
          <p:cNvSpPr/>
          <p:nvPr/>
        </p:nvSpPr>
        <p:spPr>
          <a:xfrm>
            <a:off x="184150" y="682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考试热点</a:t>
            </a:r>
          </a:p>
        </p:txBody>
      </p:sp>
    </p:spTree>
    <p:extLst>
      <p:ext uri="{BB962C8B-B14F-4D97-AF65-F5344CB8AC3E}">
        <p14:creationId xmlns:p14="http://schemas.microsoft.com/office/powerpoint/2010/main" val="399476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67360" y="580890"/>
            <a:ext cx="8111195" cy="231721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）卫星通信系统由通信卫星、地面站和传输系统组成，通信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卫星就是一个无人值班的空中微波中继站，它从一个地面站接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收发射来的电信号，经过放大变频后，再发送回另一个或几个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地面站。用三颗通信卫星就基本可以实现全球通信。我们现在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看到的很多电视节目就是通过卫星传送的。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67360" y="2913819"/>
            <a:ext cx="8111195" cy="131694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）激光是一种颜色非常纯、方向高度集中的光，它的强度超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过了太阳光。为了避免干扰和减少能量的损失，通信用的激光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要在光纤中传播。</a:t>
            </a:r>
          </a:p>
        </p:txBody>
      </p:sp>
    </p:spTree>
    <p:extLst>
      <p:ext uri="{BB962C8B-B14F-4D97-AF65-F5344CB8AC3E}">
        <p14:creationId xmlns:p14="http://schemas.microsoft.com/office/powerpoint/2010/main" val="245367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43372" y="1480333"/>
            <a:ext cx="8140049" cy="1817078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）因特网的英文名称是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，又称互联网，它利用通信线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路和电磁波，将分布于世界各地的计算机网络联结起来，用来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传送信号。通过计算机，步入因特网这条信息高速公路，足不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出户就可以获得世界各地的各种信息。</a:t>
            </a:r>
          </a:p>
        </p:txBody>
      </p:sp>
    </p:spTree>
    <p:extLst>
      <p:ext uri="{BB962C8B-B14F-4D97-AF65-F5344CB8AC3E}">
        <p14:creationId xmlns:p14="http://schemas.microsoft.com/office/powerpoint/2010/main" val="575974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900248" y="2620563"/>
            <a:ext cx="858934" cy="623238"/>
          </a:xfrm>
          <a:custGeom>
            <a:avLst/>
            <a:gdLst>
              <a:gd name="connsiteX0" fmla="*/ 6350 w 1148080"/>
              <a:gd name="connsiteY0" fmla="*/ 838453 h 844803"/>
              <a:gd name="connsiteX1" fmla="*/ 1141729 w 1148080"/>
              <a:gd name="connsiteY1" fmla="*/ 838453 h 844803"/>
              <a:gd name="connsiteX2" fmla="*/ 1141729 w 1148080"/>
              <a:gd name="connsiteY2" fmla="*/ 6350 h 844803"/>
              <a:gd name="connsiteX3" fmla="*/ 6350 w 1148080"/>
              <a:gd name="connsiteY3" fmla="*/ 6350 h 844803"/>
              <a:gd name="connsiteX4" fmla="*/ 6350 w 1148080"/>
              <a:gd name="connsiteY4" fmla="*/ 838453 h 8448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48080" h="844803">
                <a:moveTo>
                  <a:pt x="6350" y="838453"/>
                </a:moveTo>
                <a:lnTo>
                  <a:pt x="1141729" y="838453"/>
                </a:lnTo>
                <a:lnTo>
                  <a:pt x="1141729" y="6350"/>
                </a:lnTo>
                <a:lnTo>
                  <a:pt x="6350" y="6350"/>
                </a:lnTo>
                <a:lnTo>
                  <a:pt x="6350" y="83845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781606" y="2915130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2 w 679323"/>
              <a:gd name="connsiteY1" fmla="*/ 8000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2" y="800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2323191" y="2484522"/>
            <a:ext cx="988914" cy="894195"/>
          </a:xfrm>
          <a:custGeom>
            <a:avLst/>
            <a:gdLst>
              <a:gd name="connsiteX0" fmla="*/ 6350 w 1321816"/>
              <a:gd name="connsiteY0" fmla="*/ 1205738 h 1212088"/>
              <a:gd name="connsiteX1" fmla="*/ 1315466 w 1321816"/>
              <a:gd name="connsiteY1" fmla="*/ 1205738 h 1212088"/>
              <a:gd name="connsiteX2" fmla="*/ 1315466 w 1321816"/>
              <a:gd name="connsiteY2" fmla="*/ 6350 h 1212088"/>
              <a:gd name="connsiteX3" fmla="*/ 6350 w 1321816"/>
              <a:gd name="connsiteY3" fmla="*/ 6350 h 1212088"/>
              <a:gd name="connsiteX4" fmla="*/ 6350 w 1321816"/>
              <a:gd name="connsiteY4" fmla="*/ 1205738 h 12120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321816" h="1212088">
                <a:moveTo>
                  <a:pt x="6350" y="1205738"/>
                </a:moveTo>
                <a:lnTo>
                  <a:pt x="1315466" y="1205738"/>
                </a:lnTo>
                <a:lnTo>
                  <a:pt x="1315466" y="6350"/>
                </a:lnTo>
                <a:lnTo>
                  <a:pt x="6350" y="6350"/>
                </a:lnTo>
                <a:lnTo>
                  <a:pt x="6350" y="12057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3394959" y="2917380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3610453" y="2270906"/>
            <a:ext cx="16343" cy="1370900"/>
          </a:xfrm>
          <a:custGeom>
            <a:avLst/>
            <a:gdLst>
              <a:gd name="connsiteX0" fmla="*/ 6350 w 21844"/>
              <a:gd name="connsiteY0" fmla="*/ 6350 h 1858264"/>
              <a:gd name="connsiteX1" fmla="*/ 6350 w 21844"/>
              <a:gd name="connsiteY1" fmla="*/ 1851914 h 18582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858264">
                <a:moveTo>
                  <a:pt x="6350" y="6350"/>
                </a:moveTo>
                <a:lnTo>
                  <a:pt x="6350" y="1851914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3610453" y="2270906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3610452" y="3631311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3939963" y="2109005"/>
            <a:ext cx="2265913" cy="350033"/>
          </a:xfrm>
          <a:custGeom>
            <a:avLst/>
            <a:gdLst>
              <a:gd name="connsiteX0" fmla="*/ 6350 w 3028696"/>
              <a:gd name="connsiteY0" fmla="*/ 468122 h 474472"/>
              <a:gd name="connsiteX1" fmla="*/ 3022346 w 3028696"/>
              <a:gd name="connsiteY1" fmla="*/ 468122 h 474472"/>
              <a:gd name="connsiteX2" fmla="*/ 3022346 w 3028696"/>
              <a:gd name="connsiteY2" fmla="*/ 6350 h 474472"/>
              <a:gd name="connsiteX3" fmla="*/ 6350 w 3028696"/>
              <a:gd name="connsiteY3" fmla="*/ 6350 h 474472"/>
              <a:gd name="connsiteX4" fmla="*/ 6350 w 3028696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696" h="474472">
                <a:moveTo>
                  <a:pt x="6350" y="468122"/>
                </a:moveTo>
                <a:lnTo>
                  <a:pt x="3022346" y="468122"/>
                </a:lnTo>
                <a:lnTo>
                  <a:pt x="3022346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3914881" y="3424440"/>
            <a:ext cx="626337" cy="350032"/>
          </a:xfrm>
          <a:custGeom>
            <a:avLst/>
            <a:gdLst>
              <a:gd name="connsiteX0" fmla="*/ 6350 w 837183"/>
              <a:gd name="connsiteY0" fmla="*/ 468121 h 474471"/>
              <a:gd name="connsiteX1" fmla="*/ 830833 w 837183"/>
              <a:gd name="connsiteY1" fmla="*/ 468121 h 474471"/>
              <a:gd name="connsiteX2" fmla="*/ 830833 w 837183"/>
              <a:gd name="connsiteY2" fmla="*/ 6350 h 474471"/>
              <a:gd name="connsiteX3" fmla="*/ 6350 w 837183"/>
              <a:gd name="connsiteY3" fmla="*/ 6350 h 474471"/>
              <a:gd name="connsiteX4" fmla="*/ 6350 w 837183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837183" h="474471">
                <a:moveTo>
                  <a:pt x="6350" y="468121"/>
                </a:moveTo>
                <a:lnTo>
                  <a:pt x="830833" y="468121"/>
                </a:lnTo>
                <a:lnTo>
                  <a:pt x="830833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4663977" y="3722380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4879470" y="3077031"/>
            <a:ext cx="16343" cy="1370900"/>
          </a:xfrm>
          <a:custGeom>
            <a:avLst/>
            <a:gdLst>
              <a:gd name="connsiteX0" fmla="*/ 6350 w 21844"/>
              <a:gd name="connsiteY0" fmla="*/ 6350 h 1858264"/>
              <a:gd name="connsiteX1" fmla="*/ 6350 w 21844"/>
              <a:gd name="connsiteY1" fmla="*/ 1851913 h 18582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858264">
                <a:moveTo>
                  <a:pt x="6350" y="6350"/>
                </a:moveTo>
                <a:lnTo>
                  <a:pt x="6350" y="1851913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4879469" y="3077031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4879469" y="4436313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5208981" y="2914005"/>
            <a:ext cx="3011589" cy="350033"/>
          </a:xfrm>
          <a:custGeom>
            <a:avLst/>
            <a:gdLst>
              <a:gd name="connsiteX0" fmla="*/ 6350 w 4025391"/>
              <a:gd name="connsiteY0" fmla="*/ 468122 h 474472"/>
              <a:gd name="connsiteX1" fmla="*/ 4019041 w 4025391"/>
              <a:gd name="connsiteY1" fmla="*/ 468122 h 474472"/>
              <a:gd name="connsiteX2" fmla="*/ 4019041 w 4025391"/>
              <a:gd name="connsiteY2" fmla="*/ 6350 h 474472"/>
              <a:gd name="connsiteX3" fmla="*/ 6350 w 4025391"/>
              <a:gd name="connsiteY3" fmla="*/ 6350 h 474472"/>
              <a:gd name="connsiteX4" fmla="*/ 6350 w 4025391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025391" h="474472">
                <a:moveTo>
                  <a:pt x="6350" y="468122"/>
                </a:moveTo>
                <a:lnTo>
                  <a:pt x="4019041" y="468122"/>
                </a:lnTo>
                <a:lnTo>
                  <a:pt x="4019041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5183897" y="4230565"/>
            <a:ext cx="3018430" cy="350033"/>
          </a:xfrm>
          <a:custGeom>
            <a:avLst/>
            <a:gdLst>
              <a:gd name="connsiteX0" fmla="*/ 6350 w 4034535"/>
              <a:gd name="connsiteY0" fmla="*/ 468121 h 474472"/>
              <a:gd name="connsiteX1" fmla="*/ 4028185 w 4034535"/>
              <a:gd name="connsiteY1" fmla="*/ 468121 h 474472"/>
              <a:gd name="connsiteX2" fmla="*/ 4028185 w 4034535"/>
              <a:gd name="connsiteY2" fmla="*/ 6350 h 474472"/>
              <a:gd name="connsiteX3" fmla="*/ 6350 w 4034535"/>
              <a:gd name="connsiteY3" fmla="*/ 6350 h 474472"/>
              <a:gd name="connsiteX4" fmla="*/ 6350 w 4034535"/>
              <a:gd name="connsiteY4" fmla="*/ 468121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034535" h="474472">
                <a:moveTo>
                  <a:pt x="6350" y="468121"/>
                </a:moveTo>
                <a:lnTo>
                  <a:pt x="4028185" y="468121"/>
                </a:lnTo>
                <a:lnTo>
                  <a:pt x="4028185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966949" y="2707696"/>
            <a:ext cx="692497" cy="52185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信息的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传递</a:t>
            </a:r>
          </a:p>
        </p:txBody>
      </p:sp>
      <p:sp>
        <p:nvSpPr>
          <p:cNvPr id="19" name="TextBox 1"/>
          <p:cNvSpPr txBox="1"/>
          <p:nvPr/>
        </p:nvSpPr>
        <p:spPr>
          <a:xfrm>
            <a:off x="2392172" y="2585897"/>
            <a:ext cx="692497" cy="80398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现代顺</a:t>
            </a:r>
          </a:p>
          <a:p>
            <a:pPr>
              <a:lnSpc>
                <a:spcPts val="217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风耳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电话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1052463" y="356029"/>
            <a:ext cx="5068695" cy="22146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75"/>
              </a:lnSpc>
              <a:tabLst>
                <a:tab pos="19050" algn="l"/>
                <a:tab pos="571500" algn="l"/>
                <a:tab pos="2962275" algn="l"/>
              </a:tabLst>
            </a:pPr>
            <a:r>
              <a:rPr lang="en-US" altLang="zh-CN" sz="1795" smtClean="0"/>
              <a:t>	</a:t>
            </a:r>
            <a:endParaRPr lang="en-US" altLang="zh-CN" sz="2795" smtClean="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025"/>
              </a:lnSpc>
              <a:tabLst>
                <a:tab pos="19050" algn="l"/>
                <a:tab pos="571500" algn="l"/>
                <a:tab pos="2962275" algn="l"/>
              </a:tabLst>
            </a:pPr>
            <a:r>
              <a:rPr lang="en-US" altLang="zh-CN" sz="1395" smtClean="0"/>
              <a:t>	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结构：话筒和听筒等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3988421" y="3494709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原理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5252119" y="2941855"/>
            <a:ext cx="2798843" cy="171448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950"/>
              </a:lnSpc>
              <a:tabLst>
                <a:tab pos="28575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话筒：声音信号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电流信号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  <a:tabLst>
                <a:tab pos="28575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听筒：电流信号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声音信号</a:t>
            </a:r>
          </a:p>
        </p:txBody>
      </p:sp>
      <p:sp>
        <p:nvSpPr>
          <p:cNvPr id="18" name="矩形 17"/>
          <p:cNvSpPr/>
          <p:nvPr/>
        </p:nvSpPr>
        <p:spPr>
          <a:xfrm>
            <a:off x="182583" y="210390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375642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14867" y="1021242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例3</a:t>
            </a:r>
            <a:endParaRPr lang="en-US" altLang="zh-CN" sz="2295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151890" y="1021266"/>
            <a:ext cx="7721600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[2020.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成都中考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关于电磁波与信息技术，下列叙述正确的是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514867" y="1527178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1370001" y="1527178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14867" y="2079961"/>
            <a:ext cx="5227393" cy="195814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．电磁波只能用于通信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．电磁波的应用对人类有利无害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．手机既能发射电磁波也能接收电磁波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．卫星通信不需要利用电磁波传递信息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999443" y="1555286"/>
            <a:ext cx="153888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9" name="矩形 8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321679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86363" y="1133672"/>
            <a:ext cx="442429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例4</a:t>
            </a:r>
            <a:endParaRPr lang="en-US" altLang="zh-CN" sz="2295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108075" y="1133974"/>
            <a:ext cx="7655560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[2020.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阜新中考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随着数字时代的到来，我们已经可以很方便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781686" y="1639910"/>
            <a:ext cx="8656955" cy="342316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地使用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3G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4G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网络进行无线手机上网。下列对手机上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924513" y="2111732"/>
            <a:ext cx="3244478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网的说法中，正确的是（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587546" y="2111732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86364" y="2670220"/>
            <a:ext cx="7782580" cy="88092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．使用红外线传输数字信号  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．使用超声波传输数字信号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．使用光纤传输数字信号</a:t>
            </a:r>
            <a:r>
              <a:rPr lang="en-US" altLang="zh-CN" sz="22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22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．使用电磁波传输数字信号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293212" y="2154915"/>
            <a:ext cx="221214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23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" name="矩形 9"/>
          <p:cNvSpPr/>
          <p:nvPr/>
        </p:nvSpPr>
        <p:spPr>
          <a:xfrm>
            <a:off x="206375" y="253594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对接中考</a:t>
            </a:r>
          </a:p>
        </p:txBody>
      </p:sp>
    </p:spTree>
    <p:extLst>
      <p:ext uri="{BB962C8B-B14F-4D97-AF65-F5344CB8AC3E}">
        <p14:creationId xmlns:p14="http://schemas.microsoft.com/office/powerpoint/2010/main" val="264507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780909" y="1171149"/>
            <a:ext cx="1846659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培优点一</a:t>
            </a:r>
            <a:r>
              <a:rPr lang="zh-CN" altLang="en-US" sz="1795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：</a:t>
            </a:r>
            <a:r>
              <a:rPr lang="en-US" altLang="zh-CN" sz="1795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电磁波</a:t>
            </a:r>
            <a:endParaRPr lang="en-US" altLang="zh-CN" sz="1795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71407" y="1780146"/>
            <a:ext cx="7963719" cy="233003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掌握物理知识并能灵活地应用物理知识解决问题，既是物理学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习的基本要求，又是物理考试的基本内容，也是培养创新能力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的重要途径。学习了电磁波的特点、移动电话和微波通信等知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识后，根据需要设计一些实用电路，是物理试题中常见题型，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目的是考查知识应用、科学探究和实践创新的能力。</a:t>
            </a:r>
          </a:p>
        </p:txBody>
      </p:sp>
      <p:sp>
        <p:nvSpPr>
          <p:cNvPr id="2" name="矩形 1"/>
          <p:cNvSpPr/>
          <p:nvPr/>
        </p:nvSpPr>
        <p:spPr>
          <a:xfrm>
            <a:off x="184150" y="682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能力强化</a:t>
            </a:r>
          </a:p>
        </p:txBody>
      </p:sp>
    </p:spTree>
    <p:extLst>
      <p:ext uri="{BB962C8B-B14F-4D97-AF65-F5344CB8AC3E}">
        <p14:creationId xmlns:p14="http://schemas.microsoft.com/office/powerpoint/2010/main" val="384321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19805" y="1489702"/>
            <a:ext cx="1529739" cy="2323559"/>
          </a:xfrm>
          <a:prstGeom prst="rect">
            <a:avLst/>
          </a:prstGeom>
          <a:noFill/>
        </p:spPr>
      </p:pic>
      <p:sp>
        <p:nvSpPr>
          <p:cNvPr id="4" name="TextBox 1"/>
          <p:cNvSpPr txBox="1"/>
          <p:nvPr/>
        </p:nvSpPr>
        <p:spPr>
          <a:xfrm>
            <a:off x="429260" y="683140"/>
            <a:ext cx="8285292" cy="4272622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典例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（实验设计题）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北京中考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我们生活在电磁波的海洋中，当需要防止电磁波干扰时，通常用金属壳将电磁波与需加以屏蔽的区域隔开，避免电磁波进入，这种做法就是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电磁屏蔽。中国科技馆有一个金属小屋，侧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面的大窗上镶嵌着一块电磁屏蔽玻璃，如图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21-Z-2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所示。请你自选器材设计一个实验，</a:t>
            </a: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检验</a:t>
            </a:r>
            <a:r>
              <a:rPr lang="zh-CN" altLang="en-US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这</a:t>
            </a: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块电磁屏蔽玻璃是否能够屏蔽电磁波。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写出实验步骤和判断方法。</a:t>
            </a:r>
            <a:endParaRPr lang="en-US" altLang="zh-CN" sz="22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7813" y="46962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259512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52873" y="1367902"/>
            <a:ext cx="5257850" cy="30384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19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解：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19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）实验器材：两部能正常工作的手机。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52873" y="1817623"/>
            <a:ext cx="8079135" cy="73986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19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）实验方法：把一部手机放在金属小屋内，用另一部手机拨打这部手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机的号码，听手机是否发出铃声，看手机是否接收到来电信号。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52873" y="2698328"/>
            <a:ext cx="8207375" cy="73986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19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）判断方法：如果金属小屋内的手机接收不到信号，说明电磁屏蔽玻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璃有屏蔽作用；如果手机接收到信号，说明电磁屏蔽玻璃没有屏蔽作用。</a:t>
            </a:r>
          </a:p>
        </p:txBody>
      </p:sp>
      <p:sp>
        <p:nvSpPr>
          <p:cNvPr id="2" name="矩形 1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2691194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63314" y="359345"/>
            <a:ext cx="8817375" cy="4802383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典例</a:t>
            </a:r>
            <a:r>
              <a:rPr lang="en-US" altLang="zh-CN" sz="22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材料拓展题）微波是一种很有“个性”的电磁波：微波一碰到金属就发生反射，金属根本无法吸收或传导它；微波可以穿过玻璃、陶瓷、塑料等绝缘材料，但不会消耗能量；微波碰到含有水分的食物，其能量大部分被食物吸收。过量的微波辐射对人体有害。微波炉的外壳用不锈钢等金属材料制成，装食物的容器则用绝缘材料制成。微波炉内的磁控管能产生振动频率为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2.45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的微波，直达食物内部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深，使食物中的水分子也随之振动，剧烈振动产生大量的热量被食物吸收，于是食物“煮”熟了。用微波炉烹饪的速度是其他炉灶快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至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倍，热效率高达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以上。</a:t>
            </a:r>
          </a:p>
        </p:txBody>
      </p:sp>
    </p:spTree>
    <p:extLst>
      <p:ext uri="{BB962C8B-B14F-4D97-AF65-F5344CB8AC3E}">
        <p14:creationId xmlns:p14="http://schemas.microsoft.com/office/powerpoint/2010/main" val="247433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391348" y="1246103"/>
            <a:ext cx="427681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）微波炉内产生的微波属于（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094581" y="1236734"/>
            <a:ext cx="294953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391348" y="1752039"/>
            <a:ext cx="139301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．次声波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301147" y="1752039"/>
            <a:ext cx="1375377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．电磁波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486488" y="1752039"/>
            <a:ext cx="1375377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．超声波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681329" y="1752039"/>
            <a:ext cx="139301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．红外线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798551" y="1255472"/>
            <a:ext cx="153888" cy="23972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575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" name="矩形 1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3908665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675899" y="1172169"/>
            <a:ext cx="8111195" cy="84245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（2）微波炉在使用时，食物不能用金属容器装入后放进炉内加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热，试根据短文内容简述其原因。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75899" y="2184042"/>
            <a:ext cx="8111195" cy="84245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（3）与其他灶具相比，微波炉烹饪速度快且热效率高的主要原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因是什么？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707343" y="3169453"/>
            <a:ext cx="8079135" cy="163754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19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解：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（2）金属材料只反射微波而不吸收微波，食物无法获得能量。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70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（3）①微波在金属外壳、盛食物的容器上几乎不消耗能量；②微波能直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70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达食物内部</a:t>
            </a:r>
            <a:r>
              <a:rPr lang="en-US" altLang="zh-CN" sz="19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深，在食物内、外部同时加热，其能量大部分被食物吸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550"/>
              </a:lnSpc>
            </a:pPr>
            <a:r>
              <a:rPr lang="en-US" altLang="zh-CN" sz="19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收。</a:t>
            </a:r>
          </a:p>
        </p:txBody>
      </p:sp>
      <p:sp>
        <p:nvSpPr>
          <p:cNvPr id="2" name="矩形 1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166938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638387" y="946289"/>
            <a:ext cx="230832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2000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培优点二</a:t>
            </a:r>
            <a:r>
              <a:rPr lang="zh-CN" altLang="en-US" sz="200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：</a:t>
            </a:r>
            <a:r>
              <a:rPr lang="en-US" altLang="zh-CN" sz="2000" err="1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信息之路</a:t>
            </a:r>
            <a:endParaRPr lang="en-US" altLang="zh-CN" sz="200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647888" y="1574025"/>
            <a:ext cx="7668766" cy="182990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阅读科技文章，找出其中的有用信息并结合所学的物理知识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来解决相关问题，是近年来较为常见的中考试题，它主要考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查阅读能力、信息处理能力和物理知识的应用能力，同时也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有助于提高自主学习能力。</a:t>
            </a:r>
          </a:p>
        </p:txBody>
      </p:sp>
      <p:sp>
        <p:nvSpPr>
          <p:cNvPr id="2" name="矩形 1"/>
          <p:cNvSpPr/>
          <p:nvPr/>
        </p:nvSpPr>
        <p:spPr>
          <a:xfrm>
            <a:off x="184150" y="68251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能力强化</a:t>
            </a:r>
          </a:p>
        </p:txBody>
      </p:sp>
    </p:spTree>
    <p:extLst>
      <p:ext uri="{BB962C8B-B14F-4D97-AF65-F5344CB8AC3E}">
        <p14:creationId xmlns:p14="http://schemas.microsoft.com/office/powerpoint/2010/main" val="212119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-259" y="327852"/>
            <a:ext cx="634148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典例</a:t>
            </a:r>
            <a:r>
              <a:rPr lang="en-US" altLang="zh-CN" sz="22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（材料拓展题）阅读下面短文，回答问题。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2804724" y="861966"/>
            <a:ext cx="3539430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探秘世界最大“观天巨眼”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315336" y="1452225"/>
            <a:ext cx="8701100" cy="297124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   建在贵州省的世界最大单口径球面射电望远镜工程（英文简称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7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FAST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），被当地人形象地称为中国的“观天巨眼”，如图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21-Z-3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所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示。据介绍，射电望远镜的直径越大，灵敏度越高，能搜寻的宇宙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信息越丰富。此前，世界最大的射电望远镜是由美国研发的、位于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7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波多黎各的阿雷西博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305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米望远镜，随着我国建成的世界最大单口径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射电望远镜，使中国射电天文学在短时间内保持世界领先地位。</a:t>
            </a:r>
          </a:p>
        </p:txBody>
      </p:sp>
    </p:spTree>
    <p:extLst>
      <p:ext uri="{BB962C8B-B14F-4D97-AF65-F5344CB8AC3E}">
        <p14:creationId xmlns:p14="http://schemas.microsoft.com/office/powerpoint/2010/main" val="3299672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626795" y="1931365"/>
            <a:ext cx="388041" cy="1439482"/>
          </a:xfrm>
          <a:custGeom>
            <a:avLst/>
            <a:gdLst>
              <a:gd name="connsiteX0" fmla="*/ 6350 w 518668"/>
              <a:gd name="connsiteY0" fmla="*/ 1944877 h 1951227"/>
              <a:gd name="connsiteX1" fmla="*/ 512318 w 518668"/>
              <a:gd name="connsiteY1" fmla="*/ 1944877 h 1951227"/>
              <a:gd name="connsiteX2" fmla="*/ 512318 w 518668"/>
              <a:gd name="connsiteY2" fmla="*/ 6350 h 1951227"/>
              <a:gd name="connsiteX3" fmla="*/ 6350 w 518668"/>
              <a:gd name="connsiteY3" fmla="*/ 6350 h 1951227"/>
              <a:gd name="connsiteX4" fmla="*/ 6350 w 518668"/>
              <a:gd name="connsiteY4" fmla="*/ 1944877 h 195122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8668" h="1951226">
                <a:moveTo>
                  <a:pt x="6350" y="1944877"/>
                </a:moveTo>
                <a:lnTo>
                  <a:pt x="512318" y="1944877"/>
                </a:lnTo>
                <a:lnTo>
                  <a:pt x="512318" y="6350"/>
                </a:lnTo>
                <a:lnTo>
                  <a:pt x="6350" y="6350"/>
                </a:lnTo>
                <a:lnTo>
                  <a:pt x="6350" y="194487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065764" y="2545235"/>
            <a:ext cx="508234" cy="13866"/>
          </a:xfrm>
          <a:custGeom>
            <a:avLst/>
            <a:gdLst>
              <a:gd name="connsiteX0" fmla="*/ 6350 w 679323"/>
              <a:gd name="connsiteY0" fmla="*/ 6350 h 18796"/>
              <a:gd name="connsiteX1" fmla="*/ 672972 w 679323"/>
              <a:gd name="connsiteY1" fmla="*/ 7873 h 1879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79323" h="18796">
                <a:moveTo>
                  <a:pt x="6350" y="6350"/>
                </a:moveTo>
                <a:lnTo>
                  <a:pt x="672972" y="7873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1607347" y="1812189"/>
            <a:ext cx="341292" cy="1712688"/>
          </a:xfrm>
          <a:custGeom>
            <a:avLst/>
            <a:gdLst>
              <a:gd name="connsiteX0" fmla="*/ 6350 w 456183"/>
              <a:gd name="connsiteY0" fmla="*/ 2315210 h 2321560"/>
              <a:gd name="connsiteX1" fmla="*/ 449833 w 456183"/>
              <a:gd name="connsiteY1" fmla="*/ 2315210 h 2321560"/>
              <a:gd name="connsiteX2" fmla="*/ 449833 w 456183"/>
              <a:gd name="connsiteY2" fmla="*/ 6350 h 2321560"/>
              <a:gd name="connsiteX3" fmla="*/ 6350 w 456183"/>
              <a:gd name="connsiteY3" fmla="*/ 6350 h 2321560"/>
              <a:gd name="connsiteX4" fmla="*/ 6350 w 456183"/>
              <a:gd name="connsiteY4" fmla="*/ 2315210 h 232156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56183" h="2321560">
                <a:moveTo>
                  <a:pt x="6350" y="2315210"/>
                </a:moveTo>
                <a:lnTo>
                  <a:pt x="449833" y="2315210"/>
                </a:lnTo>
                <a:lnTo>
                  <a:pt x="449833" y="6350"/>
                </a:lnTo>
                <a:lnTo>
                  <a:pt x="6350" y="6350"/>
                </a:lnTo>
                <a:lnTo>
                  <a:pt x="6350" y="231521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1923178" y="2376590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138671" y="934108"/>
            <a:ext cx="16343" cy="2580650"/>
          </a:xfrm>
          <a:custGeom>
            <a:avLst/>
            <a:gdLst>
              <a:gd name="connsiteX0" fmla="*/ 6350 w 21844"/>
              <a:gd name="connsiteY0" fmla="*/ 6350 h 3498088"/>
              <a:gd name="connsiteX1" fmla="*/ 6350 w 21844"/>
              <a:gd name="connsiteY1" fmla="*/ 3491738 h 34980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3498088">
                <a:moveTo>
                  <a:pt x="6350" y="6350"/>
                </a:moveTo>
                <a:lnTo>
                  <a:pt x="6350" y="3491738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142091" y="934108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2142091" y="1426553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2142091" y="1990954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2142091" y="2553105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2142091" y="3505390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4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4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2428277" y="763214"/>
            <a:ext cx="5177927" cy="350033"/>
          </a:xfrm>
          <a:custGeom>
            <a:avLst/>
            <a:gdLst>
              <a:gd name="connsiteX0" fmla="*/ 6350 w 6920992"/>
              <a:gd name="connsiteY0" fmla="*/ 468122 h 474472"/>
              <a:gd name="connsiteX1" fmla="*/ 6914642 w 6920992"/>
              <a:gd name="connsiteY1" fmla="*/ 468122 h 474472"/>
              <a:gd name="connsiteX2" fmla="*/ 6914642 w 6920992"/>
              <a:gd name="connsiteY2" fmla="*/ 6350 h 474472"/>
              <a:gd name="connsiteX3" fmla="*/ 6350 w 6920992"/>
              <a:gd name="connsiteY3" fmla="*/ 6350 h 474472"/>
              <a:gd name="connsiteX4" fmla="*/ 6350 w 6920992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20992" h="474472">
                <a:moveTo>
                  <a:pt x="6350" y="468122"/>
                </a:moveTo>
                <a:lnTo>
                  <a:pt x="6914642" y="468122"/>
                </a:lnTo>
                <a:lnTo>
                  <a:pt x="6914642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2459060" y="1248914"/>
            <a:ext cx="3066318" cy="350033"/>
          </a:xfrm>
          <a:custGeom>
            <a:avLst/>
            <a:gdLst>
              <a:gd name="connsiteX0" fmla="*/ 6350 w 4098544"/>
              <a:gd name="connsiteY0" fmla="*/ 468122 h 474472"/>
              <a:gd name="connsiteX1" fmla="*/ 4092194 w 4098544"/>
              <a:gd name="connsiteY1" fmla="*/ 468122 h 474472"/>
              <a:gd name="connsiteX2" fmla="*/ 4092194 w 4098544"/>
              <a:gd name="connsiteY2" fmla="*/ 6350 h 474472"/>
              <a:gd name="connsiteX3" fmla="*/ 6350 w 4098544"/>
              <a:gd name="connsiteY3" fmla="*/ 6350 h 474472"/>
              <a:gd name="connsiteX4" fmla="*/ 6350 w 4098544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098544" h="474472">
                <a:moveTo>
                  <a:pt x="6350" y="468122"/>
                </a:moveTo>
                <a:lnTo>
                  <a:pt x="4092194" y="468122"/>
                </a:lnTo>
                <a:lnTo>
                  <a:pt x="4092194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2430556" y="1650288"/>
            <a:ext cx="5369476" cy="622114"/>
          </a:xfrm>
          <a:custGeom>
            <a:avLst/>
            <a:gdLst>
              <a:gd name="connsiteX0" fmla="*/ 6350 w 7177023"/>
              <a:gd name="connsiteY0" fmla="*/ 836929 h 843280"/>
              <a:gd name="connsiteX1" fmla="*/ 7170673 w 7177023"/>
              <a:gd name="connsiteY1" fmla="*/ 836929 h 843280"/>
              <a:gd name="connsiteX2" fmla="*/ 7170673 w 7177023"/>
              <a:gd name="connsiteY2" fmla="*/ 6350 h 843280"/>
              <a:gd name="connsiteX3" fmla="*/ 6350 w 7177023"/>
              <a:gd name="connsiteY3" fmla="*/ 6350 h 843280"/>
              <a:gd name="connsiteX4" fmla="*/ 6350 w 7177023"/>
              <a:gd name="connsiteY4" fmla="*/ 836929 h 8432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177023" h="843280">
                <a:moveTo>
                  <a:pt x="6350" y="836929"/>
                </a:moveTo>
                <a:lnTo>
                  <a:pt x="7170673" y="836929"/>
                </a:lnTo>
                <a:lnTo>
                  <a:pt x="7170673" y="6350"/>
                </a:lnTo>
                <a:lnTo>
                  <a:pt x="6350" y="6350"/>
                </a:lnTo>
                <a:lnTo>
                  <a:pt x="6350" y="8369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2424857" y="2355228"/>
            <a:ext cx="4848415" cy="350032"/>
          </a:xfrm>
          <a:custGeom>
            <a:avLst/>
            <a:gdLst>
              <a:gd name="connsiteX0" fmla="*/ 6350 w 6480555"/>
              <a:gd name="connsiteY0" fmla="*/ 468121 h 474471"/>
              <a:gd name="connsiteX1" fmla="*/ 6474205 w 6480555"/>
              <a:gd name="connsiteY1" fmla="*/ 468121 h 474471"/>
              <a:gd name="connsiteX2" fmla="*/ 6474205 w 6480555"/>
              <a:gd name="connsiteY2" fmla="*/ 6350 h 474471"/>
              <a:gd name="connsiteX3" fmla="*/ 6350 w 6480555"/>
              <a:gd name="connsiteY3" fmla="*/ 6350 h 474471"/>
              <a:gd name="connsiteX4" fmla="*/ 6350 w 6480555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480555" h="474471">
                <a:moveTo>
                  <a:pt x="6350" y="468121"/>
                </a:moveTo>
                <a:lnTo>
                  <a:pt x="6474205" y="468121"/>
                </a:lnTo>
                <a:lnTo>
                  <a:pt x="6474205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2428276" y="3343489"/>
            <a:ext cx="1118894" cy="348908"/>
          </a:xfrm>
          <a:custGeom>
            <a:avLst/>
            <a:gdLst>
              <a:gd name="connsiteX0" fmla="*/ 6350 w 1495552"/>
              <a:gd name="connsiteY0" fmla="*/ 466598 h 472948"/>
              <a:gd name="connsiteX1" fmla="*/ 1489202 w 1495552"/>
              <a:gd name="connsiteY1" fmla="*/ 466598 h 472948"/>
              <a:gd name="connsiteX2" fmla="*/ 1489202 w 1495552"/>
              <a:gd name="connsiteY2" fmla="*/ 6350 h 472948"/>
              <a:gd name="connsiteX3" fmla="*/ 6350 w 1495552"/>
              <a:gd name="connsiteY3" fmla="*/ 6350 h 472948"/>
              <a:gd name="connsiteX4" fmla="*/ 6350 w 1495552"/>
              <a:gd name="connsiteY4" fmla="*/ 466598 h 4729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495552" h="472948">
                <a:moveTo>
                  <a:pt x="6350" y="466598"/>
                </a:moveTo>
                <a:lnTo>
                  <a:pt x="1489202" y="466598"/>
                </a:lnTo>
                <a:lnTo>
                  <a:pt x="1489202" y="6350"/>
                </a:lnTo>
                <a:lnTo>
                  <a:pt x="6350" y="6350"/>
                </a:lnTo>
                <a:lnTo>
                  <a:pt x="6350" y="46659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8" name="Freeform 3"/>
          <p:cNvSpPr/>
          <p:nvPr/>
        </p:nvSpPr>
        <p:spPr>
          <a:xfrm>
            <a:off x="3586697" y="3449175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9" name="Freeform 3"/>
          <p:cNvSpPr/>
          <p:nvPr/>
        </p:nvSpPr>
        <p:spPr>
          <a:xfrm>
            <a:off x="3802191" y="2845424"/>
            <a:ext cx="16343" cy="1999384"/>
          </a:xfrm>
          <a:custGeom>
            <a:avLst/>
            <a:gdLst>
              <a:gd name="connsiteX0" fmla="*/ 6350 w 21844"/>
              <a:gd name="connsiteY0" fmla="*/ 6350 h 2710179"/>
              <a:gd name="connsiteX1" fmla="*/ 6350 w 21844"/>
              <a:gd name="connsiteY1" fmla="*/ 2703829 h 27101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2710179">
                <a:moveTo>
                  <a:pt x="6350" y="6350"/>
                </a:moveTo>
                <a:lnTo>
                  <a:pt x="6350" y="2703829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0" name="Freeform 3"/>
          <p:cNvSpPr/>
          <p:nvPr/>
        </p:nvSpPr>
        <p:spPr>
          <a:xfrm>
            <a:off x="3802191" y="2845423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1" name="Freeform 3"/>
          <p:cNvSpPr/>
          <p:nvPr/>
        </p:nvSpPr>
        <p:spPr>
          <a:xfrm>
            <a:off x="3802190" y="3530124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2" name="Freeform 3"/>
          <p:cNvSpPr/>
          <p:nvPr/>
        </p:nvSpPr>
        <p:spPr>
          <a:xfrm>
            <a:off x="3802190" y="4276661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3" name="Freeform 3"/>
          <p:cNvSpPr/>
          <p:nvPr/>
        </p:nvSpPr>
        <p:spPr>
          <a:xfrm>
            <a:off x="3802190" y="4835439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4" name="Freeform 3"/>
          <p:cNvSpPr/>
          <p:nvPr/>
        </p:nvSpPr>
        <p:spPr>
          <a:xfrm>
            <a:off x="4126000" y="2747610"/>
            <a:ext cx="4321654" cy="622113"/>
          </a:xfrm>
          <a:custGeom>
            <a:avLst/>
            <a:gdLst>
              <a:gd name="connsiteX0" fmla="*/ 6350 w 5776468"/>
              <a:gd name="connsiteY0" fmla="*/ 836929 h 843279"/>
              <a:gd name="connsiteX1" fmla="*/ 5770118 w 5776468"/>
              <a:gd name="connsiteY1" fmla="*/ 836929 h 843279"/>
              <a:gd name="connsiteX2" fmla="*/ 5770118 w 5776468"/>
              <a:gd name="connsiteY2" fmla="*/ 6350 h 843279"/>
              <a:gd name="connsiteX3" fmla="*/ 6350 w 5776468"/>
              <a:gd name="connsiteY3" fmla="*/ 6350 h 843279"/>
              <a:gd name="connsiteX4" fmla="*/ 6350 w 5776468"/>
              <a:gd name="connsiteY4" fmla="*/ 836929 h 8432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776468" h="843278">
                <a:moveTo>
                  <a:pt x="6350" y="836929"/>
                </a:moveTo>
                <a:lnTo>
                  <a:pt x="5770118" y="836929"/>
                </a:lnTo>
                <a:lnTo>
                  <a:pt x="5770118" y="6350"/>
                </a:lnTo>
                <a:lnTo>
                  <a:pt x="6350" y="6350"/>
                </a:lnTo>
                <a:lnTo>
                  <a:pt x="6350" y="8369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5" name="Freeform 3"/>
          <p:cNvSpPr/>
          <p:nvPr/>
        </p:nvSpPr>
        <p:spPr>
          <a:xfrm>
            <a:off x="4122580" y="3445800"/>
            <a:ext cx="4472156" cy="350033"/>
          </a:xfrm>
          <a:custGeom>
            <a:avLst/>
            <a:gdLst>
              <a:gd name="connsiteX0" fmla="*/ 6350 w 5977635"/>
              <a:gd name="connsiteY0" fmla="*/ 468122 h 474472"/>
              <a:gd name="connsiteX1" fmla="*/ 5971285 w 5977635"/>
              <a:gd name="connsiteY1" fmla="*/ 468122 h 474472"/>
              <a:gd name="connsiteX2" fmla="*/ 5971285 w 5977635"/>
              <a:gd name="connsiteY2" fmla="*/ 6350 h 474472"/>
              <a:gd name="connsiteX3" fmla="*/ 6350 w 5977635"/>
              <a:gd name="connsiteY3" fmla="*/ 6350 h 474472"/>
              <a:gd name="connsiteX4" fmla="*/ 6350 w 597763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977635" h="474472">
                <a:moveTo>
                  <a:pt x="6350" y="468122"/>
                </a:moveTo>
                <a:lnTo>
                  <a:pt x="5971285" y="468122"/>
                </a:lnTo>
                <a:lnTo>
                  <a:pt x="597128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6" name="Freeform 3"/>
          <p:cNvSpPr/>
          <p:nvPr/>
        </p:nvSpPr>
        <p:spPr>
          <a:xfrm>
            <a:off x="4135122" y="3868539"/>
            <a:ext cx="4472157" cy="622113"/>
          </a:xfrm>
          <a:custGeom>
            <a:avLst/>
            <a:gdLst>
              <a:gd name="connsiteX0" fmla="*/ 6350 w 5977636"/>
              <a:gd name="connsiteY0" fmla="*/ 836929 h 843279"/>
              <a:gd name="connsiteX1" fmla="*/ 5971286 w 5977636"/>
              <a:gd name="connsiteY1" fmla="*/ 836929 h 843279"/>
              <a:gd name="connsiteX2" fmla="*/ 5971286 w 5977636"/>
              <a:gd name="connsiteY2" fmla="*/ 6350 h 843279"/>
              <a:gd name="connsiteX3" fmla="*/ 6350 w 5977636"/>
              <a:gd name="connsiteY3" fmla="*/ 6350 h 843279"/>
              <a:gd name="connsiteX4" fmla="*/ 6350 w 5977636"/>
              <a:gd name="connsiteY4" fmla="*/ 836929 h 8432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977636" h="843278">
                <a:moveTo>
                  <a:pt x="6350" y="836929"/>
                </a:moveTo>
                <a:lnTo>
                  <a:pt x="5971286" y="836929"/>
                </a:lnTo>
                <a:lnTo>
                  <a:pt x="5971286" y="6350"/>
                </a:lnTo>
                <a:lnTo>
                  <a:pt x="6350" y="6350"/>
                </a:lnTo>
                <a:lnTo>
                  <a:pt x="6350" y="8369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7" name="Freeform 3"/>
          <p:cNvSpPr/>
          <p:nvPr/>
        </p:nvSpPr>
        <p:spPr>
          <a:xfrm>
            <a:off x="4116880" y="4580222"/>
            <a:ext cx="3563436" cy="348908"/>
          </a:xfrm>
          <a:custGeom>
            <a:avLst/>
            <a:gdLst>
              <a:gd name="connsiteX0" fmla="*/ 6350 w 4763008"/>
              <a:gd name="connsiteY0" fmla="*/ 466597 h 472947"/>
              <a:gd name="connsiteX1" fmla="*/ 4756658 w 4763008"/>
              <a:gd name="connsiteY1" fmla="*/ 466597 h 472947"/>
              <a:gd name="connsiteX2" fmla="*/ 4756658 w 4763008"/>
              <a:gd name="connsiteY2" fmla="*/ 6350 h 472947"/>
              <a:gd name="connsiteX3" fmla="*/ 6350 w 4763008"/>
              <a:gd name="connsiteY3" fmla="*/ 6350 h 472947"/>
              <a:gd name="connsiteX4" fmla="*/ 6350 w 4763008"/>
              <a:gd name="connsiteY4" fmla="*/ 466597 h 47294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763008" h="472947">
                <a:moveTo>
                  <a:pt x="6350" y="466597"/>
                </a:moveTo>
                <a:lnTo>
                  <a:pt x="4756658" y="466597"/>
                </a:lnTo>
                <a:lnTo>
                  <a:pt x="4756658" y="6350"/>
                </a:lnTo>
                <a:lnTo>
                  <a:pt x="6350" y="6350"/>
                </a:lnTo>
                <a:lnTo>
                  <a:pt x="6350" y="46659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4191941" y="3504077"/>
            <a:ext cx="4154984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波长：相邻两个波峰（或波谷）间的距离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695396" y="2051853"/>
            <a:ext cx="230832" cy="132976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信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递</a:t>
            </a:r>
          </a:p>
        </p:txBody>
      </p:sp>
      <p:sp>
        <p:nvSpPr>
          <p:cNvPr id="29" name="TextBox 1"/>
          <p:cNvSpPr txBox="1"/>
          <p:nvPr/>
        </p:nvSpPr>
        <p:spPr>
          <a:xfrm>
            <a:off x="1674048" y="1939423"/>
            <a:ext cx="230832" cy="159907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磁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波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海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洋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961437" y="196753"/>
            <a:ext cx="6405600" cy="1483654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00"/>
              </a:lnSpc>
              <a:tabLst>
                <a:tab pos="1543050" algn="l"/>
                <a:tab pos="1571625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电磁波的产生：迅速变化的电流能够产生电磁波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  <a:tabLst>
                <a:tab pos="1543050" algn="l"/>
                <a:tab pos="1571625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电磁波的传播：不需要介质</a:t>
            </a:r>
          </a:p>
        </p:txBody>
      </p:sp>
      <p:sp>
        <p:nvSpPr>
          <p:cNvPr id="31" name="TextBox 1"/>
          <p:cNvSpPr txBox="1"/>
          <p:nvPr/>
        </p:nvSpPr>
        <p:spPr>
          <a:xfrm>
            <a:off x="2491176" y="1705193"/>
            <a:ext cx="5860579" cy="331748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95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电磁波谱：</a:t>
            </a:r>
            <a:r>
              <a:rPr lang="en-US" altLang="zh-CN" sz="17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射线、</a:t>
            </a:r>
            <a:r>
              <a:rPr lang="en-US" altLang="zh-CN" sz="17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射线、紫外线、可见光、红外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95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线、无线电波等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95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电磁波的用途：医学检测、通信、加热食物等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395" smtClean="0"/>
              <a:t>		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波速：波传播的快慢称为波速，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2175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c=3.0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4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（真空中电磁波波速）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240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波的特征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025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395" smtClean="0"/>
              <a:t>			</a:t>
            </a: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频率</a:t>
            </a:r>
            <a:r>
              <a:rPr lang="zh-CN" altLang="en-US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在某确定位置，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内出现的波峰数</a:t>
            </a:r>
          </a:p>
          <a:p>
            <a:pPr>
              <a:lnSpc>
                <a:spcPts val="195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395" smtClean="0"/>
              <a:t>	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（或波谷数）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00"/>
              </a:lnSpc>
              <a:tabLst>
                <a:tab pos="1695450" algn="l"/>
                <a:tab pos="1704975" algn="l"/>
                <a:tab pos="171450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波速、波长和频率的关系：</a:t>
            </a:r>
            <a:r>
              <a:rPr lang="en-US" altLang="zh-CN" sz="17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v=λf</a:t>
            </a:r>
          </a:p>
        </p:txBody>
      </p:sp>
      <p:sp>
        <p:nvSpPr>
          <p:cNvPr id="32" name="矩形 31"/>
          <p:cNvSpPr/>
          <p:nvPr/>
        </p:nvSpPr>
        <p:spPr>
          <a:xfrm>
            <a:off x="62866" y="68878"/>
            <a:ext cx="207581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344632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67361" y="419017"/>
            <a:ext cx="8345991" cy="4802383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FAST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虽是射电望远镜，却不喜欢待在一个有电的环境里，哪怕是一丁点小的电波都难以忍受。中国科学院国家天文台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FAST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工程总工程师曾有一个形象的说法，不要说用手机，就算是附近使用电器，或者几十公里外有飞机向地面发送信息，在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FAST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那里都会造成一场电磁风暴。作为射电望远镜，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FAST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的基本原理和人们常见的锅式卫星天线相差无几，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FAST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这口“锅”更大，主反射面的面积达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万平方米，主要由反射信号的抛物面和接收信号的馈源两大部分组成，通过“锅”的反射聚焦，把几平方米到几千平方米的信号聚拢到一点上。</a:t>
            </a:r>
          </a:p>
        </p:txBody>
      </p:sp>
    </p:spTree>
    <p:extLst>
      <p:ext uri="{BB962C8B-B14F-4D97-AF65-F5344CB8AC3E}">
        <p14:creationId xmlns:p14="http://schemas.microsoft.com/office/powerpoint/2010/main" val="414457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24370" y="1180518"/>
            <a:ext cx="8238279" cy="3005352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   从天体投射来并汇集到望远镜焦点的射电波。射电波实际是无线电波的一部分，地球大气层吸收了来自宇宙的大部分电磁波，</a:t>
            </a: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只有可见光和部分无线电波可以穿透大气层，天文学上把这部分无线电波称为射电波。</a:t>
            </a:r>
            <a:endParaRPr lang="en-US" altLang="zh-CN" sz="2295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请回答下列问题：</a:t>
            </a:r>
            <a:endParaRPr lang="en-US" altLang="zh-CN" sz="2295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190171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864" y="1068088"/>
            <a:ext cx="8111195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）手机是一种移动通信工具，它是利用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波进行远程信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495864" y="1574025"/>
            <a:ext cx="7668766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息传递的，射电望远镜正常工作时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（选填“可以”或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495864" y="2585897"/>
            <a:ext cx="6194003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）射电波在真空中的传播速度为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______m/s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95864" y="3091834"/>
            <a:ext cx="8406147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）射电望远镜是利用电磁波可以发生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进行信号收集的。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95864" y="2089329"/>
            <a:ext cx="3244478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“不可以”）使用手机。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056959" y="1068157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电磁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966664" y="1574071"/>
            <a:ext cx="692497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不可以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5104083" y="2604636"/>
            <a:ext cx="679673" cy="27819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75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×</a:t>
            </a: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5788190" y="3054356"/>
            <a:ext cx="461665" cy="26537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反射</a:t>
            </a:r>
          </a:p>
        </p:txBody>
      </p:sp>
      <p:sp>
        <p:nvSpPr>
          <p:cNvPr id="6" name="矩形 5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244486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学科网LOGO源文件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3612732" y="2811344"/>
            <a:ext cx="1445560" cy="515667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5953" y="1234472"/>
            <a:ext cx="5991225" cy="2301134"/>
          </a:xfrm>
          <a:prstGeom prst="rect">
            <a:avLst/>
          </a:prstGeom>
        </p:spPr>
      </p:pic>
      <p:pic>
        <p:nvPicPr>
          <p:cNvPr id="210" name="New picture" hidden="1"/>
          <p:cNvPicPr/>
          <p:nvPr/>
        </p:nvPicPr>
        <p:blipFill>
          <a:blip r:embed="rId4"/>
          <a:stretch>
            <a:fillRect/>
          </a:stretch>
        </p:blipFill>
        <p:spPr>
          <a:xfrm>
            <a:off x="10388600" y="12185050"/>
            <a:ext cx="266700" cy="463358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167992704"/>
      </p:ext>
    </p:extLst>
  </p:cSld>
  <p:clrMapOvr>
    <a:masterClrMapping/>
  </p:clrMapOvr>
  <p:transition spd="slow" advClick="0" advTm="200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621221" y="1622370"/>
            <a:ext cx="388041" cy="1439482"/>
          </a:xfrm>
          <a:custGeom>
            <a:avLst/>
            <a:gdLst>
              <a:gd name="connsiteX0" fmla="*/ 6350 w 518668"/>
              <a:gd name="connsiteY0" fmla="*/ 1944877 h 1951227"/>
              <a:gd name="connsiteX1" fmla="*/ 512318 w 518668"/>
              <a:gd name="connsiteY1" fmla="*/ 1944877 h 1951227"/>
              <a:gd name="connsiteX2" fmla="*/ 512318 w 518668"/>
              <a:gd name="connsiteY2" fmla="*/ 6350 h 1951227"/>
              <a:gd name="connsiteX3" fmla="*/ 6350 w 518668"/>
              <a:gd name="connsiteY3" fmla="*/ 6350 h 1951227"/>
              <a:gd name="connsiteX4" fmla="*/ 6350 w 518668"/>
              <a:gd name="connsiteY4" fmla="*/ 1944877 h 195122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8668" h="1951226">
                <a:moveTo>
                  <a:pt x="6350" y="1944877"/>
                </a:moveTo>
                <a:lnTo>
                  <a:pt x="512318" y="1944877"/>
                </a:lnTo>
                <a:lnTo>
                  <a:pt x="512318" y="6350"/>
                </a:lnTo>
                <a:lnTo>
                  <a:pt x="6350" y="6350"/>
                </a:lnTo>
                <a:lnTo>
                  <a:pt x="6350" y="194487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3" name="Freeform 3"/>
          <p:cNvSpPr/>
          <p:nvPr/>
        </p:nvSpPr>
        <p:spPr>
          <a:xfrm>
            <a:off x="1998621" y="2283461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6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5" name="Freeform 3"/>
          <p:cNvSpPr/>
          <p:nvPr/>
        </p:nvSpPr>
        <p:spPr>
          <a:xfrm>
            <a:off x="2214114" y="1636986"/>
            <a:ext cx="16343" cy="1370900"/>
          </a:xfrm>
          <a:custGeom>
            <a:avLst/>
            <a:gdLst>
              <a:gd name="connsiteX0" fmla="*/ 6350 w 21844"/>
              <a:gd name="connsiteY0" fmla="*/ 6350 h 1858264"/>
              <a:gd name="connsiteX1" fmla="*/ 6350 w 21844"/>
              <a:gd name="connsiteY1" fmla="*/ 1851913 h 18582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858264">
                <a:moveTo>
                  <a:pt x="6350" y="6350"/>
                </a:moveTo>
                <a:lnTo>
                  <a:pt x="6350" y="1851913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6" name="Freeform 3"/>
          <p:cNvSpPr/>
          <p:nvPr/>
        </p:nvSpPr>
        <p:spPr>
          <a:xfrm>
            <a:off x="2214112" y="1636986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1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7" name="Freeform 3"/>
          <p:cNvSpPr/>
          <p:nvPr/>
        </p:nvSpPr>
        <p:spPr>
          <a:xfrm>
            <a:off x="2214114" y="2997392"/>
            <a:ext cx="296825" cy="16115"/>
          </a:xfrm>
          <a:custGeom>
            <a:avLst/>
            <a:gdLst>
              <a:gd name="connsiteX0" fmla="*/ 6350 w 396747"/>
              <a:gd name="connsiteY0" fmla="*/ 6350 h 21844"/>
              <a:gd name="connsiteX1" fmla="*/ 390397 w 396747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6747" h="21844">
                <a:moveTo>
                  <a:pt x="6350" y="6350"/>
                </a:moveTo>
                <a:lnTo>
                  <a:pt x="39039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8" name="Freeform 3"/>
          <p:cNvSpPr/>
          <p:nvPr/>
        </p:nvSpPr>
        <p:spPr>
          <a:xfrm>
            <a:off x="2519680" y="1405378"/>
            <a:ext cx="1616012" cy="622114"/>
          </a:xfrm>
          <a:custGeom>
            <a:avLst/>
            <a:gdLst>
              <a:gd name="connsiteX0" fmla="*/ 6350 w 2160016"/>
              <a:gd name="connsiteY0" fmla="*/ 836930 h 843280"/>
              <a:gd name="connsiteX1" fmla="*/ 2153666 w 2160016"/>
              <a:gd name="connsiteY1" fmla="*/ 836930 h 843280"/>
              <a:gd name="connsiteX2" fmla="*/ 2153666 w 2160016"/>
              <a:gd name="connsiteY2" fmla="*/ 6350 h 843280"/>
              <a:gd name="connsiteX3" fmla="*/ 6350 w 2160016"/>
              <a:gd name="connsiteY3" fmla="*/ 6350 h 843280"/>
              <a:gd name="connsiteX4" fmla="*/ 6350 w 2160016"/>
              <a:gd name="connsiteY4" fmla="*/ 836930 h 8432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160016" h="843280">
                <a:moveTo>
                  <a:pt x="6350" y="836930"/>
                </a:moveTo>
                <a:lnTo>
                  <a:pt x="2153666" y="836930"/>
                </a:lnTo>
                <a:lnTo>
                  <a:pt x="2153666" y="6350"/>
                </a:lnTo>
                <a:lnTo>
                  <a:pt x="6350" y="6350"/>
                </a:lnTo>
                <a:lnTo>
                  <a:pt x="6350" y="83693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9" name="Freeform 3"/>
          <p:cNvSpPr/>
          <p:nvPr/>
        </p:nvSpPr>
        <p:spPr>
          <a:xfrm>
            <a:off x="4154697" y="1593139"/>
            <a:ext cx="121239" cy="16115"/>
          </a:xfrm>
          <a:custGeom>
            <a:avLst/>
            <a:gdLst>
              <a:gd name="connsiteX0" fmla="*/ 6350 w 162052"/>
              <a:gd name="connsiteY0" fmla="*/ 6350 h 21844"/>
              <a:gd name="connsiteX1" fmla="*/ 155701 w 16205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62052" h="21844">
                <a:moveTo>
                  <a:pt x="6350" y="6350"/>
                </a:moveTo>
                <a:lnTo>
                  <a:pt x="155701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0" name="Freeform 3"/>
          <p:cNvSpPr/>
          <p:nvPr/>
        </p:nvSpPr>
        <p:spPr>
          <a:xfrm>
            <a:off x="4266433" y="980392"/>
            <a:ext cx="16343" cy="1301193"/>
          </a:xfrm>
          <a:custGeom>
            <a:avLst/>
            <a:gdLst>
              <a:gd name="connsiteX0" fmla="*/ 6350 w 21844"/>
              <a:gd name="connsiteY0" fmla="*/ 6350 h 1763776"/>
              <a:gd name="connsiteX1" fmla="*/ 6350 w 21844"/>
              <a:gd name="connsiteY1" fmla="*/ 1757426 h 176377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763776">
                <a:moveTo>
                  <a:pt x="6350" y="6350"/>
                </a:moveTo>
                <a:lnTo>
                  <a:pt x="6350" y="1757426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1" name="Freeform 3"/>
          <p:cNvSpPr/>
          <p:nvPr/>
        </p:nvSpPr>
        <p:spPr>
          <a:xfrm>
            <a:off x="4266433" y="980393"/>
            <a:ext cx="157725" cy="16115"/>
          </a:xfrm>
          <a:custGeom>
            <a:avLst/>
            <a:gdLst>
              <a:gd name="connsiteX0" fmla="*/ 6350 w 210820"/>
              <a:gd name="connsiteY0" fmla="*/ 6350 h 21844"/>
              <a:gd name="connsiteX1" fmla="*/ 204470 w 210820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0820" h="21844">
                <a:moveTo>
                  <a:pt x="6350" y="6350"/>
                </a:moveTo>
                <a:lnTo>
                  <a:pt x="204470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2" name="Freeform 3"/>
          <p:cNvSpPr/>
          <p:nvPr/>
        </p:nvSpPr>
        <p:spPr>
          <a:xfrm>
            <a:off x="4266433" y="1593139"/>
            <a:ext cx="156583" cy="16115"/>
          </a:xfrm>
          <a:custGeom>
            <a:avLst/>
            <a:gdLst>
              <a:gd name="connsiteX0" fmla="*/ 6350 w 209295"/>
              <a:gd name="connsiteY0" fmla="*/ 6350 h 21844"/>
              <a:gd name="connsiteX1" fmla="*/ 202946 w 209295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09295" h="21844">
                <a:moveTo>
                  <a:pt x="6350" y="6350"/>
                </a:moveTo>
                <a:lnTo>
                  <a:pt x="20294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3" name="Freeform 3"/>
          <p:cNvSpPr/>
          <p:nvPr/>
        </p:nvSpPr>
        <p:spPr>
          <a:xfrm>
            <a:off x="4266433" y="2272218"/>
            <a:ext cx="156583" cy="16115"/>
          </a:xfrm>
          <a:custGeom>
            <a:avLst/>
            <a:gdLst>
              <a:gd name="connsiteX0" fmla="*/ 6350 w 209295"/>
              <a:gd name="connsiteY0" fmla="*/ 6350 h 21844"/>
              <a:gd name="connsiteX1" fmla="*/ 202946 w 209295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09295" h="21844">
                <a:moveTo>
                  <a:pt x="6350" y="6350"/>
                </a:moveTo>
                <a:lnTo>
                  <a:pt x="20294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4" name="Freeform 3"/>
          <p:cNvSpPr/>
          <p:nvPr/>
        </p:nvSpPr>
        <p:spPr>
          <a:xfrm>
            <a:off x="4420357" y="764527"/>
            <a:ext cx="3292072" cy="350033"/>
          </a:xfrm>
          <a:custGeom>
            <a:avLst/>
            <a:gdLst>
              <a:gd name="connsiteX0" fmla="*/ 6350 w 4400295"/>
              <a:gd name="connsiteY0" fmla="*/ 468122 h 474472"/>
              <a:gd name="connsiteX1" fmla="*/ 4393945 w 4400295"/>
              <a:gd name="connsiteY1" fmla="*/ 468122 h 474472"/>
              <a:gd name="connsiteX2" fmla="*/ 4393945 w 4400295"/>
              <a:gd name="connsiteY2" fmla="*/ 6350 h 474472"/>
              <a:gd name="connsiteX3" fmla="*/ 6350 w 4400295"/>
              <a:gd name="connsiteY3" fmla="*/ 6350 h 474472"/>
              <a:gd name="connsiteX4" fmla="*/ 6350 w 4400295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400295" h="474472">
                <a:moveTo>
                  <a:pt x="6350" y="468122"/>
                </a:moveTo>
                <a:lnTo>
                  <a:pt x="4393945" y="468122"/>
                </a:lnTo>
                <a:lnTo>
                  <a:pt x="4393945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5" name="Freeform 3"/>
          <p:cNvSpPr/>
          <p:nvPr/>
        </p:nvSpPr>
        <p:spPr>
          <a:xfrm>
            <a:off x="4451141" y="1368278"/>
            <a:ext cx="2133652" cy="350033"/>
          </a:xfrm>
          <a:custGeom>
            <a:avLst/>
            <a:gdLst>
              <a:gd name="connsiteX0" fmla="*/ 6350 w 2851911"/>
              <a:gd name="connsiteY0" fmla="*/ 468122 h 474472"/>
              <a:gd name="connsiteX1" fmla="*/ 2845561 w 2851911"/>
              <a:gd name="connsiteY1" fmla="*/ 468122 h 474472"/>
              <a:gd name="connsiteX2" fmla="*/ 2845561 w 2851911"/>
              <a:gd name="connsiteY2" fmla="*/ 6350 h 474472"/>
              <a:gd name="connsiteX3" fmla="*/ 6350 w 2851911"/>
              <a:gd name="connsiteY3" fmla="*/ 6350 h 474472"/>
              <a:gd name="connsiteX4" fmla="*/ 6350 w 2851911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51911" h="474472">
                <a:moveTo>
                  <a:pt x="6350" y="468122"/>
                </a:moveTo>
                <a:lnTo>
                  <a:pt x="2845561" y="468122"/>
                </a:lnTo>
                <a:lnTo>
                  <a:pt x="2845561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6" name="Freeform 3"/>
          <p:cNvSpPr/>
          <p:nvPr/>
        </p:nvSpPr>
        <p:spPr>
          <a:xfrm>
            <a:off x="4463684" y="2037237"/>
            <a:ext cx="1169062" cy="350033"/>
          </a:xfrm>
          <a:custGeom>
            <a:avLst/>
            <a:gdLst>
              <a:gd name="connsiteX0" fmla="*/ 6350 w 1562608"/>
              <a:gd name="connsiteY0" fmla="*/ 468122 h 474472"/>
              <a:gd name="connsiteX1" fmla="*/ 1556258 w 1562608"/>
              <a:gd name="connsiteY1" fmla="*/ 468122 h 474472"/>
              <a:gd name="connsiteX2" fmla="*/ 1556258 w 1562608"/>
              <a:gd name="connsiteY2" fmla="*/ 6350 h 474472"/>
              <a:gd name="connsiteX3" fmla="*/ 6350 w 1562608"/>
              <a:gd name="connsiteY3" fmla="*/ 6350 h 474472"/>
              <a:gd name="connsiteX4" fmla="*/ 6350 w 156260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62608" h="474472">
                <a:moveTo>
                  <a:pt x="6350" y="468122"/>
                </a:moveTo>
                <a:lnTo>
                  <a:pt x="1556258" y="468122"/>
                </a:lnTo>
                <a:lnTo>
                  <a:pt x="155625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7" name="Freeform 3"/>
          <p:cNvSpPr/>
          <p:nvPr/>
        </p:nvSpPr>
        <p:spPr>
          <a:xfrm>
            <a:off x="2512839" y="2829870"/>
            <a:ext cx="1616012" cy="623239"/>
          </a:xfrm>
          <a:custGeom>
            <a:avLst/>
            <a:gdLst>
              <a:gd name="connsiteX0" fmla="*/ 6350 w 2160016"/>
              <a:gd name="connsiteY0" fmla="*/ 838454 h 844804"/>
              <a:gd name="connsiteX1" fmla="*/ 2153666 w 2160016"/>
              <a:gd name="connsiteY1" fmla="*/ 838454 h 844804"/>
              <a:gd name="connsiteX2" fmla="*/ 2153666 w 2160016"/>
              <a:gd name="connsiteY2" fmla="*/ 6350 h 844804"/>
              <a:gd name="connsiteX3" fmla="*/ 6350 w 2160016"/>
              <a:gd name="connsiteY3" fmla="*/ 6350 h 844804"/>
              <a:gd name="connsiteX4" fmla="*/ 6350 w 2160016"/>
              <a:gd name="connsiteY4" fmla="*/ 838454 h 8448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160016" h="844804">
                <a:moveTo>
                  <a:pt x="6350" y="838454"/>
                </a:moveTo>
                <a:lnTo>
                  <a:pt x="2153666" y="838454"/>
                </a:lnTo>
                <a:lnTo>
                  <a:pt x="2153666" y="6350"/>
                </a:lnTo>
                <a:lnTo>
                  <a:pt x="6350" y="6350"/>
                </a:lnTo>
                <a:lnTo>
                  <a:pt x="6350" y="83845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8" name="Freeform 3"/>
          <p:cNvSpPr/>
          <p:nvPr/>
        </p:nvSpPr>
        <p:spPr>
          <a:xfrm>
            <a:off x="4164959" y="3384152"/>
            <a:ext cx="224995" cy="16115"/>
          </a:xfrm>
          <a:custGeom>
            <a:avLst/>
            <a:gdLst>
              <a:gd name="connsiteX0" fmla="*/ 6350 w 300736"/>
              <a:gd name="connsiteY0" fmla="*/ 6350 h 21844"/>
              <a:gd name="connsiteX1" fmla="*/ 294385 w 300736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0736" h="21844">
                <a:moveTo>
                  <a:pt x="6350" y="6350"/>
                </a:moveTo>
                <a:lnTo>
                  <a:pt x="294385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19" name="Freeform 3"/>
          <p:cNvSpPr/>
          <p:nvPr/>
        </p:nvSpPr>
        <p:spPr>
          <a:xfrm>
            <a:off x="4380451" y="2636491"/>
            <a:ext cx="16343" cy="1334921"/>
          </a:xfrm>
          <a:custGeom>
            <a:avLst/>
            <a:gdLst>
              <a:gd name="connsiteX0" fmla="*/ 6350 w 21844"/>
              <a:gd name="connsiteY0" fmla="*/ 6350 h 1809495"/>
              <a:gd name="connsiteX1" fmla="*/ 6350 w 21844"/>
              <a:gd name="connsiteY1" fmla="*/ 1803145 h 180949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1844" h="1809495">
                <a:moveTo>
                  <a:pt x="6350" y="6350"/>
                </a:moveTo>
                <a:lnTo>
                  <a:pt x="6350" y="1803145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0" name="Freeform 3"/>
          <p:cNvSpPr/>
          <p:nvPr/>
        </p:nvSpPr>
        <p:spPr>
          <a:xfrm>
            <a:off x="4380450" y="2636491"/>
            <a:ext cx="297966" cy="16115"/>
          </a:xfrm>
          <a:custGeom>
            <a:avLst/>
            <a:gdLst>
              <a:gd name="connsiteX0" fmla="*/ 6350 w 398272"/>
              <a:gd name="connsiteY0" fmla="*/ 6350 h 21844"/>
              <a:gd name="connsiteX1" fmla="*/ 391922 w 398272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8272" h="21844">
                <a:moveTo>
                  <a:pt x="6350" y="6350"/>
                </a:moveTo>
                <a:lnTo>
                  <a:pt x="391922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1" name="Freeform 3"/>
          <p:cNvSpPr/>
          <p:nvPr/>
        </p:nvSpPr>
        <p:spPr>
          <a:xfrm>
            <a:off x="4380450" y="3091835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2" name="Freeform 3"/>
          <p:cNvSpPr/>
          <p:nvPr/>
        </p:nvSpPr>
        <p:spPr>
          <a:xfrm>
            <a:off x="4380450" y="3589901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3" name="Freeform 3"/>
          <p:cNvSpPr/>
          <p:nvPr/>
        </p:nvSpPr>
        <p:spPr>
          <a:xfrm>
            <a:off x="4380450" y="3962044"/>
            <a:ext cx="295686" cy="16115"/>
          </a:xfrm>
          <a:custGeom>
            <a:avLst/>
            <a:gdLst>
              <a:gd name="connsiteX0" fmla="*/ 6350 w 395224"/>
              <a:gd name="connsiteY0" fmla="*/ 6350 h 21844"/>
              <a:gd name="connsiteX1" fmla="*/ 388873 w 395224"/>
              <a:gd name="connsiteY1" fmla="*/ 6350 h 218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95224" h="21844">
                <a:moveTo>
                  <a:pt x="6350" y="6350"/>
                </a:moveTo>
                <a:lnTo>
                  <a:pt x="388873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4" name="Freeform 3"/>
          <p:cNvSpPr/>
          <p:nvPr/>
        </p:nvSpPr>
        <p:spPr>
          <a:xfrm>
            <a:off x="4698561" y="2551044"/>
            <a:ext cx="1167922" cy="350032"/>
          </a:xfrm>
          <a:custGeom>
            <a:avLst/>
            <a:gdLst>
              <a:gd name="connsiteX0" fmla="*/ 6350 w 1561084"/>
              <a:gd name="connsiteY0" fmla="*/ 468121 h 474471"/>
              <a:gd name="connsiteX1" fmla="*/ 1554733 w 1561084"/>
              <a:gd name="connsiteY1" fmla="*/ 468121 h 474471"/>
              <a:gd name="connsiteX2" fmla="*/ 1554733 w 1561084"/>
              <a:gd name="connsiteY2" fmla="*/ 6350 h 474471"/>
              <a:gd name="connsiteX3" fmla="*/ 6350 w 1561084"/>
              <a:gd name="connsiteY3" fmla="*/ 6350 h 474471"/>
              <a:gd name="connsiteX4" fmla="*/ 6350 w 1561084"/>
              <a:gd name="connsiteY4" fmla="*/ 468121 h 47447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61084" h="474471">
                <a:moveTo>
                  <a:pt x="6350" y="468121"/>
                </a:moveTo>
                <a:lnTo>
                  <a:pt x="1554733" y="468121"/>
                </a:lnTo>
                <a:lnTo>
                  <a:pt x="1554733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5" name="Freeform 3"/>
          <p:cNvSpPr/>
          <p:nvPr/>
        </p:nvSpPr>
        <p:spPr>
          <a:xfrm>
            <a:off x="4709962" y="2991770"/>
            <a:ext cx="1169062" cy="350033"/>
          </a:xfrm>
          <a:custGeom>
            <a:avLst/>
            <a:gdLst>
              <a:gd name="connsiteX0" fmla="*/ 6350 w 1562608"/>
              <a:gd name="connsiteY0" fmla="*/ 468122 h 474472"/>
              <a:gd name="connsiteX1" fmla="*/ 1556258 w 1562608"/>
              <a:gd name="connsiteY1" fmla="*/ 468122 h 474472"/>
              <a:gd name="connsiteX2" fmla="*/ 1556258 w 1562608"/>
              <a:gd name="connsiteY2" fmla="*/ 6350 h 474472"/>
              <a:gd name="connsiteX3" fmla="*/ 6350 w 1562608"/>
              <a:gd name="connsiteY3" fmla="*/ 6350 h 474472"/>
              <a:gd name="connsiteX4" fmla="*/ 6350 w 1562608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62608" h="474472">
                <a:moveTo>
                  <a:pt x="6350" y="468122"/>
                </a:moveTo>
                <a:lnTo>
                  <a:pt x="1556258" y="468122"/>
                </a:lnTo>
                <a:lnTo>
                  <a:pt x="1556258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6" name="Freeform 3"/>
          <p:cNvSpPr/>
          <p:nvPr/>
        </p:nvSpPr>
        <p:spPr>
          <a:xfrm>
            <a:off x="4695139" y="3459481"/>
            <a:ext cx="1169062" cy="350033"/>
          </a:xfrm>
          <a:custGeom>
            <a:avLst/>
            <a:gdLst>
              <a:gd name="connsiteX0" fmla="*/ 6350 w 1562608"/>
              <a:gd name="connsiteY0" fmla="*/ 468121 h 474472"/>
              <a:gd name="connsiteX1" fmla="*/ 1556258 w 1562608"/>
              <a:gd name="connsiteY1" fmla="*/ 468121 h 474472"/>
              <a:gd name="connsiteX2" fmla="*/ 1556258 w 1562608"/>
              <a:gd name="connsiteY2" fmla="*/ 6350 h 474472"/>
              <a:gd name="connsiteX3" fmla="*/ 6350 w 1562608"/>
              <a:gd name="connsiteY3" fmla="*/ 6350 h 474472"/>
              <a:gd name="connsiteX4" fmla="*/ 6350 w 1562608"/>
              <a:gd name="connsiteY4" fmla="*/ 468121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62608" h="474472">
                <a:moveTo>
                  <a:pt x="6350" y="468121"/>
                </a:moveTo>
                <a:lnTo>
                  <a:pt x="1556258" y="468121"/>
                </a:lnTo>
                <a:lnTo>
                  <a:pt x="1556258" y="6350"/>
                </a:lnTo>
                <a:lnTo>
                  <a:pt x="6350" y="6350"/>
                </a:lnTo>
                <a:lnTo>
                  <a:pt x="6350" y="46812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7" name="Freeform 3"/>
          <p:cNvSpPr/>
          <p:nvPr/>
        </p:nvSpPr>
        <p:spPr>
          <a:xfrm>
            <a:off x="4722504" y="3869851"/>
            <a:ext cx="1169061" cy="350033"/>
          </a:xfrm>
          <a:custGeom>
            <a:avLst/>
            <a:gdLst>
              <a:gd name="connsiteX0" fmla="*/ 6350 w 1562607"/>
              <a:gd name="connsiteY0" fmla="*/ 468122 h 474472"/>
              <a:gd name="connsiteX1" fmla="*/ 1556257 w 1562607"/>
              <a:gd name="connsiteY1" fmla="*/ 468122 h 474472"/>
              <a:gd name="connsiteX2" fmla="*/ 1556257 w 1562607"/>
              <a:gd name="connsiteY2" fmla="*/ 6350 h 474472"/>
              <a:gd name="connsiteX3" fmla="*/ 6350 w 1562607"/>
              <a:gd name="connsiteY3" fmla="*/ 6350 h 474472"/>
              <a:gd name="connsiteX4" fmla="*/ 6350 w 1562607"/>
              <a:gd name="connsiteY4" fmla="*/ 468122 h 47447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562607" h="474472">
                <a:moveTo>
                  <a:pt x="6350" y="468122"/>
                </a:moveTo>
                <a:lnTo>
                  <a:pt x="1556257" y="468122"/>
                </a:lnTo>
                <a:lnTo>
                  <a:pt x="1556257" y="6350"/>
                </a:lnTo>
                <a:lnTo>
                  <a:pt x="6350" y="6350"/>
                </a:lnTo>
                <a:lnTo>
                  <a:pt x="6350" y="4681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0" tIns="34205" rIns="68410" bIns="34205" rtlCol="0" anchor="ctr"/>
          <a:lstStyle/>
          <a:p>
            <a:pPr algn="ctr"/>
            <a:endParaRPr lang="zh-CN" altLang="en-US" sz="1395"/>
          </a:p>
        </p:txBody>
      </p:sp>
      <p:sp>
        <p:nvSpPr>
          <p:cNvPr id="2" name="TextBox 1"/>
          <p:cNvSpPr txBox="1"/>
          <p:nvPr/>
        </p:nvSpPr>
        <p:spPr>
          <a:xfrm>
            <a:off x="1689821" y="1742858"/>
            <a:ext cx="230832" cy="132976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信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息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</a:p>
          <a:p>
            <a:pPr>
              <a:lnSpc>
                <a:spcPts val="21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递</a:t>
            </a:r>
          </a:p>
        </p:txBody>
      </p:sp>
      <p:sp>
        <p:nvSpPr>
          <p:cNvPr id="28" name="TextBox 1"/>
          <p:cNvSpPr txBox="1"/>
          <p:nvPr/>
        </p:nvSpPr>
        <p:spPr>
          <a:xfrm>
            <a:off x="4443920" y="796569"/>
            <a:ext cx="3248176" cy="288659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025"/>
              </a:lnSpc>
              <a:tabLst>
                <a:tab pos="2543175" algn="l"/>
              </a:tabLst>
            </a:pPr>
            <a:r>
              <a:rPr lang="en-US" altLang="zh-CN" sz="17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无线电广播信号的发射和接收</a:t>
            </a:r>
            <a:endParaRPr lang="en-US" altLang="zh-CN" sz="17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2582960" y="1471151"/>
            <a:ext cx="1384995" cy="2035087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广播、电视和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移动通信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00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越来越宽的信</a:t>
            </a:r>
          </a:p>
          <a:p>
            <a:pPr>
              <a:lnSpc>
                <a:spcPts val="2025"/>
              </a:lnSpc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息之路</a:t>
            </a:r>
          </a:p>
        </p:txBody>
      </p:sp>
      <p:sp>
        <p:nvSpPr>
          <p:cNvPr id="30" name="TextBox 1"/>
          <p:cNvSpPr txBox="1"/>
          <p:nvPr/>
        </p:nvSpPr>
        <p:spPr>
          <a:xfrm>
            <a:off x="4521263" y="1471151"/>
            <a:ext cx="1846659" cy="288147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1800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电视的发射和接收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325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移动电话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1800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微波通信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025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395" smtClean="0"/>
              <a:t>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卫星通信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175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395" smtClean="0"/>
              <a:t>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光纤通信</a:t>
            </a:r>
          </a:p>
          <a:p>
            <a:pPr>
              <a:lnSpc>
                <a:spcPts val="750"/>
              </a:lnSpc>
            </a:pPr>
            <a:endParaRPr lang="en-US" altLang="zh-CN" sz="1395" smtClean="0"/>
          </a:p>
          <a:p>
            <a:pPr>
              <a:lnSpc>
                <a:spcPts val="2475"/>
              </a:lnSpc>
              <a:tabLst>
                <a:tab pos="247650" algn="l"/>
                <a:tab pos="257175" algn="l"/>
                <a:tab pos="266700" algn="l"/>
              </a:tabLst>
            </a:pPr>
            <a:r>
              <a:rPr lang="en-US" altLang="zh-CN" sz="1395" smtClean="0"/>
              <a:t>			</a:t>
            </a:r>
            <a:r>
              <a:rPr lang="en-US" altLang="zh-CN" sz="17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网络通信</a:t>
            </a:r>
          </a:p>
        </p:txBody>
      </p:sp>
      <p:sp>
        <p:nvSpPr>
          <p:cNvPr id="31" name="矩形 30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DEC6C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思维导图</a:t>
            </a:r>
          </a:p>
        </p:txBody>
      </p:sp>
    </p:spTree>
    <p:extLst>
      <p:ext uri="{BB962C8B-B14F-4D97-AF65-F5344CB8AC3E}">
        <p14:creationId xmlns:p14="http://schemas.microsoft.com/office/powerpoint/2010/main" val="212422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57859" y="852527"/>
            <a:ext cx="250870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b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295" b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295" b="1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一种波：电磁波</a:t>
            </a:r>
            <a:endParaRPr lang="en-US" altLang="zh-CN" sz="2295" b="1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宋体" pitchFamily="2" charset="-122"/>
              <a:ea typeface="宋体" pitchFamily="2" charset="-122"/>
              <a:cs typeface="黑体" panose="02010609060101010101" charset="-122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457859" y="1405378"/>
            <a:ext cx="8111195" cy="842453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）电磁波的产生：当电路中有迅速变化的电流时，其周围能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32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产生电磁波。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57860" y="2417251"/>
            <a:ext cx="8091167" cy="1940445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）电磁波的传播：不需要介质，在真空中也可以传播。真空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中电磁波的波速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c≈3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×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）电磁波的特征</a:t>
            </a:r>
            <a:r>
              <a:rPr lang="zh-CN" altLang="en-US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：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①所有的波都具有波速、波长和频率三个物理量。</a:t>
            </a:r>
          </a:p>
        </p:txBody>
      </p:sp>
      <p:sp>
        <p:nvSpPr>
          <p:cNvPr id="6" name="矩形 5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419643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19681" y="2229868"/>
            <a:ext cx="3971619" cy="1911315"/>
          </a:xfrm>
          <a:prstGeom prst="rect">
            <a:avLst/>
          </a:prstGeom>
          <a:noFill/>
        </p:spPr>
      </p:pic>
      <p:sp>
        <p:nvSpPr>
          <p:cNvPr id="4" name="TextBox 1"/>
          <p:cNvSpPr txBox="1"/>
          <p:nvPr/>
        </p:nvSpPr>
        <p:spPr>
          <a:xfrm>
            <a:off x="342641" y="1017137"/>
            <a:ext cx="8406147" cy="89374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．波长：相邻的两个波峰（或波谷）间的距离为波长，用“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λ”</a:t>
            </a:r>
            <a:endParaRPr lang="en-US" altLang="zh-CN" sz="2295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anose="02020603050405020304" pitchFamily="18" charset="0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表示，如图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21-Z-1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所示。在国际单位制中，波长的单位是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291054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533870" y="1396010"/>
            <a:ext cx="7816242" cy="880925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．频率：在某确定位置，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1s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内出现的波峰数（或波谷数），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用“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f”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表示，单位是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Hz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33870" y="2398512"/>
            <a:ext cx="8258671" cy="893749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．波速：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1s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内波传播的距离。真空中电磁波波速用“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c”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表示，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单位是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m/s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533870" y="3401016"/>
            <a:ext cx="5899051" cy="355140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②波速、波长和频率的关系为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v=λf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或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c=λf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61305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467360" y="430983"/>
            <a:ext cx="4571764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295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两种方式：</a:t>
            </a:r>
            <a:r>
              <a:rPr lang="en-US" altLang="zh-CN" sz="2295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模拟通信</a:t>
            </a:r>
            <a:r>
              <a:rPr lang="en-US" altLang="zh-CN" sz="2295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和</a:t>
            </a:r>
            <a:r>
              <a:rPr lang="en-US" altLang="zh-CN" sz="2295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数字通信</a:t>
            </a:r>
            <a:endParaRPr lang="en-US" altLang="zh-CN" sz="2295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宋体" pitchFamily="2" charset="-122"/>
              <a:ea typeface="宋体" pitchFamily="2" charset="-122"/>
              <a:cs typeface="黑体" panose="02010609060101010101" charset="-122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467360" y="946289"/>
            <a:ext cx="8553624" cy="1817078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）模拟通信：在话筒将声音转换成信号电流时，信号电流的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8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频率、振幅变化的情况跟声音的频率、振幅变化的情况完全一样，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“模仿”着声信号的“一举一动”，这种电流传递的信号叫模拟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信号，使用模拟信号的通信方式叫模拟通信。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467361" y="2830426"/>
            <a:ext cx="8238279" cy="2153581"/>
          </a:xfrm>
          <a:prstGeom prst="rect">
            <a:avLst/>
          </a:prstGeom>
          <a:noFill/>
        </p:spPr>
        <p:txBody>
          <a:bodyPr wrap="square" lIns="0" tIns="0" rIns="0" bIns="342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（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）数字通信：用“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·”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和“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—”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、“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0”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和“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1”</a:t>
            </a: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以及声音的长短、亮光的长短、电流的有无等组成各种组合，用来传递丰富多彩的声音、图像等各种信息。像这样用不同符号的不同组合表示的信号叫数字信号，使用数字信号的通信方式叫数字通信。</a:t>
            </a:r>
          </a:p>
        </p:txBody>
      </p:sp>
    </p:spTree>
    <p:extLst>
      <p:ext uri="{BB962C8B-B14F-4D97-AF65-F5344CB8AC3E}">
        <p14:creationId xmlns:p14="http://schemas.microsoft.com/office/powerpoint/2010/main" val="326205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620654" y="1086525"/>
            <a:ext cx="1623842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b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295" b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295" b="1" err="1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四种通信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543372" y="1789516"/>
            <a:ext cx="1942840" cy="342316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（1）微波通信</a:t>
            </a:r>
            <a:endParaRPr lang="en-US" altLang="zh-CN" sz="2295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543372" y="2295452"/>
            <a:ext cx="5161669" cy="329492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①优点：频率高、传递信息的容量大。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543372" y="2820127"/>
            <a:ext cx="8111195" cy="868101"/>
          </a:xfrm>
          <a:prstGeom prst="rect">
            <a:avLst/>
          </a:prstGeom>
          <a:noFill/>
        </p:spPr>
        <p:txBody>
          <a:bodyPr wrap="none" lIns="0" tIns="0" rIns="0" bIns="34205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 ②缺点：当遇到高山、大海等，无法建设中继站时，微波通信</a:t>
            </a: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750"/>
              </a:lnSpc>
            </a:pPr>
            <a:endParaRPr lang="en-US" altLang="zh-CN" sz="139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2550"/>
              </a:lnSpc>
            </a:pPr>
            <a:r>
              <a:rPr lang="en-US" altLang="zh-CN" sz="22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就无法继续。</a:t>
            </a:r>
          </a:p>
        </p:txBody>
      </p:sp>
      <p:sp>
        <p:nvSpPr>
          <p:cNvPr id="2" name="矩形 1"/>
          <p:cNvSpPr/>
          <p:nvPr/>
        </p:nvSpPr>
        <p:spPr>
          <a:xfrm>
            <a:off x="127001" y="83279"/>
            <a:ext cx="2099945" cy="646331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2043954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1219</Words>
  <Application>Microsoft Office PowerPoint</Application>
  <PresentationFormat>自定义</PresentationFormat>
  <Paragraphs>418</Paragraphs>
  <Slides>33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第二十一章 信息的传递  复习课件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9</cp:revision>
  <dcterms:created xsi:type="dcterms:W3CDTF">2020-12-08T12:57:07Z</dcterms:created>
  <dcterms:modified xsi:type="dcterms:W3CDTF">2020-12-08T13:09:52Z</dcterms:modified>
</cp:coreProperties>
</file>