
<file path=[Content_Types].xml><?xml version="1.0" encoding="utf-8"?>
<Types xmlns="http://schemas.openxmlformats.org/package/2006/content-types">
  <Default Extension="jpeg" ContentType="image/jpeg"/>
  <Default Extension="tiff" ContentType="image/tiff"/>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47"/>
  </p:handoutMasterIdLst>
  <p:sldIdLst>
    <p:sldId id="522" r:id="rId3"/>
    <p:sldId id="468" r:id="rId4"/>
    <p:sldId id="581" r:id="rId5"/>
    <p:sldId id="256" r:id="rId6"/>
    <p:sldId id="540" r:id="rId8"/>
    <p:sldId id="539" r:id="rId9"/>
    <p:sldId id="541" r:id="rId10"/>
    <p:sldId id="542" r:id="rId11"/>
    <p:sldId id="543" r:id="rId12"/>
    <p:sldId id="469" r:id="rId13"/>
    <p:sldId id="544" r:id="rId14"/>
    <p:sldId id="545" r:id="rId15"/>
    <p:sldId id="546" r:id="rId16"/>
    <p:sldId id="547" r:id="rId17"/>
    <p:sldId id="548" r:id="rId18"/>
    <p:sldId id="549" r:id="rId19"/>
    <p:sldId id="550" r:id="rId20"/>
    <p:sldId id="551" r:id="rId21"/>
    <p:sldId id="552" r:id="rId22"/>
    <p:sldId id="553" r:id="rId23"/>
    <p:sldId id="485" r:id="rId24"/>
    <p:sldId id="624" r:id="rId25"/>
    <p:sldId id="471" r:id="rId26"/>
    <p:sldId id="554" r:id="rId27"/>
    <p:sldId id="555" r:id="rId28"/>
    <p:sldId id="557" r:id="rId29"/>
    <p:sldId id="558" r:id="rId30"/>
    <p:sldId id="559" r:id="rId31"/>
    <p:sldId id="560" r:id="rId32"/>
    <p:sldId id="561" r:id="rId33"/>
    <p:sldId id="563" r:id="rId34"/>
    <p:sldId id="562" r:id="rId35"/>
    <p:sldId id="564" r:id="rId36"/>
    <p:sldId id="565" r:id="rId37"/>
    <p:sldId id="566" r:id="rId38"/>
    <p:sldId id="486" r:id="rId39"/>
    <p:sldId id="567" r:id="rId40"/>
    <p:sldId id="568" r:id="rId41"/>
    <p:sldId id="569" r:id="rId42"/>
    <p:sldId id="489" r:id="rId43"/>
    <p:sldId id="570" r:id="rId44"/>
    <p:sldId id="491" r:id="rId45"/>
    <p:sldId id="571" r:id="rId46"/>
  </p:sldIdLst>
  <p:sldSz cx="12190730" cy="6858000"/>
  <p:notesSz cx="6858000" cy="9144000"/>
  <p:custDataLst>
    <p:tags r:id="rId5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41D5"/>
    <a:srgbClr val="411DD5"/>
    <a:srgbClr val="ED7D31"/>
    <a:srgbClr val="DD8F40"/>
    <a:srgbClr val="FFC410"/>
    <a:srgbClr val="FFF401"/>
    <a:srgbClr val="C4551D"/>
    <a:srgbClr val="FACF00"/>
    <a:srgbClr val="F8C300"/>
    <a:srgbClr val="EF9B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434"/>
  </p:normalViewPr>
  <p:slideViewPr>
    <p:cSldViewPr showGuides="1">
      <p:cViewPr varScale="1">
        <p:scale>
          <a:sx n="74" d="100"/>
          <a:sy n="74" d="100"/>
        </p:scale>
        <p:origin x="-540" y="-102"/>
      </p:cViewPr>
      <p:guideLst>
        <p:guide orient="horz" pos="2220"/>
        <p:guide pos="3817"/>
      </p:guideLst>
    </p:cSldViewPr>
  </p:slideViewPr>
  <p:notesTextViewPr>
    <p:cViewPr>
      <p:scale>
        <a:sx n="100" d="100"/>
        <a:sy n="100" d="100"/>
      </p:scale>
      <p:origin x="0" y="0"/>
    </p:cViewPr>
  </p:notesText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1" Type="http://schemas.openxmlformats.org/officeDocument/2006/relationships/tags" Target="tags/tag106.xml"/><Relationship Id="rId50" Type="http://schemas.openxmlformats.org/officeDocument/2006/relationships/tableStyles" Target="tableStyles.xml"/><Relationship Id="rId5" Type="http://schemas.openxmlformats.org/officeDocument/2006/relationships/slide" Target="slides/slide3.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BFCF405C-F018-4744-BF3A-61A57E5979B3}"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A480B1C5-A637-4865-8298-C5DA39476C11}"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056C4B4A-9E40-4340-885D-8BFCE69C445A}" type="datetimeFigureOut">
              <a:rPr lang="zh-CN" altLang="en-US" strike="noStrike" noProof="1" smtClean="0">
                <a:latin typeface="+mn-lt"/>
                <a:ea typeface="+mn-ea"/>
                <a:cs typeface="+mn-cs"/>
              </a:rPr>
            </a:fld>
            <a:endParaRPr lang="zh-CN" altLang="en-US" strike="noStrike" noProof="1"/>
          </a:p>
        </p:txBody>
      </p:sp>
      <p:sp>
        <p:nvSpPr>
          <p:cNvPr id="12292" name="幻灯片图像占位符 3"/>
          <p:cNvSpPr>
            <a:spLocks noGrp="1" noRot="1" noChangeAspect="1"/>
          </p:cNvSpPr>
          <p:nvPr>
            <p:ph type="sldImg"/>
          </p:nvPr>
        </p:nvSpPr>
        <p:spPr>
          <a:xfrm>
            <a:off x="382588" y="685800"/>
            <a:ext cx="6092825" cy="3429000"/>
          </a:xfrm>
          <a:prstGeom prst="rect">
            <a:avLst/>
          </a:prstGeom>
          <a:noFill/>
          <a:ln w="12700" cap="flat" cmpd="sng">
            <a:solidFill>
              <a:srgbClr val="000000"/>
            </a:solidFill>
            <a:prstDash val="solid"/>
            <a:round/>
            <a:headEnd type="none" w="med" len="med"/>
            <a:tailEnd type="none" w="med" len="med"/>
          </a:ln>
        </p:spPr>
      </p:sp>
      <p:sp>
        <p:nvSpPr>
          <p:cNvPr id="12293" name="备注占位符 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1140987F-6F2F-40F3-A410-499DD921CA4B}"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1.jpeg"/><Relationship Id="rId2" Type="http://schemas.openxmlformats.org/officeDocument/2006/relationships/tags" Target="../tags/tag6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6" Type="http://schemas.openxmlformats.org/officeDocument/2006/relationships/image" Target="../media/image1.tiff"/><Relationship Id="rId5" Type="http://schemas.openxmlformats.org/officeDocument/2006/relationships/image" Target="../media/image2.png"/><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12190729" cy="4542287"/>
          </a:xfrm>
          <a:prstGeom prst="rect">
            <a:avLst/>
          </a:prstGeom>
        </p:spPr>
      </p:pic>
      <p:sp>
        <p:nvSpPr>
          <p:cNvPr id="5" name="矩形 4"/>
          <p:cNvSpPr/>
          <p:nvPr>
            <p:custDataLst>
              <p:tags r:id="rId4"/>
            </p:custDataLst>
          </p:nvPr>
        </p:nvSpPr>
        <p:spPr>
          <a:xfrm>
            <a:off x="0" y="5637213"/>
            <a:ext cx="1219073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6" name="等腰三角形 5"/>
          <p:cNvSpPr/>
          <p:nvPr>
            <p:custDataLst>
              <p:tags r:id="rId5"/>
            </p:custDataLst>
          </p:nvPr>
        </p:nvSpPr>
        <p:spPr>
          <a:xfrm rot="5400000" flipV="1">
            <a:off x="4186595" y="-1146968"/>
            <a:ext cx="3817539"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7" name="直角三角形 6"/>
          <p:cNvSpPr/>
          <p:nvPr>
            <p:custDataLst>
              <p:tags r:id="rId6"/>
            </p:custDataLst>
          </p:nvPr>
        </p:nvSpPr>
        <p:spPr>
          <a:xfrm>
            <a:off x="0" y="3621088"/>
            <a:ext cx="1219073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8" name="直角三角形 7"/>
          <p:cNvSpPr/>
          <p:nvPr>
            <p:custDataLst>
              <p:tags r:id="rId7"/>
            </p:custDataLst>
          </p:nvPr>
        </p:nvSpPr>
        <p:spPr>
          <a:xfrm flipH="1">
            <a:off x="0" y="3048000"/>
            <a:ext cx="1219073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2" name="标题 1"/>
          <p:cNvSpPr>
            <a:spLocks noGrp="1"/>
          </p:cNvSpPr>
          <p:nvPr>
            <p:ph type="ctrTitle" hasCustomPrompt="1"/>
            <p:custDataLst>
              <p:tags r:id="rId8"/>
            </p:custDataLst>
          </p:nvPr>
        </p:nvSpPr>
        <p:spPr>
          <a:xfrm>
            <a:off x="6666805" y="4614350"/>
            <a:ext cx="5435034" cy="1053581"/>
          </a:xfrm>
          <a:noFill/>
        </p:spPr>
        <p:txBody>
          <a:bodyPr anchor="b">
            <a:normAutofit/>
          </a:bodyPr>
          <a:lstStyle>
            <a:lvl1pPr algn="r">
              <a:defRPr sz="4800" b="1">
                <a:solidFill>
                  <a:srgbClr val="000000"/>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9"/>
            </p:custDataLst>
          </p:nvPr>
        </p:nvSpPr>
        <p:spPr>
          <a:xfrm>
            <a:off x="6666805" y="5739996"/>
            <a:ext cx="5435034" cy="504000"/>
          </a:xfrm>
          <a:noFill/>
        </p:spPr>
        <p:txBody>
          <a:bodyPr>
            <a:normAutofit/>
          </a:bodyPr>
          <a:lstStyle>
            <a:lvl1pPr marL="0" indent="0" algn="r">
              <a:buNone/>
              <a:defRPr sz="240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noProof="1"/>
              <a:t>单击此处编辑母版副标题样式</a:t>
            </a:r>
            <a:endParaRPr lang="zh-CN" altLang="en-US" noProof="1"/>
          </a:p>
        </p:txBody>
      </p:sp>
      <p:sp>
        <p:nvSpPr>
          <p:cNvPr id="9" name="日期占位符 3"/>
          <p:cNvSpPr>
            <a:spLocks noGrp="1"/>
          </p:cNvSpPr>
          <p:nvPr>
            <p:ph type="dt" sz="half" idx="10"/>
            <p:custDataLst>
              <p:tags r:id="rId10"/>
            </p:custDataLst>
          </p:nvPr>
        </p:nvSpPr>
        <p:spPr/>
        <p:txBody>
          <a:bodyPr/>
          <a:lstStyle>
            <a:lvl1pPr>
              <a:defRPr/>
            </a:lvl1pPr>
          </a:lstStyle>
          <a:p>
            <a:pPr>
              <a:defRPr/>
            </a:pPr>
            <a:endParaRPr lang="zh-CN" altLang="en-US"/>
          </a:p>
        </p:txBody>
      </p:sp>
      <p:sp>
        <p:nvSpPr>
          <p:cNvPr id="10" name="页脚占位符 4"/>
          <p:cNvSpPr>
            <a:spLocks noGrp="1"/>
          </p:cNvSpPr>
          <p:nvPr>
            <p:ph type="ftr" sz="quarter" idx="11"/>
            <p:custDataLst>
              <p:tags r:id="rId11"/>
            </p:custDataLst>
          </p:nvPr>
        </p:nvSpPr>
        <p:spPr/>
        <p:txBody>
          <a:bodyPr/>
          <a:lstStyle>
            <a:lvl1pPr>
              <a:defRPr/>
            </a:lvl1pPr>
          </a:lstStyle>
          <a:p>
            <a:pPr>
              <a:defRPr/>
            </a:pPr>
            <a:endParaRPr lang="zh-CN" altLang="en-US"/>
          </a:p>
        </p:txBody>
      </p:sp>
      <p:sp>
        <p:nvSpPr>
          <p:cNvPr id="11" name="灯片编号占位符 5"/>
          <p:cNvSpPr>
            <a:spLocks noGrp="1"/>
          </p:cNvSpPr>
          <p:nvPr>
            <p:ph type="sldNum" sz="quarter" idx="12"/>
            <p:custDataLst>
              <p:tags r:id="rId12"/>
            </p:custDataLst>
          </p:nvPr>
        </p:nvSpPr>
        <p:spPr/>
        <p:txBody>
          <a:bodyPr/>
          <a:lstStyle>
            <a:lvl1pPr>
              <a:defRPr/>
            </a:lvl1pPr>
          </a:lstStyle>
          <a:p>
            <a:pPr>
              <a:defRPr/>
            </a:pPr>
            <a:fld id="{8772FFEC-5704-4A3E-837E-93B721BC27BB}" type="slidenum">
              <a:rPr lang="zh-CN" altLang="en-US"/>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860" y="952508"/>
            <a:ext cx="10851107" cy="5388907"/>
          </a:xfrm>
        </p:spPr>
        <p:txBody>
          <a:bodyPr/>
          <a:lstStyle>
            <a:lvl1pPr>
              <a:defRPr/>
            </a:lvl1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pPr>
              <a:defRPr/>
            </a:pPr>
            <a:fld id="{5E5EBB0C-5A13-436A-8D2C-3DC1B1265DA7}" type="slidenum">
              <a:rPr lang="zh-CN" altLang="en-US"/>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12190729" cy="4542287"/>
          </a:xfrm>
          <a:prstGeom prst="rect">
            <a:avLst/>
          </a:prstGeom>
        </p:spPr>
      </p:pic>
      <p:sp>
        <p:nvSpPr>
          <p:cNvPr id="5" name="矩形 4"/>
          <p:cNvSpPr/>
          <p:nvPr>
            <p:custDataLst>
              <p:tags r:id="rId4"/>
            </p:custDataLst>
          </p:nvPr>
        </p:nvSpPr>
        <p:spPr>
          <a:xfrm>
            <a:off x="0" y="5637213"/>
            <a:ext cx="1219073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6" name="等腰三角形 5"/>
          <p:cNvSpPr/>
          <p:nvPr>
            <p:custDataLst>
              <p:tags r:id="rId5"/>
            </p:custDataLst>
          </p:nvPr>
        </p:nvSpPr>
        <p:spPr>
          <a:xfrm rot="5400000" flipV="1">
            <a:off x="4186595" y="-1146968"/>
            <a:ext cx="3817539"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7" name="直角三角形 6"/>
          <p:cNvSpPr/>
          <p:nvPr>
            <p:custDataLst>
              <p:tags r:id="rId6"/>
            </p:custDataLst>
          </p:nvPr>
        </p:nvSpPr>
        <p:spPr>
          <a:xfrm>
            <a:off x="0" y="3621088"/>
            <a:ext cx="1219073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8" name="直角三角形 7"/>
          <p:cNvSpPr/>
          <p:nvPr>
            <p:custDataLst>
              <p:tags r:id="rId7"/>
            </p:custDataLst>
          </p:nvPr>
        </p:nvSpPr>
        <p:spPr>
          <a:xfrm flipH="1">
            <a:off x="0" y="3044825"/>
            <a:ext cx="1219073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2" name="标题 1"/>
          <p:cNvSpPr>
            <a:spLocks noGrp="1"/>
          </p:cNvSpPr>
          <p:nvPr>
            <p:ph type="title" hasCustomPrompt="1"/>
            <p:custDataLst>
              <p:tags r:id="rId8"/>
            </p:custDataLst>
          </p:nvPr>
        </p:nvSpPr>
        <p:spPr>
          <a:xfrm>
            <a:off x="7428726" y="4290060"/>
            <a:ext cx="4425489" cy="1175385"/>
          </a:xfrm>
        </p:spPr>
        <p:txBody>
          <a:bodyPr rIns="25400" rtlCol="0" anchor="b">
            <a:noAutofit/>
          </a:bodyPr>
          <a:lstStyle>
            <a:lvl1pPr marL="0" marR="0" algn="r" defTabSz="914400" rtl="0" eaLnBrk="1" fontAlgn="auto" latinLnBrk="0" hangingPunct="1">
              <a:lnSpc>
                <a:spcPct val="100000"/>
              </a:lnSpc>
              <a:buNone/>
              <a:defRPr kumimoji="0" lang="zh-CN" altLang="en-US" sz="6600" b="1" i="0" u="none" strike="noStrike" kern="1200" cap="none" spc="6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9"/>
            </p:custDataLst>
          </p:nvPr>
        </p:nvSpPr>
        <p:spPr>
          <a:xfrm>
            <a:off x="7428725" y="5540698"/>
            <a:ext cx="4425349" cy="691347"/>
          </a:xfrm>
        </p:spPr>
        <p:txBody>
          <a:bodyPr>
            <a:normAutofit/>
          </a:bodyPr>
          <a:lstStyle>
            <a:lvl1pPr marL="0" indent="0" algn="r">
              <a:buNone/>
              <a:defRPr sz="3200">
                <a:solidFill>
                  <a:srgbClr val="2747BE"/>
                </a:solidFill>
              </a:defRPr>
            </a:lvl1pPr>
            <a:lvl2pPr marL="457200" indent="0">
              <a:buNone/>
              <a:defRPr/>
            </a:lvl2pPr>
          </a:lstStyle>
          <a:p>
            <a:pPr lvl="0"/>
            <a:r>
              <a:rPr lang="zh-CN" altLang="en-US" noProof="1"/>
              <a:t>编辑文本</a:t>
            </a:r>
            <a:endParaRPr lang="zh-CN" altLang="en-US" noProof="1"/>
          </a:p>
        </p:txBody>
      </p:sp>
      <p:sp>
        <p:nvSpPr>
          <p:cNvPr id="9" name="日期占位符 2"/>
          <p:cNvSpPr>
            <a:spLocks noGrp="1"/>
          </p:cNvSpPr>
          <p:nvPr>
            <p:ph type="dt" sz="half" idx="15"/>
            <p:custDataLst>
              <p:tags r:id="rId10"/>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11"/>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2"/>
            </p:custDataLst>
          </p:nvPr>
        </p:nvSpPr>
        <p:spPr/>
        <p:txBody>
          <a:bodyPr/>
          <a:lstStyle>
            <a:lvl1pPr>
              <a:defRPr/>
            </a:lvl1pPr>
          </a:lstStyle>
          <a:p>
            <a:pPr>
              <a:defRPr/>
            </a:pPr>
            <a:fld id="{4FC38A87-77AC-48C7-9F0B-A360E0E07000}"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669812" y="952508"/>
            <a:ext cx="10851107"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74FEF436-D7EA-4EF9-B5EE-0F0508D00828}" type="slidenum">
              <a:rPr lang="zh-CN" altLang="en-US"/>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2"/>
            </p:custDataLst>
          </p:nvPr>
        </p:nvSpPr>
        <p:spPr bwMode="auto">
          <a:xfrm>
            <a:off x="0" y="3879850"/>
            <a:ext cx="4992168" cy="2978150"/>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121900" tIns="60949" rIns="121900" bIns="60949"/>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00"/>
          </a:p>
        </p:txBody>
      </p:sp>
      <p:sp>
        <p:nvSpPr>
          <p:cNvPr id="6" name="Freeform 7"/>
          <p:cNvSpPr>
            <a:spLocks noChangeArrowheads="1"/>
          </p:cNvSpPr>
          <p:nvPr>
            <p:custDataLst>
              <p:tags r:id="rId3"/>
            </p:custDataLst>
          </p:nvPr>
        </p:nvSpPr>
        <p:spPr bwMode="auto">
          <a:xfrm>
            <a:off x="2830218" y="4400550"/>
            <a:ext cx="9360512" cy="245745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lIns="121900" tIns="60949" rIns="121900" bIns="60949"/>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00"/>
          </a:p>
        </p:txBody>
      </p:sp>
      <p:sp>
        <p:nvSpPr>
          <p:cNvPr id="7" name="直接连接符 11"/>
          <p:cNvSpPr>
            <a:spLocks noChangeShapeType="1"/>
          </p:cNvSpPr>
          <p:nvPr>
            <p:custDataLst>
              <p:tags r:id="rId4"/>
            </p:custDataLst>
          </p:nvPr>
        </p:nvSpPr>
        <p:spPr bwMode="auto">
          <a:xfrm>
            <a:off x="1920675" y="2790825"/>
            <a:ext cx="5219156" cy="1588"/>
          </a:xfrm>
          <a:prstGeom prst="line">
            <a:avLst/>
          </a:prstGeom>
          <a:noFill/>
          <a:ln w="6350">
            <a:solidFill>
              <a:schemeClr val="accent1"/>
            </a:solidFill>
            <a:bevel/>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900">
              <a:solidFill>
                <a:schemeClr val="accent1"/>
              </a:solidFill>
              <a:sym typeface="Arial" panose="020B0604020202020204" pitchFamily="34" charset="0"/>
            </a:endParaRPr>
          </a:p>
        </p:txBody>
      </p:sp>
      <p:sp>
        <p:nvSpPr>
          <p:cNvPr id="2" name="标题 1"/>
          <p:cNvSpPr>
            <a:spLocks noGrp="1"/>
          </p:cNvSpPr>
          <p:nvPr>
            <p:ph type="title" hasCustomPrompt="1"/>
            <p:custDataLst>
              <p:tags r:id="rId5"/>
            </p:custDataLst>
          </p:nvPr>
        </p:nvSpPr>
        <p:spPr>
          <a:xfrm>
            <a:off x="1675560" y="3503613"/>
            <a:ext cx="5464271" cy="1058408"/>
          </a:xfrm>
        </p:spPr>
        <p:txBody>
          <a:bodyPr rIns="63500">
            <a:noAutofit/>
          </a:bodyPr>
          <a:lstStyle>
            <a:lvl1pPr algn="r">
              <a:defRPr sz="4800" u="none" strike="noStrike" kern="1200" cap="none" spc="300" normalizeH="0">
                <a:solidFill>
                  <a:srgbClr val="000000"/>
                </a:solidFill>
                <a:uFillTx/>
                <a:latin typeface="微软雅黑" panose="020B0503020204020204" pitchFamily="34" charset="-122"/>
                <a:ea typeface="微软雅黑" panose="020B0503020204020204" pitchFamily="34" charset="-122"/>
              </a:defRPr>
            </a:lvl1pPr>
          </a:lstStyle>
          <a:p>
            <a:r>
              <a:rPr lang="zh-CN" altLang="en-US" noProof="1"/>
              <a:t>单击此处编辑标题</a:t>
            </a:r>
            <a:endParaRPr lang="zh-CN" altLang="en-US" noProof="1"/>
          </a:p>
        </p:txBody>
      </p:sp>
      <p:sp>
        <p:nvSpPr>
          <p:cNvPr id="3" name="文本占位符 2"/>
          <p:cNvSpPr>
            <a:spLocks noGrp="1"/>
          </p:cNvSpPr>
          <p:nvPr>
            <p:ph type="body" idx="1" hasCustomPrompt="1"/>
            <p:custDataLst>
              <p:tags r:id="rId6"/>
            </p:custDataLst>
          </p:nvPr>
        </p:nvSpPr>
        <p:spPr>
          <a:xfrm>
            <a:off x="1675560" y="2856230"/>
            <a:ext cx="5464271" cy="586804"/>
          </a:xfrm>
        </p:spPr>
        <p:txBody>
          <a:bodyPr tIns="38100" rIns="76200" bIns="38100" anchor="ctr">
            <a:noAutofit/>
          </a:bodyPr>
          <a:lstStyle>
            <a:lvl1pPr marL="0" indent="0" algn="r" eaLnBrk="1" fontAlgn="base" latinLnBrk="0" hangingPunct="1">
              <a:buNone/>
              <a:defRPr kumimoji="0" lang="zh-CN" altLang="en-US" sz="3200" b="0" i="0" u="none" strike="noStrike" kern="1200" cap="none" spc="150" normalizeH="0" baseline="0" noProof="1">
                <a:solidFill>
                  <a:srgbClr val="000000"/>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noProof="1"/>
              <a:t>编辑文本</a:t>
            </a:r>
            <a:endParaRPr lang="zh-CN" altLang="en-US" noProof="1"/>
          </a:p>
        </p:txBody>
      </p:sp>
      <p:sp>
        <p:nvSpPr>
          <p:cNvPr id="12" name="文本占位符 11"/>
          <p:cNvSpPr>
            <a:spLocks noGrp="1"/>
          </p:cNvSpPr>
          <p:nvPr>
            <p:ph type="body" sz="quarter" idx="13" hasCustomPrompt="1"/>
            <p:custDataLst>
              <p:tags r:id="rId7"/>
            </p:custDataLst>
          </p:nvPr>
        </p:nvSpPr>
        <p:spPr>
          <a:xfrm>
            <a:off x="1675600" y="2383625"/>
            <a:ext cx="5464231" cy="356400"/>
          </a:xfrm>
        </p:spPr>
        <p:txBody>
          <a:bodyPr anchor="b"/>
          <a:lstStyle>
            <a:lvl1pPr marL="0" indent="0" algn="r">
              <a:buNone/>
              <a:defRPr>
                <a:solidFill>
                  <a:srgbClr val="000000"/>
                </a:solidFill>
              </a:defRPr>
            </a:lvl1pPr>
            <a:lvl2pPr marL="457200" indent="0">
              <a:buNone/>
              <a:defRPr/>
            </a:lvl2pPr>
          </a:lstStyle>
          <a:p>
            <a:pPr lvl="0"/>
            <a:r>
              <a:rPr lang="zh-CN" altLang="en-US" noProof="1"/>
              <a:t>编辑文本</a:t>
            </a:r>
            <a:endParaRPr lang="zh-CN" altLang="en-US" noProof="1"/>
          </a:p>
        </p:txBody>
      </p:sp>
      <p:sp>
        <p:nvSpPr>
          <p:cNvPr id="8" name="日期占位符 3"/>
          <p:cNvSpPr>
            <a:spLocks noGrp="1"/>
          </p:cNvSpPr>
          <p:nvPr>
            <p:ph type="dt" sz="half" idx="14"/>
            <p:custDataLst>
              <p:tags r:id="rId8"/>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9"/>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10"/>
            </p:custDataLst>
          </p:nvPr>
        </p:nvSpPr>
        <p:spPr/>
        <p:txBody>
          <a:bodyPr/>
          <a:lstStyle>
            <a:lvl1pPr>
              <a:defRPr/>
            </a:lvl1pPr>
          </a:lstStyle>
          <a:p>
            <a:pPr>
              <a:defRPr/>
            </a:pPr>
            <a:fld id="{DD47DC10-9F80-47CA-9BB0-03FC4730FA43}" type="slidenum">
              <a:rPr lang="zh-CN" altLang="en-US"/>
            </a:fld>
            <a:endParaRPr lang="zh-CN" altLang="en-US"/>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669860" y="952508"/>
            <a:ext cx="528269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227" y="952508"/>
            <a:ext cx="528269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BDAEE2AC-368D-4ED2-A387-F07EC13D6107}" type="slidenum">
              <a:rPr lang="zh-CN" altLang="en-US"/>
            </a:fld>
            <a:endParaRPr lang="zh-CN" altLang="en-US"/>
          </a:p>
        </p:txBody>
      </p:sp>
    </p:spTree>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669860" y="952508"/>
            <a:ext cx="528269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noProof="1">
                <a:sym typeface="+mn-ea"/>
              </a:rPr>
              <a:t>单击此处</a:t>
            </a:r>
            <a:r>
              <a:rPr lang="zh-CN" altLang="en-US" noProof="1"/>
              <a:t>编辑母版文本样式</a:t>
            </a:r>
            <a:endParaRPr lang="zh-CN" altLang="en-US" noProof="1"/>
          </a:p>
        </p:txBody>
      </p:sp>
      <p:sp>
        <p:nvSpPr>
          <p:cNvPr id="4" name="内容占位符 3"/>
          <p:cNvSpPr>
            <a:spLocks noGrp="1"/>
          </p:cNvSpPr>
          <p:nvPr>
            <p:ph sz="half" idx="2"/>
            <p:custDataLst>
              <p:tags r:id="rId4"/>
            </p:custDataLst>
          </p:nvPr>
        </p:nvSpPr>
        <p:spPr>
          <a:xfrm>
            <a:off x="669855" y="1406525"/>
            <a:ext cx="528265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6235100" y="952508"/>
            <a:ext cx="528269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noProof="1">
                <a:sym typeface="+mn-ea"/>
              </a:rPr>
              <a:t>单击此处编辑母版文本样式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6235100" y="1406525"/>
            <a:ext cx="528269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pPr>
              <a:defRPr/>
            </a:pPr>
            <a:fld id="{69B27451-B61D-4EBD-9E20-9C423E26C623}" type="slidenum">
              <a:rPr lang="zh-CN" altLang="en-US"/>
            </a:fld>
            <a:endParaRPr lang="zh-CN" altLang="en-US"/>
          </a:p>
        </p:txBody>
      </p:sp>
    </p:spTree>
  </p:cSld>
  <p:clrMapOvr>
    <a:masterClrMapping/>
  </p:clrMapOvr>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pPr>
              <a:defRPr/>
            </a:pPr>
            <a:fld id="{49BB12C0-236C-47D9-B21E-53704C811C44}" type="slidenum">
              <a:rPr lang="zh-CN" altLang="en-US"/>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pPr>
              <a:defRPr/>
            </a:pPr>
            <a:fld id="{B8C1EB70-7901-479E-AC6D-39092085774B}" type="slidenum">
              <a:rPr lang="zh-CN" altLang="en-US"/>
            </a:fld>
            <a:endParaRPr lang="zh-CN" altLang="en-US"/>
          </a:p>
        </p:txBody>
      </p:sp>
      <p:pic>
        <p:nvPicPr>
          <p:cNvPr id="2051" name="图片 4" descr="哈哈"/>
          <p:cNvPicPr>
            <a:picLocks noChangeAspect="1"/>
          </p:cNvPicPr>
          <p:nvPr userDrawn="1"/>
        </p:nvPicPr>
        <p:blipFill>
          <a:blip r:embed="rId5"/>
          <a:stretch>
            <a:fillRect/>
          </a:stretch>
        </p:blipFill>
        <p:spPr>
          <a:xfrm>
            <a:off x="8312150" y="-47625"/>
            <a:ext cx="3489325" cy="1179513"/>
          </a:xfrm>
          <a:prstGeom prst="rect">
            <a:avLst/>
          </a:prstGeom>
          <a:noFill/>
          <a:ln w="9525">
            <a:noFill/>
          </a:ln>
        </p:spPr>
      </p:pic>
      <p:pic>
        <p:nvPicPr>
          <p:cNvPr id="5" name="图片 4" descr="面对面logo4（四色）"/>
          <p:cNvPicPr>
            <a:picLocks noChangeAspect="1"/>
          </p:cNvPicPr>
          <p:nvPr userDrawn="1"/>
        </p:nvPicPr>
        <p:blipFill>
          <a:blip r:embed="rId6"/>
          <a:stretch>
            <a:fillRect/>
          </a:stretch>
        </p:blipFill>
        <p:spPr>
          <a:xfrm>
            <a:off x="227965" y="260350"/>
            <a:ext cx="1691640" cy="563880"/>
          </a:xfrm>
          <a:prstGeom prst="rect">
            <a:avLst/>
          </a:prstGeom>
        </p:spPr>
      </p:pic>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60"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669860" y="952508"/>
            <a:ext cx="528269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6238275" y="952508"/>
            <a:ext cx="528269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C67445A4-C0BB-452B-A7F3-D7AA9591C7EA}" type="slidenum">
              <a:rPr lang="zh-CN" altLang="en-US"/>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0034" y="952508"/>
            <a:ext cx="950885"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855" y="952500"/>
            <a:ext cx="9827077"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19DE868F-D697-40DF-890C-3E7AE3034BAC}"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4" Type="http://schemas.openxmlformats.org/officeDocument/2006/relationships/theme" Target="../theme/theme1.xml"/><Relationship Id="rId63" Type="http://schemas.openxmlformats.org/officeDocument/2006/relationships/tags" Target="../tags/tag76.xml"/><Relationship Id="rId62" Type="http://schemas.openxmlformats.org/officeDocument/2006/relationships/tags" Target="../tags/tag75.xml"/><Relationship Id="rId61" Type="http://schemas.openxmlformats.org/officeDocument/2006/relationships/tags" Target="../tags/tag74.xml"/><Relationship Id="rId60" Type="http://schemas.openxmlformats.org/officeDocument/2006/relationships/tags" Target="../tags/tag73.xml"/><Relationship Id="rId6" Type="http://schemas.openxmlformats.org/officeDocument/2006/relationships/slideLayout" Target="../slideLayouts/slideLayout6.xml"/><Relationship Id="rId59" Type="http://schemas.openxmlformats.org/officeDocument/2006/relationships/tags" Target="../tags/tag72.xml"/><Relationship Id="rId58" Type="http://schemas.openxmlformats.org/officeDocument/2006/relationships/tags" Target="../tags/tag71.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58"/>
            </p:custDataLst>
          </p:nvPr>
        </p:nvSpPr>
        <p:spPr bwMode="auto">
          <a:xfrm>
            <a:off x="669855" y="442913"/>
            <a:ext cx="1085102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endParaRPr lang="zh-CN" altLang="en-US" dirty="0"/>
          </a:p>
        </p:txBody>
      </p:sp>
      <p:sp>
        <p:nvSpPr>
          <p:cNvPr id="1027" name="文本占位符 2"/>
          <p:cNvSpPr>
            <a:spLocks noGrp="1" noChangeArrowheads="1"/>
          </p:cNvSpPr>
          <p:nvPr>
            <p:ph type="body" idx="9"/>
            <p:custDataLst>
              <p:tags r:id="rId59"/>
            </p:custDataLst>
          </p:nvPr>
        </p:nvSpPr>
        <p:spPr bwMode="auto">
          <a:xfrm>
            <a:off x="669855" y="952500"/>
            <a:ext cx="1085102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0"/>
            </p:custDataLst>
          </p:nvPr>
        </p:nvSpPr>
        <p:spPr>
          <a:xfrm>
            <a:off x="879383" y="6350000"/>
            <a:ext cx="2700057" cy="315913"/>
          </a:xfrm>
          <a:prstGeom prst="rect">
            <a:avLst/>
          </a:prstGeom>
        </p:spPr>
        <p:txBody>
          <a:bodyPr vert="horz" lIns="91440" tIns="45720" rIns="91440" bIns="45720" rtlCol="0" anchor="ctr">
            <a:normAutofit/>
          </a:bodyPr>
          <a:lstStyle>
            <a:lvl1pPr algn="l">
              <a:defRPr sz="1200" noProof="1">
                <a:solidFill>
                  <a:schemeClr val="tx1">
                    <a:tint val="75000"/>
                  </a:schemeClr>
                </a:solidFill>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custDataLst>
              <p:tags r:id="rId61"/>
            </p:custDataLst>
          </p:nvPr>
        </p:nvSpPr>
        <p:spPr>
          <a:xfrm>
            <a:off x="4115959" y="6350000"/>
            <a:ext cx="3958813" cy="315913"/>
          </a:xfrm>
          <a:prstGeom prst="rect">
            <a:avLst/>
          </a:prstGeom>
        </p:spPr>
        <p:txBody>
          <a:bodyPr vert="horz" lIns="91440" tIns="45720" rIns="91440" bIns="45720" rtlCol="0" anchor="ctr">
            <a:normAutofit/>
          </a:bodyPr>
          <a:lstStyle>
            <a:lvl1pPr algn="ctr">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custDataLst>
              <p:tags r:id="rId62"/>
            </p:custDataLst>
          </p:nvPr>
        </p:nvSpPr>
        <p:spPr>
          <a:xfrm>
            <a:off x="8609703" y="6350000"/>
            <a:ext cx="2700057" cy="315913"/>
          </a:xfrm>
          <a:prstGeom prst="rect">
            <a:avLst/>
          </a:prstGeom>
        </p:spPr>
        <p:txBody>
          <a:bodyPr vert="horz" lIns="91440" tIns="45720" rIns="91440" bIns="45720" rtlCol="0" anchor="ctr">
            <a:normAutofit/>
          </a:bodyPr>
          <a:lstStyle>
            <a:lvl1pPr algn="r">
              <a:defRPr sz="1200" noProof="1">
                <a:solidFill>
                  <a:schemeClr val="tx1">
                    <a:tint val="75000"/>
                  </a:schemeClr>
                </a:solidFill>
                <a:ea typeface="微软雅黑" panose="020B0503020204020204" pitchFamily="34" charset="-122"/>
              </a:defRPr>
            </a:lvl1pPr>
          </a:lstStyle>
          <a:p>
            <a:pPr>
              <a:defRPr/>
            </a:pPr>
            <a:fld id="{969892E7-8E64-435E-8CEB-BC9971460E94}" type="slidenum">
              <a:rPr lang="zh-CN" altLang="en-US"/>
            </a:fld>
            <a:endParaRPr lang="zh-CN" altLang="en-US"/>
          </a:p>
        </p:txBody>
      </p:sp>
      <p:sp>
        <p:nvSpPr>
          <p:cNvPr id="2" name="KSO_TEMPLATE" hidden="1"/>
          <p:cNvSpPr/>
          <p:nvPr>
            <p:custDataLst>
              <p:tags r:id="rId6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Lst>
  <p:hf sldNum="0" hdr="0" ftr="0" dt="0"/>
  <p:txStyles>
    <p:titleStyle>
      <a:lvl1pPr algn="l" rtl="0" eaLnBrk="1" fontAlgn="base" hangingPunct="1">
        <a:spcBef>
          <a:spcPct val="0"/>
        </a:spcBef>
        <a:spcAft>
          <a:spcPct val="0"/>
        </a:spcAft>
        <a:defRPr sz="2400" b="1" kern="1200" spc="200">
          <a:solidFill>
            <a:srgbClr val="000000"/>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rgbClr val="000000"/>
          </a:solidFill>
          <a:latin typeface="微软雅黑" panose="020B0503020204020204" pitchFamily="34" charset="-122"/>
          <a:ea typeface="微软雅黑" panose="020B0503020204020204" pitchFamily="34" charset="-122"/>
          <a:cs typeface="+mn-cs"/>
        </a:defRPr>
      </a:lvl1pPr>
      <a:lvl2pPr marL="6858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747BE"/>
          </a:solidFill>
          <a:latin typeface="微软雅黑" panose="020B0503020204020204" pitchFamily="34" charset="-122"/>
          <a:ea typeface="微软雅黑" panose="020B0503020204020204" pitchFamily="34" charset="-122"/>
          <a:cs typeface="+mn-cs"/>
        </a:defRPr>
      </a:lvl2pPr>
      <a:lvl3pPr marL="11430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000000"/>
          </a:solidFill>
          <a:latin typeface="微软雅黑" panose="020B0503020204020204" pitchFamily="34" charset="-122"/>
          <a:ea typeface="微软雅黑" panose="020B0503020204020204" pitchFamily="34" charset="-122"/>
          <a:cs typeface="+mn-cs"/>
        </a:defRPr>
      </a:lvl3pPr>
      <a:lvl4pPr marL="16002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747BE"/>
          </a:solidFill>
          <a:latin typeface="微软雅黑" panose="020B0503020204020204" pitchFamily="34" charset="-122"/>
          <a:ea typeface="微软雅黑" panose="020B0503020204020204" pitchFamily="34" charset="-122"/>
          <a:cs typeface="+mn-cs"/>
        </a:defRPr>
      </a:lvl4pPr>
      <a:lvl5pPr marL="20574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000000"/>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7.xml"/></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2.xml"/><Relationship Id="rId5" Type="http://schemas.openxmlformats.org/officeDocument/2006/relationships/tags" Target="../tags/tag85.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slide" Target="slide3.xml"/><Relationship Id="rId1" Type="http://schemas.openxmlformats.org/officeDocument/2006/relationships/tags" Target="../tags/tag84.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3.xml"/><Relationship Id="rId3" Type="http://schemas.openxmlformats.org/officeDocument/2006/relationships/tags" Target="../tags/tag87.xml"/><Relationship Id="rId2" Type="http://schemas.openxmlformats.org/officeDocument/2006/relationships/slide" Target="slide3.xml"/><Relationship Id="rId1" Type="http://schemas.openxmlformats.org/officeDocument/2006/relationships/tags" Target="../tags/tag86.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4.xml"/><Relationship Id="rId3" Type="http://schemas.openxmlformats.org/officeDocument/2006/relationships/tags" Target="../tags/tag89.xml"/><Relationship Id="rId2" Type="http://schemas.openxmlformats.org/officeDocument/2006/relationships/slide" Target="slide3.xml"/><Relationship Id="rId1" Type="http://schemas.openxmlformats.org/officeDocument/2006/relationships/tags" Target="../tags/tag8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 Target="slide3.xml"/><Relationship Id="rId1" Type="http://schemas.openxmlformats.org/officeDocument/2006/relationships/image" Target="../media/image2.tif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slide" Target="slide3.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8.xml"/><Relationship Id="rId2" Type="http://schemas.openxmlformats.org/officeDocument/2006/relationships/slide" Target="slide3.xml"/><Relationship Id="rId1" Type="http://schemas.openxmlformats.org/officeDocument/2006/relationships/tags" Target="../tags/tag90.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9.xml"/><Relationship Id="rId2" Type="http://schemas.openxmlformats.org/officeDocument/2006/relationships/slide" Target="slide3.xml"/><Relationship Id="rId1" Type="http://schemas.openxmlformats.org/officeDocument/2006/relationships/image" Target="../media/image15.emf"/></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30.xml"/><Relationship Id="rId3" Type="http://schemas.openxmlformats.org/officeDocument/2006/relationships/slide" Target="slide3.xml"/><Relationship Id="rId2" Type="http://schemas.openxmlformats.org/officeDocument/2006/relationships/image" Target="../media/image16.emf"/><Relationship Id="rId1" Type="http://schemas.openxmlformats.org/officeDocument/2006/relationships/image" Target="../media/image2.tif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slide" Target="slide3.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slide" Target="slide36.xml"/><Relationship Id="rId5" Type="http://schemas.openxmlformats.org/officeDocument/2006/relationships/tags" Target="../tags/tag79.xml"/><Relationship Id="rId4" Type="http://schemas.openxmlformats.org/officeDocument/2006/relationships/slide" Target="slide21.xml"/><Relationship Id="rId3" Type="http://schemas.openxmlformats.org/officeDocument/2006/relationships/image" Target="../media/image3.png"/><Relationship Id="rId2" Type="http://schemas.openxmlformats.org/officeDocument/2006/relationships/tags" Target="../tags/tag78.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slide" Target="slide3.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33.xml"/><Relationship Id="rId4" Type="http://schemas.openxmlformats.org/officeDocument/2006/relationships/tags" Target="../tags/tag91.xml"/><Relationship Id="rId3" Type="http://schemas.openxmlformats.org/officeDocument/2006/relationships/image" Target="../media/image4.tiff"/><Relationship Id="rId2" Type="http://schemas.openxmlformats.org/officeDocument/2006/relationships/image" Target="../media/image2.tiff"/><Relationship Id="rId1" Type="http://schemas.openxmlformats.org/officeDocument/2006/relationships/image" Target="../media/image3.tiff"/></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4.xml"/><Relationship Id="rId2" Type="http://schemas.openxmlformats.org/officeDocument/2006/relationships/tags" Target="../tags/tag92.xml"/><Relationship Id="rId1" Type="http://schemas.openxmlformats.org/officeDocument/2006/relationships/image" Target="../media/image17.emf"/></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35.xml"/><Relationship Id="rId3" Type="http://schemas.openxmlformats.org/officeDocument/2006/relationships/tags" Target="../tags/tag93.xml"/><Relationship Id="rId2" Type="http://schemas.openxmlformats.org/officeDocument/2006/relationships/image" Target="../media/image18.png"/><Relationship Id="rId1" Type="http://schemas.openxmlformats.org/officeDocument/2006/relationships/image" Target="../media/image5.tiff"/></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6.xml"/><Relationship Id="rId2" Type="http://schemas.openxmlformats.org/officeDocument/2006/relationships/tags" Target="../tags/tag94.xml"/><Relationship Id="rId1" Type="http://schemas.openxmlformats.org/officeDocument/2006/relationships/image" Target="../media/image19.emf"/></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37.xml"/><Relationship Id="rId4" Type="http://schemas.openxmlformats.org/officeDocument/2006/relationships/tags" Target="../tags/tag95.xml"/><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image" Target="../media/image2.tiff"/></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38.xml"/><Relationship Id="rId3" Type="http://schemas.openxmlformats.org/officeDocument/2006/relationships/tags" Target="../tags/tag96.xml"/><Relationship Id="rId2" Type="http://schemas.openxmlformats.org/officeDocument/2006/relationships/image" Target="../media/image22.emf"/><Relationship Id="rId1" Type="http://schemas.openxmlformats.org/officeDocument/2006/relationships/image" Target="../media/image5.tiff"/></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9.xml"/><Relationship Id="rId3" Type="http://schemas.openxmlformats.org/officeDocument/2006/relationships/tags" Target="../tags/tag97.xml"/><Relationship Id="rId2" Type="http://schemas.openxmlformats.org/officeDocument/2006/relationships/image" Target="../media/image23.emf"/><Relationship Id="rId1" Type="http://schemas.openxmlformats.org/officeDocument/2006/relationships/image" Target="../media/image2.tiff"/></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tags" Target="../tags/tag98.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23.emf"/></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slide" Target="slide9.xml"/><Relationship Id="rId4" Type="http://schemas.openxmlformats.org/officeDocument/2006/relationships/slide" Target="slide7.xml"/><Relationship Id="rId3" Type="http://schemas.openxmlformats.org/officeDocument/2006/relationships/slide" Target="slide10.xml"/><Relationship Id="rId2" Type="http://schemas.openxmlformats.org/officeDocument/2006/relationships/slide" Target="slide4.xml"/><Relationship Id="rId1" Type="http://schemas.openxmlformats.org/officeDocument/2006/relationships/slide" Target="slide14.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24.emf"/></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9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image" Target="../media/image25.emf"/><Relationship Id="rId1" Type="http://schemas.openxmlformats.org/officeDocument/2006/relationships/tags" Target="../tags/tag10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48.xml"/><Relationship Id="rId3" Type="http://schemas.openxmlformats.org/officeDocument/2006/relationships/tags" Target="../tags/tag101.xml"/><Relationship Id="rId2" Type="http://schemas.openxmlformats.org/officeDocument/2006/relationships/image" Target="../media/image6.tiff"/><Relationship Id="rId1" Type="http://schemas.openxmlformats.org/officeDocument/2006/relationships/image" Target="../media/image3.tif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6.xml"/><Relationship Id="rId4" Type="http://schemas.openxmlformats.org/officeDocument/2006/relationships/tags" Target="../tags/tag82.xml"/><Relationship Id="rId3" Type="http://schemas.openxmlformats.org/officeDocument/2006/relationships/slide" Target="slide3.xml"/><Relationship Id="rId2" Type="http://schemas.openxmlformats.org/officeDocument/2006/relationships/image" Target="../media/image3.tiff"/><Relationship Id="rId1" Type="http://schemas.openxmlformats.org/officeDocument/2006/relationships/image" Target="../media/image2.tiff"/></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52.xml"/><Relationship Id="rId3" Type="http://schemas.openxmlformats.org/officeDocument/2006/relationships/tags" Target="../tags/tag102.xml"/><Relationship Id="rId2" Type="http://schemas.openxmlformats.org/officeDocument/2006/relationships/image" Target="../media/image27.emf"/><Relationship Id="rId1" Type="http://schemas.openxmlformats.org/officeDocument/2006/relationships/image" Target="../media/image26.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53.xml"/><Relationship Id="rId1" Type="http://schemas.openxmlformats.org/officeDocument/2006/relationships/tags" Target="../tags/tag103.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54.xml"/><Relationship Id="rId2" Type="http://schemas.openxmlformats.org/officeDocument/2006/relationships/tags" Target="../tags/tag104.xml"/><Relationship Id="rId1" Type="http://schemas.openxmlformats.org/officeDocument/2006/relationships/image" Target="../media/image5.tiff"/></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5.xml"/><Relationship Id="rId1" Type="http://schemas.openxmlformats.org/officeDocument/2006/relationships/tags" Target="../tags/tag10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slide" Target="slide3.xml"/><Relationship Id="rId5" Type="http://schemas.openxmlformats.org/officeDocument/2006/relationships/image" Target="../media/image7.emf"/><Relationship Id="rId4" Type="http://schemas.openxmlformats.org/officeDocument/2006/relationships/image" Target="../media/image6.emf"/><Relationship Id="rId3" Type="http://schemas.openxmlformats.org/officeDocument/2006/relationships/image" Target="../media/image5.emf"/><Relationship Id="rId2" Type="http://schemas.openxmlformats.org/officeDocument/2006/relationships/image" Target="../media/image4.emf"/><Relationship Id="rId12" Type="http://schemas.openxmlformats.org/officeDocument/2006/relationships/slideLayout" Target="../slideLayouts/slideLayout18.xml"/><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tags" Target="../tags/tag8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 Target="slide3.xml"/><Relationship Id="rId1" Type="http://schemas.openxmlformats.org/officeDocument/2006/relationships/image" Target="../media/image2.tif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4" name="矩形 103"/>
          <p:cNvSpPr/>
          <p:nvPr/>
        </p:nvSpPr>
        <p:spPr>
          <a:xfrm>
            <a:off x="2969260" y="2071370"/>
            <a:ext cx="749236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第十二章</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电路初探</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矩形 2"/>
          <p:cNvSpPr/>
          <p:nvPr/>
        </p:nvSpPr>
        <p:spPr>
          <a:xfrm>
            <a:off x="2232660" y="3418205"/>
            <a:ext cx="8389620"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a:t>
            </a:r>
            <a:r>
              <a:rPr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1　电路、电流、电压、电阻</a:t>
            </a:r>
            <a:endParaRPr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479425" y="1035050"/>
            <a:ext cx="8269605" cy="6451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zh-CN" sz="2400">
                <a:ea typeface="黑体" panose="02010609060101010101" pitchFamily="49" charset="-122"/>
              </a:rPr>
              <a:t>电流表和电压表的使用与读数</a:t>
            </a:r>
            <a:r>
              <a:rPr lang="en-US" sz="2400">
                <a:latin typeface="Times New Roman" panose="02020603050405020304" pitchFamily="18" charset="0"/>
                <a:cs typeface="仿宋_GB2312" charset="0"/>
              </a:rPr>
              <a:t>[2017.31(4)</a:t>
            </a:r>
            <a:r>
              <a:rPr lang="zh-CN" sz="2400">
                <a:cs typeface="仿宋_GB2312" charset="0"/>
              </a:rPr>
              <a:t>、</a:t>
            </a:r>
            <a:r>
              <a:rPr lang="en-US" sz="2400">
                <a:latin typeface="Times New Roman" panose="02020603050405020304" pitchFamily="18" charset="0"/>
                <a:cs typeface="仿宋_GB2312" charset="0"/>
              </a:rPr>
              <a:t>2016.30(1)]</a:t>
            </a:r>
            <a:endParaRPr lang="zh-CN" altLang="en-US"/>
          </a:p>
        </p:txBody>
      </p:sp>
      <p:graphicFrame>
        <p:nvGraphicFramePr>
          <p:cNvPr id="2" name="表格 1"/>
          <p:cNvGraphicFramePr/>
          <p:nvPr>
            <p:custDataLst>
              <p:tags r:id="rId1"/>
            </p:custDataLst>
          </p:nvPr>
        </p:nvGraphicFramePr>
        <p:xfrm>
          <a:off x="581660" y="1864995"/>
          <a:ext cx="10869930" cy="4262755"/>
        </p:xfrm>
        <a:graphic>
          <a:graphicData uri="http://schemas.openxmlformats.org/drawingml/2006/table">
            <a:tbl>
              <a:tblPr firstRow="1" bandRow="1">
                <a:tableStyleId>{5940675A-B579-460E-94D1-54222C63F5DA}</a:tableStyleId>
              </a:tblPr>
              <a:tblGrid>
                <a:gridCol w="1151255"/>
                <a:gridCol w="2429668"/>
                <a:gridCol w="2429668"/>
                <a:gridCol w="2429668"/>
                <a:gridCol w="2429668"/>
              </a:tblGrid>
              <a:tr h="62992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 </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gridSpan="2">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电流表</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 </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电压表</a:t>
                      </a:r>
                      <a:endParaRPr 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58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表盘</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 </a:t>
                      </a:r>
                      <a:endParaRPr lang="en-US" sz="2400" b="0">
                        <a:latin typeface="Times New Roman" panose="02020603050405020304" pitchFamily="18" charset="0"/>
                        <a:cs typeface="Times New Roman" panose="02020603050405020304" pitchFamily="18" charset="0"/>
                      </a:endParaRPr>
                    </a:p>
                    <a:p>
                      <a:pPr indent="0" algn="ctr" fontAlgn="auto">
                        <a:lnSpc>
                          <a:spcPct val="150000"/>
                        </a:lnSpc>
                        <a:buNone/>
                      </a:pPr>
                      <a:r>
                        <a:rPr lang="en-US" altLang="zh-CN" sz="2400" b="0">
                          <a:latin typeface="Times New Roman" panose="02020603050405020304" pitchFamily="18" charset="0"/>
                          <a:cs typeface="Times New Roman" panose="02020603050405020304" pitchFamily="18" charset="0"/>
                        </a:rPr>
                        <a:t> </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6167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量程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0～0.6 A</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0～3 A</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0～3 V</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0～15 V</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532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分度</a:t>
                      </a:r>
                      <a:r>
                        <a:rPr lang="en-US" altLang="zh-CN" sz="2400" b="0">
                          <a:latin typeface="黑体" panose="02010609060101010101" pitchFamily="49" charset="-122"/>
                          <a:ea typeface="黑体" panose="02010609060101010101" pitchFamily="49" charset="-122"/>
                        </a:rPr>
                        <a:t>值</a:t>
                      </a:r>
                      <a:endParaRPr 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altLang="zh-CN" sz="2400" b="0">
                          <a:latin typeface="Times New Roman" panose="02020603050405020304" pitchFamily="18" charset="0"/>
                          <a:cs typeface="Times New Roman" panose="02020603050405020304" pitchFamily="18" charset="0"/>
                        </a:rPr>
                        <a:t>______A</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 </a:t>
                      </a:r>
                      <a:r>
                        <a:rPr lang="en-US" altLang="zh-CN" sz="2400" b="0">
                          <a:latin typeface="Times New Roman" panose="02020603050405020304" pitchFamily="18" charset="0"/>
                          <a:cs typeface="Times New Roman" panose="02020603050405020304" pitchFamily="18" charset="0"/>
                        </a:rPr>
                        <a:t>______A</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 </a:t>
                      </a:r>
                      <a:r>
                        <a:rPr lang="en-US" altLang="zh-CN" sz="2400" b="0">
                          <a:latin typeface="Times New Roman" panose="02020603050405020304" pitchFamily="18" charset="0"/>
                          <a:cs typeface="Times New Roman" panose="02020603050405020304" pitchFamily="18" charset="0"/>
                        </a:rPr>
                        <a:t>______V</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 </a:t>
                      </a:r>
                      <a:r>
                        <a:rPr lang="en-US" altLang="zh-CN" sz="2400" b="0">
                          <a:latin typeface="Times New Roman" panose="02020603050405020304" pitchFamily="18" charset="0"/>
                          <a:cs typeface="Times New Roman" panose="02020603050405020304" pitchFamily="18" charset="0"/>
                        </a:rPr>
                        <a:t>______V</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2" name="文本框 101"/>
          <p:cNvSpPr txBox="1"/>
          <p:nvPr/>
        </p:nvSpPr>
        <p:spPr>
          <a:xfrm>
            <a:off x="2474595" y="5558790"/>
            <a:ext cx="11233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0.02</a:t>
            </a:r>
            <a:r>
              <a:rPr lang="zh-CN" sz="2400">
                <a:solidFill>
                  <a:srgbClr val="FF0000"/>
                </a:solidFill>
                <a:ea typeface="宋体" panose="02010600030101010101" pitchFamily="2" charset="-122"/>
              </a:rPr>
              <a:t>　</a:t>
            </a:r>
            <a:endParaRPr lang="zh-CN" altLang="en-US"/>
          </a:p>
        </p:txBody>
      </p:sp>
      <p:sp>
        <p:nvSpPr>
          <p:cNvPr id="6" name="文本框 5"/>
          <p:cNvSpPr txBox="1"/>
          <p:nvPr/>
        </p:nvSpPr>
        <p:spPr>
          <a:xfrm>
            <a:off x="5003800" y="5558790"/>
            <a:ext cx="9283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0.1</a:t>
            </a:r>
            <a:endParaRPr lang="zh-CN" altLang="en-US"/>
          </a:p>
        </p:txBody>
      </p:sp>
      <p:sp>
        <p:nvSpPr>
          <p:cNvPr id="7" name="文本框 6"/>
          <p:cNvSpPr txBox="1"/>
          <p:nvPr/>
        </p:nvSpPr>
        <p:spPr>
          <a:xfrm>
            <a:off x="7461250" y="5558790"/>
            <a:ext cx="9283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0.1</a:t>
            </a:r>
            <a:endParaRPr lang="zh-CN" altLang="en-US"/>
          </a:p>
        </p:txBody>
      </p:sp>
      <p:sp>
        <p:nvSpPr>
          <p:cNvPr id="8" name="文本框 7"/>
          <p:cNvSpPr txBox="1"/>
          <p:nvPr/>
        </p:nvSpPr>
        <p:spPr>
          <a:xfrm>
            <a:off x="9809480" y="5558790"/>
            <a:ext cx="11099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0.5</a:t>
            </a:r>
            <a:endParaRPr lang="zh-CN" altLang="en-US"/>
          </a:p>
        </p:txBody>
      </p:sp>
      <p:sp>
        <p:nvSpPr>
          <p:cNvPr id="43" name="流程图: 终止 42">
            <a:hlinkClick r:id="rId2" action="ppaction://hlinksldjump"/>
          </p:cNvPr>
          <p:cNvSpPr/>
          <p:nvPr/>
        </p:nvSpPr>
        <p:spPr>
          <a:xfrm>
            <a:off x="9417050" y="111887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pic>
        <p:nvPicPr>
          <p:cNvPr id="3" name="图片 -2147481825"/>
          <p:cNvPicPr>
            <a:picLocks noChangeAspect="1"/>
          </p:cNvPicPr>
          <p:nvPr/>
        </p:nvPicPr>
        <p:blipFill>
          <a:blip r:embed="rId3"/>
          <a:stretch>
            <a:fillRect/>
          </a:stretch>
        </p:blipFill>
        <p:spPr>
          <a:xfrm>
            <a:off x="2991485" y="2773680"/>
            <a:ext cx="2562225" cy="1748155"/>
          </a:xfrm>
          <a:prstGeom prst="rect">
            <a:avLst/>
          </a:prstGeom>
          <a:noFill/>
          <a:ln w="9525">
            <a:noFill/>
          </a:ln>
        </p:spPr>
      </p:pic>
      <p:pic>
        <p:nvPicPr>
          <p:cNvPr id="4" name="图片 -2147481824"/>
          <p:cNvPicPr>
            <a:picLocks noChangeAspect="1"/>
          </p:cNvPicPr>
          <p:nvPr/>
        </p:nvPicPr>
        <p:blipFill>
          <a:blip r:embed="rId4"/>
          <a:stretch>
            <a:fillRect/>
          </a:stretch>
        </p:blipFill>
        <p:spPr>
          <a:xfrm>
            <a:off x="7795895" y="2773680"/>
            <a:ext cx="2560955" cy="174752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2" name="表格 1"/>
          <p:cNvGraphicFramePr/>
          <p:nvPr>
            <p:custDataLst>
              <p:tags r:id="rId1"/>
            </p:custDataLst>
          </p:nvPr>
        </p:nvGraphicFramePr>
        <p:xfrm>
          <a:off x="401320" y="1020445"/>
          <a:ext cx="11410950" cy="4545330"/>
        </p:xfrm>
        <a:graphic>
          <a:graphicData uri="http://schemas.openxmlformats.org/drawingml/2006/table">
            <a:tbl>
              <a:tblPr firstRow="1" bandRow="1">
                <a:tableStyleId>{5940675A-B579-460E-94D1-54222C63F5DA}</a:tableStyleId>
              </a:tblPr>
              <a:tblGrid>
                <a:gridCol w="654050"/>
                <a:gridCol w="5239385"/>
                <a:gridCol w="5517515"/>
              </a:tblGrid>
              <a:tr h="65976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 </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电流表</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 </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电压表</a:t>
                      </a:r>
                      <a:endParaRPr 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185610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相同</a:t>
                      </a:r>
                      <a:r>
                        <a:rPr lang="en-US" altLang="zh-CN" sz="2400" b="0">
                          <a:latin typeface="黑体" panose="02010609060101010101" pitchFamily="49" charset="-122"/>
                          <a:ea typeface="黑体" panose="02010609060101010101" pitchFamily="49" charset="-122"/>
                        </a:rPr>
                        <a:t>点</a:t>
                      </a:r>
                      <a:endParaRPr 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l" fontAlgn="auto">
                        <a:lnSpc>
                          <a:spcPct val="150000"/>
                        </a:lnSpc>
                        <a:buNone/>
                      </a:pPr>
                      <a:r>
                        <a:rPr lang="en-US" altLang="zh-CN" sz="2400" b="0">
                          <a:latin typeface="Times New Roman" panose="02020603050405020304" pitchFamily="18" charset="0"/>
                          <a:cs typeface="Times New Roman" panose="02020603050405020304" pitchFamily="18" charset="0"/>
                        </a:rPr>
                        <a:t>a.实际测量前，如果电表指针未指在零刻线位置，应先________</a:t>
                      </a:r>
                      <a:r>
                        <a:rPr lang="zh-CN" altLang="zh-CN" sz="2400" b="0">
                          <a:latin typeface="Times New Roman" panose="02020603050405020304" pitchFamily="18" charset="0"/>
                          <a:ea typeface="宋体" panose="02010600030101010101" pitchFamily="2" charset="-122"/>
                          <a:cs typeface="Times New Roman" panose="02020603050405020304" pitchFamily="18" charset="0"/>
                        </a:rPr>
                        <a:t>再连接；</a:t>
                      </a:r>
                      <a:r>
                        <a:rPr lang="en-US" sz="2400">
                          <a:latin typeface="Times New Roman" panose="02020603050405020304" pitchFamily="18" charset="0"/>
                          <a:cs typeface="Times New Roman" panose="02020603050405020304" pitchFamily="18" charset="0"/>
                          <a:sym typeface="+mn-ea"/>
                        </a:rPr>
                        <a:t>b.必须正确选择合适的量程，选择时要进行________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c.必须让电流从</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接线柱流入，再从</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接线柱流出．</a:t>
                      </a:r>
                      <a:r>
                        <a:rPr lang="en-US" sz="2400">
                          <a:latin typeface="Times New Roman" panose="02020603050405020304" pitchFamily="18" charset="0"/>
                          <a:cs typeface="Times New Roman" panose="02020603050405020304" pitchFamily="18" charset="0"/>
                          <a:sym typeface="+mn-ea"/>
                        </a:rPr>
                        <a:t> </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2946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不同</a:t>
                      </a:r>
                      <a:r>
                        <a:rPr lang="en-US" altLang="zh-CN" sz="2400" b="0">
                          <a:latin typeface="黑体" panose="02010609060101010101" pitchFamily="49" charset="-122"/>
                          <a:ea typeface="黑体" panose="02010609060101010101" pitchFamily="49" charset="-122"/>
                        </a:rPr>
                        <a:t>点</a:t>
                      </a:r>
                      <a:endParaRPr 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altLang="zh-CN" sz="2400" b="0">
                          <a:latin typeface="Times New Roman" panose="02020603050405020304" pitchFamily="18" charset="0"/>
                          <a:cs typeface="Times New Roman" panose="02020603050405020304" pitchFamily="18" charset="0"/>
                        </a:rPr>
                        <a:t>a.必须将电流表和被测用电器_____</a:t>
                      </a:r>
                      <a:r>
                        <a:rPr lang="zh-CN" altLang="zh-CN" sz="2400" b="0">
                          <a:latin typeface="Times New Roman" panose="02020603050405020304" pitchFamily="18" charset="0"/>
                          <a:ea typeface="宋体" panose="02010600030101010101" pitchFamily="2" charset="-122"/>
                          <a:cs typeface="Times New Roman" panose="02020603050405020304" pitchFamily="18" charset="0"/>
                        </a:rPr>
                        <a:t>联</a:t>
                      </a:r>
                      <a:r>
                        <a:rPr lang="en-US" altLang="zh-CN" sz="2400" b="0">
                          <a:latin typeface="Times New Roman" panose="02020603050405020304" pitchFamily="18" charset="0"/>
                          <a:cs typeface="Times New Roman" panose="02020603050405020304" pitchFamily="18" charset="0"/>
                        </a:rPr>
                        <a:t>.</a:t>
                      </a:r>
                      <a:endParaRPr lang="en-US" altLang="zh-CN" sz="2400" b="0">
                        <a:latin typeface="Times New Roman" panose="02020603050405020304" pitchFamily="18" charset="0"/>
                        <a:cs typeface="Times New Roman" panose="02020603050405020304" pitchFamily="18" charset="0"/>
                      </a:endParaRPr>
                    </a:p>
                    <a:p>
                      <a:pPr indent="0" algn="l" fontAlgn="auto">
                        <a:lnSpc>
                          <a:spcPct val="150000"/>
                        </a:lnSpc>
                        <a:buNone/>
                      </a:pPr>
                      <a:r>
                        <a:rPr lang="en-US" sz="2400" b="0">
                          <a:latin typeface="Times New Roman" panose="02020603050405020304" pitchFamily="18" charset="0"/>
                          <a:cs typeface="Times New Roman" panose="02020603050405020304" pitchFamily="18" charset="0"/>
                          <a:sym typeface="+mn-ea"/>
                        </a:rPr>
                        <a:t>b.绝不允许把电流表直接连接到电源的两极.</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a:latin typeface="Times New Roman" panose="02020603050405020304" pitchFamily="18" charset="0"/>
                          <a:cs typeface="Times New Roman" panose="02020603050405020304" pitchFamily="18" charset="0"/>
                          <a:sym typeface="+mn-ea"/>
                        </a:rPr>
                        <a:t>a.必须将电压表和被测用电器_____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联；</a:t>
                      </a:r>
                      <a:endParaRPr 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algn="l" fontAlgn="auto">
                        <a:lnSpc>
                          <a:spcPct val="150000"/>
                        </a:lnSpc>
                        <a:buNone/>
                      </a:pPr>
                      <a:r>
                        <a:rPr lang="en-US" sz="2400">
                          <a:latin typeface="Times New Roman" panose="02020603050405020304" pitchFamily="18" charset="0"/>
                          <a:cs typeface="Times New Roman" panose="02020603050405020304" pitchFamily="18" charset="0"/>
                          <a:sym typeface="+mn-ea"/>
                        </a:rPr>
                        <a:t>b.允许把电压表直接连接到电源两极，这时测的是</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b="0">
                          <a:latin typeface="Times New Roman" panose="02020603050405020304" pitchFamily="18" charset="0"/>
                          <a:cs typeface="Times New Roman" panose="02020603050405020304" pitchFamily="18" charset="0"/>
                          <a:sym typeface="+mn-ea"/>
                        </a:rPr>
                        <a:t> </a:t>
                      </a:r>
                      <a:r>
                        <a:rPr lang="en-US" altLang="zh-CN" sz="2400" b="0">
                          <a:latin typeface="Times New Roman" panose="02020603050405020304" pitchFamily="18" charset="0"/>
                          <a:cs typeface="Times New Roman" panose="02020603050405020304" pitchFamily="18" charset="0"/>
                          <a:sym typeface="+mn-ea"/>
                        </a:rPr>
                        <a:t> </a:t>
                      </a:r>
                      <a:endParaRPr lang="en-US" sz="2400" b="0">
                        <a:latin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2" name="文本框 101"/>
          <p:cNvSpPr txBox="1"/>
          <p:nvPr/>
        </p:nvSpPr>
        <p:spPr>
          <a:xfrm>
            <a:off x="8501380" y="1837055"/>
            <a:ext cx="9239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调零</a:t>
            </a:r>
            <a:endParaRPr lang="zh-CN" altLang="en-US"/>
          </a:p>
        </p:txBody>
      </p:sp>
      <p:sp>
        <p:nvSpPr>
          <p:cNvPr id="5" name="文本框 4"/>
          <p:cNvSpPr txBox="1"/>
          <p:nvPr/>
        </p:nvSpPr>
        <p:spPr>
          <a:xfrm>
            <a:off x="6156960" y="2381885"/>
            <a:ext cx="9283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试触</a:t>
            </a:r>
            <a:endParaRPr lang="zh-CN" altLang="en-US"/>
          </a:p>
        </p:txBody>
      </p:sp>
      <p:sp>
        <p:nvSpPr>
          <p:cNvPr id="6" name="文本框 5"/>
          <p:cNvSpPr txBox="1"/>
          <p:nvPr/>
        </p:nvSpPr>
        <p:spPr>
          <a:xfrm>
            <a:off x="9818370" y="2377440"/>
            <a:ext cx="677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正</a:t>
            </a:r>
            <a:endParaRPr lang="zh-CN" altLang="en-US"/>
          </a:p>
        </p:txBody>
      </p:sp>
      <p:sp>
        <p:nvSpPr>
          <p:cNvPr id="7" name="文本框 6"/>
          <p:cNvSpPr txBox="1"/>
          <p:nvPr/>
        </p:nvSpPr>
        <p:spPr>
          <a:xfrm>
            <a:off x="2923540" y="2914015"/>
            <a:ext cx="9010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负</a:t>
            </a:r>
            <a:endParaRPr lang="zh-CN" altLang="en-US"/>
          </a:p>
        </p:txBody>
      </p:sp>
      <p:sp>
        <p:nvSpPr>
          <p:cNvPr id="8" name="文本框 7"/>
          <p:cNvSpPr txBox="1"/>
          <p:nvPr/>
        </p:nvSpPr>
        <p:spPr>
          <a:xfrm>
            <a:off x="5125085" y="3769995"/>
            <a:ext cx="6223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串</a:t>
            </a:r>
            <a:endParaRPr lang="zh-CN" altLang="en-US"/>
          </a:p>
        </p:txBody>
      </p:sp>
      <p:sp>
        <p:nvSpPr>
          <p:cNvPr id="9" name="文本框 8"/>
          <p:cNvSpPr txBox="1"/>
          <p:nvPr/>
        </p:nvSpPr>
        <p:spPr>
          <a:xfrm>
            <a:off x="10352405" y="3780790"/>
            <a:ext cx="6915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并</a:t>
            </a:r>
            <a:endParaRPr lang="zh-CN" altLang="en-US"/>
          </a:p>
        </p:txBody>
      </p:sp>
      <p:sp>
        <p:nvSpPr>
          <p:cNvPr id="10" name="文本框 9"/>
          <p:cNvSpPr txBox="1"/>
          <p:nvPr/>
        </p:nvSpPr>
        <p:spPr>
          <a:xfrm>
            <a:off x="7908925" y="4880610"/>
            <a:ext cx="14687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电源电压　</a:t>
            </a:r>
            <a:endParaRPr lang="zh-CN" altLang="en-US"/>
          </a:p>
        </p:txBody>
      </p:sp>
      <p:sp>
        <p:nvSpPr>
          <p:cNvPr id="43" name="流程图: 终止 42">
            <a:hlinkClick r:id="rId2" action="ppaction://hlinksldjump"/>
          </p:cNvPr>
          <p:cNvSpPr/>
          <p:nvPr/>
        </p:nvSpPr>
        <p:spPr>
          <a:xfrm>
            <a:off x="9777730" y="582866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5" grpId="0"/>
      <p:bldP spid="6"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2" name="表格 1"/>
          <p:cNvGraphicFramePr/>
          <p:nvPr>
            <p:custDataLst>
              <p:tags r:id="rId1"/>
            </p:custDataLst>
          </p:nvPr>
        </p:nvGraphicFramePr>
        <p:xfrm>
          <a:off x="686435" y="1195705"/>
          <a:ext cx="10869930" cy="4121150"/>
        </p:xfrm>
        <a:graphic>
          <a:graphicData uri="http://schemas.openxmlformats.org/drawingml/2006/table">
            <a:tbl>
              <a:tblPr firstRow="1" bandRow="1">
                <a:tableStyleId>{5940675A-B579-460E-94D1-54222C63F5DA}</a:tableStyleId>
              </a:tblPr>
              <a:tblGrid>
                <a:gridCol w="915035"/>
                <a:gridCol w="4751070"/>
                <a:gridCol w="5203825"/>
              </a:tblGrid>
              <a:tr h="796925">
                <a:tc>
                  <a:txBody>
                    <a:bodyPr/>
                    <a:p>
                      <a:pPr indent="0" algn="l"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 </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电流表</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 </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电压表</a:t>
                      </a:r>
                      <a:endParaRPr 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3324225">
                <a:tc>
                  <a:txBody>
                    <a:bodyPr/>
                    <a:p>
                      <a:pPr indent="0" algn="l"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读数</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电流值＝指针偏过的总小格数</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分度值；</a:t>
                      </a:r>
                      <a:r>
                        <a:rPr lang="en-US" sz="2400">
                          <a:latin typeface="Times New Roman" panose="02020603050405020304" pitchFamily="18" charset="0"/>
                          <a:cs typeface="Times New Roman" panose="02020603050405020304" pitchFamily="18" charset="0"/>
                          <a:sym typeface="+mn-ea"/>
                        </a:rPr>
                        <a:t>如图所示，若选用</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0～0.6 A</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的量程，则电流表的读数为______A</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；若选用</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0～3 A</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的量程，则电流表的读数为________A</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a:latin typeface="Times New Roman" panose="02020603050405020304" pitchFamily="18" charset="0"/>
                          <a:cs typeface="Times New Roman" panose="02020603050405020304" pitchFamily="18" charset="0"/>
                          <a:sym typeface="+mn-ea"/>
                        </a:rPr>
                        <a:t>电压值＝指针偏过的总小格数</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分度值；如图所示，若选用</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0～3 V</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的量程，则电压表的读数为______V</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；若选用</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0～15 V</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的量程，则电压表的读数为________V.</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2" name="文本框 101"/>
          <p:cNvSpPr txBox="1"/>
          <p:nvPr/>
        </p:nvSpPr>
        <p:spPr>
          <a:xfrm>
            <a:off x="1710055" y="3978275"/>
            <a:ext cx="124841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0.28</a:t>
            </a:r>
            <a:endParaRPr lang="zh-CN" altLang="en-US"/>
          </a:p>
        </p:txBody>
      </p:sp>
      <p:sp>
        <p:nvSpPr>
          <p:cNvPr id="3" name="文本框 2"/>
          <p:cNvSpPr txBox="1"/>
          <p:nvPr/>
        </p:nvSpPr>
        <p:spPr>
          <a:xfrm>
            <a:off x="4338955" y="4504055"/>
            <a:ext cx="84518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1.4</a:t>
            </a:r>
            <a:endParaRPr lang="zh-CN" altLang="en-US"/>
          </a:p>
        </p:txBody>
      </p:sp>
      <p:sp>
        <p:nvSpPr>
          <p:cNvPr id="4" name="文本框 3"/>
          <p:cNvSpPr txBox="1"/>
          <p:nvPr/>
        </p:nvSpPr>
        <p:spPr>
          <a:xfrm>
            <a:off x="9686290" y="3453130"/>
            <a:ext cx="7346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2.4</a:t>
            </a:r>
            <a:endParaRPr lang="zh-CN" altLang="en-US"/>
          </a:p>
        </p:txBody>
      </p:sp>
      <p:sp>
        <p:nvSpPr>
          <p:cNvPr id="5" name="文本框 4"/>
          <p:cNvSpPr txBox="1"/>
          <p:nvPr/>
        </p:nvSpPr>
        <p:spPr>
          <a:xfrm>
            <a:off x="7406640" y="4504055"/>
            <a:ext cx="8178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12</a:t>
            </a:r>
            <a:endParaRPr lang="zh-CN" altLang="en-US"/>
          </a:p>
        </p:txBody>
      </p:sp>
      <p:sp>
        <p:nvSpPr>
          <p:cNvPr id="43" name="流程图: 终止 42">
            <a:hlinkClick r:id="rId2" action="ppaction://hlinksldjump"/>
          </p:cNvPr>
          <p:cNvSpPr/>
          <p:nvPr/>
        </p:nvSpPr>
        <p:spPr>
          <a:xfrm>
            <a:off x="9521825" y="565277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3" grpId="0"/>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1623695" y="1600200"/>
            <a:ext cx="8648065" cy="2861310"/>
          </a:xfrm>
          <a:prstGeom prst="rect">
            <a:avLst/>
          </a:prstGeom>
          <a:noFill/>
          <a:ln w="9525">
            <a:noFill/>
          </a:ln>
        </p:spPr>
        <p:txBody>
          <a:bodyPr wrap="square">
            <a:spAutoFit/>
          </a:bodyPr>
          <a:p>
            <a:pPr>
              <a:lnSpc>
                <a:spcPct val="150000"/>
              </a:lnSpc>
            </a:pPr>
            <a:r>
              <a:rPr lang="zh-CN" sz="2400">
                <a:ea typeface="黑体" panose="02010609060101010101" pitchFamily="49" charset="-122"/>
              </a:rPr>
              <a:t>【适时总结】</a:t>
            </a:r>
            <a:r>
              <a:rPr lang="zh-CN" sz="2400">
                <a:ea typeface="宋体" panose="02010600030101010101" pitchFamily="2" charset="-122"/>
              </a:rPr>
              <a:t>电表指针异常偏转的原因</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测量前指针未指在零刻线位置</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电表未调零</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指针偏转幅度过小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量程选择过</a:t>
            </a:r>
            <a:r>
              <a:rPr lang="en-US" sz="2400">
                <a:latin typeface="Times New Roman" panose="02020603050405020304" pitchFamily="18" charset="0"/>
                <a:ea typeface="宋体" panose="02010600030101010101" pitchFamily="2" charset="-122"/>
              </a:rPr>
              <a:t>________)(3)</a:t>
            </a:r>
            <a:r>
              <a:rPr lang="zh-CN" sz="2400">
                <a:ea typeface="宋体" panose="02010600030101010101" pitchFamily="2" charset="-122"/>
              </a:rPr>
              <a:t>指针偏转幅度超过表盘刻度范围</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量程选择过小</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指针反向偏转</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电表</a:t>
            </a:r>
            <a:r>
              <a:rPr lang="en-US" sz="2400">
                <a:latin typeface="Times New Roman" panose="02020603050405020304" pitchFamily="18" charset="0"/>
                <a:ea typeface="宋体" panose="02010600030101010101" pitchFamily="2" charset="-122"/>
              </a:rPr>
              <a:t>__________________)</a:t>
            </a:r>
            <a:endParaRPr lang="zh-CN" altLang="en-US"/>
          </a:p>
        </p:txBody>
      </p:sp>
      <p:sp>
        <p:nvSpPr>
          <p:cNvPr id="102" name="文本框 101"/>
          <p:cNvSpPr txBox="1"/>
          <p:nvPr/>
        </p:nvSpPr>
        <p:spPr>
          <a:xfrm>
            <a:off x="6414135" y="2816225"/>
            <a:ext cx="15538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a:t>
            </a:r>
            <a:endParaRPr lang="zh-CN" altLang="en-US"/>
          </a:p>
        </p:txBody>
      </p:sp>
      <p:sp>
        <p:nvSpPr>
          <p:cNvPr id="2" name="文本框 1"/>
          <p:cNvSpPr txBox="1"/>
          <p:nvPr/>
        </p:nvSpPr>
        <p:spPr>
          <a:xfrm>
            <a:off x="4650740" y="3914140"/>
            <a:ext cx="24041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正负接线柱接反</a:t>
            </a:r>
            <a:endParaRPr lang="zh-CN" altLang="en-US"/>
          </a:p>
        </p:txBody>
      </p:sp>
      <p:sp>
        <p:nvSpPr>
          <p:cNvPr id="43" name="流程图: 终止 42">
            <a:hlinkClick r:id="rId1" action="ppaction://hlinksldjump"/>
          </p:cNvPr>
          <p:cNvSpPr/>
          <p:nvPr/>
        </p:nvSpPr>
        <p:spPr>
          <a:xfrm>
            <a:off x="8329295" y="494919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3" name="组合 2"/>
          <p:cNvGrpSpPr/>
          <p:nvPr/>
        </p:nvGrpSpPr>
        <p:grpSpPr>
          <a:xfrm>
            <a:off x="871220" y="1519555"/>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电阻</a:t>
              </a:r>
              <a:r>
                <a:rPr lang="zh-CN" altLang="en-US" sz="2400" dirty="0">
                  <a:latin typeface="Times New Roman" panose="02020603050405020304" pitchFamily="18" charset="0"/>
                  <a:cs typeface="Times New Roman" panose="02020603050405020304" pitchFamily="18" charset="0"/>
                </a:rPr>
                <a:t>(6年5考)</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5"/>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799465" y="2107565"/>
            <a:ext cx="1066546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电阻</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物理意义：</a:t>
            </a:r>
            <a:r>
              <a:rPr lang="zh-CN" sz="2400">
                <a:ea typeface="宋体" panose="02010600030101010101" pitchFamily="2" charset="-122"/>
              </a:rPr>
              <a:t>表示导体对电流的</a:t>
            </a:r>
            <a:r>
              <a:rPr lang="en-US" sz="2400">
                <a:latin typeface="Times New Roman" panose="02020603050405020304" pitchFamily="18" charset="0"/>
                <a:ea typeface="宋体" panose="02010600030101010101" pitchFamily="2" charset="-122"/>
              </a:rPr>
              <a:t>_______</a:t>
            </a:r>
            <a:r>
              <a:rPr lang="zh-CN" sz="2400">
                <a:ea typeface="宋体" panose="02010600030101010101" pitchFamily="2" charset="-122"/>
              </a:rPr>
              <a:t>作用．导体的电阻越大，对电流的阻碍作用就越</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电阻大小的影响因素</a:t>
            </a:r>
            <a:r>
              <a:rPr lang="en-US" sz="2400">
                <a:latin typeface="Times New Roman" panose="02020603050405020304" pitchFamily="18" charset="0"/>
                <a:ea typeface="宋体" panose="02010600030101010101" pitchFamily="2" charset="-122"/>
              </a:rPr>
              <a:t>a</a:t>
            </a:r>
            <a:r>
              <a:rPr lang="zh-CN" sz="2400">
                <a:ea typeface="宋体" panose="02010600030101010101" pitchFamily="2" charset="-122"/>
              </a:rPr>
              <a:t>．长度：同种材料，横截面积相同的导体，长度越长，电阻越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a:p>
        </p:txBody>
      </p:sp>
      <p:sp>
        <p:nvSpPr>
          <p:cNvPr id="102" name="文本框 101"/>
          <p:cNvSpPr txBox="1"/>
          <p:nvPr/>
        </p:nvSpPr>
        <p:spPr>
          <a:xfrm>
            <a:off x="5289550" y="2765425"/>
            <a:ext cx="9969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阻碍</a:t>
            </a:r>
            <a:endParaRPr lang="zh-CN" altLang="en-US"/>
          </a:p>
        </p:txBody>
      </p:sp>
      <p:sp>
        <p:nvSpPr>
          <p:cNvPr id="4" name="文本框 3"/>
          <p:cNvSpPr txBox="1"/>
          <p:nvPr/>
        </p:nvSpPr>
        <p:spPr>
          <a:xfrm>
            <a:off x="2522220" y="3303905"/>
            <a:ext cx="6515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强</a:t>
            </a:r>
            <a:endParaRPr lang="zh-CN" altLang="en-US"/>
          </a:p>
        </p:txBody>
      </p:sp>
      <p:sp>
        <p:nvSpPr>
          <p:cNvPr id="5" name="文本框 4"/>
          <p:cNvSpPr txBox="1"/>
          <p:nvPr/>
        </p:nvSpPr>
        <p:spPr>
          <a:xfrm>
            <a:off x="9526270" y="4406265"/>
            <a:ext cx="6648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a:t>
            </a:r>
            <a:endParaRPr lang="zh-CN" altLang="en-US"/>
          </a:p>
        </p:txBody>
      </p:sp>
      <p:sp>
        <p:nvSpPr>
          <p:cNvPr id="43" name="流程图: 终止 42">
            <a:hlinkClick r:id="rId2" action="ppaction://hlinksldjump"/>
          </p:cNvPr>
          <p:cNvSpPr/>
          <p:nvPr/>
        </p:nvSpPr>
        <p:spPr>
          <a:xfrm>
            <a:off x="9291955" y="533590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762000" y="1170940"/>
            <a:ext cx="1066546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a:t>
            </a:r>
            <a:r>
              <a:rPr lang="zh-CN" sz="2400">
                <a:latin typeface="Times New Roman" panose="02020603050405020304" pitchFamily="18" charset="0"/>
                <a:ea typeface="宋体" panose="02010600030101010101" pitchFamily="2" charset="-122"/>
              </a:rPr>
              <a:t>横截面积：同种材料，长度相同的导体，横截面积越大，电阻越</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a:t>
            </a:r>
            <a:r>
              <a:rPr lang="en-US" sz="2400">
                <a:latin typeface="Times New Roman" panose="02020603050405020304" pitchFamily="18" charset="0"/>
                <a:cs typeface="仿宋_GB2312" charset="0"/>
              </a:rPr>
              <a:t>[2015.32(2)</a:t>
            </a:r>
            <a:r>
              <a:rPr lang="en-US" sz="2400">
                <a:latin typeface="宋体" panose="02010600030101010101" pitchFamily="2" charset="-122"/>
                <a:cs typeface="仿宋_GB2312" charset="0"/>
              </a:rPr>
              <a:t>②</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仿宋_GB2312" charset="0"/>
              </a:rPr>
              <a:t>]</a:t>
            </a:r>
            <a:r>
              <a:rPr lang="en-US" sz="2400">
                <a:latin typeface="Times New Roman" panose="02020603050405020304" pitchFamily="18" charset="0"/>
                <a:ea typeface="宋体" panose="02010600030101010101" pitchFamily="2" charset="-122"/>
              </a:rPr>
              <a:t>c</a:t>
            </a:r>
            <a:r>
              <a:rPr lang="zh-CN" sz="2400">
                <a:ea typeface="宋体" panose="02010600030101010101" pitchFamily="2" charset="-122"/>
              </a:rPr>
              <a:t>．除以上两种因素外，还与导体的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有关．</a:t>
            </a:r>
            <a:r>
              <a:rPr lang="en-US" sz="2400">
                <a:latin typeface="Times New Roman" panose="02020603050405020304" pitchFamily="18" charset="0"/>
                <a:ea typeface="宋体" panose="02010600030101010101" pitchFamily="2" charset="-122"/>
              </a:rPr>
              <a:t>(3)</a:t>
            </a:r>
            <a:r>
              <a:rPr lang="zh-CN" sz="2400">
                <a:ea typeface="黑体" panose="02010609060101010101" pitchFamily="49" charset="-122"/>
              </a:rPr>
              <a:t>符号</a:t>
            </a:r>
            <a:r>
              <a:rPr lang="zh-CN" sz="2400">
                <a:ea typeface="宋体" panose="02010600030101010101" pitchFamily="2" charset="-122"/>
              </a:rPr>
              <a:t>：电阻通常用字母</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表示．</a:t>
            </a:r>
            <a:r>
              <a:rPr lang="en-US" sz="2400">
                <a:latin typeface="Times New Roman" panose="02020603050405020304" pitchFamily="18" charset="0"/>
                <a:ea typeface="宋体" panose="02010600030101010101" pitchFamily="2" charset="-122"/>
              </a:rPr>
              <a:t>(4)</a:t>
            </a:r>
            <a:r>
              <a:rPr lang="zh-CN" sz="2400">
                <a:ea typeface="黑体" panose="02010609060101010101" pitchFamily="49" charset="-122"/>
              </a:rPr>
              <a:t>单位国际单位</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，简称</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，符号为</a:t>
            </a:r>
            <a:r>
              <a:rPr lang="en-US" sz="2400">
                <a:latin typeface="Times New Roman" panose="02020603050405020304" pitchFamily="18" charset="0"/>
                <a:ea typeface="宋体" panose="02010600030101010101" pitchFamily="2" charset="-122"/>
              </a:rPr>
              <a:t>______.</a:t>
            </a:r>
            <a:r>
              <a:rPr lang="zh-CN" sz="2400">
                <a:ea typeface="黑体" panose="02010609060101010101" pitchFamily="49" charset="-122"/>
              </a:rPr>
              <a:t>常用单位：</a:t>
            </a:r>
            <a:r>
              <a:rPr lang="zh-CN" sz="2400">
                <a:ea typeface="宋体" panose="02010600030101010101" pitchFamily="2" charset="-122"/>
              </a:rPr>
              <a:t>千欧</a:t>
            </a:r>
            <a:r>
              <a:rPr lang="en-US" sz="2400">
                <a:latin typeface="Times New Roman" panose="02020603050405020304" pitchFamily="18" charset="0"/>
                <a:ea typeface="宋体" panose="02010600030101010101" pitchFamily="2" charset="-122"/>
              </a:rPr>
              <a:t>(kΩ)</a:t>
            </a:r>
            <a:r>
              <a:rPr lang="zh-CN" sz="2400">
                <a:ea typeface="宋体" panose="02010600030101010101" pitchFamily="2" charset="-122"/>
              </a:rPr>
              <a:t>、兆欧</a:t>
            </a:r>
            <a:r>
              <a:rPr lang="en-US" sz="2400">
                <a:latin typeface="Times New Roman" panose="02020603050405020304" pitchFamily="18" charset="0"/>
                <a:ea typeface="宋体" panose="02010600030101010101" pitchFamily="2" charset="-122"/>
              </a:rPr>
              <a:t>(MΩ)</a:t>
            </a:r>
            <a:r>
              <a:rPr lang="zh-CN" sz="2400">
                <a:ea typeface="宋体" panose="02010600030101010101" pitchFamily="2" charset="-122"/>
              </a:rPr>
              <a:t>．</a:t>
            </a:r>
            <a:r>
              <a:rPr lang="zh-CN" sz="2400">
                <a:ea typeface="黑体" panose="02010609060101010101" pitchFamily="49" charset="-122"/>
              </a:rPr>
              <a:t>单位换算</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 kΩ</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______Ω</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 MΩ</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______Ω.</a:t>
            </a:r>
            <a:endParaRPr lang="zh-CN" altLang="en-US"/>
          </a:p>
        </p:txBody>
      </p:sp>
      <p:sp>
        <p:nvSpPr>
          <p:cNvPr id="102" name="文本框 101"/>
          <p:cNvSpPr txBox="1"/>
          <p:nvPr/>
        </p:nvSpPr>
        <p:spPr>
          <a:xfrm>
            <a:off x="9994900" y="1269365"/>
            <a:ext cx="7486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a:t>
            </a:r>
            <a:endParaRPr lang="zh-CN" altLang="en-US"/>
          </a:p>
        </p:txBody>
      </p:sp>
      <p:sp>
        <p:nvSpPr>
          <p:cNvPr id="2" name="文本框 1"/>
          <p:cNvSpPr txBox="1"/>
          <p:nvPr/>
        </p:nvSpPr>
        <p:spPr>
          <a:xfrm>
            <a:off x="5765165" y="2365375"/>
            <a:ext cx="9836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材料</a:t>
            </a:r>
            <a:endParaRPr lang="zh-CN" altLang="en-US"/>
          </a:p>
        </p:txBody>
      </p:sp>
      <p:sp>
        <p:nvSpPr>
          <p:cNvPr id="4" name="文本框 3"/>
          <p:cNvSpPr txBox="1"/>
          <p:nvPr/>
        </p:nvSpPr>
        <p:spPr>
          <a:xfrm>
            <a:off x="7278370" y="2365375"/>
            <a:ext cx="13036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温度</a:t>
            </a:r>
            <a:endParaRPr lang="zh-CN" altLang="en-US"/>
          </a:p>
        </p:txBody>
      </p:sp>
      <p:sp>
        <p:nvSpPr>
          <p:cNvPr id="5" name="文本框 4"/>
          <p:cNvSpPr txBox="1"/>
          <p:nvPr/>
        </p:nvSpPr>
        <p:spPr>
          <a:xfrm>
            <a:off x="4586605" y="2903855"/>
            <a:ext cx="85979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R</a:t>
            </a:r>
            <a:endParaRPr lang="zh-CN" altLang="en-US"/>
          </a:p>
        </p:txBody>
      </p:sp>
      <p:sp>
        <p:nvSpPr>
          <p:cNvPr id="6" name="文本框 5"/>
          <p:cNvSpPr txBox="1"/>
          <p:nvPr/>
        </p:nvSpPr>
        <p:spPr>
          <a:xfrm>
            <a:off x="2585085" y="4003675"/>
            <a:ext cx="9283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欧姆</a:t>
            </a:r>
            <a:endParaRPr lang="zh-CN" altLang="en-US"/>
          </a:p>
        </p:txBody>
      </p:sp>
      <p:sp>
        <p:nvSpPr>
          <p:cNvPr id="7" name="文本框 6"/>
          <p:cNvSpPr txBox="1"/>
          <p:nvPr/>
        </p:nvSpPr>
        <p:spPr>
          <a:xfrm>
            <a:off x="4737100" y="4003675"/>
            <a:ext cx="7061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欧</a:t>
            </a:r>
            <a:endParaRPr lang="zh-CN" altLang="en-US"/>
          </a:p>
        </p:txBody>
      </p:sp>
      <p:sp>
        <p:nvSpPr>
          <p:cNvPr id="8" name="文本框 7"/>
          <p:cNvSpPr txBox="1"/>
          <p:nvPr/>
        </p:nvSpPr>
        <p:spPr>
          <a:xfrm>
            <a:off x="6776085" y="4003675"/>
            <a:ext cx="74803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Ω</a:t>
            </a:r>
            <a:endParaRPr lang="zh-CN" altLang="en-US"/>
          </a:p>
        </p:txBody>
      </p:sp>
      <p:sp>
        <p:nvSpPr>
          <p:cNvPr id="9" name="文本框 8"/>
          <p:cNvSpPr txBox="1"/>
          <p:nvPr/>
        </p:nvSpPr>
        <p:spPr>
          <a:xfrm>
            <a:off x="3418205" y="5090160"/>
            <a:ext cx="9010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rPr>
              <a:t>3</a:t>
            </a:r>
            <a:r>
              <a:rPr lang="zh-CN" sz="2400">
                <a:solidFill>
                  <a:srgbClr val="FF0000"/>
                </a:solidFill>
                <a:ea typeface="宋体" panose="02010600030101010101" pitchFamily="2" charset="-122"/>
              </a:rPr>
              <a:t>　</a:t>
            </a:r>
            <a:endParaRPr lang="zh-CN" altLang="en-US"/>
          </a:p>
        </p:txBody>
      </p:sp>
      <p:sp>
        <p:nvSpPr>
          <p:cNvPr id="10" name="文本框 9"/>
          <p:cNvSpPr txBox="1"/>
          <p:nvPr/>
        </p:nvSpPr>
        <p:spPr>
          <a:xfrm>
            <a:off x="5765165" y="5090160"/>
            <a:ext cx="9010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rPr>
              <a:t>6</a:t>
            </a:r>
            <a:r>
              <a:rPr lang="zh-CN" sz="2400">
                <a:solidFill>
                  <a:srgbClr val="FF0000"/>
                </a:solidFill>
                <a:ea typeface="宋体" panose="02010600030101010101" pitchFamily="2" charset="-122"/>
              </a:rPr>
              <a:t>　</a:t>
            </a:r>
            <a:endParaRPr lang="zh-CN" altLang="en-US"/>
          </a:p>
        </p:txBody>
      </p:sp>
      <p:sp>
        <p:nvSpPr>
          <p:cNvPr id="43" name="流程图: 终止 42">
            <a:hlinkClick r:id="rId1" action="ppaction://hlinksldjump"/>
          </p:cNvPr>
          <p:cNvSpPr/>
          <p:nvPr/>
        </p:nvSpPr>
        <p:spPr>
          <a:xfrm>
            <a:off x="9051290" y="507301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0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601345" y="749617"/>
            <a:ext cx="5080000" cy="645160"/>
          </a:xfrm>
          <a:prstGeom prst="rect">
            <a:avLst/>
          </a:prstGeom>
          <a:noFill/>
          <a:ln w="9525">
            <a:noFill/>
          </a:ln>
        </p:spPr>
        <p:txBody>
          <a:bodyPr>
            <a:spAutoFit/>
          </a:bodyPr>
          <a:p>
            <a:pPr>
              <a:lnSpc>
                <a:spcPct val="150000"/>
              </a:lnSpc>
            </a:pPr>
            <a:r>
              <a:rPr lang="en-US" sz="2400">
                <a:latin typeface="Times New Roman" panose="02020603050405020304" pitchFamily="18" charset="0"/>
                <a:ea typeface="宋体" panose="02010600030101010101" pitchFamily="2" charset="-122"/>
              </a:rPr>
              <a:t>2. </a:t>
            </a:r>
            <a:r>
              <a:rPr lang="zh-CN" sz="2400">
                <a:ea typeface="黑体" panose="02010609060101010101" pitchFamily="49" charset="-122"/>
              </a:rPr>
              <a:t>物质的导电性能</a:t>
            </a:r>
            <a:endParaRPr lang="zh-CN" altLang="en-US"/>
          </a:p>
        </p:txBody>
      </p:sp>
      <p:graphicFrame>
        <p:nvGraphicFramePr>
          <p:cNvPr id="2" name="表格 1"/>
          <p:cNvGraphicFramePr/>
          <p:nvPr>
            <p:custDataLst>
              <p:tags r:id="rId1"/>
            </p:custDataLst>
          </p:nvPr>
        </p:nvGraphicFramePr>
        <p:xfrm>
          <a:off x="673100" y="1496695"/>
          <a:ext cx="10808970" cy="4937760"/>
        </p:xfrm>
        <a:graphic>
          <a:graphicData uri="http://schemas.openxmlformats.org/drawingml/2006/table">
            <a:tbl>
              <a:tblPr firstRow="1" bandRow="1">
                <a:tableStyleId>{5940675A-B579-460E-94D1-54222C63F5DA}</a:tableStyleId>
              </a:tblPr>
              <a:tblGrid>
                <a:gridCol w="2059305"/>
                <a:gridCol w="3449955"/>
                <a:gridCol w="5299710"/>
              </a:tblGrid>
              <a:tr h="548640">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分类</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定义</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举例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1097280">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导体</a:t>
                      </a:r>
                      <a:r>
                        <a:rPr lang="en-US" altLang="zh-CN" sz="2400" b="0">
                          <a:latin typeface="Times New Roman" panose="02020603050405020304" pitchFamily="18" charset="0"/>
                          <a:ea typeface="黑体" panose="02010609060101010101" pitchFamily="49" charset="-122"/>
                          <a:cs typeface="Times New Roman" panose="02020603050405020304" pitchFamily="18" charset="0"/>
                        </a:rPr>
                        <a:t>[2015.32(1)]</a:t>
                      </a:r>
                      <a:endParaRPr 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altLang="zh-CN" sz="2400" b="0">
                          <a:latin typeface="宋体" panose="02010600030101010101" pitchFamily="2" charset="-122"/>
                        </a:rPr>
                        <a:t>___________</a:t>
                      </a:r>
                      <a:r>
                        <a:rPr lang="zh-CN" altLang="zh-CN" sz="2400" b="0">
                          <a:ea typeface="宋体" panose="02010600030101010101" pitchFamily="2" charset="-122"/>
                        </a:rPr>
                        <a:t>的物体</a:t>
                      </a:r>
                      <a:endParaRPr lang="zh-CN" sz="2400" b="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altLang="zh-CN" sz="2400" b="0">
                          <a:latin typeface="Times New Roman" panose="02020603050405020304" pitchFamily="18" charset="0"/>
                        </a:rPr>
                        <a:t>雨水、金属、人体、大地、石墨、食盐水、湿木棒等</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绝缘体</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_____________</a:t>
                      </a:r>
                      <a:r>
                        <a:rPr lang="zh-CN" sz="2400" b="0">
                          <a:ea typeface="宋体" panose="02010600030101010101" pitchFamily="2" charset="-122"/>
                        </a:rPr>
                        <a:t>的物体</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橡胶、常态下的玻璃、塑料、油、陶瓷、干燥的空气、食盐晶体等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半导体</a:t>
                      </a:r>
                      <a:r>
                        <a:rPr lang="en-US" altLang="zh-CN" sz="2400" b="0">
                          <a:latin typeface="Times New Roman" panose="02020603050405020304" pitchFamily="18" charset="0"/>
                          <a:ea typeface="黑体" panose="02010609060101010101" pitchFamily="49" charset="-122"/>
                          <a:cs typeface="Times New Roman" panose="02020603050405020304" pitchFamily="18" charset="0"/>
                        </a:rPr>
                        <a:t>(2015.24第1空)</a:t>
                      </a:r>
                      <a:endParaRPr 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altLang="zh-CN" sz="2400" b="0">
                          <a:latin typeface="Times New Roman" panose="02020603050405020304" pitchFamily="18" charset="0"/>
                        </a:rPr>
                        <a:t>导电性质</a:t>
                      </a:r>
                      <a:r>
                        <a:rPr lang="en-US" altLang="zh-CN" sz="2400" b="0">
                          <a:latin typeface="宋体" panose="02010600030101010101" pitchFamily="2" charset="-122"/>
                          <a:ea typeface="宋体" panose="02010600030101010101" pitchFamily="2" charset="-122"/>
                        </a:rPr>
                        <a:t>介于</a:t>
                      </a:r>
                      <a:r>
                        <a:rPr lang="en-US" altLang="zh-CN" sz="2400" b="0">
                          <a:latin typeface="宋体" panose="02010600030101010101" pitchFamily="2" charset="-122"/>
                        </a:rPr>
                        <a:t>________</a:t>
                      </a:r>
                      <a:r>
                        <a:rPr lang="zh-CN" altLang="zh-CN" sz="2400" b="0">
                          <a:ea typeface="宋体" panose="02010600030101010101" pitchFamily="2" charset="-122"/>
                        </a:rPr>
                        <a:t>和</a:t>
                      </a:r>
                      <a:r>
                        <a:rPr lang="en-US" altLang="zh-CN" sz="2400" b="0">
                          <a:latin typeface="宋体" panose="02010600030101010101" pitchFamily="2" charset="-122"/>
                        </a:rPr>
                        <a:t>________</a:t>
                      </a:r>
                      <a:r>
                        <a:rPr lang="zh-CN" altLang="zh-CN" sz="2400" b="0">
                          <a:ea typeface="宋体" panose="02010600030101010101" pitchFamily="2" charset="-122"/>
                        </a:rPr>
                        <a:t>之间的物质</a:t>
                      </a:r>
                      <a:endParaRPr lang="zh-CN" sz="2400" b="0">
                        <a:ea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altLang="zh-CN" sz="2400" b="0">
                          <a:latin typeface="Times New Roman" panose="02020603050405020304" pitchFamily="18" charset="0"/>
                        </a:rPr>
                        <a:t>制作发光二极管、热敏电阻、光敏电阻、压敏电阻的材料、锗、硅等</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a:txBody>
                    <a:bodyPr/>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超导体</a:t>
                      </a:r>
                      <a:r>
                        <a:rPr lang="en-US" altLang="zh-CN" sz="2400" b="0">
                          <a:latin typeface="Times New Roman" panose="02020603050405020304" pitchFamily="18" charset="0"/>
                          <a:ea typeface="黑体" panose="02010609060101010101" pitchFamily="49" charset="-122"/>
                          <a:cs typeface="Times New Roman" panose="02020603050405020304" pitchFamily="18" charset="0"/>
                        </a:rPr>
                        <a:t>(2018.28第2空)</a:t>
                      </a:r>
                      <a:endParaRPr 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altLang="zh-CN" sz="2400" b="0">
                          <a:latin typeface="Times New Roman" panose="02020603050405020304" pitchFamily="18" charset="0"/>
                        </a:rPr>
                        <a:t>在超低温的情况下电阻突然减小为</a:t>
                      </a:r>
                      <a:r>
                        <a:rPr lang="en-US" altLang="zh-CN" sz="2400" b="0">
                          <a:latin typeface="宋体" panose="02010600030101010101" pitchFamily="2" charset="-122"/>
                        </a:rPr>
                        <a:t>________</a:t>
                      </a:r>
                      <a:endParaRPr lang="en-US" sz="2400" b="0">
                        <a:latin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altLang="zh-CN" sz="2400" b="0">
                          <a:latin typeface="Times New Roman" panose="02020603050405020304" pitchFamily="18" charset="0"/>
                        </a:rPr>
                        <a:t>超导船、</a:t>
                      </a:r>
                      <a:r>
                        <a:rPr lang="en-US" altLang="zh-CN" sz="2400" b="0">
                          <a:latin typeface="宋体" panose="02010600030101010101" pitchFamily="2" charset="-122"/>
                          <a:ea typeface="宋体" panose="02010600030101010101" pitchFamily="2" charset="-122"/>
                        </a:rPr>
                        <a:t>超导磁悬浮列车等</a:t>
                      </a:r>
                      <a:endParaRPr 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2" name="文本框 101"/>
          <p:cNvSpPr txBox="1"/>
          <p:nvPr/>
        </p:nvSpPr>
        <p:spPr>
          <a:xfrm>
            <a:off x="3305175" y="2409190"/>
            <a:ext cx="15805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容易导电</a:t>
            </a:r>
            <a:endParaRPr lang="zh-CN" altLang="en-US"/>
          </a:p>
        </p:txBody>
      </p:sp>
      <p:sp>
        <p:nvSpPr>
          <p:cNvPr id="3" name="文本框 2"/>
          <p:cNvSpPr txBox="1"/>
          <p:nvPr/>
        </p:nvSpPr>
        <p:spPr>
          <a:xfrm>
            <a:off x="3145790" y="3447415"/>
            <a:ext cx="19558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不容易导电</a:t>
            </a:r>
            <a:endParaRPr lang="zh-CN" altLang="en-US"/>
          </a:p>
        </p:txBody>
      </p:sp>
      <p:sp>
        <p:nvSpPr>
          <p:cNvPr id="4" name="文本框 3"/>
          <p:cNvSpPr txBox="1"/>
          <p:nvPr/>
        </p:nvSpPr>
        <p:spPr>
          <a:xfrm>
            <a:off x="4862195" y="4272280"/>
            <a:ext cx="1011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导体</a:t>
            </a:r>
            <a:endParaRPr lang="zh-CN" altLang="en-US"/>
          </a:p>
        </p:txBody>
      </p:sp>
      <p:sp>
        <p:nvSpPr>
          <p:cNvPr id="5" name="文本框 4"/>
          <p:cNvSpPr txBox="1"/>
          <p:nvPr/>
        </p:nvSpPr>
        <p:spPr>
          <a:xfrm>
            <a:off x="3305175" y="4801235"/>
            <a:ext cx="11652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绝缘体</a:t>
            </a:r>
            <a:endParaRPr lang="zh-CN" altLang="en-US"/>
          </a:p>
        </p:txBody>
      </p:sp>
      <p:sp>
        <p:nvSpPr>
          <p:cNvPr id="43" name="流程图: 终止 42">
            <a:hlinkClick r:id="rId2" action="ppaction://hlinksldjump"/>
          </p:cNvPr>
          <p:cNvSpPr/>
          <p:nvPr/>
        </p:nvSpPr>
        <p:spPr>
          <a:xfrm>
            <a:off x="9376410" y="80899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
        <p:nvSpPr>
          <p:cNvPr id="7" name="文本框 6"/>
          <p:cNvSpPr txBox="1"/>
          <p:nvPr/>
        </p:nvSpPr>
        <p:spPr>
          <a:xfrm>
            <a:off x="4575175" y="5917565"/>
            <a:ext cx="5105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零</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3" grpId="0"/>
      <p:bldP spid="4" grpId="0"/>
      <p:bldP spid="5"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5" name="组合 4"/>
          <p:cNvGrpSpPr/>
          <p:nvPr/>
        </p:nvGrpSpPr>
        <p:grpSpPr>
          <a:xfrm>
            <a:off x="502285" y="1510030"/>
            <a:ext cx="11146790" cy="3415030"/>
            <a:chOff x="966" y="3835"/>
            <a:chExt cx="17554" cy="5378"/>
          </a:xfrm>
        </p:grpSpPr>
        <p:sp>
          <p:nvSpPr>
            <p:cNvPr id="3" name="文本框 2"/>
            <p:cNvSpPr txBox="1"/>
            <p:nvPr/>
          </p:nvSpPr>
          <p:spPr>
            <a:xfrm>
              <a:off x="966" y="3835"/>
              <a:ext cx="17555" cy="5378"/>
            </a:xfrm>
            <a:prstGeom prst="rect">
              <a:avLst/>
            </a:prstGeom>
            <a:noFill/>
            <a:ln w="9525">
              <a:noFill/>
            </a:ln>
          </p:spPr>
          <p:txBody>
            <a:bodyPr wrap="square">
              <a:spAutoFit/>
            </a:bodyPr>
            <a:p>
              <a:pPr>
                <a:lnSpc>
                  <a:spcPct val="150000"/>
                </a:lnSpc>
              </a:pPr>
              <a:r>
                <a:rPr lang="zh-CN" sz="2400">
                  <a:ea typeface="黑体" panose="02010609060101010101" pitchFamily="49" charset="-122"/>
                </a:rPr>
                <a:t>【适时总结】</a:t>
              </a:r>
              <a:r>
                <a:rPr lang="en-US" sz="2400">
                  <a:latin typeface="Times New Roman" panose="02020603050405020304" pitchFamily="18" charset="0"/>
                  <a:ea typeface="宋体" panose="02010600030101010101" pitchFamily="2" charset="-122"/>
                </a:rPr>
                <a:t>a</a:t>
              </a:r>
              <a:r>
                <a:rPr lang="zh-CN" sz="2400">
                  <a:ea typeface="宋体" panose="02010600030101010101" pitchFamily="2" charset="-122"/>
                </a:rPr>
                <a:t>．超导体电阻为零，由             可知，欧姆定律不再适用；</a:t>
              </a:r>
              <a:r>
                <a:rPr lang="en-US" sz="2400">
                  <a:latin typeface="Times New Roman" panose="02020603050405020304" pitchFamily="18" charset="0"/>
                  <a:ea typeface="宋体" panose="02010600030101010101" pitchFamily="2" charset="-122"/>
                </a:rPr>
                <a:t>b</a:t>
              </a:r>
              <a:r>
                <a:rPr lang="zh-CN" sz="2400">
                  <a:ea typeface="宋体" panose="02010600030101010101" pitchFamily="2" charset="-122"/>
                </a:rPr>
                <a:t>．超导体无电阻，利用电阻工作的仪器不能用超导体</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如滑动变阻器的电阻丝等</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c</a:t>
              </a:r>
              <a:r>
                <a:rPr lang="zh-CN" sz="2400">
                  <a:ea typeface="宋体" panose="02010600030101010101" pitchFamily="2" charset="-122"/>
                </a:rPr>
                <a:t>．超导体无电流的热效应，利用电流的热效应工作的设备不能利用超导体</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如电热丝等</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d</a:t>
              </a:r>
              <a:r>
                <a:rPr lang="zh-CN" sz="2400">
                  <a:ea typeface="宋体" panose="02010600030101010101" pitchFamily="2" charset="-122"/>
                </a:rPr>
                <a:t>．超导体无电阻，对能量的损耗小，适合做输电导线等．</a:t>
              </a:r>
              <a:endParaRPr lang="zh-CN" altLang="en-US"/>
            </a:p>
          </p:txBody>
        </p:sp>
        <p:pic>
          <p:nvPicPr>
            <p:cNvPr id="4" name="图片 3"/>
            <p:cNvPicPr>
              <a:picLocks noChangeAspect="1"/>
            </p:cNvPicPr>
            <p:nvPr/>
          </p:nvPicPr>
          <p:blipFill>
            <a:blip r:embed="rId1"/>
            <a:srcRect t="-3968" r="84006" b="-3889"/>
            <a:stretch>
              <a:fillRect/>
            </a:stretch>
          </p:blipFill>
          <p:spPr>
            <a:xfrm>
              <a:off x="6315" y="4607"/>
              <a:ext cx="1332" cy="1359"/>
            </a:xfrm>
            <a:prstGeom prst="rect">
              <a:avLst/>
            </a:prstGeom>
          </p:spPr>
        </p:pic>
      </p:grpSp>
      <p:sp>
        <p:nvSpPr>
          <p:cNvPr id="43" name="流程图: 终止 42">
            <a:hlinkClick r:id="rId2" action="ppaction://hlinksldjump"/>
          </p:cNvPr>
          <p:cNvSpPr/>
          <p:nvPr/>
        </p:nvSpPr>
        <p:spPr>
          <a:xfrm>
            <a:off x="9173210" y="506920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 name="组合 1"/>
          <p:cNvGrpSpPr/>
          <p:nvPr/>
        </p:nvGrpSpPr>
        <p:grpSpPr>
          <a:xfrm>
            <a:off x="888365" y="1066800"/>
            <a:ext cx="10210800" cy="521970"/>
            <a:chOff x="894" y="3246"/>
            <a:chExt cx="16080" cy="822"/>
          </a:xfrm>
        </p:grpSpPr>
        <p:sp>
          <p:nvSpPr>
            <p:cNvPr id="4"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变阻器</a:t>
              </a:r>
              <a:r>
                <a:rPr lang="zh-CN" altLang="en-US" sz="2400" dirty="0">
                  <a:latin typeface="Times New Roman" panose="02020603050405020304" pitchFamily="18" charset="0"/>
                  <a:cs typeface="Times New Roman" panose="02020603050405020304" pitchFamily="18" charset="0"/>
                </a:rPr>
                <a:t>(6年</a:t>
              </a:r>
              <a:r>
                <a:rPr lang="en-US" altLang="zh-CN" sz="2400" dirty="0">
                  <a:latin typeface="Times New Roman" panose="02020603050405020304" pitchFamily="18" charset="0"/>
                  <a:cs typeface="Times New Roman" panose="02020603050405020304" pitchFamily="18" charset="0"/>
                </a:rPr>
                <a:t>4</a:t>
              </a:r>
              <a:r>
                <a:rPr lang="zh-CN" altLang="en-US" sz="2400" dirty="0">
                  <a:latin typeface="Times New Roman" panose="02020603050405020304" pitchFamily="18" charset="0"/>
                  <a:cs typeface="Times New Roman" panose="02020603050405020304" pitchFamily="18" charset="0"/>
                </a:rPr>
                <a:t>考)</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5" name="组合 13"/>
            <p:cNvGrpSpPr/>
            <p:nvPr/>
          </p:nvGrpSpPr>
          <p:grpSpPr>
            <a:xfrm>
              <a:off x="894" y="3246"/>
              <a:ext cx="2665" cy="822"/>
              <a:chOff x="6686" y="8865"/>
              <a:chExt cx="2836" cy="877"/>
            </a:xfrm>
          </p:grpSpPr>
          <p:pic>
            <p:nvPicPr>
              <p:cNvPr id="6"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7" name="文本框 10"/>
              <p:cNvSpPr txBox="1"/>
              <p:nvPr/>
            </p:nvSpPr>
            <p:spPr>
              <a:xfrm>
                <a:off x="6686" y="8865"/>
                <a:ext cx="1536" cy="875"/>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8"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9" name="文本框 8"/>
          <p:cNvSpPr txBox="1"/>
          <p:nvPr/>
        </p:nvSpPr>
        <p:spPr>
          <a:xfrm>
            <a:off x="744220" y="1555750"/>
            <a:ext cx="1066355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用途：</a:t>
            </a:r>
            <a:r>
              <a:rPr lang="zh-CN" sz="2400">
                <a:ea typeface="宋体" panose="02010600030101010101" pitchFamily="2" charset="-122"/>
              </a:rPr>
              <a:t>用来改变接入电路中的</a:t>
            </a:r>
            <a:r>
              <a:rPr lang="en-US" sz="2400">
                <a:latin typeface="Times New Roman" panose="02020603050405020304" pitchFamily="18" charset="0"/>
                <a:ea typeface="宋体" panose="02010600030101010101" pitchFamily="2" charset="-122"/>
              </a:rPr>
              <a:t>______</a:t>
            </a:r>
            <a:r>
              <a:rPr lang="en-US" sz="2400">
                <a:latin typeface="Times New Roman" panose="02020603050405020304" pitchFamily="18" charset="0"/>
                <a:cs typeface="Times New Roman" panose="02020603050405020304" pitchFamily="18" charset="0"/>
              </a:rPr>
              <a:t>__</a:t>
            </a:r>
            <a:r>
              <a:rPr lang="zh-CN" sz="2400">
                <a:ea typeface="宋体" panose="02010600030101010101" pitchFamily="2" charset="-122"/>
              </a:rPr>
              <a:t>大小的器件．</a:t>
            </a:r>
            <a:r>
              <a:rPr lang="en-US" sz="2400">
                <a:latin typeface="Times New Roman" panose="02020603050405020304" pitchFamily="18" charset="0"/>
                <a:ea typeface="宋体" panose="02010600030101010101" pitchFamily="2" charset="-122"/>
              </a:rPr>
              <a:t>2. </a:t>
            </a:r>
            <a:r>
              <a:rPr lang="zh-CN" sz="2400">
                <a:ea typeface="黑体" panose="02010609060101010101" pitchFamily="49" charset="-122"/>
              </a:rPr>
              <a:t>常见的变阻器：</a:t>
            </a:r>
            <a:r>
              <a:rPr lang="zh-CN" sz="2400">
                <a:ea typeface="宋体" panose="02010600030101010101" pitchFamily="2" charset="-122"/>
              </a:rPr>
              <a:t>滑动变阻器、电阻箱和电位器等．</a:t>
            </a:r>
            <a:r>
              <a:rPr lang="en-US" sz="2400">
                <a:latin typeface="Times New Roman" panose="02020603050405020304" pitchFamily="18" charset="0"/>
                <a:ea typeface="宋体" panose="02010600030101010101" pitchFamily="2" charset="-122"/>
              </a:rPr>
              <a:t>3. </a:t>
            </a:r>
            <a:r>
              <a:rPr lang="zh-CN" sz="2400">
                <a:ea typeface="黑体" panose="02010609060101010101" pitchFamily="49" charset="-122"/>
              </a:rPr>
              <a:t>滑动变阻器</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原理：</a:t>
            </a:r>
            <a:r>
              <a:rPr lang="zh-CN" sz="2400">
                <a:ea typeface="宋体" panose="02010600030101010101" pitchFamily="2" charset="-122"/>
              </a:rPr>
              <a:t>滑动变阻器是靠改变接入电路中电阻丝的</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来改变电阻，从而达到连续改变</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大</a:t>
            </a:r>
            <a:r>
              <a:rPr lang="zh-CN" sz="2400">
                <a:latin typeface="Times New Roman" panose="02020603050405020304" pitchFamily="18" charset="0"/>
                <a:ea typeface="宋体" panose="02010600030101010101" pitchFamily="2" charset="-122"/>
              </a:rPr>
              <a:t>小的目的．</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实物图与电路符号：</a:t>
            </a:r>
            <a:endParaRPr lang="zh-CN" altLang="en-US"/>
          </a:p>
        </p:txBody>
      </p:sp>
      <p:pic>
        <p:nvPicPr>
          <p:cNvPr id="10" name="图片 9"/>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314190" y="4612005"/>
            <a:ext cx="2893060" cy="1518285"/>
          </a:xfrm>
          <a:prstGeom prst="rect">
            <a:avLst/>
          </a:prstGeom>
        </p:spPr>
      </p:pic>
      <p:sp>
        <p:nvSpPr>
          <p:cNvPr id="11" name="文本框 10"/>
          <p:cNvSpPr txBox="1"/>
          <p:nvPr/>
        </p:nvSpPr>
        <p:spPr>
          <a:xfrm>
            <a:off x="5203825" y="1695450"/>
            <a:ext cx="8185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电阻</a:t>
            </a:r>
            <a:endParaRPr lang="zh-CN" altLang="en-US"/>
          </a:p>
        </p:txBody>
      </p:sp>
      <p:sp>
        <p:nvSpPr>
          <p:cNvPr id="12" name="文本框 11"/>
          <p:cNvSpPr txBox="1"/>
          <p:nvPr/>
        </p:nvSpPr>
        <p:spPr>
          <a:xfrm>
            <a:off x="7564120" y="3375660"/>
            <a:ext cx="12757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长度　</a:t>
            </a:r>
            <a:endParaRPr lang="zh-CN" altLang="en-US"/>
          </a:p>
        </p:txBody>
      </p:sp>
      <p:sp>
        <p:nvSpPr>
          <p:cNvPr id="13" name="文本框 12"/>
          <p:cNvSpPr txBox="1"/>
          <p:nvPr/>
        </p:nvSpPr>
        <p:spPr>
          <a:xfrm>
            <a:off x="2555875" y="3859530"/>
            <a:ext cx="14789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a:t>
            </a:r>
            <a:endParaRPr lang="zh-CN" altLang="en-US"/>
          </a:p>
        </p:txBody>
      </p:sp>
      <p:sp>
        <p:nvSpPr>
          <p:cNvPr id="43" name="流程图: 终止 42">
            <a:hlinkClick r:id="rId3" action="ppaction://hlinksldjump"/>
          </p:cNvPr>
          <p:cNvSpPr/>
          <p:nvPr/>
        </p:nvSpPr>
        <p:spPr>
          <a:xfrm>
            <a:off x="9123680" y="513207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908685" y="1535430"/>
            <a:ext cx="1039622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黑体" panose="02010609060101010101" pitchFamily="49" charset="-122"/>
              </a:rPr>
              <a:t>铭牌解读</a:t>
            </a:r>
            <a:r>
              <a:rPr lang="zh-CN" sz="2400">
                <a:ea typeface="宋体" panose="02010600030101010101" pitchFamily="2" charset="-122"/>
              </a:rPr>
              <a:t>：某滑动变阻器标有</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20 Ω</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2 A</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字样，</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20 Ω</a:t>
            </a:r>
            <a:r>
              <a:rPr lang="zh-CN" sz="2400">
                <a:ea typeface="宋体" panose="02010600030101010101" pitchFamily="2" charset="-122"/>
              </a:rPr>
              <a:t>表示</a:t>
            </a:r>
            <a:r>
              <a:rPr lang="en-US" sz="2400">
                <a:latin typeface="Times New Roman" panose="02020603050405020304" pitchFamily="18" charset="0"/>
                <a:ea typeface="宋体" panose="02010600030101010101" pitchFamily="2" charset="-122"/>
              </a:rPr>
              <a:t>_______________________________</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2 A</a:t>
            </a:r>
            <a:r>
              <a:rPr lang="zh-CN" sz="2400">
                <a:ea typeface="宋体" panose="02010600030101010101" pitchFamily="2" charset="-122"/>
              </a:rPr>
              <a:t>表示</a:t>
            </a:r>
            <a:r>
              <a:rPr lang="en-US" sz="2400">
                <a:latin typeface="Times New Roman" panose="02020603050405020304" pitchFamily="18" charset="0"/>
                <a:ea typeface="宋体" panose="02010600030101010101" pitchFamily="2" charset="-122"/>
              </a:rPr>
              <a:t>____________________________________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(4)</a:t>
            </a:r>
            <a:r>
              <a:rPr lang="zh-CN" sz="2400">
                <a:ea typeface="黑体" panose="02010609060101010101" pitchFamily="49" charset="-122"/>
              </a:rPr>
              <a:t>使用方法</a:t>
            </a:r>
            <a:r>
              <a:rPr lang="en-US" sz="2400">
                <a:latin typeface="Times New Roman" panose="02020603050405020304" pitchFamily="18" charset="0"/>
                <a:cs typeface="仿宋_GB2312" charset="0"/>
              </a:rPr>
              <a:t>(6</a:t>
            </a:r>
            <a:r>
              <a:rPr lang="zh-CN" sz="2400">
                <a:cs typeface="仿宋_GB2312" charset="0"/>
              </a:rPr>
              <a:t>年</a:t>
            </a:r>
            <a:r>
              <a:rPr lang="en-US" sz="2400">
                <a:latin typeface="Times New Roman" panose="02020603050405020304" pitchFamily="18" charset="0"/>
                <a:cs typeface="仿宋_GB2312" charset="0"/>
              </a:rPr>
              <a:t>4</a:t>
            </a:r>
            <a:r>
              <a:rPr lang="zh-CN" sz="2400">
                <a:cs typeface="仿宋_GB2312" charset="0"/>
              </a:rPr>
              <a:t>考</a:t>
            </a:r>
            <a:r>
              <a:rPr lang="en-US" sz="2400">
                <a:latin typeface="Times New Roman" panose="02020603050405020304" pitchFamily="18" charset="0"/>
                <a:cs typeface="仿宋_GB2312" charset="0"/>
              </a:rPr>
              <a:t>)</a:t>
            </a:r>
            <a:r>
              <a:rPr lang="en-US" sz="2400">
                <a:latin typeface="Times New Roman" panose="02020603050405020304" pitchFamily="18" charset="0"/>
                <a:ea typeface="宋体" panose="02010600030101010101" pitchFamily="2" charset="-122"/>
              </a:rPr>
              <a:t>a</a:t>
            </a:r>
            <a:r>
              <a:rPr lang="zh-CN" sz="2400">
                <a:ea typeface="宋体" panose="02010600030101010101" pitchFamily="2" charset="-122"/>
              </a:rPr>
              <a:t>．两接线柱要按照</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原则接入电路；</a:t>
            </a:r>
            <a:r>
              <a:rPr lang="en-US" sz="2400">
                <a:latin typeface="Times New Roman" panose="02020603050405020304" pitchFamily="18" charset="0"/>
                <a:ea typeface="宋体" panose="02010600030101010101" pitchFamily="2" charset="-122"/>
              </a:rPr>
              <a:t>b</a:t>
            </a:r>
            <a:r>
              <a:rPr lang="zh-CN" sz="2400">
                <a:ea typeface="宋体" panose="02010600030101010101" pitchFamily="2" charset="-122"/>
              </a:rPr>
              <a:t>．闭合开关前，滑片应处于</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处，即滑片要远离所接的下接线柱．</a:t>
            </a:r>
            <a:endParaRPr lang="zh-CN" altLang="en-US"/>
          </a:p>
        </p:txBody>
      </p:sp>
      <p:sp>
        <p:nvSpPr>
          <p:cNvPr id="102" name="文本框 101"/>
          <p:cNvSpPr txBox="1"/>
          <p:nvPr/>
        </p:nvSpPr>
        <p:spPr>
          <a:xfrm>
            <a:off x="2303145" y="2206308"/>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滑动变阻器的最大阻值为</a:t>
            </a:r>
            <a:r>
              <a:rPr lang="en-US" sz="2400">
                <a:solidFill>
                  <a:srgbClr val="FF0000"/>
                </a:solidFill>
                <a:latin typeface="Times New Roman" panose="02020603050405020304" pitchFamily="18" charset="0"/>
                <a:ea typeface="宋体" panose="02010600030101010101" pitchFamily="2" charset="-122"/>
              </a:rPr>
              <a:t>20 Ω</a:t>
            </a:r>
            <a:endParaRPr lang="zh-CN" altLang="en-US"/>
          </a:p>
        </p:txBody>
      </p:sp>
      <p:sp>
        <p:nvSpPr>
          <p:cNvPr id="2" name="文本框 1"/>
          <p:cNvSpPr txBox="1"/>
          <p:nvPr/>
        </p:nvSpPr>
        <p:spPr>
          <a:xfrm>
            <a:off x="2136775" y="2723515"/>
            <a:ext cx="52463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滑动变阻器允许通过的最大电流为</a:t>
            </a:r>
            <a:r>
              <a:rPr lang="en-US" sz="2400">
                <a:solidFill>
                  <a:srgbClr val="FF0000"/>
                </a:solidFill>
                <a:latin typeface="Times New Roman" panose="02020603050405020304" pitchFamily="18" charset="0"/>
                <a:ea typeface="宋体" panose="02010600030101010101" pitchFamily="2" charset="-122"/>
              </a:rPr>
              <a:t>2 A</a:t>
            </a:r>
            <a:endParaRPr lang="zh-CN" altLang="en-US"/>
          </a:p>
        </p:txBody>
      </p:sp>
      <p:sp>
        <p:nvSpPr>
          <p:cNvPr id="3" name="文本框 2"/>
          <p:cNvSpPr txBox="1"/>
          <p:nvPr/>
        </p:nvSpPr>
        <p:spPr>
          <a:xfrm>
            <a:off x="3750310" y="3842385"/>
            <a:ext cx="15500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一上一下</a:t>
            </a:r>
            <a:endParaRPr lang="zh-CN" altLang="en-US"/>
          </a:p>
        </p:txBody>
      </p:sp>
      <p:sp>
        <p:nvSpPr>
          <p:cNvPr id="4" name="文本框 3"/>
          <p:cNvSpPr txBox="1"/>
          <p:nvPr/>
        </p:nvSpPr>
        <p:spPr>
          <a:xfrm>
            <a:off x="4831715" y="4372610"/>
            <a:ext cx="16922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阻值最大</a:t>
            </a:r>
            <a:endParaRPr lang="zh-CN" altLang="en-US"/>
          </a:p>
        </p:txBody>
      </p:sp>
      <p:sp>
        <p:nvSpPr>
          <p:cNvPr id="43" name="流程图: 终止 42">
            <a:hlinkClick r:id="rId1" action="ppaction://hlinksldjump"/>
          </p:cNvPr>
          <p:cNvSpPr/>
          <p:nvPr/>
        </p:nvSpPr>
        <p:spPr>
          <a:xfrm>
            <a:off x="9034145" y="5306695"/>
            <a:ext cx="2034540" cy="477520"/>
          </a:xfrm>
          <a:prstGeom prst="flowChartTerminator">
            <a:avLst/>
          </a:prstGeom>
          <a:solidFill>
            <a:schemeClr val="accent4"/>
          </a:solidFill>
          <a:ln w="38100" cap="flat" cmpd="sng" algn="ctr">
            <a:solidFill>
              <a:sysClr val="window" lastClr="FFFFFF"/>
            </a:solidFill>
            <a:prstDash val="solid"/>
          </a:ln>
          <a:effectLst>
            <a:outerShdw blurRad="40000" dist="20000" dir="5400000" rotWithShape="0">
              <a:srgbClr val="000000">
                <a:alpha val="38000"/>
              </a:srgbClr>
            </a:outerShdw>
          </a:effectLst>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2"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 name="五边形 4"/>
          <p:cNvSpPr/>
          <p:nvPr/>
        </p:nvSpPr>
        <p:spPr>
          <a:xfrm rot="5400000">
            <a:off x="9749758"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3161030" y="2272665"/>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3161030" y="3231515"/>
            <a:ext cx="6573900" cy="751205"/>
            <a:chOff x="3529" y="5686"/>
            <a:chExt cx="10352" cy="1183"/>
          </a:xfrm>
        </p:grpSpPr>
        <p:sp>
          <p:nvSpPr>
            <p:cNvPr id="17418" name="文本框 108">
              <a:hlinkClick r:id="rId4" action="ppaction://hlinksldjump"/>
            </p:cNvPr>
            <p:cNvSpPr txBox="1"/>
            <p:nvPr>
              <p:custDataLst>
                <p:tags r:id="rId5"/>
              </p:custDataLst>
            </p:nvPr>
          </p:nvSpPr>
          <p:spPr>
            <a:xfrm>
              <a:off x="5902" y="5686"/>
              <a:ext cx="797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陕西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年真题、副题精讲练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3161030" y="4119245"/>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1236980" y="1118235"/>
            <a:ext cx="10396220" cy="4523105"/>
          </a:xfrm>
          <a:prstGeom prst="rect">
            <a:avLst/>
          </a:prstGeom>
          <a:noFill/>
          <a:ln w="9525">
            <a:noFill/>
          </a:ln>
        </p:spPr>
        <p:txBody>
          <a:bodyPr wrap="square">
            <a:spAutoFit/>
          </a:bodyPr>
          <a:p>
            <a:pPr>
              <a:lnSpc>
                <a:spcPct val="150000"/>
              </a:lnSpc>
            </a:pPr>
            <a:r>
              <a:rPr lang="zh-CN" sz="2400">
                <a:ea typeface="黑体" panose="02010609060101010101" pitchFamily="49" charset="-122"/>
              </a:rPr>
              <a:t>【适时总结】</a:t>
            </a:r>
            <a:r>
              <a:rPr lang="en-US" sz="2400">
                <a:latin typeface="Times New Roman" panose="02020603050405020304" pitchFamily="18" charset="0"/>
                <a:ea typeface="宋体" panose="02010600030101010101" pitchFamily="2" charset="-122"/>
              </a:rPr>
              <a:t>a</a:t>
            </a:r>
            <a:r>
              <a:rPr lang="zh-CN" sz="2400">
                <a:ea typeface="宋体" panose="02010600030101010101" pitchFamily="2" charset="-122"/>
              </a:rPr>
              <a:t>．连接上面的两个接线柱</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AB</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，相当于接入一根</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在电路中；</a:t>
            </a:r>
            <a:r>
              <a:rPr lang="en-US" sz="2400">
                <a:latin typeface="Times New Roman" panose="02020603050405020304" pitchFamily="18" charset="0"/>
                <a:ea typeface="宋体" panose="02010600030101010101" pitchFamily="2" charset="-122"/>
              </a:rPr>
              <a:t>b</a:t>
            </a:r>
            <a:r>
              <a:rPr lang="zh-CN" sz="2400">
                <a:ea typeface="宋体" panose="02010600030101010101" pitchFamily="2" charset="-122"/>
              </a:rPr>
              <a:t>．连接下面的两个接线柱</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CD</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zh-CN" sz="2400">
                <a:latin typeface="Times New Roman" panose="02020603050405020304" pitchFamily="18" charset="0"/>
                <a:ea typeface="宋体" panose="02010600030101010101" pitchFamily="2" charset="-122"/>
              </a:rPr>
              <a:t>相当于接入一个</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在电路中；</a:t>
            </a:r>
            <a:r>
              <a:rPr lang="en-US" sz="2400">
                <a:latin typeface="Times New Roman" panose="02020603050405020304" pitchFamily="18" charset="0"/>
                <a:ea typeface="宋体" panose="02010600030101010101" pitchFamily="2" charset="-122"/>
              </a:rPr>
              <a:t>c</a:t>
            </a:r>
            <a:r>
              <a:rPr lang="zh-CN" sz="2400">
                <a:ea typeface="宋体" panose="02010600030101010101" pitchFamily="2" charset="-122"/>
              </a:rPr>
              <a:t>．流过滑动变阻器的电流不能超过其允许通过的最大电流．</a:t>
            </a:r>
            <a:r>
              <a:rPr lang="en-US" sz="2400">
                <a:latin typeface="Times New Roman" panose="02020603050405020304" pitchFamily="18" charset="0"/>
                <a:ea typeface="宋体" panose="02010600030101010101" pitchFamily="2" charset="-122"/>
              </a:rPr>
              <a:t>4. </a:t>
            </a:r>
            <a:r>
              <a:rPr lang="zh-CN" sz="2400">
                <a:ea typeface="黑体" panose="02010609060101010101" pitchFamily="49" charset="-122"/>
              </a:rPr>
              <a:t>作用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通过调节其阻值来改变电路中的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或改变某一电路元件两端的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保护电路．</a:t>
            </a:r>
            <a:endParaRPr lang="zh-CN" altLang="en-US"/>
          </a:p>
        </p:txBody>
      </p:sp>
      <p:sp>
        <p:nvSpPr>
          <p:cNvPr id="102" name="文本框 101"/>
          <p:cNvSpPr txBox="1"/>
          <p:nvPr/>
        </p:nvSpPr>
        <p:spPr>
          <a:xfrm>
            <a:off x="7949565" y="1781175"/>
            <a:ext cx="13455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导线</a:t>
            </a:r>
            <a:endParaRPr lang="zh-CN" altLang="en-US"/>
          </a:p>
        </p:txBody>
      </p:sp>
      <p:sp>
        <p:nvSpPr>
          <p:cNvPr id="2" name="文本框 1"/>
          <p:cNvSpPr txBox="1"/>
          <p:nvPr/>
        </p:nvSpPr>
        <p:spPr>
          <a:xfrm>
            <a:off x="8021320" y="2313305"/>
            <a:ext cx="1567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定值电阻</a:t>
            </a:r>
            <a:endParaRPr lang="zh-CN" altLang="en-US"/>
          </a:p>
        </p:txBody>
      </p:sp>
      <p:sp>
        <p:nvSpPr>
          <p:cNvPr id="3" name="文本框 2"/>
          <p:cNvSpPr txBox="1"/>
          <p:nvPr/>
        </p:nvSpPr>
        <p:spPr>
          <a:xfrm>
            <a:off x="6154420" y="3962400"/>
            <a:ext cx="8343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a:t>
            </a:r>
            <a:endParaRPr lang="zh-CN" altLang="en-US"/>
          </a:p>
        </p:txBody>
      </p:sp>
      <p:sp>
        <p:nvSpPr>
          <p:cNvPr id="4" name="文本框 3"/>
          <p:cNvSpPr txBox="1"/>
          <p:nvPr/>
        </p:nvSpPr>
        <p:spPr>
          <a:xfrm>
            <a:off x="1451610" y="4494530"/>
            <a:ext cx="9569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电压</a:t>
            </a:r>
            <a:endParaRPr lang="zh-CN" altLang="en-US"/>
          </a:p>
        </p:txBody>
      </p:sp>
      <p:sp>
        <p:nvSpPr>
          <p:cNvPr id="43" name="流程图: 终止 42">
            <a:hlinkClick r:id="rId1" action="ppaction://hlinksldjump"/>
          </p:cNvPr>
          <p:cNvSpPr/>
          <p:nvPr/>
        </p:nvSpPr>
        <p:spPr>
          <a:xfrm>
            <a:off x="8677275" y="507809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2" grpId="0"/>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8440" name="组合 4"/>
          <p:cNvGrpSpPr/>
          <p:nvPr/>
        </p:nvGrpSpPr>
        <p:grpSpPr>
          <a:xfrm>
            <a:off x="659269" y="1675765"/>
            <a:ext cx="10872182" cy="645159"/>
            <a:chOff x="1101" y="1190"/>
            <a:chExt cx="17205" cy="1018"/>
          </a:xfrm>
        </p:grpSpPr>
        <p:pic>
          <p:nvPicPr>
            <p:cNvPr id="18441" name="图片 1" descr="一级标"/>
            <p:cNvPicPr>
              <a:picLocks noChangeAspect="1"/>
            </p:cNvPicPr>
            <p:nvPr/>
          </p:nvPicPr>
          <p:blipFill>
            <a:blip r:embed="rId1"/>
            <a:srcRect l="20855" t="-2712" r="19153" b="-4363"/>
            <a:stretch>
              <a:fillRect/>
            </a:stretch>
          </p:blipFill>
          <p:spPr>
            <a:xfrm>
              <a:off x="1101" y="1242"/>
              <a:ext cx="17205" cy="910"/>
            </a:xfrm>
            <a:prstGeom prst="rect">
              <a:avLst/>
            </a:prstGeom>
            <a:noFill/>
            <a:ln w="9525">
              <a:noFill/>
            </a:ln>
          </p:spPr>
        </p:pic>
        <p:sp>
          <p:nvSpPr>
            <p:cNvPr id="18442" name="文本框 10"/>
            <p:cNvSpPr txBox="1"/>
            <p:nvPr/>
          </p:nvSpPr>
          <p:spPr>
            <a:xfrm>
              <a:off x="5102" y="1190"/>
              <a:ext cx="8798"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陕西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年真题、副题精讲练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4" name="组合 13"/>
          <p:cNvGrpSpPr/>
          <p:nvPr/>
        </p:nvGrpSpPr>
        <p:grpSpPr>
          <a:xfrm>
            <a:off x="628650" y="2574969"/>
            <a:ext cx="10902950" cy="1291830"/>
            <a:chOff x="894" y="3020"/>
            <a:chExt cx="17170" cy="2035"/>
          </a:xfrm>
        </p:grpSpPr>
        <p:sp>
          <p:nvSpPr>
            <p:cNvPr id="15" name="文本框 4"/>
            <p:cNvSpPr txBox="1"/>
            <p:nvPr/>
          </p:nvSpPr>
          <p:spPr>
            <a:xfrm>
              <a:off x="3894" y="3020"/>
              <a:ext cx="14170" cy="2035"/>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电表测量对象的判断</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6年5考，电表的连接及测量对象判断是解决电路问题的基础，电路问题中必有涉及</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6"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9"/>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考向</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5"/>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540385" y="4612640"/>
            <a:ext cx="11119485" cy="645160"/>
          </a:xfrm>
          <a:prstGeom prst="rect">
            <a:avLst/>
          </a:prstGeom>
          <a:noFill/>
          <a:ln w="9525">
            <a:noFill/>
          </a:ln>
        </p:spPr>
        <p:txBody>
          <a:bodyPr wrap="square">
            <a:spAutoFit/>
          </a:bodyPr>
          <a:p>
            <a:pPr>
              <a:lnSpc>
                <a:spcPct val="150000"/>
              </a:lnSpc>
            </a:pPr>
            <a:r>
              <a:rPr lang="en-US" sz="2400">
                <a:solidFill>
                  <a:srgbClr val="1D41D5"/>
                </a:solidFill>
                <a:latin typeface="Times New Roman" panose="02020603050405020304" pitchFamily="18" charset="0"/>
                <a:ea typeface="宋体" panose="02010600030101010101" pitchFamily="2" charset="-122"/>
              </a:rPr>
              <a:t>(1)</a:t>
            </a:r>
            <a:r>
              <a:rPr lang="zh-CN" sz="2400">
                <a:solidFill>
                  <a:srgbClr val="1D41D5"/>
                </a:solidFill>
                <a:ea typeface="宋体" panose="02010600030101010101" pitchFamily="2" charset="-122"/>
              </a:rPr>
              <a:t>电流表：电流表与谁串联</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电压表看做断路</a:t>
            </a:r>
            <a:r>
              <a:rPr lang="en-US" sz="2400">
                <a:solidFill>
                  <a:srgbClr val="1D41D5"/>
                </a:solidFill>
                <a:latin typeface="Times New Roman" panose="02020603050405020304" pitchFamily="18" charset="0"/>
                <a:ea typeface="宋体" panose="02010600030101010101" pitchFamily="2" charset="-122"/>
              </a:rPr>
              <a:t>)</a:t>
            </a:r>
            <a:r>
              <a:rPr lang="zh-CN" sz="2400">
                <a:solidFill>
                  <a:srgbClr val="1D41D5"/>
                </a:solidFill>
                <a:ea typeface="宋体" panose="02010600030101010101" pitchFamily="2" charset="-122"/>
              </a:rPr>
              <a:t>，测量的就是通过该用电器的电流；</a:t>
            </a:r>
            <a:endParaRPr lang="zh-CN" altLang="en-US" sz="2400">
              <a:solidFill>
                <a:srgbClr val="1D41D5"/>
              </a:solidFill>
              <a:ea typeface="宋体" panose="02010600030101010101" pitchFamily="2" charset="-122"/>
            </a:endParaRPr>
          </a:p>
        </p:txBody>
      </p:sp>
      <p:grpSp>
        <p:nvGrpSpPr>
          <p:cNvPr id="7" name="组合 6"/>
          <p:cNvGrpSpPr/>
          <p:nvPr/>
        </p:nvGrpSpPr>
        <p:grpSpPr>
          <a:xfrm>
            <a:off x="611505" y="4036695"/>
            <a:ext cx="4996815" cy="461010"/>
            <a:chOff x="908" y="4531"/>
            <a:chExt cx="7869" cy="726"/>
          </a:xfrm>
        </p:grpSpPr>
        <p:grpSp>
          <p:nvGrpSpPr>
            <p:cNvPr id="3" name="组合 2"/>
            <p:cNvGrpSpPr/>
            <p:nvPr/>
          </p:nvGrpSpPr>
          <p:grpSpPr>
            <a:xfrm>
              <a:off x="908" y="4531"/>
              <a:ext cx="2604" cy="725"/>
              <a:chOff x="1586" y="2158"/>
              <a:chExt cx="2604" cy="725"/>
            </a:xfrm>
          </p:grpSpPr>
          <p:pic>
            <p:nvPicPr>
              <p:cNvPr id="2" name="图片 1" descr="三级标1"/>
              <p:cNvPicPr>
                <a:picLocks noChangeAspect="1"/>
              </p:cNvPicPr>
              <p:nvPr/>
            </p:nvPicPr>
            <p:blipFill>
              <a:blip r:embed="rId3"/>
              <a:stretch>
                <a:fillRect/>
              </a:stretch>
            </p:blipFill>
            <p:spPr>
              <a:xfrm>
                <a:off x="1610" y="2204"/>
                <a:ext cx="2580" cy="636"/>
              </a:xfrm>
              <a:prstGeom prst="rect">
                <a:avLst/>
              </a:prstGeom>
            </p:spPr>
          </p:pic>
          <p:sp>
            <p:nvSpPr>
              <p:cNvPr id="5" name="文本框 4"/>
              <p:cNvSpPr txBox="1"/>
              <p:nvPr/>
            </p:nvSpPr>
            <p:spPr>
              <a:xfrm>
                <a:off x="1586" y="2158"/>
                <a:ext cx="2281" cy="725"/>
              </a:xfrm>
              <a:prstGeom prst="rect">
                <a:avLst/>
              </a:prstGeom>
              <a:noFill/>
            </p:spPr>
            <p:txBody>
              <a:bodyPr wrap="square" rtlCol="0">
                <a:spAutoFit/>
              </a:bodyPr>
              <a:p>
                <a:r>
                  <a:rPr lang="zh-CN" altLang="en-US" sz="2400" b="1">
                    <a:solidFill>
                      <a:schemeClr val="bg1"/>
                    </a:solidFill>
                    <a:latin typeface="黑体" panose="02010609060101010101" pitchFamily="49" charset="-122"/>
                    <a:ea typeface="黑体" panose="02010609060101010101" pitchFamily="49" charset="-122"/>
                  </a:rPr>
                  <a:t>方法指导</a:t>
                </a:r>
                <a:endParaRPr lang="zh-CN" altLang="en-US" sz="2400" b="1">
                  <a:solidFill>
                    <a:schemeClr val="bg1"/>
                  </a:solidFill>
                  <a:latin typeface="黑体" panose="02010609060101010101" pitchFamily="49" charset="-122"/>
                  <a:ea typeface="黑体" panose="02010609060101010101" pitchFamily="49" charset="-122"/>
                </a:endParaRPr>
              </a:p>
            </p:txBody>
          </p:sp>
        </p:grpSp>
        <p:sp>
          <p:nvSpPr>
            <p:cNvPr id="4" name="文本框 3"/>
            <p:cNvSpPr txBox="1"/>
            <p:nvPr/>
          </p:nvSpPr>
          <p:spPr>
            <a:xfrm>
              <a:off x="3731" y="4533"/>
              <a:ext cx="5047" cy="725"/>
            </a:xfrm>
            <a:prstGeom prst="rect">
              <a:avLst/>
            </a:prstGeom>
            <a:noFill/>
          </p:spPr>
          <p:txBody>
            <a:bodyPr wrap="square" rtlCol="0" anchor="t">
              <a:spAutoFit/>
            </a:bodyPr>
            <a:p>
              <a:r>
                <a:rPr lang="zh-CN" sz="2400">
                  <a:solidFill>
                    <a:srgbClr val="1D41D5"/>
                  </a:solidFill>
                  <a:ea typeface="黑体" panose="02010609060101010101" pitchFamily="49" charset="-122"/>
                  <a:sym typeface="+mn-ea"/>
                </a:rPr>
                <a:t>电表测量对象的判断</a:t>
              </a:r>
              <a:endParaRPr lang="zh-CN" altLang="en-US" sz="2400">
                <a:solidFill>
                  <a:srgbClr val="1D41D5"/>
                </a:solidFill>
                <a:ea typeface="黑体" panose="02010609060101010101" pitchFamily="49" charset="-122"/>
                <a:sym typeface="+mn-ea"/>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828040" y="1156970"/>
            <a:ext cx="10723880" cy="1753235"/>
          </a:xfrm>
          <a:prstGeom prst="rect">
            <a:avLst/>
          </a:prstGeom>
          <a:noFill/>
          <a:ln w="9525">
            <a:noFill/>
          </a:ln>
        </p:spPr>
        <p:txBody>
          <a:bodyPr wrap="square">
            <a:spAutoFit/>
          </a:bodyPr>
          <a:p>
            <a:pPr>
              <a:lnSpc>
                <a:spcPct val="150000"/>
              </a:lnSpc>
            </a:pPr>
            <a:r>
              <a:rPr lang="en-US" sz="2400">
                <a:solidFill>
                  <a:srgbClr val="1D41D5"/>
                </a:solidFill>
                <a:latin typeface="Times New Roman" panose="02020603050405020304" pitchFamily="18" charset="0"/>
                <a:ea typeface="宋体" panose="02010600030101010101" pitchFamily="2" charset="-122"/>
              </a:rPr>
              <a:t>(2)</a:t>
            </a:r>
            <a:r>
              <a:rPr lang="zh-CN" sz="2400">
                <a:solidFill>
                  <a:srgbClr val="1D41D5"/>
                </a:solidFill>
                <a:ea typeface="宋体" panose="02010600030101010101" pitchFamily="2" charset="-122"/>
              </a:rPr>
              <a:t>利用去电源法判断电压表测量对象：以电压表接在电路中的两个节点为分点，将两点间含有电源的部分电路去掉，分析电压表与哪个用电器构成闭合回路，电压表就测哪个用电器两端的电压．</a:t>
            </a:r>
            <a:endParaRPr lang="zh-CN" altLang="en-US" sz="2400">
              <a:solidFill>
                <a:srgbClr val="1D41D5"/>
              </a:solidFill>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3635375" y="3019425"/>
            <a:ext cx="5420995" cy="286893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 name="文本框 5"/>
          <p:cNvSpPr txBox="1"/>
          <p:nvPr/>
        </p:nvSpPr>
        <p:spPr>
          <a:xfrm>
            <a:off x="5530215" y="5833110"/>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1</a:t>
            </a:r>
            <a:r>
              <a:rPr lang="zh-CN">
                <a:cs typeface="楷体_GB2312" charset="0"/>
              </a:rPr>
              <a:t>题图</a:t>
            </a:r>
            <a:endParaRPr lang="zh-CN" altLang="en-US"/>
          </a:p>
        </p:txBody>
      </p:sp>
      <p:grpSp>
        <p:nvGrpSpPr>
          <p:cNvPr id="5" name="组合 4"/>
          <p:cNvGrpSpPr/>
          <p:nvPr/>
        </p:nvGrpSpPr>
        <p:grpSpPr>
          <a:xfrm>
            <a:off x="1533525" y="109791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8" name="文本框 7"/>
          <p:cNvSpPr txBox="1"/>
          <p:nvPr/>
        </p:nvSpPr>
        <p:spPr>
          <a:xfrm>
            <a:off x="1389380" y="1521460"/>
            <a:ext cx="961898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宋体" panose="02010600030101010101" pitchFamily="2" charset="-122"/>
                <a:cs typeface="Times New Roman" panose="02020603050405020304" pitchFamily="18" charset="0"/>
              </a:rPr>
              <a:t>如图所示电路，闭合开关</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zh-CN" sz="2400">
                <a:latin typeface="Times New Roman" panose="02020603050405020304" pitchFamily="18" charset="0"/>
                <a:ea typeface="宋体" panose="02010600030101010101" pitchFamily="2" charset="-122"/>
                <a:cs typeface="Times New Roman" panose="02020603050405020304" pitchFamily="18" charset="0"/>
              </a:rPr>
              <a:t>，电流表</a:t>
            </a:r>
            <a:r>
              <a:rPr lang="en-US" sz="2400">
                <a:latin typeface="Times New Roman" panose="02020603050405020304" pitchFamily="18" charset="0"/>
                <a:ea typeface="宋体" panose="02010600030101010101" pitchFamily="2" charset="-122"/>
                <a:cs typeface="Times New Roman" panose="02020603050405020304" pitchFamily="18" charset="0"/>
              </a:rPr>
              <a:t>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能</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不能</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测量通过小灯泡的电流，电压表</a:t>
            </a:r>
            <a:r>
              <a:rPr lang="en-US" altLang="zh-CN" sz="2400">
                <a:latin typeface="Times New Roman" panose="02020603050405020304" pitchFamily="18" charset="0"/>
                <a:ea typeface="宋体" panose="02010600030101010101" pitchFamily="2" charset="-122"/>
                <a:cs typeface="Times New Roman" panose="02020603050405020304" pitchFamily="18" charset="0"/>
              </a:rPr>
              <a:t>V</a:t>
            </a:r>
            <a:r>
              <a:rPr lang="en-US" altLang="zh-CN"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测</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两端电压，电压表</a:t>
            </a:r>
            <a:r>
              <a:rPr lang="en-US" altLang="zh-CN" sz="2400">
                <a:latin typeface="Times New Roman" panose="02020603050405020304" pitchFamily="18" charset="0"/>
                <a:cs typeface="Times New Roman" panose="02020603050405020304" pitchFamily="18" charset="0"/>
                <a:sym typeface="+mn-ea"/>
              </a:rPr>
              <a:t>V</a:t>
            </a:r>
            <a:r>
              <a:rPr lang="en-US" altLang="zh-CN" sz="2400" baseline="-25000">
                <a:latin typeface="Times New Roman" panose="02020603050405020304" pitchFamily="18" charset="0"/>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rPr>
              <a:t>测</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两端电压．</a:t>
            </a:r>
            <a:endParaRPr lang="zh-CN" altLang="en-US">
              <a:latin typeface="Times New Roman" panose="02020603050405020304" pitchFamily="18" charset="0"/>
              <a:cs typeface="Times New Roman" panose="02020603050405020304" pitchFamily="18" charset="0"/>
            </a:endParaRPr>
          </a:p>
        </p:txBody>
      </p:sp>
      <p:pic>
        <p:nvPicPr>
          <p:cNvPr id="3" name="图片 -2147481813"/>
          <p:cNvPicPr>
            <a:picLocks noChangeAspect="1"/>
          </p:cNvPicPr>
          <p:nvPr/>
        </p:nvPicPr>
        <p:blipFill>
          <a:blip r:embed="rId2"/>
          <a:stretch>
            <a:fillRect/>
          </a:stretch>
        </p:blipFill>
        <p:spPr>
          <a:xfrm>
            <a:off x="4835525" y="3372485"/>
            <a:ext cx="3008630" cy="2317115"/>
          </a:xfrm>
          <a:prstGeom prst="rect">
            <a:avLst/>
          </a:prstGeom>
          <a:noFill/>
          <a:ln w="9525">
            <a:noFill/>
          </a:ln>
        </p:spPr>
      </p:pic>
      <p:sp>
        <p:nvSpPr>
          <p:cNvPr id="11" name="文本框 10"/>
          <p:cNvSpPr txBox="1"/>
          <p:nvPr/>
        </p:nvSpPr>
        <p:spPr>
          <a:xfrm>
            <a:off x="6699885" y="1648460"/>
            <a:ext cx="7175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能</a:t>
            </a:r>
            <a:endParaRPr lang="zh-CN" altLang="en-US"/>
          </a:p>
        </p:txBody>
      </p:sp>
      <p:sp>
        <p:nvSpPr>
          <p:cNvPr id="12" name="文本框 11"/>
          <p:cNvSpPr txBox="1"/>
          <p:nvPr/>
        </p:nvSpPr>
        <p:spPr>
          <a:xfrm>
            <a:off x="5899785" y="2172335"/>
            <a:ext cx="18643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电源</a:t>
            </a:r>
            <a:r>
              <a:rPr lang="en-US" sz="2400">
                <a:solidFill>
                  <a:srgbClr val="FF0000"/>
                </a:solidFill>
                <a:latin typeface="Times New Roman" panose="02020603050405020304" pitchFamily="18" charset="0"/>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R</a:t>
            </a:r>
            <a:r>
              <a:rPr lang="zh-CN" sz="2400">
                <a:solidFill>
                  <a:srgbClr val="FF0000"/>
                </a:solidFill>
                <a:ea typeface="宋体" panose="02010600030101010101" pitchFamily="2" charset="-122"/>
              </a:rPr>
              <a:t>和</a:t>
            </a:r>
            <a:r>
              <a:rPr lang="en-US" sz="2400">
                <a:solidFill>
                  <a:srgbClr val="FF0000"/>
                </a:solidFill>
                <a:latin typeface="Times New Roman" panose="02020603050405020304" pitchFamily="18" charset="0"/>
                <a:ea typeface="宋体" panose="02010600030101010101" pitchFamily="2" charset="-122"/>
              </a:rPr>
              <a:t>L)</a:t>
            </a:r>
            <a:endParaRPr lang="zh-CN" altLang="en-US"/>
          </a:p>
        </p:txBody>
      </p:sp>
      <p:sp>
        <p:nvSpPr>
          <p:cNvPr id="13" name="文本框 12"/>
          <p:cNvSpPr txBox="1"/>
          <p:nvPr/>
        </p:nvSpPr>
        <p:spPr>
          <a:xfrm>
            <a:off x="2018665" y="2720975"/>
            <a:ext cx="22466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滑动变阻器</a:t>
            </a:r>
            <a:r>
              <a:rPr lang="en-US" sz="2400">
                <a:solidFill>
                  <a:srgbClr val="FF0000"/>
                </a:solidFill>
                <a:latin typeface="Times New Roman" panose="02020603050405020304" pitchFamily="18" charset="0"/>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R</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 name="文本框 5"/>
          <p:cNvSpPr txBox="1"/>
          <p:nvPr/>
        </p:nvSpPr>
        <p:spPr>
          <a:xfrm>
            <a:off x="5565458" y="5516245"/>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2</a:t>
            </a:r>
            <a:r>
              <a:rPr lang="zh-CN">
                <a:cs typeface="楷体_GB2312" charset="0"/>
              </a:rPr>
              <a:t>题图</a:t>
            </a:r>
            <a:endParaRPr lang="zh-CN" altLang="en-US"/>
          </a:p>
        </p:txBody>
      </p:sp>
      <p:sp>
        <p:nvSpPr>
          <p:cNvPr id="102" name="文本框 101"/>
          <p:cNvSpPr txBox="1"/>
          <p:nvPr/>
        </p:nvSpPr>
        <p:spPr>
          <a:xfrm>
            <a:off x="1243330" y="1210310"/>
            <a:ext cx="1011682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zh-CN" sz="2400">
                <a:latin typeface="Times New Roman" panose="02020603050405020304" pitchFamily="18" charset="0"/>
                <a:ea typeface="宋体" panose="02010600030101010101" pitchFamily="2" charset="-122"/>
                <a:cs typeface="Times New Roman" panose="02020603050405020304" pitchFamily="18" charset="0"/>
              </a:rPr>
              <a:t>如图所示电路，闭合开关</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zh-CN" sz="2400">
                <a:latin typeface="Times New Roman" panose="02020603050405020304" pitchFamily="18" charset="0"/>
                <a:ea typeface="宋体" panose="02010600030101010101" pitchFamily="2" charset="-122"/>
                <a:cs typeface="Times New Roman" panose="02020603050405020304" pitchFamily="18" charset="0"/>
              </a:rPr>
              <a:t>，电流表</a:t>
            </a:r>
            <a:r>
              <a:rPr lang="en-US" altLang="zh-CN" sz="2400">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测量通过</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的电流，电流表</a:t>
            </a:r>
            <a:r>
              <a:rPr lang="en-US" altLang="zh-CN" sz="2400">
                <a:latin typeface="Times New Roman" panose="02020603050405020304" pitchFamily="18" charset="0"/>
                <a:cs typeface="Times New Roman" panose="02020603050405020304" pitchFamily="18" charset="0"/>
                <a:sym typeface="+mn-ea"/>
              </a:rPr>
              <a:t>A</a:t>
            </a:r>
            <a:r>
              <a:rPr lang="en-US" altLang="zh-CN" sz="2400" baseline="-25000">
                <a:latin typeface="Times New Roman" panose="02020603050405020304" pitchFamily="18" charset="0"/>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rPr>
              <a:t>测量通过</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的电流，电压表</a:t>
            </a:r>
            <a:r>
              <a:rPr lang="en-US" altLang="zh-CN" sz="2400">
                <a:latin typeface="Times New Roman" panose="02020603050405020304" pitchFamily="18" charset="0"/>
                <a:ea typeface="宋体" panose="02010600030101010101" pitchFamily="2" charset="-122"/>
                <a:cs typeface="Times New Roman" panose="02020603050405020304" pitchFamily="18" charset="0"/>
              </a:rPr>
              <a:t>V</a:t>
            </a:r>
            <a:r>
              <a:rPr lang="zh-CN" sz="2400">
                <a:latin typeface="Times New Roman" panose="02020603050405020304" pitchFamily="18" charset="0"/>
                <a:ea typeface="宋体" panose="02010600030101010101" pitchFamily="2" charset="-122"/>
                <a:cs typeface="Times New Roman" panose="02020603050405020304" pitchFamily="18" charset="0"/>
              </a:rPr>
              <a:t>测</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两端电压</a:t>
            </a:r>
            <a:endParaRPr lang="zh-CN" altLang="en-US">
              <a:latin typeface="Times New Roman" panose="02020603050405020304" pitchFamily="18" charset="0"/>
              <a:cs typeface="Times New Roman" panose="02020603050405020304" pitchFamily="18" charset="0"/>
            </a:endParaRPr>
          </a:p>
        </p:txBody>
      </p:sp>
      <p:pic>
        <p:nvPicPr>
          <p:cNvPr id="13" name="图片 12"/>
          <p:cNvPicPr>
            <a:picLocks noChangeAspect="1"/>
          </p:cNvPicPr>
          <p:nvPr/>
        </p:nvPicPr>
        <p:blipFill>
          <a:blip r:embed="rId1"/>
          <a:stretch>
            <a:fillRect/>
          </a:stretch>
        </p:blipFill>
        <p:spPr>
          <a:xfrm>
            <a:off x="4657725" y="2663825"/>
            <a:ext cx="3435350" cy="2665095"/>
          </a:xfrm>
          <a:prstGeom prst="rect">
            <a:avLst/>
          </a:prstGeom>
        </p:spPr>
      </p:pic>
      <p:sp>
        <p:nvSpPr>
          <p:cNvPr id="14" name="文本框 13"/>
          <p:cNvSpPr txBox="1"/>
          <p:nvPr/>
        </p:nvSpPr>
        <p:spPr>
          <a:xfrm>
            <a:off x="8161655" y="1306830"/>
            <a:ext cx="10210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干路</a:t>
            </a:r>
            <a:endParaRPr lang="zh-CN" altLang="en-US"/>
          </a:p>
        </p:txBody>
      </p:sp>
      <p:sp>
        <p:nvSpPr>
          <p:cNvPr id="15" name="文本框 14"/>
          <p:cNvSpPr txBox="1"/>
          <p:nvPr/>
        </p:nvSpPr>
        <p:spPr>
          <a:xfrm>
            <a:off x="3509645" y="1833245"/>
            <a:ext cx="72263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R</a:t>
            </a:r>
            <a:r>
              <a:rPr lang="en-US" sz="2400" baseline="-25000">
                <a:solidFill>
                  <a:srgbClr val="FF0000"/>
                </a:solidFill>
                <a:latin typeface="Times New Roman" panose="02020603050405020304" pitchFamily="18" charset="0"/>
                <a:ea typeface="宋体" panose="02010600030101010101" pitchFamily="2" charset="-122"/>
              </a:rPr>
              <a:t>2</a:t>
            </a:r>
            <a:endParaRPr lang="zh-CN" altLang="en-US"/>
          </a:p>
        </p:txBody>
      </p:sp>
      <p:sp>
        <p:nvSpPr>
          <p:cNvPr id="16" name="文本框 15"/>
          <p:cNvSpPr txBox="1"/>
          <p:nvPr/>
        </p:nvSpPr>
        <p:spPr>
          <a:xfrm>
            <a:off x="7225665" y="1833245"/>
            <a:ext cx="20389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电源</a:t>
            </a:r>
            <a:r>
              <a:rPr lang="en-US" sz="2400">
                <a:solidFill>
                  <a:srgbClr val="FF0000"/>
                </a:solidFill>
                <a:latin typeface="Times New Roman" panose="02020603050405020304" pitchFamily="18" charset="0"/>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R</a:t>
            </a:r>
            <a:r>
              <a:rPr lang="en-US" sz="2400" baseline="-250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或</a:t>
            </a:r>
            <a:r>
              <a:rPr lang="en-US" sz="2400" i="1">
                <a:solidFill>
                  <a:srgbClr val="FF0000"/>
                </a:solidFill>
                <a:latin typeface="Times New Roman" panose="02020603050405020304" pitchFamily="18" charset="0"/>
                <a:ea typeface="宋体" panose="02010600030101010101" pitchFamily="2" charset="-122"/>
              </a:rPr>
              <a:t>R</a:t>
            </a:r>
            <a:r>
              <a:rPr lang="en-US" sz="2400" baseline="-25000">
                <a:solidFill>
                  <a:srgbClr val="FF0000"/>
                </a:solidFill>
                <a:latin typeface="Times New Roman" panose="02020603050405020304" pitchFamily="18" charset="0"/>
                <a:ea typeface="宋体" panose="02010600030101010101" pitchFamily="2" charset="-122"/>
              </a:rPr>
              <a:t>2</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4" name="组合 13"/>
          <p:cNvGrpSpPr/>
          <p:nvPr/>
        </p:nvGrpSpPr>
        <p:grpSpPr>
          <a:xfrm>
            <a:off x="1295400" y="1120819"/>
            <a:ext cx="10210800" cy="737010"/>
            <a:chOff x="894" y="3020"/>
            <a:chExt cx="16080" cy="1161"/>
          </a:xfrm>
        </p:grpSpPr>
        <p:sp>
          <p:nvSpPr>
            <p:cNvPr id="15" name="文本框 4"/>
            <p:cNvSpPr txBox="1"/>
            <p:nvPr/>
          </p:nvSpPr>
          <p:spPr>
            <a:xfrm>
              <a:off x="3894" y="3020"/>
              <a:ext cx="13080"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电表的使用及读数</a:t>
              </a:r>
              <a:r>
                <a:rPr sz="2400" dirty="0">
                  <a:latin typeface="Times New Roman" panose="02020603050405020304" pitchFamily="18" charset="0"/>
                  <a:ea typeface="宋体" panose="02010600030101010101" pitchFamily="2" charset="-122"/>
                  <a:cs typeface="Times New Roman" panose="02020603050405020304" pitchFamily="18" charset="0"/>
                </a:rPr>
                <a:t>[2016.30(1)]</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6"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9"/>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考向</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2" name="文本框 101"/>
          <p:cNvSpPr txBox="1"/>
          <p:nvPr/>
        </p:nvSpPr>
        <p:spPr>
          <a:xfrm>
            <a:off x="1151890" y="1899920"/>
            <a:ext cx="1042733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[2016</a:t>
            </a:r>
            <a:r>
              <a:rPr lang="zh-CN" sz="2400">
                <a:cs typeface="楷体_GB2312" charset="0"/>
              </a:rPr>
              <a:t>陕西</a:t>
            </a:r>
            <a:r>
              <a:rPr lang="en-US" sz="2400">
                <a:latin typeface="Times New Roman" panose="02020603050405020304" pitchFamily="18" charset="0"/>
                <a:cs typeface="楷体_GB2312" charset="0"/>
              </a:rPr>
              <a:t>30(1)</a:t>
            </a:r>
            <a:r>
              <a:rPr lang="zh-CN" sz="2400">
                <a:cs typeface="楷体_GB2312" charset="0"/>
              </a:rPr>
              <a:t>题</a:t>
            </a:r>
            <a:r>
              <a:rPr lang="en-US" sz="2400">
                <a:latin typeface="Times New Roman" panose="02020603050405020304" pitchFamily="18" charset="0"/>
                <a:cs typeface="楷体_GB2312" charset="0"/>
              </a:rPr>
              <a:t>1</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a:t>
            </a:r>
            <a:r>
              <a:rPr lang="zh-CN" sz="2400">
                <a:latin typeface="Times New Roman" panose="02020603050405020304" pitchFamily="18" charset="0"/>
                <a:ea typeface="宋体" panose="02010600030101010101" pitchFamily="2" charset="-122"/>
              </a:rPr>
              <a:t>示，电压表的示数为</a:t>
            </a:r>
            <a:r>
              <a:rPr lang="en-US" sz="2400">
                <a:latin typeface="Times New Roman" panose="02020603050405020304" pitchFamily="18" charset="0"/>
                <a:ea typeface="宋体" panose="02010600030101010101" pitchFamily="2" charset="-122"/>
              </a:rPr>
              <a:t>________V.</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sym typeface="+mn-ea"/>
              </a:rPr>
              <a:t>4. </a:t>
            </a:r>
            <a:r>
              <a:rPr lang="en-US" sz="2400">
                <a:latin typeface="Times New Roman" panose="02020603050405020304" pitchFamily="18" charset="0"/>
                <a:cs typeface="楷体_GB2312" charset="0"/>
                <a:sym typeface="+mn-ea"/>
              </a:rPr>
              <a:t>[2014</a:t>
            </a:r>
            <a:r>
              <a:rPr lang="zh-CN" sz="2400">
                <a:cs typeface="楷体_GB2312" charset="0"/>
                <a:sym typeface="+mn-ea"/>
              </a:rPr>
              <a:t>副题</a:t>
            </a:r>
            <a:r>
              <a:rPr lang="en-US" sz="2400">
                <a:latin typeface="Times New Roman" panose="02020603050405020304" pitchFamily="18" charset="0"/>
                <a:cs typeface="楷体_GB2312" charset="0"/>
                <a:sym typeface="+mn-ea"/>
              </a:rPr>
              <a:t>30(1)</a:t>
            </a:r>
            <a:r>
              <a:rPr lang="zh-CN" sz="2400">
                <a:cs typeface="楷体_GB2312" charset="0"/>
                <a:sym typeface="+mn-ea"/>
              </a:rPr>
              <a:t>题</a:t>
            </a:r>
            <a:r>
              <a:rPr lang="en-US" sz="2400">
                <a:latin typeface="Times New Roman" panose="02020603050405020304" pitchFamily="18" charset="0"/>
                <a:cs typeface="楷体_GB2312" charset="0"/>
                <a:sym typeface="+mn-ea"/>
              </a:rPr>
              <a:t>1</a:t>
            </a:r>
            <a:r>
              <a:rPr lang="zh-CN" sz="2400">
                <a:cs typeface="楷体_GB2312" charset="0"/>
                <a:sym typeface="+mn-ea"/>
              </a:rPr>
              <a:t>分</a:t>
            </a:r>
            <a:r>
              <a:rPr lang="en-US" sz="2400">
                <a:latin typeface="Times New Roman" panose="02020603050405020304" pitchFamily="18" charset="0"/>
                <a:cs typeface="楷体_GB2312" charset="0"/>
                <a:sym typeface="+mn-ea"/>
              </a:rPr>
              <a:t>]</a:t>
            </a:r>
            <a:r>
              <a:rPr lang="zh-CN" sz="2400">
                <a:sym typeface="+mn-ea"/>
              </a:rPr>
              <a:t>如图，电流表的示数为</a:t>
            </a:r>
            <a:r>
              <a:rPr lang="en-US" sz="2400">
                <a:latin typeface="Times New Roman" panose="02020603050405020304" pitchFamily="18" charset="0"/>
                <a:sym typeface="+mn-ea"/>
              </a:rPr>
              <a:t>________A.</a:t>
            </a:r>
            <a:endParaRPr lang="zh-CN" altLang="en-US" sz="2400"/>
          </a:p>
        </p:txBody>
      </p:sp>
      <p:pic>
        <p:nvPicPr>
          <p:cNvPr id="4" name="图片 3"/>
          <p:cNvPicPr>
            <a:picLocks noChangeAspect="1"/>
          </p:cNvPicPr>
          <p:nvPr/>
        </p:nvPicPr>
        <p:blipFill>
          <a:blip r:embed="rId2"/>
          <a:stretch>
            <a:fillRect/>
          </a:stretch>
        </p:blipFill>
        <p:spPr>
          <a:xfrm>
            <a:off x="3200400" y="3455670"/>
            <a:ext cx="2407285" cy="1889760"/>
          </a:xfrm>
          <a:prstGeom prst="rect">
            <a:avLst/>
          </a:prstGeom>
        </p:spPr>
      </p:pic>
      <p:sp>
        <p:nvSpPr>
          <p:cNvPr id="7" name="文本框 6"/>
          <p:cNvSpPr txBox="1"/>
          <p:nvPr/>
        </p:nvSpPr>
        <p:spPr>
          <a:xfrm>
            <a:off x="3645535" y="5441950"/>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3</a:t>
            </a:r>
            <a:r>
              <a:rPr lang="zh-CN">
                <a:cs typeface="楷体_GB2312" charset="0"/>
              </a:rPr>
              <a:t>题图</a:t>
            </a:r>
            <a:endParaRPr lang="zh-CN" altLang="en-US"/>
          </a:p>
        </p:txBody>
      </p:sp>
      <p:sp>
        <p:nvSpPr>
          <p:cNvPr id="8" name="文本框 7"/>
          <p:cNvSpPr txBox="1"/>
          <p:nvPr/>
        </p:nvSpPr>
        <p:spPr>
          <a:xfrm>
            <a:off x="8275955" y="2012950"/>
            <a:ext cx="129032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13.5</a:t>
            </a:r>
            <a:endParaRPr lang="zh-CN" altLang="en-US"/>
          </a:p>
        </p:txBody>
      </p:sp>
      <p:sp>
        <p:nvSpPr>
          <p:cNvPr id="2" name="文本框 1"/>
          <p:cNvSpPr txBox="1"/>
          <p:nvPr/>
        </p:nvSpPr>
        <p:spPr>
          <a:xfrm>
            <a:off x="8098155" y="5441950"/>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4</a:t>
            </a:r>
            <a:r>
              <a:rPr lang="zh-CN">
                <a:cs typeface="楷体_GB2312" charset="0"/>
              </a:rPr>
              <a:t>题图</a:t>
            </a:r>
            <a:endParaRPr lang="zh-CN" altLang="en-US"/>
          </a:p>
        </p:txBody>
      </p:sp>
      <p:pic>
        <p:nvPicPr>
          <p:cNvPr id="3" name="图片 2"/>
          <p:cNvPicPr>
            <a:picLocks noChangeAspect="1"/>
          </p:cNvPicPr>
          <p:nvPr/>
        </p:nvPicPr>
        <p:blipFill>
          <a:blip r:embed="rId3"/>
          <a:stretch>
            <a:fillRect/>
          </a:stretch>
        </p:blipFill>
        <p:spPr>
          <a:xfrm>
            <a:off x="7621270" y="3455670"/>
            <a:ext cx="2489200" cy="1954530"/>
          </a:xfrm>
          <a:prstGeom prst="rect">
            <a:avLst/>
          </a:prstGeom>
        </p:spPr>
      </p:pic>
      <p:sp>
        <p:nvSpPr>
          <p:cNvPr id="5" name="文本框 4"/>
          <p:cNvSpPr txBox="1"/>
          <p:nvPr/>
        </p:nvSpPr>
        <p:spPr>
          <a:xfrm>
            <a:off x="7621270" y="2567305"/>
            <a:ext cx="11233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0.48</a:t>
            </a: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 name="文本框 5"/>
          <p:cNvSpPr txBox="1"/>
          <p:nvPr/>
        </p:nvSpPr>
        <p:spPr>
          <a:xfrm>
            <a:off x="5481320" y="5511800"/>
            <a:ext cx="1619885" cy="368300"/>
          </a:xfrm>
          <a:prstGeom prst="rect">
            <a:avLst/>
          </a:prstGeom>
          <a:noFill/>
          <a:ln w="9525">
            <a:noFill/>
          </a:ln>
        </p:spPr>
        <p:txBody>
          <a:bodyPr wrap="square">
            <a:spAutoFit/>
          </a:bodyPr>
          <a:p>
            <a:pPr marL="127000" indent="-127000" algn="ctr"/>
            <a:r>
              <a:rPr lang="zh-CN">
                <a:latin typeface="Times New Roman" panose="02020603050405020304" pitchFamily="18" charset="0"/>
                <a:cs typeface="Times New Roman" panose="02020603050405020304" pitchFamily="18" charset="0"/>
              </a:rPr>
              <a:t>第</a:t>
            </a:r>
            <a:r>
              <a:rPr lang="en-US" altLang="zh-CN">
                <a:latin typeface="Times New Roman" panose="02020603050405020304" pitchFamily="18" charset="0"/>
                <a:cs typeface="Times New Roman" panose="02020603050405020304" pitchFamily="18" charset="0"/>
              </a:rPr>
              <a:t>5</a:t>
            </a:r>
            <a:r>
              <a:rPr lang="zh-CN">
                <a:latin typeface="Times New Roman" panose="02020603050405020304" pitchFamily="18" charset="0"/>
                <a:cs typeface="Times New Roman" panose="02020603050405020304" pitchFamily="18" charset="0"/>
              </a:rPr>
              <a:t>题图</a:t>
            </a:r>
            <a:endParaRPr lang="zh-CN" altLang="en-US">
              <a:latin typeface="Times New Roman" panose="02020603050405020304" pitchFamily="18" charset="0"/>
              <a:cs typeface="Times New Roman" panose="02020603050405020304" pitchFamily="18" charset="0"/>
            </a:endParaRPr>
          </a:p>
        </p:txBody>
      </p:sp>
      <p:grpSp>
        <p:nvGrpSpPr>
          <p:cNvPr id="5" name="组合 4"/>
          <p:cNvGrpSpPr/>
          <p:nvPr/>
        </p:nvGrpSpPr>
        <p:grpSpPr>
          <a:xfrm>
            <a:off x="1556385" y="146367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2" name="文本框 101"/>
          <p:cNvSpPr txBox="1"/>
          <p:nvPr/>
        </p:nvSpPr>
        <p:spPr>
          <a:xfrm>
            <a:off x="1412875" y="1938020"/>
            <a:ext cx="1017206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zh-CN" sz="2400">
                <a:ea typeface="宋体" panose="02010600030101010101" pitchFamily="2" charset="-122"/>
              </a:rPr>
              <a:t>某次实验中，闭合开关，发现电路中的电流表出现如图所示现象．导致这种现象的操作是</a:t>
            </a:r>
            <a:r>
              <a:rPr lang="en-US" sz="2400">
                <a:latin typeface="Times New Roman" panose="02020603050405020304" pitchFamily="18" charset="0"/>
                <a:ea typeface="宋体" panose="02010600030101010101" pitchFamily="2" charset="-122"/>
              </a:rPr>
              <a:t>______________________________. </a:t>
            </a:r>
            <a:endParaRPr lang="zh-CN" altLang="en-US"/>
          </a:p>
        </p:txBody>
      </p:sp>
      <p:pic>
        <p:nvPicPr>
          <p:cNvPr id="7" name="图片 6"/>
          <p:cNvPicPr>
            <a:picLocks noChangeAspect="1"/>
          </p:cNvPicPr>
          <p:nvPr/>
        </p:nvPicPr>
        <p:blipFill>
          <a:blip r:embed="rId2">
            <a:grayscl/>
          </a:blip>
          <a:stretch>
            <a:fillRect/>
          </a:stretch>
        </p:blipFill>
        <p:spPr>
          <a:xfrm>
            <a:off x="5306695" y="3333115"/>
            <a:ext cx="1969770" cy="2035175"/>
          </a:xfrm>
          <a:prstGeom prst="rect">
            <a:avLst/>
          </a:prstGeom>
        </p:spPr>
      </p:pic>
      <p:sp>
        <p:nvSpPr>
          <p:cNvPr id="11" name="文本框 10"/>
          <p:cNvSpPr txBox="1"/>
          <p:nvPr/>
        </p:nvSpPr>
        <p:spPr>
          <a:xfrm>
            <a:off x="4131310" y="2604453"/>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电流表的正负接线柱接反了</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4" name="组合 13"/>
          <p:cNvGrpSpPr/>
          <p:nvPr/>
        </p:nvGrpSpPr>
        <p:grpSpPr>
          <a:xfrm>
            <a:off x="858520" y="843959"/>
            <a:ext cx="10210800" cy="737010"/>
            <a:chOff x="894" y="3020"/>
            <a:chExt cx="16080" cy="1161"/>
          </a:xfrm>
        </p:grpSpPr>
        <p:sp>
          <p:nvSpPr>
            <p:cNvPr id="15" name="文本框 4"/>
            <p:cNvSpPr txBox="1"/>
            <p:nvPr/>
          </p:nvSpPr>
          <p:spPr>
            <a:xfrm>
              <a:off x="3894" y="3020"/>
              <a:ext cx="13080"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创新探究题</a:t>
              </a:r>
              <a:r>
                <a:rPr sz="2400" dirty="0">
                  <a:latin typeface="Times New Roman" panose="02020603050405020304" pitchFamily="18" charset="0"/>
                  <a:ea typeface="宋体" panose="02010600030101010101" pitchFamily="2" charset="-122"/>
                  <a:cs typeface="Times New Roman" panose="02020603050405020304" pitchFamily="18" charset="0"/>
                </a:rPr>
                <a:t>(6年3考)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6"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9"/>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考向</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7" name="文本框 6"/>
          <p:cNvSpPr txBox="1"/>
          <p:nvPr/>
        </p:nvSpPr>
        <p:spPr>
          <a:xfrm>
            <a:off x="8475663" y="5872480"/>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6</a:t>
            </a:r>
            <a:r>
              <a:rPr lang="zh-CN">
                <a:cs typeface="楷体_GB2312" charset="0"/>
              </a:rPr>
              <a:t>题图甲</a:t>
            </a:r>
            <a:endParaRPr lang="en-US" altLang="zh-CN">
              <a:cs typeface="楷体_GB2312" charset="0"/>
            </a:endParaRPr>
          </a:p>
        </p:txBody>
      </p:sp>
      <p:sp>
        <p:nvSpPr>
          <p:cNvPr id="2" name="文本框 1"/>
          <p:cNvSpPr txBox="1"/>
          <p:nvPr/>
        </p:nvSpPr>
        <p:spPr>
          <a:xfrm>
            <a:off x="715010" y="1548130"/>
            <a:ext cx="1073213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 </a:t>
            </a:r>
            <a:r>
              <a:rPr lang="en-US" sz="2400">
                <a:latin typeface="Times New Roman" panose="02020603050405020304" pitchFamily="18" charset="0"/>
                <a:cs typeface="楷体_GB2312" charset="0"/>
              </a:rPr>
              <a:t>(2019</a:t>
            </a:r>
            <a:r>
              <a:rPr lang="zh-CN" sz="2400">
                <a:cs typeface="楷体_GB2312" charset="0"/>
              </a:rPr>
              <a:t>陕西</a:t>
            </a:r>
            <a:r>
              <a:rPr lang="en-US" sz="2400">
                <a:latin typeface="Times New Roman" panose="02020603050405020304" pitchFamily="18" charset="0"/>
                <a:cs typeface="楷体_GB2312" charset="0"/>
              </a:rPr>
              <a:t>32</a:t>
            </a:r>
            <a:r>
              <a:rPr lang="zh-CN" sz="2400">
                <a:cs typeface="楷体_GB2312" charset="0"/>
              </a:rPr>
              <a:t>题</a:t>
            </a:r>
            <a:r>
              <a:rPr lang="en-US" sz="2400">
                <a:latin typeface="Times New Roman" panose="02020603050405020304" pitchFamily="18" charset="0"/>
                <a:cs typeface="楷体_GB2312" charset="0"/>
              </a:rPr>
              <a:t>8</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物理小组</a:t>
            </a:r>
            <a:r>
              <a:rPr lang="zh-CN" sz="2400">
                <a:latin typeface="Times New Roman" panose="02020603050405020304" pitchFamily="18" charset="0"/>
                <a:ea typeface="宋体" panose="02010600030101010101" pitchFamily="2" charset="-122"/>
              </a:rPr>
              <a:t>想探究导电液体的导电性与接入电路中液体横截面积大小的关系．</a:t>
            </a:r>
            <a:r>
              <a:rPr lang="zh-CN" sz="2400">
                <a:ea typeface="宋体" panose="02010600030101010101" pitchFamily="2" charset="-122"/>
              </a:rPr>
              <a:t>他们用长方体水槽、浓度一定的食盐水、电源、滑动变阻器、电压表及电流表等器材进行了探究．实验电路连接如图甲所示，将电极</a:t>
            </a:r>
            <a:r>
              <a:rPr lang="en-US" sz="2400" i="1">
                <a:latin typeface="Times New Roman" panose="02020603050405020304" pitchFamily="18" charset="0"/>
                <a:ea typeface="宋体" panose="02010600030101010101" pitchFamily="2" charset="-122"/>
              </a:rPr>
              <a:t>M</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N</a:t>
            </a:r>
            <a:r>
              <a:rPr lang="zh-CN" sz="2400">
                <a:ea typeface="宋体" panose="02010600030101010101" pitchFamily="2" charset="-122"/>
              </a:rPr>
              <a:t>分别固定在水槽左右两侧底部的中央．</a:t>
            </a:r>
            <a:endParaRPr lang="zh-CN" sz="2400">
              <a:ea typeface="宋体" panose="02010600030101010101" pitchFamily="2" charset="-122"/>
            </a:endParaRPr>
          </a:p>
          <a:p>
            <a:pPr>
              <a:lnSpc>
                <a:spcPct val="150000"/>
              </a:lnSpc>
            </a:pPr>
            <a:r>
              <a:rPr lang="en-US" sz="2400">
                <a:latin typeface="Times New Roman" panose="02020603050405020304" pitchFamily="18" charset="0"/>
                <a:sym typeface="+mn-ea"/>
              </a:rPr>
              <a:t>(1)</a:t>
            </a:r>
            <a:r>
              <a:rPr lang="zh-CN" sz="2400">
                <a:sym typeface="+mn-ea"/>
              </a:rPr>
              <a:t>闭合开关前，为了保护电路，应将滑动</a:t>
            </a:r>
            <a:endParaRPr lang="zh-CN" sz="2400">
              <a:ea typeface="宋体" panose="02010600030101010101" pitchFamily="2" charset="-122"/>
            </a:endParaRPr>
          </a:p>
          <a:p>
            <a:pPr>
              <a:lnSpc>
                <a:spcPct val="150000"/>
              </a:lnSpc>
            </a:pPr>
            <a:r>
              <a:rPr lang="zh-CN" sz="2400">
                <a:sym typeface="+mn-ea"/>
              </a:rPr>
              <a:t>变阻器的滑片</a:t>
            </a:r>
            <a:r>
              <a:rPr lang="en-US" sz="2400" i="1">
                <a:latin typeface="Times New Roman" panose="02020603050405020304" pitchFamily="18" charset="0"/>
                <a:sym typeface="+mn-ea"/>
              </a:rPr>
              <a:t>P</a:t>
            </a:r>
            <a:r>
              <a:rPr lang="zh-CN" sz="2400">
                <a:sym typeface="+mn-ea"/>
              </a:rPr>
              <a:t>移到最</a:t>
            </a:r>
            <a:r>
              <a:rPr lang="en-US" sz="2400">
                <a:latin typeface="Times New Roman" panose="02020603050405020304" pitchFamily="18" charset="0"/>
                <a:sym typeface="+mn-ea"/>
              </a:rPr>
              <a:t>________(</a:t>
            </a:r>
            <a:r>
              <a:rPr lang="zh-CN" sz="2400">
                <a:sym typeface="+mn-ea"/>
              </a:rPr>
              <a:t>选填</a:t>
            </a:r>
            <a:r>
              <a:rPr lang="en-US" sz="2400">
                <a:latin typeface="宋体" panose="02010600030101010101" pitchFamily="2" charset="-122"/>
                <a:cs typeface="Times New Roman" panose="02020603050405020304" pitchFamily="18" charset="0"/>
                <a:sym typeface="+mn-ea"/>
              </a:rPr>
              <a:t>“</a:t>
            </a:r>
            <a:r>
              <a:rPr lang="zh-CN" sz="2400">
                <a:sym typeface="+mn-ea"/>
              </a:rPr>
              <a:t>左</a:t>
            </a:r>
            <a:r>
              <a:rPr lang="en-US" sz="2400">
                <a:latin typeface="宋体" panose="02010600030101010101" pitchFamily="2" charset="-122"/>
                <a:cs typeface="Times New Roman" panose="02020603050405020304" pitchFamily="18" charset="0"/>
                <a:sym typeface="+mn-ea"/>
              </a:rPr>
              <a:t>”</a:t>
            </a:r>
            <a:endParaRPr lang="en-US" sz="2400">
              <a:latin typeface="宋体" panose="02010600030101010101" pitchFamily="2" charset="-122"/>
              <a:cs typeface="Times New Roman" panose="02020603050405020304" pitchFamily="18" charset="0"/>
            </a:endParaRPr>
          </a:p>
          <a:p>
            <a:pPr>
              <a:lnSpc>
                <a:spcPct val="150000"/>
              </a:lnSpc>
            </a:pPr>
            <a:r>
              <a:rPr lang="zh-CN" sz="2400">
                <a:sym typeface="+mn-ea"/>
              </a:rPr>
              <a:t>或</a:t>
            </a:r>
            <a:r>
              <a:rPr lang="en-US" sz="2400">
                <a:latin typeface="宋体" panose="02010600030101010101" pitchFamily="2" charset="-122"/>
                <a:cs typeface="Times New Roman" panose="02020603050405020304" pitchFamily="18" charset="0"/>
                <a:sym typeface="+mn-ea"/>
              </a:rPr>
              <a:t>“</a:t>
            </a:r>
            <a:r>
              <a:rPr lang="zh-CN" sz="2400">
                <a:sym typeface="+mn-ea"/>
              </a:rPr>
              <a:t>右</a:t>
            </a:r>
            <a:r>
              <a:rPr lang="en-US" sz="2400">
                <a:latin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sym typeface="+mn-ea"/>
              </a:rPr>
              <a:t>)</a:t>
            </a:r>
            <a:r>
              <a:rPr lang="zh-CN" sz="2400">
                <a:sym typeface="+mn-ea"/>
              </a:rPr>
              <a:t>端．</a:t>
            </a:r>
            <a:endParaRPr lang="zh-CN" altLang="en-US" sz="2400"/>
          </a:p>
        </p:txBody>
      </p:sp>
      <p:pic>
        <p:nvPicPr>
          <p:cNvPr id="3" name="图片 2"/>
          <p:cNvPicPr>
            <a:picLocks noChangeAspect="1"/>
          </p:cNvPicPr>
          <p:nvPr/>
        </p:nvPicPr>
        <p:blipFill>
          <a:blip r:embed="rId2"/>
          <a:srcRect r="51139" b="19538"/>
          <a:stretch>
            <a:fillRect/>
          </a:stretch>
        </p:blipFill>
        <p:spPr>
          <a:xfrm>
            <a:off x="7260590" y="3395980"/>
            <a:ext cx="4050030" cy="2403475"/>
          </a:xfrm>
          <a:prstGeom prst="rect">
            <a:avLst/>
          </a:prstGeom>
        </p:spPr>
      </p:pic>
      <p:sp>
        <p:nvSpPr>
          <p:cNvPr id="4" name="文本框 3"/>
          <p:cNvSpPr txBox="1"/>
          <p:nvPr/>
        </p:nvSpPr>
        <p:spPr>
          <a:xfrm>
            <a:off x="4058920" y="4398010"/>
            <a:ext cx="8178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右</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641985" y="1261110"/>
            <a:ext cx="517080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实验中，通过调节</a:t>
            </a:r>
            <a:r>
              <a:rPr lang="en-US" sz="2400">
                <a:latin typeface="Times New Roman" panose="02020603050405020304" pitchFamily="18" charset="0"/>
                <a:ea typeface="宋体" panose="02010600030101010101" pitchFamily="2" charset="-122"/>
              </a:rPr>
              <a:t>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a:t>
            </a:r>
            <a:r>
              <a:rPr lang="zh-CN" sz="2400">
                <a:ea typeface="宋体" panose="02010600030101010101" pitchFamily="2" charset="-122"/>
              </a:rPr>
              <a:t>来保持电极</a:t>
            </a:r>
            <a:r>
              <a:rPr lang="en-US" sz="2400" i="1">
                <a:latin typeface="Times New Roman" panose="02020603050405020304" pitchFamily="18" charset="0"/>
                <a:ea typeface="宋体" panose="02010600030101010101" pitchFamily="2" charset="-122"/>
              </a:rPr>
              <a:t>M</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N</a:t>
            </a:r>
            <a:r>
              <a:rPr lang="zh-CN" sz="2400">
                <a:ea typeface="宋体" panose="02010600030101010101" pitchFamily="2" charset="-122"/>
              </a:rPr>
              <a:t>间的</a:t>
            </a:r>
            <a:r>
              <a:rPr lang="zh-CN" sz="2400">
                <a:latin typeface="Times New Roman" panose="02020603050405020304" pitchFamily="18" charset="0"/>
                <a:ea typeface="宋体" panose="02010600030101010101" pitchFamily="2" charset="-122"/>
              </a:rPr>
              <a:t>电压恒为</a:t>
            </a:r>
            <a:r>
              <a:rPr lang="en-US" sz="2400">
                <a:latin typeface="Times New Roman" panose="02020603050405020304" pitchFamily="18" charset="0"/>
                <a:ea typeface="宋体" panose="02010600030101010101" pitchFamily="2" charset="-122"/>
              </a:rPr>
              <a:t>3 V.</a:t>
            </a:r>
            <a:r>
              <a:rPr lang="zh-CN" sz="2400">
                <a:ea typeface="宋体" panose="02010600030101010101" pitchFamily="2" charset="-122"/>
              </a:rPr>
              <a:t>控制其他条件不变，通过向水槽中添加食盐水，从而达到改变食盐水的</a:t>
            </a:r>
            <a:r>
              <a:rPr lang="en-US" sz="2400">
                <a:latin typeface="Times New Roman" panose="02020603050405020304" pitchFamily="18" charset="0"/>
                <a:ea typeface="宋体" panose="02010600030101010101" pitchFamily="2" charset="-122"/>
              </a:rPr>
              <a:t>_________</a:t>
            </a:r>
            <a:r>
              <a:rPr lang="zh-CN" sz="2400">
                <a:ea typeface="宋体" panose="02010600030101010101" pitchFamily="2" charset="-122"/>
              </a:rPr>
              <a:t>的目的，用电流表测出相应的电流值．食盐水导电性的强弱可以由</a:t>
            </a:r>
            <a:r>
              <a:rPr lang="en-US" sz="2400">
                <a:latin typeface="Times New Roman" panose="02020603050405020304" pitchFamily="18" charset="0"/>
                <a:ea typeface="宋体" panose="02010600030101010101" pitchFamily="2" charset="-122"/>
              </a:rPr>
              <a:t>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a:t>
            </a:r>
            <a:r>
              <a:rPr lang="zh-CN" sz="2400">
                <a:ea typeface="宋体" panose="02010600030101010101" pitchFamily="2" charset="-122"/>
              </a:rPr>
              <a:t>来判断．实验数据如表：</a:t>
            </a:r>
            <a:endParaRPr lang="zh-CN" altLang="en-US"/>
          </a:p>
        </p:txBody>
      </p:sp>
      <p:graphicFrame>
        <p:nvGraphicFramePr>
          <p:cNvPr id="2" name="表格 1"/>
          <p:cNvGraphicFramePr/>
          <p:nvPr>
            <p:custDataLst>
              <p:tags r:id="rId1"/>
            </p:custDataLst>
          </p:nvPr>
        </p:nvGraphicFramePr>
        <p:xfrm>
          <a:off x="6104890" y="788670"/>
          <a:ext cx="5546090" cy="5513070"/>
        </p:xfrm>
        <a:graphic>
          <a:graphicData uri="http://schemas.openxmlformats.org/drawingml/2006/table">
            <a:tbl>
              <a:tblPr firstRow="1" bandRow="1">
                <a:tableStyleId>{5940675A-B579-460E-94D1-54222C63F5DA}</a:tableStyleId>
              </a:tblPr>
              <a:tblGrid>
                <a:gridCol w="1645285"/>
                <a:gridCol w="2368550"/>
                <a:gridCol w="1532255"/>
              </a:tblGrid>
              <a:tr h="57531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实验序号</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横截面积</a:t>
                      </a:r>
                      <a:r>
                        <a:rPr lang="en-US" sz="2400" b="0" i="1">
                          <a:latin typeface="Times New Roman" panose="02020603050405020304" pitchFamily="18" charset="0"/>
                          <a:ea typeface="黑体" panose="02010609060101010101" pitchFamily="49" charset="-122"/>
                          <a:cs typeface="Times New Roman" panose="02020603050405020304" pitchFamily="18" charset="0"/>
                        </a:rPr>
                        <a:t>S</a:t>
                      </a:r>
                      <a:r>
                        <a:rPr lang="en-US" sz="2400" b="0">
                          <a:latin typeface="Times New Roman" panose="02020603050405020304" pitchFamily="18" charset="0"/>
                          <a:ea typeface="黑体" panose="02010609060101010101" pitchFamily="49" charset="-122"/>
                          <a:cs typeface="Times New Roman" panose="02020603050405020304" pitchFamily="18" charset="0"/>
                        </a:rPr>
                        <a:t>/cm</a:t>
                      </a:r>
                      <a:r>
                        <a:rPr lang="en-US" sz="2400" b="0" baseline="30000">
                          <a:latin typeface="Times New Roman" panose="02020603050405020304" pitchFamily="18" charset="0"/>
                          <a:ea typeface="黑体" panose="02010609060101010101" pitchFamily="49" charset="-122"/>
                          <a:cs typeface="Times New Roman" panose="02020603050405020304" pitchFamily="18" charset="0"/>
                        </a:rPr>
                        <a:t>2</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54864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50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0.02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100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0.04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150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0.07</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200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0.08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250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0.11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300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0.13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7</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350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0.14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400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0.14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9</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450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0.14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736600" y="1189355"/>
            <a:ext cx="507682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滑动变阻器的滑片</a:t>
            </a:r>
            <a:endParaRPr lang="zh-CN" altLang="en-US"/>
          </a:p>
        </p:txBody>
      </p:sp>
      <p:sp>
        <p:nvSpPr>
          <p:cNvPr id="5" name="文本框 4"/>
          <p:cNvSpPr txBox="1"/>
          <p:nvPr/>
        </p:nvSpPr>
        <p:spPr>
          <a:xfrm>
            <a:off x="1317625" y="3546475"/>
            <a:ext cx="16675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横截面积</a:t>
            </a:r>
            <a:endParaRPr lang="zh-CN" altLang="en-US"/>
          </a:p>
        </p:txBody>
      </p:sp>
      <p:sp>
        <p:nvSpPr>
          <p:cNvPr id="6" name="文本框 5"/>
          <p:cNvSpPr txBox="1"/>
          <p:nvPr/>
        </p:nvSpPr>
        <p:spPr>
          <a:xfrm>
            <a:off x="641985" y="4479290"/>
            <a:ext cx="4980940"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电流表的示数</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或电流的大小</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854710" y="1285240"/>
            <a:ext cx="594233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依据表格中的数据在图乙中描点，做出电流</a:t>
            </a:r>
            <a:r>
              <a:rPr lang="en-US" sz="2400" i="1">
                <a:latin typeface="Times New Roman" panose="02020603050405020304" pitchFamily="18" charset="0"/>
                <a:ea typeface="宋体" panose="02010600030101010101" pitchFamily="2" charset="-122"/>
              </a:rPr>
              <a:t>I</a:t>
            </a:r>
            <a:r>
              <a:rPr lang="zh-CN" sz="2400">
                <a:ea typeface="宋体" panose="02010600030101010101" pitchFamily="2" charset="-122"/>
              </a:rPr>
              <a:t>随横截面积</a:t>
            </a:r>
            <a:r>
              <a:rPr lang="en-US" sz="2400" i="1">
                <a:latin typeface="Times New Roman" panose="02020603050405020304" pitchFamily="18" charset="0"/>
                <a:ea typeface="宋体" panose="02010600030101010101" pitchFamily="2" charset="-122"/>
              </a:rPr>
              <a:t>S</a:t>
            </a:r>
            <a:r>
              <a:rPr lang="zh-CN" sz="2400">
                <a:ea typeface="宋体" panose="02010600030101010101" pitchFamily="2" charset="-122"/>
              </a:rPr>
              <a:t>变化的</a:t>
            </a:r>
            <a:r>
              <a:rPr lang="en-US" sz="2400" i="1">
                <a:latin typeface="Times New Roman" panose="02020603050405020304" pitchFamily="18" charset="0"/>
                <a:ea typeface="宋体" panose="02010600030101010101" pitchFamily="2" charset="-122"/>
              </a:rPr>
              <a:t>I</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S</a:t>
            </a:r>
            <a:r>
              <a:rPr lang="zh-CN" sz="2400">
                <a:ea typeface="宋体" panose="02010600030101010101" pitchFamily="2" charset="-122"/>
              </a:rPr>
              <a:t>图像．</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分析表格中的数据或图像，可得到初步结论：其他条件不变，横截面积增大时，食盐水的导电性</a:t>
            </a:r>
            <a:r>
              <a:rPr lang="en-US" sz="2400">
                <a:latin typeface="Times New Roman" panose="02020603050405020304" pitchFamily="18" charset="0"/>
                <a:ea typeface="宋体" panose="02010600030101010101" pitchFamily="2" charset="-122"/>
              </a:rPr>
              <a:t>____________________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为验证实验结论是否具有普遍性，应采取的做法是：</a:t>
            </a:r>
            <a:r>
              <a:rPr lang="en-US" sz="2400">
                <a:latin typeface="Times New Roman" panose="02020603050405020304" pitchFamily="18" charset="0"/>
                <a:ea typeface="宋体" panose="02010600030101010101" pitchFamily="2" charset="-122"/>
              </a:rPr>
              <a:t>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___________________________________.</a:t>
            </a:r>
            <a:endParaRPr lang="zh-CN" altLang="en-US"/>
          </a:p>
        </p:txBody>
      </p:sp>
      <p:sp>
        <p:nvSpPr>
          <p:cNvPr id="2" name="文本框 1"/>
          <p:cNvSpPr txBox="1"/>
          <p:nvPr/>
        </p:nvSpPr>
        <p:spPr>
          <a:xfrm>
            <a:off x="3423920" y="3588385"/>
            <a:ext cx="21367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先增大后不变</a:t>
            </a:r>
            <a:endParaRPr lang="zh-CN" altLang="en-US"/>
          </a:p>
        </p:txBody>
      </p:sp>
      <p:sp>
        <p:nvSpPr>
          <p:cNvPr id="3" name="文本框 2"/>
          <p:cNvSpPr txBox="1"/>
          <p:nvPr/>
        </p:nvSpPr>
        <p:spPr>
          <a:xfrm>
            <a:off x="730885" y="4500245"/>
            <a:ext cx="597217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换用不同导电液体，多次实验</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或换不同浓度的食盐水，多次实验</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7" name="文本框 6"/>
          <p:cNvSpPr txBox="1"/>
          <p:nvPr/>
        </p:nvSpPr>
        <p:spPr>
          <a:xfrm>
            <a:off x="7912735" y="4973955"/>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6</a:t>
            </a:r>
            <a:r>
              <a:rPr lang="zh-CN">
                <a:cs typeface="楷体_GB2312" charset="0"/>
              </a:rPr>
              <a:t>题图乙</a:t>
            </a:r>
            <a:endParaRPr lang="zh-CN" altLang="en-US"/>
          </a:p>
        </p:txBody>
      </p:sp>
      <p:pic>
        <p:nvPicPr>
          <p:cNvPr id="4" name="图片 3"/>
          <p:cNvPicPr>
            <a:picLocks noChangeAspect="1"/>
          </p:cNvPicPr>
          <p:nvPr/>
        </p:nvPicPr>
        <p:blipFill>
          <a:blip r:embed="rId1"/>
          <a:srcRect l="50307" b="15524"/>
          <a:stretch>
            <a:fillRect/>
          </a:stretch>
        </p:blipFill>
        <p:spPr>
          <a:xfrm>
            <a:off x="6979285" y="2053590"/>
            <a:ext cx="4491355" cy="2751455"/>
          </a:xfrm>
          <a:prstGeom prst="rect">
            <a:avLst/>
          </a:prstGeom>
        </p:spPr>
      </p:pic>
      <p:grpSp>
        <p:nvGrpSpPr>
          <p:cNvPr id="15" name="组合 14"/>
          <p:cNvGrpSpPr/>
          <p:nvPr/>
        </p:nvGrpSpPr>
        <p:grpSpPr>
          <a:xfrm>
            <a:off x="7594600" y="3049270"/>
            <a:ext cx="1630680" cy="1275715"/>
            <a:chOff x="11913" y="4518"/>
            <a:chExt cx="2568" cy="2009"/>
          </a:xfrm>
        </p:grpSpPr>
        <p:sp>
          <p:nvSpPr>
            <p:cNvPr id="11" name="椭圆 10"/>
            <p:cNvSpPr/>
            <p:nvPr/>
          </p:nvSpPr>
          <p:spPr>
            <a:xfrm>
              <a:off x="11913" y="6387"/>
              <a:ext cx="142" cy="14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12216" y="6037"/>
              <a:ext cx="141" cy="14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12518" y="5596"/>
              <a:ext cx="141" cy="14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a:off x="12820" y="5453"/>
              <a:ext cx="141" cy="14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椭圆 8"/>
            <p:cNvSpPr/>
            <p:nvPr/>
          </p:nvSpPr>
          <p:spPr>
            <a:xfrm>
              <a:off x="13122" y="4968"/>
              <a:ext cx="141" cy="14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13424" y="4730"/>
              <a:ext cx="141" cy="14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nvSpPr>
          <p:spPr>
            <a:xfrm>
              <a:off x="14048" y="4522"/>
              <a:ext cx="142" cy="14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nvSpPr>
          <p:spPr>
            <a:xfrm>
              <a:off x="13752" y="4518"/>
              <a:ext cx="142" cy="14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椭圆 13"/>
            <p:cNvSpPr/>
            <p:nvPr/>
          </p:nvSpPr>
          <p:spPr>
            <a:xfrm>
              <a:off x="14339" y="4540"/>
              <a:ext cx="142" cy="14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 name="任意多边形 15"/>
          <p:cNvSpPr/>
          <p:nvPr/>
        </p:nvSpPr>
        <p:spPr>
          <a:xfrm>
            <a:off x="7453630" y="3114675"/>
            <a:ext cx="1735455" cy="1340485"/>
          </a:xfrm>
          <a:custGeom>
            <a:avLst/>
            <a:gdLst>
              <a:gd name="connisteX0" fmla="*/ 0 w 1735455"/>
              <a:gd name="connsiteY0" fmla="*/ 1340485 h 1340485"/>
              <a:gd name="connisteX1" fmla="*/ 1241425 w 1735455"/>
              <a:gd name="connsiteY1" fmla="*/ 0 h 1340485"/>
              <a:gd name="connisteX2" fmla="*/ 1735455 w 1735455"/>
              <a:gd name="connsiteY2" fmla="*/ 0 h 1340485"/>
            </a:gdLst>
            <a:ahLst/>
            <a:cxnLst>
              <a:cxn ang="0">
                <a:pos x="connisteX0" y="connsiteY0"/>
              </a:cxn>
              <a:cxn ang="0">
                <a:pos x="connisteX1" y="connsiteY1"/>
              </a:cxn>
              <a:cxn ang="0">
                <a:pos x="connisteX2" y="connsiteY2"/>
              </a:cxn>
            </a:cxnLst>
            <a:rect l="l" t="t" r="r" b="b"/>
            <a:pathLst>
              <a:path w="1735455" h="1340485">
                <a:moveTo>
                  <a:pt x="0" y="1340485"/>
                </a:moveTo>
                <a:lnTo>
                  <a:pt x="1241425" y="0"/>
                </a:lnTo>
                <a:lnTo>
                  <a:pt x="1735455" y="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 name="MainIdea"/>
          <p:cNvSpPr/>
          <p:nvPr/>
        </p:nvSpPr>
        <p:spPr>
          <a:xfrm>
            <a:off x="4207510" y="3031490"/>
            <a:ext cx="2358390" cy="1515110"/>
          </a:xfrm>
          <a:custGeom>
            <a:avLst/>
            <a:gdLst>
              <a:gd name="rtl" fmla="*/ 331664 w 1912768"/>
              <a:gd name="rtt" fmla="*/ 132240 h 843600"/>
              <a:gd name="rtr" fmla="*/ 1578064 w 1912768"/>
              <a:gd name="rtb" fmla="*/ 725040 h 843600"/>
            </a:gdLst>
            <a:ahLst/>
            <a:cxnLst/>
            <a:rect l="rtl" t="rtt" r="rtr" b="rtb"/>
            <a:pathLst>
              <a:path w="1912768" h="843600">
                <a:moveTo>
                  <a:pt x="421800" y="0"/>
                </a:moveTo>
                <a:lnTo>
                  <a:pt x="1490968" y="0"/>
                </a:lnTo>
                <a:cubicBezTo>
                  <a:pt x="1723928" y="0"/>
                  <a:pt x="1912768" y="188840"/>
                  <a:pt x="1912768" y="421800"/>
                </a:cubicBezTo>
                <a:cubicBezTo>
                  <a:pt x="1912768" y="654760"/>
                  <a:pt x="1723928" y="843600"/>
                  <a:pt x="1490968" y="843600"/>
                </a:cubicBezTo>
                <a:lnTo>
                  <a:pt x="421800" y="843600"/>
                </a:lnTo>
                <a:cubicBezTo>
                  <a:pt x="188840" y="843600"/>
                  <a:pt x="0" y="654760"/>
                  <a:pt x="0" y="421800"/>
                </a:cubicBezTo>
                <a:cubicBezTo>
                  <a:pt x="0" y="188840"/>
                  <a:pt x="188840" y="0"/>
                  <a:pt x="421800" y="0"/>
                </a:cubicBezTo>
                <a:close/>
              </a:path>
            </a:pathLst>
          </a:custGeom>
          <a:solidFill>
            <a:srgbClr val="FFFFFF"/>
          </a:solidFill>
          <a:ln w="30400" cap="flat">
            <a:solidFill>
              <a:schemeClr val="accent4"/>
            </a:solidFill>
            <a:round/>
          </a:ln>
        </p:spPr>
        <p:txBody>
          <a:bodyPr wrap="square" lIns="0" tIns="0" rIns="0" bIns="22500" rtlCol="0" anchor="ctr"/>
          <a:p>
            <a:pPr algn="ctr"/>
            <a:r>
              <a:rPr lang="zh-CN" sz="2400" b="1">
                <a:solidFill>
                  <a:srgbClr val="454545"/>
                </a:solidFill>
                <a:latin typeface="方正粗黑宋简体" panose="02000000000000000000" charset="-122"/>
              </a:rPr>
              <a:t>电学基</a:t>
            </a:r>
            <a:endParaRPr lang="zh-CN" sz="2400" b="1">
              <a:solidFill>
                <a:srgbClr val="454545"/>
              </a:solidFill>
              <a:latin typeface="方正粗黑宋简体" panose="02000000000000000000" charset="-122"/>
            </a:endParaRPr>
          </a:p>
          <a:p>
            <a:pPr algn="ctr"/>
            <a:r>
              <a:rPr lang="zh-CN" sz="2400" b="1">
                <a:solidFill>
                  <a:srgbClr val="454545"/>
                </a:solidFill>
                <a:latin typeface="方正粗黑宋简体" panose="02000000000000000000" charset="-122"/>
              </a:rPr>
              <a:t>础知识</a:t>
            </a:r>
            <a:endParaRPr lang="zh-CN" sz="2400" b="1">
              <a:solidFill>
                <a:srgbClr val="454545"/>
              </a:solidFill>
              <a:latin typeface="方正粗黑宋简体" panose="02000000000000000000" charset="-122"/>
            </a:endParaRPr>
          </a:p>
        </p:txBody>
      </p:sp>
      <p:grpSp>
        <p:nvGrpSpPr>
          <p:cNvPr id="14" name="组合 13"/>
          <p:cNvGrpSpPr/>
          <p:nvPr/>
        </p:nvGrpSpPr>
        <p:grpSpPr>
          <a:xfrm>
            <a:off x="6455410" y="1524635"/>
            <a:ext cx="1671955" cy="2586355"/>
            <a:chOff x="10029" y="2449"/>
            <a:chExt cx="2633" cy="4073"/>
          </a:xfrm>
        </p:grpSpPr>
        <p:sp>
          <p:nvSpPr>
            <p:cNvPr id="105" name="MMConnector"/>
            <p:cNvSpPr/>
            <p:nvPr/>
          </p:nvSpPr>
          <p:spPr>
            <a:xfrm>
              <a:off x="10029" y="4442"/>
              <a:ext cx="1491" cy="2081"/>
            </a:xfrm>
            <a:custGeom>
              <a:avLst/>
              <a:gdLst/>
              <a:ahLst/>
              <a:cxnLst/>
              <a:pathLst>
                <a:path w="1029794" h="735765">
                  <a:moveTo>
                    <a:pt x="-172313" y="161677"/>
                  </a:moveTo>
                  <a:cubicBezTo>
                    <a:pt x="-185341" y="175716"/>
                    <a:pt x="-184878" y="193368"/>
                    <a:pt x="-174037" y="203192"/>
                  </a:cubicBezTo>
                  <a:cubicBezTo>
                    <a:pt x="-163196" y="213016"/>
                    <a:pt x="-145425" y="211883"/>
                    <a:pt x="-132892" y="197402"/>
                  </a:cubicBezTo>
                  <a:cubicBezTo>
                    <a:pt x="-121180" y="183869"/>
                    <a:pt x="-109469" y="170336"/>
                    <a:pt x="-97914" y="156707"/>
                  </a:cubicBezTo>
                  <a:cubicBezTo>
                    <a:pt x="-86359" y="143078"/>
                    <a:pt x="-74961" y="129353"/>
                    <a:pt x="-63638" y="115589"/>
                  </a:cubicBezTo>
                  <a:cubicBezTo>
                    <a:pt x="-52315" y="101826"/>
                    <a:pt x="-41066" y="88026"/>
                    <a:pt x="-29875" y="74202"/>
                  </a:cubicBezTo>
                  <a:cubicBezTo>
                    <a:pt x="-18684" y="60379"/>
                    <a:pt x="-7551" y="46533"/>
                    <a:pt x="3560" y="32689"/>
                  </a:cubicBezTo>
                  <a:cubicBezTo>
                    <a:pt x="14670" y="18845"/>
                    <a:pt x="25758" y="5004"/>
                    <a:pt x="36851" y="-8813"/>
                  </a:cubicBezTo>
                  <a:cubicBezTo>
                    <a:pt x="47944" y="-22629"/>
                    <a:pt x="59044" y="-36422"/>
                    <a:pt x="70179" y="-50167"/>
                  </a:cubicBezTo>
                  <a:cubicBezTo>
                    <a:pt x="81315" y="-63912"/>
                    <a:pt x="92487" y="-77609"/>
                    <a:pt x="103725" y="-91235"/>
                  </a:cubicBezTo>
                  <a:cubicBezTo>
                    <a:pt x="114963" y="-104861"/>
                    <a:pt x="126267" y="-118416"/>
                    <a:pt x="137667" y="-131873"/>
                  </a:cubicBezTo>
                  <a:cubicBezTo>
                    <a:pt x="149067" y="-145330"/>
                    <a:pt x="160563" y="-158690"/>
                    <a:pt x="172185" y="-171925"/>
                  </a:cubicBezTo>
                  <a:cubicBezTo>
                    <a:pt x="183806" y="-185160"/>
                    <a:pt x="195554" y="-198269"/>
                    <a:pt x="207456" y="-211223"/>
                  </a:cubicBezTo>
                  <a:cubicBezTo>
                    <a:pt x="219358" y="-224176"/>
                    <a:pt x="231415" y="-236972"/>
                    <a:pt x="243655" y="-249578"/>
                  </a:cubicBezTo>
                  <a:cubicBezTo>
                    <a:pt x="255896" y="-262183"/>
                    <a:pt x="268319" y="-274598"/>
                    <a:pt x="280953" y="-286783"/>
                  </a:cubicBezTo>
                  <a:cubicBezTo>
                    <a:pt x="293587" y="-298967"/>
                    <a:pt x="306431" y="-310922"/>
                    <a:pt x="319510" y="-322605"/>
                  </a:cubicBezTo>
                  <a:cubicBezTo>
                    <a:pt x="332588" y="-334287"/>
                    <a:pt x="345901" y="-345697"/>
                    <a:pt x="359468" y="-356788"/>
                  </a:cubicBezTo>
                  <a:cubicBezTo>
                    <a:pt x="373035" y="-367879"/>
                    <a:pt x="386857" y="-378650"/>
                    <a:pt x="400947" y="-389054"/>
                  </a:cubicBezTo>
                  <a:cubicBezTo>
                    <a:pt x="415037" y="-399457"/>
                    <a:pt x="429396" y="-409492"/>
                    <a:pt x="444030" y="-419107"/>
                  </a:cubicBezTo>
                  <a:cubicBezTo>
                    <a:pt x="458664" y="-428723"/>
                    <a:pt x="473572" y="-437920"/>
                    <a:pt x="488753" y="-446650"/>
                  </a:cubicBezTo>
                  <a:cubicBezTo>
                    <a:pt x="503934" y="-455379"/>
                    <a:pt x="519387" y="-463641"/>
                    <a:pt x="535097" y="-471391"/>
                  </a:cubicBezTo>
                  <a:cubicBezTo>
                    <a:pt x="550807" y="-479141"/>
                    <a:pt x="566773" y="-486380"/>
                    <a:pt x="582980" y="-493073"/>
                  </a:cubicBezTo>
                  <a:cubicBezTo>
                    <a:pt x="599187" y="-499766"/>
                    <a:pt x="615633" y="-505913"/>
                    <a:pt x="632261" y="-511489"/>
                  </a:cubicBezTo>
                  <a:cubicBezTo>
                    <a:pt x="648889" y="-517066"/>
                    <a:pt x="665698" y="-522072"/>
                    <a:pt x="682746" y="-526502"/>
                  </a:cubicBezTo>
                  <a:cubicBezTo>
                    <a:pt x="699795" y="-530932"/>
                    <a:pt x="717082" y="-534787"/>
                    <a:pt x="734206" y="-538055"/>
                  </a:cubicBezTo>
                  <a:cubicBezTo>
                    <a:pt x="751330" y="-541324"/>
                    <a:pt x="768290" y="-544005"/>
                    <a:pt x="786395" y="-546175"/>
                  </a:cubicBezTo>
                  <a:cubicBezTo>
                    <a:pt x="804500" y="-548345"/>
                    <a:pt x="823748" y="-550003"/>
                    <a:pt x="839072" y="-550959"/>
                  </a:cubicBezTo>
                  <a:cubicBezTo>
                    <a:pt x="854395" y="-551915"/>
                    <a:pt x="865794" y="-552170"/>
                    <a:pt x="877192" y="-552425"/>
                  </a:cubicBezTo>
                  <a:cubicBezTo>
                    <a:pt x="879927" y="-552486"/>
                    <a:pt x="881752" y="-554135"/>
                    <a:pt x="881752" y="-556225"/>
                  </a:cubicBezTo>
                  <a:cubicBezTo>
                    <a:pt x="881752" y="-558315"/>
                    <a:pt x="879928" y="-559991"/>
                    <a:pt x="877192" y="-560025"/>
                  </a:cubicBezTo>
                  <a:cubicBezTo>
                    <a:pt x="865695" y="-560167"/>
                    <a:pt x="854198" y="-560309"/>
                    <a:pt x="838693" y="-559880"/>
                  </a:cubicBezTo>
                  <a:cubicBezTo>
                    <a:pt x="823188" y="-559451"/>
                    <a:pt x="803674" y="-558450"/>
                    <a:pt x="785271" y="-556889"/>
                  </a:cubicBezTo>
                  <a:cubicBezTo>
                    <a:pt x="766869" y="-555329"/>
                    <a:pt x="749577" y="-553207"/>
                    <a:pt x="732074" y="-550492"/>
                  </a:cubicBezTo>
                  <a:cubicBezTo>
                    <a:pt x="714572" y="-547777"/>
                    <a:pt x="696860" y="-544468"/>
                    <a:pt x="679347" y="-540559"/>
                  </a:cubicBezTo>
                  <a:cubicBezTo>
                    <a:pt x="661834" y="-536651"/>
                    <a:pt x="644520" y="-532142"/>
                    <a:pt x="627351" y="-527040"/>
                  </a:cubicBezTo>
                  <a:cubicBezTo>
                    <a:pt x="610182" y="-521937"/>
                    <a:pt x="593158" y="-516239"/>
                    <a:pt x="576346" y="-509969"/>
                  </a:cubicBezTo>
                  <a:cubicBezTo>
                    <a:pt x="559533" y="-503699"/>
                    <a:pt x="542932" y="-496857"/>
                    <a:pt x="526566" y="-489477"/>
                  </a:cubicBezTo>
                  <a:cubicBezTo>
                    <a:pt x="510200" y="-482097"/>
                    <a:pt x="494070" y="-474180"/>
                    <a:pt x="478199" y="-465772"/>
                  </a:cubicBezTo>
                  <a:cubicBezTo>
                    <a:pt x="462328" y="-457364"/>
                    <a:pt x="446716" y="-448465"/>
                    <a:pt x="431372" y="-439128"/>
                  </a:cubicBezTo>
                  <a:cubicBezTo>
                    <a:pt x="416028" y="-429790"/>
                    <a:pt x="400953" y="-420014"/>
                    <a:pt x="386145" y="-409855"/>
                  </a:cubicBezTo>
                  <a:cubicBezTo>
                    <a:pt x="371338" y="-399696"/>
                    <a:pt x="356798" y="-389154"/>
                    <a:pt x="342517" y="-378283"/>
                  </a:cubicBezTo>
                  <a:cubicBezTo>
                    <a:pt x="328235" y="-367412"/>
                    <a:pt x="314211" y="-356212"/>
                    <a:pt x="300429" y="-344734"/>
                  </a:cubicBezTo>
                  <a:cubicBezTo>
                    <a:pt x="286647" y="-333257"/>
                    <a:pt x="273105" y="-321502"/>
                    <a:pt x="259784" y="-309517"/>
                  </a:cubicBezTo>
                  <a:cubicBezTo>
                    <a:pt x="246462" y="-297531"/>
                    <a:pt x="233359" y="-285316"/>
                    <a:pt x="220450" y="-272913"/>
                  </a:cubicBezTo>
                  <a:cubicBezTo>
                    <a:pt x="207542" y="-260510"/>
                    <a:pt x="194828" y="-247920"/>
                    <a:pt x="182280" y="-235181"/>
                  </a:cubicBezTo>
                  <a:cubicBezTo>
                    <a:pt x="169732" y="-222441"/>
                    <a:pt x="157352" y="-209553"/>
                    <a:pt x="145110" y="-196550"/>
                  </a:cubicBezTo>
                  <a:cubicBezTo>
                    <a:pt x="132868" y="-183547"/>
                    <a:pt x="120765" y="-170430"/>
                    <a:pt x="108772" y="-157229"/>
                  </a:cubicBezTo>
                  <a:cubicBezTo>
                    <a:pt x="96779" y="-144028"/>
                    <a:pt x="84896" y="-130744"/>
                    <a:pt x="73095" y="-117406"/>
                  </a:cubicBezTo>
                  <a:cubicBezTo>
                    <a:pt x="61294" y="-104067"/>
                    <a:pt x="49574" y="-90674"/>
                    <a:pt x="37908" y="-77254"/>
                  </a:cubicBezTo>
                  <a:cubicBezTo>
                    <a:pt x="26242" y="-63833"/>
                    <a:pt x="14629" y="-50385"/>
                    <a:pt x="3042" y="-36935"/>
                  </a:cubicBezTo>
                  <a:cubicBezTo>
                    <a:pt x="-8546" y="-23486"/>
                    <a:pt x="-20108" y="-10035"/>
                    <a:pt x="-31673" y="3393"/>
                  </a:cubicBezTo>
                  <a:cubicBezTo>
                    <a:pt x="-43237" y="16821"/>
                    <a:pt x="-54804" y="30226"/>
                    <a:pt x="-66402" y="43578"/>
                  </a:cubicBezTo>
                  <a:cubicBezTo>
                    <a:pt x="-78000" y="56930"/>
                    <a:pt x="-89631" y="70230"/>
                    <a:pt x="-101310" y="83463"/>
                  </a:cubicBezTo>
                  <a:cubicBezTo>
                    <a:pt x="-112990" y="96696"/>
                    <a:pt x="-124719" y="109862"/>
                    <a:pt x="-136561" y="122887"/>
                  </a:cubicBezTo>
                  <a:cubicBezTo>
                    <a:pt x="-148403" y="135911"/>
                    <a:pt x="-160358" y="148794"/>
                    <a:pt x="-172313" y="161677"/>
                  </a:cubicBezTo>
                  <a:close/>
                </a:path>
              </a:pathLst>
            </a:custGeom>
            <a:solidFill>
              <a:schemeClr val="accent4"/>
            </a:solidFill>
            <a:ln w="7600" cap="rnd">
              <a:solidFill>
                <a:schemeClr val="accent4"/>
              </a:solidFill>
              <a:round/>
            </a:ln>
          </p:spPr>
        </p:sp>
        <p:sp>
          <p:nvSpPr>
            <p:cNvPr id="104" name="MainTopic"/>
            <p:cNvSpPr/>
            <p:nvPr/>
          </p:nvSpPr>
          <p:spPr>
            <a:xfrm>
              <a:off x="11282" y="2449"/>
              <a:ext cx="1381" cy="838"/>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1" action="ppaction://hlinksldjump"/>
                </a:rPr>
                <a:t>电阻</a:t>
              </a:r>
              <a:endParaRPr sz="2400">
                <a:solidFill>
                  <a:srgbClr val="303030"/>
                </a:solidFill>
                <a:latin typeface="宋体" panose="02010600030101010101" pitchFamily="2" charset="-122"/>
              </a:endParaRPr>
            </a:p>
          </p:txBody>
        </p:sp>
      </p:grpSp>
      <p:grpSp>
        <p:nvGrpSpPr>
          <p:cNvPr id="19" name="组合 18"/>
          <p:cNvGrpSpPr/>
          <p:nvPr/>
        </p:nvGrpSpPr>
        <p:grpSpPr>
          <a:xfrm>
            <a:off x="6499225" y="3915410"/>
            <a:ext cx="1700530" cy="532130"/>
            <a:chOff x="10098" y="6214"/>
            <a:chExt cx="2678" cy="838"/>
          </a:xfrm>
        </p:grpSpPr>
        <p:sp>
          <p:nvSpPr>
            <p:cNvPr id="107" name="MMConnector"/>
            <p:cNvSpPr/>
            <p:nvPr/>
          </p:nvSpPr>
          <p:spPr>
            <a:xfrm>
              <a:off x="10098" y="6324"/>
              <a:ext cx="1191" cy="303"/>
            </a:xfrm>
            <a:custGeom>
              <a:avLst/>
              <a:gdLst/>
              <a:ahLst/>
              <a:cxnLst/>
              <a:pathLst>
                <a:path w="812897" h="106984">
                  <a:moveTo>
                    <a:pt x="69496" y="-23821"/>
                  </a:moveTo>
                  <a:cubicBezTo>
                    <a:pt x="50827" y="-28092"/>
                    <a:pt x="35852" y="-18324"/>
                    <a:pt x="32991" y="-3976"/>
                  </a:cubicBezTo>
                  <a:cubicBezTo>
                    <a:pt x="30130" y="10371"/>
                    <a:pt x="40215" y="25123"/>
                    <a:pt x="59093" y="28352"/>
                  </a:cubicBezTo>
                  <a:cubicBezTo>
                    <a:pt x="76574" y="31342"/>
                    <a:pt x="94055" y="34332"/>
                    <a:pt x="111546" y="37321"/>
                  </a:cubicBezTo>
                  <a:cubicBezTo>
                    <a:pt x="129037" y="40309"/>
                    <a:pt x="146539" y="43296"/>
                    <a:pt x="164051" y="46261"/>
                  </a:cubicBezTo>
                  <a:cubicBezTo>
                    <a:pt x="181563" y="49226"/>
                    <a:pt x="199086" y="52168"/>
                    <a:pt x="216621" y="55071"/>
                  </a:cubicBezTo>
                  <a:cubicBezTo>
                    <a:pt x="234157" y="57974"/>
                    <a:pt x="251705" y="60838"/>
                    <a:pt x="269268" y="63645"/>
                  </a:cubicBezTo>
                  <a:cubicBezTo>
                    <a:pt x="286831" y="66451"/>
                    <a:pt x="304409" y="69201"/>
                    <a:pt x="322003" y="71875"/>
                  </a:cubicBezTo>
                  <a:cubicBezTo>
                    <a:pt x="339596" y="74549"/>
                    <a:pt x="357205" y="77148"/>
                    <a:pt x="374831" y="79653"/>
                  </a:cubicBezTo>
                  <a:cubicBezTo>
                    <a:pt x="392456" y="82159"/>
                    <a:pt x="410099" y="84572"/>
                    <a:pt x="427757" y="86874"/>
                  </a:cubicBezTo>
                  <a:cubicBezTo>
                    <a:pt x="445415" y="89177"/>
                    <a:pt x="463090" y="91369"/>
                    <a:pt x="480781" y="93435"/>
                  </a:cubicBezTo>
                  <a:cubicBezTo>
                    <a:pt x="498472" y="95500"/>
                    <a:pt x="516180" y="97439"/>
                    <a:pt x="533898" y="99235"/>
                  </a:cubicBezTo>
                  <a:cubicBezTo>
                    <a:pt x="551617" y="101032"/>
                    <a:pt x="569347" y="102687"/>
                    <a:pt x="587100" y="104185"/>
                  </a:cubicBezTo>
                  <a:cubicBezTo>
                    <a:pt x="604852" y="105683"/>
                    <a:pt x="622628" y="107024"/>
                    <a:pt x="640371" y="108199"/>
                  </a:cubicBezTo>
                  <a:cubicBezTo>
                    <a:pt x="658114" y="109373"/>
                    <a:pt x="675824" y="110380"/>
                    <a:pt x="693693" y="111203"/>
                  </a:cubicBezTo>
                  <a:cubicBezTo>
                    <a:pt x="711563" y="112026"/>
                    <a:pt x="729591" y="112667"/>
                    <a:pt x="747046" y="113135"/>
                  </a:cubicBezTo>
                  <a:cubicBezTo>
                    <a:pt x="764500" y="113603"/>
                    <a:pt x="781382" y="113898"/>
                    <a:pt x="800402" y="113941"/>
                  </a:cubicBezTo>
                  <a:cubicBezTo>
                    <a:pt x="819422" y="113984"/>
                    <a:pt x="840580" y="113775"/>
                    <a:pt x="853735" y="113584"/>
                  </a:cubicBezTo>
                  <a:cubicBezTo>
                    <a:pt x="866889" y="113393"/>
                    <a:pt x="872041" y="113222"/>
                    <a:pt x="877192" y="113050"/>
                  </a:cubicBezTo>
                  <a:cubicBezTo>
                    <a:pt x="879926" y="112959"/>
                    <a:pt x="881752" y="111340"/>
                    <a:pt x="881752" y="109250"/>
                  </a:cubicBezTo>
                  <a:cubicBezTo>
                    <a:pt x="881752" y="107160"/>
                    <a:pt x="879927" y="105511"/>
                    <a:pt x="877192" y="105450"/>
                  </a:cubicBezTo>
                  <a:cubicBezTo>
                    <a:pt x="872054" y="105336"/>
                    <a:pt x="866916" y="105222"/>
                    <a:pt x="853823" y="104684"/>
                  </a:cubicBezTo>
                  <a:cubicBezTo>
                    <a:pt x="840729" y="104147"/>
                    <a:pt x="819679" y="103187"/>
                    <a:pt x="800781" y="102094"/>
                  </a:cubicBezTo>
                  <a:cubicBezTo>
                    <a:pt x="781883" y="101002"/>
                    <a:pt x="765136" y="99776"/>
                    <a:pt x="747837" y="98349"/>
                  </a:cubicBezTo>
                  <a:cubicBezTo>
                    <a:pt x="730537" y="96922"/>
                    <a:pt x="712685" y="95293"/>
                    <a:pt x="695008" y="93492"/>
                  </a:cubicBezTo>
                  <a:cubicBezTo>
                    <a:pt x="677330" y="91691"/>
                    <a:pt x="659828" y="89717"/>
                    <a:pt x="642307" y="87576"/>
                  </a:cubicBezTo>
                  <a:cubicBezTo>
                    <a:pt x="624786" y="85435"/>
                    <a:pt x="607247" y="83127"/>
                    <a:pt x="589742" y="80666"/>
                  </a:cubicBezTo>
                  <a:cubicBezTo>
                    <a:pt x="572237" y="78205"/>
                    <a:pt x="554766" y="75590"/>
                    <a:pt x="537314" y="72836"/>
                  </a:cubicBezTo>
                  <a:cubicBezTo>
                    <a:pt x="519863" y="70081"/>
                    <a:pt x="502431" y="67186"/>
                    <a:pt x="485021" y="64167"/>
                  </a:cubicBezTo>
                  <a:cubicBezTo>
                    <a:pt x="467611" y="61147"/>
                    <a:pt x="450223" y="58003"/>
                    <a:pt x="432852" y="54749"/>
                  </a:cubicBezTo>
                  <a:cubicBezTo>
                    <a:pt x="415482" y="51496"/>
                    <a:pt x="398130" y="48133"/>
                    <a:pt x="380794" y="44678"/>
                  </a:cubicBezTo>
                  <a:cubicBezTo>
                    <a:pt x="363457" y="41223"/>
                    <a:pt x="346136" y="37675"/>
                    <a:pt x="328827" y="34052"/>
                  </a:cubicBezTo>
                  <a:cubicBezTo>
                    <a:pt x="311517" y="30429"/>
                    <a:pt x="294219" y="26730"/>
                    <a:pt x="276928" y="22973"/>
                  </a:cubicBezTo>
                  <a:cubicBezTo>
                    <a:pt x="259637" y="19216"/>
                    <a:pt x="242353" y="15400"/>
                    <a:pt x="225072" y="11544"/>
                  </a:cubicBezTo>
                  <a:cubicBezTo>
                    <a:pt x="207791" y="7687"/>
                    <a:pt x="190513" y="3790"/>
                    <a:pt x="173233" y="-132"/>
                  </a:cubicBezTo>
                  <a:cubicBezTo>
                    <a:pt x="155954" y="-4054"/>
                    <a:pt x="138673" y="-8001"/>
                    <a:pt x="121384" y="-11954"/>
                  </a:cubicBezTo>
                  <a:cubicBezTo>
                    <a:pt x="104094" y="-15906"/>
                    <a:pt x="86795" y="-19863"/>
                    <a:pt x="69496" y="-23821"/>
                  </a:cubicBezTo>
                  <a:close/>
                </a:path>
              </a:pathLst>
            </a:custGeom>
            <a:solidFill>
              <a:schemeClr val="accent4"/>
            </a:solidFill>
            <a:ln w="7600" cap="rnd">
              <a:solidFill>
                <a:schemeClr val="accent4"/>
              </a:solidFill>
              <a:round/>
            </a:ln>
          </p:spPr>
        </p:sp>
        <p:sp>
          <p:nvSpPr>
            <p:cNvPr id="106" name="MainTopic"/>
            <p:cNvSpPr/>
            <p:nvPr/>
          </p:nvSpPr>
          <p:spPr>
            <a:xfrm>
              <a:off x="11395" y="6214"/>
              <a:ext cx="1381" cy="838"/>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2" action="ppaction://hlinksldjump"/>
                </a:rPr>
                <a:t>电路</a:t>
              </a:r>
              <a:endParaRPr sz="2400">
                <a:solidFill>
                  <a:srgbClr val="303030"/>
                </a:solidFill>
                <a:latin typeface="宋体" panose="02010600030101010101" pitchFamily="2" charset="-122"/>
              </a:endParaRPr>
            </a:p>
          </p:txBody>
        </p:sp>
      </p:grpSp>
      <p:grpSp>
        <p:nvGrpSpPr>
          <p:cNvPr id="30" name="组合 29"/>
          <p:cNvGrpSpPr/>
          <p:nvPr/>
        </p:nvGrpSpPr>
        <p:grpSpPr>
          <a:xfrm>
            <a:off x="6455410" y="4940300"/>
            <a:ext cx="2956560" cy="1511935"/>
            <a:chOff x="10029" y="7828"/>
            <a:chExt cx="4656" cy="2381"/>
          </a:xfrm>
        </p:grpSpPr>
        <p:sp>
          <p:nvSpPr>
            <p:cNvPr id="109" name="MMConnector"/>
            <p:cNvSpPr/>
            <p:nvPr/>
          </p:nvSpPr>
          <p:spPr>
            <a:xfrm>
              <a:off x="10029" y="7828"/>
              <a:ext cx="1372" cy="2381"/>
            </a:xfrm>
            <a:custGeom>
              <a:avLst/>
              <a:gdLst/>
              <a:ahLst/>
              <a:cxnLst/>
              <a:pathLst>
                <a:path w="1075441" h="934498">
                  <a:moveTo>
                    <a:pt x="-177121" y="-285184"/>
                  </a:moveTo>
                  <a:cubicBezTo>
                    <a:pt x="-188421" y="-300648"/>
                    <a:pt x="-206022" y="-303265"/>
                    <a:pt x="-217642" y="-294377"/>
                  </a:cubicBezTo>
                  <a:cubicBezTo>
                    <a:pt x="-229263" y="-285488"/>
                    <a:pt x="-231143" y="-267974"/>
                    <a:pt x="-219377" y="-252862"/>
                  </a:cubicBezTo>
                  <a:cubicBezTo>
                    <a:pt x="-208601" y="-239023"/>
                    <a:pt x="-197826" y="-225185"/>
                    <a:pt x="-187212" y="-211188"/>
                  </a:cubicBezTo>
                  <a:cubicBezTo>
                    <a:pt x="-176598" y="-197191"/>
                    <a:pt x="-166145" y="-183036"/>
                    <a:pt x="-155777" y="-168798"/>
                  </a:cubicBezTo>
                  <a:cubicBezTo>
                    <a:pt x="-145409" y="-154561"/>
                    <a:pt x="-135126" y="-140241"/>
                    <a:pt x="-124914" y="-125849"/>
                  </a:cubicBezTo>
                  <a:cubicBezTo>
                    <a:pt x="-114703" y="-111457"/>
                    <a:pt x="-104563" y="-96992"/>
                    <a:pt x="-94466" y="-82479"/>
                  </a:cubicBezTo>
                  <a:cubicBezTo>
                    <a:pt x="-84369" y="-67966"/>
                    <a:pt x="-74314" y="-53405"/>
                    <a:pt x="-64277" y="-38814"/>
                  </a:cubicBezTo>
                  <a:cubicBezTo>
                    <a:pt x="-54240" y="-24224"/>
                    <a:pt x="-44220" y="-9605"/>
                    <a:pt x="-34193" y="5025"/>
                  </a:cubicBezTo>
                  <a:cubicBezTo>
                    <a:pt x="-24165" y="19655"/>
                    <a:pt x="-14129" y="34294"/>
                    <a:pt x="-4059" y="48925"/>
                  </a:cubicBezTo>
                  <a:cubicBezTo>
                    <a:pt x="6011" y="63556"/>
                    <a:pt x="16115" y="78178"/>
                    <a:pt x="26279" y="92772"/>
                  </a:cubicBezTo>
                  <a:cubicBezTo>
                    <a:pt x="36443" y="107367"/>
                    <a:pt x="46667" y="121933"/>
                    <a:pt x="56978" y="136451"/>
                  </a:cubicBezTo>
                  <a:cubicBezTo>
                    <a:pt x="67288" y="150969"/>
                    <a:pt x="77685" y="165439"/>
                    <a:pt x="88196" y="179838"/>
                  </a:cubicBezTo>
                  <a:cubicBezTo>
                    <a:pt x="98707" y="194238"/>
                    <a:pt x="109331" y="208567"/>
                    <a:pt x="120097" y="222802"/>
                  </a:cubicBezTo>
                  <a:cubicBezTo>
                    <a:pt x="130863" y="237037"/>
                    <a:pt x="141770" y="251178"/>
                    <a:pt x="152846" y="265197"/>
                  </a:cubicBezTo>
                  <a:cubicBezTo>
                    <a:pt x="163923" y="279216"/>
                    <a:pt x="175169" y="293113"/>
                    <a:pt x="186613" y="306857"/>
                  </a:cubicBezTo>
                  <a:cubicBezTo>
                    <a:pt x="198058" y="320601"/>
                    <a:pt x="209700" y="334193"/>
                    <a:pt x="221569" y="347595"/>
                  </a:cubicBezTo>
                  <a:cubicBezTo>
                    <a:pt x="233438" y="360998"/>
                    <a:pt x="245534" y="374212"/>
                    <a:pt x="257883" y="387196"/>
                  </a:cubicBezTo>
                  <a:cubicBezTo>
                    <a:pt x="270231" y="400181"/>
                    <a:pt x="282834" y="412935"/>
                    <a:pt x="295715" y="425414"/>
                  </a:cubicBezTo>
                  <a:cubicBezTo>
                    <a:pt x="308596" y="437892"/>
                    <a:pt x="321755" y="450094"/>
                    <a:pt x="335212" y="461967"/>
                  </a:cubicBezTo>
                  <a:cubicBezTo>
                    <a:pt x="348670" y="473839"/>
                    <a:pt x="362426" y="485383"/>
                    <a:pt x="376494" y="496541"/>
                  </a:cubicBezTo>
                  <a:cubicBezTo>
                    <a:pt x="390563" y="507700"/>
                    <a:pt x="404943" y="518472"/>
                    <a:pt x="419640" y="528798"/>
                  </a:cubicBezTo>
                  <a:cubicBezTo>
                    <a:pt x="434337" y="539124"/>
                    <a:pt x="449350" y="549004"/>
                    <a:pt x="464672" y="558378"/>
                  </a:cubicBezTo>
                  <a:cubicBezTo>
                    <a:pt x="479994" y="567753"/>
                    <a:pt x="495625" y="576623"/>
                    <a:pt x="511544" y="584933"/>
                  </a:cubicBezTo>
                  <a:cubicBezTo>
                    <a:pt x="527464" y="593242"/>
                    <a:pt x="543672" y="600993"/>
                    <a:pt x="560134" y="608140"/>
                  </a:cubicBezTo>
                  <a:cubicBezTo>
                    <a:pt x="576596" y="615288"/>
                    <a:pt x="593311" y="621832"/>
                    <a:pt x="610242" y="627744"/>
                  </a:cubicBezTo>
                  <a:cubicBezTo>
                    <a:pt x="627173" y="633655"/>
                    <a:pt x="644319" y="638934"/>
                    <a:pt x="661609" y="643573"/>
                  </a:cubicBezTo>
                  <a:cubicBezTo>
                    <a:pt x="678898" y="648211"/>
                    <a:pt x="696329" y="652210"/>
                    <a:pt x="713936" y="655562"/>
                  </a:cubicBezTo>
                  <a:cubicBezTo>
                    <a:pt x="731542" y="658914"/>
                    <a:pt x="749324" y="661620"/>
                    <a:pt x="766917" y="663750"/>
                  </a:cubicBezTo>
                  <a:cubicBezTo>
                    <a:pt x="784510" y="665881"/>
                    <a:pt x="801914" y="667436"/>
                    <a:pt x="820262" y="668270"/>
                  </a:cubicBezTo>
                  <a:cubicBezTo>
                    <a:pt x="838609" y="669103"/>
                    <a:pt x="857901" y="669216"/>
                    <a:pt x="877192" y="669328"/>
                  </a:cubicBezTo>
                  <a:cubicBezTo>
                    <a:pt x="879928" y="669344"/>
                    <a:pt x="881752" y="667565"/>
                    <a:pt x="881752" y="665475"/>
                  </a:cubicBezTo>
                  <a:cubicBezTo>
                    <a:pt x="881752" y="663385"/>
                    <a:pt x="879926" y="661715"/>
                    <a:pt x="877192" y="661622"/>
                  </a:cubicBezTo>
                  <a:cubicBezTo>
                    <a:pt x="858093" y="660972"/>
                    <a:pt x="838994" y="660321"/>
                    <a:pt x="820882" y="658960"/>
                  </a:cubicBezTo>
                  <a:cubicBezTo>
                    <a:pt x="802771" y="657598"/>
                    <a:pt x="785646" y="655526"/>
                    <a:pt x="768375" y="652893"/>
                  </a:cubicBezTo>
                  <a:cubicBezTo>
                    <a:pt x="751104" y="650259"/>
                    <a:pt x="733686" y="647064"/>
                    <a:pt x="716484" y="643243"/>
                  </a:cubicBezTo>
                  <a:cubicBezTo>
                    <a:pt x="699283" y="639421"/>
                    <a:pt x="682298" y="634973"/>
                    <a:pt x="665493" y="629909"/>
                  </a:cubicBezTo>
                  <a:cubicBezTo>
                    <a:pt x="648689" y="624845"/>
                    <a:pt x="632064" y="619165"/>
                    <a:pt x="615686" y="612880"/>
                  </a:cubicBezTo>
                  <a:cubicBezTo>
                    <a:pt x="599309" y="606594"/>
                    <a:pt x="583179" y="599703"/>
                    <a:pt x="567326" y="592236"/>
                  </a:cubicBezTo>
                  <a:cubicBezTo>
                    <a:pt x="551473" y="584770"/>
                    <a:pt x="535898" y="576728"/>
                    <a:pt x="520627" y="568154"/>
                  </a:cubicBezTo>
                  <a:cubicBezTo>
                    <a:pt x="505357" y="559580"/>
                    <a:pt x="490391" y="550472"/>
                    <a:pt x="475743" y="540883"/>
                  </a:cubicBezTo>
                  <a:cubicBezTo>
                    <a:pt x="461094" y="531293"/>
                    <a:pt x="446763" y="521222"/>
                    <a:pt x="432751" y="510723"/>
                  </a:cubicBezTo>
                  <a:cubicBezTo>
                    <a:pt x="418738" y="500224"/>
                    <a:pt x="405045" y="489299"/>
                    <a:pt x="391661" y="478001"/>
                  </a:cubicBezTo>
                  <a:cubicBezTo>
                    <a:pt x="378277" y="466703"/>
                    <a:pt x="365203" y="455033"/>
                    <a:pt x="352422" y="443043"/>
                  </a:cubicBezTo>
                  <a:cubicBezTo>
                    <a:pt x="339641" y="431054"/>
                    <a:pt x="327153" y="418744"/>
                    <a:pt x="314936" y="406163"/>
                  </a:cubicBezTo>
                  <a:cubicBezTo>
                    <a:pt x="302718" y="393582"/>
                    <a:pt x="290771" y="380729"/>
                    <a:pt x="279070" y="367647"/>
                  </a:cubicBezTo>
                  <a:cubicBezTo>
                    <a:pt x="267368" y="354566"/>
                    <a:pt x="255911" y="341255"/>
                    <a:pt x="244670" y="327753"/>
                  </a:cubicBezTo>
                  <a:cubicBezTo>
                    <a:pt x="233430" y="314251"/>
                    <a:pt x="222407" y="300558"/>
                    <a:pt x="211572" y="286707"/>
                  </a:cubicBezTo>
                  <a:cubicBezTo>
                    <a:pt x="200737" y="272855"/>
                    <a:pt x="190091" y="258845"/>
                    <a:pt x="179604" y="244706"/>
                  </a:cubicBezTo>
                  <a:cubicBezTo>
                    <a:pt x="169117" y="230566"/>
                    <a:pt x="158790" y="216297"/>
                    <a:pt x="148594" y="201923"/>
                  </a:cubicBezTo>
                  <a:cubicBezTo>
                    <a:pt x="138397" y="187549"/>
                    <a:pt x="128332" y="173070"/>
                    <a:pt x="118370" y="158508"/>
                  </a:cubicBezTo>
                  <a:cubicBezTo>
                    <a:pt x="108408" y="143946"/>
                    <a:pt x="98549" y="129302"/>
                    <a:pt x="88766" y="114595"/>
                  </a:cubicBezTo>
                  <a:cubicBezTo>
                    <a:pt x="78983" y="99887"/>
                    <a:pt x="69275" y="85117"/>
                    <a:pt x="59615" y="70302"/>
                  </a:cubicBezTo>
                  <a:cubicBezTo>
                    <a:pt x="49955" y="55487"/>
                    <a:pt x="40344" y="40627"/>
                    <a:pt x="30753" y="25739"/>
                  </a:cubicBezTo>
                  <a:cubicBezTo>
                    <a:pt x="21163" y="10852"/>
                    <a:pt x="11594" y="-4064"/>
                    <a:pt x="2018" y="-18991"/>
                  </a:cubicBezTo>
                  <a:cubicBezTo>
                    <a:pt x="-7557" y="-33919"/>
                    <a:pt x="-17138" y="-48857"/>
                    <a:pt x="-26754" y="-63791"/>
                  </a:cubicBezTo>
                  <a:cubicBezTo>
                    <a:pt x="-36369" y="-78725"/>
                    <a:pt x="-46018" y="-93653"/>
                    <a:pt x="-55728" y="-108561"/>
                  </a:cubicBezTo>
                  <a:cubicBezTo>
                    <a:pt x="-65438" y="-123469"/>
                    <a:pt x="-75208" y="-138355"/>
                    <a:pt x="-85073" y="-153200"/>
                  </a:cubicBezTo>
                  <a:cubicBezTo>
                    <a:pt x="-94939" y="-168044"/>
                    <a:pt x="-104898" y="-182847"/>
                    <a:pt x="-114965" y="-197598"/>
                  </a:cubicBezTo>
                  <a:cubicBezTo>
                    <a:pt x="-125033" y="-212349"/>
                    <a:pt x="-135208" y="-227049"/>
                    <a:pt x="-145585" y="-241638"/>
                  </a:cubicBezTo>
                  <a:cubicBezTo>
                    <a:pt x="-155962" y="-256227"/>
                    <a:pt x="-166542" y="-270706"/>
                    <a:pt x="-177121" y="-285184"/>
                  </a:cubicBezTo>
                  <a:close/>
                </a:path>
              </a:pathLst>
            </a:custGeom>
            <a:solidFill>
              <a:schemeClr val="accent4"/>
            </a:solidFill>
            <a:ln w="7600" cap="rnd">
              <a:solidFill>
                <a:schemeClr val="accent4"/>
              </a:solidFill>
              <a:round/>
            </a:ln>
          </p:spPr>
        </p:sp>
        <p:sp>
          <p:nvSpPr>
            <p:cNvPr id="108" name="MainTopic"/>
            <p:cNvSpPr/>
            <p:nvPr/>
          </p:nvSpPr>
          <p:spPr>
            <a:xfrm>
              <a:off x="11193" y="9022"/>
              <a:ext cx="3492" cy="838"/>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3" action="ppaction://hlinksldjump"/>
                </a:rPr>
                <a:t>电流表与电压表</a:t>
              </a:r>
              <a:endParaRPr sz="2400">
                <a:solidFill>
                  <a:srgbClr val="303030"/>
                </a:solidFill>
                <a:latin typeface="宋体" panose="02010600030101010101" pitchFamily="2" charset="-122"/>
              </a:endParaRPr>
            </a:p>
          </p:txBody>
        </p:sp>
      </p:grpSp>
      <p:grpSp>
        <p:nvGrpSpPr>
          <p:cNvPr id="33" name="组合 32"/>
          <p:cNvGrpSpPr/>
          <p:nvPr/>
        </p:nvGrpSpPr>
        <p:grpSpPr>
          <a:xfrm>
            <a:off x="2473325" y="3075305"/>
            <a:ext cx="2574290" cy="1392555"/>
            <a:chOff x="3758" y="5456"/>
            <a:chExt cx="4054" cy="2193"/>
          </a:xfrm>
        </p:grpSpPr>
        <p:sp>
          <p:nvSpPr>
            <p:cNvPr id="154" name="RelatConnector"/>
            <p:cNvSpPr/>
            <p:nvPr/>
          </p:nvSpPr>
          <p:spPr>
            <a:xfrm>
              <a:off x="4562" y="5456"/>
              <a:ext cx="183" cy="2193"/>
            </a:xfrm>
            <a:custGeom>
              <a:avLst/>
              <a:gdLst>
                <a:gd name="rtl" fmla="*/ -258400 w 78679"/>
                <a:gd name="rtt" fmla="*/ -83600 h 775200"/>
                <a:gd name="rtr" fmla="*/ 258400 w 78679"/>
                <a:gd name="rtb" fmla="*/ 83600 h 775200"/>
              </a:gdLst>
              <a:ahLst/>
              <a:cxnLst/>
              <a:rect l="rtl" t="rtt" r="rtr" b="rtb"/>
              <a:pathLst>
                <a:path w="78679" h="775200" fill="none">
                  <a:moveTo>
                    <a:pt x="-24672" y="-387600"/>
                  </a:moveTo>
                  <a:cubicBezTo>
                    <a:pt x="-90511" y="7870"/>
                    <a:pt x="90511" y="-7870"/>
                    <a:pt x="24672" y="387600"/>
                  </a:cubicBezTo>
                </a:path>
              </a:pathLst>
            </a:custGeom>
            <a:noFill/>
            <a:ln w="15200" cap="rnd">
              <a:solidFill>
                <a:schemeClr val="accent4"/>
              </a:solidFill>
              <a:round/>
              <a:tailEnd type="stealth" w="sm" len="sm"/>
            </a:ln>
          </p:spPr>
          <p:txBody>
            <a:bodyPr wrap="none" lIns="0" tIns="0" rIns="0" bIns="22500" rtlCol="0" anchor="ctr"/>
            <a:p>
              <a:pPr algn="ctr"/>
              <a:r>
                <a:rPr sz="2400">
                  <a:solidFill>
                    <a:srgbClr val="303030"/>
                  </a:solidFill>
                  <a:highlight>
                    <a:srgbClr val="FFFFFF"/>
                  </a:highlight>
                  <a:latin typeface="宋体" panose="02010600030101010101" pitchFamily="2" charset="-122"/>
                </a:rPr>
                <a:t>定向移动</a:t>
              </a:r>
              <a:endParaRPr sz="2400">
                <a:solidFill>
                  <a:srgbClr val="303030"/>
                </a:solidFill>
                <a:highlight>
                  <a:srgbClr val="FFFFFF"/>
                </a:highlight>
                <a:latin typeface="宋体" panose="02010600030101010101" pitchFamily="2" charset="-122"/>
              </a:endParaRPr>
            </a:p>
          </p:txBody>
        </p:sp>
        <p:grpSp>
          <p:nvGrpSpPr>
            <p:cNvPr id="7" name="组合 6"/>
            <p:cNvGrpSpPr/>
            <p:nvPr/>
          </p:nvGrpSpPr>
          <p:grpSpPr>
            <a:xfrm>
              <a:off x="3758" y="6493"/>
              <a:ext cx="4054" cy="897"/>
              <a:chOff x="3758" y="6493"/>
              <a:chExt cx="4054" cy="897"/>
            </a:xfrm>
          </p:grpSpPr>
          <p:sp>
            <p:nvSpPr>
              <p:cNvPr id="115" name="MMConnector"/>
              <p:cNvSpPr/>
              <p:nvPr/>
            </p:nvSpPr>
            <p:spPr>
              <a:xfrm>
                <a:off x="6508" y="6493"/>
                <a:ext cx="1304" cy="480"/>
              </a:xfrm>
              <a:custGeom>
                <a:avLst/>
                <a:gdLst/>
                <a:ahLst/>
                <a:cxnLst/>
                <a:pathLst>
                  <a:path w="833025" h="169641">
                    <a:moveTo>
                      <a:pt x="-36180" y="24831"/>
                    </a:moveTo>
                    <a:cubicBezTo>
                      <a:pt x="-17768" y="19558"/>
                      <a:pt x="-9327" y="3828"/>
                      <a:pt x="-13720" y="-10127"/>
                    </a:cubicBezTo>
                    <a:cubicBezTo>
                      <a:pt x="-18114" y="-24081"/>
                      <a:pt x="-34051" y="-32161"/>
                      <a:pt x="-52155" y="-25914"/>
                    </a:cubicBezTo>
                    <a:cubicBezTo>
                      <a:pt x="-68935" y="-20123"/>
                      <a:pt x="-85715" y="-14333"/>
                      <a:pt x="-102481" y="-8548"/>
                    </a:cubicBezTo>
                    <a:cubicBezTo>
                      <a:pt x="-119246" y="-2763"/>
                      <a:pt x="-135997" y="3015"/>
                      <a:pt x="-152750" y="8758"/>
                    </a:cubicBezTo>
                    <a:cubicBezTo>
                      <a:pt x="-169502" y="14502"/>
                      <a:pt x="-186256" y="20209"/>
                      <a:pt x="-203020" y="25858"/>
                    </a:cubicBezTo>
                    <a:cubicBezTo>
                      <a:pt x="-219783" y="31506"/>
                      <a:pt x="-236556" y="37095"/>
                      <a:pt x="-253348" y="42599"/>
                    </a:cubicBezTo>
                    <a:cubicBezTo>
                      <a:pt x="-270140" y="48103"/>
                      <a:pt x="-286952" y="53522"/>
                      <a:pt x="-303791" y="58831"/>
                    </a:cubicBezTo>
                    <a:cubicBezTo>
                      <a:pt x="-320630" y="64140"/>
                      <a:pt x="-337496" y="69339"/>
                      <a:pt x="-354398" y="74403"/>
                    </a:cubicBezTo>
                    <a:cubicBezTo>
                      <a:pt x="-371301" y="79467"/>
                      <a:pt x="-388238" y="84396"/>
                      <a:pt x="-405217" y="89165"/>
                    </a:cubicBezTo>
                    <a:cubicBezTo>
                      <a:pt x="-422196" y="93935"/>
                      <a:pt x="-439216" y="98545"/>
                      <a:pt x="-456283" y="102973"/>
                    </a:cubicBezTo>
                    <a:cubicBezTo>
                      <a:pt x="-473349" y="107401"/>
                      <a:pt x="-490461" y="111647"/>
                      <a:pt x="-507622" y="115690"/>
                    </a:cubicBezTo>
                    <a:cubicBezTo>
                      <a:pt x="-524783" y="119732"/>
                      <a:pt x="-541993" y="123570"/>
                      <a:pt x="-559250" y="127186"/>
                    </a:cubicBezTo>
                    <a:cubicBezTo>
                      <a:pt x="-576508" y="130801"/>
                      <a:pt x="-593813" y="134194"/>
                      <a:pt x="-611170" y="137347"/>
                    </a:cubicBezTo>
                    <a:cubicBezTo>
                      <a:pt x="-628527" y="140499"/>
                      <a:pt x="-645934" y="143411"/>
                      <a:pt x="-663372" y="146071"/>
                    </a:cubicBezTo>
                    <a:cubicBezTo>
                      <a:pt x="-680809" y="148731"/>
                      <a:pt x="-698275" y="151138"/>
                      <a:pt x="-715834" y="153275"/>
                    </a:cubicBezTo>
                    <a:cubicBezTo>
                      <a:pt x="-733392" y="155413"/>
                      <a:pt x="-751042" y="157280"/>
                      <a:pt x="-768524" y="158895"/>
                    </a:cubicBezTo>
                    <a:cubicBezTo>
                      <a:pt x="-786007" y="160511"/>
                      <a:pt x="-803321" y="161873"/>
                      <a:pt x="-821404" y="162886"/>
                    </a:cubicBezTo>
                    <a:cubicBezTo>
                      <a:pt x="-839487" y="163900"/>
                      <a:pt x="-858340" y="164563"/>
                      <a:pt x="-877192" y="165226"/>
                    </a:cubicBezTo>
                    <a:cubicBezTo>
                      <a:pt x="-879926" y="165322"/>
                      <a:pt x="-881752" y="167010"/>
                      <a:pt x="-881752" y="169100"/>
                    </a:cubicBezTo>
                    <a:cubicBezTo>
                      <a:pt x="-881752" y="171190"/>
                      <a:pt x="-879928" y="172933"/>
                      <a:pt x="-877192" y="172974"/>
                    </a:cubicBezTo>
                    <a:cubicBezTo>
                      <a:pt x="-858235" y="173257"/>
                      <a:pt x="-839277" y="173540"/>
                      <a:pt x="-821055" y="173470"/>
                    </a:cubicBezTo>
                    <a:cubicBezTo>
                      <a:pt x="-802833" y="173399"/>
                      <a:pt x="-785346" y="172977"/>
                      <a:pt x="-767664" y="172297"/>
                    </a:cubicBezTo>
                    <a:cubicBezTo>
                      <a:pt x="-749983" y="171618"/>
                      <a:pt x="-732106" y="170683"/>
                      <a:pt x="-714295" y="169473"/>
                    </a:cubicBezTo>
                    <a:cubicBezTo>
                      <a:pt x="-696484" y="168262"/>
                      <a:pt x="-678739" y="166777"/>
                      <a:pt x="-661000" y="165034"/>
                    </a:cubicBezTo>
                    <a:cubicBezTo>
                      <a:pt x="-643261" y="163291"/>
                      <a:pt x="-625529" y="161290"/>
                      <a:pt x="-607828" y="159042"/>
                    </a:cubicBezTo>
                    <a:cubicBezTo>
                      <a:pt x="-590127" y="156795"/>
                      <a:pt x="-572457" y="154301"/>
                      <a:pt x="-554820" y="151579"/>
                    </a:cubicBezTo>
                    <a:cubicBezTo>
                      <a:pt x="-537183" y="148857"/>
                      <a:pt x="-519578" y="145907"/>
                      <a:pt x="-502011" y="142747"/>
                    </a:cubicBezTo>
                    <a:cubicBezTo>
                      <a:pt x="-484444" y="139588"/>
                      <a:pt x="-466914" y="136220"/>
                      <a:pt x="-449424" y="132665"/>
                    </a:cubicBezTo>
                    <a:cubicBezTo>
                      <a:pt x="-431934" y="129111"/>
                      <a:pt x="-414483" y="125371"/>
                      <a:pt x="-397071" y="121469"/>
                    </a:cubicBezTo>
                    <a:cubicBezTo>
                      <a:pt x="-379660" y="117567"/>
                      <a:pt x="-362289" y="113503"/>
                      <a:pt x="-344955" y="109303"/>
                    </a:cubicBezTo>
                    <a:cubicBezTo>
                      <a:pt x="-327622" y="105104"/>
                      <a:pt x="-310326" y="100768"/>
                      <a:pt x="-293066" y="96324"/>
                    </a:cubicBezTo>
                    <a:cubicBezTo>
                      <a:pt x="-275806" y="91879"/>
                      <a:pt x="-258581" y="87326"/>
                      <a:pt x="-241387" y="82690"/>
                    </a:cubicBezTo>
                    <a:cubicBezTo>
                      <a:pt x="-224193" y="78054"/>
                      <a:pt x="-207029" y="73336"/>
                      <a:pt x="-189892" y="68563"/>
                    </a:cubicBezTo>
                    <a:cubicBezTo>
                      <a:pt x="-172754" y="63790"/>
                      <a:pt x="-155642" y="58963"/>
                      <a:pt x="-138549" y="54105"/>
                    </a:cubicBezTo>
                    <a:cubicBezTo>
                      <a:pt x="-121456" y="49248"/>
                      <a:pt x="-104382" y="44360"/>
                      <a:pt x="-87324" y="39476"/>
                    </a:cubicBezTo>
                    <a:cubicBezTo>
                      <a:pt x="-70266" y="34592"/>
                      <a:pt x="-53223" y="29712"/>
                      <a:pt x="-36180" y="24831"/>
                    </a:cubicBezTo>
                    <a:close/>
                  </a:path>
                </a:pathLst>
              </a:custGeom>
              <a:solidFill>
                <a:schemeClr val="accent4"/>
              </a:solidFill>
              <a:ln w="7600" cap="rnd">
                <a:solidFill>
                  <a:schemeClr val="accent4"/>
                </a:solidFill>
                <a:round/>
              </a:ln>
            </p:spPr>
          </p:sp>
          <p:sp>
            <p:nvSpPr>
              <p:cNvPr id="114" name="MainTopic"/>
              <p:cNvSpPr/>
              <p:nvPr/>
            </p:nvSpPr>
            <p:spPr>
              <a:xfrm>
                <a:off x="3758" y="6552"/>
                <a:ext cx="1381" cy="838"/>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4" action="ppaction://hlinksldjump"/>
                  </a:rPr>
                  <a:t>电流</a:t>
                </a:r>
                <a:endParaRPr sz="2400">
                  <a:solidFill>
                    <a:srgbClr val="303030"/>
                  </a:solidFill>
                  <a:latin typeface="宋体" panose="02010600030101010101" pitchFamily="2" charset="-122"/>
                </a:endParaRPr>
              </a:p>
            </p:txBody>
          </p:sp>
        </p:grpSp>
      </p:grpSp>
      <p:grpSp>
        <p:nvGrpSpPr>
          <p:cNvPr id="2" name="组合 1"/>
          <p:cNvGrpSpPr/>
          <p:nvPr/>
        </p:nvGrpSpPr>
        <p:grpSpPr>
          <a:xfrm>
            <a:off x="2545080" y="1846580"/>
            <a:ext cx="2655570" cy="2292350"/>
            <a:chOff x="3871" y="3521"/>
            <a:chExt cx="4182" cy="3610"/>
          </a:xfrm>
        </p:grpSpPr>
        <p:sp>
          <p:nvSpPr>
            <p:cNvPr id="117" name="MMConnector"/>
            <p:cNvSpPr/>
            <p:nvPr/>
          </p:nvSpPr>
          <p:spPr>
            <a:xfrm>
              <a:off x="6619" y="5430"/>
              <a:ext cx="1434" cy="1701"/>
            </a:xfrm>
            <a:custGeom>
              <a:avLst/>
              <a:gdLst/>
              <a:ahLst/>
              <a:cxnLst/>
              <a:pathLst>
                <a:path w="933056" h="424050">
                  <a:moveTo>
                    <a:pt x="40337" y="78948"/>
                  </a:moveTo>
                  <a:cubicBezTo>
                    <a:pt x="55607" y="90508"/>
                    <a:pt x="73242" y="87861"/>
                    <a:pt x="81781" y="75982"/>
                  </a:cubicBezTo>
                  <a:cubicBezTo>
                    <a:pt x="90321" y="64103"/>
                    <a:pt x="87150" y="46635"/>
                    <a:pt x="71390" y="35752"/>
                  </a:cubicBezTo>
                  <a:cubicBezTo>
                    <a:pt x="56859" y="25717"/>
                    <a:pt x="42327" y="15682"/>
                    <a:pt x="27816" y="5571"/>
                  </a:cubicBezTo>
                  <a:cubicBezTo>
                    <a:pt x="13305" y="-4540"/>
                    <a:pt x="-1186" y="-14728"/>
                    <a:pt x="-15691" y="-24927"/>
                  </a:cubicBezTo>
                  <a:cubicBezTo>
                    <a:pt x="-30196" y="-35127"/>
                    <a:pt x="-44714" y="-45338"/>
                    <a:pt x="-59266" y="-55532"/>
                  </a:cubicBezTo>
                  <a:cubicBezTo>
                    <a:pt x="-73818" y="-65726"/>
                    <a:pt x="-88404" y="-75905"/>
                    <a:pt x="-103048" y="-86027"/>
                  </a:cubicBezTo>
                  <a:cubicBezTo>
                    <a:pt x="-117692" y="-96150"/>
                    <a:pt x="-132394" y="-106218"/>
                    <a:pt x="-147176" y="-116192"/>
                  </a:cubicBezTo>
                  <a:cubicBezTo>
                    <a:pt x="-161958" y="-126167"/>
                    <a:pt x="-176821" y="-136048"/>
                    <a:pt x="-191786" y="-145797"/>
                  </a:cubicBezTo>
                  <a:cubicBezTo>
                    <a:pt x="-206751" y="-155546"/>
                    <a:pt x="-221818" y="-165162"/>
                    <a:pt x="-237007" y="-174603"/>
                  </a:cubicBezTo>
                  <a:cubicBezTo>
                    <a:pt x="-252195" y="-184045"/>
                    <a:pt x="-267506" y="-193312"/>
                    <a:pt x="-282954" y="-202361"/>
                  </a:cubicBezTo>
                  <a:cubicBezTo>
                    <a:pt x="-298403" y="-211410"/>
                    <a:pt x="-313989" y="-220242"/>
                    <a:pt x="-329727" y="-228811"/>
                  </a:cubicBezTo>
                  <a:cubicBezTo>
                    <a:pt x="-345464" y="-237381"/>
                    <a:pt x="-361351" y="-245689"/>
                    <a:pt x="-377397" y="-253690"/>
                  </a:cubicBezTo>
                  <a:cubicBezTo>
                    <a:pt x="-393442" y="-261691"/>
                    <a:pt x="-409646" y="-269385"/>
                    <a:pt x="-426008" y="-276730"/>
                  </a:cubicBezTo>
                  <a:cubicBezTo>
                    <a:pt x="-442370" y="-284074"/>
                    <a:pt x="-458891" y="-291069"/>
                    <a:pt x="-475565" y="-297674"/>
                  </a:cubicBezTo>
                  <a:cubicBezTo>
                    <a:pt x="-492240" y="-304278"/>
                    <a:pt x="-509069" y="-310493"/>
                    <a:pt x="-526036" y="-316283"/>
                  </a:cubicBezTo>
                  <a:cubicBezTo>
                    <a:pt x="-543004" y="-322072"/>
                    <a:pt x="-560110" y="-327436"/>
                    <a:pt x="-577346" y="-332348"/>
                  </a:cubicBezTo>
                  <a:cubicBezTo>
                    <a:pt x="-594581" y="-337259"/>
                    <a:pt x="-611946" y="-341718"/>
                    <a:pt x="-629384" y="-345705"/>
                  </a:cubicBezTo>
                  <a:cubicBezTo>
                    <a:pt x="-646822" y="-349692"/>
                    <a:pt x="-664334" y="-353208"/>
                    <a:pt x="-682012" y="-356242"/>
                  </a:cubicBezTo>
                  <a:cubicBezTo>
                    <a:pt x="-699689" y="-359277"/>
                    <a:pt x="-717531" y="-361830"/>
                    <a:pt x="-735071" y="-363906"/>
                  </a:cubicBezTo>
                  <a:cubicBezTo>
                    <a:pt x="-752610" y="-365982"/>
                    <a:pt x="-769847" y="-367581"/>
                    <a:pt x="-788398" y="-368702"/>
                  </a:cubicBezTo>
                  <a:cubicBezTo>
                    <a:pt x="-806949" y="-369822"/>
                    <a:pt x="-826816" y="-370465"/>
                    <a:pt x="-841834" y="-370686"/>
                  </a:cubicBezTo>
                  <a:cubicBezTo>
                    <a:pt x="-856852" y="-370906"/>
                    <a:pt x="-867022" y="-370703"/>
                    <a:pt x="-877192" y="-370500"/>
                  </a:cubicBezTo>
                  <a:cubicBezTo>
                    <a:pt x="-879927" y="-370445"/>
                    <a:pt x="-881752" y="-368790"/>
                    <a:pt x="-881752" y="-366700"/>
                  </a:cubicBezTo>
                  <a:cubicBezTo>
                    <a:pt x="-881752" y="-364610"/>
                    <a:pt x="-879927" y="-362965"/>
                    <a:pt x="-877192" y="-362900"/>
                  </a:cubicBezTo>
                  <a:cubicBezTo>
                    <a:pt x="-867095" y="-362661"/>
                    <a:pt x="-856998" y="-362422"/>
                    <a:pt x="-842136" y="-361555"/>
                  </a:cubicBezTo>
                  <a:cubicBezTo>
                    <a:pt x="-827274" y="-360689"/>
                    <a:pt x="-807648" y="-359195"/>
                    <a:pt x="-789368" y="-357289"/>
                  </a:cubicBezTo>
                  <a:cubicBezTo>
                    <a:pt x="-771089" y="-355382"/>
                    <a:pt x="-754157" y="-353063"/>
                    <a:pt x="-736966" y="-350264"/>
                  </a:cubicBezTo>
                  <a:cubicBezTo>
                    <a:pt x="-719776" y="-347465"/>
                    <a:pt x="-702329" y="-344186"/>
                    <a:pt x="-685085" y="-340446"/>
                  </a:cubicBezTo>
                  <a:cubicBezTo>
                    <a:pt x="-667841" y="-336706"/>
                    <a:pt x="-650802" y="-332504"/>
                    <a:pt x="-633871" y="-327848"/>
                  </a:cubicBezTo>
                  <a:cubicBezTo>
                    <a:pt x="-616941" y="-323192"/>
                    <a:pt x="-600120" y="-318082"/>
                    <a:pt x="-583457" y="-312538"/>
                  </a:cubicBezTo>
                  <a:cubicBezTo>
                    <a:pt x="-566795" y="-306994"/>
                    <a:pt x="-550290" y="-301017"/>
                    <a:pt x="-533948" y="-294633"/>
                  </a:cubicBezTo>
                  <a:cubicBezTo>
                    <a:pt x="-517606" y="-288249"/>
                    <a:pt x="-501425" y="-281458"/>
                    <a:pt x="-485414" y="-274294"/>
                  </a:cubicBezTo>
                  <a:cubicBezTo>
                    <a:pt x="-469403" y="-267130"/>
                    <a:pt x="-453562" y="-259593"/>
                    <a:pt x="-437888" y="-251719"/>
                  </a:cubicBezTo>
                  <a:cubicBezTo>
                    <a:pt x="-422215" y="-243846"/>
                    <a:pt x="-406709" y="-235636"/>
                    <a:pt x="-391364" y="-227130"/>
                  </a:cubicBezTo>
                  <a:cubicBezTo>
                    <a:pt x="-376018" y="-218624"/>
                    <a:pt x="-360833" y="-209821"/>
                    <a:pt x="-345795" y="-200761"/>
                  </a:cubicBezTo>
                  <a:cubicBezTo>
                    <a:pt x="-330758" y="-191701"/>
                    <a:pt x="-315868" y="-182384"/>
                    <a:pt x="-301107" y="-172851"/>
                  </a:cubicBezTo>
                  <a:cubicBezTo>
                    <a:pt x="-286347" y="-163317"/>
                    <a:pt x="-271717" y="-153567"/>
                    <a:pt x="-257196" y="-143638"/>
                  </a:cubicBezTo>
                  <a:cubicBezTo>
                    <a:pt x="-242675" y="-133709"/>
                    <a:pt x="-228263" y="-123601"/>
                    <a:pt x="-213936" y="-113353"/>
                  </a:cubicBezTo>
                  <a:cubicBezTo>
                    <a:pt x="-199610" y="-103104"/>
                    <a:pt x="-185369" y="-92714"/>
                    <a:pt x="-171189" y="-82218"/>
                  </a:cubicBezTo>
                  <a:cubicBezTo>
                    <a:pt x="-157008" y="-71722"/>
                    <a:pt x="-142888" y="-61120"/>
                    <a:pt x="-128802" y="-50447"/>
                  </a:cubicBezTo>
                  <a:cubicBezTo>
                    <a:pt x="-114716" y="-39774"/>
                    <a:pt x="-100664" y="-29028"/>
                    <a:pt x="-86618" y="-18246"/>
                  </a:cubicBezTo>
                  <a:cubicBezTo>
                    <a:pt x="-72572" y="-7464"/>
                    <a:pt x="-58531" y="3355"/>
                    <a:pt x="-44475" y="14184"/>
                  </a:cubicBezTo>
                  <a:cubicBezTo>
                    <a:pt x="-30419" y="25013"/>
                    <a:pt x="-16348" y="35852"/>
                    <a:pt x="-2210" y="46648"/>
                  </a:cubicBezTo>
                  <a:cubicBezTo>
                    <a:pt x="11928" y="57443"/>
                    <a:pt x="26132" y="68196"/>
                    <a:pt x="40337" y="78948"/>
                  </a:cubicBezTo>
                  <a:close/>
                </a:path>
              </a:pathLst>
            </a:custGeom>
            <a:solidFill>
              <a:schemeClr val="accent4"/>
            </a:solidFill>
            <a:ln w="7600" cap="rnd">
              <a:solidFill>
                <a:schemeClr val="accent4"/>
              </a:solidFill>
              <a:round/>
            </a:ln>
          </p:spPr>
        </p:sp>
        <p:sp>
          <p:nvSpPr>
            <p:cNvPr id="116" name="MainTopic"/>
            <p:cNvSpPr/>
            <p:nvPr/>
          </p:nvSpPr>
          <p:spPr>
            <a:xfrm>
              <a:off x="3871" y="3521"/>
              <a:ext cx="1381" cy="838"/>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电荷</a:t>
              </a:r>
              <a:endParaRPr sz="2400">
                <a:solidFill>
                  <a:srgbClr val="303030"/>
                </a:solidFill>
                <a:latin typeface="宋体" panose="02010600030101010101" pitchFamily="2" charset="-122"/>
              </a:endParaRPr>
            </a:p>
          </p:txBody>
        </p:sp>
      </p:grpSp>
      <p:grpSp>
        <p:nvGrpSpPr>
          <p:cNvPr id="15" name="组合 14"/>
          <p:cNvGrpSpPr/>
          <p:nvPr/>
        </p:nvGrpSpPr>
        <p:grpSpPr>
          <a:xfrm>
            <a:off x="8314055" y="1040130"/>
            <a:ext cx="818515" cy="963930"/>
            <a:chOff x="12956" y="1686"/>
            <a:chExt cx="1289" cy="1518"/>
          </a:xfrm>
        </p:grpSpPr>
        <p:sp>
          <p:nvSpPr>
            <p:cNvPr id="177" name="MMConnector"/>
            <p:cNvSpPr/>
            <p:nvPr/>
          </p:nvSpPr>
          <p:spPr>
            <a:xfrm>
              <a:off x="12956" y="2532"/>
              <a:ext cx="584" cy="672"/>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156" name="SubTopic"/>
            <p:cNvSpPr/>
            <p:nvPr/>
          </p:nvSpPr>
          <p:spPr>
            <a:xfrm>
              <a:off x="13175" y="1686"/>
              <a:ext cx="1071"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16" name="组合 15"/>
          <p:cNvGrpSpPr/>
          <p:nvPr/>
        </p:nvGrpSpPr>
        <p:grpSpPr>
          <a:xfrm>
            <a:off x="8314055" y="1432560"/>
            <a:ext cx="1503045" cy="375285"/>
            <a:chOff x="12956" y="2304"/>
            <a:chExt cx="2367" cy="591"/>
          </a:xfrm>
        </p:grpSpPr>
        <p:sp>
          <p:nvSpPr>
            <p:cNvPr id="178" name="MMConnector"/>
            <p:cNvSpPr/>
            <p:nvPr/>
          </p:nvSpPr>
          <p:spPr>
            <a:xfrm>
              <a:off x="12956" y="2841"/>
              <a:ext cx="584" cy="54"/>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164" name="SubTopic"/>
            <p:cNvSpPr/>
            <p:nvPr/>
          </p:nvSpPr>
          <p:spPr>
            <a:xfrm>
              <a:off x="13263" y="2304"/>
              <a:ext cx="2060" cy="511"/>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单位及换算</a:t>
              </a:r>
              <a:endParaRPr sz="2400">
                <a:solidFill>
                  <a:srgbClr val="303030"/>
                </a:solidFill>
                <a:latin typeface="宋体" panose="02010600030101010101" pitchFamily="2" charset="-122"/>
              </a:endParaRPr>
            </a:p>
          </p:txBody>
        </p:sp>
      </p:grpSp>
      <p:grpSp>
        <p:nvGrpSpPr>
          <p:cNvPr id="20" name="组合 19"/>
          <p:cNvGrpSpPr/>
          <p:nvPr/>
        </p:nvGrpSpPr>
        <p:grpSpPr>
          <a:xfrm>
            <a:off x="8385810" y="2952750"/>
            <a:ext cx="1035685" cy="1540510"/>
            <a:chOff x="13069" y="4698"/>
            <a:chExt cx="1631" cy="2426"/>
          </a:xfrm>
        </p:grpSpPr>
        <p:sp>
          <p:nvSpPr>
            <p:cNvPr id="201" name="MMConnector"/>
            <p:cNvSpPr/>
            <p:nvPr/>
          </p:nvSpPr>
          <p:spPr>
            <a:xfrm>
              <a:off x="13069" y="6143"/>
              <a:ext cx="584" cy="981"/>
            </a:xfrm>
            <a:custGeom>
              <a:avLst/>
              <a:gdLst/>
              <a:ahLst/>
              <a:cxnLst/>
              <a:pathLst>
                <a:path w="250800" h="346750" fill="none">
                  <a:moveTo>
                    <a:pt x="-125400" y="173375"/>
                  </a:moveTo>
                  <a:cubicBezTo>
                    <a:pt x="13793" y="173375"/>
                    <a:pt x="-40543" y="-173375"/>
                    <a:pt x="125400" y="-173375"/>
                  </a:cubicBezTo>
                </a:path>
              </a:pathLst>
            </a:custGeom>
            <a:noFill/>
            <a:ln w="15200" cap="rnd">
              <a:solidFill>
                <a:schemeClr val="accent4"/>
              </a:solidFill>
              <a:round/>
            </a:ln>
          </p:spPr>
        </p:sp>
        <p:sp>
          <p:nvSpPr>
            <p:cNvPr id="180" name="SubTopic"/>
            <p:cNvSpPr/>
            <p:nvPr/>
          </p:nvSpPr>
          <p:spPr>
            <a:xfrm>
              <a:off x="13248" y="4698"/>
              <a:ext cx="1452" cy="955"/>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三种</a:t>
              </a:r>
              <a:endParaRPr sz="2400">
                <a:solidFill>
                  <a:srgbClr val="303030"/>
                </a:solidFill>
                <a:latin typeface="宋体" panose="02010600030101010101" pitchFamily="2" charset="-122"/>
              </a:endParaRPr>
            </a:p>
            <a:p>
              <a:pPr algn="ctr"/>
              <a:r>
                <a:rPr sz="2400">
                  <a:solidFill>
                    <a:srgbClr val="303030"/>
                  </a:solidFill>
                  <a:latin typeface="宋体" panose="02010600030101010101" pitchFamily="2" charset="-122"/>
                </a:rPr>
                <a:t>状态</a:t>
              </a:r>
              <a:endParaRPr sz="2400">
                <a:solidFill>
                  <a:srgbClr val="303030"/>
                </a:solidFill>
                <a:latin typeface="宋体" panose="02010600030101010101" pitchFamily="2" charset="-122"/>
              </a:endParaRPr>
            </a:p>
          </p:txBody>
        </p:sp>
      </p:grpSp>
      <p:grpSp>
        <p:nvGrpSpPr>
          <p:cNvPr id="8" name="组合 7"/>
          <p:cNvGrpSpPr/>
          <p:nvPr/>
        </p:nvGrpSpPr>
        <p:grpSpPr>
          <a:xfrm>
            <a:off x="1539875" y="3286760"/>
            <a:ext cx="1118870" cy="964565"/>
            <a:chOff x="2288" y="5789"/>
            <a:chExt cx="1762" cy="1519"/>
          </a:xfrm>
        </p:grpSpPr>
        <p:sp>
          <p:nvSpPr>
            <p:cNvPr id="297" name="MMConnector"/>
            <p:cNvSpPr/>
            <p:nvPr/>
          </p:nvSpPr>
          <p:spPr>
            <a:xfrm>
              <a:off x="3466" y="6636"/>
              <a:ext cx="584" cy="672"/>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276" name="SubTopic"/>
            <p:cNvSpPr/>
            <p:nvPr/>
          </p:nvSpPr>
          <p:spPr>
            <a:xfrm>
              <a:off x="2288" y="5789"/>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3" name="组合 2"/>
          <p:cNvGrpSpPr/>
          <p:nvPr/>
        </p:nvGrpSpPr>
        <p:grpSpPr>
          <a:xfrm>
            <a:off x="1252220" y="931545"/>
            <a:ext cx="1478280" cy="1600200"/>
            <a:chOff x="1835" y="2080"/>
            <a:chExt cx="2328" cy="2520"/>
          </a:xfrm>
        </p:grpSpPr>
        <p:sp>
          <p:nvSpPr>
            <p:cNvPr id="321" name="MMConnector"/>
            <p:cNvSpPr/>
            <p:nvPr/>
          </p:nvSpPr>
          <p:spPr>
            <a:xfrm>
              <a:off x="3579" y="3286"/>
              <a:ext cx="584" cy="1315"/>
            </a:xfrm>
            <a:custGeom>
              <a:avLst/>
              <a:gdLst/>
              <a:ahLst/>
              <a:cxnLst/>
              <a:pathLst>
                <a:path w="250800" h="305900" fill="none">
                  <a:moveTo>
                    <a:pt x="125400" y="152950"/>
                  </a:moveTo>
                  <a:cubicBezTo>
                    <a:pt x="-9596" y="152950"/>
                    <a:pt x="30750" y="-152950"/>
                    <a:pt x="-125400" y="-152950"/>
                  </a:cubicBezTo>
                </a:path>
              </a:pathLst>
            </a:custGeom>
            <a:noFill/>
            <a:ln w="15200" cap="rnd">
              <a:solidFill>
                <a:schemeClr val="accent4"/>
              </a:solidFill>
              <a:round/>
            </a:ln>
          </p:spPr>
        </p:sp>
        <p:sp>
          <p:nvSpPr>
            <p:cNvPr id="300" name="SubTopic"/>
            <p:cNvSpPr/>
            <p:nvPr/>
          </p:nvSpPr>
          <p:spPr>
            <a:xfrm>
              <a:off x="1835" y="2080"/>
              <a:ext cx="1452" cy="511"/>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摩擦起电</a:t>
              </a:r>
              <a:endParaRPr sz="2400">
                <a:solidFill>
                  <a:srgbClr val="303030"/>
                </a:solidFill>
                <a:latin typeface="宋体" panose="02010600030101010101" pitchFamily="2" charset="-122"/>
              </a:endParaRPr>
            </a:p>
          </p:txBody>
        </p:sp>
      </p:grpSp>
      <p:grpSp>
        <p:nvGrpSpPr>
          <p:cNvPr id="4" name="组合 3"/>
          <p:cNvGrpSpPr/>
          <p:nvPr/>
        </p:nvGrpSpPr>
        <p:grpSpPr>
          <a:xfrm>
            <a:off x="691515" y="1466215"/>
            <a:ext cx="1967230" cy="779780"/>
            <a:chOff x="952" y="2922"/>
            <a:chExt cx="3098" cy="1228"/>
          </a:xfrm>
        </p:grpSpPr>
        <p:sp>
          <p:nvSpPr>
            <p:cNvPr id="322" name="MMConnector"/>
            <p:cNvSpPr/>
            <p:nvPr/>
          </p:nvSpPr>
          <p:spPr>
            <a:xfrm>
              <a:off x="3466" y="4010"/>
              <a:ext cx="584" cy="140"/>
            </a:xfrm>
            <a:custGeom>
              <a:avLst/>
              <a:gdLst/>
              <a:ahLst/>
              <a:cxnLst/>
              <a:pathLst>
                <a:path w="250800" h="49400" fill="none">
                  <a:moveTo>
                    <a:pt x="125400" y="-24700"/>
                  </a:moveTo>
                  <a:cubicBezTo>
                    <a:pt x="19266" y="-24700"/>
                    <a:pt x="-36594" y="24700"/>
                    <a:pt x="-125400" y="24700"/>
                  </a:cubicBezTo>
                </a:path>
              </a:pathLst>
            </a:custGeom>
            <a:noFill/>
            <a:ln w="15200" cap="rnd">
              <a:solidFill>
                <a:schemeClr val="accent4"/>
              </a:solidFill>
              <a:round/>
            </a:ln>
          </p:spPr>
        </p:sp>
        <p:sp>
          <p:nvSpPr>
            <p:cNvPr id="308" name="SubTopic"/>
            <p:cNvSpPr/>
            <p:nvPr/>
          </p:nvSpPr>
          <p:spPr>
            <a:xfrm>
              <a:off x="952" y="2922"/>
              <a:ext cx="2335" cy="1159"/>
            </a:xfrm>
            <a:custGeom>
              <a:avLst/>
              <a:gdLst>
                <a:gd name="rtl" fmla="*/ 54150 w 623200"/>
                <a:gd name="rtt" fmla="*/ 26030 h 317300"/>
                <a:gd name="rtr" fmla="*/ 570950 w 623200"/>
                <a:gd name="rtb" fmla="*/ 299630 h 317300"/>
              </a:gdLst>
              <a:ahLst/>
              <a:cxnLst/>
              <a:rect l="rtl" t="rtt" r="rtr" b="rtb"/>
              <a:pathLst>
                <a:path w="623200" h="317300" stroke="0">
                  <a:moveTo>
                    <a:pt x="0" y="0"/>
                  </a:moveTo>
                  <a:lnTo>
                    <a:pt x="623200" y="0"/>
                  </a:lnTo>
                  <a:lnTo>
                    <a:pt x="623200" y="317300"/>
                  </a:lnTo>
                  <a:lnTo>
                    <a:pt x="0" y="317300"/>
                  </a:lnTo>
                  <a:lnTo>
                    <a:pt x="0" y="0"/>
                  </a:lnTo>
                  <a:close/>
                </a:path>
                <a:path w="623200" h="317300" fill="none">
                  <a:moveTo>
                    <a:pt x="0" y="317300"/>
                  </a:moveTo>
                  <a:lnTo>
                    <a:pt x="623200" y="317300"/>
                  </a:lnTo>
                </a:path>
              </a:pathLst>
            </a:custGeom>
            <a:noFill/>
            <a:ln w="15200" cap="flat">
              <a:solidFill>
                <a:schemeClr val="accent4"/>
              </a:solidFill>
              <a:round/>
            </a:ln>
          </p:spPr>
          <p:txBody>
            <a:bodyPr wrap="square" lIns="0" tIns="0" rIns="0" bIns="22500" rtlCol="0" anchor="ctr"/>
            <a:p>
              <a:pPr algn="l"/>
              <a:r>
                <a:rPr sz="2400">
                  <a:solidFill>
                    <a:srgbClr val="303030"/>
                  </a:solidFill>
                  <a:latin typeface="宋体" panose="02010600030101010101" pitchFamily="2" charset="-122"/>
                </a:rPr>
                <a:t>电荷间的</a:t>
              </a:r>
              <a:endParaRPr sz="2400">
                <a:solidFill>
                  <a:srgbClr val="303030"/>
                </a:solidFill>
                <a:latin typeface="宋体" panose="02010600030101010101" pitchFamily="2" charset="-122"/>
              </a:endParaRPr>
            </a:p>
            <a:p>
              <a:pPr algn="l"/>
              <a:r>
                <a:rPr sz="2400">
                  <a:solidFill>
                    <a:srgbClr val="303030"/>
                  </a:solidFill>
                  <a:latin typeface="宋体" panose="02010600030101010101" pitchFamily="2" charset="-122"/>
                </a:rPr>
                <a:t>相互作用</a:t>
              </a:r>
              <a:endParaRPr sz="2400">
                <a:solidFill>
                  <a:srgbClr val="303030"/>
                </a:solidFill>
                <a:latin typeface="宋体" panose="02010600030101010101" pitchFamily="2" charset="-122"/>
              </a:endParaRPr>
            </a:p>
          </p:txBody>
        </p:sp>
      </p:grpSp>
      <p:grpSp>
        <p:nvGrpSpPr>
          <p:cNvPr id="5" name="组合 4"/>
          <p:cNvGrpSpPr/>
          <p:nvPr/>
        </p:nvGrpSpPr>
        <p:grpSpPr>
          <a:xfrm>
            <a:off x="1431925" y="2270125"/>
            <a:ext cx="1298575" cy="564515"/>
            <a:chOff x="2118" y="4188"/>
            <a:chExt cx="2045" cy="889"/>
          </a:xfrm>
        </p:grpSpPr>
        <p:sp>
          <p:nvSpPr>
            <p:cNvPr id="390" name="MMConnector"/>
            <p:cNvSpPr/>
            <p:nvPr/>
          </p:nvSpPr>
          <p:spPr>
            <a:xfrm>
              <a:off x="3579" y="4319"/>
              <a:ext cx="584" cy="758"/>
            </a:xfrm>
            <a:custGeom>
              <a:avLst/>
              <a:gdLst/>
              <a:ahLst/>
              <a:cxnLst/>
              <a:pathLst>
                <a:path w="250800" h="267900" fill="none">
                  <a:moveTo>
                    <a:pt x="125400" y="-133950"/>
                  </a:moveTo>
                  <a:cubicBezTo>
                    <a:pt x="-5564" y="-133950"/>
                    <a:pt x="21342" y="133950"/>
                    <a:pt x="-125400" y="133950"/>
                  </a:cubicBezTo>
                </a:path>
              </a:pathLst>
            </a:custGeom>
            <a:noFill/>
            <a:ln w="15200" cap="rnd">
              <a:solidFill>
                <a:schemeClr val="accent4"/>
              </a:solidFill>
              <a:round/>
            </a:ln>
          </p:spPr>
        </p:sp>
        <p:sp>
          <p:nvSpPr>
            <p:cNvPr id="389" name="SubTopic"/>
            <p:cNvSpPr/>
            <p:nvPr/>
          </p:nvSpPr>
          <p:spPr>
            <a:xfrm>
              <a:off x="2118" y="4188"/>
              <a:ext cx="1169" cy="51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验电器</a:t>
              </a:r>
              <a:endParaRPr sz="2400">
                <a:solidFill>
                  <a:srgbClr val="303030"/>
                </a:solidFill>
                <a:latin typeface="宋体" panose="02010600030101010101" pitchFamily="2" charset="-122"/>
              </a:endParaRPr>
            </a:p>
          </p:txBody>
        </p:sp>
      </p:grpSp>
      <p:grpSp>
        <p:nvGrpSpPr>
          <p:cNvPr id="9" name="组合 8"/>
          <p:cNvGrpSpPr/>
          <p:nvPr/>
        </p:nvGrpSpPr>
        <p:grpSpPr>
          <a:xfrm>
            <a:off x="1539875" y="3679190"/>
            <a:ext cx="1118870" cy="375920"/>
            <a:chOff x="2288" y="6407"/>
            <a:chExt cx="1762" cy="592"/>
          </a:xfrm>
        </p:grpSpPr>
        <p:sp>
          <p:nvSpPr>
            <p:cNvPr id="392" name="MMConnector"/>
            <p:cNvSpPr/>
            <p:nvPr/>
          </p:nvSpPr>
          <p:spPr>
            <a:xfrm>
              <a:off x="3466" y="6945"/>
              <a:ext cx="584" cy="54"/>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391" name="SubTopic"/>
            <p:cNvSpPr/>
            <p:nvPr/>
          </p:nvSpPr>
          <p:spPr>
            <a:xfrm>
              <a:off x="2288" y="6407"/>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方向</a:t>
              </a:r>
              <a:endParaRPr sz="2400">
                <a:solidFill>
                  <a:srgbClr val="303030"/>
                </a:solidFill>
                <a:latin typeface="宋体" panose="02010600030101010101" pitchFamily="2" charset="-122"/>
              </a:endParaRPr>
            </a:p>
          </p:txBody>
        </p:sp>
      </p:grpSp>
      <p:grpSp>
        <p:nvGrpSpPr>
          <p:cNvPr id="24" name="组合 23"/>
          <p:cNvGrpSpPr/>
          <p:nvPr/>
        </p:nvGrpSpPr>
        <p:grpSpPr>
          <a:xfrm>
            <a:off x="8385810" y="4303395"/>
            <a:ext cx="1107440" cy="1068705"/>
            <a:chOff x="13069" y="6825"/>
            <a:chExt cx="1744" cy="1683"/>
          </a:xfrm>
        </p:grpSpPr>
        <p:sp>
          <p:nvSpPr>
            <p:cNvPr id="400" name="MMConnector"/>
            <p:cNvSpPr/>
            <p:nvPr/>
          </p:nvSpPr>
          <p:spPr>
            <a:xfrm>
              <a:off x="13069" y="7261"/>
              <a:ext cx="584" cy="1247"/>
            </a:xfrm>
            <a:custGeom>
              <a:avLst/>
              <a:gdLst/>
              <a:ahLst/>
              <a:cxnLst/>
              <a:pathLst>
                <a:path w="250800" h="636500" fill="none">
                  <a:moveTo>
                    <a:pt x="-125400" y="-318250"/>
                  </a:moveTo>
                  <a:cubicBezTo>
                    <a:pt x="38095" y="-318250"/>
                    <a:pt x="-97247" y="318250"/>
                    <a:pt x="125400" y="318250"/>
                  </a:cubicBezTo>
                </a:path>
              </a:pathLst>
            </a:custGeom>
            <a:noFill/>
            <a:ln w="15200" cap="rnd">
              <a:solidFill>
                <a:schemeClr val="accent4"/>
              </a:solidFill>
              <a:round/>
            </a:ln>
          </p:spPr>
        </p:sp>
        <p:sp>
          <p:nvSpPr>
            <p:cNvPr id="399" name="SubTopic"/>
            <p:cNvSpPr/>
            <p:nvPr/>
          </p:nvSpPr>
          <p:spPr>
            <a:xfrm>
              <a:off x="13361" y="6825"/>
              <a:ext cx="1452" cy="104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rPr>
                <a:t>串、</a:t>
              </a:r>
              <a:r>
                <a:rPr sz="2400">
                  <a:solidFill>
                    <a:srgbClr val="303030"/>
                  </a:solidFill>
                  <a:latin typeface="宋体" panose="02010600030101010101" pitchFamily="2" charset="-122"/>
                </a:rPr>
                <a:t>并</a:t>
              </a:r>
              <a:endParaRPr sz="2400">
                <a:solidFill>
                  <a:srgbClr val="303030"/>
                </a:solidFill>
                <a:latin typeface="宋体" panose="02010600030101010101" pitchFamily="2" charset="-122"/>
              </a:endParaRPr>
            </a:p>
            <a:p>
              <a:pPr algn="ctr"/>
              <a:r>
                <a:rPr sz="2400">
                  <a:solidFill>
                    <a:srgbClr val="303030"/>
                  </a:solidFill>
                  <a:latin typeface="宋体" panose="02010600030101010101" pitchFamily="2" charset="-122"/>
                </a:rPr>
                <a:t>联电路</a:t>
              </a:r>
              <a:endParaRPr sz="2400">
                <a:solidFill>
                  <a:srgbClr val="303030"/>
                </a:solidFill>
                <a:latin typeface="宋体" panose="02010600030101010101" pitchFamily="2" charset="-122"/>
              </a:endParaRPr>
            </a:p>
          </p:txBody>
        </p:sp>
      </p:grpSp>
      <p:grpSp>
        <p:nvGrpSpPr>
          <p:cNvPr id="6" name="组合 5"/>
          <p:cNvGrpSpPr/>
          <p:nvPr/>
        </p:nvGrpSpPr>
        <p:grpSpPr>
          <a:xfrm>
            <a:off x="1327150" y="2549525"/>
            <a:ext cx="1403350" cy="873760"/>
            <a:chOff x="1953" y="4628"/>
            <a:chExt cx="2210" cy="1376"/>
          </a:xfrm>
        </p:grpSpPr>
        <p:sp>
          <p:nvSpPr>
            <p:cNvPr id="147" name="MMConnector"/>
            <p:cNvSpPr/>
            <p:nvPr/>
          </p:nvSpPr>
          <p:spPr>
            <a:xfrm>
              <a:off x="3579" y="4628"/>
              <a:ext cx="584" cy="1376"/>
            </a:xfrm>
            <a:custGeom>
              <a:avLst/>
              <a:gdLst/>
              <a:ahLst/>
              <a:cxnLst/>
              <a:pathLst>
                <a:path w="250800" h="486400" fill="none">
                  <a:moveTo>
                    <a:pt x="125400" y="-243200"/>
                  </a:moveTo>
                  <a:cubicBezTo>
                    <a:pt x="-26842" y="-243200"/>
                    <a:pt x="70990" y="243200"/>
                    <a:pt x="-125400" y="243200"/>
                  </a:cubicBezTo>
                </a:path>
              </a:pathLst>
            </a:custGeom>
            <a:noFill/>
            <a:ln w="15200" cap="rnd">
              <a:solidFill>
                <a:schemeClr val="accent4"/>
              </a:solidFill>
              <a:round/>
            </a:ln>
          </p:spPr>
        </p:sp>
        <p:sp>
          <p:nvSpPr>
            <p:cNvPr id="146" name="SubTopic"/>
            <p:cNvSpPr/>
            <p:nvPr/>
          </p:nvSpPr>
          <p:spPr>
            <a:xfrm>
              <a:off x="1953" y="4806"/>
              <a:ext cx="1447" cy="51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电荷量</a:t>
              </a:r>
              <a:endParaRPr sz="2400">
                <a:solidFill>
                  <a:srgbClr val="303030"/>
                </a:solidFill>
                <a:latin typeface="宋体" panose="02010600030101010101" pitchFamily="2" charset="-122"/>
              </a:endParaRPr>
            </a:p>
          </p:txBody>
        </p:sp>
      </p:grpSp>
      <p:grpSp>
        <p:nvGrpSpPr>
          <p:cNvPr id="10" name="组合 9"/>
          <p:cNvGrpSpPr/>
          <p:nvPr/>
        </p:nvGrpSpPr>
        <p:grpSpPr>
          <a:xfrm>
            <a:off x="691515" y="4071620"/>
            <a:ext cx="1967230" cy="503555"/>
            <a:chOff x="952" y="7025"/>
            <a:chExt cx="3098" cy="793"/>
          </a:xfrm>
        </p:grpSpPr>
        <p:sp>
          <p:nvSpPr>
            <p:cNvPr id="151" name="MMConnector"/>
            <p:cNvSpPr/>
            <p:nvPr/>
          </p:nvSpPr>
          <p:spPr>
            <a:xfrm>
              <a:off x="3466" y="7254"/>
              <a:ext cx="584" cy="564"/>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50" name="SubTopic"/>
            <p:cNvSpPr/>
            <p:nvPr/>
          </p:nvSpPr>
          <p:spPr>
            <a:xfrm>
              <a:off x="952" y="7025"/>
              <a:ext cx="2223" cy="511"/>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单位及换算</a:t>
              </a:r>
              <a:endParaRPr sz="2400">
                <a:solidFill>
                  <a:srgbClr val="303030"/>
                </a:solidFill>
                <a:latin typeface="宋体" panose="02010600030101010101" pitchFamily="2" charset="-122"/>
              </a:endParaRPr>
            </a:p>
          </p:txBody>
        </p:sp>
      </p:grpSp>
      <p:grpSp>
        <p:nvGrpSpPr>
          <p:cNvPr id="11" name="组合 10"/>
          <p:cNvGrpSpPr/>
          <p:nvPr/>
        </p:nvGrpSpPr>
        <p:grpSpPr>
          <a:xfrm>
            <a:off x="1539875" y="4413250"/>
            <a:ext cx="1118870" cy="750570"/>
            <a:chOff x="2288" y="7563"/>
            <a:chExt cx="1762" cy="1182"/>
          </a:xfrm>
        </p:grpSpPr>
        <p:sp>
          <p:nvSpPr>
            <p:cNvPr id="153" name="MMConnector"/>
            <p:cNvSpPr/>
            <p:nvPr/>
          </p:nvSpPr>
          <p:spPr>
            <a:xfrm>
              <a:off x="3466" y="7563"/>
              <a:ext cx="584" cy="1182"/>
            </a:xfrm>
            <a:custGeom>
              <a:avLst/>
              <a:gdLst/>
              <a:ahLst/>
              <a:cxnLst/>
              <a:pathLst>
                <a:path w="250800" h="418000" fill="none">
                  <a:moveTo>
                    <a:pt x="125400" y="-209000"/>
                  </a:moveTo>
                  <a:cubicBezTo>
                    <a:pt x="-20723" y="-209000"/>
                    <a:pt x="56714" y="209000"/>
                    <a:pt x="-125400" y="209000"/>
                  </a:cubicBezTo>
                </a:path>
              </a:pathLst>
            </a:custGeom>
            <a:noFill/>
            <a:ln w="15200" cap="rnd">
              <a:solidFill>
                <a:schemeClr val="accent4"/>
              </a:solidFill>
              <a:round/>
            </a:ln>
          </p:spPr>
        </p:sp>
        <p:sp>
          <p:nvSpPr>
            <p:cNvPr id="152" name="SubTopic"/>
            <p:cNvSpPr/>
            <p:nvPr/>
          </p:nvSpPr>
          <p:spPr>
            <a:xfrm>
              <a:off x="2288" y="7643"/>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测量</a:t>
              </a:r>
              <a:endParaRPr sz="2400">
                <a:solidFill>
                  <a:srgbClr val="303030"/>
                </a:solidFill>
                <a:latin typeface="宋体" panose="02010600030101010101" pitchFamily="2" charset="-122"/>
              </a:endParaRPr>
            </a:p>
          </p:txBody>
        </p:sp>
      </p:grpSp>
      <p:grpSp>
        <p:nvGrpSpPr>
          <p:cNvPr id="12" name="组合 11"/>
          <p:cNvGrpSpPr/>
          <p:nvPr/>
        </p:nvGrpSpPr>
        <p:grpSpPr>
          <a:xfrm>
            <a:off x="2616835" y="4556760"/>
            <a:ext cx="2429510" cy="1084580"/>
            <a:chOff x="3984" y="7757"/>
            <a:chExt cx="3826" cy="1708"/>
          </a:xfrm>
        </p:grpSpPr>
        <p:sp>
          <p:nvSpPr>
            <p:cNvPr id="157" name="MMConnector"/>
            <p:cNvSpPr/>
            <p:nvPr/>
          </p:nvSpPr>
          <p:spPr>
            <a:xfrm>
              <a:off x="6506" y="7757"/>
              <a:ext cx="1304" cy="1644"/>
            </a:xfrm>
            <a:custGeom>
              <a:avLst/>
              <a:gdLst/>
              <a:ahLst/>
              <a:cxnLst/>
              <a:pathLst>
                <a:path w="1020366" h="699830">
                  <a:moveTo>
                    <a:pt x="162554" y="-145809"/>
                  </a:moveTo>
                  <a:cubicBezTo>
                    <a:pt x="175846" y="-159598"/>
                    <a:pt x="175698" y="-177264"/>
                    <a:pt x="165039" y="-187286"/>
                  </a:cubicBezTo>
                  <a:cubicBezTo>
                    <a:pt x="154380" y="-197307"/>
                    <a:pt x="136589" y="-196503"/>
                    <a:pt x="123795" y="-182251"/>
                  </a:cubicBezTo>
                  <a:cubicBezTo>
                    <a:pt x="111844" y="-168939"/>
                    <a:pt x="99894" y="-155627"/>
                    <a:pt x="88091" y="-142222"/>
                  </a:cubicBezTo>
                  <a:cubicBezTo>
                    <a:pt x="76288" y="-128818"/>
                    <a:pt x="64632" y="-115321"/>
                    <a:pt x="53045" y="-101790"/>
                  </a:cubicBezTo>
                  <a:cubicBezTo>
                    <a:pt x="41457" y="-88259"/>
                    <a:pt x="29938" y="-74694"/>
                    <a:pt x="18468" y="-61112"/>
                  </a:cubicBezTo>
                  <a:cubicBezTo>
                    <a:pt x="6998" y="-47529"/>
                    <a:pt x="-4421" y="-33929"/>
                    <a:pt x="-15825" y="-20337"/>
                  </a:cubicBezTo>
                  <a:cubicBezTo>
                    <a:pt x="-27229" y="-6746"/>
                    <a:pt x="-38618" y="6838"/>
                    <a:pt x="-50020" y="20389"/>
                  </a:cubicBezTo>
                  <a:cubicBezTo>
                    <a:pt x="-61422" y="33941"/>
                    <a:pt x="-72837" y="47461"/>
                    <a:pt x="-84298" y="60925"/>
                  </a:cubicBezTo>
                  <a:cubicBezTo>
                    <a:pt x="-95758" y="74388"/>
                    <a:pt x="-107262" y="87795"/>
                    <a:pt x="-118840" y="101121"/>
                  </a:cubicBezTo>
                  <a:cubicBezTo>
                    <a:pt x="-130419" y="114446"/>
                    <a:pt x="-142072" y="127689"/>
                    <a:pt x="-153829" y="140823"/>
                  </a:cubicBezTo>
                  <a:cubicBezTo>
                    <a:pt x="-165586" y="153957"/>
                    <a:pt x="-177448" y="166981"/>
                    <a:pt x="-189443" y="179865"/>
                  </a:cubicBezTo>
                  <a:cubicBezTo>
                    <a:pt x="-201438" y="192749"/>
                    <a:pt x="-213567" y="205493"/>
                    <a:pt x="-225858" y="218064"/>
                  </a:cubicBezTo>
                  <a:cubicBezTo>
                    <a:pt x="-238150" y="230635"/>
                    <a:pt x="-250604" y="243033"/>
                    <a:pt x="-263249" y="255220"/>
                  </a:cubicBezTo>
                  <a:cubicBezTo>
                    <a:pt x="-275893" y="267408"/>
                    <a:pt x="-288727" y="279385"/>
                    <a:pt x="-301777" y="291112"/>
                  </a:cubicBezTo>
                  <a:cubicBezTo>
                    <a:pt x="-314827" y="302838"/>
                    <a:pt x="-328092" y="314313"/>
                    <a:pt x="-341594" y="325493"/>
                  </a:cubicBezTo>
                  <a:cubicBezTo>
                    <a:pt x="-355097" y="336673"/>
                    <a:pt x="-368836" y="347557"/>
                    <a:pt x="-382829" y="358098"/>
                  </a:cubicBezTo>
                  <a:cubicBezTo>
                    <a:pt x="-396822" y="368638"/>
                    <a:pt x="-411069" y="378836"/>
                    <a:pt x="-425580" y="388641"/>
                  </a:cubicBezTo>
                  <a:cubicBezTo>
                    <a:pt x="-440091" y="398446"/>
                    <a:pt x="-454865" y="407859"/>
                    <a:pt x="-469904" y="416830"/>
                  </a:cubicBezTo>
                  <a:cubicBezTo>
                    <a:pt x="-484943" y="425801"/>
                    <a:pt x="-500246" y="434331"/>
                    <a:pt x="-515807" y="442375"/>
                  </a:cubicBezTo>
                  <a:cubicBezTo>
                    <a:pt x="-531367" y="450419"/>
                    <a:pt x="-547184" y="457976"/>
                    <a:pt x="-563237" y="465009"/>
                  </a:cubicBezTo>
                  <a:cubicBezTo>
                    <a:pt x="-579289" y="472042"/>
                    <a:pt x="-595576" y="478551"/>
                    <a:pt x="-612082" y="484507"/>
                  </a:cubicBezTo>
                  <a:cubicBezTo>
                    <a:pt x="-628588" y="490463"/>
                    <a:pt x="-645312" y="495866"/>
                    <a:pt x="-662176" y="500705"/>
                  </a:cubicBezTo>
                  <a:cubicBezTo>
                    <a:pt x="-679040" y="505543"/>
                    <a:pt x="-696045" y="509817"/>
                    <a:pt x="-713311" y="513513"/>
                  </a:cubicBezTo>
                  <a:cubicBezTo>
                    <a:pt x="-730577" y="517208"/>
                    <a:pt x="-748105" y="520326"/>
                    <a:pt x="-765255" y="522920"/>
                  </a:cubicBezTo>
                  <a:cubicBezTo>
                    <a:pt x="-782405" y="525515"/>
                    <a:pt x="-799178" y="527586"/>
                    <a:pt x="-817771" y="528993"/>
                  </a:cubicBezTo>
                  <a:cubicBezTo>
                    <a:pt x="-836364" y="530400"/>
                    <a:pt x="-856778" y="531141"/>
                    <a:pt x="-877192" y="531883"/>
                  </a:cubicBezTo>
                  <a:cubicBezTo>
                    <a:pt x="-879926" y="531982"/>
                    <a:pt x="-881752" y="533710"/>
                    <a:pt x="-881752" y="535800"/>
                  </a:cubicBezTo>
                  <a:cubicBezTo>
                    <a:pt x="-881752" y="537890"/>
                    <a:pt x="-879928" y="539732"/>
                    <a:pt x="-877192" y="539717"/>
                  </a:cubicBezTo>
                  <a:cubicBezTo>
                    <a:pt x="-856577" y="539602"/>
                    <a:pt x="-835962" y="539486"/>
                    <a:pt x="-817127" y="538696"/>
                  </a:cubicBezTo>
                  <a:cubicBezTo>
                    <a:pt x="-798293" y="537906"/>
                    <a:pt x="-781240" y="536440"/>
                    <a:pt x="-763763" y="534438"/>
                  </a:cubicBezTo>
                  <a:cubicBezTo>
                    <a:pt x="-746287" y="532437"/>
                    <a:pt x="-728387" y="529899"/>
                    <a:pt x="-710706" y="526764"/>
                  </a:cubicBezTo>
                  <a:cubicBezTo>
                    <a:pt x="-693026" y="523629"/>
                    <a:pt x="-675564" y="519897"/>
                    <a:pt x="-658202" y="515578"/>
                  </a:cubicBezTo>
                  <a:cubicBezTo>
                    <a:pt x="-640841" y="511259"/>
                    <a:pt x="-623581" y="506353"/>
                    <a:pt x="-606506" y="500868"/>
                  </a:cubicBezTo>
                  <a:cubicBezTo>
                    <a:pt x="-589430" y="495384"/>
                    <a:pt x="-572540" y="489321"/>
                    <a:pt x="-555859" y="482709"/>
                  </a:cubicBezTo>
                  <a:cubicBezTo>
                    <a:pt x="-539177" y="476096"/>
                    <a:pt x="-522705" y="468933"/>
                    <a:pt x="-506471" y="461259"/>
                  </a:cubicBezTo>
                  <a:cubicBezTo>
                    <a:pt x="-490237" y="453585"/>
                    <a:pt x="-474241" y="445401"/>
                    <a:pt x="-458500" y="436753"/>
                  </a:cubicBezTo>
                  <a:cubicBezTo>
                    <a:pt x="-442758" y="428105"/>
                    <a:pt x="-427270" y="418995"/>
                    <a:pt x="-412042" y="409475"/>
                  </a:cubicBezTo>
                  <a:cubicBezTo>
                    <a:pt x="-396813" y="399955"/>
                    <a:pt x="-381844" y="390025"/>
                    <a:pt x="-367129" y="379739"/>
                  </a:cubicBezTo>
                  <a:cubicBezTo>
                    <a:pt x="-352414" y="369453"/>
                    <a:pt x="-337955" y="358812"/>
                    <a:pt x="-323737" y="347867"/>
                  </a:cubicBezTo>
                  <a:cubicBezTo>
                    <a:pt x="-309519" y="336922"/>
                    <a:pt x="-295543" y="325675"/>
                    <a:pt x="-281791" y="314173"/>
                  </a:cubicBezTo>
                  <a:cubicBezTo>
                    <a:pt x="-268038" y="302672"/>
                    <a:pt x="-254509" y="290917"/>
                    <a:pt x="-241181" y="278953"/>
                  </a:cubicBezTo>
                  <a:cubicBezTo>
                    <a:pt x="-227852" y="266989"/>
                    <a:pt x="-214723" y="254817"/>
                    <a:pt x="-201769" y="242477"/>
                  </a:cubicBezTo>
                  <a:cubicBezTo>
                    <a:pt x="-188815" y="230138"/>
                    <a:pt x="-176035" y="217631"/>
                    <a:pt x="-163402" y="204993"/>
                  </a:cubicBezTo>
                  <a:cubicBezTo>
                    <a:pt x="-150770" y="192356"/>
                    <a:pt x="-138284" y="179588"/>
                    <a:pt x="-125917" y="166723"/>
                  </a:cubicBezTo>
                  <a:cubicBezTo>
                    <a:pt x="-113550" y="153859"/>
                    <a:pt x="-101301" y="140897"/>
                    <a:pt x="-89143" y="127870"/>
                  </a:cubicBezTo>
                  <a:cubicBezTo>
                    <a:pt x="-76985" y="114843"/>
                    <a:pt x="-64917" y="101750"/>
                    <a:pt x="-52911" y="88620"/>
                  </a:cubicBezTo>
                  <a:cubicBezTo>
                    <a:pt x="-40905" y="75490"/>
                    <a:pt x="-28961" y="62323"/>
                    <a:pt x="-17050" y="49146"/>
                  </a:cubicBezTo>
                  <a:cubicBezTo>
                    <a:pt x="-5139" y="35970"/>
                    <a:pt x="6739" y="22784"/>
                    <a:pt x="18610" y="9615"/>
                  </a:cubicBezTo>
                  <a:cubicBezTo>
                    <a:pt x="30481" y="-3554"/>
                    <a:pt x="42347" y="-16707"/>
                    <a:pt x="54236" y="-29812"/>
                  </a:cubicBezTo>
                  <a:cubicBezTo>
                    <a:pt x="66125" y="-42917"/>
                    <a:pt x="78039" y="-55975"/>
                    <a:pt x="89994" y="-68971"/>
                  </a:cubicBezTo>
                  <a:cubicBezTo>
                    <a:pt x="101949" y="-81967"/>
                    <a:pt x="113946" y="-94900"/>
                    <a:pt x="126046" y="-107696"/>
                  </a:cubicBezTo>
                  <a:cubicBezTo>
                    <a:pt x="138147" y="-120491"/>
                    <a:pt x="150350" y="-133150"/>
                    <a:pt x="162554" y="-145809"/>
                  </a:cubicBezTo>
                  <a:close/>
                </a:path>
              </a:pathLst>
            </a:custGeom>
            <a:solidFill>
              <a:schemeClr val="accent4"/>
            </a:solidFill>
            <a:ln w="7600" cap="rnd">
              <a:solidFill>
                <a:schemeClr val="accent4"/>
              </a:solidFill>
              <a:round/>
            </a:ln>
          </p:spPr>
        </p:sp>
        <p:sp>
          <p:nvSpPr>
            <p:cNvPr id="155" name="MainTopic"/>
            <p:cNvSpPr/>
            <p:nvPr/>
          </p:nvSpPr>
          <p:spPr>
            <a:xfrm>
              <a:off x="3984" y="8627"/>
              <a:ext cx="1381" cy="838"/>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5" action="ppaction://hlinksldjump"/>
                </a:rPr>
                <a:t>电压</a:t>
              </a:r>
              <a:endParaRPr sz="2400">
                <a:solidFill>
                  <a:srgbClr val="303030"/>
                </a:solidFill>
                <a:latin typeface="宋体" panose="02010600030101010101" pitchFamily="2" charset="-122"/>
              </a:endParaRPr>
            </a:p>
          </p:txBody>
        </p:sp>
      </p:grpSp>
      <p:grpSp>
        <p:nvGrpSpPr>
          <p:cNvPr id="13" name="组合 12"/>
          <p:cNvGrpSpPr/>
          <p:nvPr/>
        </p:nvGrpSpPr>
        <p:grpSpPr>
          <a:xfrm>
            <a:off x="928370" y="5193030"/>
            <a:ext cx="1873885" cy="404495"/>
            <a:chOff x="1325" y="8791"/>
            <a:chExt cx="2951" cy="637"/>
          </a:xfrm>
        </p:grpSpPr>
        <p:sp>
          <p:nvSpPr>
            <p:cNvPr id="159" name="MMConnector"/>
            <p:cNvSpPr/>
            <p:nvPr/>
          </p:nvSpPr>
          <p:spPr>
            <a:xfrm>
              <a:off x="3692" y="9174"/>
              <a:ext cx="584" cy="255"/>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58" name="SubTopic"/>
            <p:cNvSpPr/>
            <p:nvPr/>
          </p:nvSpPr>
          <p:spPr>
            <a:xfrm>
              <a:off x="1325" y="8791"/>
              <a:ext cx="2153" cy="511"/>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单位及换算</a:t>
              </a:r>
              <a:endParaRPr sz="2400">
                <a:solidFill>
                  <a:srgbClr val="303030"/>
                </a:solidFill>
                <a:latin typeface="宋体" panose="02010600030101010101" pitchFamily="2" charset="-122"/>
              </a:endParaRPr>
            </a:p>
          </p:txBody>
        </p:sp>
      </p:grpSp>
      <p:grpSp>
        <p:nvGrpSpPr>
          <p:cNvPr id="17" name="组合 16"/>
          <p:cNvGrpSpPr/>
          <p:nvPr/>
        </p:nvGrpSpPr>
        <p:grpSpPr>
          <a:xfrm>
            <a:off x="8314055" y="1824990"/>
            <a:ext cx="1322705" cy="502920"/>
            <a:chOff x="12956" y="2922"/>
            <a:chExt cx="2083" cy="792"/>
          </a:xfrm>
        </p:grpSpPr>
        <p:sp>
          <p:nvSpPr>
            <p:cNvPr id="166" name="MMConnector"/>
            <p:cNvSpPr/>
            <p:nvPr/>
          </p:nvSpPr>
          <p:spPr>
            <a:xfrm>
              <a:off x="12956" y="3150"/>
              <a:ext cx="584" cy="564"/>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65" name="SubTopic"/>
            <p:cNvSpPr/>
            <p:nvPr/>
          </p:nvSpPr>
          <p:spPr>
            <a:xfrm>
              <a:off x="13239" y="2922"/>
              <a:ext cx="1800" cy="511"/>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影响因素</a:t>
              </a:r>
              <a:endParaRPr sz="2400">
                <a:solidFill>
                  <a:srgbClr val="303030"/>
                </a:solidFill>
                <a:latin typeface="宋体" panose="02010600030101010101" pitchFamily="2" charset="-122"/>
              </a:endParaRPr>
            </a:p>
          </p:txBody>
        </p:sp>
      </p:grpSp>
      <p:grpSp>
        <p:nvGrpSpPr>
          <p:cNvPr id="18" name="组合 17"/>
          <p:cNvGrpSpPr/>
          <p:nvPr/>
        </p:nvGrpSpPr>
        <p:grpSpPr>
          <a:xfrm>
            <a:off x="8314055" y="2166620"/>
            <a:ext cx="1502410" cy="750570"/>
            <a:chOff x="12956" y="3460"/>
            <a:chExt cx="2366" cy="1182"/>
          </a:xfrm>
        </p:grpSpPr>
        <p:sp>
          <p:nvSpPr>
            <p:cNvPr id="168" name="MMConnector"/>
            <p:cNvSpPr/>
            <p:nvPr/>
          </p:nvSpPr>
          <p:spPr>
            <a:xfrm>
              <a:off x="12956" y="3460"/>
              <a:ext cx="584" cy="1182"/>
            </a:xfrm>
            <a:custGeom>
              <a:avLst/>
              <a:gdLst/>
              <a:ahLst/>
              <a:cxnLst/>
              <a:pathLst>
                <a:path w="250800" h="418000" fill="none">
                  <a:moveTo>
                    <a:pt x="-125400" y="-209000"/>
                  </a:moveTo>
                  <a:cubicBezTo>
                    <a:pt x="20723" y="-209000"/>
                    <a:pt x="-56714" y="209000"/>
                    <a:pt x="125400" y="209000"/>
                  </a:cubicBezTo>
                </a:path>
              </a:pathLst>
            </a:custGeom>
            <a:noFill/>
            <a:ln w="15200" cap="rnd">
              <a:solidFill>
                <a:schemeClr val="accent4"/>
              </a:solidFill>
              <a:round/>
            </a:ln>
          </p:spPr>
        </p:sp>
        <p:sp>
          <p:nvSpPr>
            <p:cNvPr id="167" name="SubTopic"/>
            <p:cNvSpPr/>
            <p:nvPr/>
          </p:nvSpPr>
          <p:spPr>
            <a:xfrm>
              <a:off x="13192" y="3540"/>
              <a:ext cx="2131" cy="511"/>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滑动变阻器</a:t>
              </a:r>
              <a:endParaRPr sz="2400">
                <a:solidFill>
                  <a:srgbClr val="303030"/>
                </a:solidFill>
                <a:latin typeface="宋体" panose="02010600030101010101" pitchFamily="2" charset="-122"/>
              </a:endParaRPr>
            </a:p>
          </p:txBody>
        </p:sp>
      </p:grpSp>
      <p:grpSp>
        <p:nvGrpSpPr>
          <p:cNvPr id="21" name="组合 20"/>
          <p:cNvGrpSpPr/>
          <p:nvPr/>
        </p:nvGrpSpPr>
        <p:grpSpPr>
          <a:xfrm>
            <a:off x="9606915" y="2828925"/>
            <a:ext cx="747395" cy="925830"/>
            <a:chOff x="14992" y="4503"/>
            <a:chExt cx="1177" cy="1458"/>
          </a:xfrm>
        </p:grpSpPr>
        <p:sp>
          <p:nvSpPr>
            <p:cNvPr id="170" name="MMConnector"/>
            <p:cNvSpPr/>
            <p:nvPr/>
          </p:nvSpPr>
          <p:spPr>
            <a:xfrm>
              <a:off x="14992" y="5343"/>
              <a:ext cx="584" cy="618"/>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169" name="SubTopic"/>
            <p:cNvSpPr/>
            <p:nvPr/>
          </p:nvSpPr>
          <p:spPr>
            <a:xfrm>
              <a:off x="15284" y="4503"/>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通路</a:t>
              </a:r>
              <a:endParaRPr sz="2400">
                <a:solidFill>
                  <a:srgbClr val="303030"/>
                </a:solidFill>
                <a:latin typeface="宋体" panose="02010600030101010101" pitchFamily="2" charset="-122"/>
              </a:endParaRPr>
            </a:p>
          </p:txBody>
        </p:sp>
      </p:grpSp>
      <p:grpSp>
        <p:nvGrpSpPr>
          <p:cNvPr id="22" name="组合 21"/>
          <p:cNvGrpSpPr/>
          <p:nvPr/>
        </p:nvGrpSpPr>
        <p:grpSpPr>
          <a:xfrm>
            <a:off x="9535160" y="3234690"/>
            <a:ext cx="746760" cy="336550"/>
            <a:chOff x="14879" y="5142"/>
            <a:chExt cx="1176" cy="530"/>
          </a:xfrm>
        </p:grpSpPr>
        <p:sp>
          <p:nvSpPr>
            <p:cNvPr id="172" name="MMConnector"/>
            <p:cNvSpPr/>
            <p:nvPr/>
          </p:nvSpPr>
          <p:spPr>
            <a:xfrm>
              <a:off x="14879" y="5652"/>
              <a:ext cx="584" cy="21"/>
            </a:xfrm>
            <a:custGeom>
              <a:avLst/>
              <a:gdLst/>
              <a:ahLst/>
              <a:cxnLst/>
              <a:pathLst>
                <a:path w="250800" h="7600" fill="none">
                  <a:moveTo>
                    <a:pt x="-125400" y="0"/>
                  </a:moveTo>
                  <a:cubicBezTo>
                    <a:pt x="-25080" y="0"/>
                    <a:pt x="50160" y="0"/>
                    <a:pt x="125400" y="0"/>
                  </a:cubicBezTo>
                </a:path>
              </a:pathLst>
            </a:custGeom>
            <a:noFill/>
            <a:ln w="15200" cap="rnd">
              <a:solidFill>
                <a:schemeClr val="accent4"/>
              </a:solidFill>
              <a:round/>
            </a:ln>
          </p:spPr>
        </p:sp>
        <p:sp>
          <p:nvSpPr>
            <p:cNvPr id="171" name="SubTopic"/>
            <p:cNvSpPr/>
            <p:nvPr/>
          </p:nvSpPr>
          <p:spPr>
            <a:xfrm>
              <a:off x="15171" y="5142"/>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断路</a:t>
              </a:r>
              <a:endParaRPr sz="2400">
                <a:solidFill>
                  <a:srgbClr val="303030"/>
                </a:solidFill>
                <a:latin typeface="宋体" panose="02010600030101010101" pitchFamily="2" charset="-122"/>
              </a:endParaRPr>
            </a:p>
          </p:txBody>
        </p:sp>
      </p:grpSp>
      <p:grpSp>
        <p:nvGrpSpPr>
          <p:cNvPr id="23" name="组合 22"/>
          <p:cNvGrpSpPr/>
          <p:nvPr/>
        </p:nvGrpSpPr>
        <p:grpSpPr>
          <a:xfrm>
            <a:off x="9606915" y="3627120"/>
            <a:ext cx="746760" cy="520065"/>
            <a:chOff x="14992" y="5760"/>
            <a:chExt cx="1176" cy="819"/>
          </a:xfrm>
        </p:grpSpPr>
        <p:sp>
          <p:nvSpPr>
            <p:cNvPr id="174" name="MMConnector"/>
            <p:cNvSpPr/>
            <p:nvPr/>
          </p:nvSpPr>
          <p:spPr>
            <a:xfrm>
              <a:off x="14992" y="5961"/>
              <a:ext cx="584" cy="618"/>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173" name="SubTopic"/>
            <p:cNvSpPr/>
            <p:nvPr/>
          </p:nvSpPr>
          <p:spPr>
            <a:xfrm>
              <a:off x="15284" y="5760"/>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短路</a:t>
              </a:r>
              <a:endParaRPr sz="2400">
                <a:solidFill>
                  <a:srgbClr val="303030"/>
                </a:solidFill>
                <a:latin typeface="宋体" panose="02010600030101010101" pitchFamily="2" charset="-122"/>
              </a:endParaRPr>
            </a:p>
          </p:txBody>
        </p:sp>
      </p:grpSp>
      <p:grpSp>
        <p:nvGrpSpPr>
          <p:cNvPr id="28" name="组合 27"/>
          <p:cNvGrpSpPr/>
          <p:nvPr/>
        </p:nvGrpSpPr>
        <p:grpSpPr>
          <a:xfrm>
            <a:off x="9678670" y="4460240"/>
            <a:ext cx="746760" cy="617855"/>
            <a:chOff x="15105" y="7614"/>
            <a:chExt cx="1176" cy="973"/>
          </a:xfrm>
        </p:grpSpPr>
        <p:sp>
          <p:nvSpPr>
            <p:cNvPr id="184" name="MMConnector"/>
            <p:cNvSpPr/>
            <p:nvPr/>
          </p:nvSpPr>
          <p:spPr>
            <a:xfrm>
              <a:off x="15105" y="8279"/>
              <a:ext cx="584" cy="309"/>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2" name="SubTopic"/>
            <p:cNvSpPr/>
            <p:nvPr/>
          </p:nvSpPr>
          <p:spPr>
            <a:xfrm>
              <a:off x="15397" y="7614"/>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特点</a:t>
              </a:r>
              <a:endParaRPr sz="2400">
                <a:solidFill>
                  <a:srgbClr val="303030"/>
                </a:solidFill>
                <a:latin typeface="宋体" panose="02010600030101010101" pitchFamily="2" charset="-122"/>
              </a:endParaRPr>
            </a:p>
          </p:txBody>
        </p:sp>
      </p:grpSp>
      <p:grpSp>
        <p:nvGrpSpPr>
          <p:cNvPr id="29" name="组合 28"/>
          <p:cNvGrpSpPr/>
          <p:nvPr/>
        </p:nvGrpSpPr>
        <p:grpSpPr>
          <a:xfrm>
            <a:off x="9708515" y="4852670"/>
            <a:ext cx="2025015" cy="421640"/>
            <a:chOff x="15152" y="8232"/>
            <a:chExt cx="3189" cy="664"/>
          </a:xfrm>
        </p:grpSpPr>
        <p:sp>
          <p:nvSpPr>
            <p:cNvPr id="185" name="MMConnector"/>
            <p:cNvSpPr/>
            <p:nvPr/>
          </p:nvSpPr>
          <p:spPr>
            <a:xfrm>
              <a:off x="15152" y="8588"/>
              <a:ext cx="584" cy="309"/>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3" name="SubTopic"/>
            <p:cNvSpPr/>
            <p:nvPr/>
          </p:nvSpPr>
          <p:spPr>
            <a:xfrm>
              <a:off x="15437" y="8232"/>
              <a:ext cx="2904" cy="511"/>
            </a:xfrm>
            <a:custGeom>
              <a:avLst/>
              <a:gdLst>
                <a:gd name="rtl" fmla="*/ 54150 w 988000"/>
                <a:gd name="rtt" fmla="*/ 26030 h 180500"/>
                <a:gd name="rtr" fmla="*/ 935750 w 988000"/>
                <a:gd name="rtb" fmla="*/ 162830 h 180500"/>
              </a:gdLst>
              <a:ahLst/>
              <a:cxnLst/>
              <a:rect l="rtl" t="rtt" r="rtr" b="rtb"/>
              <a:pathLst>
                <a:path w="988000" h="180500" stroke="0">
                  <a:moveTo>
                    <a:pt x="0" y="0"/>
                  </a:moveTo>
                  <a:lnTo>
                    <a:pt x="988000" y="0"/>
                  </a:lnTo>
                  <a:lnTo>
                    <a:pt x="988000" y="180500"/>
                  </a:lnTo>
                  <a:lnTo>
                    <a:pt x="0" y="180500"/>
                  </a:lnTo>
                  <a:lnTo>
                    <a:pt x="0" y="0"/>
                  </a:lnTo>
                  <a:close/>
                </a:path>
                <a:path w="988000" h="180500" fill="none">
                  <a:moveTo>
                    <a:pt x="0" y="180500"/>
                  </a:moveTo>
                  <a:lnTo>
                    <a:pt x="988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电流、电压规律</a:t>
              </a:r>
              <a:endParaRPr sz="2400">
                <a:solidFill>
                  <a:srgbClr val="303030"/>
                </a:solidFill>
                <a:latin typeface="宋体" panose="02010600030101010101" pitchFamily="2" charset="-122"/>
              </a:endParaRPr>
            </a:p>
          </p:txBody>
        </p:sp>
      </p:grpSp>
      <p:grpSp>
        <p:nvGrpSpPr>
          <p:cNvPr id="31" name="组合 30"/>
          <p:cNvGrpSpPr/>
          <p:nvPr/>
        </p:nvGrpSpPr>
        <p:grpSpPr>
          <a:xfrm>
            <a:off x="9597390" y="5677535"/>
            <a:ext cx="675005" cy="375920"/>
            <a:chOff x="14977" y="9215"/>
            <a:chExt cx="1063" cy="592"/>
          </a:xfrm>
        </p:grpSpPr>
        <p:sp>
          <p:nvSpPr>
            <p:cNvPr id="187" name="MMConnector"/>
            <p:cNvSpPr/>
            <p:nvPr/>
          </p:nvSpPr>
          <p:spPr>
            <a:xfrm>
              <a:off x="14977" y="9753"/>
              <a:ext cx="584" cy="54"/>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186" name="SubTopic"/>
            <p:cNvSpPr/>
            <p:nvPr/>
          </p:nvSpPr>
          <p:spPr>
            <a:xfrm>
              <a:off x="15156" y="9215"/>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使用</a:t>
              </a:r>
              <a:endParaRPr sz="2400">
                <a:solidFill>
                  <a:srgbClr val="303030"/>
                </a:solidFill>
                <a:latin typeface="宋体" panose="02010600030101010101" pitchFamily="2" charset="-122"/>
              </a:endParaRPr>
            </a:p>
          </p:txBody>
        </p:sp>
      </p:grpSp>
      <p:grpSp>
        <p:nvGrpSpPr>
          <p:cNvPr id="32" name="组合 31"/>
          <p:cNvGrpSpPr/>
          <p:nvPr/>
        </p:nvGrpSpPr>
        <p:grpSpPr>
          <a:xfrm>
            <a:off x="9597390" y="6069965"/>
            <a:ext cx="675005" cy="503555"/>
            <a:chOff x="14977" y="9833"/>
            <a:chExt cx="1063" cy="793"/>
          </a:xfrm>
        </p:grpSpPr>
        <p:sp>
          <p:nvSpPr>
            <p:cNvPr id="190" name="MMConnector"/>
            <p:cNvSpPr/>
            <p:nvPr/>
          </p:nvSpPr>
          <p:spPr>
            <a:xfrm>
              <a:off x="14977" y="10062"/>
              <a:ext cx="584" cy="564"/>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89" name="SubTopic"/>
            <p:cNvSpPr/>
            <p:nvPr/>
          </p:nvSpPr>
          <p:spPr>
            <a:xfrm>
              <a:off x="15156" y="9833"/>
              <a:ext cx="885" cy="51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读数</a:t>
              </a:r>
              <a:endParaRPr sz="2400">
                <a:solidFill>
                  <a:srgbClr val="303030"/>
                </a:solidFill>
                <a:latin typeface="宋体" panose="02010600030101010101" pitchFamily="2" charset="-122"/>
              </a:endParaRPr>
            </a:p>
          </p:txBody>
        </p:sp>
      </p:grpSp>
      <p:grpSp>
        <p:nvGrpSpPr>
          <p:cNvPr id="34" name="组合 33"/>
          <p:cNvGrpSpPr/>
          <p:nvPr/>
        </p:nvGrpSpPr>
        <p:grpSpPr>
          <a:xfrm flipH="1">
            <a:off x="2091602" y="5038090"/>
            <a:ext cx="2481668" cy="1548130"/>
            <a:chOff x="10029" y="7669"/>
            <a:chExt cx="5355" cy="2438"/>
          </a:xfrm>
        </p:grpSpPr>
        <p:sp>
          <p:nvSpPr>
            <p:cNvPr id="35" name="MMConnector"/>
            <p:cNvSpPr/>
            <p:nvPr/>
          </p:nvSpPr>
          <p:spPr>
            <a:xfrm>
              <a:off x="10029" y="7669"/>
              <a:ext cx="1372" cy="2438"/>
            </a:xfrm>
            <a:custGeom>
              <a:avLst/>
              <a:gdLst/>
              <a:ahLst/>
              <a:cxnLst/>
              <a:pathLst>
                <a:path w="1075441" h="934498">
                  <a:moveTo>
                    <a:pt x="-177121" y="-285184"/>
                  </a:moveTo>
                  <a:cubicBezTo>
                    <a:pt x="-188421" y="-300648"/>
                    <a:pt x="-206022" y="-303265"/>
                    <a:pt x="-217642" y="-294377"/>
                  </a:cubicBezTo>
                  <a:cubicBezTo>
                    <a:pt x="-229263" y="-285488"/>
                    <a:pt x="-231143" y="-267974"/>
                    <a:pt x="-219377" y="-252862"/>
                  </a:cubicBezTo>
                  <a:cubicBezTo>
                    <a:pt x="-208601" y="-239023"/>
                    <a:pt x="-197826" y="-225185"/>
                    <a:pt x="-187212" y="-211188"/>
                  </a:cubicBezTo>
                  <a:cubicBezTo>
                    <a:pt x="-176598" y="-197191"/>
                    <a:pt x="-166145" y="-183036"/>
                    <a:pt x="-155777" y="-168798"/>
                  </a:cubicBezTo>
                  <a:cubicBezTo>
                    <a:pt x="-145409" y="-154561"/>
                    <a:pt x="-135126" y="-140241"/>
                    <a:pt x="-124914" y="-125849"/>
                  </a:cubicBezTo>
                  <a:cubicBezTo>
                    <a:pt x="-114703" y="-111457"/>
                    <a:pt x="-104563" y="-96992"/>
                    <a:pt x="-94466" y="-82479"/>
                  </a:cubicBezTo>
                  <a:cubicBezTo>
                    <a:pt x="-84369" y="-67966"/>
                    <a:pt x="-74314" y="-53405"/>
                    <a:pt x="-64277" y="-38814"/>
                  </a:cubicBezTo>
                  <a:cubicBezTo>
                    <a:pt x="-54240" y="-24224"/>
                    <a:pt x="-44220" y="-9605"/>
                    <a:pt x="-34193" y="5025"/>
                  </a:cubicBezTo>
                  <a:cubicBezTo>
                    <a:pt x="-24165" y="19655"/>
                    <a:pt x="-14129" y="34294"/>
                    <a:pt x="-4059" y="48925"/>
                  </a:cubicBezTo>
                  <a:cubicBezTo>
                    <a:pt x="6011" y="63556"/>
                    <a:pt x="16115" y="78178"/>
                    <a:pt x="26279" y="92772"/>
                  </a:cubicBezTo>
                  <a:cubicBezTo>
                    <a:pt x="36443" y="107367"/>
                    <a:pt x="46667" y="121933"/>
                    <a:pt x="56978" y="136451"/>
                  </a:cubicBezTo>
                  <a:cubicBezTo>
                    <a:pt x="67288" y="150969"/>
                    <a:pt x="77685" y="165439"/>
                    <a:pt x="88196" y="179838"/>
                  </a:cubicBezTo>
                  <a:cubicBezTo>
                    <a:pt x="98707" y="194238"/>
                    <a:pt x="109331" y="208567"/>
                    <a:pt x="120097" y="222802"/>
                  </a:cubicBezTo>
                  <a:cubicBezTo>
                    <a:pt x="130863" y="237037"/>
                    <a:pt x="141770" y="251178"/>
                    <a:pt x="152846" y="265197"/>
                  </a:cubicBezTo>
                  <a:cubicBezTo>
                    <a:pt x="163923" y="279216"/>
                    <a:pt x="175169" y="293113"/>
                    <a:pt x="186613" y="306857"/>
                  </a:cubicBezTo>
                  <a:cubicBezTo>
                    <a:pt x="198058" y="320601"/>
                    <a:pt x="209700" y="334193"/>
                    <a:pt x="221569" y="347595"/>
                  </a:cubicBezTo>
                  <a:cubicBezTo>
                    <a:pt x="233438" y="360998"/>
                    <a:pt x="245534" y="374212"/>
                    <a:pt x="257883" y="387196"/>
                  </a:cubicBezTo>
                  <a:cubicBezTo>
                    <a:pt x="270231" y="400181"/>
                    <a:pt x="282834" y="412935"/>
                    <a:pt x="295715" y="425414"/>
                  </a:cubicBezTo>
                  <a:cubicBezTo>
                    <a:pt x="308596" y="437892"/>
                    <a:pt x="321755" y="450094"/>
                    <a:pt x="335212" y="461967"/>
                  </a:cubicBezTo>
                  <a:cubicBezTo>
                    <a:pt x="348670" y="473839"/>
                    <a:pt x="362426" y="485383"/>
                    <a:pt x="376494" y="496541"/>
                  </a:cubicBezTo>
                  <a:cubicBezTo>
                    <a:pt x="390563" y="507700"/>
                    <a:pt x="404943" y="518472"/>
                    <a:pt x="419640" y="528798"/>
                  </a:cubicBezTo>
                  <a:cubicBezTo>
                    <a:pt x="434337" y="539124"/>
                    <a:pt x="449350" y="549004"/>
                    <a:pt x="464672" y="558378"/>
                  </a:cubicBezTo>
                  <a:cubicBezTo>
                    <a:pt x="479994" y="567753"/>
                    <a:pt x="495625" y="576623"/>
                    <a:pt x="511544" y="584933"/>
                  </a:cubicBezTo>
                  <a:cubicBezTo>
                    <a:pt x="527464" y="593242"/>
                    <a:pt x="543672" y="600993"/>
                    <a:pt x="560134" y="608140"/>
                  </a:cubicBezTo>
                  <a:cubicBezTo>
                    <a:pt x="576596" y="615288"/>
                    <a:pt x="593311" y="621832"/>
                    <a:pt x="610242" y="627744"/>
                  </a:cubicBezTo>
                  <a:cubicBezTo>
                    <a:pt x="627173" y="633655"/>
                    <a:pt x="644319" y="638934"/>
                    <a:pt x="661609" y="643573"/>
                  </a:cubicBezTo>
                  <a:cubicBezTo>
                    <a:pt x="678898" y="648211"/>
                    <a:pt x="696329" y="652210"/>
                    <a:pt x="713936" y="655562"/>
                  </a:cubicBezTo>
                  <a:cubicBezTo>
                    <a:pt x="731542" y="658914"/>
                    <a:pt x="749324" y="661620"/>
                    <a:pt x="766917" y="663750"/>
                  </a:cubicBezTo>
                  <a:cubicBezTo>
                    <a:pt x="784510" y="665881"/>
                    <a:pt x="801914" y="667436"/>
                    <a:pt x="820262" y="668270"/>
                  </a:cubicBezTo>
                  <a:cubicBezTo>
                    <a:pt x="838609" y="669103"/>
                    <a:pt x="857901" y="669216"/>
                    <a:pt x="877192" y="669328"/>
                  </a:cubicBezTo>
                  <a:cubicBezTo>
                    <a:pt x="879928" y="669344"/>
                    <a:pt x="881752" y="667565"/>
                    <a:pt x="881752" y="665475"/>
                  </a:cubicBezTo>
                  <a:cubicBezTo>
                    <a:pt x="881752" y="663385"/>
                    <a:pt x="879926" y="661715"/>
                    <a:pt x="877192" y="661622"/>
                  </a:cubicBezTo>
                  <a:cubicBezTo>
                    <a:pt x="858093" y="660972"/>
                    <a:pt x="838994" y="660321"/>
                    <a:pt x="820882" y="658960"/>
                  </a:cubicBezTo>
                  <a:cubicBezTo>
                    <a:pt x="802771" y="657598"/>
                    <a:pt x="785646" y="655526"/>
                    <a:pt x="768375" y="652893"/>
                  </a:cubicBezTo>
                  <a:cubicBezTo>
                    <a:pt x="751104" y="650259"/>
                    <a:pt x="733686" y="647064"/>
                    <a:pt x="716484" y="643243"/>
                  </a:cubicBezTo>
                  <a:cubicBezTo>
                    <a:pt x="699283" y="639421"/>
                    <a:pt x="682298" y="634973"/>
                    <a:pt x="665493" y="629909"/>
                  </a:cubicBezTo>
                  <a:cubicBezTo>
                    <a:pt x="648689" y="624845"/>
                    <a:pt x="632064" y="619165"/>
                    <a:pt x="615686" y="612880"/>
                  </a:cubicBezTo>
                  <a:cubicBezTo>
                    <a:pt x="599309" y="606594"/>
                    <a:pt x="583179" y="599703"/>
                    <a:pt x="567326" y="592236"/>
                  </a:cubicBezTo>
                  <a:cubicBezTo>
                    <a:pt x="551473" y="584770"/>
                    <a:pt x="535898" y="576728"/>
                    <a:pt x="520627" y="568154"/>
                  </a:cubicBezTo>
                  <a:cubicBezTo>
                    <a:pt x="505357" y="559580"/>
                    <a:pt x="490391" y="550472"/>
                    <a:pt x="475743" y="540883"/>
                  </a:cubicBezTo>
                  <a:cubicBezTo>
                    <a:pt x="461094" y="531293"/>
                    <a:pt x="446763" y="521222"/>
                    <a:pt x="432751" y="510723"/>
                  </a:cubicBezTo>
                  <a:cubicBezTo>
                    <a:pt x="418738" y="500224"/>
                    <a:pt x="405045" y="489299"/>
                    <a:pt x="391661" y="478001"/>
                  </a:cubicBezTo>
                  <a:cubicBezTo>
                    <a:pt x="378277" y="466703"/>
                    <a:pt x="365203" y="455033"/>
                    <a:pt x="352422" y="443043"/>
                  </a:cubicBezTo>
                  <a:cubicBezTo>
                    <a:pt x="339641" y="431054"/>
                    <a:pt x="327153" y="418744"/>
                    <a:pt x="314936" y="406163"/>
                  </a:cubicBezTo>
                  <a:cubicBezTo>
                    <a:pt x="302718" y="393582"/>
                    <a:pt x="290771" y="380729"/>
                    <a:pt x="279070" y="367647"/>
                  </a:cubicBezTo>
                  <a:cubicBezTo>
                    <a:pt x="267368" y="354566"/>
                    <a:pt x="255911" y="341255"/>
                    <a:pt x="244670" y="327753"/>
                  </a:cubicBezTo>
                  <a:cubicBezTo>
                    <a:pt x="233430" y="314251"/>
                    <a:pt x="222407" y="300558"/>
                    <a:pt x="211572" y="286707"/>
                  </a:cubicBezTo>
                  <a:cubicBezTo>
                    <a:pt x="200737" y="272855"/>
                    <a:pt x="190091" y="258845"/>
                    <a:pt x="179604" y="244706"/>
                  </a:cubicBezTo>
                  <a:cubicBezTo>
                    <a:pt x="169117" y="230566"/>
                    <a:pt x="158790" y="216297"/>
                    <a:pt x="148594" y="201923"/>
                  </a:cubicBezTo>
                  <a:cubicBezTo>
                    <a:pt x="138397" y="187549"/>
                    <a:pt x="128332" y="173070"/>
                    <a:pt x="118370" y="158508"/>
                  </a:cubicBezTo>
                  <a:cubicBezTo>
                    <a:pt x="108408" y="143946"/>
                    <a:pt x="98549" y="129302"/>
                    <a:pt x="88766" y="114595"/>
                  </a:cubicBezTo>
                  <a:cubicBezTo>
                    <a:pt x="78983" y="99887"/>
                    <a:pt x="69275" y="85117"/>
                    <a:pt x="59615" y="70302"/>
                  </a:cubicBezTo>
                  <a:cubicBezTo>
                    <a:pt x="49955" y="55487"/>
                    <a:pt x="40344" y="40627"/>
                    <a:pt x="30753" y="25739"/>
                  </a:cubicBezTo>
                  <a:cubicBezTo>
                    <a:pt x="21163" y="10852"/>
                    <a:pt x="11594" y="-4064"/>
                    <a:pt x="2018" y="-18991"/>
                  </a:cubicBezTo>
                  <a:cubicBezTo>
                    <a:pt x="-7557" y="-33919"/>
                    <a:pt x="-17138" y="-48857"/>
                    <a:pt x="-26754" y="-63791"/>
                  </a:cubicBezTo>
                  <a:cubicBezTo>
                    <a:pt x="-36369" y="-78725"/>
                    <a:pt x="-46018" y="-93653"/>
                    <a:pt x="-55728" y="-108561"/>
                  </a:cubicBezTo>
                  <a:cubicBezTo>
                    <a:pt x="-65438" y="-123469"/>
                    <a:pt x="-75208" y="-138355"/>
                    <a:pt x="-85073" y="-153200"/>
                  </a:cubicBezTo>
                  <a:cubicBezTo>
                    <a:pt x="-94939" y="-168044"/>
                    <a:pt x="-104898" y="-182847"/>
                    <a:pt x="-114965" y="-197598"/>
                  </a:cubicBezTo>
                  <a:cubicBezTo>
                    <a:pt x="-125033" y="-212349"/>
                    <a:pt x="-135208" y="-227049"/>
                    <a:pt x="-145585" y="-241638"/>
                  </a:cubicBezTo>
                  <a:cubicBezTo>
                    <a:pt x="-155962" y="-256227"/>
                    <a:pt x="-166542" y="-270706"/>
                    <a:pt x="-177121" y="-285184"/>
                  </a:cubicBezTo>
                  <a:close/>
                </a:path>
              </a:pathLst>
            </a:custGeom>
            <a:solidFill>
              <a:schemeClr val="accent4"/>
            </a:solidFill>
            <a:ln w="7600" cap="rnd">
              <a:solidFill>
                <a:schemeClr val="accent4"/>
              </a:solidFill>
              <a:round/>
            </a:ln>
          </p:spPr>
        </p:sp>
        <p:sp>
          <p:nvSpPr>
            <p:cNvPr id="36" name="MainTopic"/>
            <p:cNvSpPr/>
            <p:nvPr/>
          </p:nvSpPr>
          <p:spPr>
            <a:xfrm>
              <a:off x="11194" y="9022"/>
              <a:ext cx="4190" cy="838"/>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rPr>
                <a:t>导体</a:t>
              </a:r>
              <a:r>
                <a:rPr sz="2400">
                  <a:solidFill>
                    <a:srgbClr val="303030"/>
                  </a:solidFill>
                  <a:latin typeface="宋体" panose="02010600030101010101" pitchFamily="2" charset="-122"/>
                </a:rPr>
                <a:t>与</a:t>
              </a:r>
              <a:r>
                <a:rPr lang="zh-CN" sz="2400">
                  <a:solidFill>
                    <a:srgbClr val="303030"/>
                  </a:solidFill>
                  <a:latin typeface="宋体" panose="02010600030101010101" pitchFamily="2" charset="-122"/>
                </a:rPr>
                <a:t>绝缘体</a:t>
              </a:r>
              <a:endParaRPr lang="zh-CN" sz="2400">
                <a:solidFill>
                  <a:srgbClr val="303030"/>
                </a:solidFill>
                <a:latin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blinds(horizontal)">
                                      <p:cBhvr>
                                        <p:cTn id="37" dur="500"/>
                                        <p:tgtEl>
                                          <p:spTgt spid="3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linds(horizont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linds(horizontal)">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linds(horizontal)">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linds(horizontal)">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linds(horizontal)">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blinds(horizontal)">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blinds(horizontal)">
                                      <p:cBhvr>
                                        <p:cTn id="72" dur="500"/>
                                        <p:tgtEl>
                                          <p:spTgt spid="34"/>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blinds(horizontal)">
                                      <p:cBhvr>
                                        <p:cTn id="77" dur="500"/>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blinds(horizontal)">
                                      <p:cBhvr>
                                        <p:cTn id="82" dur="500"/>
                                        <p:tgtEl>
                                          <p:spTgt spid="15"/>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blinds(horizontal)">
                                      <p:cBhvr>
                                        <p:cTn id="87" dur="500"/>
                                        <p:tgtEl>
                                          <p:spTgt spid="16"/>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blinds(horizontal)">
                                      <p:cBhvr>
                                        <p:cTn id="92" dur="500"/>
                                        <p:tgtEl>
                                          <p:spTgt spid="17"/>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blinds(horizontal)">
                                      <p:cBhvr>
                                        <p:cTn id="97" dur="500"/>
                                        <p:tgtEl>
                                          <p:spTgt spid="18"/>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blinds(horizontal)">
                                      <p:cBhvr>
                                        <p:cTn id="102" dur="500"/>
                                        <p:tgtEl>
                                          <p:spTgt spid="19"/>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blinds(horizontal)">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blinds(horizontal)">
                                      <p:cBhvr>
                                        <p:cTn id="112" dur="500"/>
                                        <p:tgtEl>
                                          <p:spTgt spid="21"/>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22"/>
                                        </p:tgtEl>
                                        <p:attrNameLst>
                                          <p:attrName>style.visibility</p:attrName>
                                        </p:attrNameLst>
                                      </p:cBhvr>
                                      <p:to>
                                        <p:strVal val="visible"/>
                                      </p:to>
                                    </p:set>
                                    <p:animEffect transition="in" filter="blinds(horizontal)">
                                      <p:cBhvr>
                                        <p:cTn id="117" dur="500"/>
                                        <p:tgtEl>
                                          <p:spTgt spid="22"/>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23"/>
                                        </p:tgtEl>
                                        <p:attrNameLst>
                                          <p:attrName>style.visibility</p:attrName>
                                        </p:attrNameLst>
                                      </p:cBhvr>
                                      <p:to>
                                        <p:strVal val="visible"/>
                                      </p:to>
                                    </p:set>
                                    <p:animEffect transition="in" filter="blinds(horizontal)">
                                      <p:cBhvr>
                                        <p:cTn id="122" dur="500"/>
                                        <p:tgtEl>
                                          <p:spTgt spid="23"/>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24"/>
                                        </p:tgtEl>
                                        <p:attrNameLst>
                                          <p:attrName>style.visibility</p:attrName>
                                        </p:attrNameLst>
                                      </p:cBhvr>
                                      <p:to>
                                        <p:strVal val="visible"/>
                                      </p:to>
                                    </p:set>
                                    <p:animEffect transition="in" filter="blinds(horizontal)">
                                      <p:cBhvr>
                                        <p:cTn id="127" dur="500"/>
                                        <p:tgtEl>
                                          <p:spTgt spid="24"/>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nodeType="clickEffect">
                                  <p:stCondLst>
                                    <p:cond delay="0"/>
                                  </p:stCondLst>
                                  <p:childTnLst>
                                    <p:set>
                                      <p:cBhvr>
                                        <p:cTn id="131" dur="1" fill="hold">
                                          <p:stCondLst>
                                            <p:cond delay="0"/>
                                          </p:stCondLst>
                                        </p:cTn>
                                        <p:tgtEl>
                                          <p:spTgt spid="28"/>
                                        </p:tgtEl>
                                        <p:attrNameLst>
                                          <p:attrName>style.visibility</p:attrName>
                                        </p:attrNameLst>
                                      </p:cBhvr>
                                      <p:to>
                                        <p:strVal val="visible"/>
                                      </p:to>
                                    </p:set>
                                    <p:animEffect transition="in" filter="blinds(horizontal)">
                                      <p:cBhvr>
                                        <p:cTn id="132" dur="500"/>
                                        <p:tgtEl>
                                          <p:spTgt spid="28"/>
                                        </p:tgtEl>
                                      </p:cBhvr>
                                    </p:animEffect>
                                  </p:childTnLst>
                                </p:cTn>
                              </p:par>
                            </p:childTnLst>
                          </p:cTn>
                        </p:par>
                      </p:childTnLst>
                    </p:cTn>
                  </p:par>
                  <p:par>
                    <p:cTn id="133" fill="hold">
                      <p:stCondLst>
                        <p:cond delay="indefinite"/>
                      </p:stCondLst>
                      <p:childTnLst>
                        <p:par>
                          <p:cTn id="134" fill="hold">
                            <p:stCondLst>
                              <p:cond delay="0"/>
                            </p:stCondLst>
                            <p:childTnLst>
                              <p:par>
                                <p:cTn id="135" presetID="3" presetClass="entr" presetSubtype="10" fill="hold" nodeType="clickEffect">
                                  <p:stCondLst>
                                    <p:cond delay="0"/>
                                  </p:stCondLst>
                                  <p:childTnLst>
                                    <p:set>
                                      <p:cBhvr>
                                        <p:cTn id="136" dur="1" fill="hold">
                                          <p:stCondLst>
                                            <p:cond delay="0"/>
                                          </p:stCondLst>
                                        </p:cTn>
                                        <p:tgtEl>
                                          <p:spTgt spid="29"/>
                                        </p:tgtEl>
                                        <p:attrNameLst>
                                          <p:attrName>style.visibility</p:attrName>
                                        </p:attrNameLst>
                                      </p:cBhvr>
                                      <p:to>
                                        <p:strVal val="visible"/>
                                      </p:to>
                                    </p:set>
                                    <p:animEffect transition="in" filter="blinds(horizontal)">
                                      <p:cBhvr>
                                        <p:cTn id="137" dur="500"/>
                                        <p:tgtEl>
                                          <p:spTgt spid="29"/>
                                        </p:tgtEl>
                                      </p:cBhvr>
                                    </p:animEffect>
                                  </p:childTnLst>
                                </p:cTn>
                              </p:par>
                            </p:childTnLst>
                          </p:cTn>
                        </p:par>
                      </p:childTnLst>
                    </p:cTn>
                  </p:par>
                  <p:par>
                    <p:cTn id="138" fill="hold">
                      <p:stCondLst>
                        <p:cond delay="indefinite"/>
                      </p:stCondLst>
                      <p:childTnLst>
                        <p:par>
                          <p:cTn id="139" fill="hold">
                            <p:stCondLst>
                              <p:cond delay="0"/>
                            </p:stCondLst>
                            <p:childTnLst>
                              <p:par>
                                <p:cTn id="140" presetID="3" presetClass="entr" presetSubtype="10" fill="hold" nodeType="clickEffect">
                                  <p:stCondLst>
                                    <p:cond delay="0"/>
                                  </p:stCondLst>
                                  <p:childTnLst>
                                    <p:set>
                                      <p:cBhvr>
                                        <p:cTn id="141" dur="1" fill="hold">
                                          <p:stCondLst>
                                            <p:cond delay="0"/>
                                          </p:stCondLst>
                                        </p:cTn>
                                        <p:tgtEl>
                                          <p:spTgt spid="30"/>
                                        </p:tgtEl>
                                        <p:attrNameLst>
                                          <p:attrName>style.visibility</p:attrName>
                                        </p:attrNameLst>
                                      </p:cBhvr>
                                      <p:to>
                                        <p:strVal val="visible"/>
                                      </p:to>
                                    </p:set>
                                    <p:animEffect transition="in" filter="blinds(horizontal)">
                                      <p:cBhvr>
                                        <p:cTn id="142" dur="500"/>
                                        <p:tgtEl>
                                          <p:spTgt spid="30"/>
                                        </p:tgtEl>
                                      </p:cBhvr>
                                    </p:animEffect>
                                  </p:childTnLst>
                                </p:cTn>
                              </p:par>
                            </p:childTnLst>
                          </p:cTn>
                        </p:par>
                      </p:childTnLst>
                    </p:cTn>
                  </p:par>
                  <p:par>
                    <p:cTn id="143" fill="hold">
                      <p:stCondLst>
                        <p:cond delay="indefinite"/>
                      </p:stCondLst>
                      <p:childTnLst>
                        <p:par>
                          <p:cTn id="144" fill="hold">
                            <p:stCondLst>
                              <p:cond delay="0"/>
                            </p:stCondLst>
                            <p:childTnLst>
                              <p:par>
                                <p:cTn id="145" presetID="3" presetClass="entr" presetSubtype="10" fill="hold" nodeType="clickEffect">
                                  <p:stCondLst>
                                    <p:cond delay="0"/>
                                  </p:stCondLst>
                                  <p:childTnLst>
                                    <p:set>
                                      <p:cBhvr>
                                        <p:cTn id="146" dur="1" fill="hold">
                                          <p:stCondLst>
                                            <p:cond delay="0"/>
                                          </p:stCondLst>
                                        </p:cTn>
                                        <p:tgtEl>
                                          <p:spTgt spid="31"/>
                                        </p:tgtEl>
                                        <p:attrNameLst>
                                          <p:attrName>style.visibility</p:attrName>
                                        </p:attrNameLst>
                                      </p:cBhvr>
                                      <p:to>
                                        <p:strVal val="visible"/>
                                      </p:to>
                                    </p:set>
                                    <p:animEffect transition="in" filter="blinds(horizontal)">
                                      <p:cBhvr>
                                        <p:cTn id="147" dur="500"/>
                                        <p:tgtEl>
                                          <p:spTgt spid="31"/>
                                        </p:tgtEl>
                                      </p:cBhvr>
                                    </p:animEffect>
                                  </p:childTnLst>
                                </p:cTn>
                              </p:par>
                            </p:childTnLst>
                          </p:cTn>
                        </p:par>
                      </p:childTnLst>
                    </p:cTn>
                  </p:par>
                  <p:par>
                    <p:cTn id="148" fill="hold">
                      <p:stCondLst>
                        <p:cond delay="indefinite"/>
                      </p:stCondLst>
                      <p:childTnLst>
                        <p:par>
                          <p:cTn id="149" fill="hold">
                            <p:stCondLst>
                              <p:cond delay="0"/>
                            </p:stCondLst>
                            <p:childTnLst>
                              <p:par>
                                <p:cTn id="150" presetID="3" presetClass="entr" presetSubtype="10" fill="hold" nodeType="clickEffect">
                                  <p:stCondLst>
                                    <p:cond delay="0"/>
                                  </p:stCondLst>
                                  <p:childTnLst>
                                    <p:set>
                                      <p:cBhvr>
                                        <p:cTn id="151" dur="1" fill="hold">
                                          <p:stCondLst>
                                            <p:cond delay="0"/>
                                          </p:stCondLst>
                                        </p:cTn>
                                        <p:tgtEl>
                                          <p:spTgt spid="32"/>
                                        </p:tgtEl>
                                        <p:attrNameLst>
                                          <p:attrName>style.visibility</p:attrName>
                                        </p:attrNameLst>
                                      </p:cBhvr>
                                      <p:to>
                                        <p:strVal val="visible"/>
                                      </p:to>
                                    </p:set>
                                    <p:animEffect transition="in" filter="blinds(horizontal)">
                                      <p:cBhvr>
                                        <p:cTn id="1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770255" y="765175"/>
            <a:ext cx="1077150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 </a:t>
            </a:r>
            <a:r>
              <a:rPr lang="en-US" sz="2400">
                <a:latin typeface="Times New Roman" panose="02020603050405020304" pitchFamily="18" charset="0"/>
                <a:cs typeface="楷体_GB2312" charset="0"/>
              </a:rPr>
              <a:t>(2015</a:t>
            </a:r>
            <a:r>
              <a:rPr lang="zh-CN" sz="2400">
                <a:cs typeface="楷体_GB2312" charset="0"/>
              </a:rPr>
              <a:t>陕西</a:t>
            </a:r>
            <a:r>
              <a:rPr lang="en-US" sz="2400">
                <a:latin typeface="Times New Roman" panose="02020603050405020304" pitchFamily="18" charset="0"/>
                <a:cs typeface="楷体_GB2312" charset="0"/>
              </a:rPr>
              <a:t>32</a:t>
            </a:r>
            <a:r>
              <a:rPr lang="zh-CN" sz="2400">
                <a:cs typeface="楷体_GB2312" charset="0"/>
              </a:rPr>
              <a:t>题</a:t>
            </a:r>
            <a:r>
              <a:rPr lang="en-US" sz="2400">
                <a:latin typeface="Times New Roman" panose="02020603050405020304" pitchFamily="18" charset="0"/>
                <a:cs typeface="楷体_GB2312" charset="0"/>
              </a:rPr>
              <a:t>7</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雨天乘车时，</a:t>
            </a:r>
            <a:r>
              <a:rPr lang="zh-CN" sz="2400">
                <a:latin typeface="Times New Roman" panose="02020603050405020304" pitchFamily="18" charset="0"/>
                <a:ea typeface="宋体" panose="02010600030101010101" pitchFamily="2" charset="-122"/>
              </a:rPr>
              <a:t>小华发现小车前挡风玻璃上的刮水器随着雨的大小，刮动的速度相应的发生变化，雨停后，刮水器自动停止工作．</a:t>
            </a:r>
            <a:r>
              <a:rPr lang="zh-CN" sz="2400">
                <a:ea typeface="宋体" panose="02010600030101010101" pitchFamily="2" charset="-122"/>
              </a:rPr>
              <a:t>小华查阅相关资料后，发现它的工作电路中安装有</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雨水检测金属网</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装置．小华想，该装置究竟在刮水器工作中起到了什么作用，于是他自制了如图甲所示的雨水检测金属网</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以下简称检测网</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，并设计了如图乙所示模拟电路进行探究．</a:t>
            </a:r>
            <a:endParaRPr lang="zh-CN" altLang="en-US"/>
          </a:p>
        </p:txBody>
      </p:sp>
      <p:pic>
        <p:nvPicPr>
          <p:cNvPr id="2" name="图片 1"/>
          <p:cNvPicPr>
            <a:picLocks noChangeAspect="1"/>
          </p:cNvPicPr>
          <p:nvPr/>
        </p:nvPicPr>
        <p:blipFill>
          <a:blip r:embed="rId1"/>
          <a:stretch>
            <a:fillRect/>
          </a:stretch>
        </p:blipFill>
        <p:spPr>
          <a:xfrm>
            <a:off x="3602990" y="3580765"/>
            <a:ext cx="5524500" cy="25882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760095" y="880110"/>
            <a:ext cx="1086929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小华按照所设计的电路图连接电路．实验时，检测网未放入雨水中，电路处于断开状态，再将检测网放入雨水中，电路接通，表明雨水是</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导体</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绝缘体</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小华通过观察电路中</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的变化，来判断电动机转速的变化，从而反映刮水器刮水速度的变化．</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将检测网竖立并浸入雨水中不同深度处进行实验，记录如下数据</a:t>
            </a:r>
            <a:r>
              <a:rPr lang="en-US" sz="2400">
                <a:latin typeface="Times New Roman" panose="02020603050405020304" pitchFamily="18" charset="0"/>
                <a:ea typeface="宋体" panose="02010600030101010101" pitchFamily="2" charset="-122"/>
              </a:rPr>
              <a:t>.</a:t>
            </a:r>
            <a:endParaRPr lang="zh-CN" altLang="en-US"/>
          </a:p>
        </p:txBody>
      </p:sp>
      <p:graphicFrame>
        <p:nvGraphicFramePr>
          <p:cNvPr id="2" name="表格 1"/>
          <p:cNvGraphicFramePr/>
          <p:nvPr>
            <p:custDataLst>
              <p:tags r:id="rId1"/>
            </p:custDataLst>
          </p:nvPr>
        </p:nvGraphicFramePr>
        <p:xfrm>
          <a:off x="1056323" y="4001770"/>
          <a:ext cx="10260330" cy="2245360"/>
        </p:xfrm>
        <a:graphic>
          <a:graphicData uri="http://schemas.openxmlformats.org/drawingml/2006/table">
            <a:tbl>
              <a:tblPr firstRow="1" bandRow="1">
                <a:tableStyleId>{5940675A-B579-460E-94D1-54222C63F5DA}</a:tableStyleId>
              </a:tblPr>
              <a:tblGrid>
                <a:gridCol w="3807460"/>
                <a:gridCol w="1613535"/>
                <a:gridCol w="1614170"/>
                <a:gridCol w="1612265"/>
                <a:gridCol w="1612900"/>
              </a:tblGrid>
              <a:tr h="112268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检测网浸入雨水中的部分</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未浸入</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zh-CN" sz="2400" b="0">
                          <a:latin typeface="黑体" panose="02010609060101010101" pitchFamily="49" charset="-122"/>
                          <a:ea typeface="黑体" panose="02010609060101010101" pitchFamily="49" charset="-122"/>
                        </a:rPr>
                        <a:t>浸入</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zh-CN" sz="2400" b="0">
                          <a:latin typeface="黑体" panose="02010609060101010101" pitchFamily="49" charset="-122"/>
                          <a:ea typeface="黑体" panose="02010609060101010101" pitchFamily="49" charset="-122"/>
                        </a:rPr>
                        <a:t>浸入</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全部浸入</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112268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电流表的示数/A</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0.16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0.20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0.32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9247505" y="1590675"/>
            <a:ext cx="10566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导体</a:t>
            </a:r>
            <a:endParaRPr lang="zh-CN" altLang="en-US"/>
          </a:p>
        </p:txBody>
      </p:sp>
      <p:sp>
        <p:nvSpPr>
          <p:cNvPr id="4" name="文本框 3"/>
          <p:cNvSpPr txBox="1"/>
          <p:nvPr/>
        </p:nvSpPr>
        <p:spPr>
          <a:xfrm>
            <a:off x="7114540" y="2080895"/>
            <a:ext cx="17437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电流表示数</a:t>
            </a:r>
            <a:endParaRPr lang="zh-CN" altLang="en-US"/>
          </a:p>
        </p:txBody>
      </p:sp>
      <p:sp>
        <p:nvSpPr>
          <p:cNvPr id="5" name="文本框 4"/>
          <p:cNvSpPr txBox="1"/>
          <p:nvPr/>
        </p:nvSpPr>
        <p:spPr>
          <a:xfrm>
            <a:off x="5448300" y="5521325"/>
            <a:ext cx="44323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904240" y="776605"/>
            <a:ext cx="10230485" cy="5631180"/>
          </a:xfrm>
          <a:prstGeom prst="rect">
            <a:avLst/>
          </a:prstGeom>
          <a:noFill/>
          <a:ln w="9525">
            <a:noFill/>
          </a:ln>
        </p:spPr>
        <p:txBody>
          <a:bodyPr wrap="square">
            <a:spAutoFit/>
          </a:bodyPr>
          <a:p>
            <a:pPr>
              <a:lnSpc>
                <a:spcPct val="150000"/>
              </a:lnSpc>
            </a:pP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结合上述实验将表格中的数据补充完整．</a:t>
            </a:r>
            <a:r>
              <a:rPr lang="en-US" sz="2400">
                <a:latin typeface="宋体" panose="02010600030101010101" pitchFamily="2" charset="-122"/>
                <a:cs typeface="Times New Roman" panose="02020603050405020304" pitchFamily="18" charset="0"/>
              </a:rPr>
              <a:t>②</a:t>
            </a:r>
            <a:r>
              <a:rPr lang="zh-CN" sz="2400">
                <a:ea typeface="宋体" panose="02010600030101010101" pitchFamily="2" charset="-122"/>
              </a:rPr>
              <a:t>分析数据可知，检测网浸入雨水中深度越深，电流表示数越大，这说明</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间接入电路的电阻在</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变小</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．根据影响导体电阻大小的因素可知：</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间接入电路的电阻变化是由导体的</a:t>
            </a:r>
            <a:r>
              <a:rPr lang="en-US" sz="2400">
                <a:latin typeface="Times New Roman" panose="02020603050405020304" pitchFamily="18" charset="0"/>
                <a:ea typeface="宋体" panose="02010600030101010101" pitchFamily="2" charset="-122"/>
              </a:rPr>
              <a:t>_____________</a:t>
            </a:r>
            <a:r>
              <a:rPr lang="zh-CN" sz="2400">
                <a:ea typeface="宋体" panose="02010600030101010101" pitchFamily="2" charset="-122"/>
              </a:rPr>
              <a:t>变化引起的．</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小华设计的电路在无雨水时，电动机不能转动，无法实现车窗的清洗．请你在不拆卸原电路的基础上，在该电路中加装一个电路元件，以解决此问题．加装的元件是：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简述你的做法：</a:t>
            </a:r>
            <a:r>
              <a:rPr lang="en-US" sz="2400">
                <a:latin typeface="Times New Roman" panose="02020603050405020304" pitchFamily="18" charset="0"/>
                <a:ea typeface="宋体" panose="02010600030101010101" pitchFamily="2" charset="-122"/>
              </a:rPr>
              <a:t>_______________________________________.</a:t>
            </a:r>
            <a:endParaRPr lang="zh-CN" altLang="en-US"/>
          </a:p>
        </p:txBody>
      </p:sp>
      <p:sp>
        <p:nvSpPr>
          <p:cNvPr id="2" name="文本框 1"/>
          <p:cNvSpPr txBox="1"/>
          <p:nvPr/>
        </p:nvSpPr>
        <p:spPr>
          <a:xfrm>
            <a:off x="3973195" y="2005965"/>
            <a:ext cx="9359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变小</a:t>
            </a:r>
            <a:endParaRPr lang="zh-CN" altLang="en-US"/>
          </a:p>
        </p:txBody>
      </p:sp>
      <p:sp>
        <p:nvSpPr>
          <p:cNvPr id="3" name="文本框 2"/>
          <p:cNvSpPr txBox="1"/>
          <p:nvPr/>
        </p:nvSpPr>
        <p:spPr>
          <a:xfrm>
            <a:off x="9017000" y="2512060"/>
            <a:ext cx="1791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横截面积</a:t>
            </a:r>
            <a:endParaRPr lang="zh-CN" altLang="en-US"/>
          </a:p>
        </p:txBody>
      </p:sp>
      <p:sp>
        <p:nvSpPr>
          <p:cNvPr id="4" name="文本框 3"/>
          <p:cNvSpPr txBox="1"/>
          <p:nvPr/>
        </p:nvSpPr>
        <p:spPr>
          <a:xfrm>
            <a:off x="3384550" y="5253990"/>
            <a:ext cx="12439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开关</a:t>
            </a:r>
            <a:endParaRPr lang="zh-CN" altLang="en-US"/>
          </a:p>
        </p:txBody>
      </p:sp>
      <p:sp>
        <p:nvSpPr>
          <p:cNvPr id="5" name="文本框 4"/>
          <p:cNvSpPr txBox="1"/>
          <p:nvPr/>
        </p:nvSpPr>
        <p:spPr>
          <a:xfrm>
            <a:off x="3182620" y="5817235"/>
            <a:ext cx="58191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将开关与检测网并联</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其他答案合理即可</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615950" y="1289685"/>
            <a:ext cx="1095819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 </a:t>
            </a:r>
            <a:r>
              <a:rPr lang="en-US" sz="2400">
                <a:latin typeface="Times New Roman" panose="02020603050405020304" pitchFamily="18" charset="0"/>
                <a:cs typeface="楷体_GB2312" charset="0"/>
              </a:rPr>
              <a:t>(2014</a:t>
            </a:r>
            <a:r>
              <a:rPr lang="zh-CN" sz="2400">
                <a:cs typeface="楷体_GB2312" charset="0"/>
              </a:rPr>
              <a:t>陕西</a:t>
            </a:r>
            <a:r>
              <a:rPr lang="en-US" sz="2400">
                <a:latin typeface="Times New Roman" panose="02020603050405020304" pitchFamily="18" charset="0"/>
                <a:cs typeface="楷体_GB2312" charset="0"/>
              </a:rPr>
              <a:t>32</a:t>
            </a:r>
            <a:r>
              <a:rPr lang="zh-CN" sz="2400">
                <a:cs typeface="楷体_GB2312" charset="0"/>
              </a:rPr>
              <a:t>题</a:t>
            </a:r>
            <a:r>
              <a:rPr lang="en-US" sz="2400">
                <a:latin typeface="Times New Roman" panose="02020603050405020304" pitchFamily="18" charset="0"/>
                <a:cs typeface="楷体_GB2312" charset="0"/>
              </a:rPr>
              <a:t>7</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电池使用说明中都有一条提示：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请一次性更换所有电池，以免新旧电池混用</a:t>
            </a:r>
            <a:r>
              <a:rPr lang="zh-CN" sz="2400">
                <a:ea typeface="宋体" panose="02010600030101010101" pitchFamily="2" charset="-122"/>
                <a:cs typeface="Times New Roman" panose="02020603050405020304" pitchFamily="18" charset="0"/>
              </a:rPr>
              <a:t>”．</a:t>
            </a:r>
            <a:r>
              <a:rPr lang="zh-CN" sz="2400">
                <a:ea typeface="宋体" panose="02010600030101010101" pitchFamily="2" charset="-122"/>
              </a:rPr>
              <a:t>小海同学用所学物理知识探究这条提示的依据．方案一：用同型号串联的两节新电池和串联的一新一旧电池分别给同一辆玩具电动车供电，让电动车在相同路面上运动．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通过</a:t>
            </a:r>
            <a:r>
              <a:rPr lang="zh-CN" sz="2400">
                <a:latin typeface="Times New Roman" panose="02020603050405020304" pitchFamily="18" charset="0"/>
                <a:ea typeface="宋体" panose="02010600030101010101" pitchFamily="2" charset="-122"/>
              </a:rPr>
              <a:t>测量电动车运动的</a:t>
            </a:r>
            <a:r>
              <a:rPr lang="en-US" sz="2400">
                <a:latin typeface="Times New Roman" panose="02020603050405020304" pitchFamily="18" charset="0"/>
                <a:ea typeface="宋体" panose="02010600030101010101" pitchFamily="2" charset="-122"/>
              </a:rPr>
              <a:t>_______</a:t>
            </a:r>
            <a:r>
              <a:rPr lang="zh-CN" sz="2400">
                <a:ea typeface="宋体" panose="02010600030101010101" pitchFamily="2" charset="-122"/>
              </a:rPr>
              <a:t>，比较两组电池为电动车提供的电功率大小．</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通过测量电动车能够运动的</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，比较两组电池为电动车提供的电能多少．方案二：用定值电阻替代电动车，通过测量定值电阻两端的电压，比较电池给定值电阻提供的电压差异究竟有多大．</a:t>
            </a:r>
            <a:endParaRPr lang="zh-CN" altLang="en-US"/>
          </a:p>
        </p:txBody>
      </p:sp>
      <p:sp>
        <p:nvSpPr>
          <p:cNvPr id="2" name="文本框 1"/>
          <p:cNvSpPr txBox="1"/>
          <p:nvPr/>
        </p:nvSpPr>
        <p:spPr>
          <a:xfrm>
            <a:off x="4223385" y="3598545"/>
            <a:ext cx="10972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速度</a:t>
            </a:r>
            <a:endParaRPr lang="zh-CN" altLang="en-US"/>
          </a:p>
        </p:txBody>
      </p:sp>
      <p:sp>
        <p:nvSpPr>
          <p:cNvPr id="3" name="文本框 2"/>
          <p:cNvSpPr txBox="1"/>
          <p:nvPr/>
        </p:nvSpPr>
        <p:spPr>
          <a:xfrm>
            <a:off x="4806950" y="4135120"/>
            <a:ext cx="9359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路程</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667385" y="795020"/>
            <a:ext cx="10910570" cy="1198880"/>
          </a:xfrm>
          <a:prstGeom prst="rect">
            <a:avLst/>
          </a:prstGeom>
          <a:noFill/>
          <a:ln w="9525">
            <a:noFill/>
          </a:ln>
        </p:spPr>
        <p:txBody>
          <a:bodyPr wrap="square">
            <a:spAutoFit/>
          </a:bodyPr>
          <a:p>
            <a:pPr>
              <a:lnSpc>
                <a:spcPct val="150000"/>
              </a:lnSpc>
            </a:pPr>
            <a:r>
              <a:rPr lang="zh-CN" sz="2400">
                <a:ea typeface="宋体" panose="02010600030101010101" pitchFamily="2" charset="-122"/>
              </a:rPr>
              <a:t>小海设计了如图所示电路．将方案一中的两组电池和同型号一节新电池分别接入</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间进行实验，将开关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闭合前后的电压表读数记录在下表中</a:t>
            </a:r>
            <a:r>
              <a:rPr lang="en-US" sz="2400">
                <a:latin typeface="Times New Roman" panose="02020603050405020304" pitchFamily="18" charset="0"/>
                <a:ea typeface="宋体" panose="02010600030101010101" pitchFamily="2" charset="-122"/>
              </a:rPr>
              <a:t>.</a:t>
            </a:r>
            <a:endParaRPr lang="zh-CN" altLang="en-US"/>
          </a:p>
        </p:txBody>
      </p:sp>
      <p:graphicFrame>
        <p:nvGraphicFramePr>
          <p:cNvPr id="2" name="表格 1"/>
          <p:cNvGraphicFramePr/>
          <p:nvPr>
            <p:custDataLst>
              <p:tags r:id="rId1"/>
            </p:custDataLst>
          </p:nvPr>
        </p:nvGraphicFramePr>
        <p:xfrm>
          <a:off x="1070610" y="2555875"/>
          <a:ext cx="6117590" cy="2194560"/>
        </p:xfrm>
        <a:graphic>
          <a:graphicData uri="http://schemas.openxmlformats.org/drawingml/2006/table">
            <a:tbl>
              <a:tblPr firstRow="1" bandRow="1">
                <a:tableStyleId>{5940675A-B579-460E-94D1-54222C63F5DA}</a:tableStyleId>
              </a:tblPr>
              <a:tblGrid>
                <a:gridCol w="1545590"/>
                <a:gridCol w="2284095"/>
                <a:gridCol w="2287905"/>
              </a:tblGrid>
              <a:tr h="54864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电源</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S断开时电压/V</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S闭合时电压/V</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54864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两新</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一新一旧</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1.9</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一新</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 name="图片 2"/>
          <p:cNvPicPr>
            <a:picLocks noChangeAspect="1"/>
          </p:cNvPicPr>
          <p:nvPr/>
        </p:nvPicPr>
        <p:blipFill>
          <a:blip r:embed="rId2"/>
          <a:stretch>
            <a:fillRect/>
          </a:stretch>
        </p:blipFill>
        <p:spPr>
          <a:xfrm>
            <a:off x="8143240" y="2555875"/>
            <a:ext cx="2219960" cy="1746885"/>
          </a:xfrm>
          <a:prstGeom prst="rect">
            <a:avLst/>
          </a:prstGeom>
        </p:spPr>
      </p:pic>
      <p:sp>
        <p:nvSpPr>
          <p:cNvPr id="4" name="文本框 3"/>
          <p:cNvSpPr txBox="1"/>
          <p:nvPr/>
        </p:nvSpPr>
        <p:spPr>
          <a:xfrm>
            <a:off x="8565515" y="4528820"/>
            <a:ext cx="137541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8</a:t>
            </a:r>
            <a:r>
              <a:rPr lang="zh-CN" sz="1800">
                <a:cs typeface="楷体_GB2312" charset="0"/>
              </a:rPr>
              <a:t>题图</a:t>
            </a:r>
            <a:endParaRPr lang="zh-CN" altLang="en-US" sz="1800"/>
          </a:p>
        </p:txBody>
      </p:sp>
      <p:sp>
        <p:nvSpPr>
          <p:cNvPr id="5" name="文本框 4"/>
          <p:cNvSpPr txBox="1"/>
          <p:nvPr/>
        </p:nvSpPr>
        <p:spPr>
          <a:xfrm>
            <a:off x="667385" y="5144770"/>
            <a:ext cx="1090993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分析表中两列数据的第</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列可知，串联的一新一旧电池给定值电阻提供的电压，不仅小于两节新电池提供的电压，竟然也小于一节新电池提供的电压．</a:t>
            </a:r>
            <a:endParaRPr lang="en-US" altLang="zh-CN"/>
          </a:p>
        </p:txBody>
      </p:sp>
      <p:sp>
        <p:nvSpPr>
          <p:cNvPr id="6" name="文本框 5"/>
          <p:cNvSpPr txBox="1"/>
          <p:nvPr/>
        </p:nvSpPr>
        <p:spPr>
          <a:xfrm>
            <a:off x="4407535" y="5247640"/>
            <a:ext cx="629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二</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640715" y="1398905"/>
            <a:ext cx="10909935" cy="438467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为什么一新一旧电池组给定值电阻提供的电压小于一节新电池提供的电压？原因分析：根据串联电路中电源电压等于各部分电路两端的电压</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，用一新一旧电池供电的电路中，废旧电池相当于在以一节新电池为电源的电路中串联了一个</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要使结论具有普遍性，需要换用</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型号新旧电池进行多次实验．实验总结：综合上述小海的探究，结合你的认识，从能量的角度可以得出电池使用说明中提示的依据是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a:latin typeface="Times New Roman" panose="02020603050405020304" pitchFamily="18" charset="0"/>
                <a:cs typeface="Times New Roman" panose="02020603050405020304" pitchFamily="18" charset="0"/>
              </a:rPr>
              <a:t>____________________.</a:t>
            </a:r>
            <a:endParaRPr lang="en-US" altLang="zh-CN">
              <a:latin typeface="Times New Roman" panose="02020603050405020304" pitchFamily="18" charset="0"/>
              <a:cs typeface="Times New Roman" panose="02020603050405020304" pitchFamily="18" charset="0"/>
            </a:endParaRPr>
          </a:p>
        </p:txBody>
      </p:sp>
      <p:sp>
        <p:nvSpPr>
          <p:cNvPr id="3" name="文本框 2"/>
          <p:cNvSpPr txBox="1"/>
          <p:nvPr/>
        </p:nvSpPr>
        <p:spPr>
          <a:xfrm>
            <a:off x="9405620" y="2045970"/>
            <a:ext cx="100266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之和</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1828800" y="3145790"/>
            <a:ext cx="100266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电阻</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5551805" y="3689985"/>
            <a:ext cx="105664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不同　</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8" name="文本框 7"/>
          <p:cNvSpPr txBox="1"/>
          <p:nvPr/>
        </p:nvSpPr>
        <p:spPr>
          <a:xfrm>
            <a:off x="703580" y="4718685"/>
            <a:ext cx="10790555" cy="977265"/>
          </a:xfrm>
          <a:prstGeom prst="rect">
            <a:avLst/>
          </a:prstGeom>
          <a:noFill/>
        </p:spPr>
        <p:txBody>
          <a:bodyPr wrap="square" rtlCol="0" anchor="t">
            <a:spAutoFit/>
          </a:bodyPr>
          <a:p>
            <a:pPr algn="l">
              <a:lnSpc>
                <a:spcPct val="120000"/>
              </a:lnSpc>
              <a:spcBef>
                <a:spcPts val="0"/>
              </a:spcBef>
              <a:spcAft>
                <a:spcPts val="0"/>
              </a:spcAft>
            </a:pPr>
            <a:r>
              <a:rPr lang="en-US" altLang="zh-CN" sz="2400">
                <a:solidFill>
                  <a:srgbClr val="FF0000"/>
                </a:solidFill>
                <a:latin typeface="Times New Roman" panose="02020603050405020304" pitchFamily="18" charset="0"/>
                <a:cs typeface="Times New Roman" panose="02020603050405020304" pitchFamily="18" charset="0"/>
                <a:sym typeface="+mn-ea"/>
              </a:rPr>
              <a:t>                                               </a:t>
            </a:r>
            <a:r>
              <a:rPr lang="zh-CN" sz="2400">
                <a:solidFill>
                  <a:srgbClr val="FF0000"/>
                </a:solidFill>
                <a:latin typeface="Times New Roman" panose="02020603050405020304" pitchFamily="18" charset="0"/>
                <a:cs typeface="Times New Roman" panose="02020603050405020304" pitchFamily="18" charset="0"/>
                <a:sym typeface="+mn-ea"/>
              </a:rPr>
              <a:t>新旧电池混用，废旧电池会消耗新电池的部分</a:t>
            </a:r>
            <a:r>
              <a:rPr lang="zh-CN" sz="2400">
                <a:solidFill>
                  <a:srgbClr val="FF0000"/>
                </a:solidFill>
                <a:latin typeface="Times New Roman" panose="02020603050405020304" pitchFamily="18" charset="0"/>
                <a:cs typeface="Times New Roman" panose="02020603050405020304" pitchFamily="18" charset="0"/>
                <a:sym typeface="+mn-ea"/>
              </a:rPr>
              <a:t>能量</a:t>
            </a:r>
            <a:r>
              <a:rPr lang="en-US" sz="2400">
                <a:solidFill>
                  <a:srgbClr val="FF0000"/>
                </a:solidFill>
                <a:latin typeface="Times New Roman" panose="02020603050405020304" pitchFamily="18" charset="0"/>
                <a:cs typeface="Times New Roman" panose="02020603050405020304" pitchFamily="18" charset="0"/>
                <a:sym typeface="+mn-ea"/>
              </a:rPr>
              <a:t>(</a:t>
            </a:r>
            <a:r>
              <a:rPr lang="zh-CN" sz="2400">
                <a:solidFill>
                  <a:srgbClr val="FF0000"/>
                </a:solidFill>
                <a:latin typeface="Times New Roman" panose="02020603050405020304" pitchFamily="18" charset="0"/>
                <a:cs typeface="Times New Roman" panose="02020603050405020304" pitchFamily="18" charset="0"/>
                <a:sym typeface="+mn-ea"/>
              </a:rPr>
              <a:t>合理即可</a:t>
            </a:r>
            <a:r>
              <a:rPr lang="en-US" sz="2400">
                <a:solidFill>
                  <a:srgbClr val="FF0000"/>
                </a:solidFill>
                <a:latin typeface="Times New Roman" panose="02020603050405020304" pitchFamily="18" charset="0"/>
                <a:cs typeface="Times New Roman" panose="02020603050405020304" pitchFamily="18" charset="0"/>
                <a:sym typeface="+mn-ea"/>
              </a:rPr>
              <a:t>)</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4584" name="组合 4"/>
          <p:cNvGrpSpPr/>
          <p:nvPr/>
        </p:nvGrpSpPr>
        <p:grpSpPr>
          <a:xfrm>
            <a:off x="1079844" y="974725"/>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30" name="组合 29"/>
          <p:cNvGrpSpPr/>
          <p:nvPr/>
        </p:nvGrpSpPr>
        <p:grpSpPr>
          <a:xfrm>
            <a:off x="8782685" y="377698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18" name="组合 17"/>
          <p:cNvGrpSpPr/>
          <p:nvPr/>
        </p:nvGrpSpPr>
        <p:grpSpPr>
          <a:xfrm>
            <a:off x="868045" y="1628140"/>
            <a:ext cx="8646160" cy="737235"/>
            <a:chOff x="1254" y="3694"/>
            <a:chExt cx="13616" cy="1161"/>
          </a:xfrm>
        </p:grpSpPr>
        <p:pic>
          <p:nvPicPr>
            <p:cNvPr id="9" name="图片 8" descr="考点·2字"/>
            <p:cNvPicPr>
              <a:picLocks noChangeAspect="1"/>
            </p:cNvPicPr>
            <p:nvPr/>
          </p:nvPicPr>
          <p:blipFill>
            <a:blip r:embed="rId2"/>
            <a:stretch>
              <a:fillRect/>
            </a:stretch>
          </p:blipFill>
          <p:spPr>
            <a:xfrm>
              <a:off x="1254" y="3996"/>
              <a:ext cx="2251" cy="781"/>
            </a:xfrm>
            <a:prstGeom prst="rect">
              <a:avLst/>
            </a:prstGeom>
          </p:spPr>
        </p:pic>
        <p:sp>
          <p:nvSpPr>
            <p:cNvPr id="11" name="文本框 10"/>
            <p:cNvSpPr txBox="1"/>
            <p:nvPr/>
          </p:nvSpPr>
          <p:spPr>
            <a:xfrm>
              <a:off x="1433" y="3963"/>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7" name="文本框 4"/>
            <p:cNvSpPr txBox="1"/>
            <p:nvPr/>
          </p:nvSpPr>
          <p:spPr>
            <a:xfrm>
              <a:off x="3642" y="3694"/>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探究影响导体电阻大小的因素</a:t>
              </a:r>
              <a:r>
                <a:rPr sz="2400" dirty="0">
                  <a:latin typeface="Times New Roman" panose="02020603050405020304" pitchFamily="18" charset="0"/>
                  <a:ea typeface="宋体" panose="02010600030101010101" pitchFamily="2" charset="-122"/>
                  <a:cs typeface="Times New Roman" panose="02020603050405020304" pitchFamily="18" charset="0"/>
                </a:rPr>
                <a:t>(近6年未考)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02" name="文本框 101"/>
          <p:cNvSpPr txBox="1"/>
          <p:nvPr/>
        </p:nvSpPr>
        <p:spPr>
          <a:xfrm>
            <a:off x="724535" y="2411095"/>
            <a:ext cx="7623810"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【提出问题和猜想】</a:t>
            </a:r>
            <a:r>
              <a:rPr lang="zh-CN" sz="2400">
                <a:ea typeface="宋体" panose="02010600030101010101" pitchFamily="2" charset="-122"/>
              </a:rPr>
              <a:t>猜想一　导体电阻大小与导体材料有关；猜</a:t>
            </a:r>
            <a:r>
              <a:rPr lang="zh-CN" sz="2400">
                <a:latin typeface="Times New Roman" panose="02020603050405020304" pitchFamily="18" charset="0"/>
                <a:ea typeface="宋体" panose="02010600030101010101" pitchFamily="2" charset="-122"/>
              </a:rPr>
              <a:t>想二　导体电阻大小与导体长度有关；猜想三　</a:t>
            </a:r>
            <a:r>
              <a:rPr lang="zh-CN" sz="2400">
                <a:ea typeface="宋体" panose="02010600030101010101" pitchFamily="2" charset="-122"/>
              </a:rPr>
              <a:t>导体电阻大小与导体横截面积有关；猜想四　导体电阻大小与导体温度有关；</a:t>
            </a:r>
            <a:r>
              <a:rPr lang="en-US" sz="2400">
                <a:latin typeface="宋体" panose="02010600030101010101" pitchFamily="2" charset="-122"/>
                <a:cs typeface="Times New Roman" panose="02020603050405020304" pitchFamily="18" charset="0"/>
              </a:rPr>
              <a:t>……</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549275" y="1444625"/>
            <a:ext cx="11092815"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【设计和进行实验】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主要实验器材</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电源、电流表、不同规格的合金丝等</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实验方法</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转换法</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通过观察</a:t>
            </a:r>
            <a:r>
              <a:rPr lang="zh-CN" sz="2400" u="sng">
                <a:ea typeface="宋体" panose="02010600030101010101" pitchFamily="2" charset="-122"/>
              </a:rPr>
              <a:t>电流表的示数</a:t>
            </a:r>
            <a:r>
              <a:rPr lang="zh-CN" sz="2400">
                <a:ea typeface="宋体" panose="02010600030101010101" pitchFamily="2" charset="-122"/>
              </a:rPr>
              <a:t>来判断导体的电阻的大小</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控制变量法：</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探究电阻与材料的关系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控制导体的长度和横截面积相同，换用</a:t>
            </a:r>
            <a:r>
              <a:rPr lang="zh-CN" sz="2400" u="sng">
                <a:ea typeface="宋体" panose="02010600030101010101" pitchFamily="2" charset="-122"/>
              </a:rPr>
              <a:t>材料</a:t>
            </a:r>
            <a:r>
              <a:rPr lang="zh-CN" sz="2400" u="sng">
                <a:latin typeface="Times New Roman" panose="02020603050405020304" pitchFamily="18" charset="0"/>
                <a:ea typeface="宋体" panose="02010600030101010101" pitchFamily="2" charset="-122"/>
              </a:rPr>
              <a:t>不同</a:t>
            </a:r>
            <a:r>
              <a:rPr lang="zh-CN" sz="2400">
                <a:ea typeface="宋体" panose="02010600030101010101" pitchFamily="2" charset="-122"/>
              </a:rPr>
              <a:t>的导体</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②</a:t>
            </a:r>
            <a:r>
              <a:rPr lang="zh-CN" sz="2400">
                <a:ea typeface="宋体" panose="02010600030101010101" pitchFamily="2" charset="-122"/>
              </a:rPr>
              <a:t>探究电阻与长度的关系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控制导体的材料和横截面积相同，换用</a:t>
            </a:r>
            <a:r>
              <a:rPr lang="zh-CN" sz="2400" u="sng">
                <a:ea typeface="宋体" panose="02010600030101010101" pitchFamily="2" charset="-122"/>
              </a:rPr>
              <a:t>长度不同</a:t>
            </a:r>
            <a:r>
              <a:rPr lang="zh-CN" sz="2400">
                <a:ea typeface="宋体" panose="02010600030101010101" pitchFamily="2" charset="-122"/>
              </a:rPr>
              <a:t>的导体</a:t>
            </a:r>
            <a:r>
              <a:rPr lang="en-US" sz="2400">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786130" y="1258570"/>
            <a:ext cx="10618470" cy="4523105"/>
          </a:xfrm>
          <a:prstGeom prst="rect">
            <a:avLst/>
          </a:prstGeom>
          <a:noFill/>
          <a:ln w="9525">
            <a:noFill/>
          </a:ln>
        </p:spPr>
        <p:txBody>
          <a:bodyPr wrap="square">
            <a:spAutoFit/>
          </a:bodyPr>
          <a:p>
            <a:pPr>
              <a:lnSpc>
                <a:spcPct val="150000"/>
              </a:lnSpc>
            </a:pPr>
            <a:r>
              <a:rPr lang="en-US" sz="2400">
                <a:latin typeface="宋体" panose="02010600030101010101" pitchFamily="2" charset="-122"/>
                <a:cs typeface="Times New Roman" panose="02020603050405020304" pitchFamily="18" charset="0"/>
              </a:rPr>
              <a:t>③</a:t>
            </a:r>
            <a:r>
              <a:rPr lang="zh-CN" sz="2400">
                <a:ea typeface="宋体" panose="02010600030101010101" pitchFamily="2" charset="-122"/>
              </a:rPr>
              <a:t>探究电阻与横截面积的关系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控制导体的长度和材料相同，换用</a:t>
            </a:r>
            <a:r>
              <a:rPr lang="zh-CN" sz="2400" u="sng">
                <a:ea typeface="宋体" panose="02010600030101010101" pitchFamily="2" charset="-122"/>
              </a:rPr>
              <a:t>横截面积不同</a:t>
            </a:r>
            <a:r>
              <a:rPr lang="zh-CN" sz="2400">
                <a:ea typeface="宋体" panose="02010600030101010101" pitchFamily="2" charset="-122"/>
              </a:rPr>
              <a:t>的导体</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④</a:t>
            </a:r>
            <a:r>
              <a:rPr lang="zh-CN" sz="2400">
                <a:ea typeface="宋体" panose="02010600030101010101" pitchFamily="2" charset="-122"/>
              </a:rPr>
              <a:t>探究电阻与温度的关系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控制其他条件不变，改变导体的</a:t>
            </a:r>
            <a:r>
              <a:rPr lang="zh-CN" sz="2400" u="sng">
                <a:ea typeface="宋体" panose="02010600030101010101" pitchFamily="2" charset="-122"/>
              </a:rPr>
              <a:t>温度</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电流表使用和读数</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见考前必备</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实验过程中的问题及解决方案</a:t>
            </a:r>
            <a:r>
              <a:rPr lang="zh-CN" sz="2400">
                <a:ea typeface="黑体" panose="02010609060101010101" pitchFamily="49" charset="-122"/>
              </a:rPr>
              <a:t>【分析数据，总结结论】</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根据电流表示数，总结结论</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786130" y="991235"/>
            <a:ext cx="10618470" cy="5077460"/>
          </a:xfrm>
          <a:prstGeom prst="rect">
            <a:avLst/>
          </a:prstGeom>
          <a:noFill/>
          <a:ln w="9525">
            <a:noFill/>
          </a:ln>
        </p:spPr>
        <p:txBody>
          <a:bodyPr wrap="square">
            <a:spAutoFit/>
          </a:bodyPr>
          <a:p>
            <a:pPr>
              <a:lnSpc>
                <a:spcPct val="150000"/>
              </a:lnSpc>
            </a:pPr>
            <a:r>
              <a:rPr lang="zh-CN" sz="2400">
                <a:ea typeface="黑体" panose="02010609060101010101" pitchFamily="49" charset="-122"/>
              </a:rPr>
              <a:t>【交流与反思】</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实验中用电流表相比小灯泡的优点</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电阻值区别较小时电流表示数变化比较明显</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为了使电路更安全的改进</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可在电路中</a:t>
            </a:r>
            <a:r>
              <a:rPr lang="zh-CN" sz="2400" u="sng">
                <a:ea typeface="宋体" panose="02010600030101010101" pitchFamily="2" charset="-122"/>
              </a:rPr>
              <a:t>串联一个滑动变阻器</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实验操作评估</a:t>
            </a:r>
            <a:r>
              <a:rPr lang="zh-CN" sz="2400">
                <a:ea typeface="黑体" panose="02010609060101010101" pitchFamily="49" charset="-122"/>
              </a:rPr>
              <a:t>实验结论：</a:t>
            </a:r>
            <a:r>
              <a:rPr lang="zh-CN" sz="2400">
                <a:ea typeface="宋体" panose="02010600030101010101" pitchFamily="2" charset="-122"/>
              </a:rPr>
              <a:t>导体电阻的大小跟导体的材料、长度、横截面积等有</a:t>
            </a:r>
            <a:r>
              <a:rPr lang="zh-CN" sz="2400">
                <a:latin typeface="Times New Roman" panose="02020603050405020304" pitchFamily="18" charset="0"/>
                <a:ea typeface="宋体" panose="02010600030101010101" pitchFamily="2" charset="-122"/>
              </a:rPr>
              <a:t>关</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材料、横截面积相同的导体，长度越长，电阻越大；</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材料、长度相同的导体，横截面积越大，电阻越小；</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电阻的大小还与温度有关．</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3" name="组合 2"/>
          <p:cNvGrpSpPr/>
          <p:nvPr/>
        </p:nvGrpSpPr>
        <p:grpSpPr>
          <a:xfrm>
            <a:off x="808990" y="177419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电路</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0"/>
              <a:chOff x="6686" y="8865"/>
              <a:chExt cx="2836" cy="875"/>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5"/>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5"/>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8440" name="组合 4"/>
          <p:cNvGrpSpPr/>
          <p:nvPr/>
        </p:nvGrpSpPr>
        <p:grpSpPr>
          <a:xfrm>
            <a:off x="836104" y="1042035"/>
            <a:ext cx="10515147" cy="644525"/>
            <a:chOff x="1208" y="1190"/>
            <a:chExt cx="16640" cy="1017"/>
          </a:xfrm>
        </p:grpSpPr>
        <p:pic>
          <p:nvPicPr>
            <p:cNvPr id="18441" name="图片 1" descr="一级标"/>
            <p:cNvPicPr>
              <a:picLocks noChangeAspect="1"/>
            </p:cNvPicPr>
            <p:nvPr/>
          </p:nvPicPr>
          <p:blipFill>
            <a:blip r:embed="rId2"/>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7"/>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sp>
        <p:nvSpPr>
          <p:cNvPr id="100" name="文本框 99"/>
          <p:cNvSpPr txBox="1"/>
          <p:nvPr/>
        </p:nvSpPr>
        <p:spPr>
          <a:xfrm>
            <a:off x="737235" y="2322830"/>
            <a:ext cx="1061402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en-US" sz="2400" b="1">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 </a:t>
            </a:r>
            <a:r>
              <a:rPr lang="zh-CN" sz="2400">
                <a:ea typeface="黑体" panose="02010609060101010101" pitchFamily="49" charset="-122"/>
              </a:rPr>
              <a:t>电路</a:t>
            </a:r>
            <a:r>
              <a:rPr lang="en-US" sz="2400">
                <a:latin typeface="Times New Roman" panose="02020603050405020304" pitchFamily="18" charset="0"/>
                <a:cs typeface="仿宋_GB2312" charset="0"/>
              </a:rPr>
              <a:t>[2015.32(3)]</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电路</a:t>
            </a:r>
            <a:r>
              <a:rPr lang="zh-CN" sz="2400">
                <a:ea typeface="宋体" panose="02010600030101010101" pitchFamily="2" charset="-122"/>
              </a:rPr>
              <a:t>：用导线把电源、</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、开关等元件连接起来组成的电流的路径．</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电路的组成</a:t>
            </a:r>
            <a:r>
              <a:rPr lang="en-US" sz="2400">
                <a:latin typeface="Times New Roman" panose="02020603050405020304" pitchFamily="18" charset="0"/>
                <a:ea typeface="宋体" panose="02010600030101010101" pitchFamily="2" charset="-122"/>
              </a:rPr>
              <a:t>a</a:t>
            </a:r>
            <a:r>
              <a:rPr lang="zh-CN" sz="2400">
                <a:ea typeface="宋体" panose="02010600030101010101" pitchFamily="2" charset="-122"/>
              </a:rPr>
              <a:t>．电源：能</a:t>
            </a:r>
            <a:r>
              <a:rPr lang="en-US" sz="2400">
                <a:latin typeface="Times New Roman" panose="02020603050405020304" pitchFamily="18" charset="0"/>
                <a:ea typeface="宋体" panose="02010600030101010101" pitchFamily="2" charset="-122"/>
              </a:rPr>
              <a:t>_________</a:t>
            </a:r>
            <a:r>
              <a:rPr lang="zh-CN" sz="2400">
                <a:ea typeface="宋体" panose="02010600030101010101" pitchFamily="2" charset="-122"/>
              </a:rPr>
              <a:t>的装置</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把其他形式的能转化为电能</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b</a:t>
            </a:r>
            <a:r>
              <a:rPr lang="zh-CN" sz="2400">
                <a:ea typeface="宋体" panose="02010600030101010101" pitchFamily="2" charset="-122"/>
              </a:rPr>
              <a:t>．用电器：利用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进行工作的装置．</a:t>
            </a:r>
            <a:r>
              <a:rPr lang="en-US" sz="2400">
                <a:latin typeface="Times New Roman" panose="02020603050405020304" pitchFamily="18" charset="0"/>
                <a:ea typeface="宋体" panose="02010600030101010101" pitchFamily="2" charset="-122"/>
              </a:rPr>
              <a:t>c</a:t>
            </a:r>
            <a:r>
              <a:rPr lang="zh-CN" sz="2400">
                <a:ea typeface="宋体" panose="02010600030101010101" pitchFamily="2" charset="-122"/>
              </a:rPr>
              <a:t>．导线：连接电源、用电器和开关，形成</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的路径．</a:t>
            </a:r>
            <a:r>
              <a:rPr lang="en-US" sz="2400">
                <a:latin typeface="Times New Roman" panose="02020603050405020304" pitchFamily="18" charset="0"/>
                <a:ea typeface="宋体" panose="02010600030101010101" pitchFamily="2" charset="-122"/>
              </a:rPr>
              <a:t>d</a:t>
            </a:r>
            <a:r>
              <a:rPr lang="zh-CN" sz="2400">
                <a:ea typeface="宋体" panose="02010600030101010101" pitchFamily="2" charset="-122"/>
              </a:rPr>
              <a:t>．开关：控制电路的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altLang="en-US"/>
          </a:p>
        </p:txBody>
      </p:sp>
      <p:sp>
        <p:nvSpPr>
          <p:cNvPr id="102" name="文本框 101"/>
          <p:cNvSpPr txBox="1"/>
          <p:nvPr/>
        </p:nvSpPr>
        <p:spPr>
          <a:xfrm>
            <a:off x="4326890" y="2983230"/>
            <a:ext cx="11226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用电器</a:t>
            </a:r>
            <a:endParaRPr lang="zh-CN" altLang="en-US"/>
          </a:p>
        </p:txBody>
      </p:sp>
      <p:sp>
        <p:nvSpPr>
          <p:cNvPr id="2" name="文本框 1"/>
          <p:cNvSpPr txBox="1"/>
          <p:nvPr/>
        </p:nvSpPr>
        <p:spPr>
          <a:xfrm>
            <a:off x="2501265" y="4077335"/>
            <a:ext cx="14585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持续供电</a:t>
            </a:r>
            <a:endParaRPr lang="zh-CN" altLang="en-US"/>
          </a:p>
        </p:txBody>
      </p:sp>
      <p:sp>
        <p:nvSpPr>
          <p:cNvPr id="4" name="文本框 3"/>
          <p:cNvSpPr txBox="1"/>
          <p:nvPr/>
        </p:nvSpPr>
        <p:spPr>
          <a:xfrm>
            <a:off x="3254375" y="4610735"/>
            <a:ext cx="11918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电能</a:t>
            </a:r>
            <a:endParaRPr lang="zh-CN" altLang="en-US"/>
          </a:p>
        </p:txBody>
      </p:sp>
      <p:sp>
        <p:nvSpPr>
          <p:cNvPr id="6" name="文本框 5"/>
          <p:cNvSpPr txBox="1"/>
          <p:nvPr/>
        </p:nvSpPr>
        <p:spPr>
          <a:xfrm>
            <a:off x="6390005" y="5193665"/>
            <a:ext cx="15951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　</a:t>
            </a:r>
            <a:endParaRPr lang="zh-CN" altLang="en-US"/>
          </a:p>
        </p:txBody>
      </p:sp>
      <p:sp>
        <p:nvSpPr>
          <p:cNvPr id="7" name="文本框 6"/>
          <p:cNvSpPr txBox="1"/>
          <p:nvPr/>
        </p:nvSpPr>
        <p:spPr>
          <a:xfrm>
            <a:off x="3770630" y="5737860"/>
            <a:ext cx="16789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通和断</a:t>
            </a:r>
            <a:endParaRPr lang="zh-CN" altLang="en-US"/>
          </a:p>
        </p:txBody>
      </p:sp>
      <p:sp>
        <p:nvSpPr>
          <p:cNvPr id="43" name="流程图: 终止 42">
            <a:hlinkClick r:id="rId3" action="ppaction://hlinksldjump"/>
          </p:cNvPr>
          <p:cNvSpPr/>
          <p:nvPr/>
        </p:nvSpPr>
        <p:spPr>
          <a:xfrm>
            <a:off x="9237345" y="541274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2" grpId="0"/>
      <p:bldP spid="4" grpId="0"/>
      <p:bldP spid="6"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640080" y="1567180"/>
            <a:ext cx="10910570" cy="4523105"/>
          </a:xfrm>
          <a:prstGeom prst="rect">
            <a:avLst/>
          </a:prstGeom>
          <a:noFill/>
          <a:ln w="9525">
            <a:noFill/>
          </a:ln>
        </p:spPr>
        <p:txBody>
          <a:bodyPr wrap="square">
            <a:spAutoFit/>
          </a:bodyPr>
          <a:p>
            <a:pPr>
              <a:lnSpc>
                <a:spcPct val="150000"/>
              </a:lnSpc>
            </a:pPr>
            <a:r>
              <a:rPr lang="zh-CN" sz="2400">
                <a:latin typeface="+mn-ea"/>
                <a:ea typeface="+mn-ea"/>
              </a:rPr>
              <a:t>例</a:t>
            </a:r>
            <a:r>
              <a:rPr lang="zh-CN" sz="240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百色改编</a:t>
            </a:r>
            <a:r>
              <a:rPr lang="en-US" sz="2400">
                <a:latin typeface="Times New Roman" panose="02020603050405020304" pitchFamily="18" charset="0"/>
                <a:cs typeface="楷体_GB2312" charset="0"/>
              </a:rPr>
              <a:t>)</a:t>
            </a:r>
            <a:r>
              <a:rPr lang="zh-CN" sz="2400">
                <a:ea typeface="宋体" panose="02010600030101010101" pitchFamily="2" charset="-122"/>
              </a:rPr>
              <a:t>在探究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电阻的大小与哪些因素有关</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的实验中，采用如图甲所示的实验装置，</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c</a:t>
            </a:r>
            <a:r>
              <a:rPr lang="zh-CN" sz="2400">
                <a:ea typeface="宋体" panose="02010600030101010101" pitchFamily="2" charset="-122"/>
              </a:rPr>
              <a:t>是镍铬合金制成的</a:t>
            </a:r>
            <a:r>
              <a:rPr lang="zh-CN" sz="2400">
                <a:latin typeface="Times New Roman" panose="02020603050405020304" pitchFamily="18" charset="0"/>
                <a:ea typeface="宋体" panose="02010600030101010101" pitchFamily="2" charset="-122"/>
              </a:rPr>
              <a:t>三根导线，</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长度相同但粗细</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横截面积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不同，</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c</a:t>
            </a:r>
            <a:r>
              <a:rPr lang="zh-CN" sz="2400">
                <a:ea typeface="宋体" panose="02010600030101010101" pitchFamily="2" charset="-122"/>
              </a:rPr>
              <a:t>粗细相同而长短不同，导线</a:t>
            </a:r>
            <a:r>
              <a:rPr lang="en-US" sz="2400" i="1">
                <a:latin typeface="Times New Roman" panose="02020603050405020304" pitchFamily="18" charset="0"/>
                <a:ea typeface="宋体" panose="02010600030101010101" pitchFamily="2" charset="-122"/>
              </a:rPr>
              <a:t>d</a:t>
            </a:r>
            <a:r>
              <a:rPr lang="zh-CN" sz="2400">
                <a:ea typeface="宋体" panose="02010600030101010101" pitchFamily="2" charset="-122"/>
              </a:rPr>
              <a:t>由锰铜合金制成，长短、粗细与导线</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相同</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实验中电流表的示数越大，对应的</a:t>
            </a:r>
            <a:endParaRPr lang="zh-CN" sz="2400">
              <a:ea typeface="宋体" panose="02010600030101010101" pitchFamily="2" charset="-122"/>
            </a:endParaRPr>
          </a:p>
          <a:p>
            <a:pPr>
              <a:lnSpc>
                <a:spcPct val="150000"/>
              </a:lnSpc>
            </a:pPr>
            <a:r>
              <a:rPr lang="zh-CN" sz="2400">
                <a:ea typeface="宋体" panose="02010600030101010101" pitchFamily="2" charset="-122"/>
              </a:rPr>
              <a:t>导线电阻越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将导线</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接在</a:t>
            </a:r>
            <a:r>
              <a:rPr lang="en-US" sz="2400" i="1">
                <a:latin typeface="Times New Roman" panose="02020603050405020304" pitchFamily="18" charset="0"/>
                <a:ea typeface="宋体" panose="02010600030101010101" pitchFamily="2" charset="-122"/>
              </a:rPr>
              <a:t>M</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N</a:t>
            </a:r>
            <a:r>
              <a:rPr lang="zh-CN" sz="2400">
                <a:ea typeface="宋体" panose="02010600030101010101" pitchFamily="2" charset="-122"/>
              </a:rPr>
              <a:t>之间，闭合开关，</a:t>
            </a:r>
            <a:endParaRPr lang="zh-CN" sz="2400">
              <a:ea typeface="宋体" panose="02010600030101010101" pitchFamily="2" charset="-122"/>
            </a:endParaRPr>
          </a:p>
          <a:p>
            <a:pPr>
              <a:lnSpc>
                <a:spcPct val="150000"/>
              </a:lnSpc>
            </a:pPr>
            <a:r>
              <a:rPr lang="zh-CN" sz="2400">
                <a:ea typeface="宋体" panose="02010600030101010101" pitchFamily="2" charset="-122"/>
              </a:rPr>
              <a:t>电流表示数如图乙所示，此时电流为</a:t>
            </a:r>
            <a:r>
              <a:rPr lang="en-US" sz="2400">
                <a:latin typeface="Times New Roman" panose="02020603050405020304" pitchFamily="18" charset="0"/>
                <a:ea typeface="宋体" panose="02010600030101010101" pitchFamily="2" charset="-122"/>
              </a:rPr>
              <a:t>_____A.</a:t>
            </a:r>
            <a:endParaRPr lang="zh-CN" altLang="en-US"/>
          </a:p>
        </p:txBody>
      </p:sp>
      <p:grpSp>
        <p:nvGrpSpPr>
          <p:cNvPr id="7" name="组合 6"/>
          <p:cNvGrpSpPr/>
          <p:nvPr/>
        </p:nvGrpSpPr>
        <p:grpSpPr>
          <a:xfrm>
            <a:off x="1170940" y="984250"/>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8" name="文本框 7"/>
          <p:cNvSpPr txBox="1"/>
          <p:nvPr/>
        </p:nvSpPr>
        <p:spPr>
          <a:xfrm>
            <a:off x="8180705" y="5672455"/>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例题图</a:t>
            </a:r>
            <a:endParaRPr lang="zh-CN" altLang="en-US" sz="1800">
              <a:latin typeface="Times New Roman" panose="02020603050405020304" pitchFamily="18" charset="0"/>
              <a:cs typeface="楷体_GB2312" charset="0"/>
            </a:endParaRPr>
          </a:p>
        </p:txBody>
      </p:sp>
      <p:pic>
        <p:nvPicPr>
          <p:cNvPr id="2" name="图片 1"/>
          <p:cNvPicPr>
            <a:picLocks noChangeAspect="1"/>
          </p:cNvPicPr>
          <p:nvPr/>
        </p:nvPicPr>
        <p:blipFill>
          <a:blip r:embed="rId2"/>
          <a:stretch>
            <a:fillRect/>
          </a:stretch>
        </p:blipFill>
        <p:spPr>
          <a:xfrm>
            <a:off x="6497320" y="3470275"/>
            <a:ext cx="4867910" cy="2201545"/>
          </a:xfrm>
          <a:prstGeom prst="rect">
            <a:avLst/>
          </a:prstGeom>
        </p:spPr>
      </p:pic>
      <p:sp>
        <p:nvSpPr>
          <p:cNvPr id="3" name="文本框 2"/>
          <p:cNvSpPr txBox="1"/>
          <p:nvPr/>
        </p:nvSpPr>
        <p:spPr>
          <a:xfrm>
            <a:off x="2311400" y="4413250"/>
            <a:ext cx="762000" cy="460375"/>
          </a:xfrm>
          <a:prstGeom prst="rect">
            <a:avLst/>
          </a:prstGeom>
          <a:noFill/>
          <a:ln w="9525">
            <a:noFill/>
          </a:ln>
        </p:spPr>
        <p:txBody>
          <a:bodyPr wrap="square">
            <a:spAutoFit/>
          </a:bodyPr>
          <a:p>
            <a:pPr algn="r"/>
            <a:r>
              <a:rPr lang="zh-CN" sz="2400">
                <a:solidFill>
                  <a:srgbClr val="FF0000"/>
                </a:solidFill>
                <a:ea typeface="宋体" panose="02010600030101010101" pitchFamily="2" charset="-122"/>
              </a:rPr>
              <a:t>小</a:t>
            </a:r>
            <a:endParaRPr lang="zh-CN" altLang="en-US"/>
          </a:p>
        </p:txBody>
      </p:sp>
      <p:sp>
        <p:nvSpPr>
          <p:cNvPr id="5" name="文本框 4"/>
          <p:cNvSpPr txBox="1"/>
          <p:nvPr/>
        </p:nvSpPr>
        <p:spPr>
          <a:xfrm>
            <a:off x="5704840" y="5508625"/>
            <a:ext cx="84264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1.1</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2" name="表格 1"/>
          <p:cNvGraphicFramePr/>
          <p:nvPr>
            <p:custDataLst>
              <p:tags r:id="rId1"/>
            </p:custDataLst>
          </p:nvPr>
        </p:nvGraphicFramePr>
        <p:xfrm>
          <a:off x="2026920" y="1910080"/>
          <a:ext cx="6981825" cy="1671320"/>
        </p:xfrm>
        <a:graphic>
          <a:graphicData uri="http://schemas.openxmlformats.org/drawingml/2006/table">
            <a:tbl>
              <a:tblPr firstRow="1" bandRow="1">
                <a:tableStyleId>{5940675A-B579-460E-94D1-54222C63F5DA}</a:tableStyleId>
              </a:tblPr>
              <a:tblGrid>
                <a:gridCol w="2358390"/>
                <a:gridCol w="861695"/>
                <a:gridCol w="1254125"/>
                <a:gridCol w="1253490"/>
                <a:gridCol w="1254125"/>
              </a:tblGrid>
              <a:tr h="55753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导线代号</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i="1">
                          <a:latin typeface="Times New Roman" panose="02020603050405020304" pitchFamily="18" charset="0"/>
                          <a:cs typeface="Times New Roman" panose="02020603050405020304" pitchFamily="18" charset="0"/>
                        </a:rPr>
                        <a:t>a</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i="1">
                          <a:latin typeface="Times New Roman" panose="02020603050405020304" pitchFamily="18" charset="0"/>
                          <a:cs typeface="Times New Roman" panose="02020603050405020304" pitchFamily="18" charset="0"/>
                        </a:rPr>
                        <a:t>b</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i="1">
                          <a:latin typeface="Times New Roman" panose="02020603050405020304" pitchFamily="18" charset="0"/>
                          <a:cs typeface="Times New Roman" panose="02020603050405020304" pitchFamily="18" charset="0"/>
                        </a:rPr>
                        <a:t>c</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i="1">
                          <a:latin typeface="Times New Roman" panose="02020603050405020304" pitchFamily="18" charset="0"/>
                          <a:cs typeface="Times New Roman" panose="02020603050405020304" pitchFamily="18" charset="0"/>
                        </a:rPr>
                        <a:t>d</a:t>
                      </a:r>
                      <a:endParaRPr lang="en-US" altLang="en-US" sz="2400" b="0" i="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1379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电流表的示数</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1.3 A</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2.2 A</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2.7 A</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2" name="文本框 101"/>
          <p:cNvSpPr txBox="1"/>
          <p:nvPr/>
        </p:nvSpPr>
        <p:spPr>
          <a:xfrm>
            <a:off x="815340" y="1094740"/>
            <a:ext cx="1070292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依次将导线</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c</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d</a:t>
            </a:r>
            <a:r>
              <a:rPr lang="zh-CN" sz="2400">
                <a:ea typeface="宋体" panose="02010600030101010101" pitchFamily="2" charset="-122"/>
              </a:rPr>
              <a:t>替换导线</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接入电路，电流表对应的示数如下表所</a:t>
            </a:r>
            <a:r>
              <a:rPr lang="zh-CN" sz="2400">
                <a:latin typeface="Times New Roman" panose="02020603050405020304" pitchFamily="18" charset="0"/>
                <a:ea typeface="宋体" panose="02010600030101010101" pitchFamily="2" charset="-122"/>
              </a:rPr>
              <a:t>示：</a:t>
            </a:r>
            <a:endParaRPr lang="zh-CN" sz="2400">
              <a:latin typeface="Times New Roman" panose="02020603050405020304" pitchFamily="18" charset="0"/>
              <a:ea typeface="宋体" panose="02010600030101010101" pitchFamily="2" charset="-122"/>
            </a:endParaRPr>
          </a:p>
          <a:p>
            <a:pPr>
              <a:lnSpc>
                <a:spcPct val="150000"/>
              </a:lnSpc>
            </a:pP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选导线</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比较是为了探究导线电阻的大小与</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的关系；探究导线电阻的大小与材料的关系，应选用的两根导线是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填写导线代号</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②</a:t>
            </a:r>
            <a:r>
              <a:rPr lang="zh-CN" sz="2400">
                <a:ea typeface="宋体" panose="02010600030101010101" pitchFamily="2" charset="-122"/>
              </a:rPr>
              <a:t>由此可知：导线电阻的大小与材料有关，用相同材料制成的导线长度越</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，横截面积越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，电</a:t>
            </a:r>
            <a:r>
              <a:rPr lang="zh-CN" sz="2400">
                <a:latin typeface="Times New Roman" panose="02020603050405020304" pitchFamily="18" charset="0"/>
                <a:ea typeface="宋体" panose="02010600030101010101" pitchFamily="2" charset="-122"/>
              </a:rPr>
              <a:t>阻越大．</a:t>
            </a:r>
            <a:endParaRPr lang="zh-CN" altLang="en-US"/>
          </a:p>
        </p:txBody>
      </p:sp>
      <p:sp>
        <p:nvSpPr>
          <p:cNvPr id="3" name="文本框 2"/>
          <p:cNvSpPr txBox="1"/>
          <p:nvPr/>
        </p:nvSpPr>
        <p:spPr>
          <a:xfrm>
            <a:off x="7348855" y="3940810"/>
            <a:ext cx="15500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横截面积</a:t>
            </a:r>
            <a:endParaRPr lang="zh-CN" altLang="en-US"/>
          </a:p>
        </p:txBody>
      </p:sp>
      <p:sp>
        <p:nvSpPr>
          <p:cNvPr id="4" name="文本框 3"/>
          <p:cNvSpPr txBox="1"/>
          <p:nvPr/>
        </p:nvSpPr>
        <p:spPr>
          <a:xfrm>
            <a:off x="7492365" y="4502150"/>
            <a:ext cx="90106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b</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d</a:t>
            </a:r>
            <a:endParaRPr lang="zh-CN" altLang="en-US"/>
          </a:p>
        </p:txBody>
      </p:sp>
      <p:sp>
        <p:nvSpPr>
          <p:cNvPr id="5" name="文本框 4"/>
          <p:cNvSpPr txBox="1"/>
          <p:nvPr/>
        </p:nvSpPr>
        <p:spPr>
          <a:xfrm>
            <a:off x="1119505" y="5575935"/>
            <a:ext cx="775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长</a:t>
            </a:r>
            <a:endParaRPr lang="zh-CN" altLang="en-US"/>
          </a:p>
        </p:txBody>
      </p:sp>
      <p:sp>
        <p:nvSpPr>
          <p:cNvPr id="6" name="文本框 5"/>
          <p:cNvSpPr txBox="1"/>
          <p:nvPr/>
        </p:nvSpPr>
        <p:spPr>
          <a:xfrm>
            <a:off x="3632200" y="5575935"/>
            <a:ext cx="11906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　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5" name="组合 4"/>
          <p:cNvGrpSpPr/>
          <p:nvPr/>
        </p:nvGrpSpPr>
        <p:grpSpPr>
          <a:xfrm>
            <a:off x="1132840" y="190563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02" name="文本框 101"/>
          <p:cNvSpPr txBox="1"/>
          <p:nvPr/>
        </p:nvSpPr>
        <p:spPr>
          <a:xfrm>
            <a:off x="1029970" y="2378710"/>
            <a:ext cx="1013079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某同学把一根电热丝接在</a:t>
            </a:r>
            <a:r>
              <a:rPr lang="en-US" sz="2400" i="1">
                <a:latin typeface="Times New Roman" panose="02020603050405020304" pitchFamily="18" charset="0"/>
                <a:ea typeface="宋体" panose="02010600030101010101" pitchFamily="2" charset="-122"/>
              </a:rPr>
              <a:t>M</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N</a:t>
            </a:r>
            <a:r>
              <a:rPr lang="zh-CN" sz="2400">
                <a:ea typeface="宋体" panose="02010600030101010101" pitchFamily="2" charset="-122"/>
              </a:rPr>
              <a:t>之间，并用酒精灯加热，发现电流表的示数变小，说明导体的电阻还可能跟导体的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有关．</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若实验中将电路中的电流表更换为小灯泡，通过观察</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也可以判断导体电阻大小，但不足之处是</a:t>
            </a:r>
            <a:r>
              <a:rPr lang="en-US" sz="2400">
                <a:latin typeface="Times New Roman" panose="02020603050405020304" pitchFamily="18" charset="0"/>
                <a:ea typeface="宋体" panose="02010600030101010101" pitchFamily="2" charset="-122"/>
              </a:rPr>
              <a:t>_________________________________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a:t>
            </a:r>
            <a:r>
              <a:rPr lang="zh-CN" sz="2400">
                <a:ea typeface="宋体" panose="02010600030101010101" pitchFamily="2" charset="-122"/>
              </a:rPr>
              <a:t>合理即可</a:t>
            </a:r>
            <a:r>
              <a:rPr lang="en-US" sz="2400">
                <a:latin typeface="Times New Roman" panose="02020603050405020304" pitchFamily="18" charset="0"/>
                <a:ea typeface="宋体" panose="02010600030101010101" pitchFamily="2" charset="-122"/>
              </a:rPr>
              <a:t>)</a:t>
            </a:r>
            <a:endParaRPr lang="zh-CN" altLang="en-US"/>
          </a:p>
        </p:txBody>
      </p:sp>
      <p:sp>
        <p:nvSpPr>
          <p:cNvPr id="3" name="文本框 2"/>
          <p:cNvSpPr txBox="1"/>
          <p:nvPr/>
        </p:nvSpPr>
        <p:spPr>
          <a:xfrm>
            <a:off x="7104380" y="3042920"/>
            <a:ext cx="8509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温度</a:t>
            </a:r>
            <a:endParaRPr lang="zh-CN" altLang="en-US"/>
          </a:p>
        </p:txBody>
      </p:sp>
      <p:sp>
        <p:nvSpPr>
          <p:cNvPr id="6" name="文本框 5"/>
          <p:cNvSpPr txBox="1"/>
          <p:nvPr/>
        </p:nvSpPr>
        <p:spPr>
          <a:xfrm>
            <a:off x="8588375" y="3575050"/>
            <a:ext cx="18224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灯泡的亮度　</a:t>
            </a:r>
            <a:endParaRPr lang="zh-CN" altLang="en-US"/>
          </a:p>
        </p:txBody>
      </p:sp>
      <p:sp>
        <p:nvSpPr>
          <p:cNvPr id="7" name="文本框 6"/>
          <p:cNvSpPr txBox="1"/>
          <p:nvPr/>
        </p:nvSpPr>
        <p:spPr>
          <a:xfrm>
            <a:off x="1012825" y="3964940"/>
            <a:ext cx="1014793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电阻变化较小时灯泡亮度变化不明显，不利于比较电阻大小</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1029970" y="2486660"/>
            <a:ext cx="1013079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实验中，如果只有一根粗细均匀的细金属丝，怎样研究导体的电阻与横截面积的关系呢？某同学将金属丝对折后接入电路中，发现电流表的示数变大，由此得出结论：导体的横截面积越大，电阻越小．该同学的结论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正确</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错误</a:t>
            </a:r>
            <a:r>
              <a:rPr lang="en-US" sz="2400">
                <a:latin typeface="Calibri" panose="020F0502020204030204" pitchFamily="34"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的，理由是</a:t>
            </a:r>
            <a:r>
              <a:rPr lang="en-US" sz="2400">
                <a:latin typeface="Times New Roman" panose="02020603050405020304" pitchFamily="18" charset="0"/>
                <a:ea typeface="宋体" panose="02010600030101010101" pitchFamily="2" charset="-122"/>
              </a:rPr>
              <a:t>__________________________.</a:t>
            </a:r>
            <a:endParaRPr lang="zh-CN" altLang="en-US"/>
          </a:p>
        </p:txBody>
      </p:sp>
      <p:sp>
        <p:nvSpPr>
          <p:cNvPr id="8" name="文本框 7"/>
          <p:cNvSpPr txBox="1"/>
          <p:nvPr/>
        </p:nvSpPr>
        <p:spPr>
          <a:xfrm>
            <a:off x="1264285" y="4231005"/>
            <a:ext cx="10826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错误</a:t>
            </a:r>
            <a:endParaRPr lang="zh-CN" altLang="en-US"/>
          </a:p>
        </p:txBody>
      </p:sp>
      <p:sp>
        <p:nvSpPr>
          <p:cNvPr id="9" name="文本框 8"/>
          <p:cNvSpPr txBox="1"/>
          <p:nvPr/>
        </p:nvSpPr>
        <p:spPr>
          <a:xfrm>
            <a:off x="6773545" y="4231005"/>
            <a:ext cx="38868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没有控制导体的长度不变</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897890" y="788670"/>
            <a:ext cx="10494645" cy="5631180"/>
          </a:xfrm>
          <a:prstGeom prst="rect">
            <a:avLst/>
          </a:prstGeom>
          <a:noFill/>
          <a:ln w="9525">
            <a:noFill/>
          </a:ln>
        </p:spPr>
        <p:txBody>
          <a:bodyPr wrap="square">
            <a:spAutoFit/>
          </a:bodyPr>
          <a:p>
            <a:pPr>
              <a:lnSpc>
                <a:spcPct val="150000"/>
              </a:lnSpc>
            </a:pPr>
            <a:r>
              <a:rPr lang="zh-CN" sz="2400">
                <a:ea typeface="黑体" panose="02010609060101010101" pitchFamily="49" charset="-122"/>
              </a:rPr>
              <a:t>【适时总结】</a:t>
            </a:r>
            <a:r>
              <a:rPr lang="zh-CN" sz="2400">
                <a:ea typeface="宋体" panose="02010600030101010101" pitchFamily="2" charset="-122"/>
              </a:rPr>
              <a:t>只有电路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时，电路中才有电流．</a:t>
            </a:r>
            <a:r>
              <a:rPr lang="en-US" sz="2400">
                <a:latin typeface="Times New Roman" panose="02020603050405020304" pitchFamily="18" charset="0"/>
                <a:ea typeface="宋体" panose="02010600030101010101" pitchFamily="2" charset="-122"/>
              </a:rPr>
              <a:t>(3)</a:t>
            </a:r>
            <a:r>
              <a:rPr lang="zh-CN" sz="2400">
                <a:ea typeface="黑体" panose="02010609060101010101" pitchFamily="49" charset="-122"/>
              </a:rPr>
              <a:t>连接电路时应注意</a:t>
            </a:r>
            <a:r>
              <a:rPr lang="en-US" sz="2400">
                <a:latin typeface="Times New Roman" panose="02020603050405020304" pitchFamily="18" charset="0"/>
                <a:ea typeface="宋体" panose="02010600030101010101" pitchFamily="2" charset="-122"/>
              </a:rPr>
              <a:t>a</a:t>
            </a:r>
            <a:r>
              <a:rPr lang="zh-CN" sz="2400">
                <a:ea typeface="宋体" panose="02010600030101010101" pitchFamily="2" charset="-122"/>
              </a:rPr>
              <a:t>．在连接电路的过程中，开关必须处于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状态．</a:t>
            </a:r>
            <a:r>
              <a:rPr lang="en-US" sz="2400">
                <a:latin typeface="Times New Roman" panose="02020603050405020304" pitchFamily="18" charset="0"/>
                <a:ea typeface="宋体" panose="02010600030101010101" pitchFamily="2" charset="-122"/>
              </a:rPr>
              <a:t>b</a:t>
            </a:r>
            <a:r>
              <a:rPr lang="zh-CN" sz="2400">
                <a:ea typeface="宋体" panose="02010600030101010101" pitchFamily="2" charset="-122"/>
              </a:rPr>
              <a:t>．将导线接到电路元件的接线柱上，并旋紧螺帽，以保证接触良好．</a:t>
            </a:r>
            <a:r>
              <a:rPr lang="en-US" sz="2400">
                <a:latin typeface="Times New Roman" panose="02020603050405020304" pitchFamily="18" charset="0"/>
                <a:ea typeface="宋体" panose="02010600030101010101" pitchFamily="2" charset="-122"/>
              </a:rPr>
              <a:t>c</a:t>
            </a:r>
            <a:r>
              <a:rPr lang="zh-CN" sz="2400">
                <a:ea typeface="宋体" panose="02010600030101010101" pitchFamily="2" charset="-122"/>
              </a:rPr>
              <a:t>．绝不允许以任何方式用导线将电池的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直接相连，以免损坏电源．</a:t>
            </a:r>
            <a:r>
              <a:rPr lang="en-US" sz="2400">
                <a:latin typeface="Times New Roman" panose="02020603050405020304" pitchFamily="18" charset="0"/>
                <a:ea typeface="宋体" panose="02010600030101010101" pitchFamily="2" charset="-122"/>
              </a:rPr>
              <a:t>(4)</a:t>
            </a:r>
            <a:r>
              <a:rPr lang="zh-CN" sz="2400">
                <a:ea typeface="黑体" panose="02010609060101010101" pitchFamily="49" charset="-122"/>
              </a:rPr>
              <a:t>电路的三种状态</a:t>
            </a:r>
            <a:r>
              <a:rPr lang="en-US" sz="2400">
                <a:latin typeface="Times New Roman" panose="02020603050405020304" pitchFamily="18" charset="0"/>
                <a:ea typeface="宋体" panose="02010600030101010101" pitchFamily="2" charset="-122"/>
              </a:rPr>
              <a:t>a</a:t>
            </a:r>
            <a:r>
              <a:rPr lang="zh-CN" sz="2400">
                <a:ea typeface="宋体" panose="02010600030101010101" pitchFamily="2" charset="-122"/>
              </a:rPr>
              <a:t>．通路：正常接通的电路，电路中有电流；</a:t>
            </a:r>
            <a:r>
              <a:rPr lang="en-US" sz="2400">
                <a:latin typeface="Times New Roman" panose="02020603050405020304" pitchFamily="18" charset="0"/>
                <a:ea typeface="宋体" panose="02010600030101010101" pitchFamily="2" charset="-122"/>
              </a:rPr>
              <a:t>b</a:t>
            </a:r>
            <a:r>
              <a:rPr lang="zh-CN" sz="2400">
                <a:ea typeface="宋体" panose="02010600030101010101" pitchFamily="2" charset="-122"/>
              </a:rPr>
              <a:t>．断路：某处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的电路，电路中无电流；</a:t>
            </a:r>
            <a:r>
              <a:rPr lang="en-US" sz="2400">
                <a:latin typeface="Times New Roman" panose="02020603050405020304" pitchFamily="18" charset="0"/>
                <a:ea typeface="宋体" panose="02010600030101010101" pitchFamily="2" charset="-122"/>
              </a:rPr>
              <a:t>c</a:t>
            </a:r>
            <a:r>
              <a:rPr lang="zh-CN" sz="2400">
                <a:ea typeface="宋体" panose="02010600030101010101" pitchFamily="2" charset="-122"/>
              </a:rPr>
              <a:t>．短路：</a:t>
            </a:r>
            <a:r>
              <a:rPr lang="zh-CN" sz="2400">
                <a:latin typeface="Times New Roman" panose="02020603050405020304" pitchFamily="18" charset="0"/>
                <a:ea typeface="宋体" panose="02010600030101010101" pitchFamily="2" charset="-122"/>
              </a:rPr>
              <a:t>电源短路：用导线直接将电源的两极相连；</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用电器短路：用电器两端被导线直接连通．</a:t>
            </a:r>
            <a:endParaRPr lang="zh-CN" altLang="en-US"/>
          </a:p>
        </p:txBody>
      </p:sp>
      <p:sp>
        <p:nvSpPr>
          <p:cNvPr id="102" name="文本框 101"/>
          <p:cNvSpPr txBox="1"/>
          <p:nvPr/>
        </p:nvSpPr>
        <p:spPr>
          <a:xfrm>
            <a:off x="4258310" y="895985"/>
            <a:ext cx="11918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闭合</a:t>
            </a:r>
            <a:endParaRPr lang="zh-CN" altLang="en-US"/>
          </a:p>
        </p:txBody>
      </p:sp>
      <p:sp>
        <p:nvSpPr>
          <p:cNvPr id="2" name="文本框 1"/>
          <p:cNvSpPr txBox="1"/>
          <p:nvPr/>
        </p:nvSpPr>
        <p:spPr>
          <a:xfrm>
            <a:off x="6411595" y="2006600"/>
            <a:ext cx="10953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断开</a:t>
            </a:r>
            <a:endParaRPr lang="zh-CN" altLang="en-US"/>
          </a:p>
        </p:txBody>
      </p:sp>
      <p:sp>
        <p:nvSpPr>
          <p:cNvPr id="3" name="文本框 2"/>
          <p:cNvSpPr txBox="1"/>
          <p:nvPr/>
        </p:nvSpPr>
        <p:spPr>
          <a:xfrm>
            <a:off x="6507480" y="3115945"/>
            <a:ext cx="9982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两极</a:t>
            </a:r>
            <a:endParaRPr lang="zh-CN" altLang="en-US"/>
          </a:p>
        </p:txBody>
      </p:sp>
      <p:sp>
        <p:nvSpPr>
          <p:cNvPr id="4" name="文本框 3"/>
          <p:cNvSpPr txBox="1"/>
          <p:nvPr/>
        </p:nvSpPr>
        <p:spPr>
          <a:xfrm>
            <a:off x="3162935" y="4758690"/>
            <a:ext cx="10953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断开</a:t>
            </a:r>
            <a:endParaRPr lang="zh-CN" altLang="en-US"/>
          </a:p>
        </p:txBody>
      </p:sp>
      <p:sp>
        <p:nvSpPr>
          <p:cNvPr id="43" name="流程图: 终止 42">
            <a:hlinkClick r:id="rId1" action="ppaction://hlinksldjump"/>
          </p:cNvPr>
          <p:cNvSpPr/>
          <p:nvPr/>
        </p:nvSpPr>
        <p:spPr>
          <a:xfrm>
            <a:off x="9154160" y="521906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2" grpId="0"/>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768985" y="946785"/>
            <a:ext cx="962088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zh-CN" sz="2400">
                <a:ea typeface="黑体" panose="02010609060101010101" pitchFamily="49" charset="-122"/>
              </a:rPr>
              <a:t>电路图</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定义：</a:t>
            </a:r>
            <a:r>
              <a:rPr lang="zh-CN" sz="2400">
                <a:ea typeface="宋体" panose="02010600030101010101" pitchFamily="2" charset="-122"/>
              </a:rPr>
              <a:t>用电路元件符号表示电路连接的图．</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常见的电路元件及其符号</a:t>
            </a:r>
            <a:endParaRPr lang="zh-CN" altLang="en-US"/>
          </a:p>
        </p:txBody>
      </p:sp>
      <p:graphicFrame>
        <p:nvGraphicFramePr>
          <p:cNvPr id="2" name="表格 1"/>
          <p:cNvGraphicFramePr/>
          <p:nvPr>
            <p:custDataLst>
              <p:tags r:id="rId1"/>
            </p:custDataLst>
          </p:nvPr>
        </p:nvGraphicFramePr>
        <p:xfrm>
          <a:off x="748030" y="2896870"/>
          <a:ext cx="10661650" cy="3380105"/>
        </p:xfrm>
        <a:graphic>
          <a:graphicData uri="http://schemas.openxmlformats.org/drawingml/2006/table">
            <a:tbl>
              <a:tblPr firstRow="1" bandRow="1">
                <a:tableStyleId>{5940675A-B579-460E-94D1-54222C63F5DA}</a:tableStyleId>
              </a:tblPr>
              <a:tblGrid>
                <a:gridCol w="1776095"/>
                <a:gridCol w="1779905"/>
                <a:gridCol w="1775460"/>
                <a:gridCol w="1778000"/>
                <a:gridCol w="1776095"/>
                <a:gridCol w="1776095"/>
              </a:tblGrid>
              <a:tr h="69278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电池</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开关</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灯泡</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电阻</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滑动变阻器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电铃</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1060450">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altLang="en-US" sz="2400" b="0">
                          <a:latin typeface="Times New Roman" panose="02020603050405020304" pitchFamily="18" charset="0"/>
                          <a:ea typeface="Times New Roman" panose="02020603050405020304" pitchFamily="18" charset="0"/>
                          <a:cs typeface="Times New Roman" panose="02020603050405020304" pitchFamily="18" charset="0"/>
                        </a:rPr>
                        <a:t>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_______</a:t>
                      </a:r>
                      <a:endParaRPr lang="en-US" altLang="en-US" sz="2400" b="0">
                        <a:latin typeface="MS Mincho" panose="02020609040205080304" charset="-128"/>
                        <a:ea typeface="MS Mincho" panose="02020609040205080304" charset="-128"/>
                        <a:cs typeface="MS Mincho" panose="02020609040205080304" charset="-128"/>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6420">
                <a:tc gridSpan="2">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电流表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电压表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电动机</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60450">
                <a:tc gridSpan="2">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________</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50000"/>
                        </a:lnSpc>
                        <a:buNone/>
                      </a:pPr>
                      <a:r>
                        <a:rPr lang="en-US" altLang="zh-CN" sz="2400">
                          <a:latin typeface="Times New Roman" panose="02020603050405020304" pitchFamily="18" charset="0"/>
                          <a:sym typeface="+mn-ea"/>
                        </a:rPr>
                        <a:t>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9" name="图片 8"/>
          <p:cNvPicPr>
            <a:picLocks noChangeAspect="1"/>
          </p:cNvPicPr>
          <p:nvPr/>
        </p:nvPicPr>
        <p:blipFill>
          <a:blip r:embed="rId2"/>
          <a:stretch>
            <a:fillRect/>
          </a:stretch>
        </p:blipFill>
        <p:spPr>
          <a:xfrm>
            <a:off x="4736465" y="3888740"/>
            <a:ext cx="990600" cy="415925"/>
          </a:xfrm>
          <a:prstGeom prst="rect">
            <a:avLst/>
          </a:prstGeom>
        </p:spPr>
      </p:pic>
      <p:pic>
        <p:nvPicPr>
          <p:cNvPr id="10" name="图片 9"/>
          <p:cNvPicPr>
            <a:picLocks noChangeAspect="1"/>
          </p:cNvPicPr>
          <p:nvPr/>
        </p:nvPicPr>
        <p:blipFill>
          <a:blip r:embed="rId3"/>
          <a:stretch>
            <a:fillRect/>
          </a:stretch>
        </p:blipFill>
        <p:spPr>
          <a:xfrm>
            <a:off x="8307705" y="3896995"/>
            <a:ext cx="883920" cy="335915"/>
          </a:xfrm>
          <a:prstGeom prst="rect">
            <a:avLst/>
          </a:prstGeom>
        </p:spPr>
      </p:pic>
      <p:pic>
        <p:nvPicPr>
          <p:cNvPr id="11" name="图片 10"/>
          <p:cNvPicPr>
            <a:picLocks noChangeAspect="1"/>
          </p:cNvPicPr>
          <p:nvPr/>
        </p:nvPicPr>
        <p:blipFill>
          <a:blip r:embed="rId4"/>
          <a:stretch>
            <a:fillRect/>
          </a:stretch>
        </p:blipFill>
        <p:spPr>
          <a:xfrm>
            <a:off x="2030095" y="5467350"/>
            <a:ext cx="1087755" cy="457200"/>
          </a:xfrm>
          <a:prstGeom prst="rect">
            <a:avLst/>
          </a:prstGeom>
        </p:spPr>
      </p:pic>
      <p:pic>
        <p:nvPicPr>
          <p:cNvPr id="13" name="图片 12"/>
          <p:cNvPicPr>
            <a:picLocks noChangeAspect="1"/>
          </p:cNvPicPr>
          <p:nvPr/>
        </p:nvPicPr>
        <p:blipFill>
          <a:blip r:embed="rId5"/>
          <a:stretch>
            <a:fillRect/>
          </a:stretch>
        </p:blipFill>
        <p:spPr>
          <a:xfrm>
            <a:off x="5546090" y="5497830"/>
            <a:ext cx="1088390" cy="457200"/>
          </a:xfrm>
          <a:prstGeom prst="rect">
            <a:avLst/>
          </a:prstGeom>
        </p:spPr>
      </p:pic>
      <p:sp>
        <p:nvSpPr>
          <p:cNvPr id="43" name="流程图: 终止 42">
            <a:hlinkClick r:id="rId6" action="ppaction://hlinksldjump"/>
          </p:cNvPr>
          <p:cNvSpPr/>
          <p:nvPr/>
        </p:nvSpPr>
        <p:spPr>
          <a:xfrm>
            <a:off x="9375140" y="178879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pic>
        <p:nvPicPr>
          <p:cNvPr id="3" name="图片 -2147481831"/>
          <p:cNvPicPr>
            <a:picLocks noChangeAspect="1"/>
          </p:cNvPicPr>
          <p:nvPr/>
        </p:nvPicPr>
        <p:blipFill>
          <a:blip r:embed="rId7"/>
          <a:stretch>
            <a:fillRect/>
          </a:stretch>
        </p:blipFill>
        <p:spPr>
          <a:xfrm>
            <a:off x="1062355" y="3896995"/>
            <a:ext cx="1139825" cy="514350"/>
          </a:xfrm>
          <a:prstGeom prst="rect">
            <a:avLst/>
          </a:prstGeom>
          <a:noFill/>
          <a:ln w="9525">
            <a:noFill/>
          </a:ln>
        </p:spPr>
      </p:pic>
      <p:pic>
        <p:nvPicPr>
          <p:cNvPr id="4" name="图片 -2147481830"/>
          <p:cNvPicPr>
            <a:picLocks noChangeAspect="1"/>
          </p:cNvPicPr>
          <p:nvPr/>
        </p:nvPicPr>
        <p:blipFill>
          <a:blip r:embed="rId8"/>
          <a:stretch>
            <a:fillRect/>
          </a:stretch>
        </p:blipFill>
        <p:spPr>
          <a:xfrm>
            <a:off x="2830195" y="3989070"/>
            <a:ext cx="1278890" cy="330200"/>
          </a:xfrm>
          <a:prstGeom prst="rect">
            <a:avLst/>
          </a:prstGeom>
          <a:noFill/>
          <a:ln w="9525">
            <a:noFill/>
          </a:ln>
        </p:spPr>
      </p:pic>
      <p:pic>
        <p:nvPicPr>
          <p:cNvPr id="5" name="图片 -2147481829"/>
          <p:cNvPicPr>
            <a:picLocks noChangeAspect="1"/>
          </p:cNvPicPr>
          <p:nvPr/>
        </p:nvPicPr>
        <p:blipFill>
          <a:blip r:embed="rId9"/>
          <a:stretch>
            <a:fillRect/>
          </a:stretch>
        </p:blipFill>
        <p:spPr>
          <a:xfrm>
            <a:off x="6245860" y="4108450"/>
            <a:ext cx="1360170" cy="220345"/>
          </a:xfrm>
          <a:prstGeom prst="rect">
            <a:avLst/>
          </a:prstGeom>
          <a:noFill/>
          <a:ln w="9525">
            <a:noFill/>
          </a:ln>
        </p:spPr>
      </p:pic>
      <p:pic>
        <p:nvPicPr>
          <p:cNvPr id="6" name="图片 -2147481828"/>
          <p:cNvPicPr>
            <a:picLocks noChangeAspect="1"/>
          </p:cNvPicPr>
          <p:nvPr/>
        </p:nvPicPr>
        <p:blipFill>
          <a:blip r:embed="rId10"/>
          <a:stretch>
            <a:fillRect/>
          </a:stretch>
        </p:blipFill>
        <p:spPr>
          <a:xfrm>
            <a:off x="9853930" y="3973830"/>
            <a:ext cx="1147445" cy="345440"/>
          </a:xfrm>
          <a:prstGeom prst="rect">
            <a:avLst/>
          </a:prstGeom>
          <a:noFill/>
          <a:ln w="9525">
            <a:noFill/>
          </a:ln>
        </p:spPr>
      </p:pic>
      <p:pic>
        <p:nvPicPr>
          <p:cNvPr id="7" name="图片 -2147481827"/>
          <p:cNvPicPr>
            <a:picLocks noChangeAspect="1"/>
          </p:cNvPicPr>
          <p:nvPr/>
        </p:nvPicPr>
        <p:blipFill>
          <a:blip r:embed="rId11"/>
          <a:stretch>
            <a:fillRect/>
          </a:stretch>
        </p:blipFill>
        <p:spPr>
          <a:xfrm>
            <a:off x="9114155" y="5497830"/>
            <a:ext cx="941070" cy="4572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3" name="组合 2"/>
          <p:cNvGrpSpPr/>
          <p:nvPr/>
        </p:nvGrpSpPr>
        <p:grpSpPr>
          <a:xfrm>
            <a:off x="843915" y="1096645"/>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电流、电压及其测量</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5"/>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772160" y="1657350"/>
            <a:ext cx="1059688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电流</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形成：</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的定向移动．</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物理意义：</a:t>
            </a:r>
            <a:r>
              <a:rPr lang="zh-CN" sz="2400">
                <a:ea typeface="宋体" panose="02010600030101010101" pitchFamily="2" charset="-122"/>
              </a:rPr>
              <a:t>表示电流的强</a:t>
            </a:r>
            <a:r>
              <a:rPr lang="zh-CN" sz="2400">
                <a:latin typeface="Times New Roman" panose="02020603050405020304" pitchFamily="18" charset="0"/>
                <a:ea typeface="宋体" panose="02010600030101010101" pitchFamily="2" charset="-122"/>
              </a:rPr>
              <a:t>弱，用字母</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表示．</a:t>
            </a:r>
            <a:r>
              <a:rPr lang="en-US" sz="2400">
                <a:latin typeface="Times New Roman" panose="02020603050405020304" pitchFamily="18" charset="0"/>
                <a:ea typeface="宋体" panose="02010600030101010101" pitchFamily="2" charset="-122"/>
              </a:rPr>
              <a:t>(3)</a:t>
            </a:r>
            <a:r>
              <a:rPr lang="zh-CN" sz="2400">
                <a:ea typeface="黑体" panose="02010609060101010101" pitchFamily="49" charset="-122"/>
              </a:rPr>
              <a:t>方向：</a:t>
            </a:r>
            <a:r>
              <a:rPr lang="zh-CN" sz="2400">
                <a:ea typeface="宋体" panose="02010600030101010101" pitchFamily="2" charset="-122"/>
              </a:rPr>
              <a:t>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定向移动的方向规定为电流的方向．按照这个规定，闭合回路中，在电源外部，电流的方向是从电源</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经过导线、用电器到电源的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(4)</a:t>
            </a:r>
            <a:r>
              <a:rPr lang="zh-CN" sz="2400">
                <a:ea typeface="黑体" panose="02010609060101010101" pitchFamily="49" charset="-122"/>
              </a:rPr>
              <a:t>单位</a:t>
            </a:r>
            <a:r>
              <a:rPr lang="en-US" sz="2400">
                <a:latin typeface="Times New Roman" panose="02020603050405020304" pitchFamily="18" charset="0"/>
                <a:ea typeface="宋体" panose="02010600030101010101" pitchFamily="2" charset="-122"/>
              </a:rPr>
              <a:t>a</a:t>
            </a:r>
            <a:r>
              <a:rPr lang="zh-CN" sz="2400">
                <a:ea typeface="宋体" panose="02010600030101010101" pitchFamily="2" charset="-122"/>
              </a:rPr>
              <a:t>．</a:t>
            </a:r>
            <a:r>
              <a:rPr lang="zh-CN" sz="2400">
                <a:ea typeface="黑体" panose="02010609060101010101" pitchFamily="49" charset="-122"/>
              </a:rPr>
              <a:t>国际单位</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，简称</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，符号为</a:t>
            </a:r>
            <a:r>
              <a:rPr lang="en-US" sz="2400">
                <a:latin typeface="Times New Roman" panose="02020603050405020304" pitchFamily="18" charset="0"/>
                <a:ea typeface="宋体" panose="02010600030101010101" pitchFamily="2" charset="-122"/>
              </a:rPr>
              <a:t>______.</a:t>
            </a:r>
            <a:endParaRPr lang="zh-CN" altLang="en-US"/>
          </a:p>
        </p:txBody>
      </p:sp>
      <p:sp>
        <p:nvSpPr>
          <p:cNvPr id="102" name="文本框 101"/>
          <p:cNvSpPr txBox="1"/>
          <p:nvPr/>
        </p:nvSpPr>
        <p:spPr>
          <a:xfrm>
            <a:off x="2464435" y="2292350"/>
            <a:ext cx="1011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电荷</a:t>
            </a:r>
            <a:endParaRPr lang="zh-CN" altLang="en-US"/>
          </a:p>
        </p:txBody>
      </p:sp>
      <p:sp>
        <p:nvSpPr>
          <p:cNvPr id="4" name="文本框 3"/>
          <p:cNvSpPr txBox="1"/>
          <p:nvPr/>
        </p:nvSpPr>
        <p:spPr>
          <a:xfrm>
            <a:off x="6190615" y="2875280"/>
            <a:ext cx="180403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I</a:t>
            </a:r>
            <a:endParaRPr lang="zh-CN" altLang="en-US"/>
          </a:p>
        </p:txBody>
      </p:sp>
      <p:sp>
        <p:nvSpPr>
          <p:cNvPr id="5" name="文本框 4"/>
          <p:cNvSpPr txBox="1"/>
          <p:nvPr/>
        </p:nvSpPr>
        <p:spPr>
          <a:xfrm>
            <a:off x="2513965" y="3382645"/>
            <a:ext cx="21012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正电荷</a:t>
            </a:r>
            <a:endParaRPr lang="zh-CN" altLang="en-US"/>
          </a:p>
        </p:txBody>
      </p:sp>
      <p:sp>
        <p:nvSpPr>
          <p:cNvPr id="6" name="文本框 5"/>
          <p:cNvSpPr txBox="1"/>
          <p:nvPr/>
        </p:nvSpPr>
        <p:spPr>
          <a:xfrm>
            <a:off x="6830060" y="3958590"/>
            <a:ext cx="10401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正极　</a:t>
            </a:r>
            <a:endParaRPr lang="zh-CN" altLang="en-US"/>
          </a:p>
        </p:txBody>
      </p:sp>
      <p:sp>
        <p:nvSpPr>
          <p:cNvPr id="7" name="文本框 6"/>
          <p:cNvSpPr txBox="1"/>
          <p:nvPr/>
        </p:nvSpPr>
        <p:spPr>
          <a:xfrm>
            <a:off x="1358265" y="4500245"/>
            <a:ext cx="1233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负极</a:t>
            </a:r>
            <a:endParaRPr lang="zh-CN" altLang="en-US"/>
          </a:p>
        </p:txBody>
      </p:sp>
      <p:sp>
        <p:nvSpPr>
          <p:cNvPr id="8" name="文本框 7"/>
          <p:cNvSpPr txBox="1"/>
          <p:nvPr/>
        </p:nvSpPr>
        <p:spPr>
          <a:xfrm>
            <a:off x="2914650" y="5587365"/>
            <a:ext cx="12954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安培</a:t>
            </a:r>
            <a:endParaRPr lang="zh-CN" altLang="en-US"/>
          </a:p>
        </p:txBody>
      </p:sp>
      <p:sp>
        <p:nvSpPr>
          <p:cNvPr id="9" name="文本框 8"/>
          <p:cNvSpPr txBox="1"/>
          <p:nvPr/>
        </p:nvSpPr>
        <p:spPr>
          <a:xfrm>
            <a:off x="4648835" y="5587365"/>
            <a:ext cx="473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安</a:t>
            </a:r>
            <a:endParaRPr lang="zh-CN" altLang="en-US"/>
          </a:p>
        </p:txBody>
      </p:sp>
      <p:sp>
        <p:nvSpPr>
          <p:cNvPr id="10" name="文本框 9"/>
          <p:cNvSpPr txBox="1"/>
          <p:nvPr/>
        </p:nvSpPr>
        <p:spPr>
          <a:xfrm>
            <a:off x="6719570" y="5587365"/>
            <a:ext cx="4711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a:t>
            </a:r>
            <a:endParaRPr lang="zh-CN" altLang="en-US"/>
          </a:p>
        </p:txBody>
      </p:sp>
      <p:sp>
        <p:nvSpPr>
          <p:cNvPr id="43" name="流程图: 终止 42">
            <a:hlinkClick r:id="rId2" action="ppaction://hlinksldjump"/>
          </p:cNvPr>
          <p:cNvSpPr/>
          <p:nvPr/>
        </p:nvSpPr>
        <p:spPr>
          <a:xfrm>
            <a:off x="9173210" y="522922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4" grpId="0"/>
      <p:bldP spid="5" grpId="0"/>
      <p:bldP spid="6" grpId="0"/>
      <p:bldP spid="7"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1277620" y="987425"/>
            <a:ext cx="982853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a:t>
            </a:r>
            <a:r>
              <a:rPr lang="zh-CN" sz="2400">
                <a:ea typeface="黑体" panose="02010609060101010101" pitchFamily="49" charset="-122"/>
              </a:rPr>
              <a:t>常用单位</a:t>
            </a:r>
            <a:r>
              <a:rPr lang="zh-CN" sz="2400">
                <a:ea typeface="宋体" panose="02010600030101010101" pitchFamily="2" charset="-122"/>
              </a:rPr>
              <a:t>：毫安</a:t>
            </a:r>
            <a:r>
              <a:rPr lang="en-US" sz="2400">
                <a:latin typeface="Times New Roman" panose="02020603050405020304" pitchFamily="18" charset="0"/>
                <a:ea typeface="宋体" panose="02010600030101010101" pitchFamily="2" charset="-122"/>
              </a:rPr>
              <a:t>(mA)</a:t>
            </a:r>
            <a:r>
              <a:rPr lang="zh-CN" sz="2400">
                <a:ea typeface="宋体" panose="02010600030101010101" pitchFamily="2" charset="-122"/>
              </a:rPr>
              <a:t>和微安</a:t>
            </a:r>
            <a:r>
              <a:rPr lang="en-US" sz="2400">
                <a:latin typeface="Times New Roman" panose="02020603050405020304" pitchFamily="18" charset="0"/>
                <a:ea typeface="宋体" panose="02010600030101010101" pitchFamily="2" charset="-122"/>
              </a:rPr>
              <a:t>(μA)</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c</a:t>
            </a:r>
            <a:r>
              <a:rPr lang="zh-CN" sz="2400">
                <a:ea typeface="宋体" panose="02010600030101010101" pitchFamily="2" charset="-122"/>
              </a:rPr>
              <a:t>．</a:t>
            </a:r>
            <a:r>
              <a:rPr lang="zh-CN" sz="2400">
                <a:ea typeface="黑体" panose="02010609060101010101" pitchFamily="49" charset="-122"/>
              </a:rPr>
              <a:t>单位换算</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 mA</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______A</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 μA</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______A.(5)</a:t>
            </a:r>
            <a:r>
              <a:rPr lang="zh-CN" sz="2400">
                <a:ea typeface="黑体" panose="02010609060101010101" pitchFamily="49" charset="-122"/>
              </a:rPr>
              <a:t>常见电流的大小：</a:t>
            </a:r>
            <a:endParaRPr lang="zh-CN" sz="2400">
              <a:ea typeface="黑体" panose="02010609060101010101" pitchFamily="49" charset="-122"/>
            </a:endParaRPr>
          </a:p>
          <a:p>
            <a:pPr>
              <a:lnSpc>
                <a:spcPct val="150000"/>
              </a:lnSpc>
            </a:pPr>
            <a:r>
              <a:rPr lang="zh-CN" sz="2400">
                <a:ea typeface="宋体" panose="02010600030101010101" pitchFamily="2" charset="-122"/>
              </a:rPr>
              <a:t>电子计算器约</a:t>
            </a:r>
            <a:r>
              <a:rPr lang="en-US" sz="2400">
                <a:latin typeface="Times New Roman" panose="02020603050405020304" pitchFamily="18" charset="0"/>
                <a:ea typeface="宋体" panose="02010600030101010101" pitchFamily="2" charset="-122"/>
              </a:rPr>
              <a:t>150 μA</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宋体" panose="02010600030101010101" pitchFamily="2" charset="-122"/>
              </a:rPr>
              <a:t>电冰箱约</a:t>
            </a:r>
            <a:r>
              <a:rPr lang="en-US" sz="2400">
                <a:latin typeface="Times New Roman" panose="02020603050405020304" pitchFamily="18" charset="0"/>
                <a:ea typeface="宋体" panose="02010600030101010101" pitchFamily="2" charset="-122"/>
              </a:rPr>
              <a:t>1 A</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宋体" panose="02010600030101010101" pitchFamily="2" charset="-122"/>
              </a:rPr>
              <a:t>微波炉</a:t>
            </a:r>
            <a:r>
              <a:rPr lang="en-US" sz="2400">
                <a:latin typeface="Times New Roman" panose="02020603050405020304" pitchFamily="18" charset="0"/>
                <a:ea typeface="宋体" panose="02010600030101010101" pitchFamily="2" charset="-122"/>
              </a:rPr>
              <a:t>2.8</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4.1 A</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宋体" panose="02010600030101010101" pitchFamily="2" charset="-122"/>
              </a:rPr>
              <a:t>电饭锅</a:t>
            </a:r>
            <a:r>
              <a:rPr lang="en-US" sz="2400">
                <a:latin typeface="Times New Roman" panose="02020603050405020304" pitchFamily="18" charset="0"/>
                <a:ea typeface="宋体" panose="02010600030101010101" pitchFamily="2" charset="-122"/>
              </a:rPr>
              <a:t>3.2</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4.5 A</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宋体" panose="02010600030101010101" pitchFamily="2" charset="-122"/>
              </a:rPr>
              <a:t>柜式空调约</a:t>
            </a:r>
            <a:r>
              <a:rPr lang="en-US" sz="2400">
                <a:latin typeface="Times New Roman" panose="02020603050405020304" pitchFamily="18" charset="0"/>
                <a:ea typeface="宋体" panose="02010600030101010101" pitchFamily="2" charset="-122"/>
              </a:rPr>
              <a:t>10 A</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宋体" panose="02010600030101010101" pitchFamily="2" charset="-122"/>
              </a:rPr>
              <a:t>闪</a:t>
            </a:r>
            <a:r>
              <a:rPr lang="zh-CN" sz="2400">
                <a:latin typeface="Times New Roman" panose="02020603050405020304" pitchFamily="18" charset="0"/>
                <a:ea typeface="宋体" panose="02010600030101010101" pitchFamily="2" charset="-122"/>
              </a:rPr>
              <a:t>电的电流</a:t>
            </a:r>
            <a:r>
              <a:rPr lang="en-US" sz="2400">
                <a:latin typeface="Times New Roman" panose="02020603050405020304" pitchFamily="18" charset="0"/>
                <a:ea typeface="宋体" panose="02010600030101010101" pitchFamily="2" charset="-122"/>
              </a:rPr>
              <a:t>2</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ea typeface="宋体" panose="02010600030101010101" pitchFamily="2" charset="-122"/>
              </a:rPr>
              <a:t>4</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2</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ea typeface="宋体" panose="02010600030101010101" pitchFamily="2" charset="-122"/>
              </a:rPr>
              <a:t>5</a:t>
            </a:r>
            <a:r>
              <a:rPr lang="en-US" sz="2400">
                <a:latin typeface="Times New Roman" panose="02020603050405020304" pitchFamily="18" charset="0"/>
                <a:ea typeface="宋体" panose="02010600030101010101" pitchFamily="2" charset="-122"/>
              </a:rPr>
              <a:t> A</a:t>
            </a:r>
            <a:r>
              <a:rPr lang="zh-CN" sz="2400">
                <a:ea typeface="宋体" panose="02010600030101010101" pitchFamily="2" charset="-122"/>
              </a:rPr>
              <a:t>等．</a:t>
            </a:r>
            <a:endParaRPr lang="zh-CN" altLang="en-US"/>
          </a:p>
        </p:txBody>
      </p:sp>
      <p:sp>
        <p:nvSpPr>
          <p:cNvPr id="102" name="文本框 101"/>
          <p:cNvSpPr txBox="1"/>
          <p:nvPr/>
        </p:nvSpPr>
        <p:spPr>
          <a:xfrm>
            <a:off x="4445000" y="1699895"/>
            <a:ext cx="12071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r>
              <a:rPr lang="zh-CN" sz="2400" baseline="30000">
                <a:solidFill>
                  <a:srgbClr val="FF0000"/>
                </a:solidFill>
                <a:ea typeface="宋体" panose="02010600030101010101" pitchFamily="2" charset="-122"/>
              </a:rPr>
              <a:t>－</a:t>
            </a:r>
            <a:r>
              <a:rPr lang="en-US" sz="2400" baseline="30000">
                <a:solidFill>
                  <a:srgbClr val="FF0000"/>
                </a:solidFill>
                <a:latin typeface="Times New Roman" panose="02020603050405020304" pitchFamily="18" charset="0"/>
                <a:ea typeface="宋体" panose="02010600030101010101" pitchFamily="2" charset="-122"/>
              </a:rPr>
              <a:t>3</a:t>
            </a:r>
            <a:r>
              <a:rPr lang="zh-CN" sz="2400">
                <a:solidFill>
                  <a:srgbClr val="FF0000"/>
                </a:solidFill>
                <a:ea typeface="宋体" panose="02010600030101010101" pitchFamily="2" charset="-122"/>
              </a:rPr>
              <a:t>　</a:t>
            </a:r>
            <a:endParaRPr lang="zh-CN" altLang="en-US"/>
          </a:p>
        </p:txBody>
      </p:sp>
      <p:sp>
        <p:nvSpPr>
          <p:cNvPr id="2" name="文本框 1"/>
          <p:cNvSpPr txBox="1"/>
          <p:nvPr/>
        </p:nvSpPr>
        <p:spPr>
          <a:xfrm>
            <a:off x="6868160" y="1683385"/>
            <a:ext cx="12071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r>
              <a:rPr lang="zh-CN" sz="2400" baseline="30000">
                <a:solidFill>
                  <a:srgbClr val="FF0000"/>
                </a:solidFill>
                <a:ea typeface="宋体" panose="02010600030101010101" pitchFamily="2" charset="-122"/>
              </a:rPr>
              <a:t>－</a:t>
            </a:r>
            <a:r>
              <a:rPr lang="en-US" sz="2400" baseline="30000">
                <a:solidFill>
                  <a:srgbClr val="FF0000"/>
                </a:solidFill>
                <a:latin typeface="Times New Roman" panose="02020603050405020304" pitchFamily="18" charset="0"/>
                <a:ea typeface="宋体" panose="02010600030101010101" pitchFamily="2" charset="-122"/>
              </a:rPr>
              <a:t>6</a:t>
            </a:r>
            <a:r>
              <a:rPr lang="zh-CN" sz="2400">
                <a:solidFill>
                  <a:srgbClr val="FF0000"/>
                </a:solidFill>
                <a:ea typeface="宋体" panose="02010600030101010101" pitchFamily="2" charset="-122"/>
              </a:rPr>
              <a:t>　</a:t>
            </a:r>
            <a:endParaRPr lang="zh-CN" altLang="en-US"/>
          </a:p>
        </p:txBody>
      </p:sp>
      <p:sp>
        <p:nvSpPr>
          <p:cNvPr id="43" name="流程图: 终止 42">
            <a:hlinkClick r:id="rId1" action="ppaction://hlinksldjump"/>
          </p:cNvPr>
          <p:cNvSpPr/>
          <p:nvPr/>
        </p:nvSpPr>
        <p:spPr>
          <a:xfrm>
            <a:off x="7872730" y="498856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 name="文本框 99"/>
          <p:cNvSpPr txBox="1"/>
          <p:nvPr/>
        </p:nvSpPr>
        <p:spPr>
          <a:xfrm>
            <a:off x="818515" y="908050"/>
            <a:ext cx="1060450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zh-CN" sz="2400">
                <a:ea typeface="黑体" panose="02010609060101010101" pitchFamily="49" charset="-122"/>
              </a:rPr>
              <a:t>电压</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作用：</a:t>
            </a:r>
            <a:r>
              <a:rPr lang="zh-CN" sz="2400">
                <a:ea typeface="宋体" panose="02010600030101010101" pitchFamily="2" charset="-122"/>
              </a:rPr>
              <a:t>电路中</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的形成是由于电路两端存在电压．电压用字母</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表示．</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单位</a:t>
            </a:r>
            <a:r>
              <a:rPr lang="en-US" sz="2400">
                <a:latin typeface="Times New Roman" panose="02020603050405020304" pitchFamily="18" charset="0"/>
                <a:ea typeface="宋体" panose="02010600030101010101" pitchFamily="2" charset="-122"/>
              </a:rPr>
              <a:t>a</a:t>
            </a:r>
            <a:r>
              <a:rPr lang="zh-CN" sz="2400">
                <a:ea typeface="宋体" panose="02010600030101010101" pitchFamily="2" charset="-122"/>
              </a:rPr>
              <a:t>．</a:t>
            </a:r>
            <a:r>
              <a:rPr lang="zh-CN" sz="2400">
                <a:ea typeface="黑体" panose="02010609060101010101" pitchFamily="49" charset="-122"/>
              </a:rPr>
              <a:t>国际单位</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，简称伏，符号为</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b</a:t>
            </a:r>
            <a:r>
              <a:rPr lang="zh-CN" sz="2400">
                <a:ea typeface="宋体" panose="02010600030101010101" pitchFamily="2" charset="-122"/>
              </a:rPr>
              <a:t>．</a:t>
            </a:r>
            <a:r>
              <a:rPr lang="zh-CN" sz="2400">
                <a:ea typeface="黑体" panose="02010609060101010101" pitchFamily="49" charset="-122"/>
              </a:rPr>
              <a:t>常用单位</a:t>
            </a:r>
            <a:r>
              <a:rPr lang="zh-CN" sz="2400">
                <a:ea typeface="宋体" panose="02010600030101010101" pitchFamily="2" charset="-122"/>
              </a:rPr>
              <a:t>：千伏</a:t>
            </a:r>
            <a:r>
              <a:rPr lang="en-US" sz="2400">
                <a:latin typeface="Times New Roman" panose="02020603050405020304" pitchFamily="18" charset="0"/>
                <a:ea typeface="宋体" panose="02010600030101010101" pitchFamily="2" charset="-122"/>
              </a:rPr>
              <a:t>(kV)</a:t>
            </a:r>
            <a:r>
              <a:rPr lang="zh-CN" sz="2400">
                <a:ea typeface="宋体" panose="02010600030101010101" pitchFamily="2" charset="-122"/>
              </a:rPr>
              <a:t>和毫伏</a:t>
            </a:r>
            <a:r>
              <a:rPr lang="en-US" sz="2400">
                <a:latin typeface="Times New Roman" panose="02020603050405020304" pitchFamily="18" charset="0"/>
                <a:ea typeface="宋体" panose="02010600030101010101" pitchFamily="2" charset="-122"/>
              </a:rPr>
              <a:t>(mV)</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c</a:t>
            </a:r>
            <a:r>
              <a:rPr lang="zh-CN" sz="2400">
                <a:ea typeface="宋体" panose="02010600030101010101" pitchFamily="2" charset="-122"/>
              </a:rPr>
              <a:t>．</a:t>
            </a:r>
            <a:r>
              <a:rPr lang="zh-CN" sz="2400">
                <a:ea typeface="黑体" panose="02010609060101010101" pitchFamily="49" charset="-122"/>
              </a:rPr>
              <a:t>单位换算</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 kV</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______V</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 mV</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______V.(3)</a:t>
            </a:r>
            <a:r>
              <a:rPr lang="zh-CN" sz="2400">
                <a:ea typeface="黑体" panose="02010609060101010101" pitchFamily="49" charset="-122"/>
              </a:rPr>
              <a:t>常见</a:t>
            </a:r>
            <a:r>
              <a:rPr lang="zh-CN" sz="2400">
                <a:latin typeface="Times New Roman" panose="02020603050405020304" pitchFamily="18" charset="0"/>
                <a:ea typeface="黑体" panose="02010609060101010101" pitchFamily="49" charset="-122"/>
              </a:rPr>
              <a:t>电压的大小：</a:t>
            </a:r>
            <a:r>
              <a:rPr lang="zh-CN" sz="2400">
                <a:ea typeface="宋体" panose="02010600030101010101" pitchFamily="2" charset="-122"/>
              </a:rPr>
              <a:t>一节干电池</a:t>
            </a:r>
            <a:r>
              <a:rPr lang="en-US" sz="2400">
                <a:latin typeface="Times New Roman" panose="02020603050405020304" pitchFamily="18" charset="0"/>
                <a:ea typeface="宋体" panose="02010600030101010101" pitchFamily="2" charset="-122"/>
              </a:rPr>
              <a:t>1.5 V</a:t>
            </a:r>
            <a:r>
              <a:rPr lang="zh-CN" sz="2400">
                <a:ea typeface="宋体" panose="02010600030101010101" pitchFamily="2" charset="-122"/>
              </a:rPr>
              <a:t>，一块蓄电池</a:t>
            </a:r>
            <a:r>
              <a:rPr lang="en-US" sz="2400">
                <a:latin typeface="Times New Roman" panose="02020603050405020304" pitchFamily="18" charset="0"/>
                <a:ea typeface="宋体" panose="02010600030101010101" pitchFamily="2" charset="-122"/>
              </a:rPr>
              <a:t>2 V</a:t>
            </a:r>
            <a:r>
              <a:rPr lang="zh-CN" sz="2400">
                <a:ea typeface="宋体" panose="02010600030101010101" pitchFamily="2" charset="-122"/>
              </a:rPr>
              <a:t>，我国家庭电路电压</a:t>
            </a:r>
            <a:r>
              <a:rPr lang="en-US" sz="2400">
                <a:latin typeface="Times New Roman" panose="02020603050405020304" pitchFamily="18" charset="0"/>
                <a:ea typeface="宋体" panose="02010600030101010101" pitchFamily="2" charset="-122"/>
              </a:rPr>
              <a:t>220 V</a:t>
            </a:r>
            <a:r>
              <a:rPr lang="zh-CN" sz="2400">
                <a:ea typeface="宋体" panose="02010600030101010101" pitchFamily="2" charset="-122"/>
              </a:rPr>
              <a:t>，产生闪电时的电压</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ea typeface="宋体" panose="02010600030101010101" pitchFamily="2" charset="-122"/>
              </a:rPr>
              <a:t>4</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ea typeface="宋体" panose="02010600030101010101" pitchFamily="2" charset="-122"/>
              </a:rPr>
              <a:t>9</a:t>
            </a:r>
            <a:r>
              <a:rPr lang="en-US" sz="2400">
                <a:latin typeface="Times New Roman" panose="02020603050405020304" pitchFamily="18" charset="0"/>
                <a:ea typeface="宋体" panose="02010600030101010101" pitchFamily="2" charset="-122"/>
              </a:rPr>
              <a:t> V</a:t>
            </a:r>
            <a:r>
              <a:rPr lang="zh-CN" sz="2400">
                <a:ea typeface="宋体" panose="02010600030101010101" pitchFamily="2" charset="-122"/>
              </a:rPr>
              <a:t>，大型发电机</a:t>
            </a:r>
            <a:r>
              <a:rPr lang="en-US" sz="2400">
                <a:latin typeface="Times New Roman" panose="02020603050405020304" pitchFamily="18" charset="0"/>
                <a:ea typeface="宋体" panose="02010600030101010101" pitchFamily="2" charset="-122"/>
              </a:rPr>
              <a:t>1.5</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10</a:t>
            </a:r>
            <a:r>
              <a:rPr lang="en-US" sz="2400" baseline="30000">
                <a:latin typeface="Times New Roman" panose="02020603050405020304" pitchFamily="18" charset="0"/>
                <a:ea typeface="宋体" panose="02010600030101010101" pitchFamily="2" charset="-122"/>
              </a:rPr>
              <a:t>4</a:t>
            </a:r>
            <a:r>
              <a:rPr lang="en-US" sz="2400">
                <a:latin typeface="Times New Roman" panose="02020603050405020304" pitchFamily="18" charset="0"/>
                <a:ea typeface="宋体" panose="02010600030101010101" pitchFamily="2" charset="-122"/>
              </a:rPr>
              <a:t> V</a:t>
            </a:r>
            <a:r>
              <a:rPr lang="zh-CN" sz="2400">
                <a:ea typeface="宋体" panose="02010600030101010101" pitchFamily="2" charset="-122"/>
              </a:rPr>
              <a:t>等．</a:t>
            </a:r>
            <a:endParaRPr lang="zh-CN" altLang="en-US"/>
          </a:p>
        </p:txBody>
      </p:sp>
      <p:sp>
        <p:nvSpPr>
          <p:cNvPr id="102" name="文本框 101"/>
          <p:cNvSpPr txBox="1"/>
          <p:nvPr/>
        </p:nvSpPr>
        <p:spPr>
          <a:xfrm>
            <a:off x="3316605" y="1541780"/>
            <a:ext cx="9264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a:t>
            </a:r>
            <a:endParaRPr lang="zh-CN" altLang="en-US"/>
          </a:p>
        </p:txBody>
      </p:sp>
      <p:sp>
        <p:nvSpPr>
          <p:cNvPr id="2" name="文本框 1"/>
          <p:cNvSpPr txBox="1"/>
          <p:nvPr/>
        </p:nvSpPr>
        <p:spPr>
          <a:xfrm>
            <a:off x="10567670" y="1541780"/>
            <a:ext cx="61214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U</a:t>
            </a:r>
            <a:endParaRPr lang="zh-CN" altLang="en-US"/>
          </a:p>
        </p:txBody>
      </p:sp>
      <p:sp>
        <p:nvSpPr>
          <p:cNvPr id="3" name="文本框 2"/>
          <p:cNvSpPr txBox="1"/>
          <p:nvPr/>
        </p:nvSpPr>
        <p:spPr>
          <a:xfrm>
            <a:off x="2955925" y="3194685"/>
            <a:ext cx="11506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伏特</a:t>
            </a:r>
            <a:endParaRPr lang="zh-CN" altLang="en-US"/>
          </a:p>
        </p:txBody>
      </p:sp>
      <p:sp>
        <p:nvSpPr>
          <p:cNvPr id="4" name="文本框 3"/>
          <p:cNvSpPr txBox="1"/>
          <p:nvPr/>
        </p:nvSpPr>
        <p:spPr>
          <a:xfrm>
            <a:off x="6342380" y="3194685"/>
            <a:ext cx="79121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V</a:t>
            </a:r>
            <a:endParaRPr lang="zh-CN" altLang="en-US"/>
          </a:p>
        </p:txBody>
      </p:sp>
      <p:sp>
        <p:nvSpPr>
          <p:cNvPr id="5" name="文本框 4"/>
          <p:cNvSpPr txBox="1"/>
          <p:nvPr/>
        </p:nvSpPr>
        <p:spPr>
          <a:xfrm>
            <a:off x="3869690" y="4307840"/>
            <a:ext cx="74803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a:p>
        </p:txBody>
      </p:sp>
      <p:sp>
        <p:nvSpPr>
          <p:cNvPr id="6" name="文本框 5"/>
          <p:cNvSpPr txBox="1"/>
          <p:nvPr/>
        </p:nvSpPr>
        <p:spPr>
          <a:xfrm>
            <a:off x="6313805" y="4307840"/>
            <a:ext cx="114998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sym typeface="+mn-ea"/>
              </a:rPr>
              <a:t>-</a:t>
            </a:r>
            <a:r>
              <a:rPr lang="en-US" sz="2400" baseline="30000">
                <a:solidFill>
                  <a:srgbClr val="FF0000"/>
                </a:solidFill>
                <a:latin typeface="Times New Roman" panose="02020603050405020304" pitchFamily="18" charset="0"/>
                <a:ea typeface="宋体" panose="02010600030101010101" pitchFamily="2" charset="-122"/>
              </a:rPr>
              <a:t>3</a:t>
            </a:r>
            <a:endParaRPr lang="zh-CN" altLang="en-US"/>
          </a:p>
        </p:txBody>
      </p:sp>
      <p:sp>
        <p:nvSpPr>
          <p:cNvPr id="43" name="流程图: 终止 42">
            <a:hlinkClick r:id="rId1" action="ppaction://hlinksldjump"/>
          </p:cNvPr>
          <p:cNvSpPr/>
          <p:nvPr/>
        </p:nvSpPr>
        <p:spPr>
          <a:xfrm>
            <a:off x="8814435" y="373316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2" grpId="0"/>
      <p:bldP spid="3" grpId="0"/>
      <p:bldP spid="4" grpId="0"/>
      <p:bldP spid="5" grpId="0"/>
      <p:bldP spid="6"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TABLE_BEAUTIFY" val="smartTable{54ea440e-bb18-4354-99e6-8ac57a623cb3}"/>
</p:tagLst>
</file>

<file path=ppt/tags/tag101.xml><?xml version="1.0" encoding="utf-8"?>
<p:tagLst xmlns:p="http://schemas.openxmlformats.org/presentationml/2006/main">
  <p:tag name="KSO_WM_SLIDE_ITEM_CNT" val="1"/>
  <p:tag name="KSO_WM_SLIDE_MODEL_TYPE" val="timeline"/>
</p:tagLst>
</file>

<file path=ppt/tags/tag102.xml><?xml version="1.0" encoding="utf-8"?>
<p:tagLst xmlns:p="http://schemas.openxmlformats.org/presentationml/2006/main">
  <p:tag name="KSO_WM_SLIDE_ITEM_CNT" val="1"/>
  <p:tag name="KSO_WM_SLIDE_MODEL_TYPE" val="timeline"/>
</p:tagLst>
</file>

<file path=ppt/tags/tag103.xml><?xml version="1.0" encoding="utf-8"?>
<p:tagLst xmlns:p="http://schemas.openxmlformats.org/presentationml/2006/main">
  <p:tag name="KSO_WM_UNIT_TABLE_BEAUTIFY" val="smartTable{f70331ae-4c5c-423d-b5a0-c9bcc400f439}"/>
</p:tagLst>
</file>

<file path=ppt/tags/tag104.xml><?xml version="1.0" encoding="utf-8"?>
<p:tagLst xmlns:p="http://schemas.openxmlformats.org/presentationml/2006/main">
  <p:tag name="KSO_WM_SLIDE_ITEM_CNT" val="1"/>
  <p:tag name="KSO_WM_SLIDE_MODEL_TYPE" val="timeline"/>
</p:tagLst>
</file>

<file path=ppt/tags/tag105.xml><?xml version="1.0" encoding="utf-8"?>
<p:tagLst xmlns:p="http://schemas.openxmlformats.org/presentationml/2006/main">
  <p:tag name="KSO_WM_SLIDE_ITEM_CNT" val="1"/>
  <p:tag name="KSO_WM_SLIDE_MODEL_TYPE" val="timeline"/>
</p:tagLst>
</file>

<file path=ppt/tags/tag106.xml><?xml version="1.0" encoding="utf-8"?>
<p:tagLst xmlns:p="http://schemas.openxmlformats.org/presentationml/2006/main">
  <p:tag name="KSO_WM_DOC_GUID" val="{7c98234e-252d-4894-86df-c67ef64b496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3.xml><?xml version="1.0" encoding="utf-8"?>
<p:tagLst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64.xml><?xml version="1.0" encoding="utf-8"?>
<p:tagLst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65.xml><?xml version="1.0" encoding="utf-8"?>
<p:tagLst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77.xml><?xml version="1.0" encoding="utf-8"?>
<p:tagLst xmlns:p="http://schemas.openxmlformats.org/presentationml/2006/main">
  <p:tag name="KSO_WM_SLIDE_ITEM_CNT" val="4"/>
</p:tagLst>
</file>

<file path=ppt/tags/tag78.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79.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81.xml><?xml version="1.0" encoding="utf-8"?>
<p:tagLst xmlns:p="http://schemas.openxmlformats.org/presentationml/2006/main">
  <p:tag name="KSO_WM_SLIDE_ITEM_CNT" val="4"/>
</p:tagLst>
</file>

<file path=ppt/tags/tag82.xml><?xml version="1.0" encoding="utf-8"?>
<p:tagLst xmlns:p="http://schemas.openxmlformats.org/presentationml/2006/main">
  <p:tag name="KSO_WM_SLIDE_ITEM_CNT" val="1"/>
  <p:tag name="KSO_WM_SLIDE_MODEL_TYPE" val="timeline"/>
</p:tagLst>
</file>

<file path=ppt/tags/tag83.xml><?xml version="1.0" encoding="utf-8"?>
<p:tagLst xmlns:p="http://schemas.openxmlformats.org/presentationml/2006/main">
  <p:tag name="KSO_WM_UNIT_TABLE_BEAUTIFY" val="smartTable{c58711e6-4790-426c-aa4a-583062374307}"/>
</p:tagLst>
</file>

<file path=ppt/tags/tag84.xml><?xml version="1.0" encoding="utf-8"?>
<p:tagLst xmlns:p="http://schemas.openxmlformats.org/presentationml/2006/main">
  <p:tag name="KSO_WM_UNIT_TABLE_BEAUTIFY" val="smartTable{f075fc47-f797-4218-8e08-3e681b83ab82}"/>
</p:tagLst>
</file>

<file path=ppt/tags/tag85.xml><?xml version="1.0" encoding="utf-8"?>
<p:tagLst xmlns:p="http://schemas.openxmlformats.org/presentationml/2006/main">
  <p:tag name="KSO_WM_SLIDE_ITEM_CNT" val="1"/>
  <p:tag name="KSO_WM_SLIDE_MODEL_TYPE" val="timeline"/>
</p:tagLst>
</file>

<file path=ppt/tags/tag86.xml><?xml version="1.0" encoding="utf-8"?>
<p:tagLst xmlns:p="http://schemas.openxmlformats.org/presentationml/2006/main">
  <p:tag name="KSO_WM_UNIT_TABLE_BEAUTIFY" val="smartTable{f075fc47-f797-4218-8e08-3e681b83ab82}"/>
</p:tagLst>
</file>

<file path=ppt/tags/tag87.xml><?xml version="1.0" encoding="utf-8"?>
<p:tagLst xmlns:p="http://schemas.openxmlformats.org/presentationml/2006/main">
  <p:tag name="KSO_WM_SLIDE_ITEM_CNT" val="1"/>
  <p:tag name="KSO_WM_SLIDE_MODEL_TYPE" val="timeline"/>
</p:tagLst>
</file>

<file path=ppt/tags/tag88.xml><?xml version="1.0" encoding="utf-8"?>
<p:tagLst xmlns:p="http://schemas.openxmlformats.org/presentationml/2006/main">
  <p:tag name="KSO_WM_UNIT_TABLE_BEAUTIFY" val="smartTable{f075fc47-f797-4218-8e08-3e681b83ab82}"/>
</p:tagLst>
</file>

<file path=ppt/tags/tag89.xml><?xml version="1.0" encoding="utf-8"?>
<p:tagLst xmlns:p="http://schemas.openxmlformats.org/presentationml/2006/main">
  <p:tag name="KSO_WM_SLIDE_ITEM_CNT" val="1"/>
  <p:tag name="KSO_WM_SLIDE_MODEL_TYPE" val="timeline"/>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TABLE_BEAUTIFY" val="smartTable{85ff8704-c01e-4233-a46b-2a8a43d51b67}"/>
</p:tagLst>
</file>

<file path=ppt/tags/tag91.xml><?xml version="1.0" encoding="utf-8"?>
<p:tagLst xmlns:p="http://schemas.openxmlformats.org/presentationml/2006/main">
  <p:tag name="KSO_WM_SLIDE_ITEM_CNT" val="1"/>
  <p:tag name="KSO_WM_SLIDE_MODEL_TYPE" val="timeline"/>
</p:tagLst>
</file>

<file path=ppt/tags/tag92.xml><?xml version="1.0" encoding="utf-8"?>
<p:tagLst xmlns:p="http://schemas.openxmlformats.org/presentationml/2006/main">
  <p:tag name="KSO_WM_SLIDE_ITEM_CNT" val="1"/>
  <p:tag name="KSO_WM_SLIDE_MODEL_TYPE" val="timeline"/>
</p:tagLst>
</file>

<file path=ppt/tags/tag93.xml><?xml version="1.0" encoding="utf-8"?>
<p:tagLst xmlns:p="http://schemas.openxmlformats.org/presentationml/2006/main">
  <p:tag name="KSO_WM_SLIDE_ITEM_CNT" val="1"/>
  <p:tag name="KSO_WM_SLIDE_MODEL_TYPE" val="timeline"/>
</p:tagLst>
</file>

<file path=ppt/tags/tag94.xml><?xml version="1.0" encoding="utf-8"?>
<p:tagLst xmlns:p="http://schemas.openxmlformats.org/presentationml/2006/main">
  <p:tag name="KSO_WM_SLIDE_ITEM_CNT" val="1"/>
  <p:tag name="KSO_WM_SLIDE_MODEL_TYPE" val="timeline"/>
</p:tagLst>
</file>

<file path=ppt/tags/tag95.xml><?xml version="1.0" encoding="utf-8"?>
<p:tagLst xmlns:p="http://schemas.openxmlformats.org/presentationml/2006/main">
  <p:tag name="KSO_WM_SLIDE_ITEM_CNT" val="1"/>
  <p:tag name="KSO_WM_SLIDE_MODEL_TYPE" val="timeline"/>
</p:tagLst>
</file>

<file path=ppt/tags/tag96.xml><?xml version="1.0" encoding="utf-8"?>
<p:tagLst xmlns:p="http://schemas.openxmlformats.org/presentationml/2006/main">
  <p:tag name="KSO_WM_SLIDE_ITEM_CNT" val="1"/>
  <p:tag name="KSO_WM_SLIDE_MODEL_TYPE" val="timeline"/>
</p:tagLst>
</file>

<file path=ppt/tags/tag97.xml><?xml version="1.0" encoding="utf-8"?>
<p:tagLst xmlns:p="http://schemas.openxmlformats.org/presentationml/2006/main">
  <p:tag name="KSO_WM_SLIDE_ITEM_CNT" val="1"/>
  <p:tag name="KSO_WM_SLIDE_MODEL_TYPE" val="timeline"/>
</p:tagLst>
</file>

<file path=ppt/tags/tag98.xml><?xml version="1.0" encoding="utf-8"?>
<p:tagLst xmlns:p="http://schemas.openxmlformats.org/presentationml/2006/main">
  <p:tag name="KSO_WM_UNIT_TABLE_BEAUTIFY" val="smartTable{0f262e6d-cda5-4bab-ad3a-7533b1a18129}"/>
</p:tagLst>
</file>

<file path=ppt/tags/tag99.xml><?xml version="1.0" encoding="utf-8"?>
<p:tagLst xmlns:p="http://schemas.openxmlformats.org/presentationml/2006/main">
  <p:tag name="KSO_WM_UNIT_TABLE_BEAUTIFY" val="smartTable{8591ac8e-68ca-460f-a818-1ff2f8538643}"/>
</p:tagLst>
</file>

<file path=ppt/theme/theme1.xml><?xml version="1.0" encoding="utf-8"?>
<a:theme xmlns:a="http://schemas.openxmlformats.org/drawingml/2006/main" name="123">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7944</Words>
  <Application>WPS 演示</Application>
  <PresentationFormat>自定义</PresentationFormat>
  <Paragraphs>893</Paragraphs>
  <Slides>43</Slides>
  <Notes>10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43</vt:i4>
      </vt:variant>
    </vt:vector>
  </HeadingPairs>
  <TitlesOfParts>
    <vt:vector size="57" baseType="lpstr">
      <vt:lpstr>Arial</vt:lpstr>
      <vt:lpstr>宋体</vt:lpstr>
      <vt:lpstr>Wingdings</vt:lpstr>
      <vt:lpstr>Calibri</vt:lpstr>
      <vt:lpstr>微软雅黑</vt:lpstr>
      <vt:lpstr>Times New Roman</vt:lpstr>
      <vt:lpstr>黑体</vt:lpstr>
      <vt:lpstr>方正粗黑宋简体</vt:lpstr>
      <vt:lpstr>仿宋_GB2312</vt:lpstr>
      <vt:lpstr>仿宋</vt:lpstr>
      <vt:lpstr>MS Mincho</vt:lpstr>
      <vt:lpstr>楷体_GB2312</vt:lpstr>
      <vt:lpstr>新宋体</vt:lpstr>
      <vt:lpstr>123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2018-06-26T07:00:00Z</dcterms:created>
  <dcterms:modified xsi:type="dcterms:W3CDTF">2019-12-27T14:00:05Z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