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</p:sldIdLst>
  <p:sldSz cx="12190413" cy="6859588"/>
  <p:notesSz cx="6858000" cy="9144000"/>
  <p:defaultTextStyle>
    <a:defPPr>
      <a:defRPr lang="zh-CN"/>
    </a:defPPr>
    <a:lvl1pPr marL="0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44251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88502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32753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7700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72125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65505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809756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354007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636" y="-84"/>
      </p:cViewPr>
      <p:guideLst>
        <p:guide orient="horz" pos="2161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281" y="2130919"/>
            <a:ext cx="10361851" cy="147036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562" y="3887100"/>
            <a:ext cx="8533289" cy="175300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42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5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70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2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7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40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8049" y="274702"/>
            <a:ext cx="2742843" cy="585288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521" y="274702"/>
            <a:ext cx="8025355" cy="585288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8798004"/>
      </p:ext>
    </p:extLst>
  </p:cSld>
  <p:clrMapOvr>
    <a:masterClrMapping/>
  </p:clrMapOvr>
  <p:transition spd="med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2959" y="4407921"/>
            <a:ext cx="10361851" cy="1362390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2959" y="2907387"/>
            <a:ext cx="10361851" cy="1500534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425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8850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3275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7700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2125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6550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0975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5400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521" y="1600571"/>
            <a:ext cx="5384099" cy="4527011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6793" y="1600571"/>
            <a:ext cx="5384099" cy="4527011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521" y="1535469"/>
            <a:ext cx="5386216" cy="639910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521" y="2175379"/>
            <a:ext cx="5386216" cy="3952203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2561" y="1535469"/>
            <a:ext cx="5388332" cy="639910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2561" y="2175379"/>
            <a:ext cx="5388332" cy="3952203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521" y="273113"/>
            <a:ext cx="4010562" cy="1162319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113" y="273114"/>
            <a:ext cx="6814779" cy="5854468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521" y="1435433"/>
            <a:ext cx="4010562" cy="4692149"/>
          </a:xfrm>
        </p:spPr>
        <p:txBody>
          <a:bodyPr/>
          <a:lstStyle>
            <a:lvl1pPr marL="0" indent="0">
              <a:buNone/>
              <a:defRPr sz="1700"/>
            </a:lvl1pPr>
            <a:lvl2pPr marL="544251" indent="0">
              <a:buNone/>
              <a:defRPr sz="1400"/>
            </a:lvl2pPr>
            <a:lvl3pPr marL="1088502" indent="0">
              <a:buNone/>
              <a:defRPr sz="1200"/>
            </a:lvl3pPr>
            <a:lvl4pPr marL="1632753" indent="0">
              <a:buNone/>
              <a:defRPr sz="1100"/>
            </a:lvl4pPr>
            <a:lvl5pPr marL="2177004" indent="0">
              <a:buNone/>
              <a:defRPr sz="1100"/>
            </a:lvl5pPr>
            <a:lvl6pPr marL="2721254" indent="0">
              <a:buNone/>
              <a:defRPr sz="1100"/>
            </a:lvl6pPr>
            <a:lvl7pPr marL="3265505" indent="0">
              <a:buNone/>
              <a:defRPr sz="1100"/>
            </a:lvl7pPr>
            <a:lvl8pPr marL="3809756" indent="0">
              <a:buNone/>
              <a:defRPr sz="1100"/>
            </a:lvl8pPr>
            <a:lvl9pPr marL="4354007" indent="0">
              <a:buNone/>
              <a:defRPr sz="11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406" y="4801712"/>
            <a:ext cx="7314248" cy="566869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406" y="612917"/>
            <a:ext cx="7314248" cy="4115753"/>
          </a:xfrm>
        </p:spPr>
        <p:txBody>
          <a:bodyPr/>
          <a:lstStyle>
            <a:lvl1pPr marL="0" indent="0">
              <a:buNone/>
              <a:defRPr sz="3800"/>
            </a:lvl1pPr>
            <a:lvl2pPr marL="544251" indent="0">
              <a:buNone/>
              <a:defRPr sz="3300"/>
            </a:lvl2pPr>
            <a:lvl3pPr marL="1088502" indent="0">
              <a:buNone/>
              <a:defRPr sz="2900"/>
            </a:lvl3pPr>
            <a:lvl4pPr marL="1632753" indent="0">
              <a:buNone/>
              <a:defRPr sz="2400"/>
            </a:lvl4pPr>
            <a:lvl5pPr marL="2177004" indent="0">
              <a:buNone/>
              <a:defRPr sz="2400"/>
            </a:lvl5pPr>
            <a:lvl6pPr marL="2721254" indent="0">
              <a:buNone/>
              <a:defRPr sz="2400"/>
            </a:lvl6pPr>
            <a:lvl7pPr marL="3265505" indent="0">
              <a:buNone/>
              <a:defRPr sz="2400"/>
            </a:lvl7pPr>
            <a:lvl8pPr marL="3809756" indent="0">
              <a:buNone/>
              <a:defRPr sz="2400"/>
            </a:lvl8pPr>
            <a:lvl9pPr marL="4354007" indent="0">
              <a:buNone/>
              <a:defRPr sz="24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406" y="5368581"/>
            <a:ext cx="7314248" cy="805048"/>
          </a:xfrm>
        </p:spPr>
        <p:txBody>
          <a:bodyPr/>
          <a:lstStyle>
            <a:lvl1pPr marL="0" indent="0">
              <a:buNone/>
              <a:defRPr sz="1700"/>
            </a:lvl1pPr>
            <a:lvl2pPr marL="544251" indent="0">
              <a:buNone/>
              <a:defRPr sz="1400"/>
            </a:lvl2pPr>
            <a:lvl3pPr marL="1088502" indent="0">
              <a:buNone/>
              <a:defRPr sz="1200"/>
            </a:lvl3pPr>
            <a:lvl4pPr marL="1632753" indent="0">
              <a:buNone/>
              <a:defRPr sz="1100"/>
            </a:lvl4pPr>
            <a:lvl5pPr marL="2177004" indent="0">
              <a:buNone/>
              <a:defRPr sz="1100"/>
            </a:lvl5pPr>
            <a:lvl6pPr marL="2721254" indent="0">
              <a:buNone/>
              <a:defRPr sz="1100"/>
            </a:lvl6pPr>
            <a:lvl7pPr marL="3265505" indent="0">
              <a:buNone/>
              <a:defRPr sz="1100"/>
            </a:lvl7pPr>
            <a:lvl8pPr marL="3809756" indent="0">
              <a:buNone/>
              <a:defRPr sz="1100"/>
            </a:lvl8pPr>
            <a:lvl9pPr marL="4354007" indent="0">
              <a:buNone/>
              <a:defRPr sz="11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10971372" cy="1143265"/>
          </a:xfrm>
          <a:prstGeom prst="rect">
            <a:avLst/>
          </a:prstGeom>
        </p:spPr>
        <p:txBody>
          <a:bodyPr vert="horz" lIns="108850" tIns="54425" rIns="108850" bIns="54425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521" y="1600571"/>
            <a:ext cx="10971372" cy="4527011"/>
          </a:xfrm>
          <a:prstGeom prst="rect">
            <a:avLst/>
          </a:prstGeom>
        </p:spPr>
        <p:txBody>
          <a:bodyPr vert="horz" lIns="108850" tIns="54425" rIns="108850" bIns="54425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521" y="6357822"/>
            <a:ext cx="2844430" cy="365210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058" y="6357822"/>
            <a:ext cx="3860297" cy="365210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6463" y="6357822"/>
            <a:ext cx="2844430" cy="365210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1088502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8188" indent="-408188" algn="l" defTabSz="1088502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84408" indent="-340157" algn="l" defTabSz="1088502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60627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04878" indent="-272125" algn="l" defTabSz="1088502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9129" indent="-272125" algn="l" defTabSz="1088502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93380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631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882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6132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251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502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2753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700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125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5505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756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4007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1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1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1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1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1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1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1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1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1099973" y="2014289"/>
            <a:ext cx="10080534" cy="1510385"/>
            <a:chOff x="1055077" y="2418125"/>
            <a:chExt cx="10081846" cy="1510035"/>
          </a:xfrm>
        </p:grpSpPr>
        <p:sp>
          <p:nvSpPr>
            <p:cNvPr id="10" name="矩形 9"/>
            <p:cNvSpPr/>
            <p:nvPr/>
          </p:nvSpPr>
          <p:spPr>
            <a:xfrm>
              <a:off x="1055077" y="3221405"/>
              <a:ext cx="10081846" cy="70675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4000" b="1" dirty="0">
                  <a:solidFill>
                    <a:srgbClr val="EE3028"/>
                  </a:solidFill>
                  <a:cs typeface="+mn-ea"/>
                  <a:sym typeface="+mn-lt"/>
                </a:rPr>
                <a:t>第十七章　电与磁  信息的传递</a:t>
              </a:r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3462973" y="2418125"/>
              <a:ext cx="5266055" cy="660792"/>
            </a:xfrm>
            <a:prstGeom prst="roundRect">
              <a:avLst>
                <a:gd name="adj" fmla="val 50000"/>
              </a:avLst>
            </a:prstGeom>
            <a:solidFill>
              <a:srgbClr val="EE3028"/>
            </a:solidFill>
            <a:effectLst/>
          </p:spPr>
          <p:txBody>
            <a:bodyPr wrap="square" bIns="54000" rtlCol="0">
              <a:spAutoFit/>
            </a:bodyPr>
            <a:lstStyle/>
            <a:p>
              <a:pPr algn="ctr"/>
              <a:r>
                <a:rPr lang="zh-CN" altLang="en-US" sz="2400" b="1">
                  <a:solidFill>
                    <a:schemeClr val="bg1"/>
                  </a:solidFill>
                  <a:cs typeface="+mn-ea"/>
                  <a:sym typeface="+mn-lt"/>
                </a:rPr>
                <a:t>第一部分　河南中考考点过关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32616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:p159="http://schemas.microsoft.com/office/powerpoint/2015/09/main" xmlns:p15="http://schemas.microsoft.com/office/powerpoint/2012/main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电磁装置的辨识及应用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>
                <a:solidFill>
                  <a:schemeClr val="bg1"/>
                </a:solidFill>
                <a:sym typeface="+mn-lt"/>
              </a:rPr>
              <a:t>4</a:t>
            </a:r>
          </a:p>
        </p:txBody>
      </p:sp>
      <p:sp>
        <p:nvSpPr>
          <p:cNvPr id="6" name="矩形 5"/>
          <p:cNvSpPr/>
          <p:nvPr/>
        </p:nvSpPr>
        <p:spPr>
          <a:xfrm>
            <a:off x="594283" y="1641220"/>
            <a:ext cx="11057086" cy="3415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11.[2011河南,15]如图是动圈式话筒的构造示意图,当人对着话筒说话时,声音使膜片振动,与膜片相连的线圈在磁场中运动,产生随声</a:t>
            </a:r>
          </a:p>
          <a:p>
            <a:pPr algn="just" fontAlgn="auto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音变化而变化的电流,经放大后通过扬声器还原成声</a:t>
            </a:r>
          </a:p>
          <a:p>
            <a:pPr algn="just" fontAlgn="auto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音.下列设备与动圈式话筒工作原理相同的是 (   )</a:t>
            </a:r>
          </a:p>
          <a:p>
            <a:pPr algn="just" fontAlgn="auto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A.电铃	      B.电饭锅	        </a:t>
            </a:r>
          </a:p>
          <a:p>
            <a:pPr algn="just" fontAlgn="auto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C.电动机        	D.发电机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6991710" y="3429159"/>
            <a:ext cx="1094598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D  </a:t>
            </a:r>
          </a:p>
        </p:txBody>
      </p:sp>
      <p:pic>
        <p:nvPicPr>
          <p:cNvPr id="711" name="HN9A.jpg" descr="id:2147494818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7261" y="2386248"/>
            <a:ext cx="3303475" cy="1647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177146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电磁装置的辨识及应用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>
                <a:solidFill>
                  <a:schemeClr val="bg1"/>
                </a:solidFill>
                <a:sym typeface="+mn-lt"/>
              </a:rPr>
              <a:t>4</a:t>
            </a:r>
          </a:p>
        </p:txBody>
      </p:sp>
      <p:sp>
        <p:nvSpPr>
          <p:cNvPr id="6" name="矩形 5"/>
          <p:cNvSpPr/>
          <p:nvPr/>
        </p:nvSpPr>
        <p:spPr>
          <a:xfrm>
            <a:off x="661584" y="884125"/>
            <a:ext cx="11033594" cy="4524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12.[2020河南,14](双选)在科学晚会上,小明所在的科技小组展示了一个“隔板推物”的节目,其原理如图所示.甲、乙两线圈分别悬挂在两个蹄形磁铁的磁场中,两线圈通过导线连接构成一个闭合电路.用手推动甲线圈摆动时,乙线圈会随之摆动.对于这个过程,下列说法正确的是	(    )</a:t>
            </a: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A.甲线圈相当于电源,乙线圈相当于用电器</a:t>
            </a: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B.推动甲线圈摆动时电能转化为机械能</a:t>
            </a: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C.乙线圈随之摆动时机械能转化为电能</a:t>
            </a: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D.乙线圈摆动是因为通电导线在磁场中受力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5526320" y="2677145"/>
            <a:ext cx="1094598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AD  </a:t>
            </a:r>
          </a:p>
        </p:txBody>
      </p:sp>
      <p:pic>
        <p:nvPicPr>
          <p:cNvPr id="712" name="中45QG-WL-8.jpg" descr="id:2147494825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3768" y="2833391"/>
            <a:ext cx="3313634" cy="2270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7912888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电磁学开放推理类试题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>
                <a:solidFill>
                  <a:schemeClr val="bg1"/>
                </a:solidFill>
                <a:sym typeface="+mn-lt"/>
              </a:rPr>
              <a:t>5</a:t>
            </a:r>
          </a:p>
        </p:txBody>
      </p:sp>
      <p:sp>
        <p:nvSpPr>
          <p:cNvPr id="6" name="矩形 5"/>
          <p:cNvSpPr/>
          <p:nvPr/>
        </p:nvSpPr>
        <p:spPr>
          <a:xfrm>
            <a:off x="220951" y="1043546"/>
            <a:ext cx="11881843" cy="2861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13.[2011河南,8]如图甲所示,在观察奥斯特实验时,小明注意到置于通电直导线下方的小磁针的N极向纸内偏转.小明由此推测:若电子沿着水平方向平行地飞过小磁针上方时(如图乙),小磁针也将发生偏转.请你说出小明推测的依据是: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_______________________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/>
            </a:r>
            <a:b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</a:b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                     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,你认为小磁针的N极会向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          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(选填“纸内”或“纸外”)偏转.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340914" y="2776228"/>
            <a:ext cx="1573325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纸外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8307894" y="2189987"/>
            <a:ext cx="3570140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buClrTx/>
              <a:buSzTx/>
              <a:buFontTx/>
            </a:pP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电子的定向移动形成电流,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98727" y="2776228"/>
            <a:ext cx="3008238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buClrTx/>
              <a:buSzTx/>
              <a:buFontTx/>
            </a:pP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电流周围存在磁场  </a:t>
            </a:r>
          </a:p>
        </p:txBody>
      </p:sp>
      <p:pic>
        <p:nvPicPr>
          <p:cNvPr id="714" name="HN5A.jpg" descr="id:2147494839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98" y="3454565"/>
            <a:ext cx="4763150" cy="2156959"/>
          </a:xfrm>
          <a:prstGeom prst="rect">
            <a:avLst/>
          </a:prstGeom>
        </p:spPr>
      </p:pic>
      <p:sp>
        <p:nvSpPr>
          <p:cNvPr id="100" name="矩形 99"/>
          <p:cNvSpPr/>
          <p:nvPr/>
        </p:nvSpPr>
        <p:spPr>
          <a:xfrm>
            <a:off x="3780298" y="5270451"/>
            <a:ext cx="5711082" cy="8301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lnSpc>
                <a:spcPct val="200000"/>
              </a:lnSpc>
              <a:buClrTx/>
              <a:buSzTx/>
              <a:buFontTx/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     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甲　　　　        　乙</a:t>
            </a:r>
          </a:p>
        </p:txBody>
      </p:sp>
    </p:spTree>
    <p:extLst>
      <p:ext uri="{BB962C8B-B14F-4D97-AF65-F5344CB8AC3E}">
        <p14:creationId xmlns:p14="http://schemas.microsoft.com/office/powerpoint/2010/main" val="4163525240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电磁学开放推理类试题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>
                <a:solidFill>
                  <a:schemeClr val="bg1"/>
                </a:solidFill>
                <a:sym typeface="+mn-lt"/>
              </a:rPr>
              <a:t>5</a:t>
            </a:r>
          </a:p>
        </p:txBody>
      </p:sp>
      <p:sp>
        <p:nvSpPr>
          <p:cNvPr id="6" name="矩形 5"/>
          <p:cNvSpPr/>
          <p:nvPr/>
        </p:nvSpPr>
        <p:spPr>
          <a:xfrm>
            <a:off x="553648" y="955896"/>
            <a:ext cx="1123803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14.[2017河南,6]由金属杆组成如图所示的导轨,其中水平面上两平行导轨足够长且全部置于竖直向上的磁场中,与倾斜放置的导轨ABCD平滑且固定连接.将一金属棒ab从倾斜导轨上一定高度由静止释放,运动过程中始终与导轨垂直接触且不受摩擦,请你判断ab棒在水平导轨上的运动情况: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                         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;并从能量转化的角度简述理由: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                                                         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080619" y="3231628"/>
            <a:ext cx="7999324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金属棒的动能不断转化为电能再转化为内能,直至动能为零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5876161" y="2677145"/>
            <a:ext cx="3570140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buClrTx/>
              <a:buSzTx/>
              <a:buFontTx/>
            </a:pP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做减速直线运动直至静止</a:t>
            </a:r>
          </a:p>
        </p:txBody>
      </p:sp>
      <p:pic>
        <p:nvPicPr>
          <p:cNvPr id="715" name="17whdqg45t026.jpg" descr="id:2147494846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9505" y="3949980"/>
            <a:ext cx="3972678" cy="1756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044897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电磁学开放推理类试题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>
                <a:solidFill>
                  <a:schemeClr val="bg1"/>
                </a:solidFill>
                <a:sym typeface="+mn-lt"/>
              </a:rPr>
              <a:t>5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332026" y="4424435"/>
            <a:ext cx="1174597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逆时针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780313" y="3882654"/>
            <a:ext cx="9846298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buClrTx/>
              <a:buSzTx/>
              <a:buFontTx/>
            </a:pP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金属框下端进入磁场时,切割磁感线产生感应电流,受到向上的磁场力</a:t>
            </a:r>
          </a:p>
        </p:txBody>
      </p:sp>
      <p:sp>
        <p:nvSpPr>
          <p:cNvPr id="100" name="文本框 99"/>
          <p:cNvSpPr txBox="1"/>
          <p:nvPr/>
        </p:nvSpPr>
        <p:spPr>
          <a:xfrm>
            <a:off x="654600" y="1048628"/>
            <a:ext cx="10936451" cy="452415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15.[2019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河南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,6]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如图所示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一轻杆左端挂一矩形塑料框 </a:t>
            </a:r>
            <a:r>
              <a:rPr lang="en-US" sz="2400" b="0" i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 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右</a:t>
            </a:r>
          </a:p>
          <a:p>
            <a:pPr indent="0" fontAlgn="auto">
              <a:lnSpc>
                <a:spcPct val="150000"/>
              </a:lnSpc>
            </a:pP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端挂一外形相同的金属框 </a:t>
            </a:r>
            <a:r>
              <a:rPr lang="en-US" sz="2400" b="0" i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B 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以 </a:t>
            </a:r>
            <a:r>
              <a:rPr lang="en-US" sz="2400" b="0" i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O 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为支点在水平位置静止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现</a:t>
            </a:r>
          </a:p>
          <a:p>
            <a:pPr indent="0" fontAlgn="auto">
              <a:lnSpc>
                <a:spcPct val="150000"/>
              </a:lnSpc>
            </a:pP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使此装置竖直匀速下降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其下方有一方向垂直纸面向里的磁场区</a:t>
            </a:r>
          </a:p>
          <a:p>
            <a:pPr indent="0" fontAlgn="auto">
              <a:lnSpc>
                <a:spcPct val="150000"/>
              </a:lnSpc>
            </a:pP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域 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用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“×”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表示磁感线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),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当 </a:t>
            </a:r>
            <a:r>
              <a:rPr lang="en-US" sz="2400" b="0" i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lang="en-US" sz="2400" b="0" i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B 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框下端一同刚进入磁场时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</a:p>
          <a:p>
            <a:pPr indent="0" fontAlgn="auto">
              <a:lnSpc>
                <a:spcPct val="150000"/>
              </a:lnSpc>
            </a:pP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发现杆沿逆时针方向转动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请你分析并推测此现象产生的原因</a:t>
            </a:r>
          </a:p>
          <a:p>
            <a:pPr indent="0" fontAlgn="auto">
              <a:lnSpc>
                <a:spcPct val="150000"/>
              </a:lnSpc>
            </a:pPr>
            <a:r>
              <a:rPr lang="en-US" sz="2400" b="0" u="sng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                                                   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;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若将磁场方向改为垂直纸面向外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重复上述操作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杆将沿</a:t>
            </a:r>
            <a:r>
              <a:rPr lang="zh-CN" sz="2400" b="0" u="sng">
                <a:solidFill>
                  <a:srgbClr val="FF00FF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选填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顺时针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或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逆时针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”)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方向转动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716" name="2019HN-4.jpg" descr="id:2147494853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8364" y="1248065"/>
            <a:ext cx="2252687" cy="2238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359574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探究产生感应电流的条件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>
                <a:solidFill>
                  <a:schemeClr val="bg1"/>
                </a:solidFill>
                <a:sym typeface="+mn-lt"/>
              </a:rPr>
              <a:t>6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5109180" y="2691118"/>
            <a:ext cx="1094598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左右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35235" y="1527529"/>
            <a:ext cx="10897721" cy="397031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zh-CN" sz="2400" b="0">
                <a:solidFill>
                  <a:srgbClr val="000000"/>
                </a:solidFill>
                <a:ea typeface="方正书宋_GBK" panose="03000509000000000000" charset="-122"/>
              </a:rPr>
              <a:t>16.[2018河南,17]小明利用如图所示的实验装置探究“导体</a:t>
            </a:r>
          </a:p>
          <a:p>
            <a:pPr indent="0" fontAlgn="auto">
              <a:lnSpc>
                <a:spcPct val="150000"/>
              </a:lnSpc>
            </a:pPr>
            <a:r>
              <a:rPr lang="zh-CN" sz="2400" b="0">
                <a:solidFill>
                  <a:srgbClr val="000000"/>
                </a:solidFill>
                <a:ea typeface="方正书宋_GBK" panose="03000509000000000000" charset="-122"/>
              </a:rPr>
              <a:t>在磁场中运动时产生感应电流的条件”.(1)磁铁不动,闭合开关,导体棒沿</a:t>
            </a:r>
            <a:r>
              <a:rPr lang="zh-CN" sz="2400" b="0" u="sng">
                <a:solidFill>
                  <a:srgbClr val="FF00FF"/>
                </a:solidFill>
                <a:uFill>
                  <a:solidFill>
                    <a:srgbClr val="000000"/>
                  </a:solidFill>
                </a:uFill>
                <a:ea typeface="方正书宋_GBK" panose="03000509000000000000" charset="-122"/>
              </a:rPr>
              <a:t>                   </a:t>
            </a:r>
            <a:r>
              <a:rPr lang="zh-CN" sz="2400" b="0">
                <a:solidFill>
                  <a:srgbClr val="000000"/>
                </a:solidFill>
                <a:ea typeface="方正书宋_GBK" panose="03000509000000000000" charset="-122"/>
              </a:rPr>
              <a:t>(选填“上下”
</a:t>
            </a:r>
          </a:p>
          <a:p>
            <a:pPr indent="0" fontAlgn="auto">
              <a:lnSpc>
                <a:spcPct val="150000"/>
              </a:lnSpc>
            </a:pPr>
            <a:r>
              <a:rPr lang="zh-CN" sz="2400" b="0">
                <a:solidFill>
                  <a:srgbClr val="000000"/>
                </a:solidFill>
                <a:ea typeface="方正书宋_GBK" panose="03000509000000000000" charset="-122"/>
              </a:rPr>
              <a:t>或“左右”)方向运动时,电流表指针会发生偏转.(2)导体棒不动,闭合开关,磁铁上下运动,电流表指针</a:t>
            </a:r>
            <a:r>
              <a:rPr lang="zh-CN" sz="2400" b="0" u="sng">
                <a:solidFill>
                  <a:srgbClr val="FF00FF"/>
                </a:solidFill>
                <a:uFill>
                  <a:solidFill>
                    <a:srgbClr val="000000"/>
                  </a:solidFill>
                </a:uFill>
                <a:ea typeface="方正书宋_GBK" panose="03000509000000000000" charset="-122"/>
              </a:rPr>
              <a:t>           </a:t>
            </a:r>
            <a:r>
              <a:rPr lang="zh-CN" sz="2400" b="0">
                <a:solidFill>
                  <a:srgbClr val="000000"/>
                </a:solidFill>
                <a:ea typeface="方正书宋_GBK" panose="03000509000000000000" charset="-122"/>
              </a:rPr>
              <a:t>(选填“会”或“不会”)发生偏转.
</a:t>
            </a:r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7431707" y="3779125"/>
            <a:ext cx="1094598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不会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pic>
        <p:nvPicPr>
          <p:cNvPr id="718" name="18WJJCZQGJWL151.jpg" descr="id:2147494867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37416" y="1688221"/>
            <a:ext cx="2460305" cy="1946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5469753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探究产生感应电流的条件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>
                <a:solidFill>
                  <a:schemeClr val="bg1"/>
                </a:solidFill>
                <a:sym typeface="+mn-lt"/>
              </a:rPr>
              <a:t>6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147925" y="2720335"/>
            <a:ext cx="1945387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buClrTx/>
              <a:buSzTx/>
              <a:buFontTx/>
            </a:pP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切割磁感线 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03172" y="1048629"/>
            <a:ext cx="8234878" cy="6001643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200000"/>
              </a:lnSpc>
            </a:pPr>
            <a:r>
              <a:rPr lang="zh-CN" sz="2400" b="0">
                <a:solidFill>
                  <a:srgbClr val="000000"/>
                </a:solidFill>
                <a:ea typeface="方正书宋_GBK" panose="03000509000000000000" charset="-122"/>
              </a:rPr>
              <a:t>(3)断开开关,无论磁铁如何放置、导体棒怎样运动,电流表指针都不发生偏转.由此小明得出结论:闭合电路的一部分导体在磁场中做</a:t>
            </a:r>
            <a:r>
              <a:rPr lang="zh-CN" sz="2400" b="0" u="sng">
                <a:solidFill>
                  <a:srgbClr val="FF00FF"/>
                </a:solidFill>
                <a:uFill>
                  <a:solidFill>
                    <a:srgbClr val="000000"/>
                  </a:solidFill>
                </a:uFill>
                <a:ea typeface="方正书宋_GBK" panose="03000509000000000000" charset="-122"/>
              </a:rPr>
              <a:t>                          </a:t>
            </a:r>
            <a:r>
              <a:rPr lang="zh-CN" sz="2400" b="0">
                <a:solidFill>
                  <a:srgbClr val="000000"/>
                </a:solidFill>
                <a:ea typeface="方正书宋_GBK" panose="03000509000000000000" charset="-122"/>
              </a:rPr>
              <a:t>运动时,电路中就产生感应电流.(4)小明进一步猜想,感应电流的大小可能与导体运动速度和磁场强弱有关.为了探究感应电流的大小与磁场强弱是否有关,他应进行的操作是</a:t>
            </a:r>
            <a:r>
              <a:rPr lang="en-US" altLang="zh-CN" sz="2400" b="0">
                <a:solidFill>
                  <a:srgbClr val="000000"/>
                </a:solidFill>
                <a:ea typeface="方正书宋_GBK" panose="03000509000000000000" charset="-122"/>
              </a:rPr>
              <a:t>_________________________________</a:t>
            </a:r>
            <a:r>
              <a:rPr lang="zh-CN" sz="2400" b="0">
                <a:solidFill>
                  <a:srgbClr val="000000"/>
                </a:solidFill>
                <a:ea typeface="方正书宋_GBK" panose="03000509000000000000" charset="-122"/>
              </a:rPr>
              <a:t>                                                                 
</a:t>
            </a:r>
          </a:p>
          <a:p>
            <a:pPr indent="0" fontAlgn="auto">
              <a:lnSpc>
                <a:spcPct val="200000"/>
              </a:lnSpc>
            </a:pPr>
            <a:r>
              <a:rPr lang="zh-CN" sz="2400" b="0" u="sng">
                <a:solidFill>
                  <a:srgbClr val="000000"/>
                </a:solidFill>
                <a:ea typeface="方正书宋_GBK" panose="03000509000000000000" charset="-122"/>
              </a:rPr>
              <a:t>                                                                                     </a:t>
            </a:r>
            <a:r>
              <a:rPr lang="zh-CN" sz="2400" b="0">
                <a:solidFill>
                  <a:srgbClr val="000000"/>
                </a:solidFill>
                <a:ea typeface="方正书宋_GBK" panose="03000509000000000000" charset="-122"/>
              </a:rPr>
              <a:t> 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方正书宋_GBK" panose="03000509000000000000" charset="-122"/>
              </a:rPr>
              <a:t>.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2935223" y="4938269"/>
            <a:ext cx="5702828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buClrTx/>
              <a:buSzTx/>
              <a:buFontTx/>
            </a:pP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让导体棒以相同的速度,在强弱不同的磁 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403173" y="5666147"/>
            <a:ext cx="7223455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buClrTx/>
              <a:buSzTx/>
              <a:buFontTx/>
            </a:pP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场中做切割磁感线运动,比较电流表指针偏转的角度  </a:t>
            </a:r>
          </a:p>
        </p:txBody>
      </p:sp>
      <p:pic>
        <p:nvPicPr>
          <p:cNvPr id="718" name="18WJJCZQGJWL151.jpg" descr="id:2147494867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60591" y="1358580"/>
            <a:ext cx="3119349" cy="2468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2256993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探究产生感应电流的条件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>
                <a:solidFill>
                  <a:schemeClr val="bg1"/>
                </a:solidFill>
                <a:sym typeface="+mn-lt"/>
              </a:rPr>
              <a:t>6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3210777" y="2768606"/>
            <a:ext cx="3363792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电流表指针是否偏转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73331" y="1092454"/>
            <a:ext cx="8257100" cy="452415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200000"/>
              </a:lnSpc>
            </a:pPr>
            <a:r>
              <a:rPr lang="zh-CN" sz="2400" b="0">
                <a:ea typeface="方正书宋_GBK" panose="03000509000000000000" charset="-122"/>
              </a:rPr>
              <a:t>17.[2012河南,18]用如图所示的实验装置探究“产生感应电流的条件”.</a:t>
            </a:r>
          </a:p>
          <a:p>
            <a:pPr indent="0" fontAlgn="auto">
              <a:lnSpc>
                <a:spcPct val="200000"/>
              </a:lnSpc>
            </a:pPr>
            <a:r>
              <a:rPr lang="zh-CN" sz="2400" b="0">
                <a:ea typeface="方正书宋_GBK" panose="03000509000000000000" charset="-122"/>
              </a:rPr>
              <a:t>(1)实验中,通过观察</a:t>
            </a:r>
            <a:r>
              <a:rPr lang="zh-CN" sz="2400" b="0" u="sng">
                <a:ea typeface="方正书宋_GBK" panose="03000509000000000000" charset="-122"/>
              </a:rPr>
              <a:t>                                      </a:t>
            </a:r>
            <a:r>
              <a:rPr lang="zh-CN" sz="2400" b="0">
                <a:ea typeface="方正书宋_GBK" panose="03000509000000000000" charset="-122"/>
              </a:rPr>
              <a:t>来判断电路中是否有感应电流.</a:t>
            </a:r>
          </a:p>
          <a:p>
            <a:pPr indent="0" fontAlgn="auto">
              <a:lnSpc>
                <a:spcPct val="200000"/>
              </a:lnSpc>
            </a:pPr>
            <a:r>
              <a:rPr lang="zh-CN" sz="2400" b="0">
                <a:ea typeface="方正书宋_GBK" panose="03000509000000000000" charset="-122"/>
              </a:rPr>
              <a:t>(2)闭合开关,若导体</a:t>
            </a:r>
            <a:r>
              <a:rPr lang="zh-CN" sz="2400" b="0" i="1">
                <a:ea typeface="方正书宋_GBK" panose="03000509000000000000" charset="-122"/>
              </a:rPr>
              <a:t>ab</a:t>
            </a:r>
            <a:r>
              <a:rPr lang="zh-CN" sz="2400" b="0">
                <a:ea typeface="方正书宋_GBK" panose="03000509000000000000" charset="-122"/>
              </a:rPr>
              <a:t>不动,左右移动磁铁,电路中</a:t>
            </a:r>
            <a:r>
              <a:rPr lang="zh-CN" sz="2400" b="0" u="sng">
                <a:ea typeface="方正书宋_GBK" panose="03000509000000000000" charset="-122"/>
              </a:rPr>
              <a:t>          </a:t>
            </a:r>
            <a:r>
              <a:rPr lang="zh-CN" sz="2400" b="0">
                <a:ea typeface="方正书宋_GBK" panose="03000509000000000000" charset="-122"/>
              </a:rPr>
              <a:t>(选填“有”或“无”)感应电流.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7213296" y="4229444"/>
            <a:ext cx="1094598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有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pic>
        <p:nvPicPr>
          <p:cNvPr id="719" name="河南物理图9.jpg" descr="id:2147494874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37416" y="2404667"/>
            <a:ext cx="3255856" cy="2616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6952252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探究产生感应电流的条件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>
                <a:solidFill>
                  <a:schemeClr val="bg1"/>
                </a:solidFill>
                <a:sym typeface="+mn-lt"/>
              </a:rPr>
              <a:t>6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4905371" y="2498669"/>
            <a:ext cx="3363792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将导体ab换成多匝线圈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80316" y="1537056"/>
            <a:ext cx="7995514" cy="378547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200000"/>
              </a:lnSpc>
            </a:pPr>
            <a:r>
              <a:rPr lang="zh-CN" sz="2400" b="0">
                <a:ea typeface="方正书宋_GBK" panose="03000509000000000000" charset="-122"/>
              </a:rPr>
              <a:t>（</a:t>
            </a:r>
            <a:r>
              <a:rPr lang="en-US" altLang="zh-CN" sz="2400" b="0">
                <a:ea typeface="方正书宋_GBK" panose="03000509000000000000" charset="-122"/>
              </a:rPr>
              <a:t>3</a:t>
            </a:r>
            <a:r>
              <a:rPr lang="zh-CN" altLang="en-US" sz="2400" b="0">
                <a:ea typeface="方正书宋_GBK" panose="03000509000000000000" charset="-122"/>
              </a:rPr>
              <a:t>）</a:t>
            </a:r>
            <a:r>
              <a:rPr lang="zh-CN" sz="2400" b="0">
                <a:ea typeface="方正书宋_GBK" panose="03000509000000000000" charset="-122"/>
              </a:rPr>
              <a:t>在仪器和电路连接都完好的情况下,某小组的实验现象不太明显.请提出一条改进措施:</a:t>
            </a:r>
            <a:r>
              <a:rPr lang="en-US" altLang="zh-CN" sz="2400" b="0">
                <a:ea typeface="方正书宋_GBK" panose="03000509000000000000" charset="-122"/>
              </a:rPr>
              <a:t>__________________</a:t>
            </a:r>
          </a:p>
          <a:p>
            <a:pPr indent="0" fontAlgn="auto">
              <a:lnSpc>
                <a:spcPct val="200000"/>
              </a:lnSpc>
            </a:pPr>
            <a:r>
              <a:rPr lang="en-US" altLang="zh-CN" sz="2400" b="0">
                <a:ea typeface="方正书宋_GBK" panose="03000509000000000000" charset="-122"/>
              </a:rPr>
              <a:t> </a:t>
            </a:r>
            <a:r>
              <a:rPr lang="en-US" altLang="zh-CN" sz="2400" b="0" u="sng">
                <a:ea typeface="方正书宋_GBK" panose="03000509000000000000" charset="-122"/>
              </a:rPr>
              <a:t>                                                                                           </a:t>
            </a:r>
            <a:r>
              <a:rPr lang="zh-CN" sz="2400" b="0">
                <a:ea typeface="方正书宋_GBK" panose="03000509000000000000" charset="-122"/>
              </a:rPr>
              <a:t>.</a:t>
            </a:r>
          </a:p>
          <a:p>
            <a:pPr indent="0" fontAlgn="auto">
              <a:lnSpc>
                <a:spcPct val="200000"/>
              </a:lnSpc>
            </a:pPr>
            <a:r>
              <a:rPr lang="zh-CN" sz="2400" b="0">
                <a:ea typeface="方正书宋_GBK" panose="03000509000000000000" charset="-122"/>
              </a:rPr>
              <a:t>（</a:t>
            </a:r>
            <a:r>
              <a:rPr lang="en-US" altLang="zh-CN" sz="2400" b="0">
                <a:ea typeface="方正书宋_GBK" panose="03000509000000000000" charset="-122"/>
              </a:rPr>
              <a:t>4</a:t>
            </a:r>
            <a:r>
              <a:rPr lang="zh-CN" sz="2400" b="0">
                <a:ea typeface="方正书宋_GBK" panose="03000509000000000000" charset="-122"/>
              </a:rPr>
              <a:t>）该实验的结论是:   闭合电路的一部分导体,在磁场中做</a:t>
            </a:r>
            <a:r>
              <a:rPr lang="zh-CN" sz="2400" b="0" u="sng">
                <a:ea typeface="方正书宋_GBK" panose="03000509000000000000" charset="-122"/>
              </a:rPr>
              <a:t>             </a:t>
            </a:r>
            <a:r>
              <a:rPr lang="zh-CN" sz="2400" b="0">
                <a:ea typeface="方正书宋_GBK" panose="03000509000000000000" charset="-122"/>
              </a:rPr>
              <a:t>磁感线运动时,导体中就会产生感应电流.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773329" y="4703899"/>
            <a:ext cx="1094598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切割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pic>
        <p:nvPicPr>
          <p:cNvPr id="719" name="河南物理图9.jpg" descr="id:2147494874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37416" y="2404667"/>
            <a:ext cx="3255856" cy="2616171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535870" y="3199236"/>
            <a:ext cx="7839959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(或使用磁性更强的磁铁或增大导体ab切割磁感线的速度)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797075148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电磁波及其应用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7</a:t>
            </a:r>
          </a:p>
        </p:txBody>
      </p:sp>
      <p:sp>
        <p:nvSpPr>
          <p:cNvPr id="6" name="矩形 5"/>
          <p:cNvSpPr/>
          <p:nvPr/>
        </p:nvSpPr>
        <p:spPr>
          <a:xfrm>
            <a:off x="681267" y="1656464"/>
            <a:ext cx="10418359" cy="3046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20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18.[2015河南,8]2015年3月,我国成功将首颗新一代北斗导航卫星发射升空,标志着我国北斗卫星导航系统由区域运行向全球拓展.它与地面通信时利用的是                                                        (     )　　　　　　　　　　</a:t>
            </a:r>
          </a:p>
          <a:p>
            <a:pPr algn="just" fontAlgn="auto">
              <a:lnSpc>
                <a:spcPct val="20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A.电磁波	B.紫外线	C.红外线	D.超声波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9937726" y="3416456"/>
            <a:ext cx="1094598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A  </a:t>
            </a:r>
          </a:p>
        </p:txBody>
      </p:sp>
    </p:spTree>
    <p:extLst>
      <p:ext uri="{BB962C8B-B14F-4D97-AF65-F5344CB8AC3E}">
        <p14:creationId xmlns:p14="http://schemas.microsoft.com/office/powerpoint/2010/main" val="3436035620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磁现象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975868" y="1354134"/>
            <a:ext cx="10238677" cy="39703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1.[2020河南,1]我国宋代学者沈括在《梦溪笔谈》中明确指出,指南针所指的方向“常微偏东,不全南也”.人们把指南针指南的磁极叫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          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极,地磁场的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          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极在地理南极附近.</a:t>
            </a:r>
          </a:p>
          <a:p>
            <a:pPr fontAlgn="auto">
              <a:lnSpc>
                <a:spcPct val="150000"/>
              </a:lnSpc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2.[2016河南,1]中华民族有着悠久的文明历史,古代就有许多对自然现象的观察和记载.“司南之杓,投之于地,其柢指南”是由于受到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       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的作用.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9216460" y="2022308"/>
            <a:ext cx="1368882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南(或S)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19036" y="2477074"/>
            <a:ext cx="1425389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北(或N)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970113" y="4184349"/>
            <a:ext cx="1425389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地磁场</a:t>
            </a:r>
          </a:p>
        </p:txBody>
      </p:sp>
    </p:spTree>
    <p:extLst>
      <p:ext uri="{BB962C8B-B14F-4D97-AF65-F5344CB8AC3E}">
        <p14:creationId xmlns:p14="http://schemas.microsoft.com/office/powerpoint/2010/main" val="707321441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电磁波及其应用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7</a:t>
            </a:r>
          </a:p>
        </p:txBody>
      </p:sp>
      <p:sp>
        <p:nvSpPr>
          <p:cNvPr id="6" name="矩形 5"/>
          <p:cNvSpPr/>
          <p:nvPr/>
        </p:nvSpPr>
        <p:spPr>
          <a:xfrm>
            <a:off x="238094" y="900638"/>
            <a:ext cx="11407560" cy="5632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19.[2014河南,10]电磁波是一个大家族,如图所示是它们的家族谱.对电磁波的认识,下列说法错误的是(    )</a:t>
            </a:r>
          </a:p>
          <a:p>
            <a:pPr fontAlgn="auto">
              <a:lnSpc>
                <a:spcPct val="150000"/>
              </a:lnSpc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A.可见光也是一种电磁波</a:t>
            </a: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B.红外线比紫外线的频率低</a:t>
            </a: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C.真空中不同电磁波的传播速度不同</a:t>
            </a: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D.电磁波的频率越高,波长越短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3013952" y="1582152"/>
            <a:ext cx="1094598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C  </a:t>
            </a:r>
          </a:p>
        </p:txBody>
      </p:sp>
      <p:pic>
        <p:nvPicPr>
          <p:cNvPr id="721" name="15liquli-71.jpg" descr="id:2147494888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8881" y="2246515"/>
            <a:ext cx="8220275" cy="1843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986838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电磁波及其应用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7</a:t>
            </a:r>
          </a:p>
        </p:txBody>
      </p:sp>
      <p:sp>
        <p:nvSpPr>
          <p:cNvPr id="6" name="矩形 5"/>
          <p:cNvSpPr/>
          <p:nvPr/>
        </p:nvSpPr>
        <p:spPr>
          <a:xfrm>
            <a:off x="488252" y="1350958"/>
            <a:ext cx="11407560" cy="37854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20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 20.[2012河南,9]下列技术应用中,不是利用电磁波工作的是	(    )</a:t>
            </a:r>
          </a:p>
          <a:p>
            <a:pPr fontAlgn="auto">
              <a:lnSpc>
                <a:spcPct val="20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A.利用微波雷达跟踪飞行目标</a:t>
            </a:r>
          </a:p>
          <a:p>
            <a:pPr fontAlgn="auto">
              <a:lnSpc>
                <a:spcPct val="20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B.利用声呐系统探测海底深度</a:t>
            </a:r>
          </a:p>
          <a:p>
            <a:pPr fontAlgn="auto">
              <a:lnSpc>
                <a:spcPct val="20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C.利用北斗导航系统进行定位和导航</a:t>
            </a:r>
          </a:p>
          <a:p>
            <a:pPr fontAlgn="auto">
              <a:lnSpc>
                <a:spcPct val="20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D.利用移动通信屏蔽器屏蔽手机信号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9098365" y="1638680"/>
            <a:ext cx="1094598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B  </a:t>
            </a:r>
          </a:p>
        </p:txBody>
      </p:sp>
    </p:spTree>
    <p:extLst>
      <p:ext uri="{BB962C8B-B14F-4D97-AF65-F5344CB8AC3E}">
        <p14:creationId xmlns:p14="http://schemas.microsoft.com/office/powerpoint/2010/main" val="2696195609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电磁波及其应用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7</a:t>
            </a:r>
          </a:p>
        </p:txBody>
      </p:sp>
      <p:sp>
        <p:nvSpPr>
          <p:cNvPr id="6" name="矩形 5"/>
          <p:cNvSpPr/>
          <p:nvPr/>
        </p:nvSpPr>
        <p:spPr>
          <a:xfrm>
            <a:off x="488252" y="1350958"/>
            <a:ext cx="11407560" cy="37854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20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21.[2018河南,10]下列关于信息与能源的说法中,正确的是	(   )</a:t>
            </a:r>
          </a:p>
          <a:p>
            <a:pPr fontAlgn="auto">
              <a:lnSpc>
                <a:spcPct val="20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A.不同频率的电磁波在真空中传播速度不同</a:t>
            </a:r>
          </a:p>
          <a:p>
            <a:pPr fontAlgn="auto">
              <a:lnSpc>
                <a:spcPct val="20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B.光纤通信是利用光的反射传递信息的</a:t>
            </a:r>
          </a:p>
          <a:p>
            <a:pPr fontAlgn="auto">
              <a:lnSpc>
                <a:spcPct val="20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C.当前运行的核电站是利用核聚变发电的</a:t>
            </a:r>
          </a:p>
          <a:p>
            <a:pPr fontAlgn="auto">
              <a:lnSpc>
                <a:spcPct val="20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D.任何形式的能量都可以自发地相互转化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9098365" y="1638680"/>
            <a:ext cx="1094598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B  </a:t>
            </a:r>
          </a:p>
        </p:txBody>
      </p:sp>
    </p:spTree>
    <p:extLst>
      <p:ext uri="{BB962C8B-B14F-4D97-AF65-F5344CB8AC3E}">
        <p14:creationId xmlns:p14="http://schemas.microsoft.com/office/powerpoint/2010/main" val="4036519053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电磁波及其应用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7</a:t>
            </a:r>
          </a:p>
        </p:txBody>
      </p:sp>
      <p:sp>
        <p:nvSpPr>
          <p:cNvPr id="6" name="矩形 5"/>
          <p:cNvSpPr/>
          <p:nvPr/>
        </p:nvSpPr>
        <p:spPr>
          <a:xfrm>
            <a:off x="488252" y="1350958"/>
            <a:ext cx="11407560" cy="4524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20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22.[2017河南,13](双选)随着科技发展,各种现代技术不断得到运用.以下说法正确的是	(    )</a:t>
            </a:r>
          </a:p>
          <a:p>
            <a:pPr fontAlgn="auto">
              <a:lnSpc>
                <a:spcPct val="20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A.航天器在月球表面利用声呐测绘地貌</a:t>
            </a:r>
          </a:p>
          <a:p>
            <a:pPr fontAlgn="auto">
              <a:lnSpc>
                <a:spcPct val="20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B.Wi-Fi无线上网是利用电磁波传输信号的</a:t>
            </a:r>
          </a:p>
          <a:p>
            <a:pPr fontAlgn="auto">
              <a:lnSpc>
                <a:spcPct val="20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C.若用超导材料制作远距离输电导线,可大大节约电能</a:t>
            </a:r>
          </a:p>
          <a:p>
            <a:pPr fontAlgn="auto">
              <a:lnSpc>
                <a:spcPct val="20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D.未来可能制造出不消耗能量却能不断对外做功的机器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1688880" y="2377991"/>
            <a:ext cx="1094598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BC  </a:t>
            </a:r>
          </a:p>
        </p:txBody>
      </p:sp>
    </p:spTree>
    <p:extLst>
      <p:ext uri="{BB962C8B-B14F-4D97-AF65-F5344CB8AC3E}">
        <p14:creationId xmlns:p14="http://schemas.microsoft.com/office/powerpoint/2010/main" val="1583240965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磁现象　磁场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5" name="圆角矩形 36"/>
          <p:cNvSpPr/>
          <p:nvPr/>
        </p:nvSpPr>
        <p:spPr>
          <a:xfrm>
            <a:off x="361694" y="4894676"/>
            <a:ext cx="11483771" cy="1562902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242606" y="1014195"/>
            <a:ext cx="6095207" cy="55321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25000"/>
              </a:lnSpc>
            </a:pPr>
            <a:r>
              <a:rPr sz="2400" b="1">
                <a:latin typeface="+mn-ea"/>
              </a:rPr>
              <a:t>1.磁现象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994657" y="5081231"/>
            <a:ext cx="10217844" cy="11991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任何一个磁体都有两个磁极,即使把一个磁体从中间分开,分开的两个磁体各自有自己的南、北极.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648037" y="4498754"/>
            <a:ext cx="1974242" cy="73740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失分警示</a:t>
            </a:r>
          </a:p>
        </p:txBody>
      </p:sp>
      <p:sp>
        <p:nvSpPr>
          <p:cNvPr id="101" name="文本框 100"/>
          <p:cNvSpPr txBox="1"/>
          <p:nvPr/>
        </p:nvSpPr>
        <p:spPr>
          <a:xfrm>
            <a:off x="353649" y="1567544"/>
            <a:ext cx="11483115" cy="378565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200000"/>
              </a:lnSpc>
            </a:pP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(1)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磁性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: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物体能够吸引</a:t>
            </a:r>
            <a:r>
              <a:rPr lang="en-US" sz="2400" b="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①                   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等物质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物体就具有磁性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具有磁性的物体叫</a:t>
            </a:r>
            <a:r>
              <a:rPr lang="en-US" sz="2400" b="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②</a:t>
            </a:r>
            <a:r>
              <a:rPr lang="zh-CN" sz="2400" b="0" u="sng">
                <a:solidFill>
                  <a:srgbClr val="FF00FF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.(2)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磁极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: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磁体上吸引能力最强的两个部位叫磁极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能够自由转动的磁体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静止时指南的磁极叫</a:t>
            </a:r>
            <a:r>
              <a:rPr lang="en-US" sz="2400" b="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③</a:t>
            </a:r>
            <a:r>
              <a:rPr lang="zh-CN" sz="2400" b="0" u="sng">
                <a:solidFill>
                  <a:srgbClr val="FF00FF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极或</a:t>
            </a:r>
            <a:r>
              <a:rPr lang="en-US" sz="2400" b="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④</a:t>
            </a:r>
            <a:r>
              <a:rPr lang="en-US" sz="2400" b="0" u="sng">
                <a:solidFill>
                  <a:srgbClr val="FF00FF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极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指北的磁极叫</a:t>
            </a:r>
            <a:r>
              <a:rPr lang="en-US" sz="2400" b="0" u="sng">
                <a:solidFill>
                  <a:schemeClr val="tx1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⑤</a:t>
            </a:r>
            <a:r>
              <a:rPr lang="zh-CN" sz="2400" b="0" u="sng">
                <a:solidFill>
                  <a:srgbClr val="FF00FF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极或</a:t>
            </a:r>
            <a:r>
              <a:rPr lang="en-US" sz="2400" b="0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⑥</a:t>
            </a:r>
            <a:r>
              <a:rPr lang="en-US" sz="2400" b="0" u="sng">
                <a:solidFill>
                  <a:srgbClr val="FF00FF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极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
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259025" y="1788574"/>
            <a:ext cx="1869197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铁、钴、镍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701578" y="2517723"/>
            <a:ext cx="1869197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磁体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688880" y="4038265"/>
            <a:ext cx="1869197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南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3206333" y="4038265"/>
            <a:ext cx="880630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S 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6461554" y="4038265"/>
            <a:ext cx="1869197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北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8066625" y="4038265"/>
            <a:ext cx="732060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N  </a:t>
            </a:r>
          </a:p>
        </p:txBody>
      </p:sp>
    </p:spTree>
    <p:extLst>
      <p:ext uri="{BB962C8B-B14F-4D97-AF65-F5344CB8AC3E}">
        <p14:creationId xmlns:p14="http://schemas.microsoft.com/office/powerpoint/2010/main" val="2139722537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" grpId="0"/>
      <p:bldP spid="3" grpId="0"/>
      <p:bldP spid="4" grpId="0"/>
      <p:bldP spid="11" grpId="0"/>
      <p:bldP spid="13" grpId="0"/>
      <p:bldP spid="1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磁现象　磁场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101" name="文本框 100"/>
          <p:cNvSpPr txBox="1"/>
          <p:nvPr/>
        </p:nvSpPr>
        <p:spPr>
          <a:xfrm>
            <a:off x="217142" y="1224564"/>
            <a:ext cx="11483115" cy="452415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20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(3)磁极间相互作用的规律:同名磁极</a:t>
            </a:r>
            <a:r>
              <a:rPr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⑦           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,异名磁极</a:t>
            </a:r>
            <a:r>
              <a:rPr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⑧            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.(如图所示)</a:t>
            </a:r>
          </a:p>
          <a:p>
            <a:pPr indent="0" fontAlgn="auto">
              <a:lnSpc>
                <a:spcPct val="200000"/>
              </a:lnSpc>
            </a:pPr>
            <a:endParaRPr sz="24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fontAlgn="auto">
              <a:lnSpc>
                <a:spcPct val="200000"/>
              </a:lnSpc>
            </a:pPr>
            <a:endParaRPr sz="24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fontAlgn="auto">
              <a:lnSpc>
                <a:spcPct val="200000"/>
              </a:lnSpc>
            </a:pPr>
            <a:endParaRPr sz="24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fontAlgn="auto">
              <a:lnSpc>
                <a:spcPct val="20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(4)磁化:一些物体在磁体或电流的作用下会获得磁性,这种现象叫磁化.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5603780" y="1464649"/>
            <a:ext cx="1869197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相互排斥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842494" y="1538962"/>
            <a:ext cx="1869197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相互吸引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pic>
        <p:nvPicPr>
          <p:cNvPr id="728" name="18WHLWJJZKBWL97.jpg" descr="id:2147494937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014" y="2390058"/>
            <a:ext cx="4451405" cy="2604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591839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磁现象　磁场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42606" y="1014195"/>
            <a:ext cx="6095207" cy="55321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25000"/>
              </a:lnSpc>
            </a:pPr>
            <a:r>
              <a:rPr lang="en-US" sz="2400" b="1">
                <a:latin typeface="+mn-ea"/>
              </a:rPr>
              <a:t>2</a:t>
            </a:r>
            <a:r>
              <a:rPr sz="2400" b="1">
                <a:latin typeface="+mn-ea"/>
              </a:rPr>
              <a:t>.磁</a:t>
            </a:r>
            <a:r>
              <a:rPr lang="zh-CN" sz="2400" b="1">
                <a:latin typeface="+mn-ea"/>
              </a:rPr>
              <a:t>场</a:t>
            </a:r>
            <a:endParaRPr lang="zh-CN" sz="2400" b="1">
              <a:latin typeface="+mn-ea"/>
              <a:ea typeface="宋体" panose="02010600030101010101" pitchFamily="2" charset="-122"/>
            </a:endParaRPr>
          </a:p>
        </p:txBody>
      </p:sp>
      <p:sp>
        <p:nvSpPr>
          <p:cNvPr id="101" name="文本框 100"/>
          <p:cNvSpPr txBox="1"/>
          <p:nvPr/>
        </p:nvSpPr>
        <p:spPr>
          <a:xfrm>
            <a:off x="353649" y="1567544"/>
            <a:ext cx="11483115" cy="452415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20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(1)概念:磁体周围存在一种看不见、摸不着的特殊物质,能使磁针偏转,我们把它称为磁场.</a:t>
            </a:r>
          </a:p>
          <a:p>
            <a:pPr indent="0" fontAlgn="auto">
              <a:lnSpc>
                <a:spcPct val="20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(2)基本性质:对放入其中的磁体能够产生</a:t>
            </a:r>
            <a:r>
              <a:rPr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⑨           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,即磁极间、磁极与通电导线间通过</a:t>
            </a:r>
            <a:r>
              <a:rPr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⑩          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发生相互作用.</a:t>
            </a:r>
          </a:p>
          <a:p>
            <a:pPr indent="0" fontAlgn="auto">
              <a:lnSpc>
                <a:spcPct val="20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(3)方向:物理学中,把小磁针在磁场中静止时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11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        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极所指的方向规定为该点的磁场方向.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6250126" y="3279900"/>
            <a:ext cx="1869197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力的作用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939037" y="3996345"/>
            <a:ext cx="1869197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磁场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181550" y="4777576"/>
            <a:ext cx="1869197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北(或N)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407229265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磁现象　磁场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101" name="文本框 100"/>
          <p:cNvSpPr txBox="1"/>
          <p:nvPr/>
        </p:nvSpPr>
        <p:spPr>
          <a:xfrm>
            <a:off x="103492" y="682148"/>
            <a:ext cx="11483115" cy="378547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20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(4)磁感线</a:t>
            </a:r>
          </a:p>
          <a:p>
            <a:pPr indent="0" fontAlgn="auto">
              <a:lnSpc>
                <a:spcPct val="20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a.定义:描述磁场分布的假想的曲线.磁感线与光线一样,实际并不存在. </a:t>
            </a:r>
          </a:p>
          <a:p>
            <a:pPr indent="0" fontAlgn="auto">
              <a:lnSpc>
                <a:spcPct val="20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b.方向:磁体外部的磁感线从磁体的</a:t>
            </a:r>
            <a:r>
              <a:rPr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（12）  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极出发,回到</a:t>
            </a:r>
            <a:r>
              <a:rPr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（13）   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极;磁体内部的磁感线从</a:t>
            </a:r>
            <a:r>
              <a:rPr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（14）  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极指向</a:t>
            </a:r>
            <a:r>
              <a:rPr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（15）   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极.</a:t>
            </a:r>
          </a:p>
          <a:p>
            <a:pPr indent="0" fontAlgn="auto">
              <a:lnSpc>
                <a:spcPct val="20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c.几种常见磁场的磁感线分布.(如图所示)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5692669" y="2426897"/>
            <a:ext cx="1869197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N 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604400" y="2426897"/>
            <a:ext cx="1869197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S 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897133" y="3111586"/>
            <a:ext cx="1869197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S  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4079979" y="3111586"/>
            <a:ext cx="1869197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N  </a:t>
            </a:r>
          </a:p>
        </p:txBody>
      </p:sp>
      <p:pic>
        <p:nvPicPr>
          <p:cNvPr id="734" name="18WHLWJJZKBWL98.jpg" descr="id:2147494944;FounderCES"/>
          <p:cNvPicPr>
            <a:picLocks noChangeAspect="1"/>
          </p:cNvPicPr>
          <p:nvPr/>
        </p:nvPicPr>
        <p:blipFill>
          <a:blip r:embed="rId2"/>
          <a:srcRect b="48537"/>
          <a:stretch>
            <a:fillRect/>
          </a:stretch>
        </p:blipFill>
        <p:spPr>
          <a:xfrm>
            <a:off x="552378" y="4564167"/>
            <a:ext cx="5296480" cy="1963239"/>
          </a:xfrm>
          <a:prstGeom prst="rect">
            <a:avLst/>
          </a:prstGeom>
        </p:spPr>
      </p:pic>
      <p:pic>
        <p:nvPicPr>
          <p:cNvPr id="10" name="18WHLWJJZKBWL98.jpg" descr="id:2147494944;FounderCES"/>
          <p:cNvPicPr>
            <a:picLocks noChangeAspect="1"/>
          </p:cNvPicPr>
          <p:nvPr/>
        </p:nvPicPr>
        <p:blipFill>
          <a:blip r:embed="rId2"/>
          <a:srcRect t="47201"/>
          <a:stretch>
            <a:fillRect/>
          </a:stretch>
        </p:blipFill>
        <p:spPr>
          <a:xfrm>
            <a:off x="6809489" y="4803618"/>
            <a:ext cx="4283787" cy="1629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1696176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磁现象　磁场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5" name="圆角矩形 36"/>
          <p:cNvSpPr/>
          <p:nvPr/>
        </p:nvSpPr>
        <p:spPr>
          <a:xfrm>
            <a:off x="361903" y="1216942"/>
            <a:ext cx="11483750" cy="4474611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713648" y="1628517"/>
            <a:ext cx="10762484" cy="3415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400" b="1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楷体" panose="02010609060101010101" pitchFamily="49" charset="-122"/>
              </a:rPr>
              <a:t>磁感线</a:t>
            </a:r>
          </a:p>
          <a:p>
            <a:pPr algn="l">
              <a:lnSpc>
                <a:spcPct val="150000"/>
              </a:lnSpc>
            </a:pP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1.磁感线布满磁体周围的所有空间,并且磁感线不相交.</a:t>
            </a:r>
          </a:p>
          <a:p>
            <a:pPr algn="l">
              <a:lnSpc>
                <a:spcPct val="150000"/>
              </a:lnSpc>
            </a:pP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2.磁感线的形状可以是直的,也可以是弯曲的.</a:t>
            </a:r>
          </a:p>
          <a:p>
            <a:pPr algn="l">
              <a:lnSpc>
                <a:spcPct val="150000"/>
              </a:lnSpc>
            </a:pP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3.磁感线是闭合的曲线.</a:t>
            </a:r>
          </a:p>
          <a:p>
            <a:pPr algn="l">
              <a:lnSpc>
                <a:spcPct val="150000"/>
              </a:lnSpc>
            </a:pP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4.磁感线上任意一点的切线方向与该点的磁场方向一致.</a:t>
            </a:r>
          </a:p>
          <a:p>
            <a:pPr algn="l">
              <a:lnSpc>
                <a:spcPct val="150000"/>
              </a:lnSpc>
            </a:pP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5.磁感线可以表示磁场的强弱,磁感线密集处磁场较强,稀疏处磁场较弱.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794703" y="811090"/>
            <a:ext cx="1974242" cy="73740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得分指南</a:t>
            </a:r>
          </a:p>
        </p:txBody>
      </p:sp>
    </p:spTree>
    <p:extLst>
      <p:ext uri="{BB962C8B-B14F-4D97-AF65-F5344CB8AC3E}">
        <p14:creationId xmlns:p14="http://schemas.microsoft.com/office/powerpoint/2010/main" val="2600234471"/>
      </p:ext>
    </p:extLst>
  </p:cSld>
  <p:clrMapOvr>
    <a:masterClrMapping/>
  </p:clrMapOvr>
  <p:transition spd="med">
    <p:wipe dir="d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磁现象　磁场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5" name="圆角矩形 36"/>
          <p:cNvSpPr/>
          <p:nvPr/>
        </p:nvSpPr>
        <p:spPr>
          <a:xfrm>
            <a:off x="361903" y="1262038"/>
            <a:ext cx="11483750" cy="4629587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713648" y="1628518"/>
            <a:ext cx="10762484" cy="39703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buClrTx/>
              <a:buSzTx/>
              <a:buFontTx/>
            </a:pPr>
            <a:r>
              <a:rPr lang="zh-CN" altLang="en-US" sz="2400" b="1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楷体" panose="02010609060101010101" pitchFamily="49" charset="-122"/>
              </a:rPr>
              <a:t>物理方法在本章中的应用</a:t>
            </a:r>
          </a:p>
          <a:p>
            <a:pPr algn="l">
              <a:lnSpc>
                <a:spcPct val="150000"/>
              </a:lnSpc>
            </a:pP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1.转换法</a:t>
            </a:r>
          </a:p>
          <a:p>
            <a:pPr algn="l">
              <a:lnSpc>
                <a:spcPct val="150000"/>
              </a:lnSpc>
            </a:pP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☆用小磁针静止时N极的指向确定某一点的磁场方向.</a:t>
            </a:r>
          </a:p>
          <a:p>
            <a:pPr algn="l">
              <a:lnSpc>
                <a:spcPct val="150000"/>
              </a:lnSpc>
            </a:pP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☆用铁屑的排列情况显示磁体周围的磁场分布.</a:t>
            </a:r>
          </a:p>
          <a:p>
            <a:pPr algn="l">
              <a:lnSpc>
                <a:spcPct val="150000"/>
              </a:lnSpc>
            </a:pP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☆通过磁体吸引大头针的多少判断磁体的磁性强弱.</a:t>
            </a:r>
          </a:p>
          <a:p>
            <a:pPr algn="l">
              <a:lnSpc>
                <a:spcPct val="150000"/>
              </a:lnSpc>
            </a:pP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2.理想模型法</a:t>
            </a:r>
          </a:p>
          <a:p>
            <a:pPr algn="l">
              <a:lnSpc>
                <a:spcPct val="150000"/>
              </a:lnSpc>
            </a:pP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☆用磁感线描述磁场的分布.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794703" y="811090"/>
            <a:ext cx="1974242" cy="73740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得分指南</a:t>
            </a:r>
          </a:p>
        </p:txBody>
      </p:sp>
    </p:spTree>
    <p:extLst>
      <p:ext uri="{BB962C8B-B14F-4D97-AF65-F5344CB8AC3E}">
        <p14:creationId xmlns:p14="http://schemas.microsoft.com/office/powerpoint/2010/main" val="728988556"/>
      </p:ext>
    </p:extLst>
  </p:cSld>
  <p:clrMapOvr>
    <a:masterClrMapping/>
  </p:clrMapOvr>
  <p:transition spd="med"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磁现象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06981" y="1666626"/>
            <a:ext cx="10977721" cy="1753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3.[2014河南,5]在一块有机玻璃板上,安装一个用导线绕成的螺线管,在板面上均匀撒满铁屑,通电后铁屑的分布如图所示.图中</a:t>
            </a:r>
            <a:r>
              <a:rPr lang="zh-CN" altLang="en-US" sz="2400" i="1">
                <a:latin typeface="宋体" panose="02010600030101010101" pitchFamily="2" charset="-122"/>
                <a:ea typeface="宋体" panose="02010600030101010101" pitchFamily="2" charset="-122"/>
              </a:rPr>
              <a:t>A、B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两点相比,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     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点磁场较强;实验中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           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(选填“能”或“不能”)用铜屑代替铁屑显示磁场分布.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979637" y="2313206"/>
            <a:ext cx="1425389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i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A</a:t>
            </a:r>
            <a:endParaRPr lang="zh-CN" altLang="en-US" sz="2400" b="1" i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01259" y="2844824"/>
            <a:ext cx="1377771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不能</a:t>
            </a:r>
          </a:p>
        </p:txBody>
      </p:sp>
      <p:pic>
        <p:nvPicPr>
          <p:cNvPr id="692" name="15liquli-69.jpg" descr="id:2147494685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3946" y="3509823"/>
            <a:ext cx="3059667" cy="1970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541117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磁现象　磁场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101" name="文本框 100"/>
          <p:cNvSpPr txBox="1"/>
          <p:nvPr/>
        </p:nvSpPr>
        <p:spPr>
          <a:xfrm>
            <a:off x="103492" y="682148"/>
            <a:ext cx="11483115" cy="563248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(5)地磁场</a:t>
            </a:r>
          </a:p>
          <a:p>
            <a:pPr indent="0" fontAlgn="auto">
              <a:lnSpc>
                <a:spcPct val="15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a.地球周围存在着地磁场.地磁场的形状与</a:t>
            </a:r>
            <a:r>
              <a:rPr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（16）         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的磁场很相似,如图所示.</a:t>
            </a:r>
          </a:p>
          <a:p>
            <a:pPr indent="0" fontAlgn="auto">
              <a:lnSpc>
                <a:spcPct val="150000"/>
              </a:lnSpc>
            </a:pPr>
            <a:endParaRPr sz="24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</a:pPr>
            <a:endParaRPr sz="24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</a:pPr>
            <a:endParaRPr sz="24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</a:pPr>
            <a:endParaRPr sz="24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</a:pPr>
            <a:endParaRPr sz="24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b.地磁场两极与地理两极</a:t>
            </a:r>
            <a:r>
              <a:rPr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（17）      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;地磁场的北极在地理</a:t>
            </a:r>
            <a:r>
              <a:rPr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（18）     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附近,地磁场的南极在地理</a:t>
            </a:r>
            <a:r>
              <a:rPr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（19）          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附近.</a:t>
            </a:r>
          </a:p>
          <a:p>
            <a:pPr indent="0" fontAlgn="auto">
              <a:lnSpc>
                <a:spcPct val="15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c.世界上最早记述地磁偏角的人是我国宋代学者</a:t>
            </a:r>
            <a:r>
              <a:rPr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（20）      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6659013" y="1319836"/>
            <a:ext cx="1869197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条形磁体 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4298390" y="4598465"/>
            <a:ext cx="1869197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不重合 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045667" y="4576870"/>
            <a:ext cx="1869197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南极  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3295221" y="5134529"/>
            <a:ext cx="1869197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北极 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316787" y="5713783"/>
            <a:ext cx="1869197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沈括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pic>
        <p:nvPicPr>
          <p:cNvPr id="742" name="18WHLWJJZKBWL99.jpg" descr="id:2147494993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8866" y="2136634"/>
            <a:ext cx="2471733" cy="2140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4139257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8" grpId="0"/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磁现象　磁场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5" name="圆角矩形 36"/>
          <p:cNvSpPr/>
          <p:nvPr/>
        </p:nvSpPr>
        <p:spPr>
          <a:xfrm>
            <a:off x="361903" y="1262037"/>
            <a:ext cx="11483750" cy="4386325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1236820" y="2083918"/>
            <a:ext cx="9716140" cy="3046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lnSpc>
                <a:spcPct val="200000"/>
              </a:lnSpc>
              <a:buClrTx/>
              <a:buSzTx/>
              <a:buFontTx/>
            </a:pPr>
            <a:r>
              <a:rPr lang="zh-CN" altLang="en-US" sz="2400" b="1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楷体" panose="02010609060101010101" pitchFamily="49" charset="-122"/>
              </a:rPr>
              <a:t>涉及磁现象的古语</a:t>
            </a:r>
          </a:p>
          <a:p>
            <a:pPr algn="l" fontAlgn="auto">
              <a:lnSpc>
                <a:spcPct val="200000"/>
              </a:lnSpc>
              <a:buClrTx/>
              <a:buSzTx/>
              <a:buFontTx/>
            </a:pP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《论衡》:“司南之杓,投之于地,其柢指南.”——地磁场的作用.</a:t>
            </a:r>
          </a:p>
          <a:p>
            <a:pPr algn="l" fontAlgn="auto">
              <a:lnSpc>
                <a:spcPct val="200000"/>
              </a:lnSpc>
              <a:buClrTx/>
              <a:buSzTx/>
              <a:buFontTx/>
            </a:pP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《梦溪笔谈》:“方家以磁石磨针锋,则能指南,然常微偏东,不全南也.”——地磁偏角的存在.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794703" y="811090"/>
            <a:ext cx="1974242" cy="73740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得分指南</a:t>
            </a:r>
          </a:p>
        </p:txBody>
      </p:sp>
    </p:spTree>
    <p:extLst>
      <p:ext uri="{BB962C8B-B14F-4D97-AF65-F5344CB8AC3E}">
        <p14:creationId xmlns:p14="http://schemas.microsoft.com/office/powerpoint/2010/main" val="3266108648"/>
      </p:ext>
    </p:extLst>
  </p:cSld>
  <p:clrMapOvr>
    <a:masterClrMapping/>
  </p:clrMapOvr>
  <p:transition spd="med">
    <p:wipe dir="d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电生磁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>
                <a:solidFill>
                  <a:schemeClr val="bg1"/>
                </a:solidFill>
                <a:sym typeface="+mn-lt"/>
              </a:rPr>
              <a:t>2</a:t>
            </a:r>
          </a:p>
        </p:txBody>
      </p:sp>
      <p:sp>
        <p:nvSpPr>
          <p:cNvPr id="6" name="矩形 5"/>
          <p:cNvSpPr/>
          <p:nvPr/>
        </p:nvSpPr>
        <p:spPr>
          <a:xfrm>
            <a:off x="242606" y="1014195"/>
            <a:ext cx="6095207" cy="55321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25000"/>
              </a:lnSpc>
            </a:pPr>
            <a:r>
              <a:rPr sz="2400" b="1">
                <a:latin typeface="+mn-ea"/>
              </a:rPr>
              <a:t>1.电流的磁效应</a:t>
            </a:r>
          </a:p>
        </p:txBody>
      </p:sp>
      <p:sp>
        <p:nvSpPr>
          <p:cNvPr id="101" name="文本框 100"/>
          <p:cNvSpPr txBox="1"/>
          <p:nvPr/>
        </p:nvSpPr>
        <p:spPr>
          <a:xfrm>
            <a:off x="353649" y="1567543"/>
            <a:ext cx="11483115" cy="230748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(1)通电导线周围存在与</a:t>
            </a:r>
            <a:r>
              <a:rPr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（21）             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方向有关的磁场,这种现象叫电流的磁效应.</a:t>
            </a:r>
          </a:p>
          <a:p>
            <a:pPr indent="0" fontAlgn="auto">
              <a:lnSpc>
                <a:spcPct val="15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(2)奥斯特实验:丹麦物理学家</a:t>
            </a:r>
            <a:r>
              <a:rPr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（22）           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第一个发现了电与磁之间的联系,证实了电流周围存在着磁场.实验过程如图所示.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4589817" y="1611368"/>
            <a:ext cx="1869197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电流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312353" y="2675875"/>
            <a:ext cx="1869197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奥斯特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pic>
        <p:nvPicPr>
          <p:cNvPr id="753" name="18WHLWJJZKBWL100.jpg" descr="id:2147495028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40" y="3875032"/>
            <a:ext cx="6339650" cy="2095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747121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电生磁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>
                <a:solidFill>
                  <a:schemeClr val="bg1"/>
                </a:solidFill>
                <a:sym typeface="+mn-lt"/>
              </a:rPr>
              <a:t>2</a:t>
            </a:r>
          </a:p>
        </p:txBody>
      </p:sp>
      <p:sp>
        <p:nvSpPr>
          <p:cNvPr id="101" name="文本框 100"/>
          <p:cNvSpPr txBox="1"/>
          <p:nvPr/>
        </p:nvSpPr>
        <p:spPr>
          <a:xfrm>
            <a:off x="353649" y="1567543"/>
            <a:ext cx="11483115" cy="378547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200000"/>
              </a:lnSpc>
            </a:pPr>
            <a:r>
              <a:rPr lang="en-US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a.实验现象: 如果导线在小磁针的正上方并且两者平行,当导线通电时, 小磁针</a:t>
            </a:r>
            <a:r>
              <a:rPr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（23）            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;切断电流时,小磁针又回到原来位置;当电流方向改变时,小磁针的偏转方向</a:t>
            </a:r>
            <a:r>
              <a:rPr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（24）            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</a:p>
          <a:p>
            <a:pPr indent="0" fontAlgn="auto">
              <a:lnSpc>
                <a:spcPct val="20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b.结论:比较甲、乙两图说明通电导体周围</a:t>
            </a:r>
            <a:r>
              <a:rPr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（25）                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;比较甲、丙两图说明磁场方向与</a:t>
            </a:r>
            <a:r>
              <a:rPr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（26）            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有关.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1359993" y="2529156"/>
            <a:ext cx="1869197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发生偏转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2838715" y="3324360"/>
            <a:ext cx="1869197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改变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181550" y="4015400"/>
            <a:ext cx="1869197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存在着磁场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430458" y="4790914"/>
            <a:ext cx="1869197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电流方向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274705976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电生磁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>
                <a:solidFill>
                  <a:schemeClr val="bg1"/>
                </a:solidFill>
                <a:sym typeface="+mn-lt"/>
              </a:rPr>
              <a:t>2</a:t>
            </a:r>
          </a:p>
        </p:txBody>
      </p:sp>
      <p:sp>
        <p:nvSpPr>
          <p:cNvPr id="6" name="矩形 5"/>
          <p:cNvSpPr/>
          <p:nvPr/>
        </p:nvSpPr>
        <p:spPr>
          <a:xfrm>
            <a:off x="495303" y="1014195"/>
            <a:ext cx="6095207" cy="55321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25000"/>
              </a:lnSpc>
            </a:pPr>
            <a:r>
              <a:rPr sz="2400" b="1">
                <a:latin typeface="+mn-ea"/>
              </a:rPr>
              <a:t>2.通电螺线管</a:t>
            </a:r>
          </a:p>
        </p:txBody>
      </p:sp>
      <p:sp>
        <p:nvSpPr>
          <p:cNvPr id="101" name="文本框 100"/>
          <p:cNvSpPr txBox="1"/>
          <p:nvPr/>
        </p:nvSpPr>
        <p:spPr>
          <a:xfrm>
            <a:off x="353649" y="1567543"/>
            <a:ext cx="11714860" cy="230748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(1)磁场:通电螺线管外部磁场与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27</a:t>
            </a:r>
            <a:r>
              <a:rPr lang="zh-CN" altLang="en-US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　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的磁场一样. </a:t>
            </a:r>
          </a:p>
          <a:p>
            <a:pPr indent="0" fontAlgn="auto">
              <a:lnSpc>
                <a:spcPct val="15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(2)磁极的影响因素: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28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          　　　　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 </a:t>
            </a:r>
          </a:p>
          <a:p>
            <a:pPr indent="0" fontAlgn="auto">
              <a:lnSpc>
                <a:spcPct val="15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(3)安培定则:如图所示,用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29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握住螺线管,让四指指向螺线管中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30</a:t>
            </a:r>
            <a:r>
              <a:rPr lang="zh-CN" altLang="en-US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 </a:t>
            </a:r>
            <a:r>
              <a:rPr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  　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,则大拇指所指的那端就是螺线管的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31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极.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5545368" y="1621531"/>
            <a:ext cx="1869197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条形磁体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4050773" y="2184271"/>
            <a:ext cx="3210777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螺线管中电流的方向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pic>
        <p:nvPicPr>
          <p:cNvPr id="759" name="18WHLWJJZKBWL101.jpg" descr="id:2147495035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3638" y="3962048"/>
            <a:ext cx="2886969" cy="1945455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4721245" y="2745106"/>
            <a:ext cx="1869197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右手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323756" y="2745106"/>
            <a:ext cx="1869197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电流的方向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6063460" y="3313562"/>
            <a:ext cx="1869197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N  </a:t>
            </a:r>
          </a:p>
        </p:txBody>
      </p:sp>
    </p:spTree>
    <p:extLst>
      <p:ext uri="{BB962C8B-B14F-4D97-AF65-F5344CB8AC3E}">
        <p14:creationId xmlns:p14="http://schemas.microsoft.com/office/powerpoint/2010/main" val="2380003937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8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电磁铁　电磁继电器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>
                <a:solidFill>
                  <a:schemeClr val="bg1"/>
                </a:solidFill>
                <a:sym typeface="+mn-lt"/>
              </a:rPr>
              <a:t>3</a:t>
            </a:r>
          </a:p>
        </p:txBody>
      </p:sp>
      <p:sp>
        <p:nvSpPr>
          <p:cNvPr id="6" name="矩形 5"/>
          <p:cNvSpPr/>
          <p:nvPr/>
        </p:nvSpPr>
        <p:spPr>
          <a:xfrm>
            <a:off x="242606" y="1014195"/>
            <a:ext cx="6095207" cy="55321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25000"/>
              </a:lnSpc>
            </a:pPr>
            <a:r>
              <a:rPr sz="2400" b="1">
                <a:latin typeface="+mn-ea"/>
              </a:rPr>
              <a:t>1.电磁铁</a:t>
            </a:r>
          </a:p>
        </p:txBody>
      </p:sp>
      <p:sp>
        <p:nvSpPr>
          <p:cNvPr id="101" name="文本框 100"/>
          <p:cNvSpPr txBox="1"/>
          <p:nvPr/>
        </p:nvSpPr>
        <p:spPr>
          <a:xfrm>
            <a:off x="353649" y="1567543"/>
            <a:ext cx="11722479" cy="378547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20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(1)定义:内部插有铁芯的螺线管.</a:t>
            </a:r>
          </a:p>
          <a:p>
            <a:pPr indent="0" fontAlgn="auto">
              <a:lnSpc>
                <a:spcPct val="20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(2)影响电磁铁磁性强弱的因素: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32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　　　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33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　　　　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 </a:t>
            </a:r>
          </a:p>
          <a:p>
            <a:pPr indent="0" fontAlgn="auto">
              <a:lnSpc>
                <a:spcPct val="20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(3)优点:磁性的有无由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34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 </a:t>
            </a:r>
            <a:r>
              <a:rPr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　　　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控制;磁性的强弱由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35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36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　　　　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控制;磁极的极性由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37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       </a:t>
            </a:r>
            <a:r>
              <a:rPr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　　　　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控制. </a:t>
            </a:r>
          </a:p>
          <a:p>
            <a:pPr indent="0" fontAlgn="auto">
              <a:lnSpc>
                <a:spcPct val="20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(4)应用:电磁起重机、电铃、电磁继电器、高速磁浮列车等.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5490765" y="2472628"/>
            <a:ext cx="1834911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电流的大小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8890748" y="2472628"/>
            <a:ext cx="2403797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线圈匝数的多少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4427914" y="3230358"/>
            <a:ext cx="1834911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电流的有无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9997409" y="3230358"/>
            <a:ext cx="1448881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电流大小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1186026" y="3981737"/>
            <a:ext cx="2495225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线圈匝数的多少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7177741" y="3981737"/>
            <a:ext cx="3678076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通电螺线管中电流的方向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088848952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1" grpId="0"/>
      <p:bldP spid="12" grpId="0"/>
      <p:bldP spid="13" grpId="0"/>
      <p:bldP spid="1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电磁铁　电磁继电器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>
                <a:solidFill>
                  <a:schemeClr val="bg1"/>
                </a:solidFill>
                <a:sym typeface="+mn-lt"/>
              </a:rPr>
              <a:t>3</a:t>
            </a:r>
          </a:p>
        </p:txBody>
      </p:sp>
      <p:sp>
        <p:nvSpPr>
          <p:cNvPr id="6" name="矩形 5"/>
          <p:cNvSpPr/>
          <p:nvPr/>
        </p:nvSpPr>
        <p:spPr>
          <a:xfrm>
            <a:off x="668001" y="810313"/>
            <a:ext cx="6095207" cy="55321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25000"/>
              </a:lnSpc>
            </a:pPr>
            <a:r>
              <a:rPr sz="2400" b="1">
                <a:latin typeface="+mn-ea"/>
              </a:rPr>
              <a:t>2.电磁继电器</a:t>
            </a:r>
          </a:p>
        </p:txBody>
      </p:sp>
      <p:sp>
        <p:nvSpPr>
          <p:cNvPr id="101" name="文本框 100"/>
          <p:cNvSpPr txBox="1"/>
          <p:nvPr/>
        </p:nvSpPr>
        <p:spPr>
          <a:xfrm>
            <a:off x="516823" y="1227104"/>
            <a:ext cx="11097720" cy="563231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(1)构造:主要由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38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、衔铁、触点和弹簧构成. </a:t>
            </a:r>
          </a:p>
          <a:p>
            <a:pPr indent="0" fontAlgn="auto">
              <a:lnSpc>
                <a:spcPct val="15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(2)实质:利用电磁铁来控制工作电路的一种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39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 </a:t>
            </a:r>
          </a:p>
          <a:p>
            <a:pPr indent="0" fontAlgn="auto">
              <a:lnSpc>
                <a:spcPct val="15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(3)作用:利用低电压、弱电流电路的通断,来间接控制高电压、强电流电路的通断.</a:t>
            </a:r>
          </a:p>
          <a:p>
            <a:pPr indent="0" fontAlgn="auto">
              <a:lnSpc>
                <a:spcPct val="15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(4)工作原理:如图所示为一种温度自动报警装置,当温度升高到某一温度时,控制电路中的电阻变小,电流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（40）　   　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,电磁铁磁</a:t>
            </a:r>
          </a:p>
          <a:p>
            <a:pPr indent="0" fontAlgn="auto">
              <a:lnSpc>
                <a:spcPct val="15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性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（41）　　　　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,从而吸引衔铁使动触点与静触</a:t>
            </a:r>
          </a:p>
          <a:p>
            <a:pPr indent="0" fontAlgn="auto">
              <a:lnSpc>
                <a:spcPct val="15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点1断开,灯泡所在工作电路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（42）　   　　　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,灯</a:t>
            </a:r>
          </a:p>
          <a:p>
            <a:pPr indent="0" fontAlgn="auto">
              <a:lnSpc>
                <a:spcPct val="15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泡熄灭,动触点与静触点2接触,电铃所在工作电</a:t>
            </a:r>
          </a:p>
          <a:p>
            <a:pPr indent="0" fontAlgn="auto">
              <a:lnSpc>
                <a:spcPct val="15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路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（43）　　　　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,发出报警信号. 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3420300" y="1302687"/>
            <a:ext cx="1834911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电磁铁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142820" y="1858441"/>
            <a:ext cx="1834911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开关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4643151" y="3501566"/>
            <a:ext cx="1834911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变大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701579" y="4047157"/>
            <a:ext cx="1834911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增强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142831" y="4583221"/>
            <a:ext cx="1834911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断开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1818403" y="5715053"/>
            <a:ext cx="1834911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接通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</a:t>
            </a:r>
          </a:p>
        </p:txBody>
      </p:sp>
      <p:pic>
        <p:nvPicPr>
          <p:cNvPr id="777" name="18WHLWJJZKBWL102.jpg" descr="id:2147495049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5357" y="3620338"/>
            <a:ext cx="3191729" cy="2094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6096523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8" grpId="0"/>
      <p:bldP spid="15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电动机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>
                <a:solidFill>
                  <a:schemeClr val="bg1"/>
                </a:solidFill>
                <a:sym typeface="+mn-lt"/>
              </a:rPr>
              <a:t>4</a:t>
            </a:r>
          </a:p>
        </p:txBody>
      </p:sp>
      <p:sp>
        <p:nvSpPr>
          <p:cNvPr id="6" name="矩形 5"/>
          <p:cNvSpPr/>
          <p:nvPr/>
        </p:nvSpPr>
        <p:spPr>
          <a:xfrm>
            <a:off x="242606" y="1014195"/>
            <a:ext cx="6095207" cy="55321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25000"/>
              </a:lnSpc>
            </a:pPr>
            <a:r>
              <a:rPr sz="2400" b="1">
                <a:latin typeface="+mn-ea"/>
              </a:rPr>
              <a:t>1.磁场对通电导线的作用</a:t>
            </a:r>
          </a:p>
        </p:txBody>
      </p:sp>
      <p:sp>
        <p:nvSpPr>
          <p:cNvPr id="101" name="文本框 100"/>
          <p:cNvSpPr txBox="1"/>
          <p:nvPr/>
        </p:nvSpPr>
        <p:spPr>
          <a:xfrm>
            <a:off x="353649" y="1567544"/>
            <a:ext cx="11722479" cy="452415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(1)定义:通电导线在磁场中要受到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44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 　　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的作用. </a:t>
            </a:r>
          </a:p>
          <a:p>
            <a:pPr indent="0" fontAlgn="auto">
              <a:lnSpc>
                <a:spcPct val="15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(2)方向:力的方向跟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45</a:t>
            </a:r>
            <a:r>
              <a:rPr lang="zh-CN" altLang="en-US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    　　   　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46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          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都有关系,当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47</a:t>
            </a:r>
            <a:r>
              <a:rPr lang="zh-CN" altLang="en-US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                    　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发生改变时,通电导线受力的方向也发生改变. </a:t>
            </a:r>
          </a:p>
          <a:p>
            <a:pPr indent="0" fontAlgn="auto">
              <a:lnSpc>
                <a:spcPct val="150000"/>
              </a:lnSpc>
            </a:pPr>
            <a:r>
              <a:rPr sz="2400" b="1">
                <a:latin typeface="微软雅黑" panose="020B0503020204020204" charset="-122"/>
                <a:ea typeface="微软雅黑"/>
                <a:cs typeface="微软雅黑" panose="020B0503020204020204" charset="-122"/>
              </a:rPr>
              <a:t>2.电动机</a:t>
            </a:r>
            <a:endParaRPr sz="2400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indent="0" fontAlgn="auto">
              <a:lnSpc>
                <a:spcPct val="15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(1)原理:通电线圈在磁场中受到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（48）　　　　　　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(力的方向跟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（49）　　　　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方向和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（50）　　　　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方向有关). </a:t>
            </a:r>
          </a:p>
          <a:p>
            <a:pPr indent="0" fontAlgn="auto">
              <a:lnSpc>
                <a:spcPct val="15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(2)应用:扬声器、电流表、电压表等.</a:t>
            </a:r>
          </a:p>
          <a:p>
            <a:pPr indent="0" fontAlgn="auto">
              <a:lnSpc>
                <a:spcPct val="15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(3)能量转化:主要将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（51）　　　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能转化为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（52）　　　　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能. 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5706637" y="1710451"/>
            <a:ext cx="1834911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力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059662" y="2239529"/>
            <a:ext cx="2403797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电流的方向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   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7541549" y="2239529"/>
            <a:ext cx="2494590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磁感线的方向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1605707" y="2796553"/>
            <a:ext cx="4100931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电流的方向或磁感线的方向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5507273" y="3807072"/>
            <a:ext cx="2495225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力的作用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9910425" y="3873127"/>
            <a:ext cx="1290152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电流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497135" y="4407921"/>
            <a:ext cx="1290152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磁场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4059662" y="5476238"/>
            <a:ext cx="1290152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电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175201" y="5487036"/>
            <a:ext cx="1290152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机械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416378823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1" grpId="0"/>
      <p:bldP spid="12" grpId="0"/>
      <p:bldP spid="13" grpId="0"/>
      <p:bldP spid="14" grpId="0"/>
      <p:bldP spid="3" grpId="0"/>
      <p:bldP spid="4" grpId="0"/>
      <p:bldP spid="5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磁生电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>
                <a:solidFill>
                  <a:schemeClr val="bg1"/>
                </a:solidFill>
                <a:sym typeface="+mn-lt"/>
              </a:rPr>
              <a:t>5</a:t>
            </a:r>
          </a:p>
        </p:txBody>
      </p:sp>
      <p:sp>
        <p:nvSpPr>
          <p:cNvPr id="6" name="矩形 5"/>
          <p:cNvSpPr/>
          <p:nvPr/>
        </p:nvSpPr>
        <p:spPr>
          <a:xfrm>
            <a:off x="265463" y="742352"/>
            <a:ext cx="6095207" cy="55321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25000"/>
              </a:lnSpc>
            </a:pPr>
            <a:r>
              <a:rPr sz="2400" b="1">
                <a:latin typeface="+mn-ea"/>
              </a:rPr>
              <a:t>1.磁场对通电导线的作用</a:t>
            </a:r>
          </a:p>
        </p:txBody>
      </p:sp>
      <p:sp>
        <p:nvSpPr>
          <p:cNvPr id="101" name="文本框 100"/>
          <p:cNvSpPr txBox="1"/>
          <p:nvPr/>
        </p:nvSpPr>
        <p:spPr>
          <a:xfrm>
            <a:off x="265396" y="1166130"/>
            <a:ext cx="11722479" cy="563248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(1)英国物理学家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53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　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发现了电磁感应现象. </a:t>
            </a:r>
          </a:p>
          <a:p>
            <a:pPr indent="0" fontAlgn="auto">
              <a:lnSpc>
                <a:spcPct val="15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(2)定义:闭合电路的一部分导体在磁场中做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（54）　　　　　　　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运动时,导体中会产生电流,这种现象叫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（55）　　　　　　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,产生的电流叫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（56）　　　　　　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 </a:t>
            </a:r>
          </a:p>
          <a:p>
            <a:pPr indent="0" fontAlgn="auto">
              <a:lnSpc>
                <a:spcPct val="15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(3)产生感应电流的条件:</a:t>
            </a:r>
          </a:p>
          <a:p>
            <a:pPr indent="0" fontAlgn="auto">
              <a:lnSpc>
                <a:spcPct val="15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A.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（57）　　　　　　　　　　　                  　　　　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; </a:t>
            </a:r>
          </a:p>
          <a:p>
            <a:pPr indent="0" fontAlgn="auto">
              <a:lnSpc>
                <a:spcPct val="15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B.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（58）　　　　　　　　                  　　　　　　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 </a:t>
            </a:r>
          </a:p>
          <a:p>
            <a:pPr indent="0" fontAlgn="auto">
              <a:lnSpc>
                <a:spcPct val="15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(4)感应电流的方向与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（59）　　　　　　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的方向和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（60）　　　　　　　　　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的方向有关,当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（61）　　　　　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的方向或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（62）　　　　　　　　　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的方向发生改变时,感应电流的方向也发生改变. </a:t>
            </a:r>
          </a:p>
          <a:p>
            <a:pPr indent="0" fontAlgn="auto">
              <a:lnSpc>
                <a:spcPct val="15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(5)应用:发电机、动圈式话筒等.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3421570" y="1262673"/>
            <a:ext cx="1834911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法拉第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6982821" y="1831129"/>
            <a:ext cx="1834911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切割磁感线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3789187" y="2345598"/>
            <a:ext cx="1834911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电磁感应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8533289" y="2388788"/>
            <a:ext cx="1834911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感应电流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1463485" y="3474255"/>
            <a:ext cx="5257751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闭合电路的一部分导体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1463484" y="4021116"/>
            <a:ext cx="5518702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在磁场中做切割磁感线运动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4032360" y="4560356"/>
            <a:ext cx="1834911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磁感线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8002498" y="4549559"/>
            <a:ext cx="2937128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导体切割磁感线运动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21" name="文本框 20"/>
          <p:cNvSpPr txBox="1"/>
          <p:nvPr/>
        </p:nvSpPr>
        <p:spPr>
          <a:xfrm>
            <a:off x="2197449" y="5076095"/>
            <a:ext cx="1834911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磁感线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22" name="文本框 21"/>
          <p:cNvSpPr txBox="1"/>
          <p:nvPr/>
        </p:nvSpPr>
        <p:spPr>
          <a:xfrm>
            <a:off x="6022192" y="5104677"/>
            <a:ext cx="2596177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导体切割磁感线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172749175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磁生电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>
                <a:solidFill>
                  <a:schemeClr val="bg1"/>
                </a:solidFill>
                <a:sym typeface="+mn-lt"/>
              </a:rPr>
              <a:t>5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10184709" y="2534237"/>
            <a:ext cx="788567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✕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3009508" y="2994719"/>
            <a:ext cx="7758690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闭合回路的一部分导体只有在磁场中做切割磁感线运动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10298359" y="4579410"/>
            <a:ext cx="561267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✕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2814589" y="5290140"/>
            <a:ext cx="8971382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闭合回路的一部分导体放置在磁场中静止时,若磁体来回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/>
              <a:sym typeface="+mn-ea"/>
            </a:endParaRPr>
          </a:p>
        </p:txBody>
      </p:sp>
      <p:sp>
        <p:nvSpPr>
          <p:cNvPr id="5" name="圆角矩形 36"/>
          <p:cNvSpPr/>
          <p:nvPr/>
        </p:nvSpPr>
        <p:spPr>
          <a:xfrm>
            <a:off x="373332" y="1173116"/>
            <a:ext cx="11483750" cy="5350479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236820" y="1309038"/>
            <a:ext cx="971614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 b="1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楷体" panose="02010609060101010101" pitchFamily="49" charset="-122"/>
              </a:rPr>
              <a:t>判断正误</a:t>
            </a:r>
          </a:p>
          <a:p>
            <a:pPr algn="l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1.闭合回路的一部分导体只要在磁场中运动,回路中一定能产生感应电流.	                                            （</a:t>
            </a:r>
            <a:r>
              <a:rPr lang="en-US" altLang="zh-CN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63</a:t>
            </a: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 (　　)</a:t>
            </a:r>
          </a:p>
          <a:p>
            <a:pPr algn="l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原因:</a:t>
            </a:r>
            <a:r>
              <a:rPr lang="zh-CN" altLang="en-US" sz="2400" u="sng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u="sng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64</a:t>
            </a:r>
            <a:r>
              <a:rPr lang="zh-CN" altLang="en-US" sz="2400" u="sng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lang="en-US" altLang="zh-CN" sz="2400" u="sng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___________________________________________________</a:t>
            </a:r>
            <a:endParaRPr lang="zh-CN" altLang="en-US" sz="2400" u="sng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 u="sng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                        　　　　　　　　　　　</a:t>
            </a: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 </a:t>
            </a:r>
          </a:p>
          <a:p>
            <a:pPr algn="l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2.闭合回路的一部分导体放置在磁场中静止时,回路中一定不能产生感应电流.	                                      （</a:t>
            </a:r>
            <a:r>
              <a:rPr lang="en-US" altLang="zh-CN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65</a:t>
            </a: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 (　　)</a:t>
            </a:r>
          </a:p>
          <a:p>
            <a:pPr algn="l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原因:</a:t>
            </a:r>
            <a:r>
              <a:rPr lang="zh-CN" altLang="en-US" sz="2400" u="sng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u="sng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66</a:t>
            </a:r>
            <a:r>
              <a:rPr lang="zh-CN" altLang="en-US" sz="2400" u="sng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lang="en-US" altLang="zh-CN" sz="2400" u="sng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___________________________________________________</a:t>
            </a:r>
            <a:endParaRPr lang="zh-CN" altLang="en-US" sz="2400" u="sng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 u="sng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　　                　　　　　               　　</a:t>
            </a: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 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840417" y="844753"/>
            <a:ext cx="1974242" cy="73740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易错小练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478088" y="3617798"/>
            <a:ext cx="6212031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才会产生感应电流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326977" y="5824299"/>
            <a:ext cx="8971382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运动使这部分导体切割磁感线,电路中也会产生感应电流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559328878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15" grpId="0"/>
      <p:bldP spid="16" grpId="0"/>
      <p:bldP spid="4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安培定则的应用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-1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>
                <a:solidFill>
                  <a:schemeClr val="bg1"/>
                </a:solidFill>
                <a:sym typeface="+mn-lt"/>
              </a:rPr>
              <a:t>2</a:t>
            </a:r>
          </a:p>
        </p:txBody>
      </p:sp>
      <p:sp>
        <p:nvSpPr>
          <p:cNvPr id="6" name="矩形 5"/>
          <p:cNvSpPr/>
          <p:nvPr/>
        </p:nvSpPr>
        <p:spPr>
          <a:xfrm>
            <a:off x="775869" y="1014330"/>
            <a:ext cx="1058597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fontAlgn="auto">
              <a:lnSpc>
                <a:spcPct val="150000"/>
              </a:lnSpc>
              <a:buClrTx/>
              <a:buSzTx/>
              <a:buFontTx/>
            </a:pPr>
            <a:r>
              <a:rPr lang="en-US" sz="2400">
                <a:latin typeface="宋体" panose="02010600030101010101" pitchFamily="2" charset="-122"/>
                <a:ea typeface="宋体" panose="02010600030101010101" pitchFamily="2" charset="-122"/>
              </a:rPr>
              <a:t>4.[2010河南,15]放在条形磁铁和通电螺线管旁边的小磁针,静止时N极的指向就是小磁针中心所在位置的磁场方向,如图所示的四幅图中,小磁针的指向错误的是                                                           </a:t>
            </a:r>
            <a:r>
              <a:rPr 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    )</a:t>
            </a:r>
            <a:endParaRPr 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0714231" y="2237623"/>
            <a:ext cx="551743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C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pic>
        <p:nvPicPr>
          <p:cNvPr id="694" name="HNL1-8.jpg" descr="id:2147494699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140" y="3265927"/>
            <a:ext cx="2843160" cy="1223928"/>
          </a:xfrm>
          <a:prstGeom prst="rect">
            <a:avLst/>
          </a:prstGeom>
        </p:spPr>
      </p:pic>
      <p:pic>
        <p:nvPicPr>
          <p:cNvPr id="695" name="HNL1-8-B.jpg" descr="id:2147494706;FounderCE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2996" y="3654636"/>
            <a:ext cx="2567606" cy="926680"/>
          </a:xfrm>
          <a:prstGeom prst="rect">
            <a:avLst/>
          </a:prstGeom>
        </p:spPr>
      </p:pic>
      <p:pic>
        <p:nvPicPr>
          <p:cNvPr id="696" name="HNL1-8-C.jpg" descr="id:2147494713;FounderCES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75838" y="3088085"/>
            <a:ext cx="1839990" cy="2059782"/>
          </a:xfrm>
          <a:prstGeom prst="rect">
            <a:avLst/>
          </a:prstGeom>
        </p:spPr>
      </p:pic>
      <p:pic>
        <p:nvPicPr>
          <p:cNvPr id="697" name="HNL1-8-D.jpg" descr="id:2147494720;FounderCES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31065" y="3446308"/>
            <a:ext cx="2533955" cy="1343336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775869" y="5252666"/>
            <a:ext cx="10585977" cy="645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fontAlgn="auto">
              <a:lnSpc>
                <a:spcPct val="150000"/>
              </a:lnSpc>
              <a:buClrTx/>
              <a:buSzTx/>
              <a:buFontTx/>
            </a:pPr>
            <a:r>
              <a:rPr 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     A                 B                    C               D  </a:t>
            </a:r>
            <a:endParaRPr 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79061000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磁生电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>
                <a:solidFill>
                  <a:schemeClr val="bg1"/>
                </a:solidFill>
                <a:sym typeface="+mn-lt"/>
              </a:rPr>
              <a:t>5</a:t>
            </a:r>
          </a:p>
        </p:txBody>
      </p:sp>
      <p:sp>
        <p:nvSpPr>
          <p:cNvPr id="6" name="矩形 5"/>
          <p:cNvSpPr/>
          <p:nvPr/>
        </p:nvSpPr>
        <p:spPr>
          <a:xfrm>
            <a:off x="265463" y="742352"/>
            <a:ext cx="6095207" cy="55321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25000"/>
              </a:lnSpc>
            </a:pPr>
            <a:r>
              <a:rPr sz="2400" b="1">
                <a:latin typeface="+mn-ea"/>
              </a:rPr>
              <a:t>2.发电机</a:t>
            </a:r>
          </a:p>
        </p:txBody>
      </p:sp>
      <p:sp>
        <p:nvSpPr>
          <p:cNvPr id="101" name="文本框 100"/>
          <p:cNvSpPr txBox="1"/>
          <p:nvPr/>
        </p:nvSpPr>
        <p:spPr>
          <a:xfrm>
            <a:off x="415871" y="1295701"/>
            <a:ext cx="11775177" cy="452415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(1)如图所示,交流发电机是主要把</a:t>
            </a:r>
            <a:r>
              <a:rPr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能转化为</a:t>
            </a:r>
            <a:r>
              <a:rPr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能的装置. </a:t>
            </a:r>
          </a:p>
          <a:p>
            <a:pPr indent="0" fontAlgn="auto">
              <a:lnSpc>
                <a:spcPct val="150000"/>
              </a:lnSpc>
            </a:pPr>
            <a:endParaRPr sz="24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</a:pPr>
            <a:endParaRPr sz="24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</a:pPr>
            <a:endParaRPr sz="24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</a:pPr>
            <a:endParaRPr sz="24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(2)原理:</a:t>
            </a:r>
            <a:r>
              <a:rPr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　　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现象. </a:t>
            </a:r>
          </a:p>
          <a:p>
            <a:pPr indent="0" fontAlgn="auto">
              <a:lnSpc>
                <a:spcPct val="15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(3)区分电动机和发电机的关键点是看外部电路中是否有电源;若有,则说明是</a:t>
            </a:r>
            <a:r>
              <a:rPr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  　</a:t>
            </a:r>
            <a:r>
              <a:rPr lang="zh-CN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机，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若没有,则说明是</a:t>
            </a:r>
            <a:r>
              <a:rPr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机. 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5147910" y="1371283"/>
            <a:ext cx="1834911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机械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7596151" y="1371283"/>
            <a:ext cx="654600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电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1845705" y="4134808"/>
            <a:ext cx="1834911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电磁感应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10735818" y="4691831"/>
            <a:ext cx="1016503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电动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2895223" y="5224720"/>
            <a:ext cx="1046344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发电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pic>
        <p:nvPicPr>
          <p:cNvPr id="808" name="18WHLWJJZKBWL103.jpg" descr="id:2147495091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9817" y="2058512"/>
            <a:ext cx="3328872" cy="2076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4612734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15" grpId="0"/>
      <p:bldP spid="16" grpId="0"/>
      <p:bldP spid="17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电磁波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>
                <a:solidFill>
                  <a:schemeClr val="bg1"/>
                </a:solidFill>
                <a:sym typeface="+mn-lt"/>
              </a:rPr>
              <a:t>6</a:t>
            </a:r>
          </a:p>
        </p:txBody>
      </p:sp>
      <p:sp>
        <p:nvSpPr>
          <p:cNvPr id="101" name="文本框 100"/>
          <p:cNvSpPr txBox="1"/>
          <p:nvPr/>
        </p:nvSpPr>
        <p:spPr>
          <a:xfrm>
            <a:off x="574601" y="1568814"/>
            <a:ext cx="10516136" cy="230748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200000"/>
              </a:lnSpc>
            </a:pPr>
            <a:r>
              <a:rPr sz="2400" b="1">
                <a:latin typeface="微软雅黑" panose="020B0503020204020204" charset="-122"/>
                <a:ea typeface="微软雅黑"/>
                <a:cs typeface="微软雅黑" panose="020B0503020204020204" charset="-122"/>
              </a:rPr>
              <a:t>1.产生与传播: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迅速变化的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72</a:t>
            </a:r>
            <a:r>
              <a:rPr lang="zh-CN" altLang="en-US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      　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会在周围的空间中产生电磁波;电磁波的传播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73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     　　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介质,可以在真空中传播,在真空中的传播速度约为c=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74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   　　　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m/s. 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5177751" y="1831764"/>
            <a:ext cx="1834911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电流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3974583" y="2574886"/>
            <a:ext cx="2163798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不需要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3709822" y="3283075"/>
            <a:ext cx="1834911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3.0×10</a:t>
            </a:r>
            <a:r>
              <a:rPr lang="zh-CN" altLang="en-US" sz="2400" b="1" kern="100" baseline="300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8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601541191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15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电磁波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>
                <a:solidFill>
                  <a:schemeClr val="bg1"/>
                </a:solidFill>
                <a:sym typeface="+mn-lt"/>
              </a:rPr>
              <a:t>6</a:t>
            </a:r>
          </a:p>
        </p:txBody>
      </p:sp>
      <p:sp>
        <p:nvSpPr>
          <p:cNvPr id="101" name="文本框 100"/>
          <p:cNvSpPr txBox="1"/>
          <p:nvPr/>
        </p:nvSpPr>
        <p:spPr>
          <a:xfrm>
            <a:off x="245079" y="873327"/>
            <a:ext cx="11389782" cy="119915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sz="2400" b="1">
                <a:latin typeface="微软雅黑" panose="020B0503020204020204" charset="-122"/>
                <a:ea typeface="微软雅黑"/>
                <a:cs typeface="微软雅黑" panose="020B0503020204020204" charset="-122"/>
              </a:rPr>
              <a:t>2.分类: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根据波长来划分,波长从大到小依次是长波、中波、短波、微波、红外线、可见光、紫外线、X射线、γ射线等(如图所示).</a:t>
            </a:r>
          </a:p>
        </p:txBody>
      </p:sp>
      <p:pic>
        <p:nvPicPr>
          <p:cNvPr id="816" name="18WHLWJJZKBWL104.jpg" descr="id:2147495105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2689" y="2223650"/>
            <a:ext cx="8837415" cy="2574251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399999" y="5770946"/>
            <a:ext cx="11389782" cy="64530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sz="2400" b="1">
                <a:latin typeface="微软雅黑" panose="020B0503020204020204" charset="-122"/>
                <a:ea typeface="微软雅黑"/>
                <a:cs typeface="微软雅黑" panose="020B0503020204020204" charset="-122"/>
              </a:rPr>
              <a:t>3.应用: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电磁波可应用于广播、电视、卫星导航、手机通信等</a:t>
            </a:r>
            <a:r>
              <a:rPr sz="240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50258629"/>
      </p:ext>
    </p:extLst>
  </p:cSld>
  <p:clrMapOvr>
    <a:masterClrMapping/>
  </p:clrMapOvr>
  <p:transition spd="med">
    <p:wipe dir="d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电磁波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>
                <a:solidFill>
                  <a:schemeClr val="bg1"/>
                </a:solidFill>
                <a:sym typeface="+mn-lt"/>
              </a:rPr>
              <a:t>6</a:t>
            </a:r>
          </a:p>
        </p:txBody>
      </p:sp>
      <p:sp>
        <p:nvSpPr>
          <p:cNvPr id="5" name="圆角矩形 36"/>
          <p:cNvSpPr/>
          <p:nvPr/>
        </p:nvSpPr>
        <p:spPr>
          <a:xfrm>
            <a:off x="361903" y="1107061"/>
            <a:ext cx="11483750" cy="5350479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1066027" y="1208050"/>
            <a:ext cx="9716140" cy="46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lnSpc>
                <a:spcPct val="100000"/>
              </a:lnSpc>
              <a:buClrTx/>
              <a:buSzTx/>
              <a:buFontTx/>
            </a:pPr>
            <a:r>
              <a:rPr lang="zh-CN" altLang="en-US" sz="2400" b="1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楷体" panose="02010609060101010101" pitchFamily="49" charset="-122"/>
              </a:rPr>
              <a:t>声波与电磁波的对比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794703" y="811090"/>
            <a:ext cx="1974242" cy="73740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得分指南</a:t>
            </a: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604124" y="1860981"/>
          <a:ext cx="11126926" cy="40242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9521"/>
                <a:gridCol w="1372056"/>
                <a:gridCol w="4906006"/>
                <a:gridCol w="4359342"/>
              </a:tblGrid>
              <a:tr h="503036">
                <a:tc>
                  <a:txBody>
                    <a:bodyPr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200" b="0">
                          <a:solidFill>
                            <a:srgbClr val="000000"/>
                          </a:solidFill>
                          <a:uFillTx/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 </a:t>
                      </a:r>
                      <a:endParaRPr lang="en-US" altLang="en-US" sz="2200" b="0">
                        <a:solidFill>
                          <a:srgbClr val="000000"/>
                        </a:solidFill>
                        <a:uFillTx/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200" b="0">
                          <a:solidFill>
                            <a:srgbClr val="000000"/>
                          </a:solidFill>
                          <a:uFillTx/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 </a:t>
                      </a:r>
                      <a:endParaRPr lang="en-US" altLang="en-US" sz="2200" b="0">
                        <a:solidFill>
                          <a:srgbClr val="000000"/>
                        </a:solidFill>
                        <a:uFillTx/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200" b="0">
                          <a:solidFill>
                            <a:srgbClr val="000000"/>
                          </a:solidFill>
                          <a:uFillTx/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电磁波</a:t>
                      </a:r>
                      <a:endParaRPr lang="en-US" altLang="en-US" sz="2200" b="0">
                        <a:solidFill>
                          <a:srgbClr val="000000"/>
                        </a:solidFill>
                        <a:uFillTx/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200" b="0">
                          <a:solidFill>
                            <a:srgbClr val="000000"/>
                          </a:solidFill>
                          <a:uFillTx/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声波</a:t>
                      </a:r>
                      <a:endParaRPr lang="en-US" altLang="en-US" sz="2200" b="0">
                        <a:solidFill>
                          <a:srgbClr val="000000"/>
                        </a:solidFill>
                        <a:uFillTx/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036">
                <a:tc rowSpan="4">
                  <a:txBody>
                    <a:bodyPr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200" b="0">
                          <a:solidFill>
                            <a:srgbClr val="000000"/>
                          </a:solidFill>
                          <a:uFillTx/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不同点</a:t>
                      </a:r>
                      <a:endParaRPr lang="en-US" altLang="en-US" sz="2200" b="0">
                        <a:solidFill>
                          <a:srgbClr val="000000"/>
                        </a:solidFill>
                        <a:uFillTx/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200" b="0">
                          <a:solidFill>
                            <a:srgbClr val="000000"/>
                          </a:solidFill>
                          <a:uFillTx/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产生条件</a:t>
                      </a:r>
                      <a:endParaRPr lang="en-US" altLang="en-US" sz="2200" b="0">
                        <a:solidFill>
                          <a:srgbClr val="000000"/>
                        </a:solidFill>
                        <a:uFillTx/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200" b="0">
                          <a:solidFill>
                            <a:srgbClr val="000000"/>
                          </a:solidFill>
                          <a:uFillTx/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导体中大小、方向变化很快的电流</a:t>
                      </a:r>
                      <a:endParaRPr lang="en-US" altLang="en-US" sz="2200" b="0">
                        <a:solidFill>
                          <a:srgbClr val="000000"/>
                        </a:solidFill>
                        <a:uFillTx/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66" marR="66666" marT="0" marB="0" anchor="ctr">
                    <a:lnL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200" b="0">
                          <a:solidFill>
                            <a:srgbClr val="000000"/>
                          </a:solidFill>
                          <a:uFillTx/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发声体的往复振动</a:t>
                      </a:r>
                      <a:endParaRPr lang="en-US" altLang="en-US" sz="2200" b="0">
                        <a:solidFill>
                          <a:srgbClr val="000000"/>
                        </a:solidFill>
                        <a:uFillTx/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66" marR="66666" marT="0" marB="0" anchor="ctr">
                    <a:lnL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0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200" b="0">
                          <a:solidFill>
                            <a:srgbClr val="000000"/>
                          </a:solidFill>
                          <a:uFillTx/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传播介质</a:t>
                      </a:r>
                      <a:endParaRPr lang="en-US" altLang="en-US" sz="2200" b="0">
                        <a:solidFill>
                          <a:srgbClr val="000000"/>
                        </a:solidFill>
                        <a:uFillTx/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200" b="0">
                          <a:solidFill>
                            <a:srgbClr val="000000"/>
                          </a:solidFill>
                          <a:uFillTx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不需要介质,可以在真空中传播</a:t>
                      </a:r>
                      <a:endParaRPr lang="en-US" altLang="en-US" sz="2200" b="0">
                        <a:solidFill>
                          <a:srgbClr val="000000"/>
                        </a:solidFill>
                        <a:uFillTx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66" marR="66666" marT="0" marB="0" anchor="ctr">
                    <a:lnL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200" b="0">
                          <a:solidFill>
                            <a:srgbClr val="000000"/>
                          </a:solidFill>
                          <a:uFillTx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需要介质,不能在真空中传播</a:t>
                      </a:r>
                      <a:endParaRPr lang="en-US" altLang="en-US" sz="2200" b="0">
                        <a:solidFill>
                          <a:srgbClr val="000000"/>
                        </a:solidFill>
                        <a:uFillTx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66" marR="66666" marT="0" marB="0" anchor="ctr">
                    <a:lnL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6073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200" b="0">
                          <a:solidFill>
                            <a:srgbClr val="000000"/>
                          </a:solidFill>
                          <a:uFillTx/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传播速度</a:t>
                      </a:r>
                      <a:endParaRPr lang="en-US" altLang="en-US" sz="2200" b="0">
                        <a:solidFill>
                          <a:srgbClr val="000000"/>
                        </a:solidFill>
                        <a:uFillTx/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200" b="0">
                          <a:solidFill>
                            <a:srgbClr val="000000"/>
                          </a:solidFill>
                          <a:uFillTx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在真空中传播最快,速度约</a:t>
                      </a:r>
                      <a:r>
                        <a:rPr lang="zh-CN" altLang="en-US" sz="2200" b="0">
                          <a:solidFill>
                            <a:srgbClr val="000000"/>
                          </a:solidFill>
                          <a:uFillTx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为</a:t>
                      </a:r>
                    </a:p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200" b="0">
                          <a:solidFill>
                            <a:srgbClr val="000000"/>
                          </a:solidFill>
                          <a:uFillTx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3.0×10</a:t>
                      </a:r>
                      <a:r>
                        <a:rPr lang="en-US" sz="2200" b="0" baseline="30000">
                          <a:solidFill>
                            <a:srgbClr val="000000"/>
                          </a:solidFill>
                          <a:uFillTx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</a:t>
                      </a:r>
                      <a:r>
                        <a:rPr lang="en-US" sz="2200" b="0">
                          <a:solidFill>
                            <a:srgbClr val="000000"/>
                          </a:solidFill>
                          <a:uFillTx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m/s</a:t>
                      </a:r>
                      <a:endParaRPr lang="en-US" altLang="en-US" sz="2200" b="0">
                        <a:solidFill>
                          <a:srgbClr val="000000"/>
                        </a:solidFill>
                        <a:uFillTx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66" marR="66666" marT="0" marB="0" anchor="ctr">
                    <a:lnL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200" b="0">
                          <a:solidFill>
                            <a:srgbClr val="000000"/>
                          </a:solidFill>
                          <a:uFillTx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通常情况下,</a:t>
                      </a:r>
                      <a:r>
                        <a:rPr lang="en-US" sz="2200" b="0" i="1">
                          <a:solidFill>
                            <a:srgbClr val="000000"/>
                          </a:solidFill>
                          <a:uFillTx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v</a:t>
                      </a:r>
                      <a:r>
                        <a:rPr lang="en-US" sz="2200" b="0" baseline="-25000">
                          <a:solidFill>
                            <a:srgbClr val="000000"/>
                          </a:solidFill>
                          <a:uFillTx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固</a:t>
                      </a:r>
                      <a:r>
                        <a:rPr lang="en-US" sz="2200" b="0" i="1">
                          <a:solidFill>
                            <a:srgbClr val="000000"/>
                          </a:solidFill>
                          <a:uFillTx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&gt;v</a:t>
                      </a:r>
                      <a:r>
                        <a:rPr lang="en-US" sz="2200" b="0" baseline="-25000">
                          <a:solidFill>
                            <a:srgbClr val="000000"/>
                          </a:solidFill>
                          <a:uFillTx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液</a:t>
                      </a:r>
                      <a:r>
                        <a:rPr lang="en-US" sz="2200" b="0" i="1">
                          <a:solidFill>
                            <a:srgbClr val="000000"/>
                          </a:solidFill>
                          <a:uFillTx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&gt;v</a:t>
                      </a:r>
                      <a:r>
                        <a:rPr lang="en-US" sz="2200" b="0" baseline="-25000">
                          <a:solidFill>
                            <a:srgbClr val="000000"/>
                          </a:solidFill>
                          <a:uFillTx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气</a:t>
                      </a:r>
                      <a:r>
                        <a:rPr lang="en-US" sz="2200" b="0">
                          <a:solidFill>
                            <a:srgbClr val="000000"/>
                          </a:solidFill>
                          <a:uFillTx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,15 ℃的空气中声速为340 m/s</a:t>
                      </a:r>
                      <a:endParaRPr lang="en-US" altLang="en-US" sz="2200" b="0">
                        <a:solidFill>
                          <a:srgbClr val="000000"/>
                        </a:solidFill>
                        <a:uFillTx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66" marR="66666" marT="0" marB="0" anchor="ctr">
                    <a:lnL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6073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200" b="0">
                          <a:solidFill>
                            <a:srgbClr val="000000"/>
                          </a:solidFill>
                          <a:uFillTx/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应用</a:t>
                      </a:r>
                      <a:endParaRPr lang="en-US" altLang="en-US" sz="2200" b="0">
                        <a:solidFill>
                          <a:srgbClr val="000000"/>
                        </a:solidFill>
                        <a:uFillTx/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200" b="0">
                          <a:solidFill>
                            <a:srgbClr val="000000"/>
                          </a:solidFill>
                          <a:uFillTx/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紫外线消毒、红外线遥控、夜视仪、微波通信、微波炉、无线电广播和电视等</a:t>
                      </a:r>
                      <a:endParaRPr lang="en-US" altLang="en-US" sz="2200" b="0">
                        <a:solidFill>
                          <a:srgbClr val="000000"/>
                        </a:solidFill>
                        <a:uFillTx/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66" marR="66666" marT="0" marB="0" anchor="ctr">
                    <a:lnL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200" b="0">
                          <a:solidFill>
                            <a:srgbClr val="000000"/>
                          </a:solidFill>
                          <a:uFillTx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回声定位、声呐、B超、超声波清洗精密仪器和超声波粉碎结石等</a:t>
                      </a:r>
                      <a:endParaRPr lang="en-US" altLang="en-US" sz="2200" b="0">
                        <a:solidFill>
                          <a:srgbClr val="000000"/>
                        </a:solidFill>
                        <a:uFillTx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66" marR="66666" marT="0" marB="0" anchor="ctr">
                    <a:lnL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036">
                <a:tc gridSpan="2">
                  <a:txBody>
                    <a:bodyPr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200" b="0">
                          <a:solidFill>
                            <a:srgbClr val="000000"/>
                          </a:solidFill>
                          <a:uFillTx/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相同点</a:t>
                      </a:r>
                      <a:endParaRPr lang="en-US" altLang="en-US" sz="2200" b="0">
                        <a:solidFill>
                          <a:srgbClr val="000000"/>
                        </a:solidFill>
                        <a:uFillTx/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>
                    <a:lnR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200" b="0">
                          <a:solidFill>
                            <a:srgbClr val="000000"/>
                          </a:solidFill>
                          <a:uFillTx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都属于波,都有波速、波长、频率的概念,都能传递信息和能量</a:t>
                      </a:r>
                      <a:endParaRPr lang="en-US" altLang="en-US" sz="2200" b="0">
                        <a:solidFill>
                          <a:srgbClr val="000000"/>
                        </a:solidFill>
                        <a:uFillTx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66" marR="66666" marT="0" marB="0" anchor="ctr">
                    <a:lnL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>
                    <a:lnR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80808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5552916"/>
      </p:ext>
    </p:extLst>
  </p:cSld>
  <p:clrMapOvr>
    <a:masterClrMapping/>
  </p:clrMapOvr>
  <p:transition spd="med">
    <p:wipe dir="d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信息的传递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>
                <a:solidFill>
                  <a:schemeClr val="bg1"/>
                </a:solidFill>
                <a:sym typeface="+mn-lt"/>
              </a:rPr>
              <a:t>7</a:t>
            </a:r>
          </a:p>
        </p:txBody>
      </p:sp>
      <p:sp>
        <p:nvSpPr>
          <p:cNvPr id="101" name="文本框 100"/>
          <p:cNvSpPr txBox="1"/>
          <p:nvPr/>
        </p:nvSpPr>
        <p:spPr>
          <a:xfrm>
            <a:off x="514283" y="1291890"/>
            <a:ext cx="10935816" cy="452415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sz="2400" b="1">
                <a:latin typeface="微软雅黑" panose="020B0503020204020204" charset="-122"/>
                <a:ea typeface="微软雅黑"/>
                <a:cs typeface="微软雅黑" panose="020B0503020204020204" charset="-122"/>
              </a:rPr>
              <a:t>1.微波通信</a:t>
            </a:r>
          </a:p>
          <a:p>
            <a:pPr indent="0" fontAlgn="auto">
              <a:lnSpc>
                <a:spcPct val="15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(1)微波:波长在10 m~1 mm之间,频率在30 MHz~3×105 MHz之间.</a:t>
            </a:r>
          </a:p>
          <a:p>
            <a:pPr indent="0" fontAlgn="auto">
              <a:lnSpc>
                <a:spcPct val="15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(2)特点:微波大致沿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75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   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传播,不能沿地球表面绕射,必须每隔50 km左右建一个微波中继站,把上一站传来的信号处理后,再发射到下一站. </a:t>
            </a:r>
          </a:p>
          <a:p>
            <a:pPr algn="l" fontAlgn="auto">
              <a:lnSpc>
                <a:spcPct val="150000"/>
              </a:lnSpc>
              <a:buClrTx/>
              <a:buSzTx/>
              <a:buFontTx/>
            </a:pPr>
            <a:r>
              <a:rPr sz="2400" b="1">
                <a:latin typeface="微软雅黑" panose="020B0503020204020204" charset="-122"/>
                <a:ea typeface="微软雅黑"/>
                <a:cs typeface="微软雅黑" panose="020B0503020204020204" charset="-122"/>
              </a:rPr>
              <a:t>2.卫星通信</a:t>
            </a:r>
          </a:p>
          <a:p>
            <a:pPr indent="0" fontAlgn="auto">
              <a:lnSpc>
                <a:spcPct val="15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(1)定义:利用通信卫星作为微波通信的中继站进行通信.</a:t>
            </a:r>
          </a:p>
          <a:p>
            <a:pPr indent="0" fontAlgn="auto">
              <a:lnSpc>
                <a:spcPct val="15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(2)特点:在地球周围均匀配置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76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  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颗同步通信卫星,就可以覆盖几乎全部的地球表面,实现全球通信. 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4178391" y="2483425"/>
            <a:ext cx="1834911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直线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361242" y="4684845"/>
            <a:ext cx="1834911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3  </a:t>
            </a:r>
          </a:p>
        </p:txBody>
      </p:sp>
    </p:spTree>
    <p:extLst>
      <p:ext uri="{BB962C8B-B14F-4D97-AF65-F5344CB8AC3E}">
        <p14:creationId xmlns:p14="http://schemas.microsoft.com/office/powerpoint/2010/main" val="2987115448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信息的传递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>
                <a:solidFill>
                  <a:schemeClr val="bg1"/>
                </a:solidFill>
                <a:sym typeface="+mn-lt"/>
              </a:rPr>
              <a:t>7</a:t>
            </a:r>
          </a:p>
        </p:txBody>
      </p:sp>
      <p:sp>
        <p:nvSpPr>
          <p:cNvPr id="101" name="文本框 100"/>
          <p:cNvSpPr txBox="1"/>
          <p:nvPr/>
        </p:nvSpPr>
        <p:spPr>
          <a:xfrm>
            <a:off x="377776" y="905720"/>
            <a:ext cx="11400576" cy="286232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en-US" sz="2400" b="1">
                <a:latin typeface="微软雅黑" panose="020B0503020204020204" charset="-122"/>
                <a:ea typeface="微软雅黑"/>
                <a:cs typeface="微软雅黑" panose="020B0503020204020204" charset="-122"/>
              </a:rPr>
              <a:t>3.</a:t>
            </a:r>
            <a:r>
              <a:rPr lang="zh-CN" altLang="en-US" sz="2400" b="1">
                <a:latin typeface="微软雅黑" panose="020B0503020204020204" charset="-122"/>
                <a:ea typeface="微软雅黑"/>
                <a:cs typeface="微软雅黑" panose="020B0503020204020204" charset="-122"/>
              </a:rPr>
              <a:t>光纤</a:t>
            </a:r>
            <a:r>
              <a:rPr sz="2400" b="1">
                <a:latin typeface="微软雅黑" panose="020B0503020204020204" charset="-122"/>
                <a:ea typeface="微软雅黑"/>
                <a:cs typeface="微软雅黑" panose="020B0503020204020204" charset="-122"/>
              </a:rPr>
              <a:t>通信</a:t>
            </a:r>
          </a:p>
          <a:p>
            <a:pPr indent="0" fontAlgn="auto">
              <a:lnSpc>
                <a:spcPct val="15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(1)定义:激光从光导纤维的一端射入,在内壁经过多次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77</a:t>
            </a:r>
            <a:r>
              <a:rPr lang="zh-CN"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sz="24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</a:t>
            </a: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,从另一端射出,这样就把携带的信息传到了远方.</a:t>
            </a:r>
          </a:p>
          <a:p>
            <a:pPr indent="0" fontAlgn="auto">
              <a:lnSpc>
                <a:spcPct val="150000"/>
              </a:lnSpc>
            </a:pPr>
            <a:r>
              <a:rPr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(2)特点:可长距离传输信息,容量大,不怕雷击,不受电磁干扰,通信质量高,保密性好.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8412020" y="1552935"/>
            <a:ext cx="1834911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反射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  </a:t>
            </a:r>
          </a:p>
        </p:txBody>
      </p:sp>
      <p:sp>
        <p:nvSpPr>
          <p:cNvPr id="5" name="圆角矩形 36"/>
          <p:cNvSpPr/>
          <p:nvPr/>
        </p:nvSpPr>
        <p:spPr>
          <a:xfrm>
            <a:off x="361903" y="3611446"/>
            <a:ext cx="11483750" cy="2846094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671107" y="3950615"/>
            <a:ext cx="10910420" cy="23074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1.光也是一种电磁波,波速(c)、波长(λ)、频率(f)之间的关系为c=λf;因电磁波在同种介质中的传播速度是一定的,由此可知在同种介质中波长与频率成反比.</a:t>
            </a:r>
          </a:p>
          <a:p>
            <a:pPr algn="l">
              <a:lnSpc>
                <a:spcPct val="150000"/>
              </a:lnSpc>
            </a:pP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2.在信息传递的过程中,作为载体的电磁波的频率越高,相同时间内可以传输的信息就越多.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670894" y="3213216"/>
            <a:ext cx="1974242" cy="73740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得分指南</a:t>
            </a:r>
          </a:p>
        </p:txBody>
      </p:sp>
    </p:spTree>
    <p:extLst>
      <p:ext uri="{BB962C8B-B14F-4D97-AF65-F5344CB8AC3E}">
        <p14:creationId xmlns:p14="http://schemas.microsoft.com/office/powerpoint/2010/main" val="1991970044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人教九年级</a:t>
            </a:r>
          </a:p>
        </p:txBody>
      </p:sp>
      <p:sp>
        <p:nvSpPr>
          <p:cNvPr id="6" name="矩形 5"/>
          <p:cNvSpPr/>
          <p:nvPr/>
        </p:nvSpPr>
        <p:spPr>
          <a:xfrm>
            <a:off x="3770774" y="894287"/>
            <a:ext cx="3387919" cy="2400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25000"/>
              </a:lnSpc>
            </a:pPr>
            <a:r>
              <a:rPr lang="zh-CN" altLang="en-US" sz="2400" b="1">
                <a:solidFill>
                  <a:srgbClr val="FF0000"/>
                </a:solidFill>
                <a:latin typeface="+mn-ea"/>
              </a:rPr>
              <a:t>【命题总结】</a:t>
            </a:r>
            <a:endParaRPr lang="zh-CN" altLang="en-US" sz="2400">
              <a:solidFill>
                <a:srgbClr val="FF0000"/>
              </a:solidFill>
              <a:latin typeface="+mn-ea"/>
            </a:endParaRPr>
          </a:p>
          <a:p>
            <a:pPr algn="l">
              <a:lnSpc>
                <a:spcPct val="125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(1)地磁场</a:t>
            </a:r>
          </a:p>
          <a:p>
            <a:pPr algn="l">
              <a:lnSpc>
                <a:spcPct val="125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(2)平衡力</a:t>
            </a:r>
          </a:p>
          <a:p>
            <a:pPr algn="l">
              <a:lnSpc>
                <a:spcPct val="125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(3)磁极间的相互作用</a:t>
            </a:r>
          </a:p>
          <a:p>
            <a:pPr algn="l">
              <a:lnSpc>
                <a:spcPct val="125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(4)磁偏角</a:t>
            </a:r>
          </a:p>
        </p:txBody>
      </p:sp>
      <p:sp>
        <p:nvSpPr>
          <p:cNvPr id="3" name="矩形 2"/>
          <p:cNvSpPr/>
          <p:nvPr/>
        </p:nvSpPr>
        <p:spPr>
          <a:xfrm>
            <a:off x="569521" y="3103328"/>
            <a:ext cx="11051371" cy="27692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25000"/>
              </a:lnSpc>
              <a:buClrTx/>
              <a:buSzTx/>
              <a:buFontTx/>
            </a:pPr>
            <a:r>
              <a:rPr lang="zh-CN" altLang="en-US" sz="2400" b="1">
                <a:solidFill>
                  <a:srgbClr val="FF0000"/>
                </a:solidFill>
                <a:latin typeface="+mn-ea"/>
              </a:rPr>
              <a:t>【一题通关】</a:t>
            </a:r>
            <a:endParaRPr lang="zh-CN" altLang="en-US" sz="2400">
              <a:solidFill>
                <a:srgbClr val="FF0000"/>
              </a:solidFill>
              <a:latin typeface="+mn-ea"/>
            </a:endParaRP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1.利用两根缝衣针、一个按扣、一只大头针和一块橡皮等来制作一个指南针.用橡皮和大头针制作指南针的底座,将底座放在水平桌面上.使缝衣针磁化后,穿过按扣的两个孔,放在底座的针尖上,就制作成了一个如图所示的指南针.</a:t>
            </a: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(1)指南针能指南北说明地球周围存在着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  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6272983" y="5339681"/>
            <a:ext cx="803425" cy="4616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磁场</a:t>
            </a:r>
          </a:p>
        </p:txBody>
      </p:sp>
      <p:pic>
        <p:nvPicPr>
          <p:cNvPr id="833" name="2019-17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839" y="1047993"/>
            <a:ext cx="2959985" cy="1850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809903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人教九年级</a:t>
            </a:r>
          </a:p>
        </p:txBody>
      </p:sp>
      <p:sp>
        <p:nvSpPr>
          <p:cNvPr id="3" name="矩形 2"/>
          <p:cNvSpPr/>
          <p:nvPr/>
        </p:nvSpPr>
        <p:spPr>
          <a:xfrm>
            <a:off x="500950" y="1558651"/>
            <a:ext cx="10472962" cy="39703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(2)该指南针静止后,受到的重力和支持力是一对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  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(选填“相互作用”或“平衡”)力. </a:t>
            </a: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(3)若指南针静止时,针尖指北,则针尖是指南针的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(选填“N”或“S”)极,此时,若将指南针底座逆时针旋转90°,则针尖静止时将指向地理位置的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方. </a:t>
            </a: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(4)指南针静止时所指的方向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(选填“是”或“不是”)地理的正南和正北方向,我国宋代学者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是世界上最早记述这一现象的人. 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7079328" y="1648842"/>
            <a:ext cx="803425" cy="4616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平衡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7228534" y="2775593"/>
            <a:ext cx="340158" cy="4616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N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293327" y="3875032"/>
            <a:ext cx="340158" cy="4616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N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405691" y="4335514"/>
            <a:ext cx="803425" cy="4616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不是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3931408" y="4879200"/>
            <a:ext cx="803425" cy="4616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沈括</a:t>
            </a:r>
          </a:p>
        </p:txBody>
      </p:sp>
    </p:spTree>
    <p:extLst>
      <p:ext uri="{BB962C8B-B14F-4D97-AF65-F5344CB8AC3E}">
        <p14:creationId xmlns:p14="http://schemas.microsoft.com/office/powerpoint/2010/main" val="177227199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" grpId="0"/>
      <p:bldP spid="4" grpId="0"/>
      <p:bldP spid="5" grpId="0"/>
      <p:bldP spid="8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人教九年级</a:t>
            </a:r>
          </a:p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沪科九年级</a:t>
            </a:r>
          </a:p>
        </p:txBody>
      </p:sp>
      <p:sp>
        <p:nvSpPr>
          <p:cNvPr id="6" name="矩形 5"/>
          <p:cNvSpPr/>
          <p:nvPr/>
        </p:nvSpPr>
        <p:spPr>
          <a:xfrm>
            <a:off x="3770774" y="894287"/>
            <a:ext cx="3387919" cy="19384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25000"/>
              </a:lnSpc>
            </a:pPr>
            <a:r>
              <a:rPr lang="zh-CN" altLang="en-US" sz="2400" b="1">
                <a:solidFill>
                  <a:srgbClr val="FF0000"/>
                </a:solidFill>
                <a:latin typeface="+mn-ea"/>
              </a:rPr>
              <a:t>【命题总结】</a:t>
            </a:r>
            <a:endParaRPr lang="zh-CN" altLang="en-US" sz="2400">
              <a:solidFill>
                <a:srgbClr val="FF0000"/>
              </a:solidFill>
              <a:latin typeface="+mn-ea"/>
            </a:endParaRPr>
          </a:p>
          <a:p>
            <a:pPr algn="l">
              <a:lnSpc>
                <a:spcPct val="125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(1)导体与绝缘体</a:t>
            </a:r>
          </a:p>
          <a:p>
            <a:pPr algn="l">
              <a:lnSpc>
                <a:spcPct val="125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(2)电流的磁效应</a:t>
            </a:r>
          </a:p>
          <a:p>
            <a:pPr algn="l">
              <a:lnSpc>
                <a:spcPct val="125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(3)安培定则</a:t>
            </a:r>
          </a:p>
        </p:txBody>
      </p:sp>
      <p:sp>
        <p:nvSpPr>
          <p:cNvPr id="3" name="矩形 2"/>
          <p:cNvSpPr/>
          <p:nvPr/>
        </p:nvSpPr>
        <p:spPr>
          <a:xfrm>
            <a:off x="569521" y="3103328"/>
            <a:ext cx="11051371" cy="27692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25000"/>
              </a:lnSpc>
              <a:buClrTx/>
              <a:buSzTx/>
              <a:buFontTx/>
            </a:pPr>
            <a:r>
              <a:rPr lang="zh-CN" altLang="en-US" sz="2400" b="1">
                <a:solidFill>
                  <a:srgbClr val="FF0000"/>
                </a:solidFill>
                <a:latin typeface="+mn-ea"/>
              </a:rPr>
              <a:t>【一题通关】</a:t>
            </a:r>
            <a:endParaRPr lang="zh-CN" altLang="en-US" sz="2400">
              <a:solidFill>
                <a:srgbClr val="FF0000"/>
              </a:solidFill>
              <a:latin typeface="+mn-ea"/>
            </a:endParaRP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2.如图所示是一种温度自动报警器的原理图.请回答下列问题:</a:t>
            </a: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(1)制作温度自动报警器时,温度计中的液体应选用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(选填“煤油”或“水银”),在温度计的玻璃管中封入一段金属丝,电源的两极分别与液体和金属丝相连.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7805674" y="4181173"/>
            <a:ext cx="803425" cy="4616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水银</a:t>
            </a:r>
          </a:p>
        </p:txBody>
      </p:sp>
      <p:pic>
        <p:nvPicPr>
          <p:cNvPr id="834" name="2019-17-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521" y="1027033"/>
            <a:ext cx="2606971" cy="1975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061074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人教九年级</a:t>
            </a:r>
          </a:p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沪科九年级</a:t>
            </a:r>
          </a:p>
        </p:txBody>
      </p:sp>
      <p:sp>
        <p:nvSpPr>
          <p:cNvPr id="3" name="矩形 2"/>
          <p:cNvSpPr/>
          <p:nvPr/>
        </p:nvSpPr>
        <p:spPr>
          <a:xfrm>
            <a:off x="989201" y="1547218"/>
            <a:ext cx="10551056" cy="37854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fontAlgn="auto">
              <a:lnSpc>
                <a:spcPct val="20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(2)液体温度计是根据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的性质工作的,温度计在电路中相当于一个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;电磁铁的工作原理是电流的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效应. </a:t>
            </a:r>
          </a:p>
          <a:p>
            <a:pPr algn="l" fontAlgn="auto">
              <a:lnSpc>
                <a:spcPct val="20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(3)如果控制电路中的电源左端是正极,则通电时,电磁铁的左端为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 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极. </a:t>
            </a:r>
          </a:p>
          <a:p>
            <a:pPr algn="l" fontAlgn="auto">
              <a:lnSpc>
                <a:spcPct val="20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(4)若将温度计上端的金属丝向下调整,则报警器的报警温度将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(选填“升高”或“降低”). 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4241248" y="1808264"/>
            <a:ext cx="2040943" cy="4616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液体热胀冷缩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165068" y="2503115"/>
            <a:ext cx="803425" cy="4616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开关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673611" y="2503115"/>
            <a:ext cx="494046" cy="4616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磁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719314" y="3302130"/>
            <a:ext cx="1269899" cy="4616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S(或南)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9516776" y="3982372"/>
            <a:ext cx="803425" cy="4616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降低</a:t>
            </a:r>
          </a:p>
        </p:txBody>
      </p:sp>
    </p:spTree>
    <p:extLst>
      <p:ext uri="{BB962C8B-B14F-4D97-AF65-F5344CB8AC3E}">
        <p14:creationId xmlns:p14="http://schemas.microsoft.com/office/powerpoint/2010/main" val="1338656935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" grpId="0"/>
      <p:bldP spid="4" grpId="0"/>
      <p:bldP spid="5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安培定则的应用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-1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>
                <a:solidFill>
                  <a:schemeClr val="bg1"/>
                </a:solidFill>
                <a:sym typeface="+mn-lt"/>
              </a:rPr>
              <a:t>2</a:t>
            </a:r>
          </a:p>
        </p:txBody>
      </p:sp>
      <p:sp>
        <p:nvSpPr>
          <p:cNvPr id="5" name="圆角矩形 36"/>
          <p:cNvSpPr/>
          <p:nvPr/>
        </p:nvSpPr>
        <p:spPr>
          <a:xfrm>
            <a:off x="625394" y="1260767"/>
            <a:ext cx="11010102" cy="4642925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1010788" y="1497677"/>
            <a:ext cx="10434232" cy="39703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5.[2020河南省实验中学三模]一条形磁铁放在水平桌面上,并始终处于静止状态;电磁铁(内置铁芯)置于条形磁铁附近并正对条形磁铁,如图所示.下列叙述中正确的是(   )</a:t>
            </a:r>
          </a:p>
          <a:p>
            <a:pPr algn="l">
              <a:lnSpc>
                <a:spcPct val="150000"/>
              </a:lnSpc>
            </a:pP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A.闭合开关前,电磁铁与条形磁铁间没有力的作用</a:t>
            </a:r>
          </a:p>
          <a:p>
            <a:pPr algn="l">
              <a:lnSpc>
                <a:spcPct val="150000"/>
              </a:lnSpc>
            </a:pP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B.闭合开关后,条形磁铁受到桌面向左的摩擦力</a:t>
            </a:r>
          </a:p>
          <a:p>
            <a:pPr algn="l">
              <a:lnSpc>
                <a:spcPct val="150000"/>
              </a:lnSpc>
            </a:pP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C.闭合开关,滑片P向b端移动时,条形磁铁受到的摩擦力将会变小</a:t>
            </a:r>
          </a:p>
          <a:p>
            <a:pPr algn="l">
              <a:lnSpc>
                <a:spcPct val="150000"/>
              </a:lnSpc>
            </a:pP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D.闭合开关,滑片P向a端移动的过程中,条形磁铁受到的摩擦力的方向将改变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1010575" y="865713"/>
            <a:ext cx="1974242" cy="73740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拓展练习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2829192" y="2741930"/>
            <a:ext cx="551743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C</a:t>
            </a:r>
          </a:p>
        </p:txBody>
      </p:sp>
      <p:pic>
        <p:nvPicPr>
          <p:cNvPr id="703" name="河南3模-6.jpg" descr="id:2147494762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74245" y="2627604"/>
            <a:ext cx="3718711" cy="1734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3005152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人教九年级</a:t>
            </a:r>
          </a:p>
        </p:txBody>
      </p:sp>
      <p:sp>
        <p:nvSpPr>
          <p:cNvPr id="6" name="矩形 5"/>
          <p:cNvSpPr/>
          <p:nvPr/>
        </p:nvSpPr>
        <p:spPr>
          <a:xfrm>
            <a:off x="6904091" y="905720"/>
            <a:ext cx="3387919" cy="14767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25000"/>
              </a:lnSpc>
            </a:pPr>
            <a:r>
              <a:rPr lang="zh-CN" altLang="en-US" sz="2400" b="1">
                <a:solidFill>
                  <a:srgbClr val="FF0000"/>
                </a:solidFill>
                <a:latin typeface="+mn-ea"/>
              </a:rPr>
              <a:t>【命题总结】</a:t>
            </a:r>
            <a:endParaRPr lang="zh-CN" altLang="en-US" sz="2400">
              <a:solidFill>
                <a:srgbClr val="FF0000"/>
              </a:solidFill>
              <a:latin typeface="+mn-ea"/>
            </a:endParaRPr>
          </a:p>
          <a:p>
            <a:pPr algn="l">
              <a:lnSpc>
                <a:spcPct val="125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(1)电磁波的应用</a:t>
            </a:r>
          </a:p>
          <a:p>
            <a:pPr algn="l">
              <a:lnSpc>
                <a:spcPct val="125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(2)电磁波的波速与频率</a:t>
            </a:r>
          </a:p>
        </p:txBody>
      </p:sp>
      <p:sp>
        <p:nvSpPr>
          <p:cNvPr id="3" name="矩形 2"/>
          <p:cNvSpPr/>
          <p:nvPr/>
        </p:nvSpPr>
        <p:spPr>
          <a:xfrm>
            <a:off x="569521" y="3103329"/>
            <a:ext cx="11051371" cy="33237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25000"/>
              </a:lnSpc>
              <a:buClrTx/>
              <a:buSzTx/>
              <a:buFontTx/>
            </a:pPr>
            <a:r>
              <a:rPr lang="zh-CN" altLang="en-US" sz="2400" b="1">
                <a:solidFill>
                  <a:srgbClr val="FF0000"/>
                </a:solidFill>
                <a:latin typeface="+mn-ea"/>
              </a:rPr>
              <a:t>【一题通关】</a:t>
            </a:r>
            <a:endParaRPr lang="zh-CN" altLang="en-US" sz="2400">
              <a:solidFill>
                <a:srgbClr val="FF0000"/>
              </a:solidFill>
              <a:latin typeface="+mn-ea"/>
            </a:endParaRP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3.如图所示,电磁波是个大家族,我们生活在电磁波的海洋中.请回答下列问题: </a:t>
            </a: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(1)降落在月球背面的“嫦娥四号”探测器是利用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(选填“无线电波”或“红外线”)向地球传递信息的. </a:t>
            </a: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(2)电视遥控器是利用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(选填“红外线”“紫外线”“X射线”或“γ射线”)工作的. 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7249486" y="4164659"/>
            <a:ext cx="1422184" cy="4616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无线电波</a:t>
            </a:r>
          </a:p>
        </p:txBody>
      </p:sp>
      <p:pic>
        <p:nvPicPr>
          <p:cNvPr id="835" name="18WHLWJJZKBWL104_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839" y="1220118"/>
            <a:ext cx="6089492" cy="1771425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3709187" y="5256477"/>
            <a:ext cx="1112805" cy="4616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红外线</a:t>
            </a:r>
          </a:p>
        </p:txBody>
      </p:sp>
    </p:spTree>
    <p:extLst>
      <p:ext uri="{BB962C8B-B14F-4D97-AF65-F5344CB8AC3E}">
        <p14:creationId xmlns:p14="http://schemas.microsoft.com/office/powerpoint/2010/main" val="1881349796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人教九年级</a:t>
            </a:r>
          </a:p>
        </p:txBody>
      </p:sp>
      <p:sp>
        <p:nvSpPr>
          <p:cNvPr id="3" name="矩形 2"/>
          <p:cNvSpPr/>
          <p:nvPr/>
        </p:nvSpPr>
        <p:spPr>
          <a:xfrm>
            <a:off x="500950" y="1558651"/>
            <a:ext cx="10472962" cy="37854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fontAlgn="auto">
              <a:lnSpc>
                <a:spcPct val="20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(3)移动电话(手机)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(选填“能”或“不能”)发射电磁波. </a:t>
            </a:r>
          </a:p>
          <a:p>
            <a:pPr algn="l" fontAlgn="auto">
              <a:lnSpc>
                <a:spcPct val="20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(4)电磁波在真空中的传播速度约为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    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m/s;真空中,可见光的频率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(选填“大于”或“小于”)无线电波的频率. </a:t>
            </a:r>
          </a:p>
          <a:p>
            <a:pPr algn="l" fontAlgn="auto">
              <a:lnSpc>
                <a:spcPct val="20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(5)钞票上有用荧光物质印刷的文字,在可见光下肉眼是看不见的,但用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______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　　 照射后会产生可见光,这是一种防伪措施.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3253317" y="1785399"/>
            <a:ext cx="494046" cy="4616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能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5718701" y="2468817"/>
            <a:ext cx="1375698" cy="4616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3.0×10</a:t>
            </a:r>
            <a:r>
              <a:rPr lang="zh-CN" altLang="en-US" sz="2400" b="1" kern="100" baseline="300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8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217772" y="3221466"/>
            <a:ext cx="970789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大于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923123" y="3937912"/>
            <a:ext cx="1112805" cy="4616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紫外线</a:t>
            </a:r>
          </a:p>
        </p:txBody>
      </p:sp>
    </p:spTree>
    <p:extLst>
      <p:ext uri="{BB962C8B-B14F-4D97-AF65-F5344CB8AC3E}">
        <p14:creationId xmlns:p14="http://schemas.microsoft.com/office/powerpoint/2010/main" val="1574031502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" grpId="0"/>
      <p:bldP spid="4" grpId="0"/>
      <p:bldP spid="5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人教九年级</a:t>
            </a:r>
          </a:p>
        </p:txBody>
      </p:sp>
      <p:sp>
        <p:nvSpPr>
          <p:cNvPr id="6" name="矩形 5"/>
          <p:cNvSpPr/>
          <p:nvPr/>
        </p:nvSpPr>
        <p:spPr>
          <a:xfrm>
            <a:off x="6937742" y="826326"/>
            <a:ext cx="3387919" cy="19384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25000"/>
              </a:lnSpc>
            </a:pPr>
            <a:r>
              <a:rPr lang="zh-CN" altLang="en-US" sz="2400" b="1">
                <a:solidFill>
                  <a:srgbClr val="FF0000"/>
                </a:solidFill>
                <a:latin typeface="+mn-ea"/>
              </a:rPr>
              <a:t>【命题总结】</a:t>
            </a:r>
            <a:endParaRPr lang="zh-CN" altLang="en-US" sz="2400">
              <a:solidFill>
                <a:srgbClr val="FF0000"/>
              </a:solidFill>
              <a:latin typeface="+mn-ea"/>
            </a:endParaRPr>
          </a:p>
          <a:p>
            <a:pPr algn="l">
              <a:lnSpc>
                <a:spcPct val="125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(1)光的反射</a:t>
            </a:r>
          </a:p>
          <a:p>
            <a:pPr algn="l">
              <a:lnSpc>
                <a:spcPct val="125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(2)电磁波</a:t>
            </a:r>
          </a:p>
          <a:p>
            <a:pPr algn="l">
              <a:lnSpc>
                <a:spcPct val="125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(3)导体与绝缘体</a:t>
            </a:r>
          </a:p>
        </p:txBody>
      </p:sp>
      <p:sp>
        <p:nvSpPr>
          <p:cNvPr id="3" name="矩形 2"/>
          <p:cNvSpPr/>
          <p:nvPr/>
        </p:nvSpPr>
        <p:spPr>
          <a:xfrm>
            <a:off x="569521" y="2211582"/>
            <a:ext cx="11051371" cy="44320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25000"/>
              </a:lnSpc>
              <a:buClrTx/>
              <a:buSzTx/>
              <a:buFontTx/>
            </a:pPr>
            <a:r>
              <a:rPr lang="zh-CN" altLang="en-US" sz="2400" b="1">
                <a:solidFill>
                  <a:srgbClr val="FF0000"/>
                </a:solidFill>
                <a:latin typeface="+mn-ea"/>
              </a:rPr>
              <a:t>【一题通关】</a:t>
            </a:r>
            <a:endParaRPr lang="zh-CN" altLang="en-US" sz="2400">
              <a:solidFill>
                <a:srgbClr val="FF0000"/>
              </a:solidFill>
              <a:latin typeface="+mn-ea"/>
            </a:endParaRP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4.如图所示,光导纤维是很细的玻璃丝,光从光导纤维的一端射入,从另一端射出,这样就可以把它携带的信息传到远方.请回答下列问题:</a:t>
            </a: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(1)光从光导纤维的一端射入,在其内壁上经多次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,把信息传到远方. </a:t>
            </a: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(2)光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　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(选填“属于”或“不属于”)电磁波. </a:t>
            </a: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(3)在常温下,光导纤维是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　　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(选填“导体”“绝缘体”“半导体”或“超导体”);光在光导纤维中传播的速度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(选填“大于”“等于”或“小于”) 3.0×10</a:t>
            </a:r>
            <a:r>
              <a:rPr lang="zh-CN" altLang="en-US" sz="2400" baseline="30000">
                <a:latin typeface="宋体" panose="02010600030101010101" pitchFamily="2" charset="-122"/>
                <a:ea typeface="宋体" panose="02010600030101010101" pitchFamily="2" charset="-122"/>
              </a:rPr>
              <a:t>8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 m/s.  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7351708" y="3847721"/>
            <a:ext cx="803425" cy="4616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反射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1615229" y="4404745"/>
            <a:ext cx="803425" cy="4616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属于</a:t>
            </a:r>
          </a:p>
        </p:txBody>
      </p:sp>
      <p:pic>
        <p:nvPicPr>
          <p:cNvPr id="836" name="2019-18-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4590" y="933031"/>
            <a:ext cx="4024106" cy="1494501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4415215" y="4941444"/>
            <a:ext cx="1112805" cy="4616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绝缘体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250761" y="5531496"/>
            <a:ext cx="803425" cy="4616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小于</a:t>
            </a:r>
          </a:p>
        </p:txBody>
      </p:sp>
    </p:spTree>
    <p:extLst>
      <p:ext uri="{BB962C8B-B14F-4D97-AF65-F5344CB8AC3E}">
        <p14:creationId xmlns:p14="http://schemas.microsoft.com/office/powerpoint/2010/main" val="1554352651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" grpId="0"/>
      <p:bldP spid="4" grpId="0"/>
      <p:bldP spid="5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探究导体在磁场中运动时产生感应电流的条件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实验1</a:t>
            </a:r>
          </a:p>
        </p:txBody>
      </p:sp>
      <p:sp>
        <p:nvSpPr>
          <p:cNvPr id="3" name="矩形 2"/>
          <p:cNvSpPr/>
          <p:nvPr/>
        </p:nvSpPr>
        <p:spPr>
          <a:xfrm>
            <a:off x="569521" y="880314"/>
            <a:ext cx="11051371" cy="2861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 b="1">
                <a:solidFill>
                  <a:srgbClr val="FF0000"/>
                </a:solidFill>
                <a:latin typeface="+mn-ea"/>
              </a:rPr>
              <a:t>考法总结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有关该实验,有如下命题点: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1.【</a:t>
            </a:r>
            <a:r>
              <a:rPr lang="zh-CN" altLang="en-US" sz="2400">
                <a:latin typeface="黑体" panose="02010609060101010101" pitchFamily="49" charset="-122"/>
                <a:ea typeface="黑体" panose="02010609060101010101" pitchFamily="49" charset="-122"/>
              </a:rPr>
              <a:t>实验器材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】磁性不同的蹄形磁体、导线、金属棒、灵敏电流计、开关等.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2.【</a:t>
            </a:r>
            <a:r>
              <a:rPr lang="zh-CN" altLang="en-US" sz="2400">
                <a:latin typeface="黑体" panose="02010609060101010101" pitchFamily="49" charset="-122"/>
                <a:ea typeface="黑体" panose="02010609060101010101" pitchFamily="49" charset="-122"/>
              </a:rPr>
              <a:t>实验装置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】如图所示.</a:t>
            </a:r>
          </a:p>
          <a:p>
            <a:pPr algn="just">
              <a:lnSpc>
                <a:spcPct val="150000"/>
              </a:lnSpc>
              <a:buClrTx/>
              <a:buSzTx/>
              <a:buFontTx/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788" name="18WHLWJJZKBWL203.jpg" descr="id:2147494360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2835" y="2877851"/>
            <a:ext cx="3585378" cy="2830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975081"/>
      </p:ext>
    </p:extLst>
  </p:cSld>
  <p:clrMapOvr>
    <a:masterClrMapping/>
  </p:clrMapOvr>
  <p:transition spd="med">
    <p:wipe dir="d"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探究导体在磁场中运动时产生感应电流的条件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实验1</a:t>
            </a:r>
          </a:p>
        </p:txBody>
      </p:sp>
      <p:sp>
        <p:nvSpPr>
          <p:cNvPr id="3" name="矩形 2"/>
          <p:cNvSpPr/>
          <p:nvPr/>
        </p:nvSpPr>
        <p:spPr>
          <a:xfrm>
            <a:off x="569521" y="742488"/>
            <a:ext cx="11051371" cy="61869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3.【</a:t>
            </a:r>
            <a:r>
              <a:rPr lang="zh-CN" altLang="en-US" sz="2400">
                <a:latin typeface="黑体" panose="02010609060101010101" pitchFamily="49" charset="-122"/>
                <a:ea typeface="黑体" panose="02010609060101010101" pitchFamily="49" charset="-122"/>
              </a:rPr>
              <a:t>设计与进行实验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】</a:t>
            </a: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(1)实验步骤:</a:t>
            </a: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①将金属棒、开关和灵敏电流计用导线连接起来,将金属棒放置在蹄形磁体中间;</a:t>
            </a: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②闭合开关,保持金属棒与蹄形磁体相对静止,观察灵敏电流计的指针偏转情况并记录;</a:t>
            </a: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③保持开关闭合,让金属棒在蹄形磁体中间沿不同的方向运动,观察灵敏电流计的指针偏转情况并记录;</a:t>
            </a: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④更换磁性更强的蹄形磁体,重复步骤②③.</a:t>
            </a: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(2)金属棒的材料不能是</a:t>
            </a:r>
            <a:r>
              <a:rPr lang="zh-CN" altLang="en-US" sz="2400" u="wavyHeavy"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</a:rPr>
              <a:t>铁、钴、镍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,避免因磁化而影响实验结论.</a:t>
            </a: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(3)本实验通过</a:t>
            </a:r>
            <a:r>
              <a:rPr lang="zh-CN" altLang="en-US" sz="2400" u="wavyHeavy"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</a:rPr>
              <a:t>灵敏电流计指针的偏转情况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说明电路中是否产生感应电流和产生的感应电流的大小.</a:t>
            </a:r>
          </a:p>
        </p:txBody>
      </p:sp>
    </p:spTree>
    <p:extLst>
      <p:ext uri="{BB962C8B-B14F-4D97-AF65-F5344CB8AC3E}">
        <p14:creationId xmlns:p14="http://schemas.microsoft.com/office/powerpoint/2010/main" val="1931262763"/>
      </p:ext>
    </p:extLst>
  </p:cSld>
  <p:clrMapOvr>
    <a:masterClrMapping/>
  </p:clrMapOvr>
  <p:transition spd="med">
    <p:wipe dir="d"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探究导体在磁场中运动时产生感应电流的条件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实验1</a:t>
            </a:r>
          </a:p>
        </p:txBody>
      </p:sp>
      <p:sp>
        <p:nvSpPr>
          <p:cNvPr id="3" name="矩形 2"/>
          <p:cNvSpPr/>
          <p:nvPr/>
        </p:nvSpPr>
        <p:spPr>
          <a:xfrm>
            <a:off x="569521" y="1167401"/>
            <a:ext cx="11051371" cy="4524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(4)感应电流的方向与</a:t>
            </a:r>
            <a:r>
              <a:rPr lang="zh-CN" altLang="en-US" sz="2400" u="wavyHeavy"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</a:rPr>
              <a:t>磁场方向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和</a:t>
            </a:r>
            <a:r>
              <a:rPr lang="zh-CN" altLang="en-US" sz="2400" u="wavyHeavy"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</a:rPr>
              <a:t>导体运动方向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有关.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①如果只把磁体的N、S极对调,灵敏电流计的指针偏转方向将相反;如果只让金属棒向相反方向做切割磁感线运动,灵敏电流计的指针偏转方向也将相反;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②如果把磁体的N、S极对调,并让金属棒向相反方向做切割磁感线运动,灵敏电流计指针偏转方向不变;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③由控制变量法可知,若要探究感应电流方向与磁场方向的关系,应控制金属棒运动方向不变,改变磁场方向;若要探究感应电流方向与导体运动方向的关系,应控制磁场方向不变,改变导体运动方向.</a:t>
            </a:r>
          </a:p>
        </p:txBody>
      </p:sp>
    </p:spTree>
    <p:extLst>
      <p:ext uri="{BB962C8B-B14F-4D97-AF65-F5344CB8AC3E}">
        <p14:creationId xmlns:p14="http://schemas.microsoft.com/office/powerpoint/2010/main" val="2689591289"/>
      </p:ext>
    </p:extLst>
  </p:cSld>
  <p:clrMapOvr>
    <a:masterClrMapping/>
  </p:clrMapOvr>
  <p:transition spd="med">
    <p:wipe dir="d"/>
  </p:transition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探究导体在磁场中运动时产生感应电流的条件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实验1</a:t>
            </a:r>
          </a:p>
        </p:txBody>
      </p:sp>
      <p:sp>
        <p:nvSpPr>
          <p:cNvPr id="3" name="矩形 2"/>
          <p:cNvSpPr/>
          <p:nvPr/>
        </p:nvSpPr>
        <p:spPr>
          <a:xfrm>
            <a:off x="569521" y="742488"/>
            <a:ext cx="11300894" cy="61869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(5)感应电流的大小与</a:t>
            </a:r>
            <a:r>
              <a:rPr lang="zh-CN" altLang="en-US" sz="2400" u="wavyHeavy"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</a:rPr>
              <a:t>磁场强弱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和</a:t>
            </a:r>
            <a:r>
              <a:rPr lang="zh-CN" altLang="en-US" sz="2400" u="wavyHeavy"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</a:rPr>
              <a:t>导体运动速度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有关.</a:t>
            </a: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①如果只让金属棒切割磁感线运动的速度增大,则感应电流增大,灵敏电流计的指针偏转角度会增大;如果只增强磁体的磁性,则感应电流增大,灵敏电流计的指针偏转角度会增大.</a:t>
            </a: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②由控制变量法可知,若要探究感应电流大小与磁场强弱的关系,应控制金属棒运动速度不变,改变磁场强弱;若要探究感应电流大小与导体运动速度的关系,应控制磁场强弱不变,改变导体运动速度.</a:t>
            </a: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4.【</a:t>
            </a:r>
            <a:r>
              <a:rPr lang="zh-CN" altLang="en-US" sz="240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交流与反思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】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(1)实验时如果增加金属棒切割磁感线的长度,则灵敏电流计的指针偏转角度会</a:t>
            </a:r>
            <a:r>
              <a:rPr lang="zh-CN" altLang="en-US" sz="2400" u="wavyHeavy"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增大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(2)实验过程中灵敏电流计的指针偏转不明显,可以采取的改善方法:</a:t>
            </a:r>
            <a:r>
              <a:rPr lang="zh-CN" altLang="en-US" sz="2400" u="wavyHeavy"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增大金属棒切割磁感线的速度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或</a:t>
            </a:r>
            <a:r>
              <a:rPr lang="zh-CN" altLang="en-US" sz="2400" u="wavyHeavy"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换用磁性更强的磁体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或</a:t>
            </a:r>
            <a:r>
              <a:rPr lang="zh-CN" altLang="en-US" sz="2400" u="wavyHeavy"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增加切割磁感线的金属棒的长度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等.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0809878"/>
      </p:ext>
    </p:extLst>
  </p:cSld>
  <p:clrMapOvr>
    <a:masterClrMapping/>
  </p:clrMapOvr>
  <p:transition spd="med">
    <p:wipe dir="d"/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探究导体在磁场中运动时产生感应电流的条件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实验1</a:t>
            </a:r>
          </a:p>
        </p:txBody>
      </p:sp>
      <p:sp>
        <p:nvSpPr>
          <p:cNvPr id="3" name="矩形 2"/>
          <p:cNvSpPr/>
          <p:nvPr/>
        </p:nvSpPr>
        <p:spPr>
          <a:xfrm>
            <a:off x="456506" y="894922"/>
            <a:ext cx="11278037" cy="50786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(3)闭合开关,金属棒做切割磁感线运动时,将</a:t>
            </a:r>
            <a:r>
              <a:rPr lang="zh-CN" altLang="en-US" sz="2400" u="wavyHeavy"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</a:rPr>
              <a:t>机械能转化为电能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,这是</a:t>
            </a:r>
            <a:r>
              <a:rPr lang="zh-CN" altLang="en-US" sz="2400" u="wavyHeavy"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</a:rPr>
              <a:t>电磁感应现象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,这一原理在生活中的应用有</a:t>
            </a:r>
            <a:r>
              <a:rPr lang="zh-CN" altLang="en-US" sz="2400" u="wavyHeavy"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</a:rPr>
              <a:t>动圈式话筒、发电机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等.</a:t>
            </a: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(4)实验中,若金属棒无论怎样移动,发现灵敏电流计的指针都不偏转,出现这种情况的原因可能是</a:t>
            </a:r>
            <a:r>
              <a:rPr lang="zh-CN" altLang="en-US" sz="2400" u="wavyHeavy"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</a:rPr>
              <a:t>开关未闭合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(5)实验中,闭合开关后,若金属棒不动,左右移动磁体,金属棒切割了磁感线,电路中会产生感应电流.</a:t>
            </a: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(6)若将图中的灵敏电流计换成电源,就可以用来研究磁场对通电导体的作用.</a:t>
            </a: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5.【</a:t>
            </a:r>
            <a:r>
              <a:rPr lang="zh-CN" altLang="en-US" sz="2400">
                <a:latin typeface="黑体" panose="02010609060101010101" pitchFamily="49" charset="-122"/>
                <a:ea typeface="黑体" panose="02010609060101010101" pitchFamily="49" charset="-122"/>
              </a:rPr>
              <a:t>实验结论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】</a:t>
            </a:r>
            <a:r>
              <a:rPr lang="zh-CN" altLang="en-US" sz="2400" u="wavyHeavy"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</a:rPr>
              <a:t>闭合电路的一部分导体在磁场中做切割磁感线运动时,导体中就会产生感应电流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71850055"/>
      </p:ext>
    </p:extLst>
  </p:cSld>
  <p:clrMapOvr>
    <a:masterClrMapping/>
  </p:clrMapOvr>
  <p:transition spd="med">
    <p:wipe dir="d"/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探究导体在磁场中运动时产生感应电流的条件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实验1</a:t>
            </a:r>
          </a:p>
        </p:txBody>
      </p:sp>
      <p:sp>
        <p:nvSpPr>
          <p:cNvPr id="3" name="矩形 2"/>
          <p:cNvSpPr/>
          <p:nvPr/>
        </p:nvSpPr>
        <p:spPr>
          <a:xfrm>
            <a:off x="569521" y="880314"/>
            <a:ext cx="11051371" cy="5632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 b="1">
                <a:solidFill>
                  <a:srgbClr val="FF0000"/>
                </a:solidFill>
                <a:latin typeface="+mn-ea"/>
              </a:rPr>
              <a:t>一题通关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黑体" panose="02010609060101010101" pitchFamily="49" charset="-122"/>
                <a:ea typeface="黑体" panose="02010609060101010101" pitchFamily="49" charset="-122"/>
              </a:rPr>
              <a:t>例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 在“探究感应电流产生条件”的实验中,小明将导体ab、开关、电流表和蹄形磁体按如图甲所示的方式进行安装.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                                        甲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【</a:t>
            </a:r>
            <a:r>
              <a:rPr lang="zh-CN" altLang="en-US" sz="2400">
                <a:latin typeface="黑体" panose="02010609060101010101" pitchFamily="49" charset="-122"/>
                <a:ea typeface="黑体" panose="02010609060101010101" pitchFamily="49" charset="-122"/>
              </a:rPr>
              <a:t>基础设问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】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(1)实验中,通过观察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　　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来判断电路中是否产生感应电流. 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538394" y="5848434"/>
            <a:ext cx="3073000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电流表指针是否偏转</a:t>
            </a:r>
          </a:p>
        </p:txBody>
      </p:sp>
      <p:pic>
        <p:nvPicPr>
          <p:cNvPr id="791" name="18WHLWJJZKBWL204.jpg" descr="id:2147494381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1559" y="2247786"/>
            <a:ext cx="2993635" cy="2364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1097472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探究导体在磁场中运动时产生感应电流的条件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实验1</a:t>
            </a:r>
          </a:p>
        </p:txBody>
      </p:sp>
      <p:sp>
        <p:nvSpPr>
          <p:cNvPr id="3" name="矩形 2"/>
          <p:cNvSpPr/>
          <p:nvPr/>
        </p:nvSpPr>
        <p:spPr>
          <a:xfrm>
            <a:off x="495871" y="742488"/>
            <a:ext cx="11199307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(2)小明闭合开关后进行了如下操作,其中一定能产生感应电流的是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 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(填序号). 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A.只让导体ab在水平方向左右运动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B.只让导体ab在竖直方向上下运动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C.只让蹄形磁体在水平方向左右运动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D.只让蹄形磁体在竖直方向上下运动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(3)实验中小明发现实验现象不太明显,请提出一条改进措施: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___________________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　　　                   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 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(4)小明得到的实验结论是:闭合电路的一部分导体在磁场中做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运动时,电路中会产生感应电流. 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(5)小明如果想探究电动机的工作原理,应对图甲中的实验装置做怎样的调整?　　　　　　　　　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                                                           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  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479316" y="821245"/>
            <a:ext cx="621584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AC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8622178" y="3533323"/>
            <a:ext cx="3073000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换用磁性较强的磁铁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865986" y="4658804"/>
            <a:ext cx="1848244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切割磁感线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041899" y="6261280"/>
            <a:ext cx="3073000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将电流表换成电源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893964" y="4084631"/>
            <a:ext cx="3662838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或增大导体运动的速度</a:t>
            </a:r>
          </a:p>
        </p:txBody>
      </p:sp>
    </p:spTree>
    <p:extLst>
      <p:ext uri="{BB962C8B-B14F-4D97-AF65-F5344CB8AC3E}">
        <p14:creationId xmlns:p14="http://schemas.microsoft.com/office/powerpoint/2010/main" val="4155833455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5" grpId="0"/>
      <p:bldP spid="6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安培定则的应用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-1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>
                <a:solidFill>
                  <a:schemeClr val="bg1"/>
                </a:solidFill>
                <a:sym typeface="+mn-lt"/>
              </a:rPr>
              <a:t>2</a:t>
            </a:r>
          </a:p>
        </p:txBody>
      </p:sp>
      <p:sp>
        <p:nvSpPr>
          <p:cNvPr id="5" name="圆角矩形 36"/>
          <p:cNvSpPr/>
          <p:nvPr/>
        </p:nvSpPr>
        <p:spPr>
          <a:xfrm>
            <a:off x="259681" y="1260767"/>
            <a:ext cx="11585972" cy="5196773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575235" y="1624707"/>
            <a:ext cx="10954864" cy="1753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6.[2019四川宜宾]如图所示,固定的轻弹簧下端用细线竖直悬挂一条形磁体,当下方电路通电后,发现弹簧长度缩短了,请在括号中标出螺线管下端的极性(“N”或“S”)和电源上端的正、负极(“+”或“-”).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546450" y="887308"/>
            <a:ext cx="1974242" cy="73740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拓展练习</a:t>
            </a:r>
          </a:p>
        </p:txBody>
      </p:sp>
      <p:pic>
        <p:nvPicPr>
          <p:cNvPr id="704" name="20WJJCZQGWLKKK285.jpg" descr="id:2147494769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612" y="3378347"/>
            <a:ext cx="3186015" cy="2663172"/>
          </a:xfrm>
          <a:prstGeom prst="rect">
            <a:avLst/>
          </a:prstGeom>
        </p:spPr>
      </p:pic>
      <p:pic>
        <p:nvPicPr>
          <p:cNvPr id="705" name="20WJJCZQGWLKKKDA285.jpg" descr="id:2147494776;FounderCE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7590" y="3550472"/>
            <a:ext cx="2775224" cy="231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55786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探究导体在磁场中运动时产生感应电流的条件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实验1</a:t>
            </a:r>
          </a:p>
        </p:txBody>
      </p:sp>
      <p:sp>
        <p:nvSpPr>
          <p:cNvPr id="3" name="矩形 2"/>
          <p:cNvSpPr/>
          <p:nvPr/>
        </p:nvSpPr>
        <p:spPr>
          <a:xfrm>
            <a:off x="569521" y="1148981"/>
            <a:ext cx="11051371" cy="50786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【</a:t>
            </a:r>
            <a:r>
              <a:rPr lang="zh-CN" altLang="en-US" sz="2400">
                <a:latin typeface="黑体" panose="02010609060101010101" pitchFamily="49" charset="-122"/>
                <a:ea typeface="黑体" panose="02010609060101010101" pitchFamily="49" charset="-122"/>
              </a:rPr>
              <a:t>拓展设问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】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(6)小强也利用上述装置做同样的实验,在实验时,小强发现无论怎样移动导体ab,电流表指针都不偏转,原因可能是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　　　         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;纠正错误之后,小强继续实验,当导体向左运动时,电流表指针向右偏转. 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①小强认为,导体只要在磁场中运动,就会有感应电流产生,请你用实验操作及现象来说明小强的观点是错误的.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　　　　　　        　　　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; 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②若将磁体的N、S极对换,导体向左运动,电流表指针向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偏转; 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③实验完成,小强想进一步探究感应电流大小与导体运动速度的关系,应进行的实验操作是: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      　　　　　　　　　　　　　　　　　　　　　　　　  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  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275528" y="2300503"/>
            <a:ext cx="3073000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开关未闭合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4695214" y="3927114"/>
            <a:ext cx="6552982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让导体沿竖直方向运动,发现电流表指针不偏转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152339" y="4455557"/>
            <a:ext cx="711742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左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2049513" y="5582308"/>
            <a:ext cx="9780267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保持磁场强弱不变,改变导体运动速度,观察电流表指针偏转角度的大小</a:t>
            </a:r>
          </a:p>
        </p:txBody>
      </p:sp>
    </p:spTree>
    <p:extLst>
      <p:ext uri="{BB962C8B-B14F-4D97-AF65-F5344CB8AC3E}">
        <p14:creationId xmlns:p14="http://schemas.microsoft.com/office/powerpoint/2010/main" val="3162904954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5" grpId="0"/>
      <p:bldP spid="6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探究导体在磁场中运动时产生感应电流的条件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实验1</a:t>
            </a:r>
          </a:p>
        </p:txBody>
      </p:sp>
      <p:sp>
        <p:nvSpPr>
          <p:cNvPr id="3" name="矩形 2"/>
          <p:cNvSpPr/>
          <p:nvPr/>
        </p:nvSpPr>
        <p:spPr>
          <a:xfrm>
            <a:off x="660315" y="1561827"/>
            <a:ext cx="10098360" cy="39703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④小强将两个电流表(主要部件是永久磁铁和带有指针的线圈)G1和G2用导线连接起来,如图乙所示.当拨动G1的指针时,观察到G2的指针也会随之摆动,下列说法正确的是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.(填序号) 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A.G1利用了电流的磁效应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B.G1利用电磁感应产生了电流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C.G2的指针摆动幅度一定大于G1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D.G2利用了磁场对通电导线的作用 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470459" y="2736214"/>
            <a:ext cx="530156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BD</a:t>
            </a:r>
          </a:p>
        </p:txBody>
      </p:sp>
      <p:pic>
        <p:nvPicPr>
          <p:cNvPr id="845" name="18WHLWJJZKBWL205.jpg" descr="id:2147495275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1234" y="2736214"/>
            <a:ext cx="3974583" cy="3137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3037226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探究通电螺线管外部磁场的方向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实验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</a:p>
        </p:txBody>
      </p:sp>
      <p:sp>
        <p:nvSpPr>
          <p:cNvPr id="3" name="矩形 2"/>
          <p:cNvSpPr/>
          <p:nvPr/>
        </p:nvSpPr>
        <p:spPr>
          <a:xfrm>
            <a:off x="569521" y="880314"/>
            <a:ext cx="11051371" cy="23074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 b="1">
                <a:solidFill>
                  <a:srgbClr val="FF0000"/>
                </a:solidFill>
                <a:latin typeface="+mn-ea"/>
              </a:rPr>
              <a:t>考法总结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有关该实验,有如下命题点: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1.【</a:t>
            </a:r>
            <a:r>
              <a:rPr lang="zh-CN" altLang="en-US" sz="2400">
                <a:latin typeface="黑体" panose="02010609060101010101" pitchFamily="49" charset="-122"/>
                <a:ea typeface="黑体" panose="02010609060101010101" pitchFamily="49" charset="-122"/>
              </a:rPr>
              <a:t>实验装置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】如图所示.</a:t>
            </a:r>
          </a:p>
          <a:p>
            <a:pPr algn="just">
              <a:lnSpc>
                <a:spcPct val="150000"/>
              </a:lnSpc>
              <a:buClrTx/>
              <a:buSzTx/>
              <a:buFontTx/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849" name="18WHLWJJZKBWL198.jpg" descr="id:2147495303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46962" y="2641577"/>
            <a:ext cx="3696489" cy="2608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077011"/>
      </p:ext>
    </p:extLst>
  </p:cSld>
  <p:clrMapOvr>
    <a:masterClrMapping/>
  </p:clrMapOvr>
  <p:transition spd="med">
    <p:wipe dir="d"/>
  </p:transition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探究通电螺线管外部磁场的方向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实验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</a:p>
        </p:txBody>
      </p:sp>
      <p:sp>
        <p:nvSpPr>
          <p:cNvPr id="3" name="矩形 2"/>
          <p:cNvSpPr/>
          <p:nvPr/>
        </p:nvSpPr>
        <p:spPr>
          <a:xfrm>
            <a:off x="274919" y="653567"/>
            <a:ext cx="11232958" cy="39703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2.【</a:t>
            </a:r>
            <a:r>
              <a:rPr lang="zh-CN" altLang="en-US" sz="2400">
                <a:latin typeface="黑体" panose="02010609060101010101" pitchFamily="49" charset="-122"/>
                <a:ea typeface="黑体" panose="02010609060101010101" pitchFamily="49" charset="-122"/>
              </a:rPr>
              <a:t>设计与进行实验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】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(1)实验步骤: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①按照上图布置实验器材,把小磁针放置在螺线管四周不同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位置,闭合开关,等小磁针稳定后,在图上记录</a:t>
            </a:r>
            <a:r>
              <a:rPr lang="zh-CN" altLang="en-US" sz="2400" u="wavyHeavy"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</a:rPr>
              <a:t>小磁针N极的指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 u="wavyHeavy"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</a:rPr>
              <a:t>向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,如图.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②改变电源正、负极和螺线管的绕线方式,在以下四种情况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中进行实验,重复步骤①并进行记录.</a:t>
            </a:r>
          </a:p>
        </p:txBody>
      </p:sp>
      <p:pic>
        <p:nvPicPr>
          <p:cNvPr id="850" name="18WHLWJJZKBWL199.jpg" descr="id:2147495310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6147" y="1935929"/>
            <a:ext cx="2916810" cy="1726965"/>
          </a:xfrm>
          <a:prstGeom prst="rect">
            <a:avLst/>
          </a:prstGeom>
        </p:spPr>
      </p:pic>
      <p:pic>
        <p:nvPicPr>
          <p:cNvPr id="851" name="18WHLWJJZKBWL200.jpg" descr="id:2147495317;FounderCE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8860" y="4272634"/>
            <a:ext cx="4601246" cy="1465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1038646"/>
      </p:ext>
    </p:extLst>
  </p:cSld>
  <p:clrMapOvr>
    <a:masterClrMapping/>
  </p:clrMapOvr>
  <p:transition spd="med">
    <p:wipe dir="d"/>
  </p:transition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探究通电螺线管外部磁场的方向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实验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</a:p>
        </p:txBody>
      </p:sp>
      <p:sp>
        <p:nvSpPr>
          <p:cNvPr id="3" name="矩形 2"/>
          <p:cNvSpPr/>
          <p:nvPr/>
        </p:nvSpPr>
        <p:spPr>
          <a:xfrm>
            <a:off x="274919" y="948910"/>
            <a:ext cx="11232958" cy="50786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(2)闭合开关,小磁针偏转,说明</a:t>
            </a:r>
            <a:r>
              <a:rPr lang="zh-CN" altLang="en-US" sz="2400" u="wavyHeavy"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</a:rPr>
              <a:t>通电螺线管周围存在磁场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,不管小磁针是否存在,通电螺线管周围的磁场都是存在的.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(3)步骤②是为了探究通电螺线管外部磁场方向的影响因素;若要探究通电螺线管外部磁场方向与电流方向的关系,可以通过</a:t>
            </a:r>
            <a:r>
              <a:rPr lang="zh-CN" altLang="en-US" sz="2400" u="wavyHeavy"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</a:rPr>
              <a:t>调换电源正、负极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来改变电流方向.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(4)根据</a:t>
            </a:r>
            <a:r>
              <a:rPr lang="zh-CN" altLang="en-US" sz="2400" u="wavyHeavy"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</a:rPr>
              <a:t>小磁针的指向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判断通电螺线管的极性与磁场方向,小磁针静止时</a:t>
            </a:r>
            <a:r>
              <a:rPr lang="zh-CN" altLang="en-US" sz="2400" u="wavyHeavy"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</a:rPr>
              <a:t>N极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的指向即为该点的磁场方向,这运用了</a:t>
            </a:r>
            <a:r>
              <a:rPr lang="zh-CN" altLang="en-US" sz="2400" u="wavyHeavy"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</a:rPr>
              <a:t>转换法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(5)通电螺线管磁场强弱的判断:如图,在玻璃板上均匀地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撒满铁屑,轻敲玻璃板,</a:t>
            </a:r>
            <a:r>
              <a:rPr lang="zh-CN" altLang="en-US" sz="2400" u="wavyHeavy"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</a:rPr>
              <a:t>铁屑分布密集的地方磁场强,稀疏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 u="wavyHeavy"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</a:rPr>
              <a:t>的地方磁场弱.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852" name="18WHLWJJZKBWL201.jpg" descr="id:2147495324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1862" y="4232620"/>
            <a:ext cx="3146650" cy="1794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722010"/>
      </p:ext>
    </p:extLst>
  </p:cSld>
  <p:clrMapOvr>
    <a:masterClrMapping/>
  </p:clrMapOvr>
  <p:transition spd="med">
    <p:wipe dir="d"/>
  </p:transition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探究通电螺线管外部磁场的方向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实验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</a:p>
        </p:txBody>
      </p:sp>
      <p:sp>
        <p:nvSpPr>
          <p:cNvPr id="3" name="矩形 2"/>
          <p:cNvSpPr/>
          <p:nvPr/>
        </p:nvSpPr>
        <p:spPr>
          <a:xfrm>
            <a:off x="274919" y="1164860"/>
            <a:ext cx="11232958" cy="39703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(6)实验时轻敲玻璃板的目的:</a:t>
            </a:r>
            <a:r>
              <a:rPr lang="zh-CN" altLang="en-US" sz="2400" u="wavyHeavy"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</a:rPr>
              <a:t>减小铁屑与玻璃板的摩擦,使铁屑在磁场作用力的作用下有规则地排布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3.【交流与反思】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要探究通电螺线管周围磁场的强弱是否与电流大小有关,应对实验装置进行改进:</a:t>
            </a:r>
            <a:r>
              <a:rPr lang="zh-CN" altLang="en-US" sz="2400" u="wavyHeavy"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</a:rPr>
              <a:t>串联一个滑动变阻器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4.【实验结论】通电螺线管外部的磁场与</a:t>
            </a:r>
            <a:r>
              <a:rPr lang="zh-CN" altLang="en-US" sz="2400" u="wavyHeavy"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</a:rPr>
              <a:t>条形磁体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的磁场一样;通电螺线管两端的极性与</a:t>
            </a:r>
            <a:r>
              <a:rPr lang="zh-CN" altLang="en-US" sz="2400" u="wavyHeavy"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</a:rPr>
              <a:t>螺线管中电流的方向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有关.</a:t>
            </a:r>
          </a:p>
        </p:txBody>
      </p:sp>
    </p:spTree>
    <p:extLst>
      <p:ext uri="{BB962C8B-B14F-4D97-AF65-F5344CB8AC3E}">
        <p14:creationId xmlns:p14="http://schemas.microsoft.com/office/powerpoint/2010/main" val="617387470"/>
      </p:ext>
    </p:extLst>
  </p:cSld>
  <p:clrMapOvr>
    <a:masterClrMapping/>
  </p:clrMapOvr>
  <p:transition spd="med">
    <p:wipe dir="d"/>
  </p:transition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探究通电螺线管外部磁场的方向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实验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</a:p>
        </p:txBody>
      </p:sp>
      <p:sp>
        <p:nvSpPr>
          <p:cNvPr id="3" name="矩形 2"/>
          <p:cNvSpPr/>
          <p:nvPr/>
        </p:nvSpPr>
        <p:spPr>
          <a:xfrm>
            <a:off x="569521" y="880314"/>
            <a:ext cx="11051371" cy="50786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 b="1">
                <a:solidFill>
                  <a:srgbClr val="FF0000"/>
                </a:solidFill>
                <a:latin typeface="+mn-ea"/>
              </a:rPr>
              <a:t>一题通关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黑体" panose="02010609060101010101" pitchFamily="49" charset="-122"/>
                <a:ea typeface="黑体" panose="02010609060101010101" pitchFamily="49" charset="-122"/>
              </a:rPr>
              <a:t>例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 如图所示是“探究通电螺线管外部磁场特点”的实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验,小明将许多小磁针放在螺线管周围的不同位置,接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通电路后观察各小磁针静止时的指向(小磁针上涂黑的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是N极).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【</a:t>
            </a:r>
            <a:r>
              <a:rPr lang="zh-CN" altLang="en-US" sz="2400">
                <a:latin typeface="黑体" panose="02010609060101010101" pitchFamily="49" charset="-122"/>
                <a:ea typeface="黑体" panose="02010609060101010101" pitchFamily="49" charset="-122"/>
              </a:rPr>
              <a:t>基础设问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】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(1)闭合开关后,小磁针偏转,说明通电螺线管周围存在磁场.此时,如果移走小磁针,该结论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(选填“成立”或“不成立”). 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(2)观察上图发现,通电螺线管外部的磁场与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的磁场十分相似.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701579" y="4816955"/>
            <a:ext cx="1256501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成立</a:t>
            </a:r>
          </a:p>
        </p:txBody>
      </p:sp>
      <p:pic>
        <p:nvPicPr>
          <p:cNvPr id="855" name="18WHLWJJZKBWL202.jpg" descr="id:2147495345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0117" y="1455757"/>
            <a:ext cx="3315538" cy="2381801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6481236" y="5380966"/>
            <a:ext cx="1483167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条形磁体</a:t>
            </a:r>
          </a:p>
        </p:txBody>
      </p:sp>
    </p:spTree>
    <p:extLst>
      <p:ext uri="{BB962C8B-B14F-4D97-AF65-F5344CB8AC3E}">
        <p14:creationId xmlns:p14="http://schemas.microsoft.com/office/powerpoint/2010/main" val="3725846013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探究通电螺线管外部磁场的方向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实验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</a:p>
        </p:txBody>
      </p:sp>
      <p:sp>
        <p:nvSpPr>
          <p:cNvPr id="3" name="矩形 2"/>
          <p:cNvSpPr/>
          <p:nvPr/>
        </p:nvSpPr>
        <p:spPr>
          <a:xfrm>
            <a:off x="569521" y="742487"/>
            <a:ext cx="11051371" cy="5632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(3)小磁针的作用: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 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(4)为了增强通电螺线管的磁性,可以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             　　　　　　　　　   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 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(5)小明对调电源正、负极重新实验,发现小磁针静止时N极指向都与原来相反,这说明通电螺线管外部磁场方向与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　　　　   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有关. 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(6)图中,通电螺线管左端为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  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极,电源A端为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极 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【拓展设问】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(7)如果要探究“通电螺线管磁场强弱与电流大小的关系”,应在如图所示的电路的基础上做怎样的改进?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　　　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 </a:t>
            </a: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(8)本实验还可以用铁屑的分布来反映通电螺线管的磁场分布,铁屑与小磁针相比,小磁针效果更好,理由是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　　　　　　　　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.(写出一条即可) 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3269824" y="849827"/>
            <a:ext cx="2186655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显示磁场方向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566956" y="1379540"/>
            <a:ext cx="5670447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在通电螺线管中插入一根铁棒(合理即可)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078070" y="2474533"/>
            <a:ext cx="3139666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螺线管中的电流方向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4310455" y="3058233"/>
            <a:ext cx="1256501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S(或南)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7450756" y="3058233"/>
            <a:ext cx="1256501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正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4082519" y="4668331"/>
            <a:ext cx="4310454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串联一个滑动变阻器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3777759" y="5781109"/>
            <a:ext cx="5615844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小磁针能更好地显示出各点的磁场方向</a:t>
            </a:r>
          </a:p>
        </p:txBody>
      </p:sp>
      <p:pic>
        <p:nvPicPr>
          <p:cNvPr id="14" name="New picture" hidden="1"/>
          <p:cNvPicPr/>
          <p:nvPr/>
        </p:nvPicPr>
        <p:blipFill>
          <a:blip r:embed="rId2"/>
          <a:stretch>
            <a:fillRect/>
          </a:stretch>
        </p:blipFill>
        <p:spPr>
          <a:xfrm>
            <a:off x="11796764" y="11165885"/>
            <a:ext cx="406347" cy="342979"/>
          </a:xfrm>
          <a:prstGeom prst="cube">
            <a:avLst/>
          </a:prstGeom>
        </p:spPr>
      </p:pic>
    </p:spTree>
    <p:extLst>
      <p:ext uri="{BB962C8B-B14F-4D97-AF65-F5344CB8AC3E}">
        <p14:creationId xmlns:p14="http://schemas.microsoft.com/office/powerpoint/2010/main" val="1891800672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8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电磁铁、电磁继电器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>
                <a:solidFill>
                  <a:schemeClr val="bg1"/>
                </a:solidFill>
                <a:sym typeface="+mn-lt"/>
              </a:rPr>
              <a:t>3</a:t>
            </a:r>
          </a:p>
        </p:txBody>
      </p:sp>
      <p:sp>
        <p:nvSpPr>
          <p:cNvPr id="6" name="矩形 5"/>
          <p:cNvSpPr/>
          <p:nvPr/>
        </p:nvSpPr>
        <p:spPr>
          <a:xfrm>
            <a:off x="738409" y="1726330"/>
            <a:ext cx="10923118" cy="3415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7.[2011河南,7]如图是一种“闯红灯违规证据模拟器”</a:t>
            </a:r>
          </a:p>
          <a:p>
            <a:pPr algn="just" fontAlgn="auto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的工作原理图,光控开关接收到红光时会自动闭合,压敏</a:t>
            </a:r>
          </a:p>
          <a:p>
            <a:pPr algn="just" fontAlgn="auto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电阻若同时受到车的压力,其阻值变小,电磁铁的磁性因</a:t>
            </a:r>
          </a:p>
          <a:p>
            <a:pPr algn="just" fontAlgn="auto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电路中电流的改变而变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      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(选填“强”或“弱”),</a:t>
            </a:r>
          </a:p>
          <a:p>
            <a:pPr algn="just" fontAlgn="auto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当电流变化到一定值时,衔铁与触点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      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(选填“1”或“2”)接触,电控照相机工作,拍摄违规车辆.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4085694" y="3424078"/>
            <a:ext cx="1425389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强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5977112" y="4000791"/>
            <a:ext cx="1377771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2</a:t>
            </a:r>
          </a:p>
        </p:txBody>
      </p:sp>
      <p:pic>
        <p:nvPicPr>
          <p:cNvPr id="707" name="HN4A.jpg" descr="id:2147494790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9481" y="1726329"/>
            <a:ext cx="3169507" cy="2158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1077485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电磁铁、电磁继电器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>
                <a:solidFill>
                  <a:schemeClr val="bg1"/>
                </a:solidFill>
                <a:sym typeface="+mn-lt"/>
              </a:rPr>
              <a:t>3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142186" y="4578775"/>
            <a:ext cx="1425389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buClrTx/>
              <a:buSzTx/>
              <a:buFontTx/>
            </a:pP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L</a:t>
            </a:r>
            <a:r>
              <a:rPr lang="en-US" altLang="zh-CN" sz="2400" b="1" kern="100" baseline="-250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2</a:t>
            </a:r>
            <a:endParaRPr lang="en-US" altLang="zh-CN" sz="2400" b="1" kern="100" baseline="-250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702854" y="1237267"/>
            <a:ext cx="10712960" cy="452415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8.[2013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河南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,22(1)]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小强利用压力传感器、电磁继电器、</a:t>
            </a:r>
          </a:p>
          <a:p>
            <a:pPr indent="0" fontAlgn="auto">
              <a:lnSpc>
                <a:spcPct val="150000"/>
              </a:lnSpc>
            </a:pP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阻值可调的电阻</a:t>
            </a:r>
            <a:r>
              <a:rPr lang="en-US" sz="2400" b="0" i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R 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等元件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设计了一个汽车超载自动报警</a:t>
            </a:r>
          </a:p>
          <a:p>
            <a:pPr indent="0" fontAlgn="auto">
              <a:lnSpc>
                <a:spcPct val="150000"/>
              </a:lnSpc>
            </a:pP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电路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如图所示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他了解到这种压力传感器所受压力越大</a:t>
            </a:r>
          </a:p>
          <a:p>
            <a:pPr indent="0" fontAlgn="auto">
              <a:lnSpc>
                <a:spcPct val="150000"/>
              </a:lnSpc>
            </a:pP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时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输出的电压</a:t>
            </a:r>
            <a:r>
              <a:rPr lang="en-US" sz="2400" b="0" i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U 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就越大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闭合开关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S,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当继电器线圈中的</a:t>
            </a:r>
          </a:p>
          <a:p>
            <a:pPr indent="0" fontAlgn="auto">
              <a:lnSpc>
                <a:spcPct val="150000"/>
              </a:lnSpc>
            </a:pP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电流大于或等于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 mA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时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衔铁被吸合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已知传感器的输出电压</a:t>
            </a:r>
            <a:r>
              <a:rPr lang="en-US" sz="2400" b="0" i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U 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即为继电器控制电路的电源电压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车辆不超载时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工作电路中绿灯亮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;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当传感器所受压力增大到一定程度时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红灯亮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说明汽车超载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请你判断灯</a:t>
            </a:r>
            <a:r>
              <a:rPr lang="en-US" sz="2400" b="0" u="sng">
                <a:solidFill>
                  <a:srgbClr val="FF00FF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选填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“L</a:t>
            </a:r>
            <a:r>
              <a:rPr lang="en-US" sz="2400" b="0" baseline="-250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或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“L</a:t>
            </a:r>
            <a:r>
              <a:rPr lang="en-US" sz="2400" b="0" baseline="-250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”)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是红灯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708" name="HL16.jpg" descr="id:2147494797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7258" y="1524988"/>
            <a:ext cx="2988556" cy="1885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415815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电磁装置的辨识及应用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>
                <a:solidFill>
                  <a:schemeClr val="bg1"/>
                </a:solidFill>
                <a:sym typeface="+mn-lt"/>
              </a:rPr>
              <a:t>4</a:t>
            </a:r>
          </a:p>
        </p:txBody>
      </p:sp>
      <p:sp>
        <p:nvSpPr>
          <p:cNvPr id="6" name="矩形 5"/>
          <p:cNvSpPr/>
          <p:nvPr/>
        </p:nvSpPr>
        <p:spPr>
          <a:xfrm>
            <a:off x="481267" y="1112778"/>
            <a:ext cx="10895182" cy="4524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9.[2016河南,21(1)]电动机是电动汽车的核心部件,电动机正常工作时,电能转化为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     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能,电动机的工作原理是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                                  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10.[2015河南,15]如图为实验室常用电流表的内部结构图.多匝金属线圈悬置在磁体的两极间,线圈与一根指针相连.当线圈中有电流通过时,</a:t>
            </a: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它受力转动带动指针偏转,便可显示出电流的大小.下列与此</a:t>
            </a: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工作原理相同的电器设备是   (    )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A.电烙铁	       B.电铃	      </a:t>
            </a: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C.发电机	       D.电动机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320608" y="1724425"/>
            <a:ext cx="4706007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通电导体在磁场中受到力的作用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900313" y="1724425"/>
            <a:ext cx="1094598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机械  </a:t>
            </a:r>
          </a:p>
        </p:txBody>
      </p:sp>
      <p:pic>
        <p:nvPicPr>
          <p:cNvPr id="710" name="HN-9.jpg" descr="id:2147494811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9002" y="2886744"/>
            <a:ext cx="2637447" cy="231003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4958069" y="3996981"/>
            <a:ext cx="540950" cy="4604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D  </a:t>
            </a:r>
          </a:p>
        </p:txBody>
      </p:sp>
    </p:spTree>
    <p:extLst>
      <p:ext uri="{BB962C8B-B14F-4D97-AF65-F5344CB8AC3E}">
        <p14:creationId xmlns:p14="http://schemas.microsoft.com/office/powerpoint/2010/main" val="2661585148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97960601-3410-4198-bc24-a004e682b8d0}"/>
  <p:tag name="TABLE_ENDDRAG_ORIGIN_RECT" val="876*390"/>
  <p:tag name="TABLE_ENDDRAG_RECT" val="45*129*876*390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7337</Words>
  <Application>Microsoft Office PowerPoint</Application>
  <PresentationFormat>自定义</PresentationFormat>
  <Paragraphs>639</Paragraphs>
  <Slides>67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67</vt:i4>
      </vt:variant>
    </vt:vector>
  </HeadingPairs>
  <TitlesOfParts>
    <vt:vector size="68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User</cp:lastModifiedBy>
  <cp:revision>2</cp:revision>
  <dcterms:created xsi:type="dcterms:W3CDTF">2021-02-25T07:21:18Z</dcterms:created>
  <dcterms:modified xsi:type="dcterms:W3CDTF">2021-02-25T07:22:33Z</dcterms:modified>
</cp:coreProperties>
</file>