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8" r:id="rId12"/>
    <p:sldId id="269" r:id="rId13"/>
    <p:sldId id="270" r:id="rId14"/>
    <p:sldId id="271" r:id="rId15"/>
    <p:sldId id="272" r:id="rId16"/>
    <p:sldId id="268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4815-C12A-4345-9B04-C3B073679C70}" type="datetimeFigureOut">
              <a:rPr lang="zh-CN" altLang="en-US" smtClean="0"/>
              <a:pPr/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5F12-C17F-47C9-8C66-C66615D97B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104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C6E92-2F85-4261-BFE9-ABBDA45B4223}" type="slidenum">
              <a:rPr lang="en-US" altLang="zh-CN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E646C-8BDC-4563-A1A8-D9B41563EFB9}" type="slidenum">
              <a:rPr lang="en-US" altLang="zh-CN">
                <a:latin typeface="Arial" charset="0"/>
              </a:rPr>
              <a:pPr/>
              <a:t>26</a:t>
            </a:fld>
            <a:endParaRPr lang="en-US" altLang="zh-CN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C251DF-597D-4D96-9070-92EB7591CC06}" type="slidenum">
              <a:rPr lang="en-US" altLang="zh-CN">
                <a:latin typeface="Arial" charset="0"/>
              </a:rPr>
              <a:pPr/>
              <a:t>27</a:t>
            </a:fld>
            <a:endParaRPr lang="en-US" altLang="zh-CN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D70E68-D4CF-4DE9-8C33-6F7537A617FB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5889-A035-4C43-9913-48781A9FBF83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AF1D98-C988-458A-B72A-A171D3FC265F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1AE6BB-F982-4556-AFC0-5CBC638030F8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561764-DAB0-414B-8840-5327A931E8F2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20A-B019-485D-97CA-883C2A06855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3DE549-E6F6-417D-A87E-17AA8B2D8392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5374D2-E9F8-41A1-B830-EDD1A65235C8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324EDE-9CB2-499D-94EE-C9C9DDBBDB0F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E0BDAC-2E72-439D-AECD-5367EAEECF44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E09453-2117-4234-AE61-85845FBFC82C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F432B4-2745-410E-BA91-971C4C7A459C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c.hiphotos.baidu.com/zhidao/pic/item/8601a18b87d6277f5cc9568f2b381f30e824fca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video" Target="file:///J:\&#31616;&#21333;&#26426;&#26800;&#31532;1&#35838;&#26102;\11-&#35270;&#39057;-10&#21098;&#20992;.mp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pPr algn="ctr"/>
            <a:r>
              <a:rPr lang="zh-CN" altLang="en-US" dirty="0" smtClean="0"/>
              <a:t>杠杆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619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0174"/>
            <a:ext cx="2787650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活动</a:t>
            </a:r>
          </a:p>
        </p:txBody>
      </p:sp>
      <p:pic>
        <p:nvPicPr>
          <p:cNvPr id="15363" name="Picture 3" descr="活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8" y="135307"/>
            <a:ext cx="976312" cy="976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67717" y="1075686"/>
            <a:ext cx="77982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      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两种撬法，用力方向有什么不同？螺丝刀分别绕哪一个固定点转动？阻力分别作用在螺丝刀的哪一点？其方向如何？</a:t>
            </a:r>
          </a:p>
        </p:txBody>
      </p:sp>
      <p:pic>
        <p:nvPicPr>
          <p:cNvPr id="5123" name="Picture 3" descr="C:\Documents and Settings\xiaotai13\桌面\141689880651675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1"/>
            <a:ext cx="849694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283968" y="2708921"/>
            <a:ext cx="486003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2843808" y="4973900"/>
            <a:ext cx="216024" cy="2880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51820" y="47971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923928" y="4077072"/>
            <a:ext cx="0" cy="13681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29998" y="555011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F1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611531" y="5121880"/>
            <a:ext cx="0" cy="12148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5083" y="633672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F2</a:t>
            </a: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2123728" y="3429000"/>
            <a:ext cx="0" cy="115212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0328" y="32443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F1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55576" y="4950461"/>
            <a:ext cx="0" cy="12148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0124" y="62949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F2</a:t>
            </a:r>
            <a:endParaRPr lang="zh-CN" altLang="en-US" dirty="0"/>
          </a:p>
        </p:txBody>
      </p:sp>
      <p:sp>
        <p:nvSpPr>
          <p:cNvPr id="18" name="等腰三角形 17"/>
          <p:cNvSpPr/>
          <p:nvPr/>
        </p:nvSpPr>
        <p:spPr>
          <a:xfrm>
            <a:off x="578783" y="5017061"/>
            <a:ext cx="216024" cy="28803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22669" y="47485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78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5" grpId="0" animBg="1"/>
      <p:bldP spid="6" grpId="0"/>
      <p:bldP spid="9" grpId="0"/>
      <p:bldP spid="12" grpId="0"/>
      <p:bldP spid="15" grpId="0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探究支点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阻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力，阻力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作用点不变时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，动力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大小与什么因素有关？</a:t>
            </a:r>
          </a:p>
        </p:txBody>
      </p:sp>
      <p:pic>
        <p:nvPicPr>
          <p:cNvPr id="2050" name="Picture 2" descr="C:\Documents and Settings\xiaotai13\桌面\140120387554484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71871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39552" y="55172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支点，阻力，阻力作用点不变时，动力大小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与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__________________________________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948119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支点到动力作用线的距离有关</a:t>
            </a:r>
            <a:endParaRPr lang="zh-CN" altLang="en-US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4837615" y="1792530"/>
            <a:ext cx="350569" cy="86285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 rot="5400000">
            <a:off x="7708465" y="1845153"/>
            <a:ext cx="350569" cy="862859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581471" y="2375992"/>
            <a:ext cx="566593" cy="381684"/>
          </a:xfrm>
          <a:prstGeom prst="line">
            <a:avLst/>
          </a:prstGeom>
          <a:ln w="317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括号 6"/>
          <p:cNvSpPr/>
          <p:nvPr/>
        </p:nvSpPr>
        <p:spPr>
          <a:xfrm rot="17962985">
            <a:off x="4631542" y="2347911"/>
            <a:ext cx="349002" cy="753791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44861" y="479715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支点到点的距离，支点到线的距离是否改变？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302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itchFamily="49" charset="-122"/>
              </a:rPr>
              <a:t>力臂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itchFamily="49" charset="-122"/>
              </a:rPr>
              <a:t>固定点</a:t>
            </a:r>
            <a:r>
              <a:rPr lang="zh-CN" altLang="en-US" sz="4000" b="1" dirty="0">
                <a:solidFill>
                  <a:srgbClr val="3333CC"/>
                </a:solidFill>
                <a:ea typeface="黑体" pitchFamily="49" charset="-122"/>
              </a:rPr>
              <a:t>到</a:t>
            </a:r>
            <a:r>
              <a:rPr lang="zh-CN" altLang="en-US" sz="4000" b="1" dirty="0">
                <a:solidFill>
                  <a:srgbClr val="FF0000"/>
                </a:solidFill>
                <a:ea typeface="黑体" pitchFamily="49" charset="-122"/>
              </a:rPr>
              <a:t>力的作用线</a:t>
            </a:r>
            <a:r>
              <a:rPr lang="zh-CN" altLang="en-US" sz="4000" b="1" dirty="0">
                <a:solidFill>
                  <a:srgbClr val="3333CC"/>
                </a:solidFill>
                <a:ea typeface="黑体" pitchFamily="49" charset="-122"/>
              </a:rPr>
              <a:t>的垂直距离</a:t>
            </a:r>
          </a:p>
        </p:txBody>
      </p:sp>
    </p:spTree>
    <p:extLst>
      <p:ext uri="{BB962C8B-B14F-4D97-AF65-F5344CB8AC3E}">
        <p14:creationId xmlns="" xmlns:p14="http://schemas.microsoft.com/office/powerpoint/2010/main" val="18054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撬石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6925"/>
            <a:ext cx="5138737" cy="2630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60412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动力臂和阻力臂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kumimoji="1" lang="zh-CN" alt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动力臂：从支点到动力的作用线的距离</a:t>
            </a:r>
            <a:r>
              <a:rPr kumimoji="1" lang="en-US" altLang="zh-CN" sz="28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l</a:t>
            </a:r>
            <a:r>
              <a:rPr kumimoji="1" lang="en-US" altLang="zh-CN" sz="2800" b="1" baseline="-25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1</a:t>
            </a:r>
            <a:r>
              <a:rPr kumimoji="1" lang="zh-CN" alt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阻力臂：从支点到阻力的作用线的距离</a:t>
            </a:r>
            <a:r>
              <a:rPr kumimoji="1" lang="en-US" altLang="zh-CN" sz="28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l</a:t>
            </a:r>
            <a:r>
              <a:rPr kumimoji="1" lang="en-US" altLang="zh-CN" sz="2800" b="1" baseline="-25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2</a:t>
            </a:r>
            <a:r>
              <a:rPr kumimoji="1" lang="zh-CN" alt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32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5678488" y="5313363"/>
            <a:ext cx="936625" cy="1312862"/>
            <a:chOff x="3577" y="3347"/>
            <a:chExt cx="590" cy="827"/>
          </a:xfrm>
        </p:grpSpPr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3577" y="3347"/>
              <a:ext cx="0" cy="8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654" y="3781"/>
              <a:ext cx="5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200" b="1" i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</a:t>
              </a:r>
              <a:r>
                <a:rPr kumimoji="1" lang="en-US" altLang="zh-CN" sz="3200" b="1" baseline="-25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4638675" y="4956175"/>
            <a:ext cx="477838" cy="588963"/>
            <a:chOff x="2922" y="3122"/>
            <a:chExt cx="301" cy="371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3122" y="3122"/>
              <a:ext cx="65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922" y="3128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200" b="1" i="1" smtClean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</p:txBody>
        </p:sp>
      </p:grp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2911475" y="4232275"/>
            <a:ext cx="814388" cy="1257300"/>
            <a:chOff x="1815" y="2657"/>
            <a:chExt cx="513" cy="792"/>
          </a:xfrm>
        </p:grpSpPr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1849" y="2657"/>
              <a:ext cx="0" cy="6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815" y="3084"/>
              <a:ext cx="51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3200" b="1" i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</a:t>
              </a:r>
              <a:r>
                <a:rPr kumimoji="1" lang="en-US" altLang="zh-CN" sz="3200" b="1" baseline="-25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2949575" y="4064000"/>
            <a:ext cx="2049463" cy="942975"/>
            <a:chOff x="1858" y="2560"/>
            <a:chExt cx="1291" cy="594"/>
          </a:xfrm>
        </p:grpSpPr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1858" y="2979"/>
              <a:ext cx="1291" cy="175"/>
              <a:chOff x="1858" y="2979"/>
              <a:chExt cx="1291" cy="175"/>
            </a:xfrm>
          </p:grpSpPr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1858" y="3149"/>
                <a:ext cx="12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1" name="AutoShape 17"/>
              <p:cNvSpPr>
                <a:spLocks/>
              </p:cNvSpPr>
              <p:nvPr/>
            </p:nvSpPr>
            <p:spPr bwMode="auto">
              <a:xfrm rot="5400000" flipV="1">
                <a:off x="2411" y="2440"/>
                <a:ext cx="175" cy="1254"/>
              </a:xfrm>
              <a:prstGeom prst="leftBrace">
                <a:avLst>
                  <a:gd name="adj1" fmla="val 59714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2367" y="2560"/>
              <a:ext cx="3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4000" b="1" i="1" smtClean="0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  <a:r>
                <a:rPr kumimoji="1" lang="en-US" altLang="zh-CN" sz="4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5014913" y="4076700"/>
            <a:ext cx="676275" cy="900113"/>
            <a:chOff x="3159" y="2568"/>
            <a:chExt cx="426" cy="567"/>
          </a:xfrm>
        </p:grpSpPr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3235" y="2568"/>
              <a:ext cx="3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4000" b="1" i="1" smtClean="0">
                  <a:solidFill>
                    <a:srgbClr val="FF0000"/>
                  </a:solidFill>
                  <a:latin typeface="Times New Roman" pitchFamily="18" charset="0"/>
                </a:rPr>
                <a:t>l</a:t>
              </a:r>
              <a:r>
                <a:rPr kumimoji="1" lang="en-US" altLang="zh-CN" sz="4000" b="1" baseline="-2500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21525" name="Group 21"/>
            <p:cNvGrpSpPr>
              <a:grpSpLocks/>
            </p:cNvGrpSpPr>
            <p:nvPr/>
          </p:nvGrpSpPr>
          <p:grpSpPr bwMode="auto">
            <a:xfrm>
              <a:off x="3159" y="2979"/>
              <a:ext cx="426" cy="156"/>
              <a:chOff x="1858" y="2979"/>
              <a:chExt cx="1291" cy="175"/>
            </a:xfrm>
          </p:grpSpPr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858" y="3149"/>
                <a:ext cx="12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7" name="AutoShape 23"/>
              <p:cNvSpPr>
                <a:spLocks/>
              </p:cNvSpPr>
              <p:nvPr/>
            </p:nvSpPr>
            <p:spPr bwMode="auto">
              <a:xfrm rot="5400000" flipV="1">
                <a:off x="2411" y="2440"/>
                <a:ext cx="175" cy="1254"/>
              </a:xfrm>
              <a:prstGeom prst="leftBrace">
                <a:avLst>
                  <a:gd name="adj1" fmla="val 59714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528" name="Line 24"/>
          <p:cNvSpPr>
            <a:spLocks noChangeShapeType="1"/>
          </p:cNvSpPr>
          <p:nvPr/>
        </p:nvSpPr>
        <p:spPr bwMode="auto">
          <a:xfrm flipV="1">
            <a:off x="5678488" y="4822825"/>
            <a:ext cx="0" cy="5159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3213100"/>
            <a:ext cx="8953500" cy="1871663"/>
            <a:chOff x="0" y="2024"/>
            <a:chExt cx="5640" cy="1179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 rot="-1466637">
              <a:off x="223" y="2024"/>
              <a:ext cx="5417" cy="12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1701" y="2568"/>
              <a:ext cx="635" cy="635"/>
            </a:xfrm>
            <a:prstGeom prst="triangle">
              <a:avLst>
                <a:gd name="adj" fmla="val 50000"/>
              </a:avLst>
            </a:prstGeom>
            <a:solidFill>
              <a:srgbClr val="C303A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 rot="-1864299">
              <a:off x="0" y="2614"/>
              <a:ext cx="884" cy="54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900113" y="4941888"/>
            <a:ext cx="144462" cy="1222375"/>
            <a:chOff x="567" y="3113"/>
            <a:chExt cx="91" cy="770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612" y="3203"/>
              <a:ext cx="0" cy="68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567" y="3113"/>
              <a:ext cx="91" cy="91"/>
            </a:xfrm>
            <a:prstGeom prst="ellipse">
              <a:avLst/>
            </a:prstGeom>
            <a:solidFill>
              <a:srgbClr val="0000FF"/>
            </a:solidFill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8431213" y="1484313"/>
            <a:ext cx="144462" cy="2736850"/>
            <a:chOff x="5311" y="935"/>
            <a:chExt cx="91" cy="1724"/>
          </a:xfrm>
        </p:grpSpPr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5375" y="981"/>
              <a:ext cx="0" cy="167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5311" y="935"/>
              <a:ext cx="91" cy="91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2916238" y="3500438"/>
            <a:ext cx="1944687" cy="360362"/>
          </a:xfrm>
          <a:prstGeom prst="wedgeRectCallout">
            <a:avLst>
              <a:gd name="adj1" fmla="val -33593"/>
              <a:gd name="adj2" fmla="val 98019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支点</a:t>
            </a:r>
            <a:r>
              <a:rPr lang="en-US" altLang="zh-CN" sz="3200" b="1" i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O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971550" y="3644900"/>
            <a:ext cx="0" cy="1295400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3203575" y="4076700"/>
            <a:ext cx="53292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6399" name="AutoShape 15"/>
          <p:cNvSpPr>
            <a:spLocks/>
          </p:cNvSpPr>
          <p:nvPr/>
        </p:nvSpPr>
        <p:spPr bwMode="auto">
          <a:xfrm rot="16200000">
            <a:off x="5760244" y="1593056"/>
            <a:ext cx="215900" cy="5329238"/>
          </a:xfrm>
          <a:prstGeom prst="leftBrace">
            <a:avLst>
              <a:gd name="adj1" fmla="val 20569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1016000" y="4064000"/>
            <a:ext cx="21256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6401" name="AutoShape 17"/>
          <p:cNvSpPr>
            <a:spLocks/>
          </p:cNvSpPr>
          <p:nvPr/>
        </p:nvSpPr>
        <p:spPr bwMode="auto">
          <a:xfrm rot="16200000">
            <a:off x="2005807" y="2799556"/>
            <a:ext cx="207962" cy="2187575"/>
          </a:xfrm>
          <a:prstGeom prst="rightBrace">
            <a:avLst>
              <a:gd name="adj1" fmla="val 87659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4716463" y="4437063"/>
            <a:ext cx="2520950" cy="433387"/>
          </a:xfrm>
          <a:prstGeom prst="wedgeRectCallout">
            <a:avLst>
              <a:gd name="adj1" fmla="val 18704"/>
              <a:gd name="adj2" fmla="val 1959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Tahoma" pitchFamily="34" charset="0"/>
                <a:ea typeface="黑体" pitchFamily="49" charset="-122"/>
              </a:rPr>
              <a:t>动力臂</a:t>
            </a:r>
            <a:r>
              <a:rPr lang="en-US" altLang="zh-CN" sz="3200" b="1" i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l</a:t>
            </a:r>
            <a:r>
              <a:rPr lang="en-US" altLang="zh-CN" sz="3200" b="1" baseline="-25000" smtClean="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593725" y="3181350"/>
            <a:ext cx="3024188" cy="504825"/>
          </a:xfrm>
          <a:prstGeom prst="wedgeRectCallout">
            <a:avLst>
              <a:gd name="adj1" fmla="val 18398"/>
              <a:gd name="adj2" fmla="val 14778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阻力臂</a:t>
            </a:r>
            <a:r>
              <a:rPr lang="en-US" altLang="zh-CN" sz="3200" b="1" i="1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l</a:t>
            </a:r>
            <a:r>
              <a:rPr lang="en-US" altLang="zh-CN" sz="3200" b="1" baseline="-25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altLang="zh-CN" sz="3200" b="1" baseline="-25000" smtClean="0">
              <a:solidFill>
                <a:srgbClr val="FF0000"/>
              </a:solidFill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308850" y="4292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动力</a:t>
            </a:r>
            <a:r>
              <a:rPr lang="en-US" altLang="zh-CN" sz="3200" b="1" i="1" smtClean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altLang="zh-CN" sz="3200" b="1" baseline="-250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altLang="zh-CN" sz="3200" b="1" i="1" baseline="-25000" smtClean="0">
              <a:solidFill>
                <a:srgbClr val="FF0000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1116013" y="5832475"/>
            <a:ext cx="1404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FF"/>
                </a:solidFill>
                <a:latin typeface="Tahoma" pitchFamily="34" charset="0"/>
                <a:ea typeface="黑体" pitchFamily="49" charset="-122"/>
              </a:rPr>
              <a:t>阻力</a:t>
            </a:r>
            <a:r>
              <a:rPr lang="en-US" altLang="zh-CN" sz="3200" b="1" i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F</a:t>
            </a:r>
            <a:r>
              <a:rPr lang="en-US" altLang="zh-CN" sz="3200" b="1" baseline="-2500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altLang="zh-CN" sz="3200" b="1" baseline="-25000" smtClean="0">
              <a:solidFill>
                <a:srgbClr val="0000FF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68313" y="449263"/>
            <a:ext cx="41036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b="1" smtClean="0">
                <a:solidFill>
                  <a:srgbClr val="000000"/>
                </a:solidFill>
                <a:ea typeface="黑体" pitchFamily="49" charset="-122"/>
              </a:rPr>
              <a:t>力臂的作法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 rot="5400000">
            <a:off x="7939882" y="3412331"/>
            <a:ext cx="793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0000FF"/>
                </a:solidFill>
              </a:rPr>
              <a:t>∟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 rot="16200000">
            <a:off x="769144" y="3913981"/>
            <a:ext cx="796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000000"/>
                </a:solidFill>
              </a:rPr>
              <a:t>∟</a:t>
            </a: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3132138" y="4005263"/>
            <a:ext cx="144462" cy="14446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3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3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/>
      <p:bldP spid="16403" grpId="0"/>
      <p:bldP spid="16404" grpId="0"/>
      <p:bldP spid="16405" grpId="0"/>
      <p:bldP spid="16407" grpId="0"/>
      <p:bldP spid="16408" grpId="0"/>
      <p:bldP spid="164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练一练</a:t>
            </a:r>
            <a:endParaRPr lang="zh-CN" alt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3848" y="3154494"/>
            <a:ext cx="2808312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5946201" y="3298510"/>
            <a:ext cx="144016" cy="20249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7" idx="1"/>
          </p:cNvCxnSpPr>
          <p:nvPr/>
        </p:nvCxnSpPr>
        <p:spPr>
          <a:xfrm>
            <a:off x="3203848" y="3226502"/>
            <a:ext cx="0" cy="9225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203848" y="3298510"/>
            <a:ext cx="72008" cy="101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961" y="297980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42930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F1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4211960" y="2492896"/>
            <a:ext cx="1296144" cy="66159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0991" y="214088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F2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15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练一练</a:t>
            </a:r>
            <a:endParaRPr lang="zh-CN" alt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2135195">
            <a:off x="2843808" y="2924944"/>
            <a:ext cx="24482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283968" y="3229229"/>
            <a:ext cx="144016" cy="216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55976" y="29609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4" idx="3"/>
          </p:cNvCxnSpPr>
          <p:nvPr/>
        </p:nvCxnSpPr>
        <p:spPr>
          <a:xfrm>
            <a:off x="5063457" y="3673313"/>
            <a:ext cx="20952" cy="119584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424" y="497252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F2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006875" y="2248583"/>
            <a:ext cx="20952" cy="98064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34452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336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杠杆杠杆的平衡条件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889375" cy="212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活动</a:t>
            </a:r>
            <a:r>
              <a:rPr lang="zh-CN" altLang="en-US" dirty="0" smtClean="0"/>
              <a:t>卡：第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页 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74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杠杆杠杆的平衡条件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529012" cy="315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40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smtClean="0">
                <a:solidFill>
                  <a:srgbClr val="000000"/>
                </a:solidFill>
                <a:latin typeface="Arial Black" pitchFamily="34" charset="0"/>
              </a:rPr>
              <a:t>练　习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2051050" y="3284538"/>
            <a:ext cx="4752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835150" y="3284538"/>
            <a:ext cx="503238" cy="503237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 flipV="1">
            <a:off x="5724525" y="2205038"/>
            <a:ext cx="10795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867400" y="177323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0000"/>
                </a:solidFill>
              </a:rPr>
              <a:t>F1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2051050" y="2349500"/>
            <a:ext cx="1657350" cy="935038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 rot="3574784">
            <a:off x="2718594" y="1826419"/>
            <a:ext cx="215900" cy="1836738"/>
          </a:xfrm>
          <a:prstGeom prst="leftBrace">
            <a:avLst>
              <a:gd name="adj1" fmla="val 7089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392363" y="21510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0000"/>
                </a:solidFill>
              </a:rPr>
              <a:t>l2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403350" y="2852738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000000"/>
                </a:solidFill>
              </a:rPr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4157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工具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生活中我们经常使用各式各样的工具</a:t>
            </a:r>
          </a:p>
        </p:txBody>
      </p:sp>
    </p:spTree>
    <p:extLst>
      <p:ext uri="{BB962C8B-B14F-4D97-AF65-F5344CB8AC3E}">
        <p14:creationId xmlns="" xmlns:p14="http://schemas.microsoft.com/office/powerpoint/2010/main" val="35603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2555875" y="3429000"/>
            <a:ext cx="4103688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356100" y="3429000"/>
            <a:ext cx="504825" cy="50482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659563" y="3429000"/>
            <a:ext cx="0" cy="9366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000875" y="3995738"/>
            <a:ext cx="657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000000"/>
                </a:solidFill>
              </a:rPr>
              <a:t>F1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516688" y="3429000"/>
            <a:ext cx="1444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3132138" y="2420938"/>
            <a:ext cx="1439862" cy="1008062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79925" y="2892425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2777" name="AutoShape 9"/>
          <p:cNvSpPr>
            <a:spLocks/>
          </p:cNvSpPr>
          <p:nvPr/>
        </p:nvSpPr>
        <p:spPr bwMode="auto">
          <a:xfrm rot="-3419011">
            <a:off x="3799681" y="1910557"/>
            <a:ext cx="376237" cy="1727200"/>
          </a:xfrm>
          <a:prstGeom prst="rightBrace">
            <a:avLst>
              <a:gd name="adj1" fmla="val 382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975100" y="197961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000000"/>
                </a:solidFill>
              </a:rPr>
              <a:t>l2</a:t>
            </a:r>
          </a:p>
        </p:txBody>
      </p:sp>
    </p:spTree>
    <p:extLst>
      <p:ext uri="{BB962C8B-B14F-4D97-AF65-F5344CB8AC3E}">
        <p14:creationId xmlns="" xmlns:p14="http://schemas.microsoft.com/office/powerpoint/2010/main" val="16004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>
          <a:xfrm>
            <a:off x="1619250" y="2492375"/>
            <a:ext cx="4824413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第二课时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395288" y="404813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ea typeface="幼圆" pitchFamily="49" charset="-122"/>
              </a:rPr>
              <a:t>二、杠杆的平衡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539750" y="3068638"/>
            <a:ext cx="8604250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幼圆" pitchFamily="49" charset="-122"/>
              </a:rPr>
              <a:t>当杠杆在动力和阻力的作用下静止时 ，我们说杠杆平衡了。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0" y="2060575"/>
            <a:ext cx="4752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ea typeface="幼圆" pitchFamily="49" charset="-122"/>
              </a:rPr>
              <a:t>归纳结论：</a:t>
            </a: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323850" y="1196975"/>
            <a:ext cx="58324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ea typeface="幼圆" pitchFamily="49" charset="-122"/>
              </a:rPr>
              <a:t>提问：什么是杠杆的平衡？</a:t>
            </a:r>
          </a:p>
        </p:txBody>
      </p:sp>
      <p:sp>
        <p:nvSpPr>
          <p:cNvPr id="174095" name="WordArt 15"/>
          <p:cNvSpPr>
            <a:spLocks noChangeArrowheads="1" noChangeShapeType="1" noTextEdit="1"/>
          </p:cNvSpPr>
          <p:nvPr/>
        </p:nvSpPr>
        <p:spPr bwMode="auto">
          <a:xfrm>
            <a:off x="971550" y="4508500"/>
            <a:ext cx="73453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/>
                <a:ea typeface="黑体"/>
              </a:rPr>
              <a:t>杠杆平衡的条件是什么呢？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/>
      <p:bldP spid="174092" grpId="0"/>
      <p:bldP spid="1740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7813" y="476250"/>
            <a:ext cx="5688012" cy="5761038"/>
            <a:chOff x="2018" y="709"/>
            <a:chExt cx="3311" cy="344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18" y="709"/>
              <a:ext cx="3311" cy="3447"/>
              <a:chOff x="1474" y="2432"/>
              <a:chExt cx="3629" cy="1542"/>
            </a:xfrm>
          </p:grpSpPr>
          <p:sp>
            <p:nvSpPr>
              <p:cNvPr id="165894" name="AutoShape 6"/>
              <p:cNvSpPr>
                <a:spLocks noChangeArrowheads="1"/>
              </p:cNvSpPr>
              <p:nvPr/>
            </p:nvSpPr>
            <p:spPr bwMode="gray">
              <a:xfrm>
                <a:off x="1474" y="2432"/>
                <a:ext cx="3629" cy="154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kumimoji="1" lang="zh-CN" altLang="zh-CN" sz="3600">
                  <a:latin typeface="Arial" pitchFamily="34" charset="0"/>
                  <a:ea typeface="楷体_GB2312" pitchFamily="49" charset="-122"/>
                </a:endParaRPr>
              </a:p>
            </p:txBody>
          </p:sp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1701" y="2568"/>
                <a:ext cx="33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kumimoji="1" lang="zh-CN" altLang="zh-CN" sz="32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4100" name="Text Box 8"/>
            <p:cNvSpPr txBox="1">
              <a:spLocks noChangeArrowheads="1"/>
            </p:cNvSpPr>
            <p:nvPr/>
          </p:nvSpPr>
          <p:spPr bwMode="auto">
            <a:xfrm>
              <a:off x="2200" y="890"/>
              <a:ext cx="2943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3200"/>
                <a:t>实验装置和实验器材</a:t>
              </a:r>
            </a:p>
          </p:txBody>
        </p:sp>
        <p:pic>
          <p:nvPicPr>
            <p:cNvPr id="4101" name="Picture 9" descr="实验装置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6" y="1344"/>
              <a:ext cx="2860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84325" y="2994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404813"/>
            <a:ext cx="916305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宋体" pitchFamily="2" charset="-122"/>
              </a:rPr>
              <a:t>探究影响杠杆水平平衡的因素</a:t>
            </a:r>
          </a:p>
          <a:p>
            <a:r>
              <a:rPr lang="en-US" altLang="zh-CN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．将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带有刻度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的木尺调节在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水平位置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平衡。</a:t>
            </a:r>
          </a:p>
          <a:p>
            <a:r>
              <a:rPr lang="en-US" altLang="zh-CN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．在木尺的两边分别挂上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数目不同的钩码</a:t>
            </a:r>
            <a:r>
              <a:rPr lang="zh-CN" altLang="en-US" sz="28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调节钩 </a:t>
            </a:r>
          </a:p>
          <a:p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码到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O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点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距离，使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杠杆水平静止</a:t>
            </a:r>
            <a:r>
              <a:rPr lang="zh-CN" altLang="en-US" sz="28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。 </a:t>
            </a:r>
          </a:p>
          <a:p>
            <a:r>
              <a:rPr lang="en-US" altLang="zh-CN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改变钩码个数并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调节悬挂点到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O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点的距离</a:t>
            </a:r>
            <a:r>
              <a:rPr lang="zh-CN" altLang="en-US" sz="28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使木尺 </a:t>
            </a:r>
          </a:p>
          <a:p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处于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水平静止</a:t>
            </a:r>
            <a:r>
              <a:rPr lang="zh-CN" altLang="en-US" sz="28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状态。将各次实验数据填写入下表。</a:t>
            </a:r>
          </a:p>
        </p:txBody>
      </p:sp>
      <p:graphicFrame>
        <p:nvGraphicFramePr>
          <p:cNvPr id="191492" name="Group 4"/>
          <p:cNvGraphicFramePr>
            <a:graphicFrameLocks noGrp="1"/>
          </p:cNvGraphicFramePr>
          <p:nvPr>
            <p:ph idx="4294967295"/>
          </p:nvPr>
        </p:nvGraphicFramePr>
        <p:xfrm>
          <a:off x="4156075" y="3213100"/>
          <a:ext cx="4987925" cy="3024189"/>
        </p:xfrm>
        <a:graphic>
          <a:graphicData uri="http://schemas.openxmlformats.org/drawingml/2006/table">
            <a:tbl>
              <a:tblPr/>
              <a:tblGrid>
                <a:gridCol w="642938"/>
                <a:gridCol w="1098550"/>
                <a:gridCol w="1108075"/>
                <a:gridCol w="1030287"/>
                <a:gridCol w="1108075"/>
              </a:tblGrid>
              <a:tr h="425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实验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左边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右边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38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动力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F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距离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L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阻力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F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距离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L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23850" y="3068638"/>
            <a:ext cx="3276600" cy="2624137"/>
            <a:chOff x="0" y="0"/>
            <a:chExt cx="1632" cy="1654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0" y="0"/>
              <a:ext cx="1632" cy="1654"/>
              <a:chOff x="0" y="0"/>
              <a:chExt cx="1632" cy="1654"/>
            </a:xfrm>
          </p:grpSpPr>
          <p:pic>
            <p:nvPicPr>
              <p:cNvPr id="5166" name="Picture 4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45"/>
                <a:ext cx="1632" cy="1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432" y="0"/>
                <a:ext cx="1120" cy="1228"/>
                <a:chOff x="0" y="0"/>
                <a:chExt cx="1120" cy="1228"/>
              </a:xfrm>
            </p:grpSpPr>
            <p:grpSp>
              <p:nvGrpSpPr>
                <p:cNvPr id="5" name="Group 43"/>
                <p:cNvGrpSpPr>
                  <a:grpSpLocks/>
                </p:cNvGrpSpPr>
                <p:nvPr/>
              </p:nvGrpSpPr>
              <p:grpSpPr bwMode="auto">
                <a:xfrm>
                  <a:off x="0" y="577"/>
                  <a:ext cx="1120" cy="651"/>
                  <a:chOff x="0" y="0"/>
                  <a:chExt cx="1120" cy="651"/>
                </a:xfrm>
              </p:grpSpPr>
              <p:grpSp>
                <p:nvGrpSpPr>
                  <p:cNvPr id="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96" cy="523"/>
                    <a:chOff x="0" y="0"/>
                    <a:chExt cx="436" cy="773"/>
                  </a:xfrm>
                </p:grpSpPr>
                <p:sp>
                  <p:nvSpPr>
                    <p:cNvPr id="5183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0" cy="57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84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" y="431"/>
                      <a:ext cx="388" cy="3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>
                          <a:latin typeface="Times New Roman" pitchFamily="18" charset="0"/>
                        </a:rPr>
                        <a:t>F</a:t>
                      </a:r>
                      <a:r>
                        <a:rPr lang="en-US" altLang="zh-CN" baseline="-25000">
                          <a:latin typeface="Times New Roman" pitchFamily="18" charset="0"/>
                        </a:rPr>
                        <a:t>1</a:t>
                      </a:r>
                      <a:endParaRPr lang="en-US" altLang="zh-CN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624" y="0"/>
                    <a:ext cx="496" cy="651"/>
                    <a:chOff x="0" y="0"/>
                    <a:chExt cx="436" cy="702"/>
                  </a:xfrm>
                </p:grpSpPr>
                <p:sp>
                  <p:nvSpPr>
                    <p:cNvPr id="5181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0" cy="57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82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" y="432"/>
                      <a:ext cx="388" cy="2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 sz="2000">
                          <a:latin typeface="Times New Roman" pitchFamily="18" charset="0"/>
                        </a:rPr>
                        <a:t>F</a:t>
                      </a:r>
                      <a:r>
                        <a:rPr lang="en-US" altLang="zh-CN" sz="2000" baseline="-25000">
                          <a:latin typeface="Times New Roman" pitchFamily="18" charset="0"/>
                        </a:rPr>
                        <a:t>2</a:t>
                      </a:r>
                      <a:endParaRPr lang="en-US" altLang="zh-CN" sz="2000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" name="Group 50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384" cy="577"/>
                  <a:chOff x="0" y="0"/>
                  <a:chExt cx="384" cy="433"/>
                </a:xfrm>
              </p:grpSpPr>
              <p:sp>
                <p:nvSpPr>
                  <p:cNvPr id="5175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32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28" cy="433"/>
                    <a:chOff x="0" y="0"/>
                    <a:chExt cx="528" cy="392"/>
                  </a:xfrm>
                </p:grpSpPr>
                <p:sp>
                  <p:nvSpPr>
                    <p:cNvPr id="5177" name="AutoShape 53"/>
                    <p:cNvSpPr>
                      <a:spLocks/>
                    </p:cNvSpPr>
                    <p:nvPr/>
                  </p:nvSpPr>
                  <p:spPr bwMode="auto">
                    <a:xfrm rot="16097912" flipH="1">
                      <a:off x="206" y="71"/>
                      <a:ext cx="105" cy="528"/>
                    </a:xfrm>
                    <a:prstGeom prst="leftBrace">
                      <a:avLst>
                        <a:gd name="adj1" fmla="val 41905"/>
                        <a:gd name="adj2" fmla="val 47935"/>
                      </a:avLst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zh-CN"/>
                    </a:p>
                  </p:txBody>
                </p:sp>
                <p:sp>
                  <p:nvSpPr>
                    <p:cNvPr id="5178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 rot="-128855">
                      <a:off x="129" y="0"/>
                      <a:ext cx="333" cy="1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 sz="2400">
                          <a:latin typeface="Cambria" pitchFamily="18" charset="0"/>
                        </a:rPr>
                        <a:t> </a:t>
                      </a:r>
                      <a:endParaRPr lang="en-US" altLang="zh-CN" sz="1200" baseline="-25000">
                        <a:latin typeface="Cambria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0" name="Group 55"/>
                <p:cNvGrpSpPr>
                  <a:grpSpLocks/>
                </p:cNvGrpSpPr>
                <p:nvPr/>
              </p:nvGrpSpPr>
              <p:grpSpPr bwMode="auto">
                <a:xfrm>
                  <a:off x="384" y="0"/>
                  <a:ext cx="240" cy="579"/>
                  <a:chOff x="0" y="0"/>
                  <a:chExt cx="240" cy="436"/>
                </a:xfrm>
              </p:grpSpPr>
              <p:sp>
                <p:nvSpPr>
                  <p:cNvPr id="5171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34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" name="Group 57"/>
                  <p:cNvGrpSpPr>
                    <a:grpSpLocks/>
                  </p:cNvGrpSpPr>
                  <p:nvPr/>
                </p:nvGrpSpPr>
                <p:grpSpPr bwMode="auto">
                  <a:xfrm rot="190789">
                    <a:off x="0" y="0"/>
                    <a:ext cx="239" cy="436"/>
                    <a:chOff x="0" y="0"/>
                    <a:chExt cx="528" cy="396"/>
                  </a:xfrm>
                </p:grpSpPr>
                <p:sp>
                  <p:nvSpPr>
                    <p:cNvPr id="5173" name="AutoShape 58"/>
                    <p:cNvSpPr>
                      <a:spLocks/>
                    </p:cNvSpPr>
                    <p:nvPr/>
                  </p:nvSpPr>
                  <p:spPr bwMode="auto">
                    <a:xfrm rot="16097912" flipH="1">
                      <a:off x="206" y="75"/>
                      <a:ext cx="105" cy="528"/>
                    </a:xfrm>
                    <a:prstGeom prst="leftBrace">
                      <a:avLst>
                        <a:gd name="adj1" fmla="val 41905"/>
                        <a:gd name="adj2" fmla="val 47935"/>
                      </a:avLst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zh-CN"/>
                    </a:p>
                  </p:txBody>
                </p:sp>
                <p:sp>
                  <p:nvSpPr>
                    <p:cNvPr id="5174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 rot="-128855">
                      <a:off x="117" y="0"/>
                      <a:ext cx="331" cy="1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 sz="2400">
                          <a:latin typeface="Cambria" pitchFamily="18" charset="0"/>
                        </a:rPr>
                        <a:t> </a:t>
                      </a:r>
                      <a:endParaRPr lang="en-US" altLang="zh-CN" sz="1200" baseline="-25000">
                        <a:latin typeface="Cambria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5164" name="Text Box 60"/>
            <p:cNvSpPr txBox="1">
              <a:spLocks noChangeArrowheads="1"/>
            </p:cNvSpPr>
            <p:nvPr/>
          </p:nvSpPr>
          <p:spPr bwMode="auto">
            <a:xfrm>
              <a:off x="455" y="193"/>
              <a:ext cx="2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Cambria" pitchFamily="18" charset="0"/>
                </a:rPr>
                <a:t>L</a:t>
              </a:r>
              <a:r>
                <a:rPr lang="en-US" altLang="zh-CN" baseline="-25000">
                  <a:solidFill>
                    <a:srgbClr val="0000FF"/>
                  </a:solidFill>
                  <a:latin typeface="Cambria" pitchFamily="18" charset="0"/>
                </a:rPr>
                <a:t>1</a:t>
              </a:r>
            </a:p>
          </p:txBody>
        </p:sp>
        <p:sp>
          <p:nvSpPr>
            <p:cNvPr id="5165" name="Text Box 61"/>
            <p:cNvSpPr txBox="1">
              <a:spLocks noChangeArrowheads="1"/>
            </p:cNvSpPr>
            <p:nvPr/>
          </p:nvSpPr>
          <p:spPr bwMode="auto">
            <a:xfrm>
              <a:off x="887" y="193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Cambria" pitchFamily="18" charset="0"/>
                </a:rPr>
                <a:t>L</a:t>
              </a:r>
              <a:r>
                <a:rPr lang="en-US" altLang="zh-CN" baseline="-25000">
                  <a:solidFill>
                    <a:srgbClr val="0000FF"/>
                  </a:solidFill>
                  <a:latin typeface="Cambria" pitchFamily="18" charset="0"/>
                </a:rPr>
                <a:t>2</a:t>
              </a:r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1755775" y="3398838"/>
            <a:ext cx="460375" cy="642937"/>
            <a:chOff x="0" y="0"/>
            <a:chExt cx="240" cy="369"/>
          </a:xfrm>
        </p:grpSpPr>
        <p:sp>
          <p:nvSpPr>
            <p:cNvPr id="5161" name="Oval 63"/>
            <p:cNvSpPr>
              <a:spLocks noChangeArrowheads="1"/>
            </p:cNvSpPr>
            <p:nvPr/>
          </p:nvSpPr>
          <p:spPr bwMode="auto">
            <a:xfrm>
              <a:off x="48" y="288"/>
              <a:ext cx="79" cy="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5162" name="Text Box 64"/>
            <p:cNvSpPr txBox="1">
              <a:spLocks noChangeArrowheads="1"/>
            </p:cNvSpPr>
            <p:nvPr/>
          </p:nvSpPr>
          <p:spPr bwMode="auto">
            <a:xfrm>
              <a:off x="0" y="0"/>
              <a:ext cx="240" cy="2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</a:rPr>
                <a:t>O</a:t>
              </a:r>
              <a:endParaRPr lang="en-US" altLang="zh-CN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58888" y="765175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r>
              <a:rPr lang="zh-CN" altLang="en-US" sz="4400">
                <a:solidFill>
                  <a:srgbClr val="002060"/>
                </a:solidFill>
                <a:ea typeface="隶书" pitchFamily="49" charset="-122"/>
              </a:rPr>
              <a:t>进行实验与收集证据</a:t>
            </a:r>
            <a:endParaRPr lang="zh-CN" altLang="en-US" sz="4400">
              <a:solidFill>
                <a:srgbClr val="FF0066"/>
              </a:solidFill>
              <a:ea typeface="隶书" pitchFamily="49" charset="-122"/>
            </a:endParaRPr>
          </a:p>
        </p:txBody>
      </p:sp>
      <p:graphicFrame>
        <p:nvGraphicFramePr>
          <p:cNvPr id="192515" name="Group 3"/>
          <p:cNvGraphicFramePr>
            <a:graphicFrameLocks noGrp="1"/>
          </p:cNvGraphicFramePr>
          <p:nvPr/>
        </p:nvGraphicFramePr>
        <p:xfrm>
          <a:off x="827088" y="2060575"/>
          <a:ext cx="7705725" cy="3991610"/>
        </p:xfrm>
        <a:graphic>
          <a:graphicData uri="http://schemas.openxmlformats.org/drawingml/2006/table">
            <a:tbl>
              <a:tblPr/>
              <a:tblGrid>
                <a:gridCol w="2119312"/>
                <a:gridCol w="1446213"/>
                <a:gridCol w="1441450"/>
                <a:gridCol w="1349375"/>
                <a:gridCol w="1349375"/>
              </a:tblGrid>
              <a:tr h="517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实验次数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左        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右        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461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2" name="Line 39"/>
          <p:cNvSpPr>
            <a:spLocks noChangeShapeType="1"/>
          </p:cNvSpPr>
          <p:nvPr/>
        </p:nvSpPr>
        <p:spPr bwMode="auto">
          <a:xfrm>
            <a:off x="19050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6215063" cy="1143000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2060"/>
                </a:solidFill>
                <a:ea typeface="隶书" pitchFamily="49" charset="-122"/>
              </a:rPr>
              <a:t>分析与论证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353300" y="333375"/>
            <a:ext cx="1682750" cy="1552575"/>
            <a:chOff x="482" y="1851"/>
            <a:chExt cx="860" cy="796"/>
          </a:xfrm>
        </p:grpSpPr>
        <p:sp>
          <p:nvSpPr>
            <p:cNvPr id="7180" name="Freeform 23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Freeform 24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Freeform 25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Freeform 26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7184" name="Freeform 27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516 w 224"/>
                <a:gd name="T1" fmla="*/ 503 h 569"/>
                <a:gd name="T2" fmla="*/ 369 w 224"/>
                <a:gd name="T3" fmla="*/ 249 h 569"/>
                <a:gd name="T4" fmla="*/ 602 w 224"/>
                <a:gd name="T5" fmla="*/ 1 h 569"/>
                <a:gd name="T6" fmla="*/ 856 w 224"/>
                <a:gd name="T7" fmla="*/ 259 h 569"/>
                <a:gd name="T8" fmla="*/ 677 w 224"/>
                <a:gd name="T9" fmla="*/ 503 h 569"/>
                <a:gd name="T10" fmla="*/ 672 w 224"/>
                <a:gd name="T11" fmla="*/ 619 h 569"/>
                <a:gd name="T12" fmla="*/ 1047 w 224"/>
                <a:gd name="T13" fmla="*/ 722 h 569"/>
                <a:gd name="T14" fmla="*/ 1108 w 224"/>
                <a:gd name="T15" fmla="*/ 1018 h 569"/>
                <a:gd name="T16" fmla="*/ 1089 w 224"/>
                <a:gd name="T17" fmla="*/ 1602 h 569"/>
                <a:gd name="T18" fmla="*/ 1047 w 224"/>
                <a:gd name="T19" fmla="*/ 1822 h 569"/>
                <a:gd name="T20" fmla="*/ 986 w 224"/>
                <a:gd name="T21" fmla="*/ 1540 h 569"/>
                <a:gd name="T22" fmla="*/ 938 w 224"/>
                <a:gd name="T23" fmla="*/ 1010 h 569"/>
                <a:gd name="T24" fmla="*/ 852 w 224"/>
                <a:gd name="T25" fmla="*/ 1602 h 569"/>
                <a:gd name="T26" fmla="*/ 720 w 224"/>
                <a:gd name="T27" fmla="*/ 2844 h 569"/>
                <a:gd name="T28" fmla="*/ 388 w 224"/>
                <a:gd name="T29" fmla="*/ 2824 h 569"/>
                <a:gd name="T30" fmla="*/ 249 w 224"/>
                <a:gd name="T31" fmla="*/ 1625 h 569"/>
                <a:gd name="T32" fmla="*/ 167 w 224"/>
                <a:gd name="T33" fmla="*/ 1041 h 569"/>
                <a:gd name="T34" fmla="*/ 123 w 224"/>
                <a:gd name="T35" fmla="*/ 1550 h 569"/>
                <a:gd name="T36" fmla="*/ 60 w 224"/>
                <a:gd name="T37" fmla="*/ 1822 h 569"/>
                <a:gd name="T38" fmla="*/ 1 w 224"/>
                <a:gd name="T39" fmla="*/ 1525 h 569"/>
                <a:gd name="T40" fmla="*/ 37 w 224"/>
                <a:gd name="T41" fmla="*/ 920 h 569"/>
                <a:gd name="T42" fmla="*/ 117 w 224"/>
                <a:gd name="T43" fmla="*/ 697 h 569"/>
                <a:gd name="T44" fmla="*/ 510 w 224"/>
                <a:gd name="T45" fmla="*/ 619 h 569"/>
                <a:gd name="T46" fmla="*/ 516 w 224"/>
                <a:gd name="T47" fmla="*/ 503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7185" name="Freeform 28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4213" y="1989138"/>
            <a:ext cx="3098800" cy="619125"/>
            <a:chOff x="521" y="1997"/>
            <a:chExt cx="1952" cy="39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21" y="1997"/>
              <a:ext cx="1952" cy="390"/>
              <a:chOff x="404" y="1980"/>
              <a:chExt cx="1294" cy="298"/>
            </a:xfrm>
          </p:grpSpPr>
          <p:sp>
            <p:nvSpPr>
              <p:cNvPr id="7178" name="Rectangle 5"/>
              <p:cNvSpPr>
                <a:spLocks noChangeArrowheads="1"/>
              </p:cNvSpPr>
              <p:nvPr/>
            </p:nvSpPr>
            <p:spPr bwMode="invGray"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7179" name="AutoShape 6"/>
              <p:cNvSpPr>
                <a:spLocks noChangeArrowheads="1"/>
              </p:cNvSpPr>
              <p:nvPr/>
            </p:nvSpPr>
            <p:spPr bwMode="invGray"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zh-CN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289800" name="Rectangle 8"/>
            <p:cNvSpPr>
              <a:spLocks noChangeArrowheads="1"/>
            </p:cNvSpPr>
            <p:nvPr/>
          </p:nvSpPr>
          <p:spPr bwMode="gray">
            <a:xfrm>
              <a:off x="567" y="2014"/>
              <a:ext cx="172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3300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280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杠杆的平衡条件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47813" y="2924175"/>
            <a:ext cx="5327650" cy="1227138"/>
            <a:chOff x="1248" y="2566"/>
            <a:chExt cx="3356" cy="773"/>
          </a:xfrm>
        </p:grpSpPr>
        <p:sp>
          <p:nvSpPr>
            <p:cNvPr id="7174" name="Text Box 16"/>
            <p:cNvSpPr txBox="1">
              <a:spLocks noChangeArrowheads="1"/>
            </p:cNvSpPr>
            <p:nvPr/>
          </p:nvSpPr>
          <p:spPr bwMode="gray">
            <a:xfrm>
              <a:off x="1248" y="2566"/>
              <a:ext cx="335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动力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×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动力臂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=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阻力</a:t>
              </a:r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×</a:t>
              </a:r>
              <a:r>
                <a:rPr lang="zh-CN" altLang="en-US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阻力臂</a:t>
              </a:r>
            </a:p>
          </p:txBody>
        </p:sp>
        <p:sp>
          <p:nvSpPr>
            <p:cNvPr id="7175" name="Text Box 24"/>
            <p:cNvSpPr txBox="1">
              <a:spLocks noChangeArrowheads="1"/>
            </p:cNvSpPr>
            <p:nvPr/>
          </p:nvSpPr>
          <p:spPr bwMode="auto">
            <a:xfrm>
              <a:off x="1882" y="2974"/>
              <a:ext cx="22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320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  <a:cs typeface="Arial" charset="0"/>
                </a:rPr>
                <a:t>F1×L1=F2×L2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gray">
          <a:xfrm>
            <a:off x="0" y="1341438"/>
            <a:ext cx="9324975" cy="1800225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gray">
          <a:xfrm>
            <a:off x="0" y="5507038"/>
            <a:ext cx="9144000" cy="730250"/>
          </a:xfrm>
          <a:prstGeom prst="rect">
            <a:avLst/>
          </a:prstGeom>
          <a:solidFill>
            <a:srgbClr val="EAEAEA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cs typeface="Arial" charset="0"/>
            </a:endParaRPr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楷体" pitchFamily="49" charset="-122"/>
                <a:ea typeface="楷体" pitchFamily="49" charset="-122"/>
              </a:rPr>
              <a:t>杠杆平衡条件的应用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576263" y="1341438"/>
            <a:ext cx="7883525" cy="163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例</a:t>
            </a:r>
            <a:r>
              <a:rPr lang="en-US" altLang="zh-CN" sz="280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1</a:t>
            </a:r>
            <a:r>
              <a:rPr lang="zh-CN" altLang="zh-CN" sz="280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：</a:t>
            </a:r>
            <a:r>
              <a:rPr lang="zh-CN" altLang="zh-CN" sz="2800">
                <a:latin typeface="楷体" pitchFamily="49" charset="-122"/>
                <a:ea typeface="楷体" pitchFamily="49" charset="-122"/>
                <a:cs typeface="Arial" charset="0"/>
              </a:rPr>
              <a:t>当在杠杆处于平衡状态，并且已知石头对杠杆的压力为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3000N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，动力臂和阻力臂分别为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180cm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和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6cm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，请问动力为多少？</a:t>
            </a: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250825" y="3213100"/>
            <a:ext cx="85693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已知：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F2 = 3000N   L1 = 180cm   L2= 6cm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求：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F1=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？</a:t>
            </a:r>
          </a:p>
          <a:p>
            <a:r>
              <a:rPr lang="zh-CN" altLang="en-US" sz="280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解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：根据杠杆平衡条件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F1×L1=F2×L2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，得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        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F1 =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（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F2 × L2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）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/L1</a:t>
            </a:r>
          </a:p>
          <a:p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             =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（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3000N×6cm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）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/ 180cm = 100N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答：动力为</a:t>
            </a:r>
            <a:r>
              <a:rPr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100N</a:t>
            </a:r>
            <a:r>
              <a:rPr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208088"/>
            <a:ext cx="8229600" cy="4524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zh-CN" b="1" smtClean="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例</a:t>
            </a:r>
            <a:r>
              <a:rPr lang="en-US" altLang="zh-CN" b="1" smtClean="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2</a:t>
            </a:r>
            <a:r>
              <a:rPr lang="zh-CN" altLang="zh-CN" smtClean="0">
                <a:solidFill>
                  <a:srgbClr val="CC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：</a:t>
            </a:r>
            <a:r>
              <a:rPr lang="zh-CN" altLang="en-US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如图所示，杠杆挂上钩码后刚好平衡，每个钩码的质量相同，在下列情况中，杠杆还能保持平衡的是（     ）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A</a:t>
            </a:r>
            <a:r>
              <a:rPr lang="zh-CN" altLang="en-US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、左右钩码各向支点移一格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B</a:t>
            </a:r>
            <a:r>
              <a:rPr lang="zh-CN" altLang="en-US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、左右各减少一个钩码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C</a:t>
            </a:r>
            <a:r>
              <a:rPr lang="zh-CN" altLang="en-US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、左右各减少一半钩码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D</a:t>
            </a:r>
            <a:r>
              <a:rPr lang="zh-CN" altLang="en-US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、左右各增加两个钩码</a:t>
            </a:r>
            <a:r>
              <a:rPr lang="zh-CN" altLang="en-US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    </a:t>
            </a:r>
            <a:r>
              <a:rPr lang="zh-CN" altLang="en-US" b="1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         </a:t>
            </a:r>
            <a:r>
              <a:rPr lang="zh-CN" altLang="en-US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        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148263" y="2216150"/>
            <a:ext cx="549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C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492500"/>
            <a:ext cx="3101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流程图: 资料带 1"/>
          <p:cNvSpPr>
            <a:spLocks noChangeArrowheads="1"/>
          </p:cNvSpPr>
          <p:nvPr/>
        </p:nvSpPr>
        <p:spPr bwMode="auto">
          <a:xfrm>
            <a:off x="900113" y="765175"/>
            <a:ext cx="5327650" cy="935038"/>
          </a:xfrm>
          <a:prstGeom prst="flowChartPunchedTap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实验探究：杠杆的平衡条件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900113" y="2060575"/>
            <a:ext cx="64801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实验须知：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、调平衡的方法：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、横杆中部悬挂在支架上的目的：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、调至水平位置平衡的目的：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、改变悬挂钩码个数的目的：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000"/>
              </a:lnSpc>
            </a:pPr>
            <a:endParaRPr lang="zh-CN" altLang="en-US" sz="32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生产中滑轮、支架、大型机械随处可见。</a:t>
            </a:r>
          </a:p>
        </p:txBody>
      </p:sp>
      <p:pic>
        <p:nvPicPr>
          <p:cNvPr id="5123" name="Picture 3" descr="吊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553200" cy="460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69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流程图: 资料带 1"/>
          <p:cNvSpPr>
            <a:spLocks noChangeArrowheads="1"/>
          </p:cNvSpPr>
          <p:nvPr/>
        </p:nvSpPr>
        <p:spPr bwMode="auto">
          <a:xfrm>
            <a:off x="900113" y="765175"/>
            <a:ext cx="5327650" cy="935038"/>
          </a:xfrm>
          <a:prstGeom prst="flowChartPunchedTap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实验探究：杠杆的平衡条件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900113" y="2060575"/>
            <a:ext cx="64801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杠杆的平衡条件：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3068638"/>
            <a:ext cx="6192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楷体" pitchFamily="49" charset="-122"/>
                <a:ea typeface="楷体" pitchFamily="49" charset="-122"/>
              </a:rPr>
              <a:t>动力</a:t>
            </a:r>
            <a:r>
              <a:rPr lang="en-US" altLang="zh-CN" sz="360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动力臂 </a:t>
            </a:r>
            <a:r>
              <a:rPr lang="en-US" altLang="zh-CN" sz="3600">
                <a:latin typeface="楷体" pitchFamily="49" charset="-122"/>
                <a:ea typeface="楷体" pitchFamily="49" charset="-122"/>
              </a:rPr>
              <a:t>= 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阻力</a:t>
            </a:r>
            <a:r>
              <a:rPr lang="en-US" altLang="zh-CN" sz="360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阻力臂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8888" y="3862388"/>
            <a:ext cx="6192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F</a:t>
            </a:r>
            <a:r>
              <a:rPr lang="en-US" altLang="zh-CN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36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36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流程图: 资料带 1"/>
          <p:cNvSpPr>
            <a:spLocks noChangeArrowheads="1"/>
          </p:cNvSpPr>
          <p:nvPr/>
        </p:nvSpPr>
        <p:spPr bwMode="auto">
          <a:xfrm>
            <a:off x="900113" y="765175"/>
            <a:ext cx="5327650" cy="935038"/>
          </a:xfrm>
          <a:prstGeom prst="flowChartPunchedTap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实验探究：杠杆的平衡条件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84213" y="2133600"/>
            <a:ext cx="74882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实验注意：</a:t>
            </a:r>
            <a:endParaRPr lang="en-US" altLang="zh-CN" sz="280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、实验过程中能否再调平衡螺母？</a:t>
            </a:r>
            <a:endParaRPr lang="en-US" altLang="zh-CN" sz="280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、如何使用弹簧测力计进行实验探究？</a:t>
            </a:r>
            <a:endParaRPr lang="en-US" altLang="zh-CN" sz="2800">
              <a:latin typeface="楷体" pitchFamily="49" charset="-122"/>
              <a:ea typeface="楷体" pitchFamily="49" charset="-122"/>
            </a:endParaRPr>
          </a:p>
          <a:p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4076700"/>
            <a:ext cx="3024187" cy="2362200"/>
            <a:chOff x="2640" y="1680"/>
            <a:chExt cx="2736" cy="2084"/>
          </a:xfrm>
        </p:grpSpPr>
        <p:pic>
          <p:nvPicPr>
            <p:cNvPr id="1229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1680"/>
              <a:ext cx="2736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 Box 4"/>
            <p:cNvSpPr txBox="1">
              <a:spLocks noChangeArrowheads="1"/>
            </p:cNvSpPr>
            <p:nvPr/>
          </p:nvSpPr>
          <p:spPr bwMode="auto">
            <a:xfrm>
              <a:off x="3867" y="3360"/>
              <a:ext cx="597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Cambria" pitchFamily="18" charset="0"/>
                </a:rPr>
                <a:t>乙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42988" y="4005263"/>
            <a:ext cx="2940050" cy="2368550"/>
            <a:chOff x="192" y="2160"/>
            <a:chExt cx="2400" cy="2079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92" y="2160"/>
              <a:ext cx="2400" cy="2079"/>
              <a:chOff x="192" y="2160"/>
              <a:chExt cx="2400" cy="2079"/>
            </a:xfrm>
          </p:grpSpPr>
          <p:pic>
            <p:nvPicPr>
              <p:cNvPr id="12296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" y="2160"/>
                <a:ext cx="2400" cy="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97" name="Text Box 8"/>
              <p:cNvSpPr txBox="1">
                <a:spLocks noChangeArrowheads="1"/>
              </p:cNvSpPr>
              <p:nvPr/>
            </p:nvSpPr>
            <p:spPr bwMode="auto">
              <a:xfrm>
                <a:off x="1152" y="3838"/>
                <a:ext cx="502" cy="4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latin typeface="Cambria" pitchFamily="18" charset="0"/>
                  </a:rPr>
                  <a:t>甲</a:t>
                </a:r>
              </a:p>
            </p:txBody>
          </p:sp>
        </p:grpSp>
        <p:pic>
          <p:nvPicPr>
            <p:cNvPr id="1229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3120"/>
              <a:ext cx="37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644900"/>
            <a:ext cx="36718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042988" y="908050"/>
            <a:ext cx="547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：杠杆平衡条件的应用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33400" y="1628775"/>
            <a:ext cx="7783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如下图中的男孩重</a:t>
            </a:r>
            <a:r>
              <a:rPr lang="en-US" altLang="zh-CN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500N</a:t>
            </a:r>
            <a:r>
              <a:rPr lang="zh-CN" altLang="en-US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，女孩重</a:t>
            </a:r>
            <a:r>
              <a:rPr lang="en-US" altLang="zh-CN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350N</a:t>
            </a:r>
            <a:r>
              <a:rPr lang="zh-CN" altLang="en-US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，当男孩离跷跷板的转轴</a:t>
            </a:r>
            <a:r>
              <a:rPr lang="en-US" altLang="zh-CN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70cm</a:t>
            </a:r>
            <a:r>
              <a:rPr lang="zh-CN" altLang="en-US" sz="280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时，女孩应该坐在哪里才能使跷跷板在水平位置上平衡？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3644900"/>
            <a:ext cx="70119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zh-CN" altLang="en-US" sz="2600">
                <a:latin typeface="新宋体" pitchFamily="49" charset="-122"/>
                <a:ea typeface="新宋体" pitchFamily="49" charset="-122"/>
              </a:rPr>
              <a:t>已知：</a:t>
            </a:r>
            <a:r>
              <a:rPr lang="en-US" altLang="zh-CN" sz="2600">
                <a:latin typeface="Times New Roman" pitchFamily="18" charset="0"/>
              </a:rPr>
              <a:t>F</a:t>
            </a:r>
            <a:r>
              <a:rPr lang="en-US" altLang="zh-CN" sz="2600" baseline="-25000">
                <a:latin typeface="Times New Roman" pitchFamily="18" charset="0"/>
              </a:rPr>
              <a:t>1</a:t>
            </a:r>
            <a:r>
              <a:rPr lang="en-US" altLang="zh-CN" sz="2600">
                <a:latin typeface="Times New Roman" pitchFamily="18" charset="0"/>
              </a:rPr>
              <a:t>=500N</a:t>
            </a:r>
            <a:r>
              <a:rPr lang="zh-CN" altLang="en-US" sz="2600">
                <a:latin typeface="Times New Roman" pitchFamily="18" charset="0"/>
              </a:rPr>
              <a:t>，</a:t>
            </a:r>
            <a:r>
              <a:rPr lang="en-US" altLang="zh-CN" sz="2600">
                <a:latin typeface="Times New Roman" pitchFamily="18" charset="0"/>
              </a:rPr>
              <a:t>L</a:t>
            </a:r>
            <a:r>
              <a:rPr lang="en-US" altLang="zh-CN" sz="2600" baseline="-25000">
                <a:latin typeface="Times New Roman" pitchFamily="18" charset="0"/>
              </a:rPr>
              <a:t>1</a:t>
            </a:r>
            <a:r>
              <a:rPr lang="en-US" altLang="zh-CN" sz="2600">
                <a:latin typeface="Times New Roman" pitchFamily="18" charset="0"/>
              </a:rPr>
              <a:t>=70cm</a:t>
            </a:r>
            <a:r>
              <a:rPr lang="zh-CN" altLang="en-US" sz="2600">
                <a:latin typeface="Times New Roman" pitchFamily="18" charset="0"/>
              </a:rPr>
              <a:t>，</a:t>
            </a:r>
            <a:r>
              <a:rPr lang="en-US" altLang="zh-CN" sz="2600">
                <a:latin typeface="Times New Roman" pitchFamily="18" charset="0"/>
              </a:rPr>
              <a:t>F</a:t>
            </a:r>
            <a:r>
              <a:rPr lang="en-US" altLang="zh-CN" sz="2600" baseline="-25000">
                <a:latin typeface="Times New Roman" pitchFamily="18" charset="0"/>
              </a:rPr>
              <a:t>2</a:t>
            </a:r>
            <a:r>
              <a:rPr lang="en-US" altLang="zh-CN" sz="2600">
                <a:latin typeface="Times New Roman" pitchFamily="18" charset="0"/>
              </a:rPr>
              <a:t>=350N</a:t>
            </a:r>
            <a:r>
              <a:rPr lang="zh-CN" altLang="en-US" sz="2600">
                <a:latin typeface="Times New Roman" pitchFamily="18" charset="0"/>
              </a:rPr>
              <a:t>。</a:t>
            </a:r>
            <a:endParaRPr lang="en-US" altLang="zh-CN" sz="2600">
              <a:latin typeface="Times New Roman" pitchFamily="18" charset="0"/>
            </a:endParaRP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zh-CN" altLang="en-US" sz="2600">
                <a:latin typeface="Times New Roman" pitchFamily="18" charset="0"/>
              </a:rPr>
              <a:t>求：</a:t>
            </a:r>
            <a:r>
              <a:rPr lang="en-US" altLang="zh-CN" sz="2600">
                <a:latin typeface="Times New Roman" pitchFamily="18" charset="0"/>
              </a:rPr>
              <a:t>L</a:t>
            </a:r>
            <a:r>
              <a:rPr lang="en-US" altLang="zh-CN" sz="26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4581525"/>
            <a:ext cx="41751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解：</a:t>
            </a:r>
            <a:r>
              <a:rPr lang="zh-CN" altLang="en-US" sz="2800">
                <a:latin typeface="Times New Roman" pitchFamily="18" charset="0"/>
              </a:rPr>
              <a:t>由</a:t>
            </a:r>
            <a:r>
              <a:rPr lang="en-US" altLang="zh-CN" sz="2800">
                <a:latin typeface="Times New Roman" pitchFamily="18" charset="0"/>
              </a:rPr>
              <a:t>F</a:t>
            </a:r>
            <a:r>
              <a:rPr lang="en-US" altLang="zh-CN" sz="2800" baseline="-25000">
                <a:latin typeface="Times New Roman" pitchFamily="18" charset="0"/>
              </a:rPr>
              <a:t>1</a:t>
            </a:r>
            <a:r>
              <a:rPr lang="en-US" altLang="zh-CN" sz="2800">
                <a:latin typeface="Times New Roman" pitchFamily="18" charset="0"/>
              </a:rPr>
              <a:t>L</a:t>
            </a:r>
            <a:r>
              <a:rPr lang="en-US" altLang="zh-CN" sz="2800" baseline="-25000">
                <a:latin typeface="Times New Roman" pitchFamily="18" charset="0"/>
              </a:rPr>
              <a:t>1</a:t>
            </a:r>
            <a:r>
              <a:rPr lang="en-US" altLang="zh-CN" sz="2800">
                <a:latin typeface="Times New Roman" pitchFamily="18" charset="0"/>
              </a:rPr>
              <a:t>=F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en-US" altLang="zh-CN" sz="2800">
                <a:latin typeface="Times New Roman" pitchFamily="18" charset="0"/>
              </a:rPr>
              <a:t>L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</a:rPr>
              <a:t>得</a:t>
            </a:r>
            <a:r>
              <a:rPr lang="en-US" altLang="zh-CN" sz="280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</a:rPr>
              <a:t>       L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en-US" altLang="zh-CN" sz="2800">
                <a:latin typeface="Times New Roman" pitchFamily="18" charset="0"/>
              </a:rPr>
              <a:t>=F</a:t>
            </a:r>
            <a:r>
              <a:rPr lang="en-US" altLang="zh-CN" sz="2800" baseline="-25000">
                <a:latin typeface="Times New Roman" pitchFamily="18" charset="0"/>
              </a:rPr>
              <a:t>1</a:t>
            </a:r>
            <a:r>
              <a:rPr lang="en-US" altLang="zh-CN" sz="2800">
                <a:latin typeface="Times New Roman" pitchFamily="18" charset="0"/>
              </a:rPr>
              <a:t>L</a:t>
            </a:r>
            <a:r>
              <a:rPr lang="en-US" altLang="zh-CN" sz="2800" baseline="-25000">
                <a:latin typeface="Times New Roman" pitchFamily="18" charset="0"/>
              </a:rPr>
              <a:t>1</a:t>
            </a:r>
            <a:r>
              <a:rPr lang="en-US" altLang="zh-CN" sz="2800">
                <a:latin typeface="Times New Roman" pitchFamily="18" charset="0"/>
              </a:rPr>
              <a:t>/F</a:t>
            </a:r>
            <a:r>
              <a:rPr lang="en-US" altLang="zh-CN" sz="2800" baseline="-25000">
                <a:latin typeface="Times New Roman" pitchFamily="18" charset="0"/>
              </a:rPr>
              <a:t>2</a:t>
            </a:r>
            <a:r>
              <a:rPr lang="en-US" altLang="zh-CN" sz="2800">
                <a:latin typeface="Times New Roman" pitchFamily="18" charset="0"/>
              </a:rPr>
              <a:t> =</a:t>
            </a:r>
            <a:r>
              <a:rPr lang="en-US" altLang="zh-CN" sz="2800">
                <a:latin typeface="宋体" pitchFamily="2" charset="-12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zh-CN" altLang="en-US" sz="2800"/>
              <a:t>答：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1196975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为使杠杆在图示位置平衡，画出图中作用在</a:t>
            </a:r>
            <a:r>
              <a:rPr kumimoji="1" lang="en-US" altLang="zh-CN" sz="2800">
                <a:latin typeface="楷体" pitchFamily="49" charset="-122"/>
                <a:ea typeface="楷体" pitchFamily="49" charset="-122"/>
                <a:cs typeface="Arial" charset="0"/>
              </a:rPr>
              <a:t>A </a:t>
            </a:r>
            <a:r>
              <a:rPr kumimoji="1" lang="zh-CN" altLang="en-US" sz="2800">
                <a:latin typeface="楷体" pitchFamily="49" charset="-122"/>
                <a:ea typeface="楷体" pitchFamily="49" charset="-122"/>
                <a:cs typeface="Arial" charset="0"/>
              </a:rPr>
              <a:t>点最小的力的方向 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636838"/>
            <a:ext cx="9144000" cy="2373312"/>
            <a:chOff x="0" y="1661"/>
            <a:chExt cx="5760" cy="1495"/>
          </a:xfrm>
        </p:grpSpPr>
        <p:pic>
          <p:nvPicPr>
            <p:cNvPr id="14347" name="Picture 4" descr="4"/>
            <p:cNvPicPr>
              <a:picLocks noChangeAspect="1" noChangeArrowheads="1"/>
            </p:cNvPicPr>
            <p:nvPr/>
          </p:nvPicPr>
          <p:blipFill>
            <a:blip r:embed="rId2" cstate="print">
              <a:lum bright="-36000"/>
            </a:blip>
            <a:srcRect/>
            <a:stretch>
              <a:fillRect/>
            </a:stretch>
          </p:blipFill>
          <p:spPr bwMode="auto">
            <a:xfrm>
              <a:off x="521" y="1661"/>
              <a:ext cx="4194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Rectangle 5"/>
            <p:cNvSpPr>
              <a:spLocks noChangeArrowheads="1"/>
            </p:cNvSpPr>
            <p:nvPr/>
          </p:nvSpPr>
          <p:spPr bwMode="auto">
            <a:xfrm>
              <a:off x="0" y="1979"/>
              <a:ext cx="57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1000">
                  <a:latin typeface="Times New Roman" pitchFamily="18" charset="0"/>
                  <a:cs typeface="Arial" charset="0"/>
                </a:rPr>
                <a:t>           </a:t>
              </a:r>
              <a:endParaRPr kumimoji="1" lang="en-US" altLang="zh-CN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4284663" y="3213100"/>
            <a:ext cx="28956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rot="21026854" flipH="1">
            <a:off x="6372225" y="4292600"/>
            <a:ext cx="906463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rot="-3480076">
            <a:off x="6660357" y="4293394"/>
            <a:ext cx="431800" cy="287337"/>
            <a:chOff x="3696" y="1324"/>
            <a:chExt cx="179" cy="164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3696" y="1324"/>
              <a:ext cx="1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3696" y="1324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6588125" y="5229225"/>
            <a:ext cx="79216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itchFamily="18" charset="0"/>
                <a:cs typeface="Arial" charset="0"/>
              </a:rPr>
              <a:t>F</a:t>
            </a:r>
            <a:r>
              <a:rPr lang="en-US" altLang="zh-CN" sz="3200" baseline="-25000">
                <a:latin typeface="Times New Roman" pitchFamily="18" charset="0"/>
                <a:cs typeface="Arial" charset="0"/>
              </a:rPr>
              <a:t>A</a:t>
            </a:r>
            <a:endParaRPr lang="en-US" altLang="zh-CN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827088" y="2924175"/>
            <a:ext cx="4206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/>
      <p:bldP spid="2007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539750" y="955675"/>
            <a:ext cx="799306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>
                <a:latin typeface="楷体" pitchFamily="49" charset="-122"/>
                <a:ea typeface="楷体" pitchFamily="49" charset="-122"/>
              </a:rPr>
              <a:t>如图所示，一根质地均匀的木杆可绕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O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点自由转动，在木杆的右端施加一个始终垂直于杆的作用力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F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，使杆从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OA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位置匀速转到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OB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位置的过程中，力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F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的大小将（　　）</a:t>
            </a:r>
          </a:p>
        </p:txBody>
      </p:sp>
      <p:pic>
        <p:nvPicPr>
          <p:cNvPr id="15363" name="Picture 2" descr="http://c.hiphotos.baidu.com/zhidao/wh%3D600%2C800/sign=f67d52bc58b5c9ea62a60be5e5099a38/8601a18b87d6277f5cc9568f2b381f30e824fcaa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141663"/>
            <a:ext cx="1965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684213" y="3500438"/>
            <a:ext cx="45720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．一直是变大的</a:t>
            </a:r>
          </a:p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．一直是变小的</a:t>
            </a:r>
          </a:p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．先变大，后变小</a:t>
            </a:r>
          </a:p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．先变小，后变大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2684463"/>
            <a:ext cx="93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C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吊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553200" cy="460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 rot="-3494431">
            <a:off x="3947319" y="2823369"/>
            <a:ext cx="3852863" cy="85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7010400" y="1327150"/>
            <a:ext cx="228600" cy="1873250"/>
            <a:chOff x="4416" y="836"/>
            <a:chExt cx="144" cy="1180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4416" y="1872"/>
              <a:ext cx="144" cy="144"/>
              <a:chOff x="4416" y="1872"/>
              <a:chExt cx="144" cy="144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auto">
              <a:xfrm>
                <a:off x="4416" y="187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auto">
              <a:xfrm>
                <a:off x="4443" y="1893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4422" y="836"/>
              <a:ext cx="0" cy="10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4552" y="1486"/>
              <a:ext cx="0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084638" y="2374900"/>
            <a:ext cx="14462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400" b="1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rPr>
              <a:t>杠杆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431925" y="4098925"/>
            <a:ext cx="67262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kumimoji="1" lang="zh-CN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</a:rPr>
              <a:t>复杂的机械其实都是由杠杆、滑轮、斜面等简单机械组合而成。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439863" y="304800"/>
            <a:ext cx="508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zh-CN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18872 0.143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4.44444E-6 -0.522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8" grpId="0"/>
      <p:bldP spid="7180" grpId="0"/>
      <p:bldP spid="718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31913" y="5949950"/>
            <a:ext cx="6769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ea typeface="黑体" pitchFamily="49" charset="-122"/>
              </a:rPr>
              <a:t>以上工具在工作时有何共同特点？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76375" y="14843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000000"/>
                </a:solidFill>
              </a:rPr>
              <a:t>剪刀视频</a:t>
            </a:r>
          </a:p>
        </p:txBody>
      </p:sp>
      <p:pic>
        <p:nvPicPr>
          <p:cNvPr id="9223" name="11-视频-10剪刀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321175" cy="467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p:control spid="1034" name="ShockwaveFlash2" r:id="rId3" imgW="3384534" imgH="2952381"/>
      <p:control spid="1035" name="ShockwaveFlash3" r:id="rId4" imgW="3528666" imgH="3024571"/>
    </p:controls>
    <p:extLst>
      <p:ext uri="{BB962C8B-B14F-4D97-AF65-F5344CB8AC3E}">
        <p14:creationId xmlns="" xmlns:p14="http://schemas.microsoft.com/office/powerpoint/2010/main" val="28817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video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4213" y="2420938"/>
            <a:ext cx="7777162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 b="1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在物理学中，将一根在力的作用下可绕一固定点转动的硬棒称作杠杆（</a:t>
            </a:r>
            <a:r>
              <a:rPr lang="en-US" altLang="zh-CN" sz="3200" b="1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lever)</a:t>
            </a:r>
            <a:r>
              <a:rPr lang="zh-CN" altLang="en-US" sz="3200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16238" y="549275"/>
            <a:ext cx="2732087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ea typeface="黑体" pitchFamily="49" charset="-122"/>
              </a:rPr>
              <a:t>杠杆的概念</a:t>
            </a:r>
          </a:p>
        </p:txBody>
      </p:sp>
    </p:spTree>
    <p:extLst>
      <p:ext uri="{BB962C8B-B14F-4D97-AF65-F5344CB8AC3E}">
        <p14:creationId xmlns="" xmlns:p14="http://schemas.microsoft.com/office/powerpoint/2010/main" val="21793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iaotai13\桌面\u=3650999167,202297426&amp;fm=21&amp;gp=0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970743" cy="1805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xiaotai13\桌面\u=329409678,2826517831&amp;fm=21&amp;gp=0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98" y="475650"/>
            <a:ext cx="3343275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xiaotai13\桌面\66236a06g8391e6a0dea2&amp;69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2301"/>
            <a:ext cx="2025124" cy="151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xiaotai13\桌面\u=1082847396,966618357&amp;fm=21&amp;gp=0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3" y="2902496"/>
            <a:ext cx="299085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xiaotai13\桌面\20080831_5f4bb6a195d02de11d35j1QM7Barnur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30" y="692696"/>
            <a:ext cx="37719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xiaotai13\桌面\2fdda3cc7cd98d103a5f06b5213fb80e7aec90ae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76" y="307172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2793" y="609329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这些物体是杠杆吗？杠杆一定是直的吗？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6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xiaotai13\桌面\u=1005220722,4157835351&amp;fm=21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00" y="759406"/>
            <a:ext cx="4563660" cy="2758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等腰三角形 2"/>
          <p:cNvSpPr/>
          <p:nvPr/>
        </p:nvSpPr>
        <p:spPr>
          <a:xfrm>
            <a:off x="4497388" y="3068453"/>
            <a:ext cx="432048" cy="44920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627784" y="2456365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8247" y="349010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F1</a:t>
            </a:r>
            <a:endParaRPr lang="zh-CN" altLang="en-US" sz="2400" b="1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292080" y="3162100"/>
            <a:ext cx="0" cy="11435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08972" y="373387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F2</a:t>
            </a:r>
            <a:endParaRPr lang="zh-CN" altLang="en-US" sz="2400" b="1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二、杠杆的要素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3528" y="4653136"/>
            <a:ext cx="1790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支点</a:t>
            </a:r>
            <a:r>
              <a:rPr lang="en-US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153471" y="4652870"/>
            <a:ext cx="475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ea typeface="黑体" pitchFamily="49" charset="-122"/>
              </a:rPr>
              <a:t>杠杆绕着转动的固定点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35173" y="5412581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动力</a:t>
            </a:r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F1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340108" y="5414110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ea typeface="黑体" pitchFamily="49" charset="-122"/>
              </a:rPr>
              <a:t>使杠杆转动的力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93418" y="6196826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阻力</a:t>
            </a:r>
            <a:r>
              <a:rPr lang="en-US" altLang="zh-CN" sz="3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F2</a:t>
            </a:r>
            <a:r>
              <a:rPr lang="zh-CN" altLang="en-US" sz="3600" dirty="0">
                <a:solidFill>
                  <a:srgbClr val="3333CC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418248" y="6196826"/>
            <a:ext cx="384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  <a:ea typeface="黑体" pitchFamily="49" charset="-122"/>
              </a:rPr>
              <a:t>阻碍杠杆转动的力</a:t>
            </a:r>
          </a:p>
        </p:txBody>
      </p:sp>
      <p:sp>
        <p:nvSpPr>
          <p:cNvPr id="5" name="椭圆 4"/>
          <p:cNvSpPr/>
          <p:nvPr/>
        </p:nvSpPr>
        <p:spPr>
          <a:xfrm flipH="1" flipV="1">
            <a:off x="4654208" y="2985958"/>
            <a:ext cx="103808" cy="1027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74188" y="2484894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624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088" y="501650"/>
            <a:ext cx="2787650" cy="1143000"/>
          </a:xfrm>
        </p:spPr>
        <p:txBody>
          <a:bodyPr/>
          <a:lstStyle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活动</a:t>
            </a:r>
          </a:p>
        </p:txBody>
      </p:sp>
      <p:pic>
        <p:nvPicPr>
          <p:cNvPr id="14339" name="Picture 3" descr="活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82613"/>
            <a:ext cx="976312" cy="976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骑马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146425"/>
            <a:ext cx="4757737" cy="215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11263" y="1801813"/>
            <a:ext cx="731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</a:rPr>
              <a:t>请用螺丝刀和小木块撬起骑马钉</a:t>
            </a:r>
          </a:p>
        </p:txBody>
      </p:sp>
    </p:spTree>
    <p:extLst>
      <p:ext uri="{BB962C8B-B14F-4D97-AF65-F5344CB8AC3E}">
        <p14:creationId xmlns="" xmlns:p14="http://schemas.microsoft.com/office/powerpoint/2010/main" val="1035353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</TotalTime>
  <Words>963</Words>
  <Application>Microsoft Office PowerPoint</Application>
  <PresentationFormat>全屏显示(4:3)</PresentationFormat>
  <Paragraphs>180</Paragraphs>
  <Slides>34</Slides>
  <Notes>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市镇</vt:lpstr>
      <vt:lpstr>杠杆</vt:lpstr>
      <vt:lpstr>生活中我们经常使用各式各样的工具</vt:lpstr>
      <vt:lpstr>生产中滑轮、支架、大型机械随处可见。</vt:lpstr>
      <vt:lpstr>幻灯片 4</vt:lpstr>
      <vt:lpstr>幻灯片 5</vt:lpstr>
      <vt:lpstr>幻灯片 6</vt:lpstr>
      <vt:lpstr>幻灯片 7</vt:lpstr>
      <vt:lpstr>幻灯片 8</vt:lpstr>
      <vt:lpstr>活动</vt:lpstr>
      <vt:lpstr>活动</vt:lpstr>
      <vt:lpstr>探究支点，阻力，阻力作用点不变时，动力大小与什么因素有关？</vt:lpstr>
      <vt:lpstr>力臂</vt:lpstr>
      <vt:lpstr>幻灯片 13</vt:lpstr>
      <vt:lpstr>幻灯片 14</vt:lpstr>
      <vt:lpstr>练一练</vt:lpstr>
      <vt:lpstr>练一练</vt:lpstr>
      <vt:lpstr>幻灯片 17</vt:lpstr>
      <vt:lpstr>幻灯片 18</vt:lpstr>
      <vt:lpstr>幻灯片 19</vt:lpstr>
      <vt:lpstr>幻灯片 20</vt:lpstr>
      <vt:lpstr>第二课时</vt:lpstr>
      <vt:lpstr>幻灯片 22</vt:lpstr>
      <vt:lpstr>幻灯片 23</vt:lpstr>
      <vt:lpstr>幻灯片 24</vt:lpstr>
      <vt:lpstr>幻灯片 25</vt:lpstr>
      <vt:lpstr>分析与论证</vt:lpstr>
      <vt:lpstr>杠杆平衡条件的应用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第四章  简单机械</dc:title>
  <dc:creator>xiaotai13</dc:creator>
  <cp:lastModifiedBy>China</cp:lastModifiedBy>
  <cp:revision>19</cp:revision>
  <dcterms:created xsi:type="dcterms:W3CDTF">2016-02-17T07:02:34Z</dcterms:created>
  <dcterms:modified xsi:type="dcterms:W3CDTF">2019-04-08T11:21:20Z</dcterms:modified>
</cp:coreProperties>
</file>