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2EDC-1BFB-4320-A3F8-E32F2BB80749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5A90-9B85-46A8-81D9-EBC0DE58B5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28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85E3E-9C56-4C66-B0D0-93EB041E7F2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6DC5E2-C309-4F2E-B887-896B88F91764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D2FB4C-3543-448B-ADCF-9AD2A6278E29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AEE9BE-7E1E-498F-B584-60C36511FD34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056F46-E472-4771-B17D-6F7FF09B022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0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3" y="3035300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51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新课标沪科版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rgbClr val="FF0000"/>
                    </a:solidFill>
                  </a:rPr>
                  <a:t> 九年级下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7838" y="2343150"/>
            <a:ext cx="290830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5" y="39688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第十九章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走进信息时代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176463" y="2236788"/>
            <a:ext cx="5216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第二节　让信息“飞”起来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045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电磁波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971600" y="3435846"/>
            <a:ext cx="70419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隐形飞机是一种先进的军用飞机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可以防止被雷达发现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隐形飞机主要用的是吸收电磁波的材料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它能减少飞机对电磁波的反射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使雷达很难发现它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mt311.jpg" descr="id:2147503180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2612" y="615275"/>
            <a:ext cx="3681635" cy="265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045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电磁波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615950" y="823913"/>
            <a:ext cx="802481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波段的划分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由于辐射强度随频率的减小而急剧下降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因此波长为几百千米</a:t>
            </a:r>
            <a:r>
              <a:rPr lang="en-US" altLang="zh-CN" sz="2000" b="1" dirty="0">
                <a:latin typeface="Calibri" pitchFamily="34" charset="0"/>
              </a:rPr>
              <a:t>(105</a:t>
            </a:r>
            <a:r>
              <a:rPr lang="zh-CN" altLang="en-US" sz="2000" b="1" dirty="0">
                <a:latin typeface="Calibri" pitchFamily="34" charset="0"/>
              </a:rPr>
              <a:t>米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en-US" sz="2000" b="1" dirty="0">
                <a:latin typeface="Calibri" pitchFamily="34" charset="0"/>
              </a:rPr>
              <a:t>的低频电磁波强度很弱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通常不为人们注意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en-US" sz="2000" b="1" dirty="0">
                <a:latin typeface="Calibri" pitchFamily="34" charset="0"/>
              </a:rPr>
              <a:t>实际生活中用的无线电波是从波长约几千米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en-US" sz="2000" b="1" dirty="0">
                <a:latin typeface="Calibri" pitchFamily="34" charset="0"/>
              </a:rPr>
              <a:t>频率为几百千赫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en-US" sz="2000" b="1" dirty="0">
                <a:latin typeface="Calibri" pitchFamily="34" charset="0"/>
              </a:rPr>
              <a:t>开</a:t>
            </a:r>
            <a:r>
              <a:rPr lang="zh-CN" altLang="zh-CN" sz="2000" b="1" dirty="0">
                <a:latin typeface="Calibri" pitchFamily="34" charset="0"/>
              </a:rPr>
              <a:t>始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波长</a:t>
            </a:r>
            <a:r>
              <a:rPr lang="en-US" altLang="zh-CN" sz="2000" b="1" dirty="0">
                <a:latin typeface="Calibri" pitchFamily="34" charset="0"/>
              </a:rPr>
              <a:t>3000</a:t>
            </a:r>
            <a:r>
              <a:rPr lang="zh-CN" altLang="zh-CN" sz="2000" b="1" dirty="0">
                <a:latin typeface="Calibri" pitchFamily="34" charset="0"/>
              </a:rPr>
              <a:t>米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50</a:t>
            </a:r>
            <a:r>
              <a:rPr lang="zh-CN" altLang="zh-CN" sz="2000" b="1" dirty="0">
                <a:latin typeface="Calibri" pitchFamily="34" charset="0"/>
              </a:rPr>
              <a:t>米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频率</a:t>
            </a:r>
            <a:r>
              <a:rPr lang="en-US" altLang="zh-CN" sz="2000" b="1" dirty="0">
                <a:latin typeface="Calibri" pitchFamily="34" charset="0"/>
              </a:rPr>
              <a:t>100</a:t>
            </a:r>
            <a:r>
              <a:rPr lang="zh-CN" altLang="zh-CN" sz="2000" b="1" dirty="0">
                <a:latin typeface="Calibri" pitchFamily="34" charset="0"/>
              </a:rPr>
              <a:t>千赫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6</a:t>
            </a:r>
            <a:r>
              <a:rPr lang="zh-CN" altLang="zh-CN" sz="2000" b="1" dirty="0">
                <a:latin typeface="Calibri" pitchFamily="34" charset="0"/>
              </a:rPr>
              <a:t>兆赫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zh-CN" sz="2000" b="1" dirty="0">
                <a:latin typeface="Calibri" pitchFamily="34" charset="0"/>
              </a:rPr>
              <a:t>的属于中波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r>
              <a:rPr lang="zh-CN" altLang="zh-CN" sz="2000" b="1" dirty="0">
                <a:latin typeface="Calibri" pitchFamily="34" charset="0"/>
              </a:rPr>
              <a:t>波长</a:t>
            </a:r>
            <a:r>
              <a:rPr lang="en-US" altLang="zh-CN" sz="2000" b="1" dirty="0">
                <a:latin typeface="Calibri" pitchFamily="34" charset="0"/>
              </a:rPr>
              <a:t>50</a:t>
            </a:r>
            <a:r>
              <a:rPr lang="zh-CN" altLang="zh-CN" sz="2000" b="1" dirty="0">
                <a:latin typeface="Calibri" pitchFamily="34" charset="0"/>
              </a:rPr>
              <a:t>米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10</a:t>
            </a:r>
            <a:r>
              <a:rPr lang="zh-CN" altLang="zh-CN" sz="2000" b="1" dirty="0">
                <a:latin typeface="Calibri" pitchFamily="34" charset="0"/>
              </a:rPr>
              <a:t>米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频率</a:t>
            </a:r>
            <a:r>
              <a:rPr lang="en-US" altLang="zh-CN" sz="2000" b="1" dirty="0">
                <a:latin typeface="Calibri" pitchFamily="34" charset="0"/>
              </a:rPr>
              <a:t>6</a:t>
            </a:r>
            <a:r>
              <a:rPr lang="zh-CN" altLang="zh-CN" sz="2000" b="1" dirty="0">
                <a:latin typeface="Calibri" pitchFamily="34" charset="0"/>
              </a:rPr>
              <a:t>兆赫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30</a:t>
            </a:r>
            <a:r>
              <a:rPr lang="zh-CN" altLang="zh-CN" sz="2000" b="1" dirty="0">
                <a:latin typeface="Calibri" pitchFamily="34" charset="0"/>
              </a:rPr>
              <a:t>兆赫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zh-CN" sz="2000" b="1" dirty="0">
                <a:latin typeface="Calibri" pitchFamily="34" charset="0"/>
              </a:rPr>
              <a:t>的为短波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r>
              <a:rPr lang="zh-CN" altLang="zh-CN" sz="2000" b="1" dirty="0">
                <a:latin typeface="Calibri" pitchFamily="34" charset="0"/>
              </a:rPr>
              <a:t>波长</a:t>
            </a:r>
            <a:r>
              <a:rPr lang="en-US" altLang="zh-CN" sz="2000" b="1" dirty="0">
                <a:latin typeface="Calibri" pitchFamily="34" charset="0"/>
              </a:rPr>
              <a:t>10</a:t>
            </a:r>
            <a:r>
              <a:rPr lang="zh-CN" altLang="zh-CN" sz="2000" b="1" dirty="0">
                <a:latin typeface="Calibri" pitchFamily="34" charset="0"/>
              </a:rPr>
              <a:t>米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1</a:t>
            </a:r>
            <a:r>
              <a:rPr lang="zh-CN" altLang="zh-CN" sz="2000" b="1" dirty="0">
                <a:latin typeface="Calibri" pitchFamily="34" charset="0"/>
              </a:rPr>
              <a:t>厘米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频率</a:t>
            </a:r>
            <a:r>
              <a:rPr lang="en-US" altLang="zh-CN" sz="2000" b="1" dirty="0">
                <a:latin typeface="Calibri" pitchFamily="34" charset="0"/>
              </a:rPr>
              <a:t>30</a:t>
            </a:r>
            <a:r>
              <a:rPr lang="zh-CN" altLang="zh-CN" sz="2000" b="1" dirty="0">
                <a:latin typeface="Calibri" pitchFamily="34" charset="0"/>
              </a:rPr>
              <a:t>兆赫</a:t>
            </a:r>
            <a:r>
              <a:rPr lang="en-US" altLang="zh-CN" sz="2000" b="1" i="1" dirty="0">
                <a:latin typeface="Calibri" pitchFamily="34" charset="0"/>
              </a:rPr>
              <a:t>~</a:t>
            </a:r>
            <a:r>
              <a:rPr lang="en-US" altLang="zh-CN" sz="2000" b="1" dirty="0">
                <a:latin typeface="Calibri" pitchFamily="34" charset="0"/>
              </a:rPr>
              <a:t>3</a:t>
            </a:r>
            <a:r>
              <a:rPr lang="zh-CN" altLang="zh-CN" sz="2000" b="1" dirty="0">
                <a:latin typeface="Calibri" pitchFamily="34" charset="0"/>
              </a:rPr>
              <a:t>万兆赫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zh-CN" sz="2000" b="1" dirty="0">
                <a:latin typeface="Calibri" pitchFamily="34" charset="0"/>
              </a:rPr>
              <a:t>甚至达到</a:t>
            </a:r>
            <a:r>
              <a:rPr lang="en-US" altLang="zh-CN" sz="2000" b="1" dirty="0">
                <a:latin typeface="Calibri" pitchFamily="34" charset="0"/>
              </a:rPr>
              <a:t>1</a:t>
            </a:r>
            <a:r>
              <a:rPr lang="zh-CN" altLang="zh-CN" sz="2000" b="1" dirty="0">
                <a:latin typeface="Calibri" pitchFamily="34" charset="0"/>
              </a:rPr>
              <a:t>毫米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频率为</a:t>
            </a:r>
            <a:r>
              <a:rPr lang="en-US" altLang="zh-CN" sz="2000" b="1" dirty="0">
                <a:latin typeface="Calibri" pitchFamily="34" charset="0"/>
              </a:rPr>
              <a:t>3</a:t>
            </a:r>
            <a:r>
              <a:rPr lang="zh-CN" altLang="zh-CN" sz="2000" b="1" dirty="0">
                <a:latin typeface="Calibri" pitchFamily="34" charset="0"/>
              </a:rPr>
              <a:t>十万兆赫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zh-CN" sz="2000" b="1" dirty="0">
                <a:latin typeface="Calibri" pitchFamily="34" charset="0"/>
              </a:rPr>
              <a:t>以下的为超短波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或微波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有时按照波长的数量级大小也常出现米波、分米波、厘米波、毫米波等名称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中波和短波用于无线电广播和通信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微波用于电视和无线电定位技术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雷达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74903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6654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波的特征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73238" y="1504950"/>
            <a:ext cx="661518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电磁污染主要表现在三个方面</a:t>
            </a:r>
            <a:r>
              <a:rPr lang="en-US" altLang="zh-CN" sz="2400" b="1" dirty="0">
                <a:latin typeface="Calibri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1.</a:t>
            </a:r>
            <a:r>
              <a:rPr lang="zh-CN" altLang="en-US" sz="2400" b="1" dirty="0">
                <a:latin typeface="Calibri" pitchFamily="34" charset="0"/>
              </a:rPr>
              <a:t>影响电子设备正常工作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2.</a:t>
            </a:r>
            <a:r>
              <a:rPr lang="zh-CN" altLang="en-US" sz="2400" b="1" dirty="0">
                <a:latin typeface="Calibri" pitchFamily="34" charset="0"/>
              </a:rPr>
              <a:t>电磁波对人体有极大危害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3.</a:t>
            </a:r>
            <a:r>
              <a:rPr lang="zh-CN" altLang="en-US" sz="2400" b="1" dirty="0">
                <a:latin typeface="Calibri" pitchFamily="34" charset="0"/>
              </a:rPr>
              <a:t>可能引发炸药或爆炸性混合物发生爆炸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74903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6654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波的特征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73238" y="1504950"/>
            <a:ext cx="589597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Calibri" pitchFamily="34" charset="0"/>
              </a:rPr>
              <a:t>减轻电磁波污染的危害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总的原则有二</a:t>
            </a:r>
            <a:r>
              <a:rPr lang="en-US" altLang="zh-CN" sz="2000">
                <a:latin typeface="Calibri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Calibri" pitchFamily="34" charset="0"/>
              </a:rPr>
              <a:t>其一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由于工作需要不能远离电磁波发射源的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必须采取屏蔽防护的办法</a:t>
            </a:r>
            <a:r>
              <a:rPr lang="en-US" altLang="zh-CN" sz="200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Calibri" pitchFamily="34" charset="0"/>
              </a:rPr>
              <a:t>其二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尽量增大人体与电磁波发射源的距离</a:t>
            </a:r>
            <a:r>
              <a:rPr lang="en-US" altLang="zh-CN" sz="200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74903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6654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波的特征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73238" y="1504950"/>
            <a:ext cx="5895975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Calibri" pitchFamily="34" charset="0"/>
              </a:rPr>
              <a:t>1.</a:t>
            </a:r>
            <a:r>
              <a:rPr lang="zh-CN" altLang="en-US" sz="2000">
                <a:latin typeface="Calibri" pitchFamily="34" charset="0"/>
              </a:rPr>
              <a:t>频率不同的电磁波在同种介质中的传播速度一定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与波长、频率无关</a:t>
            </a:r>
            <a:r>
              <a:rPr lang="en-US" altLang="zh-CN" sz="200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Calibri" pitchFamily="34" charset="0"/>
              </a:rPr>
              <a:t>2.</a:t>
            </a:r>
            <a:r>
              <a:rPr lang="zh-CN" altLang="en-US" sz="2000">
                <a:latin typeface="Calibri" pitchFamily="34" charset="0"/>
              </a:rPr>
              <a:t>从传播的角度来讲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电磁波可在真空中传播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不需要介质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而声音是不能在真空中传播的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二者在空气中的传播速度相差甚远</a:t>
            </a:r>
            <a:r>
              <a:rPr lang="en-US" altLang="zh-CN" sz="200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9400" y="952500"/>
            <a:ext cx="1316038" cy="52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latin typeface="华文行楷" pitchFamily="2" charset="-122"/>
                <a:ea typeface="华文行楷" pitchFamily="2" charset="-122"/>
              </a:rPr>
              <a:t>易错点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74903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6654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波的特征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73238" y="1504950"/>
            <a:ext cx="58959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Calibri" pitchFamily="34" charset="0"/>
              </a:rPr>
              <a:t>电磁波的波速</a:t>
            </a:r>
            <a:r>
              <a:rPr lang="en-US" altLang="zh-CN" sz="2000">
                <a:latin typeface="Calibri" pitchFamily="34" charset="0"/>
              </a:rPr>
              <a:t>(</a:t>
            </a:r>
            <a:r>
              <a:rPr lang="en-US" altLang="zh-CN" sz="2000" i="1">
                <a:latin typeface="Calibri" pitchFamily="34" charset="0"/>
              </a:rPr>
              <a:t>c</a:t>
            </a:r>
            <a:r>
              <a:rPr lang="en-US" altLang="zh-CN" sz="2000">
                <a:latin typeface="Calibri" pitchFamily="34" charset="0"/>
              </a:rPr>
              <a:t>)</a:t>
            </a:r>
            <a:r>
              <a:rPr lang="zh-CN" altLang="en-US" sz="2000">
                <a:latin typeface="Calibri" pitchFamily="34" charset="0"/>
              </a:rPr>
              <a:t>、波长</a:t>
            </a:r>
            <a:r>
              <a:rPr lang="en-US" altLang="zh-CN" sz="2000">
                <a:latin typeface="Calibri" pitchFamily="34" charset="0"/>
              </a:rPr>
              <a:t>(</a:t>
            </a:r>
            <a:r>
              <a:rPr lang="en-US" altLang="zh-CN" sz="2000" i="1">
                <a:latin typeface="Calibri" pitchFamily="34" charset="0"/>
              </a:rPr>
              <a:t>λ</a:t>
            </a:r>
            <a:r>
              <a:rPr lang="en-US" altLang="zh-CN" sz="2000">
                <a:latin typeface="Calibri" pitchFamily="34" charset="0"/>
              </a:rPr>
              <a:t>)</a:t>
            </a:r>
            <a:r>
              <a:rPr lang="zh-CN" altLang="en-US" sz="2000">
                <a:latin typeface="Calibri" pitchFamily="34" charset="0"/>
              </a:rPr>
              <a:t>、频率</a:t>
            </a:r>
            <a:r>
              <a:rPr lang="en-US" altLang="zh-CN" sz="2000">
                <a:latin typeface="Calibri" pitchFamily="34" charset="0"/>
              </a:rPr>
              <a:t>(</a:t>
            </a:r>
            <a:r>
              <a:rPr lang="en-US" altLang="zh-CN" sz="2000" i="1">
                <a:latin typeface="Calibri" pitchFamily="34" charset="0"/>
              </a:rPr>
              <a:t>ν</a:t>
            </a:r>
            <a:r>
              <a:rPr lang="en-US" altLang="zh-CN" sz="2000">
                <a:latin typeface="Calibri" pitchFamily="34" charset="0"/>
              </a:rPr>
              <a:t>)</a:t>
            </a:r>
            <a:r>
              <a:rPr lang="zh-CN" altLang="en-US" sz="2000">
                <a:latin typeface="Calibri" pitchFamily="34" charset="0"/>
              </a:rPr>
              <a:t>三者的关系是</a:t>
            </a:r>
            <a:r>
              <a:rPr lang="en-US" altLang="zh-CN" sz="2000" i="1">
                <a:latin typeface="Calibri" pitchFamily="34" charset="0"/>
              </a:rPr>
              <a:t>c</a:t>
            </a:r>
            <a:r>
              <a:rPr lang="en-US" altLang="zh-CN" sz="2000">
                <a:latin typeface="Calibri" pitchFamily="34" charset="0"/>
              </a:rPr>
              <a:t>=</a:t>
            </a:r>
            <a:r>
              <a:rPr lang="en-US" altLang="zh-CN" sz="2000" i="1">
                <a:latin typeface="Calibri" pitchFamily="34" charset="0"/>
              </a:rPr>
              <a:t>λν</a:t>
            </a:r>
            <a:r>
              <a:rPr lang="en-US" altLang="zh-CN" sz="2000">
                <a:latin typeface="Calibri" pitchFamily="34" charset="0"/>
              </a:rPr>
              <a:t>.</a:t>
            </a:r>
            <a:r>
              <a:rPr lang="zh-CN" altLang="en-US" sz="2000">
                <a:latin typeface="Calibri" pitchFamily="34" charset="0"/>
              </a:rPr>
              <a:t>只要知道其中任意两个</a:t>
            </a:r>
            <a:r>
              <a:rPr lang="en-US" altLang="zh-CN" sz="2000">
                <a:latin typeface="Calibri" pitchFamily="34" charset="0"/>
              </a:rPr>
              <a:t>,</a:t>
            </a:r>
            <a:r>
              <a:rPr lang="zh-CN" altLang="en-US" sz="2000">
                <a:latin typeface="Calibri" pitchFamily="34" charset="0"/>
              </a:rPr>
              <a:t>就可用此公式计算出第三个</a:t>
            </a:r>
            <a:r>
              <a:rPr lang="en-US" altLang="zh-CN" sz="200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图片7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888" y="773113"/>
            <a:ext cx="15970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第十九章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走进信息时代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344738" y="2236788"/>
            <a:ext cx="5216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第三节　踏上信息高速公路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09588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光纤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41797" y="3219822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光是比微波频率高得多的电磁波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光通信的“高速公路”更宽广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利用频率单一、方向高度集中的激光进行通信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效果很好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n25.jpg" descr="id:2147503588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800" y="606709"/>
            <a:ext cx="4138078" cy="232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09588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光纤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678113" y="4211638"/>
            <a:ext cx="6465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>
                <a:latin typeface="Calibri" pitchFamily="34" charset="0"/>
              </a:rPr>
              <a:t>各种各样的光导纤维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mt328.jpg" descr="id:2147503595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6388" y="1209675"/>
            <a:ext cx="22542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第十九章</a:t>
            </a:r>
          </a:p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走进信息时代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857500" y="2227263"/>
            <a:ext cx="3524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第一节　感受信息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09588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光纤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3131840" y="3271192"/>
            <a:ext cx="3826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光在光导纤维中传播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MT329.EPS" descr="id:214750360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760" y="1419622"/>
            <a:ext cx="479285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115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现代电信网络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90700" y="3502025"/>
            <a:ext cx="641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通信卫星大多相对地球“静止”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即为同步卫星</a:t>
            </a:r>
            <a:r>
              <a:rPr lang="en-US" altLang="zh-CN" sz="2400" b="1" i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n18.jpg" descr="id:2147503659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8788" y="1059582"/>
            <a:ext cx="3635200" cy="226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115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现代电信网络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3643537" y="3687970"/>
            <a:ext cx="3995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b="1" dirty="0">
                <a:latin typeface="Calibri" pitchFamily="34" charset="0"/>
              </a:rPr>
              <a:t>中国北斗卫星导航系统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n13.jpg" descr="id:2147503666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896" y="591344"/>
            <a:ext cx="3807172" cy="285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115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现代电信网络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417638" y="3175000"/>
            <a:ext cx="6765925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微波属于电磁波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在同一介质中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波速是一个定值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r>
              <a:rPr lang="zh-CN" altLang="zh-CN" sz="2000" b="1" dirty="0">
                <a:latin typeface="Calibri" pitchFamily="34" charset="0"/>
              </a:rPr>
              <a:t>微波的性质接近光波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大致沿直线传播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不能沿地球表面绕射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只能借助于微波中继站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mt332.jpg" descr="id:2147503673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24225" y="1033463"/>
            <a:ext cx="2628900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115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现代电信网络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17588" y="1533525"/>
            <a:ext cx="74358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微波的应用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1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微波主要用于电视广播、移动通信、雷达、导航、加热等方面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2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微波大致沿直线传播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微波通信像接力赛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每隔五十千米左右修建一座很高的微波中继站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接收并放大信号后继续传送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3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微波遇到障碍物会发生反射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人们根据这一原理制成了雷达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4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某些频率的微波还能加剧水和脂肪分子的热运动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使物体温度升高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微波炉就是根据这一原理制成的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425" y="982663"/>
            <a:ext cx="1858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045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互联网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17588" y="1673225"/>
            <a:ext cx="7435850" cy="169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月球能反射微波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但是由于月球离我们太远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不但传输信号延迟时间太长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信号衰减也较严重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失真厉害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故不能用月球作为微波中继站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" y="838200"/>
            <a:ext cx="154781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43179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互联网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17588" y="1509713"/>
            <a:ext cx="7435850" cy="27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网络通信的特点</a:t>
            </a:r>
            <a:r>
              <a:rPr lang="en-US" altLang="zh-CN" sz="2400" b="1" dirty="0">
                <a:latin typeface="Calibri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(1)</a:t>
            </a:r>
            <a:r>
              <a:rPr lang="zh-CN" altLang="en-US" sz="2400" b="1" dirty="0">
                <a:latin typeface="Calibri" pitchFamily="34" charset="0"/>
              </a:rPr>
              <a:t>覆盖面最广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规模最大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信息资源最丰富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资源共享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传输速度快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(2)</a:t>
            </a:r>
            <a:r>
              <a:rPr lang="zh-CN" altLang="en-US" sz="2400" b="1" dirty="0">
                <a:latin typeface="Calibri" pitchFamily="34" charset="0"/>
              </a:rPr>
              <a:t>易受黑客攻击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给单位和个人造成损失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有害信息能够迅速传播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" y="838200"/>
            <a:ext cx="154781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43179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互联网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39788" y="3240088"/>
            <a:ext cx="743585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latin typeface="Calibri" pitchFamily="34" charset="0"/>
              </a:rPr>
              <a:t>随着通信技术的发展</a:t>
            </a:r>
            <a:r>
              <a:rPr lang="en-US" altLang="zh-CN" sz="2000" b="1">
                <a:latin typeface="Calibri" pitchFamily="34" charset="0"/>
              </a:rPr>
              <a:t>,</a:t>
            </a:r>
            <a:r>
              <a:rPr lang="zh-CN" altLang="en-US" sz="2000" b="1">
                <a:latin typeface="Calibri" pitchFamily="34" charset="0"/>
              </a:rPr>
              <a:t>现在已经可以在很短的时间内传送很大的信息量</a:t>
            </a:r>
            <a:r>
              <a:rPr lang="en-US" altLang="zh-CN" sz="2000" b="1">
                <a:latin typeface="Calibri" pitchFamily="34" charset="0"/>
              </a:rPr>
              <a:t>,</a:t>
            </a:r>
            <a:r>
              <a:rPr lang="zh-CN" altLang="en-US" sz="2000" b="1">
                <a:latin typeface="Calibri" pitchFamily="34" charset="0"/>
              </a:rPr>
              <a:t>信息传送的速度越来越快</a:t>
            </a:r>
            <a:r>
              <a:rPr lang="en-US" altLang="zh-CN" sz="2000" b="1">
                <a:latin typeface="Calibri" pitchFamily="34" charset="0"/>
              </a:rPr>
              <a:t>,</a:t>
            </a:r>
            <a:r>
              <a:rPr lang="zh-CN" altLang="en-US" sz="2000" b="1">
                <a:latin typeface="Calibri" pitchFamily="34" charset="0"/>
              </a:rPr>
              <a:t>能够满足电视等活动画面的需要</a:t>
            </a:r>
            <a:r>
              <a:rPr lang="en-US" altLang="zh-CN" sz="2000" b="1">
                <a:latin typeface="Calibri" pitchFamily="34" charset="0"/>
              </a:rPr>
              <a:t>,</a:t>
            </a:r>
            <a:r>
              <a:rPr lang="zh-CN" altLang="en-US" sz="2000" b="1">
                <a:latin typeface="Calibri" pitchFamily="34" charset="0"/>
              </a:rPr>
              <a:t>我们已经可以轻松地在网上看电视了</a:t>
            </a:r>
            <a:r>
              <a:rPr lang="en-US" altLang="zh-CN" sz="2000" b="1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538" y="771525"/>
            <a:ext cx="15970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mt333.jpg" descr="id:2147503730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824" y="771525"/>
            <a:ext cx="3547318" cy="218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43179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互联网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76300" y="1803400"/>
            <a:ext cx="7437438" cy="11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写信人通过因特网把信件发到收件人的邮箱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收件人可在任何时候打开自己的邮箱查看邮件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" y="838200"/>
            <a:ext cx="154781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423259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0497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信息的记录和存储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3146034" y="4131413"/>
            <a:ext cx="3111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存世最早的牛骨刻辞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mt304.jpg" descr="id:214750285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26562" y="1059582"/>
            <a:ext cx="2750864" cy="2835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423259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0497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信息的记录和存储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736600" y="1439863"/>
            <a:ext cx="7912100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信息存储材料的沿革</a:t>
            </a:r>
            <a:r>
              <a:rPr lang="en-US" altLang="zh-CN" sz="2000" b="1" dirty="0">
                <a:latin typeface="Calibri" pitchFamily="34" charset="0"/>
              </a:rPr>
              <a:t>: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信息存储材料在</a:t>
            </a:r>
            <a:r>
              <a:rPr lang="en-US" altLang="zh-CN" sz="2000" b="1" dirty="0">
                <a:latin typeface="Calibri" pitchFamily="34" charset="0"/>
              </a:rPr>
              <a:t>50</a:t>
            </a:r>
            <a:r>
              <a:rPr lang="zh-CN" altLang="zh-CN" sz="2000" b="1" dirty="0">
                <a:latin typeface="Calibri" pitchFamily="34" charset="0"/>
              </a:rPr>
              <a:t>年前至今一直是以磁记录为主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磁盘的记录密度已超过</a:t>
            </a:r>
            <a:r>
              <a:rPr lang="en-US" altLang="zh-CN" sz="2000" b="1" dirty="0">
                <a:latin typeface="Calibri" pitchFamily="34" charset="0"/>
              </a:rPr>
              <a:t>108</a:t>
            </a:r>
            <a:r>
              <a:rPr lang="zh-CN" altLang="zh-CN" sz="2000" b="1" dirty="0">
                <a:latin typeface="Calibri" pitchFamily="34" charset="0"/>
              </a:rPr>
              <a:t>位</a:t>
            </a:r>
            <a:r>
              <a:rPr lang="en-US" altLang="zh-CN" sz="2000" b="1" i="1" dirty="0">
                <a:latin typeface="Calibri" pitchFamily="34" charset="0"/>
              </a:rPr>
              <a:t>/</a:t>
            </a:r>
            <a:r>
              <a:rPr lang="zh-CN" altLang="zh-CN" sz="2000" b="1" dirty="0">
                <a:latin typeface="Calibri" pitchFamily="34" charset="0"/>
              </a:rPr>
              <a:t>厘米</a:t>
            </a:r>
            <a:r>
              <a:rPr lang="en-US" altLang="zh-CN" sz="2000" b="1" baseline="30000" dirty="0">
                <a:latin typeface="Calibri" pitchFamily="34" charset="0"/>
              </a:rPr>
              <a:t>2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磁带为</a:t>
            </a:r>
            <a:r>
              <a:rPr lang="en-US" altLang="zh-CN" sz="2000" b="1" dirty="0">
                <a:latin typeface="Calibri" pitchFamily="34" charset="0"/>
              </a:rPr>
              <a:t>0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en-US" altLang="zh-CN" sz="2000" b="1" dirty="0">
                <a:latin typeface="Calibri" pitchFamily="34" charset="0"/>
              </a:rPr>
              <a:t>2×108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磁盘和磁带都是将磁粉(γ-Fe</a:t>
            </a:r>
            <a:r>
              <a:rPr lang="zh-CN" altLang="zh-CN" sz="2000" b="1" baseline="-25000" dirty="0">
                <a:latin typeface="Calibri" pitchFamily="34" charset="0"/>
              </a:rPr>
              <a:t>2</a:t>
            </a:r>
            <a:r>
              <a:rPr lang="zh-CN" altLang="zh-CN" sz="2000" b="1" dirty="0">
                <a:latin typeface="Calibri" pitchFamily="34" charset="0"/>
              </a:rPr>
              <a:t>O</a:t>
            </a:r>
            <a:r>
              <a:rPr lang="zh-CN" altLang="zh-CN" sz="2000" b="1" baseline="-25000" dirty="0">
                <a:latin typeface="Calibri" pitchFamily="34" charset="0"/>
              </a:rPr>
              <a:t>3</a:t>
            </a:r>
            <a:r>
              <a:rPr lang="zh-CN" altLang="zh-CN" sz="2000" b="1" dirty="0">
                <a:latin typeface="Calibri" pitchFamily="34" charset="0"/>
              </a:rPr>
              <a:t>铁氧体)涂在磁盘或有机膜上而成,产品的成本低,稳定性好.60年代发展出CrO</a:t>
            </a:r>
            <a:r>
              <a:rPr lang="zh-CN" altLang="zh-CN" sz="2000" b="1" baseline="-25000" dirty="0">
                <a:latin typeface="Calibri" pitchFamily="34" charset="0"/>
              </a:rPr>
              <a:t>2</a:t>
            </a:r>
            <a:r>
              <a:rPr lang="zh-CN" altLang="zh-CN" sz="2000" b="1" dirty="0">
                <a:latin typeface="Calibri" pitchFamily="34" charset="0"/>
              </a:rPr>
              <a:t>和以(Co</a:t>
            </a:r>
            <a:r>
              <a:rPr lang="zh-CN" altLang="zh-CN" sz="2000" b="1" baseline="30000" dirty="0">
                <a:latin typeface="Calibri" pitchFamily="34" charset="0"/>
              </a:rPr>
              <a:t>+</a:t>
            </a:r>
            <a:r>
              <a:rPr lang="zh-CN" altLang="zh-CN" sz="2000" b="1" dirty="0">
                <a:latin typeface="Calibri" pitchFamily="34" charset="0"/>
              </a:rPr>
              <a:t>+)改性的氧化铁粉是记录密度更高的材料.70年代发展出超微细铁粉(0.2μ×0.02μ),到80年代钡铁氧体(BaO·6Fe</a:t>
            </a:r>
            <a:r>
              <a:rPr lang="zh-CN" altLang="zh-CN" sz="2000" b="1" baseline="-25000" dirty="0">
                <a:latin typeface="Calibri" pitchFamily="34" charset="0"/>
              </a:rPr>
              <a:t>2</a:t>
            </a:r>
            <a:r>
              <a:rPr lang="zh-CN" altLang="zh-CN" sz="2000" b="1" dirty="0">
                <a:latin typeface="Calibri" pitchFamily="34" charset="0"/>
              </a:rPr>
              <a:t>O</a:t>
            </a:r>
            <a:r>
              <a:rPr lang="zh-CN" altLang="zh-CN" sz="2000" b="1" baseline="-25000" dirty="0">
                <a:latin typeface="Calibri" pitchFamily="34" charset="0"/>
              </a:rPr>
              <a:t>3</a:t>
            </a:r>
            <a:r>
              <a:rPr lang="zh-CN" altLang="zh-CN" sz="2000" b="1" dirty="0">
                <a:latin typeface="Calibri" pitchFamily="34" charset="0"/>
              </a:rPr>
              <a:t>)的超微细粉(涂于0.1 μ直径和0.01 μ厚度圆盘)都具有良好的磁记录性能.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3158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信息的传播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44575" y="3213100"/>
            <a:ext cx="7415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古代传递信息</a:t>
            </a:r>
            <a:r>
              <a:rPr lang="en-US" altLang="zh-CN" sz="2400" b="1" dirty="0">
                <a:latin typeface="Calibri" pitchFamily="34" charset="0"/>
              </a:rPr>
              <a:t>:</a:t>
            </a:r>
            <a:r>
              <a:rPr lang="zh-CN" altLang="zh-CN" sz="2400" b="1" dirty="0">
                <a:latin typeface="Calibri" pitchFamily="34" charset="0"/>
              </a:rPr>
              <a:t>飞鸽传书、烽火戏诸侯、家书抵万金等</a:t>
            </a:r>
            <a:r>
              <a:rPr lang="en-US" altLang="zh-CN" sz="2400" b="1" i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mt305.jpg" descr="id:2147502895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1247" y="858539"/>
            <a:ext cx="4377470" cy="204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3158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信息的传播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371600" y="1682750"/>
            <a:ext cx="7088832" cy="169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在人类历史上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信息及其传播过程共经过五次巨大变革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分别是语言的诞生、文字的诞生、印刷术的诞生、电磁波的诞生和应用以及计算机技术的应用</a:t>
            </a:r>
            <a:r>
              <a:rPr lang="en-US" altLang="zh-CN" sz="2400" b="1" i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3158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信息的传播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539552" y="1458913"/>
            <a:ext cx="8705850" cy="58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女孩说话的声音是如何传到男孩耳朵中的</a:t>
            </a:r>
            <a:r>
              <a:rPr lang="en-US" altLang="zh-CN" sz="2400" b="1" dirty="0">
                <a:latin typeface="Calibri" pitchFamily="34" charset="0"/>
              </a:rPr>
              <a:t>?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63" y="879475"/>
            <a:ext cx="1717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mt307.jpg" descr="id:2147502923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762" y="2246314"/>
            <a:ext cx="337716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mt308.jpg" descr="id:2147502930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64075" y="2246313"/>
            <a:ext cx="3678238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3158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信息的传播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38150" y="1393825"/>
            <a:ext cx="87058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latin typeface="Calibri" pitchFamily="34" charset="0"/>
              </a:rPr>
              <a:t>                                           古代信息传递的方式</a:t>
            </a:r>
            <a:r>
              <a:rPr lang="en-US" altLang="zh-CN" sz="2000" b="1" dirty="0">
                <a:latin typeface="Calibri" pitchFamily="34" charset="0"/>
              </a:rPr>
              <a:t>:</a:t>
            </a:r>
          </a:p>
          <a:p>
            <a:r>
              <a:rPr lang="en-US" altLang="zh-CN" sz="2000" b="1" dirty="0">
                <a:latin typeface="Calibri" pitchFamily="34" charset="0"/>
              </a:rPr>
              <a:t>1.</a:t>
            </a:r>
            <a:r>
              <a:rPr lang="zh-CN" altLang="en-US" sz="2000" b="1" dirty="0">
                <a:latin typeface="Calibri" pitchFamily="34" charset="0"/>
              </a:rPr>
              <a:t>用鸟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例如鸽子做传输工具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2.</a:t>
            </a:r>
            <a:r>
              <a:rPr lang="zh-CN" altLang="en-US" sz="2000" b="1" dirty="0">
                <a:latin typeface="Calibri" pitchFamily="34" charset="0"/>
              </a:rPr>
              <a:t>以特殊声音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如钟声、鼓声、鞭炮声等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3.</a:t>
            </a:r>
            <a:r>
              <a:rPr lang="zh-CN" altLang="en-US" sz="2000" b="1" dirty="0">
                <a:latin typeface="Calibri" pitchFamily="34" charset="0"/>
              </a:rPr>
              <a:t>以灯光、火光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如孔明灯、烽火台等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4.</a:t>
            </a:r>
            <a:r>
              <a:rPr lang="zh-CN" altLang="en-US" sz="2000" b="1" dirty="0">
                <a:latin typeface="Calibri" pitchFamily="34" charset="0"/>
              </a:rPr>
              <a:t>还有其他记号、摆设等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如诱敌的记号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zh-CN" altLang="en-US" sz="2000" b="1" dirty="0">
                <a:latin typeface="Calibri" pitchFamily="34" charset="0"/>
              </a:rPr>
              <a:t>现代信息传递的方式</a:t>
            </a:r>
            <a:r>
              <a:rPr lang="en-US" altLang="zh-CN" sz="2000" b="1" dirty="0">
                <a:latin typeface="Calibri" pitchFamily="34" charset="0"/>
              </a:rPr>
              <a:t>:</a:t>
            </a:r>
          </a:p>
          <a:p>
            <a:r>
              <a:rPr lang="en-US" altLang="zh-CN" sz="2000" b="1" dirty="0">
                <a:latin typeface="Calibri" pitchFamily="34" charset="0"/>
              </a:rPr>
              <a:t>1.</a:t>
            </a:r>
            <a:r>
              <a:rPr lang="zh-CN" altLang="en-US" sz="2000" b="1" dirty="0">
                <a:latin typeface="Calibri" pitchFamily="34" charset="0"/>
              </a:rPr>
              <a:t>有线通讯传输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如电话、传真、电报、电视等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2.</a:t>
            </a:r>
            <a:r>
              <a:rPr lang="zh-CN" altLang="en-US" sz="2000" b="1" dirty="0">
                <a:latin typeface="Calibri" pitchFamily="34" charset="0"/>
              </a:rPr>
              <a:t>无线通讯传输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如对讲机、</a:t>
            </a:r>
            <a:r>
              <a:rPr lang="en-US" altLang="zh-CN" sz="2000" b="1" dirty="0">
                <a:latin typeface="Calibri" pitchFamily="34" charset="0"/>
              </a:rPr>
              <a:t>BP</a:t>
            </a:r>
            <a:r>
              <a:rPr lang="zh-CN" altLang="en-US" sz="2000" b="1" dirty="0">
                <a:latin typeface="Calibri" pitchFamily="34" charset="0"/>
              </a:rPr>
              <a:t>机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en-US" sz="2000" b="1" dirty="0">
                <a:latin typeface="Calibri" pitchFamily="34" charset="0"/>
              </a:rPr>
              <a:t>已淘汰</a:t>
            </a:r>
            <a:r>
              <a:rPr lang="en-US" altLang="zh-CN" sz="2000" b="1" dirty="0">
                <a:latin typeface="Calibri" pitchFamily="34" charset="0"/>
              </a:rPr>
              <a:t>)</a:t>
            </a:r>
            <a:r>
              <a:rPr lang="zh-CN" altLang="en-US" sz="2000" b="1" dirty="0">
                <a:latin typeface="Calibri" pitchFamily="34" charset="0"/>
              </a:rPr>
              <a:t>、移动电话、收音机等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3.</a:t>
            </a:r>
            <a:r>
              <a:rPr lang="zh-CN" altLang="en-US" sz="2000" b="1" dirty="0">
                <a:latin typeface="Calibri" pitchFamily="34" charset="0"/>
              </a:rPr>
              <a:t>数字通讯传输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联网的电脑、数字电视等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r>
              <a:rPr lang="en-US" altLang="zh-CN" sz="2000" b="1" dirty="0">
                <a:latin typeface="Calibri" pitchFamily="34" charset="0"/>
              </a:rPr>
              <a:t>4.</a:t>
            </a:r>
            <a:r>
              <a:rPr lang="zh-CN" altLang="en-US" sz="2000" b="1" dirty="0">
                <a:latin typeface="Calibri" pitchFamily="34" charset="0"/>
              </a:rPr>
              <a:t>纸张通讯传输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如杂志、报纸等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44488" y="960438"/>
            <a:ext cx="1438275" cy="4619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latin typeface="华文行楷" pitchFamily="2" charset="-122"/>
                <a:ea typeface="华文行楷" pitchFamily="2" charset="-122"/>
              </a:rPr>
              <a:t>想想议议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3158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信息的传播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38150" y="1393825"/>
            <a:ext cx="847248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1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话筒将声信号转化为电信号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实质是将机械能转化为电能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r>
              <a:rPr lang="zh-CN" altLang="zh-CN" sz="2000" b="1" dirty="0">
                <a:latin typeface="Calibri" pitchFamily="34" charset="0"/>
              </a:rPr>
              <a:t>听筒是将电信号转化为声信号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实质是将电能转化为机械能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2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话筒是把忽高忽低的声音变为变化的电流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结构与麦克风相似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主要原理是电磁感应现象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r>
              <a:rPr lang="zh-CN" altLang="zh-CN" sz="2000" b="1" dirty="0">
                <a:latin typeface="Calibri" pitchFamily="34" charset="0"/>
              </a:rPr>
              <a:t>听筒是把变化的电流还原为声音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结构与扬声器相似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主要原理为通电导体在磁场中受力运动</a:t>
            </a:r>
            <a:r>
              <a:rPr lang="en-US" altLang="zh-CN" sz="2000" b="1" i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121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1316</Words>
  <Application>Microsoft Office PowerPoint</Application>
  <PresentationFormat>全屏显示(16:9)</PresentationFormat>
  <Paragraphs>92</Paragraphs>
  <Slides>29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5</cp:revision>
  <dcterms:created xsi:type="dcterms:W3CDTF">2020-02-27T09:21:44Z</dcterms:created>
  <dcterms:modified xsi:type="dcterms:W3CDTF">2020-03-13T00:39:03Z</dcterms:modified>
</cp:coreProperties>
</file>