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37"/>
  </p:notesMasterIdLst>
  <p:sldIdLst>
    <p:sldId id="261" r:id="rId3"/>
    <p:sldId id="383" r:id="rId4"/>
    <p:sldId id="259" r:id="rId5"/>
    <p:sldId id="264" r:id="rId6"/>
    <p:sldId id="265" r:id="rId7"/>
    <p:sldId id="266" r:id="rId8"/>
    <p:sldId id="267" r:id="rId9"/>
    <p:sldId id="268" r:id="rId10"/>
    <p:sldId id="273" r:id="rId11"/>
    <p:sldId id="274" r:id="rId12"/>
    <p:sldId id="275" r:id="rId13"/>
    <p:sldId id="360" r:id="rId14"/>
    <p:sldId id="277" r:id="rId15"/>
    <p:sldId id="330" r:id="rId16"/>
    <p:sldId id="278" r:id="rId17"/>
    <p:sldId id="279" r:id="rId18"/>
    <p:sldId id="280" r:id="rId19"/>
    <p:sldId id="281" r:id="rId20"/>
    <p:sldId id="282" r:id="rId21"/>
    <p:sldId id="283" r:id="rId22"/>
    <p:sldId id="284" r:id="rId23"/>
    <p:sldId id="285" r:id="rId24"/>
    <p:sldId id="286" r:id="rId25"/>
    <p:sldId id="287" r:id="rId26"/>
    <p:sldId id="288" r:id="rId27"/>
    <p:sldId id="350" r:id="rId28"/>
    <p:sldId id="349" r:id="rId29"/>
    <p:sldId id="258" r:id="rId30"/>
    <p:sldId id="293" r:id="rId31"/>
    <p:sldId id="294" r:id="rId32"/>
    <p:sldId id="295" r:id="rId33"/>
    <p:sldId id="298" r:id="rId34"/>
    <p:sldId id="296" r:id="rId35"/>
    <p:sldId id="291" r:id="rId36"/>
  </p:sldIdLst>
  <p:sldSz cx="9144000" cy="5143500" type="screen16x9"/>
  <p:notesSz cx="6858000" cy="9144000"/>
  <p:custDataLst>
    <p:tags r:id="rId3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4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9" d="100"/>
          <a:sy n="99" d="100"/>
        </p:scale>
        <p:origin x="58" y="58"/>
      </p:cViewPr>
      <p:guideLst>
        <p:guide orient="horz" pos="1643"/>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defRPr sz="120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a:latin typeface="Calibri" panose="020F0502020204030204" pitchFamily="34" charset="0"/>
              </a:rPr>
              <a:t>‹#›</a:t>
            </a:fld>
            <a:endParaRPr lang="zh-CN" altLang="en-US" sz="1200">
              <a:latin typeface="Calibri" panose="020F0502020204030204" pitchFamily="34" charset="0"/>
            </a:endParaRPr>
          </a:p>
        </p:txBody>
      </p:sp>
    </p:spTree>
    <p:extLst>
      <p:ext uri="{BB962C8B-B14F-4D97-AF65-F5344CB8AC3E}">
        <p14:creationId xmlns:p14="http://schemas.microsoft.com/office/powerpoint/2010/main" val="84531647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nvPr>
        </p:nvSpPr>
        <p:spPr/>
      </p:sp>
      <p:sp>
        <p:nvSpPr>
          <p:cNvPr id="43010" name="备注占位符 2"/>
          <p:cNvSpPr>
            <a:spLocks noGrp="1"/>
          </p:cNvSpPr>
          <p:nvPr>
            <p:ph type="body" idx="1"/>
          </p:nvPr>
        </p:nvSpPr>
        <p:spPr/>
        <p:txBody>
          <a:bodyPr anchor="t"/>
          <a:lstStyle/>
          <a:p>
            <a:pPr lvl="0" indent="0"/>
            <a:endParaRPr lang="zh-CN" altLang="en-US"/>
          </a:p>
        </p:txBody>
      </p:sp>
      <p:sp>
        <p:nvSpPr>
          <p:cNvPr id="43011" name="灯片编号占位符 3"/>
          <p:cNvSpPr>
            <a:spLocks noGrp="1"/>
          </p:cNvSpPr>
          <p:nvPr>
            <p:ph type="sldNum" sz="quarter" idx="10"/>
          </p:nvPr>
        </p:nvSpPr>
        <p:spPr>
          <a:xfrm>
            <a:off x="3884613" y="8685213"/>
            <a:ext cx="2971800" cy="457200"/>
          </a:xfrm>
          <a:prstGeom prst="rect">
            <a:avLst/>
          </a:prstGeom>
          <a:noFill/>
          <a:ln w="9525">
            <a:noFill/>
          </a:ln>
        </p:spPr>
        <p:txBody>
          <a:bodyPr anchor="b"/>
          <a:lstStyle/>
          <a:p>
            <a:pPr lvl="0" indent="0"/>
            <a:fld id="{9A0DB2DC-4C9A-4742-B13C-FB6460FD3503}" type="slidenum">
              <a:rPr lang="zh-CN" altLang="en-US" sz="1800">
                <a:solidFill>
                  <a:schemeClr val="tx1"/>
                </a:solidFill>
                <a:latin typeface="Arial" panose="020B0604020202020204" pitchFamily="34" charset="0"/>
                <a:ea typeface="宋体" panose="02010600030101010101" pitchFamily="2" charset="-122"/>
              </a:rPr>
              <a:t>1</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00560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TextEdit="1"/>
          </p:cNvSpPr>
          <p:nvPr>
            <p:ph type="sldImg"/>
          </p:nvPr>
        </p:nvSpPr>
        <p:spPr/>
      </p:sp>
      <p:sp>
        <p:nvSpPr>
          <p:cNvPr id="58370" name="文本占位符 2"/>
          <p:cNvSpPr>
            <a:spLocks noGrp="1"/>
          </p:cNvSpPr>
          <p:nvPr>
            <p:ph type="body" idx="1"/>
          </p:nvPr>
        </p:nvSpPr>
        <p:spPr/>
        <p:txBody>
          <a:bodyPr anchor="t"/>
          <a:lstStyle/>
          <a:p>
            <a:pPr lvl="0" indent="0"/>
            <a:endParaRPr lang="zh-CN" altLang="en-US"/>
          </a:p>
        </p:txBody>
      </p:sp>
      <p:sp>
        <p:nvSpPr>
          <p:cNvPr id="58371" name="灯片编号占位符 3"/>
          <p:cNvSpPr>
            <a:spLocks noGrp="1"/>
          </p:cNvSpPr>
          <p:nvPr>
            <p:ph type="sldNum" sz="quarter" idx="10"/>
          </p:nvPr>
        </p:nvSpPr>
        <p:spPr>
          <a:xfrm>
            <a:off x="3884613" y="8685213"/>
            <a:ext cx="2971800" cy="457200"/>
          </a:xfrm>
          <a:prstGeom prst="rect">
            <a:avLst/>
          </a:prstGeom>
          <a:noFill/>
          <a:ln w="9525">
            <a:noFill/>
          </a:ln>
        </p:spPr>
        <p:txBody>
          <a:bodyPr anchor="b"/>
          <a:lstStyle/>
          <a:p>
            <a:pPr lvl="0" indent="0" algn="r"/>
            <a:fld id="{9A0DB2DC-4C9A-4742-B13C-FB6460FD3503}" type="slidenum">
              <a:rPr lang="zh-CN" altLang="en-US" sz="1200">
                <a:solidFill>
                  <a:schemeClr val="tx1"/>
                </a:solidFill>
                <a:latin typeface="Arial" panose="020B0604020202020204" pitchFamily="34" charset="0"/>
                <a:ea typeface="宋体" panose="02010600030101010101" pitchFamily="2" charset="-122"/>
              </a:rPr>
              <a:t>13</a:t>
            </a:fld>
            <a:endParaRPr lang="zh-CN" altLang="en-US" sz="12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263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TextEdit="1"/>
          </p:cNvSpPr>
          <p:nvPr>
            <p:ph type="sldImg"/>
          </p:nvPr>
        </p:nvSpPr>
        <p:spPr/>
      </p:sp>
      <p:sp>
        <p:nvSpPr>
          <p:cNvPr id="58370" name="文本占位符 2"/>
          <p:cNvSpPr>
            <a:spLocks noGrp="1"/>
          </p:cNvSpPr>
          <p:nvPr>
            <p:ph type="body" idx="1"/>
          </p:nvPr>
        </p:nvSpPr>
        <p:spPr/>
        <p:txBody>
          <a:bodyPr anchor="t"/>
          <a:lstStyle/>
          <a:p>
            <a:pPr lvl="0" indent="0"/>
            <a:endParaRPr lang="zh-CN" altLang="en-US"/>
          </a:p>
        </p:txBody>
      </p:sp>
      <p:sp>
        <p:nvSpPr>
          <p:cNvPr id="58371" name="灯片编号占位符 3"/>
          <p:cNvSpPr>
            <a:spLocks noGrp="1"/>
          </p:cNvSpPr>
          <p:nvPr>
            <p:ph type="sldNum" sz="quarter" idx="10"/>
          </p:nvPr>
        </p:nvSpPr>
        <p:spPr>
          <a:xfrm>
            <a:off x="3884613" y="8685213"/>
            <a:ext cx="2971800" cy="457200"/>
          </a:xfrm>
          <a:prstGeom prst="rect">
            <a:avLst/>
          </a:prstGeom>
          <a:noFill/>
          <a:ln w="9525">
            <a:noFill/>
          </a:ln>
        </p:spPr>
        <p:txBody>
          <a:bodyPr anchor="b"/>
          <a:lstStyle/>
          <a:p>
            <a:pPr lvl="0" indent="0" algn="r"/>
            <a:fld id="{9A0DB2DC-4C9A-4742-B13C-FB6460FD3503}" type="slidenum">
              <a:rPr lang="zh-CN" altLang="en-US" sz="1200">
                <a:solidFill>
                  <a:schemeClr val="tx1"/>
                </a:solidFill>
                <a:latin typeface="Arial" panose="020B0604020202020204" pitchFamily="34" charset="0"/>
                <a:ea typeface="宋体" panose="02010600030101010101" pitchFamily="2" charset="-122"/>
              </a:rPr>
              <a:t>14</a:t>
            </a:fld>
            <a:endParaRPr lang="zh-CN" altLang="en-US" sz="12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75364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051" name="Picture 3" descr="E:\制作工作\2014\7月\7.15 微课模板PPT\物理\1.png"/>
          <p:cNvPicPr>
            <a:picLocks noChangeAspect="1"/>
          </p:cNvPicPr>
          <p:nvPr userDrawn="1"/>
        </p:nvPicPr>
        <p:blipFill>
          <a:blip r:embed="rId2"/>
          <a:stretch>
            <a:fillRect/>
          </a:stretch>
        </p:blipFill>
        <p:spPr>
          <a:xfrm>
            <a:off x="0" y="0"/>
            <a:ext cx="9144000" cy="5145088"/>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endParaRPr lang="zh-CN" altLang="en-US" sz="1350" strike="noStrike" noProof="1"/>
          </a:p>
        </p:txBody>
      </p:sp>
      <p:sp>
        <p:nvSpPr>
          <p:cNvPr id="2" name="日期占位符 1"/>
          <p:cNvSpPr>
            <a:spLocks noGrp="1"/>
          </p:cNvSpPr>
          <p:nvPr>
            <p:ph type="dt" sz="half" idx="10"/>
          </p:nvPr>
        </p:nvSpPr>
        <p:spPr>
          <a:xfrm>
            <a:off x="628650" y="4838700"/>
            <a:ext cx="2057400" cy="273844"/>
          </a:xfrm>
          <a:prstGeom prst="rect">
            <a:avLst/>
          </a:prstGeom>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49" charset="-122"/>
                <a:cs typeface="+mn-cs"/>
              </a:rPr>
              <a:t>2023/9/17</a:t>
            </a:fld>
            <a:endParaRPr lang="zh-CN" altLang="en-US" strike="noStrike" noProof="1"/>
          </a:p>
        </p:txBody>
      </p:sp>
      <p:sp>
        <p:nvSpPr>
          <p:cNvPr id="3" name="页脚占位符 2"/>
          <p:cNvSpPr>
            <a:spLocks noGrp="1"/>
          </p:cNvSpPr>
          <p:nvPr>
            <p:ph type="ftr" sz="quarter" idx="11"/>
          </p:nvPr>
        </p:nvSpPr>
        <p:spPr>
          <a:xfrm>
            <a:off x="3028950" y="4838700"/>
            <a:ext cx="3086100" cy="273844"/>
          </a:xfrm>
          <a:prstGeom prst="rect">
            <a:avLst/>
          </a:prstGeo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6457950" y="4838700"/>
            <a:ext cx="2057400" cy="273844"/>
          </a:xfrm>
          <a:prstGeom prst="rect">
            <a:avLst/>
          </a:prstGeom>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49" charset="-122"/>
                <a:cs typeface="+mn-cs"/>
              </a:rPr>
              <a:t>‹#›</a:t>
            </a:fld>
            <a:endParaRPr lang="zh-CN" altLang="en-US" strike="noStrike" noProof="1"/>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Media" preserve="1">
  <p:cSld name="标题，文本与媒体剪辑">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文本占位符 2"/>
          <p:cNvSpPr>
            <a:spLocks noGrp="1"/>
          </p:cNvSpPr>
          <p:nvPr>
            <p:ph type="body" sz="half" idx="1"/>
          </p:nvPr>
        </p:nvSpPr>
        <p:spPr>
          <a:xfrm>
            <a:off x="628650" y="1369219"/>
            <a:ext cx="3886200" cy="326350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媒体占位符 3"/>
          <p:cNvSpPr>
            <a:spLocks noGrp="1"/>
          </p:cNvSpPr>
          <p:nvPr>
            <p:ph type="media" sz="half" idx="2"/>
          </p:nvPr>
        </p:nvSpPr>
        <p:spPr>
          <a:xfrm>
            <a:off x="4629150" y="1369219"/>
            <a:ext cx="3886200" cy="3263504"/>
          </a:xfrm>
        </p:spPr>
        <p:txBody>
          <a:bodyPr/>
          <a:lstStyle/>
          <a:p>
            <a:pPr fontAlgn="base"/>
            <a:endParaRPr lang="zh-CN" altLang="en-US" strike="noStrike" noProof="1"/>
          </a:p>
        </p:txBody>
      </p:sp>
      <p:sp>
        <p:nvSpPr>
          <p:cNvPr id="5" name="日期占位符 4"/>
          <p:cNvSpPr>
            <a:spLocks noGrp="1"/>
          </p:cNvSpPr>
          <p:nvPr>
            <p:ph type="dt" sz="half" idx="10"/>
          </p:nvPr>
        </p:nvSpPr>
        <p:spPr>
          <a:xfrm>
            <a:off x="628650" y="4838700"/>
            <a:ext cx="2057400" cy="273844"/>
          </a:xfrm>
          <a:prstGeom prst="rect">
            <a:avLst/>
          </a:prstGeom>
        </p:spPr>
        <p:txBody>
          <a:bodyPr/>
          <a:lstStyle/>
          <a:p>
            <a:pPr lvl="0" fontAlgn="base"/>
            <a:endParaRPr lang="zh-CN" altLang="en-US" strike="noStrike" noProof="1"/>
          </a:p>
        </p:txBody>
      </p:sp>
      <p:sp>
        <p:nvSpPr>
          <p:cNvPr id="6" name="灯片编号占位符 5"/>
          <p:cNvSpPr>
            <a:spLocks noGrp="1"/>
          </p:cNvSpPr>
          <p:nvPr>
            <p:ph type="sldNum" sz="quarter" idx="11"/>
          </p:nvPr>
        </p:nvSpPr>
        <p:spPr>
          <a:xfrm>
            <a:off x="6457950" y="4838700"/>
            <a:ext cx="2057400" cy="273844"/>
          </a:xfrm>
          <a:prstGeom prst="rect">
            <a:avLst/>
          </a:prstGeom>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t>‹#›</a:t>
            </a:fld>
            <a:endParaRPr lang="zh-CN" strike="noStrike" noProof="1"/>
          </a:p>
        </p:txBody>
      </p:sp>
      <p:sp>
        <p:nvSpPr>
          <p:cNvPr id="7" name="页脚占位符 6"/>
          <p:cNvSpPr>
            <a:spLocks noGrp="1"/>
          </p:cNvSpPr>
          <p:nvPr>
            <p:ph type="ftr" sz="quarter" idx="12"/>
          </p:nvPr>
        </p:nvSpPr>
        <p:spPr>
          <a:xfrm>
            <a:off x="3028950" y="4838700"/>
            <a:ext cx="3086100" cy="273844"/>
          </a:xfrm>
          <a:prstGeom prst="rect">
            <a:avLst/>
          </a:prstGeom>
        </p:spPr>
        <p:txBody>
          <a:bodyPr/>
          <a:lstStyle/>
          <a:p>
            <a:pPr fontAlgn="base"/>
            <a:endParaRPr lang="zh-CN" altLang="en-US" strike="noStrike" noProof="1"/>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112400" y="758700"/>
            <a:ext cx="7002000" cy="437400"/>
          </a:xfrm>
        </p:spPr>
        <p:txBody>
          <a:bodyPr anchor="t" anchorCtr="0"/>
          <a:lstStyle>
            <a:lvl1pPr>
              <a:defRPr>
                <a:solidFill>
                  <a:schemeClr val="accent1">
                    <a:lumMod val="75000"/>
                  </a:schemeClr>
                </a:solidFill>
              </a:defRPr>
            </a:lvl1pPr>
          </a:lstStyle>
          <a:p>
            <a:pPr fontAlgn="auto"/>
            <a:r>
              <a:rPr lang="zh-CN" altLang="en-US" strike="noStrike" noProof="1"/>
              <a:t>单击此处编辑母版标题样式</a:t>
            </a:r>
            <a:endParaRPr lang="en-US" strike="noStrike" noProof="1"/>
          </a:p>
        </p:txBody>
      </p:sp>
      <p:sp>
        <p:nvSpPr>
          <p:cNvPr id="3" name="KSO_BC1"/>
          <p:cNvSpPr>
            <a:spLocks noGrp="1"/>
          </p:cNvSpPr>
          <p:nvPr>
            <p:ph sz="half" idx="1"/>
          </p:nvPr>
        </p:nvSpPr>
        <p:spPr>
          <a:xfrm>
            <a:off x="1112400" y="1437568"/>
            <a:ext cx="7002000" cy="1352481"/>
          </a:xfrm>
        </p:spPr>
        <p:txBody>
          <a:bodyPr anchor="ctr" anchorCtr="0">
            <a:normAutofit/>
          </a:bodyPr>
          <a:lstStyle>
            <a:lvl1pPr marL="0" indent="0">
              <a:buFontTx/>
              <a:buNone/>
              <a:defRPr sz="1800">
                <a:solidFill>
                  <a:schemeClr val="tx1">
                    <a:lumMod val="50000"/>
                  </a:schemeClr>
                </a:solidFill>
              </a:defRPr>
            </a:lvl1pPr>
            <a:lvl2pPr marL="407035" indent="-213995">
              <a:buFont typeface="Arial" panose="020B0604020202020204" pitchFamily="34" charset="0"/>
              <a:buChar char="•"/>
              <a:defRPr sz="15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fontAlgn="auto"/>
            <a:r>
              <a:rPr lang="zh-CN" altLang="zh-CN" strike="noStrike" noProof="1"/>
              <a:t>单击此处编辑母版文本样式</a:t>
            </a:r>
          </a:p>
          <a:p>
            <a:pPr lvl="1" fontAlgn="auto"/>
            <a:r>
              <a:rPr lang="zh-CN" altLang="zh-CN" strike="noStrike" noProof="1"/>
              <a:t>第二级</a:t>
            </a:r>
          </a:p>
          <a:p>
            <a:pPr lvl="2" fontAlgn="auto"/>
            <a:r>
              <a:rPr lang="zh-CN" altLang="zh-CN" strike="noStrike" noProof="1"/>
              <a:t>第三级</a:t>
            </a:r>
          </a:p>
          <a:p>
            <a:pPr lvl="3" fontAlgn="auto"/>
            <a:r>
              <a:rPr lang="zh-CN" altLang="zh-CN" strike="noStrike" noProof="1"/>
              <a:t>第四级</a:t>
            </a:r>
          </a:p>
          <a:p>
            <a:pPr lvl="4" fontAlgn="auto"/>
            <a:r>
              <a:rPr lang="zh-CN" altLang="zh-CN" strike="noStrike" noProof="1"/>
              <a:t>第五级</a:t>
            </a:r>
          </a:p>
        </p:txBody>
      </p:sp>
      <p:sp>
        <p:nvSpPr>
          <p:cNvPr id="4" name="KSO_BC2"/>
          <p:cNvSpPr>
            <a:spLocks noGrp="1"/>
          </p:cNvSpPr>
          <p:nvPr>
            <p:ph sz="half" idx="2"/>
          </p:nvPr>
        </p:nvSpPr>
        <p:spPr>
          <a:xfrm>
            <a:off x="1112400" y="2919868"/>
            <a:ext cx="7002000" cy="1352481"/>
          </a:xfrm>
        </p:spPr>
        <p:txBody>
          <a:bodyPr anchor="ctr" anchorCtr="0">
            <a:normAutofit/>
          </a:bodyPr>
          <a:lstStyle>
            <a:lvl1pPr marL="0" indent="0">
              <a:buFontTx/>
              <a:buNone/>
              <a:defRPr sz="1800">
                <a:solidFill>
                  <a:schemeClr val="tx1">
                    <a:lumMod val="50000"/>
                  </a:schemeClr>
                </a:solidFill>
              </a:defRPr>
            </a:lvl1pPr>
            <a:lvl2pPr marL="407035" indent="-213995">
              <a:buFont typeface="Arial" panose="020B0604020202020204" pitchFamily="34" charset="0"/>
              <a:buChar char="•"/>
              <a:defRPr sz="15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fontAlgn="auto"/>
            <a:r>
              <a:rPr lang="zh-CN" altLang="zh-CN" strike="noStrike" noProof="1"/>
              <a:t>单击此处编辑母版文本样式</a:t>
            </a:r>
          </a:p>
          <a:p>
            <a:pPr lvl="1" fontAlgn="auto"/>
            <a:r>
              <a:rPr lang="zh-CN" altLang="zh-CN" strike="noStrike" noProof="1"/>
              <a:t>第二级</a:t>
            </a:r>
          </a:p>
          <a:p>
            <a:pPr lvl="2" fontAlgn="auto"/>
            <a:r>
              <a:rPr lang="zh-CN" altLang="zh-CN" strike="noStrike" noProof="1"/>
              <a:t>第三级</a:t>
            </a:r>
          </a:p>
          <a:p>
            <a:pPr lvl="3" fontAlgn="auto"/>
            <a:r>
              <a:rPr lang="zh-CN" altLang="zh-CN" strike="noStrike" noProof="1"/>
              <a:t>第四级</a:t>
            </a:r>
          </a:p>
          <a:p>
            <a:pPr lvl="4" fontAlgn="auto"/>
            <a:r>
              <a:rPr lang="zh-CN" altLang="zh-CN" strike="noStrike" noProof="1"/>
              <a:t>第五级</a:t>
            </a:r>
          </a:p>
        </p:txBody>
      </p:sp>
      <p:sp>
        <p:nvSpPr>
          <p:cNvPr id="5" name="日期占位符 4"/>
          <p:cNvSpPr>
            <a:spLocks noGrp="1"/>
          </p:cNvSpPr>
          <p:nvPr>
            <p:ph type="dt" sz="half" idx="10"/>
          </p:nvPr>
        </p:nvSpPr>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49" charset="-122"/>
                <a:cs typeface="+mn-cs"/>
              </a:rPr>
              <a:t>2023/9/17</a:t>
            </a:fld>
            <a:endParaRPr lang="zh-CN" altLang="en-US" strike="noStrike" noProof="1"/>
          </a:p>
        </p:txBody>
      </p:sp>
      <p:sp>
        <p:nvSpPr>
          <p:cNvPr id="6" name="页脚占位符 5"/>
          <p:cNvSpPr>
            <a:spLocks noGrp="1"/>
          </p:cNvSpPr>
          <p:nvPr>
            <p:ph type="ftr" sz="quarter" idx="11"/>
          </p:nvPr>
        </p:nvSpPr>
        <p:spPr/>
        <p:txBody>
          <a:bodyPr/>
          <a:lstStyle/>
          <a:p>
            <a:pPr fontAlgn="base"/>
            <a:endParaRPr lang="zh-CN" altLang="en-US" strike="noStrike" noProof="1"/>
          </a:p>
        </p:txBody>
      </p:sp>
      <p:sp>
        <p:nvSpPr>
          <p:cNvPr id="7" name="灯片编号占位符 6"/>
          <p:cNvSpPr>
            <a:spLocks noGrp="1"/>
          </p:cNvSpPr>
          <p:nvPr>
            <p:ph type="sldNum" sz="quarter" idx="12"/>
          </p:nvPr>
        </p:nvSpPr>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49" charset="-122"/>
                <a:cs typeface="+mn-cs"/>
              </a:rPr>
              <a:t>‹#›</a:t>
            </a:fld>
            <a:endParaRPr lang="zh-CN" altLang="en-US"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lnSpc>
                <a:spcPct val="150000"/>
              </a:lnSpc>
              <a:defRPr sz="2800">
                <a:latin typeface="黑体" panose="02010609060101010101" pitchFamily="49" charset="-122"/>
                <a:ea typeface="黑体" panose="02010609060101010101" pitchFamily="49" charset="-122"/>
              </a:defRPr>
            </a:lvl1pPr>
            <a:lvl2pPr>
              <a:lnSpc>
                <a:spcPct val="150000"/>
              </a:lnSpc>
              <a:defRPr sz="2800">
                <a:latin typeface="黑体" panose="02010609060101010101" pitchFamily="49" charset="-122"/>
                <a:ea typeface="黑体" panose="02010609060101010101" pitchFamily="49" charset="-122"/>
              </a:defRPr>
            </a:lvl2pPr>
            <a:lvl3pPr>
              <a:lnSpc>
                <a:spcPct val="150000"/>
              </a:lnSpc>
              <a:defRPr sz="2800">
                <a:latin typeface="黑体" panose="02010609060101010101" pitchFamily="49" charset="-122"/>
                <a:ea typeface="黑体" panose="02010609060101010101" pitchFamily="49" charset="-122"/>
              </a:defRPr>
            </a:lvl3pPr>
            <a:lvl4pPr>
              <a:lnSpc>
                <a:spcPct val="150000"/>
              </a:lnSpc>
              <a:defRPr sz="2800">
                <a:latin typeface="黑体" panose="02010609060101010101" pitchFamily="49" charset="-122"/>
                <a:ea typeface="黑体" panose="02010609060101010101" pitchFamily="49" charset="-122"/>
              </a:defRPr>
            </a:lvl4pPr>
            <a:lvl5pPr>
              <a:lnSpc>
                <a:spcPct val="150000"/>
              </a:lnSpc>
              <a:defRPr sz="2800">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标题占位符 1"/>
          <p:cNvSpPr>
            <a:spLocks noGrp="1"/>
          </p:cNvSpPr>
          <p:nvPr>
            <p:ph type="title"/>
          </p:nvPr>
        </p:nvSpPr>
        <p:spPr bwMode="auto">
          <a:xfrm>
            <a:off x="539552" y="278383"/>
            <a:ext cx="8136904" cy="565175"/>
          </a:xfrm>
          <a:prstGeom prst="rect">
            <a:avLst/>
          </a:prstGeom>
          <a:noFill/>
          <a:ln w="9525">
            <a:noFill/>
            <a:miter lim="800000"/>
          </a:ln>
        </p:spPr>
        <p:txBody>
          <a:bodyPr/>
          <a:lstStyle>
            <a:lvl1pPr algn="ctr">
              <a:defRPr>
                <a:latin typeface="黑体" panose="02010609060101010101" pitchFamily="49" charset="-122"/>
                <a:ea typeface="黑体" panose="02010609060101010101" pitchFamily="49" charset="-122"/>
              </a:defRPr>
            </a:lvl1pPr>
          </a:lstStyle>
          <a:p>
            <a:pPr lvl="0"/>
            <a:r>
              <a:rPr lang="zh-CN" altLang="en-US"/>
              <a:t>单击此处编辑母版标题样式</a:t>
            </a:r>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306506"/>
            <a:ext cx="7887600" cy="4357800"/>
          </a:xfrm>
        </p:spPr>
        <p:txBody>
          <a:bodyPr>
            <a:normAutofit/>
          </a:bodyPr>
          <a:lstStyle>
            <a:lvl1pPr>
              <a:defRPr sz="1800"/>
            </a:lvl1pPr>
            <a:lvl2pPr>
              <a:defRPr sz="1500"/>
            </a:lvl2pPr>
            <a:lvl3pPr>
              <a:defRPr sz="1350"/>
            </a:lvl3pPr>
            <a:lvl4pPr>
              <a:defRPr sz="1350"/>
            </a:lvl4pPr>
            <a:lvl5pPr>
              <a:defRPr sz="135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0"/>
          </p:nvPr>
        </p:nvSpPr>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49" charset="-122"/>
                <a:cs typeface="+mn-cs"/>
              </a:rPr>
              <a:t>2023/9/17</a:t>
            </a:fld>
            <a:endParaRPr lang="zh-CN" altLang="en-US" strike="noStrike" noProof="1"/>
          </a:p>
        </p:txBody>
      </p:sp>
      <p:sp>
        <p:nvSpPr>
          <p:cNvPr id="4" name="页脚占位符 3"/>
          <p:cNvSpPr>
            <a:spLocks noGrp="1"/>
          </p:cNvSpPr>
          <p:nvPr>
            <p:ph type="ftr" sz="quarter" idx="11"/>
          </p:nvPr>
        </p:nvSpPr>
        <p:spPr/>
        <p:txBody>
          <a:bodyPr/>
          <a:lstStyle/>
          <a:p>
            <a:pPr fontAlgn="base"/>
            <a:endParaRPr lang="zh-CN" altLang="en-US" strike="noStrike" noProof="1"/>
          </a:p>
        </p:txBody>
      </p:sp>
      <p:sp>
        <p:nvSpPr>
          <p:cNvPr id="5" name="灯片编号占位符 4"/>
          <p:cNvSpPr>
            <a:spLocks noGrp="1"/>
          </p:cNvSpPr>
          <p:nvPr>
            <p:ph type="sldNum" sz="quarter" idx="12"/>
          </p:nvPr>
        </p:nvSpPr>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49" charset="-122"/>
                <a:cs typeface="+mn-cs"/>
              </a:rPr>
              <a:t>‹#›</a:t>
            </a:fld>
            <a:endParaRPr lang="zh-CN" altLang="en-US"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endParaRPr lang="zh-CN" altLang="en-US" sz="1350" strike="noStrike" noProof="1"/>
          </a:p>
        </p:txBody>
      </p:sp>
      <p:sp>
        <p:nvSpPr>
          <p:cNvPr id="2" name="日期占位符 1"/>
          <p:cNvSpPr>
            <a:spLocks noGrp="1"/>
          </p:cNvSpPr>
          <p:nvPr>
            <p:ph type="dt" sz="half" idx="10"/>
          </p:nvPr>
        </p:nvSpPr>
        <p:spPr>
          <a:xfrm>
            <a:off x="628650" y="4838700"/>
            <a:ext cx="2057400" cy="273844"/>
          </a:xfrm>
          <a:prstGeom prst="rect">
            <a:avLst/>
          </a:prstGeom>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49" charset="-122"/>
                <a:cs typeface="+mn-cs"/>
              </a:rPr>
              <a:t>2023/9/17</a:t>
            </a:fld>
            <a:endParaRPr lang="zh-CN" altLang="en-US" strike="noStrike" noProof="1"/>
          </a:p>
        </p:txBody>
      </p:sp>
      <p:sp>
        <p:nvSpPr>
          <p:cNvPr id="3" name="页脚占位符 2"/>
          <p:cNvSpPr>
            <a:spLocks noGrp="1"/>
          </p:cNvSpPr>
          <p:nvPr>
            <p:ph type="ftr" sz="quarter" idx="11"/>
          </p:nvPr>
        </p:nvSpPr>
        <p:spPr>
          <a:xfrm>
            <a:off x="3028950" y="4838700"/>
            <a:ext cx="3086100" cy="273844"/>
          </a:xfrm>
          <a:prstGeom prst="rect">
            <a:avLst/>
          </a:prstGeo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6457950" y="4838700"/>
            <a:ext cx="2057400" cy="273844"/>
          </a:xfrm>
          <a:prstGeom prst="rect">
            <a:avLst/>
          </a:prstGeom>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49" charset="-122"/>
                <a:cs typeface="+mn-cs"/>
              </a:rPr>
              <a:t>‹#›</a:t>
            </a:fld>
            <a:endParaRPr lang="zh-CN" altLang="en-US"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AndMedia" preserve="1">
  <p:cSld name="标题，文本与媒体剪辑">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文本占位符 2"/>
          <p:cNvSpPr>
            <a:spLocks noGrp="1"/>
          </p:cNvSpPr>
          <p:nvPr>
            <p:ph type="body" sz="half" idx="1"/>
          </p:nvPr>
        </p:nvSpPr>
        <p:spPr>
          <a:xfrm>
            <a:off x="628650" y="1369219"/>
            <a:ext cx="3886200" cy="326350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媒体占位符 3"/>
          <p:cNvSpPr>
            <a:spLocks noGrp="1"/>
          </p:cNvSpPr>
          <p:nvPr>
            <p:ph type="media" sz="half" idx="2"/>
          </p:nvPr>
        </p:nvSpPr>
        <p:spPr>
          <a:xfrm>
            <a:off x="4629150" y="1369219"/>
            <a:ext cx="3886200" cy="3263504"/>
          </a:xfrm>
        </p:spPr>
        <p:txBody>
          <a:bodyPr/>
          <a:lstStyle/>
          <a:p>
            <a:pPr fontAlgn="base"/>
            <a:endParaRPr lang="zh-CN" altLang="en-US" strike="noStrike" noProof="1"/>
          </a:p>
        </p:txBody>
      </p:sp>
      <p:sp>
        <p:nvSpPr>
          <p:cNvPr id="5" name="日期占位符 4"/>
          <p:cNvSpPr>
            <a:spLocks noGrp="1"/>
          </p:cNvSpPr>
          <p:nvPr>
            <p:ph type="dt" sz="half" idx="10"/>
          </p:nvPr>
        </p:nvSpPr>
        <p:spPr>
          <a:xfrm>
            <a:off x="628650" y="4838700"/>
            <a:ext cx="2057400" cy="273844"/>
          </a:xfrm>
          <a:prstGeom prst="rect">
            <a:avLst/>
          </a:prstGeom>
        </p:spPr>
        <p:txBody>
          <a:bodyPr/>
          <a:lstStyle/>
          <a:p>
            <a:pPr lvl="0" fontAlgn="base"/>
            <a:endParaRPr lang="zh-CN" altLang="en-US" strike="noStrike" noProof="1"/>
          </a:p>
        </p:txBody>
      </p:sp>
      <p:sp>
        <p:nvSpPr>
          <p:cNvPr id="6" name="灯片编号占位符 5"/>
          <p:cNvSpPr>
            <a:spLocks noGrp="1"/>
          </p:cNvSpPr>
          <p:nvPr>
            <p:ph type="sldNum" sz="quarter" idx="11"/>
          </p:nvPr>
        </p:nvSpPr>
        <p:spPr>
          <a:xfrm>
            <a:off x="6457950" y="4838700"/>
            <a:ext cx="2057400" cy="273844"/>
          </a:xfrm>
          <a:prstGeom prst="rect">
            <a:avLst/>
          </a:prstGeom>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t>‹#›</a:t>
            </a:fld>
            <a:endParaRPr lang="zh-CN" strike="noStrike" noProof="1"/>
          </a:p>
        </p:txBody>
      </p:sp>
      <p:sp>
        <p:nvSpPr>
          <p:cNvPr id="7" name="页脚占位符 6"/>
          <p:cNvSpPr>
            <a:spLocks noGrp="1"/>
          </p:cNvSpPr>
          <p:nvPr>
            <p:ph type="ftr" sz="quarter" idx="12"/>
          </p:nvPr>
        </p:nvSpPr>
        <p:spPr>
          <a:xfrm>
            <a:off x="3028950" y="4838700"/>
            <a:ext cx="3086100" cy="273844"/>
          </a:xfrm>
          <a:prstGeom prst="rect">
            <a:avLst/>
          </a:prstGeom>
        </p:spPr>
        <p:txBody>
          <a:bodyPr/>
          <a:lstStyle/>
          <a:p>
            <a:pPr fontAlgn="base"/>
            <a:endParaRPr lang="zh-CN" altLang="en-US" strike="noStrike"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112400" y="758700"/>
            <a:ext cx="7002000" cy="437400"/>
          </a:xfrm>
        </p:spPr>
        <p:txBody>
          <a:bodyPr anchor="t" anchorCtr="0"/>
          <a:lstStyle>
            <a:lvl1pPr>
              <a:defRPr>
                <a:solidFill>
                  <a:schemeClr val="accent1">
                    <a:lumMod val="75000"/>
                  </a:schemeClr>
                </a:solidFill>
              </a:defRPr>
            </a:lvl1pPr>
          </a:lstStyle>
          <a:p>
            <a:pPr fontAlgn="auto"/>
            <a:r>
              <a:rPr lang="zh-CN" altLang="en-US" strike="noStrike" noProof="1"/>
              <a:t>单击此处编辑母版标题样式</a:t>
            </a:r>
            <a:endParaRPr lang="en-US" strike="noStrike" noProof="1"/>
          </a:p>
        </p:txBody>
      </p:sp>
      <p:sp>
        <p:nvSpPr>
          <p:cNvPr id="3" name="KSO_BC1"/>
          <p:cNvSpPr>
            <a:spLocks noGrp="1"/>
          </p:cNvSpPr>
          <p:nvPr>
            <p:ph sz="half" idx="1"/>
          </p:nvPr>
        </p:nvSpPr>
        <p:spPr>
          <a:xfrm>
            <a:off x="1112400" y="1437568"/>
            <a:ext cx="7002000" cy="1352481"/>
          </a:xfrm>
        </p:spPr>
        <p:txBody>
          <a:bodyPr anchor="ctr" anchorCtr="0">
            <a:normAutofit/>
          </a:bodyPr>
          <a:lstStyle>
            <a:lvl1pPr marL="0" indent="0">
              <a:buFontTx/>
              <a:buNone/>
              <a:defRPr sz="1800">
                <a:solidFill>
                  <a:schemeClr val="tx1">
                    <a:lumMod val="50000"/>
                  </a:schemeClr>
                </a:solidFill>
              </a:defRPr>
            </a:lvl1pPr>
            <a:lvl2pPr marL="407035" indent="-213995">
              <a:buFont typeface="Arial" panose="020B0604020202020204" pitchFamily="34" charset="0"/>
              <a:buChar char="•"/>
              <a:defRPr sz="15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fontAlgn="auto"/>
            <a:r>
              <a:rPr lang="zh-CN" altLang="zh-CN" strike="noStrike" noProof="1"/>
              <a:t>单击此处编辑母版文本样式</a:t>
            </a:r>
          </a:p>
          <a:p>
            <a:pPr lvl="1" fontAlgn="auto"/>
            <a:r>
              <a:rPr lang="zh-CN" altLang="zh-CN" strike="noStrike" noProof="1"/>
              <a:t>第二级</a:t>
            </a:r>
          </a:p>
          <a:p>
            <a:pPr lvl="2" fontAlgn="auto"/>
            <a:r>
              <a:rPr lang="zh-CN" altLang="zh-CN" strike="noStrike" noProof="1"/>
              <a:t>第三级</a:t>
            </a:r>
          </a:p>
          <a:p>
            <a:pPr lvl="3" fontAlgn="auto"/>
            <a:r>
              <a:rPr lang="zh-CN" altLang="zh-CN" strike="noStrike" noProof="1"/>
              <a:t>第四级</a:t>
            </a:r>
          </a:p>
          <a:p>
            <a:pPr lvl="4" fontAlgn="auto"/>
            <a:r>
              <a:rPr lang="zh-CN" altLang="zh-CN" strike="noStrike" noProof="1"/>
              <a:t>第五级</a:t>
            </a:r>
          </a:p>
        </p:txBody>
      </p:sp>
      <p:sp>
        <p:nvSpPr>
          <p:cNvPr id="4" name="KSO_BC2"/>
          <p:cNvSpPr>
            <a:spLocks noGrp="1"/>
          </p:cNvSpPr>
          <p:nvPr>
            <p:ph sz="half" idx="2"/>
          </p:nvPr>
        </p:nvSpPr>
        <p:spPr>
          <a:xfrm>
            <a:off x="1112400" y="2919868"/>
            <a:ext cx="7002000" cy="1352481"/>
          </a:xfrm>
        </p:spPr>
        <p:txBody>
          <a:bodyPr anchor="ctr" anchorCtr="0">
            <a:normAutofit/>
          </a:bodyPr>
          <a:lstStyle>
            <a:lvl1pPr marL="0" indent="0">
              <a:buFontTx/>
              <a:buNone/>
              <a:defRPr sz="1800">
                <a:solidFill>
                  <a:schemeClr val="tx1">
                    <a:lumMod val="50000"/>
                  </a:schemeClr>
                </a:solidFill>
              </a:defRPr>
            </a:lvl1pPr>
            <a:lvl2pPr marL="407035" indent="-213995">
              <a:buFont typeface="Arial" panose="020B0604020202020204" pitchFamily="34" charset="0"/>
              <a:buChar char="•"/>
              <a:defRPr sz="15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fontAlgn="auto"/>
            <a:r>
              <a:rPr lang="zh-CN" altLang="zh-CN" strike="noStrike" noProof="1"/>
              <a:t>单击此处编辑母版文本样式</a:t>
            </a:r>
          </a:p>
          <a:p>
            <a:pPr lvl="1" fontAlgn="auto"/>
            <a:r>
              <a:rPr lang="zh-CN" altLang="zh-CN" strike="noStrike" noProof="1"/>
              <a:t>第二级</a:t>
            </a:r>
          </a:p>
          <a:p>
            <a:pPr lvl="2" fontAlgn="auto"/>
            <a:r>
              <a:rPr lang="zh-CN" altLang="zh-CN" strike="noStrike" noProof="1"/>
              <a:t>第三级</a:t>
            </a:r>
          </a:p>
          <a:p>
            <a:pPr lvl="3" fontAlgn="auto"/>
            <a:r>
              <a:rPr lang="zh-CN" altLang="zh-CN" strike="noStrike" noProof="1"/>
              <a:t>第四级</a:t>
            </a:r>
          </a:p>
          <a:p>
            <a:pPr lvl="4" fontAlgn="auto"/>
            <a:r>
              <a:rPr lang="zh-CN" altLang="zh-CN" strike="noStrike" noProof="1"/>
              <a:t>第五级</a:t>
            </a:r>
          </a:p>
        </p:txBody>
      </p:sp>
      <p:sp>
        <p:nvSpPr>
          <p:cNvPr id="5" name="日期占位符 4"/>
          <p:cNvSpPr>
            <a:spLocks noGrp="1"/>
          </p:cNvSpPr>
          <p:nvPr>
            <p:ph type="dt" sz="half" idx="10"/>
          </p:nvPr>
        </p:nvSpPr>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49" charset="-122"/>
                <a:cs typeface="+mn-cs"/>
              </a:rPr>
              <a:t>2023/9/17</a:t>
            </a:fld>
            <a:endParaRPr lang="zh-CN" altLang="en-US" strike="noStrike" noProof="1"/>
          </a:p>
        </p:txBody>
      </p:sp>
      <p:sp>
        <p:nvSpPr>
          <p:cNvPr id="6" name="页脚占位符 5"/>
          <p:cNvSpPr>
            <a:spLocks noGrp="1"/>
          </p:cNvSpPr>
          <p:nvPr>
            <p:ph type="ftr" sz="quarter" idx="11"/>
          </p:nvPr>
        </p:nvSpPr>
        <p:spPr/>
        <p:txBody>
          <a:bodyPr/>
          <a:lstStyle/>
          <a:p>
            <a:pPr fontAlgn="base"/>
            <a:endParaRPr lang="zh-CN" altLang="en-US" strike="noStrike" noProof="1"/>
          </a:p>
        </p:txBody>
      </p:sp>
      <p:sp>
        <p:nvSpPr>
          <p:cNvPr id="7" name="灯片编号占位符 6"/>
          <p:cNvSpPr>
            <a:spLocks noGrp="1"/>
          </p:cNvSpPr>
          <p:nvPr>
            <p:ph type="sldNum" sz="quarter" idx="12"/>
          </p:nvPr>
        </p:nvSpPr>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49" charset="-122"/>
                <a:cs typeface="+mn-cs"/>
              </a:rPr>
              <a:t>‹#›</a:t>
            </a:fld>
            <a:endParaRPr lang="zh-CN" altLang="en-US" strike="noStrike" noProof="1"/>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051" name="Picture 3" descr="E:\制作工作\2014\7月\7.15 微课模板PPT\物理\1.png"/>
          <p:cNvPicPr>
            <a:picLocks noChangeAspect="1"/>
          </p:cNvPicPr>
          <p:nvPr userDrawn="1"/>
        </p:nvPicPr>
        <p:blipFill>
          <a:blip r:embed="rId2"/>
          <a:stretch>
            <a:fillRect/>
          </a:stretch>
        </p:blipFill>
        <p:spPr>
          <a:xfrm>
            <a:off x="0" y="0"/>
            <a:ext cx="9144000" cy="5145088"/>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lnSpc>
                <a:spcPct val="150000"/>
              </a:lnSpc>
              <a:defRPr sz="2800">
                <a:latin typeface="黑体" panose="02010609060101010101" pitchFamily="49" charset="-122"/>
                <a:ea typeface="黑体" panose="02010609060101010101" pitchFamily="49" charset="-122"/>
              </a:defRPr>
            </a:lvl1pPr>
            <a:lvl2pPr>
              <a:lnSpc>
                <a:spcPct val="150000"/>
              </a:lnSpc>
              <a:defRPr sz="2800">
                <a:latin typeface="黑体" panose="02010609060101010101" pitchFamily="49" charset="-122"/>
                <a:ea typeface="黑体" panose="02010609060101010101" pitchFamily="49" charset="-122"/>
              </a:defRPr>
            </a:lvl2pPr>
            <a:lvl3pPr>
              <a:lnSpc>
                <a:spcPct val="150000"/>
              </a:lnSpc>
              <a:defRPr sz="2800">
                <a:latin typeface="黑体" panose="02010609060101010101" pitchFamily="49" charset="-122"/>
                <a:ea typeface="黑体" panose="02010609060101010101" pitchFamily="49" charset="-122"/>
              </a:defRPr>
            </a:lvl3pPr>
            <a:lvl4pPr>
              <a:lnSpc>
                <a:spcPct val="150000"/>
              </a:lnSpc>
              <a:defRPr sz="2800">
                <a:latin typeface="黑体" panose="02010609060101010101" pitchFamily="49" charset="-122"/>
                <a:ea typeface="黑体" panose="02010609060101010101" pitchFamily="49" charset="-122"/>
              </a:defRPr>
            </a:lvl4pPr>
            <a:lvl5pPr>
              <a:lnSpc>
                <a:spcPct val="150000"/>
              </a:lnSpc>
              <a:defRPr sz="2800">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标题占位符 1"/>
          <p:cNvSpPr>
            <a:spLocks noGrp="1"/>
          </p:cNvSpPr>
          <p:nvPr>
            <p:ph type="title"/>
          </p:nvPr>
        </p:nvSpPr>
        <p:spPr bwMode="auto">
          <a:xfrm>
            <a:off x="539552" y="278383"/>
            <a:ext cx="8136904" cy="565175"/>
          </a:xfrm>
          <a:prstGeom prst="rect">
            <a:avLst/>
          </a:prstGeom>
          <a:noFill/>
          <a:ln w="9525">
            <a:noFill/>
            <a:miter lim="800000"/>
          </a:ln>
        </p:spPr>
        <p:txBody>
          <a:bodyPr/>
          <a:lstStyle>
            <a:lvl1pPr algn="ctr">
              <a:defRPr>
                <a:latin typeface="黑体" panose="02010609060101010101" pitchFamily="49" charset="-122"/>
                <a:ea typeface="黑体" panose="02010609060101010101" pitchFamily="49" charset="-122"/>
              </a:defRPr>
            </a:lvl1pPr>
          </a:lstStyle>
          <a:p>
            <a:pPr lvl="0"/>
            <a:r>
              <a:rPr lang="zh-CN" altLang="en-US"/>
              <a:t>单击此处编辑母版标题样式</a:t>
            </a:r>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306506"/>
            <a:ext cx="7887600" cy="4357800"/>
          </a:xfrm>
        </p:spPr>
        <p:txBody>
          <a:bodyPr>
            <a:normAutofit/>
          </a:bodyPr>
          <a:lstStyle>
            <a:lvl1pPr>
              <a:defRPr sz="1800"/>
            </a:lvl1pPr>
            <a:lvl2pPr>
              <a:defRPr sz="1500"/>
            </a:lvl2pPr>
            <a:lvl3pPr>
              <a:defRPr sz="1350"/>
            </a:lvl3pPr>
            <a:lvl4pPr>
              <a:defRPr sz="1350"/>
            </a:lvl4pPr>
            <a:lvl5pPr>
              <a:defRPr sz="135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0"/>
          </p:nvPr>
        </p:nvSpPr>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49" charset="-122"/>
                <a:cs typeface="+mn-cs"/>
              </a:rPr>
              <a:t>2023/9/17</a:t>
            </a:fld>
            <a:endParaRPr lang="zh-CN" altLang="en-US" strike="noStrike" noProof="1"/>
          </a:p>
        </p:txBody>
      </p:sp>
      <p:sp>
        <p:nvSpPr>
          <p:cNvPr id="4" name="页脚占位符 3"/>
          <p:cNvSpPr>
            <a:spLocks noGrp="1"/>
          </p:cNvSpPr>
          <p:nvPr>
            <p:ph type="ftr" sz="quarter" idx="11"/>
          </p:nvPr>
        </p:nvSpPr>
        <p:spPr/>
        <p:txBody>
          <a:bodyPr/>
          <a:lstStyle/>
          <a:p>
            <a:pPr fontAlgn="base"/>
            <a:endParaRPr lang="zh-CN" altLang="en-US" strike="noStrike" noProof="1"/>
          </a:p>
        </p:txBody>
      </p:sp>
      <p:sp>
        <p:nvSpPr>
          <p:cNvPr id="5" name="灯片编号占位符 4"/>
          <p:cNvSpPr>
            <a:spLocks noGrp="1"/>
          </p:cNvSpPr>
          <p:nvPr>
            <p:ph type="sldNum" sz="quarter" idx="12"/>
          </p:nvPr>
        </p:nvSpPr>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49" charset="-122"/>
                <a:cs typeface="+mn-cs"/>
              </a:rPr>
              <a:t>‹#›</a:t>
            </a:fld>
            <a:endParaRPr lang="zh-CN" altLang="en-US" strike="noStrike" noProof="1"/>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1187450" y="277813"/>
            <a:ext cx="7488238" cy="565150"/>
          </a:xfrm>
          <a:prstGeom prst="rect">
            <a:avLst/>
          </a:prstGeom>
          <a:noFill/>
          <a:ln w="9525">
            <a:noFill/>
          </a:ln>
        </p:spPr>
        <p:txBody>
          <a:bodyPr anchor="ctr"/>
          <a:lstStyle/>
          <a:p>
            <a:pPr lvl="0"/>
            <a:r>
              <a:rPr lang="zh-CN" altLang="en-US"/>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zh-CN" altLang="en-US"/>
              <a:t>‹#›</a:t>
            </a:fld>
            <a:endParaRPr lang="zh-CN" altLang="en-US"/>
          </a:p>
        </p:txBody>
      </p:sp>
      <p:pic>
        <p:nvPicPr>
          <p:cNvPr id="1031" name="Picture 9" descr="E:\制作工作\2014\7月\7.15\数学\2-2.png"/>
          <p:cNvPicPr>
            <a:picLocks noChangeAspect="1"/>
          </p:cNvPicPr>
          <p:nvPr userDrawn="1"/>
        </p:nvPicPr>
        <p:blipFill>
          <a:blip r:embed="rId9"/>
          <a:stretch>
            <a:fillRect/>
          </a:stretch>
        </p:blipFill>
        <p:spPr>
          <a:xfrm>
            <a:off x="0" y="0"/>
            <a:ext cx="9144000" cy="51450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l" rtl="0" eaLnBrk="0" fontAlgn="base" hangingPunct="0">
        <a:spcBef>
          <a:spcPct val="0"/>
        </a:spcBef>
        <a:spcAft>
          <a:spcPct val="0"/>
        </a:spcAft>
        <a:defRPr sz="4000" b="1" kern="1200">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anose="020F0502020204030204" pitchFamily="34" charset="0"/>
          <a:ea typeface="宋体" panose="02010600030101010101" pitchFamily="2" charset="-122"/>
        </a:defRPr>
      </a:lvl2pPr>
      <a:lvl3pPr algn="l" rtl="0" eaLnBrk="0" fontAlgn="base" hangingPunct="0">
        <a:spcBef>
          <a:spcPct val="0"/>
        </a:spcBef>
        <a:spcAft>
          <a:spcPct val="0"/>
        </a:spcAft>
        <a:defRPr sz="4000" b="1">
          <a:solidFill>
            <a:schemeClr val="tx1"/>
          </a:solidFill>
          <a:latin typeface="Calibri" panose="020F0502020204030204" pitchFamily="34" charset="0"/>
          <a:ea typeface="宋体" panose="02010600030101010101" pitchFamily="2" charset="-122"/>
        </a:defRPr>
      </a:lvl3pPr>
      <a:lvl4pPr algn="l" rtl="0" eaLnBrk="0" fontAlgn="base" hangingPunct="0">
        <a:spcBef>
          <a:spcPct val="0"/>
        </a:spcBef>
        <a:spcAft>
          <a:spcPct val="0"/>
        </a:spcAft>
        <a:defRPr sz="4000" b="1">
          <a:solidFill>
            <a:schemeClr val="tx1"/>
          </a:solidFill>
          <a:latin typeface="Calibri" panose="020F0502020204030204" pitchFamily="34" charset="0"/>
          <a:ea typeface="宋体" panose="02010600030101010101" pitchFamily="2" charset="-122"/>
        </a:defRPr>
      </a:lvl4pPr>
      <a:lvl5pPr algn="l" rtl="0" eaLnBrk="0" fontAlgn="base" hangingPunct="0">
        <a:spcBef>
          <a:spcPct val="0"/>
        </a:spcBef>
        <a:spcAft>
          <a:spcPct val="0"/>
        </a:spcAft>
        <a:defRPr sz="4000" b="1">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1187450" y="277813"/>
            <a:ext cx="7488238" cy="565150"/>
          </a:xfrm>
          <a:prstGeom prst="rect">
            <a:avLst/>
          </a:prstGeom>
          <a:noFill/>
          <a:ln w="9525">
            <a:noFill/>
          </a:ln>
        </p:spPr>
        <p:txBody>
          <a:bodyPr anchor="ctr"/>
          <a:lstStyle/>
          <a:p>
            <a:pPr lvl="0"/>
            <a:r>
              <a:rPr lang="zh-CN" altLang="en-US"/>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zh-CN" altLang="en-US"/>
              <a:t>‹#›</a:t>
            </a:fld>
            <a:endParaRPr lang="zh-CN" altLang="en-US"/>
          </a:p>
        </p:txBody>
      </p:sp>
      <p:pic>
        <p:nvPicPr>
          <p:cNvPr id="1031" name="Picture 9" descr="E:\制作工作\2014\7月\7.15\数学\2-2.png"/>
          <p:cNvPicPr>
            <a:picLocks noChangeAspect="1"/>
          </p:cNvPicPr>
          <p:nvPr userDrawn="1"/>
        </p:nvPicPr>
        <p:blipFill>
          <a:blip r:embed="rId9"/>
          <a:stretch>
            <a:fillRect/>
          </a:stretch>
        </p:blipFill>
        <p:spPr>
          <a:xfrm>
            <a:off x="0" y="0"/>
            <a:ext cx="9144000" cy="51450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ransition/>
  <p:txStyles>
    <p:titleStyle>
      <a:lvl1pPr algn="l" rtl="0" eaLnBrk="0" fontAlgn="base" hangingPunct="0">
        <a:spcBef>
          <a:spcPct val="0"/>
        </a:spcBef>
        <a:spcAft>
          <a:spcPct val="0"/>
        </a:spcAft>
        <a:defRPr sz="4000" b="1" kern="1200">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anose="020F0502020204030204" pitchFamily="34" charset="0"/>
          <a:ea typeface="宋体" panose="02010600030101010101" pitchFamily="2" charset="-122"/>
        </a:defRPr>
      </a:lvl2pPr>
      <a:lvl3pPr algn="l" rtl="0" eaLnBrk="0" fontAlgn="base" hangingPunct="0">
        <a:spcBef>
          <a:spcPct val="0"/>
        </a:spcBef>
        <a:spcAft>
          <a:spcPct val="0"/>
        </a:spcAft>
        <a:defRPr sz="4000" b="1">
          <a:solidFill>
            <a:schemeClr val="tx1"/>
          </a:solidFill>
          <a:latin typeface="Calibri" panose="020F0502020204030204" pitchFamily="34" charset="0"/>
          <a:ea typeface="宋体" panose="02010600030101010101" pitchFamily="2" charset="-122"/>
        </a:defRPr>
      </a:lvl3pPr>
      <a:lvl4pPr algn="l" rtl="0" eaLnBrk="0" fontAlgn="base" hangingPunct="0">
        <a:spcBef>
          <a:spcPct val="0"/>
        </a:spcBef>
        <a:spcAft>
          <a:spcPct val="0"/>
        </a:spcAft>
        <a:defRPr sz="4000" b="1">
          <a:solidFill>
            <a:schemeClr val="tx1"/>
          </a:solidFill>
          <a:latin typeface="Calibri" panose="020F0502020204030204" pitchFamily="34" charset="0"/>
          <a:ea typeface="宋体" panose="02010600030101010101" pitchFamily="2" charset="-122"/>
        </a:defRPr>
      </a:lvl4pPr>
      <a:lvl5pPr algn="l" rtl="0" eaLnBrk="0" fontAlgn="base" hangingPunct="0">
        <a:spcBef>
          <a:spcPct val="0"/>
        </a:spcBef>
        <a:spcAft>
          <a:spcPct val="0"/>
        </a:spcAft>
        <a:defRPr sz="4000" b="1">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chinabea.com/upimg/070806/1_223027.jpg" TargetMode="Externa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hyperlink" Target="http://exhaustsystem.win.mofcom.gov.cn/www/8/exhaustsystem/img/2008328163612.jpg" TargetMode="Externa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11.jpeg"/><Relationship Id="rId5" Type="http://schemas.openxmlformats.org/officeDocument/2006/relationships/hyperlink" Target="http://ks.cn.yahoo.com/question/1307112203395_2.html"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3" Type="http://schemas.openxmlformats.org/officeDocument/2006/relationships/hyperlink" Target="http://ido.3mt.com.cn/article/picview944779c26p2.html" TargetMode="Externa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www.china-safety.net/upload/17969912_Mediawebserver08.jpg" TargetMode="External"/><Relationship Id="rId7"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17.jpeg"/><Relationship Id="rId5" Type="http://schemas.openxmlformats.org/officeDocument/2006/relationships/hyperlink" Target="http://images.google.cn/imgres?imgurl=http://pic.nipic.com/2008-01-11/20081119050373_2.jpg&amp;imgrefurl=http://www.nipic.com/show/4/104/298bcc71afc24314.html&amp;usg=__5U7jkJ4aGEndPTxhpzSEg3O0IWk=&amp;h=960&amp;w=1000&amp;sz=158&amp;hl=zh-CN&amp;start=13&amp;tbnid=Iu5S5UIvgoixrM:&amp;tbnh=143&amp;tbnw=149&amp;prev=/images?q%3D%E6%94%BE%E9%9E%AD%E7%82%AE%26gbv%3D2%26hl%3Dzh-CN%26sa%3DG%26newwindow%3D1" TargetMode="Externa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691680" y="2355726"/>
            <a:ext cx="5974715" cy="647700"/>
          </a:xfrm>
        </p:spPr>
        <p:txBody>
          <a:bodyPr>
            <a:normAutofit fontScale="90000"/>
          </a:bodyPr>
          <a:lstStyle/>
          <a:p>
            <a:pPr fontAlgn="auto"/>
            <a:r>
              <a:rPr lang="zh-CN" altLang="en-US" strike="noStrike" noProof="1">
                <a:solidFill>
                  <a:srgbClr val="FF0000"/>
                </a:solidFill>
                <a:latin typeface="黑体" panose="02010609060101010101" pitchFamily="49" charset="-122"/>
                <a:ea typeface="黑体" panose="02010609060101010101" pitchFamily="49" charset="-122"/>
                <a:sym typeface="+mn-ea"/>
              </a:rPr>
              <a:t>《噪声的危害和控制》说课</a:t>
            </a:r>
            <a:br>
              <a:rPr lang="zh-CN" altLang="en-US" dirty="0">
                <a:solidFill>
                  <a:srgbClr val="FF0000"/>
                </a:solidFill>
                <a:latin typeface="黑体" panose="02010609060101010101" pitchFamily="49" charset="-122"/>
                <a:ea typeface="黑体" panose="02010609060101010101" pitchFamily="49" charset="-122"/>
              </a:rPr>
            </a:br>
            <a:endParaRPr lang="zh-CN" altLang="en-US" strike="noStrike" noProof="1">
              <a:solidFill>
                <a:srgbClr val="FF0000"/>
              </a:solidFill>
              <a:latin typeface="黑体" panose="02010609060101010101" pitchFamily="49" charset="-122"/>
              <a:ea typeface="黑体" panose="02010609060101010101" pitchFamily="49" charset="-122"/>
            </a:endParaRPr>
          </a:p>
        </p:txBody>
      </p:sp>
      <p:sp>
        <p:nvSpPr>
          <p:cNvPr id="41987" name="文本框 3"/>
          <p:cNvSpPr txBox="1"/>
          <p:nvPr/>
        </p:nvSpPr>
        <p:spPr>
          <a:xfrm>
            <a:off x="3191654" y="1419622"/>
            <a:ext cx="2760692" cy="452881"/>
          </a:xfrm>
          <a:prstGeom prst="rect">
            <a:avLst/>
          </a:prstGeom>
          <a:noFill/>
          <a:ln w="9525">
            <a:noFill/>
          </a:ln>
        </p:spPr>
        <p:txBody>
          <a:bodyPr wrap="none" anchor="t">
            <a:spAutoFit/>
          </a:bodyPr>
          <a:lstStyle/>
          <a:p>
            <a:pPr>
              <a:lnSpc>
                <a:spcPct val="130000"/>
              </a:lnSpc>
            </a:pPr>
            <a:r>
              <a:rPr lang="zh-CN" altLang="en-US" sz="2100" b="1" dirty="0">
                <a:solidFill>
                  <a:srgbClr val="FF0000"/>
                </a:solidFill>
                <a:latin typeface="黑体" panose="02010609060101010101" pitchFamily="49" charset="-122"/>
                <a:ea typeface="黑体" panose="02010609060101010101" pitchFamily="49" charset="-122"/>
                <a:sym typeface="黑体" panose="02010609060101010101" pitchFamily="49" charset="-122"/>
              </a:rPr>
              <a:t>人教版八年级上册</a:t>
            </a:r>
            <a:r>
              <a:rPr lang="en-US" altLang="zh-CN" sz="2100" b="1" dirty="0">
                <a:solidFill>
                  <a:srgbClr val="FF0000"/>
                </a:solidFill>
                <a:latin typeface="黑体" panose="02010609060101010101" pitchFamily="49" charset="-122"/>
                <a:ea typeface="黑体" panose="02010609060101010101" pitchFamily="49" charset="-122"/>
                <a:sym typeface="黑体" panose="02010609060101010101" pitchFamily="49" charset="-122"/>
              </a:rPr>
              <a:t>2.4</a:t>
            </a:r>
            <a:endParaRPr lang="zh-CN" altLang="en-US" sz="2100" b="1"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58" name="Group 8"/>
          <p:cNvGrpSpPr/>
          <p:nvPr/>
        </p:nvGrpSpPr>
        <p:grpSpPr>
          <a:xfrm>
            <a:off x="910590" y="586105"/>
            <a:ext cx="393700" cy="407035"/>
            <a:chOff x="0" y="0"/>
            <a:chExt cx="930" cy="783"/>
          </a:xfrm>
        </p:grpSpPr>
        <p:sp>
          <p:nvSpPr>
            <p:cNvPr id="52"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3"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1"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2" name="内容占位符 1"/>
          <p:cNvSpPr>
            <a:spLocks noGrp="1"/>
          </p:cNvSpPr>
          <p:nvPr>
            <p:ph idx="1"/>
          </p:nvPr>
        </p:nvSpPr>
        <p:spPr/>
        <p:txBody>
          <a:bodyPr/>
          <a:lstStyle/>
          <a:p>
            <a:endParaRPr lang="zh-CN" altLang="en-US"/>
          </a:p>
        </p:txBody>
      </p:sp>
      <p:sp>
        <p:nvSpPr>
          <p:cNvPr id="20484" name="文本框 20483"/>
          <p:cNvSpPr txBox="1"/>
          <p:nvPr/>
        </p:nvSpPr>
        <p:spPr>
          <a:xfrm>
            <a:off x="910749" y="497523"/>
            <a:ext cx="6426994" cy="583565"/>
          </a:xfrm>
          <a:prstGeom prst="rect">
            <a:avLst/>
          </a:prstGeom>
          <a:noFill/>
          <a:ln w="9525">
            <a:noFill/>
          </a:ln>
        </p:spPr>
        <p:txBody>
          <a:bodyPr anchor="t">
            <a:spAutoFit/>
          </a:bodyPr>
          <a:lstStyle/>
          <a:p>
            <a:pPr>
              <a:spcBef>
                <a:spcPct val="50000"/>
              </a:spcBef>
            </a:pPr>
            <a:r>
              <a:rPr lang="en-US" altLang="zh-CN" sz="3200" b="1">
                <a:solidFill>
                  <a:srgbClr val="0000FF"/>
                </a:solidFill>
                <a:latin typeface="Arial" panose="020B0604020202020204" pitchFamily="34" charset="0"/>
                <a:ea typeface="宋体" panose="02010600030101010101" pitchFamily="2" charset="-122"/>
              </a:rPr>
              <a:t>2.</a:t>
            </a:r>
            <a:r>
              <a:rPr lang="zh-CN" altLang="en-US" sz="3200" b="1">
                <a:solidFill>
                  <a:srgbClr val="0000FF"/>
                </a:solidFill>
                <a:latin typeface="Arial" panose="020B0604020202020204" pitchFamily="34" charset="0"/>
                <a:ea typeface="宋体" panose="02010600030101010101" pitchFamily="2" charset="-122"/>
              </a:rPr>
              <a:t>环境保护角度上的噪声</a:t>
            </a:r>
            <a:r>
              <a:rPr lang="en-US" altLang="zh-CN" sz="3200" b="1">
                <a:solidFill>
                  <a:srgbClr val="0000FF"/>
                </a:solidFill>
                <a:latin typeface="Arial" panose="020B0604020202020204" pitchFamily="34" charset="0"/>
                <a:ea typeface="宋体" panose="02010600030101010101" pitchFamily="2" charset="-122"/>
              </a:rPr>
              <a:t>:</a:t>
            </a:r>
          </a:p>
        </p:txBody>
      </p:sp>
      <p:sp>
        <p:nvSpPr>
          <p:cNvPr id="20485" name="矩形 20484"/>
          <p:cNvSpPr/>
          <p:nvPr/>
        </p:nvSpPr>
        <p:spPr>
          <a:xfrm>
            <a:off x="910590" y="1276985"/>
            <a:ext cx="7127240" cy="829945"/>
          </a:xfrm>
          <a:prstGeom prst="rect">
            <a:avLst/>
          </a:prstGeom>
          <a:noFill/>
          <a:ln w="9525">
            <a:noFill/>
          </a:ln>
        </p:spPr>
        <p:txBody>
          <a:bodyPr wrap="square" anchor="t">
            <a:spAutoFit/>
          </a:bodyPr>
          <a:lstStyle/>
          <a:p>
            <a:r>
              <a:rPr lang="zh-CN" altLang="en-US" sz="2400" b="1" u="sng">
                <a:solidFill>
                  <a:srgbClr val="FF0000"/>
                </a:solidFill>
                <a:latin typeface="Arial" panose="020B0604020202020204" pitchFamily="34" charset="0"/>
                <a:ea typeface="宋体" panose="02010600030101010101" pitchFamily="2" charset="-122"/>
              </a:rPr>
              <a:t>凡是防碍人们正常休息、学习和工作的声音以及对人们要听的声音产生干扰的声音都属于噪声</a:t>
            </a:r>
            <a:r>
              <a:rPr lang="en-US" altLang="zh-CN" sz="2400" b="1" u="sng">
                <a:solidFill>
                  <a:srgbClr val="FF0000"/>
                </a:solidFill>
                <a:latin typeface="Arial" panose="020B0604020202020204" pitchFamily="34" charset="0"/>
                <a:ea typeface="宋体" panose="02010600030101010101" pitchFamily="2" charset="-122"/>
              </a:rPr>
              <a:t>.</a:t>
            </a:r>
          </a:p>
        </p:txBody>
      </p:sp>
      <p:sp>
        <p:nvSpPr>
          <p:cNvPr id="20486" name="矩形 20485"/>
          <p:cNvSpPr/>
          <p:nvPr/>
        </p:nvSpPr>
        <p:spPr>
          <a:xfrm>
            <a:off x="1245156" y="2878852"/>
            <a:ext cx="3348038" cy="1076325"/>
          </a:xfrm>
          <a:prstGeom prst="rect">
            <a:avLst/>
          </a:prstGeom>
          <a:noFill/>
          <a:ln w="9525">
            <a:noFill/>
          </a:ln>
        </p:spPr>
        <p:txBody>
          <a:bodyPr anchor="t">
            <a:spAutoFit/>
          </a:bodyPr>
          <a:lstStyle/>
          <a:p>
            <a:r>
              <a:rPr lang="zh-CN" altLang="en-US" sz="3200" b="1">
                <a:solidFill>
                  <a:srgbClr val="FF0000"/>
                </a:solidFill>
                <a:latin typeface="Arial" panose="020B0604020202020204" pitchFamily="34" charset="0"/>
                <a:ea typeface="宋体" panose="02010600030101010101" pitchFamily="2" charset="-122"/>
              </a:rPr>
              <a:t>请你说说</a:t>
            </a:r>
            <a:r>
              <a:rPr lang="en-US" altLang="zh-CN" sz="3200" b="1">
                <a:solidFill>
                  <a:srgbClr val="FF0000"/>
                </a:solidFill>
                <a:latin typeface="Arial" panose="020B0604020202020204" pitchFamily="34" charset="0"/>
                <a:ea typeface="宋体" panose="02010600030101010101" pitchFamily="2" charset="-122"/>
              </a:rPr>
              <a:t>:</a:t>
            </a:r>
            <a:r>
              <a:rPr lang="zh-CN" altLang="en-US" sz="3200" b="1">
                <a:solidFill>
                  <a:srgbClr val="FF0000"/>
                </a:solidFill>
                <a:latin typeface="Arial" panose="020B0604020202020204" pitchFamily="34" charset="0"/>
                <a:ea typeface="宋体" panose="02010600030101010101" pitchFamily="2" charset="-122"/>
              </a:rPr>
              <a:t>你周围有哪些噪声？</a:t>
            </a:r>
          </a:p>
        </p:txBody>
      </p:sp>
      <p:pic>
        <p:nvPicPr>
          <p:cNvPr id="20488" name="图片 20487" descr="1_223027">
            <a:hlinkClick r:id="rId3"/>
          </p:cNvPr>
          <p:cNvPicPr>
            <a:picLocks noChangeAspect="1"/>
          </p:cNvPicPr>
          <p:nvPr/>
        </p:nvPicPr>
        <p:blipFill>
          <a:blip r:embed="rId4"/>
          <a:stretch>
            <a:fillRect/>
          </a:stretch>
        </p:blipFill>
        <p:spPr>
          <a:xfrm>
            <a:off x="4995863" y="2195036"/>
            <a:ext cx="2857500" cy="2857500"/>
          </a:xfrm>
          <a:prstGeom prst="rect">
            <a:avLst/>
          </a:prstGeom>
          <a:noFill/>
          <a:ln w="38100" cap="flat" cmpd="sng">
            <a:solidFill>
              <a:srgbClr val="FF0000"/>
            </a:solidFill>
            <a:prstDash val="solid"/>
            <a:miter/>
            <a:headEnd type="none" w="med" len="med"/>
            <a:tailEnd type="none" w="med" len="med"/>
          </a:ln>
        </p:spPr>
      </p:pic>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内容占位符 4"/>
          <p:cNvSpPr>
            <a:spLocks noGrp="1"/>
          </p:cNvSpPr>
          <p:nvPr>
            <p:ph idx="1"/>
          </p:nvPr>
        </p:nvSpPr>
        <p:spPr/>
        <p:txBody>
          <a:bodyPr/>
          <a:lstStyle/>
          <a:p>
            <a:endParaRPr lang="zh-CN" altLang="en-US"/>
          </a:p>
        </p:txBody>
      </p:sp>
      <p:sp>
        <p:nvSpPr>
          <p:cNvPr id="19461" name="文本框 19460"/>
          <p:cNvSpPr txBox="1"/>
          <p:nvPr/>
        </p:nvSpPr>
        <p:spPr>
          <a:xfrm>
            <a:off x="1277541" y="1059656"/>
            <a:ext cx="6723459" cy="460375"/>
          </a:xfrm>
          <a:prstGeom prst="rect">
            <a:avLst/>
          </a:prstGeom>
          <a:noFill/>
          <a:ln w="9525">
            <a:noFill/>
          </a:ln>
        </p:spPr>
        <p:txBody>
          <a:bodyPr anchor="t">
            <a:spAutoFit/>
          </a:bodyPr>
          <a:lstStyle/>
          <a:p>
            <a:pPr>
              <a:spcBef>
                <a:spcPct val="50000"/>
              </a:spcBef>
            </a:pPr>
            <a:r>
              <a:rPr lang="zh-CN" altLang="en-US" sz="2400" b="1">
                <a:solidFill>
                  <a:srgbClr val="FF0000"/>
                </a:solidFill>
                <a:latin typeface="Arial" panose="020B0604020202020204" pitchFamily="34" charset="0"/>
                <a:ea typeface="宋体" panose="02010600030101010101" pitchFamily="2" charset="-122"/>
              </a:rPr>
              <a:t>交通运输噪声：引擎声、汽笛声、刹车声；</a:t>
            </a:r>
          </a:p>
        </p:txBody>
      </p:sp>
      <p:sp>
        <p:nvSpPr>
          <p:cNvPr id="19462" name="文本框 19461"/>
          <p:cNvSpPr txBox="1"/>
          <p:nvPr/>
        </p:nvSpPr>
        <p:spPr>
          <a:xfrm>
            <a:off x="1277620" y="1668145"/>
            <a:ext cx="6722745" cy="460375"/>
          </a:xfrm>
          <a:prstGeom prst="rect">
            <a:avLst/>
          </a:prstGeom>
          <a:noFill/>
          <a:ln w="9525">
            <a:noFill/>
          </a:ln>
        </p:spPr>
        <p:txBody>
          <a:bodyPr wrap="square" anchor="t">
            <a:spAutoFit/>
          </a:bodyPr>
          <a:lstStyle/>
          <a:p>
            <a:pPr>
              <a:spcBef>
                <a:spcPct val="50000"/>
              </a:spcBef>
            </a:pPr>
            <a:r>
              <a:rPr lang="zh-CN" altLang="en-US" sz="2400" b="1">
                <a:solidFill>
                  <a:srgbClr val="FF0000"/>
                </a:solidFill>
                <a:latin typeface="Arial" panose="020B0604020202020204" pitchFamily="34" charset="0"/>
                <a:ea typeface="宋体" panose="02010600030101010101" pitchFamily="2" charset="-122"/>
              </a:rPr>
              <a:t>施工噪声：搅拌机、 打桩机、切割机等的声音；</a:t>
            </a:r>
          </a:p>
        </p:txBody>
      </p:sp>
      <p:sp>
        <p:nvSpPr>
          <p:cNvPr id="19463" name="文本框 19462"/>
          <p:cNvSpPr txBox="1"/>
          <p:nvPr/>
        </p:nvSpPr>
        <p:spPr>
          <a:xfrm>
            <a:off x="1290955" y="3155950"/>
            <a:ext cx="6562725" cy="1014730"/>
          </a:xfrm>
          <a:prstGeom prst="rect">
            <a:avLst/>
          </a:prstGeom>
          <a:noFill/>
          <a:ln w="9525">
            <a:noFill/>
          </a:ln>
        </p:spPr>
        <p:txBody>
          <a:bodyPr wrap="square" anchor="t">
            <a:spAutoFit/>
          </a:bodyPr>
          <a:lstStyle/>
          <a:p>
            <a:pPr>
              <a:spcBef>
                <a:spcPct val="50000"/>
              </a:spcBef>
            </a:pPr>
            <a:r>
              <a:rPr lang="zh-CN" altLang="en-US" sz="2400" b="1">
                <a:solidFill>
                  <a:srgbClr val="FF0000"/>
                </a:solidFill>
                <a:latin typeface="Arial" panose="020B0604020202020204" pitchFamily="34" charset="0"/>
                <a:ea typeface="宋体" panose="02010600030101010101" pitchFamily="2" charset="-122"/>
              </a:rPr>
              <a:t>社会生活噪声：娱乐场所的音乐声，商店、集   </a:t>
            </a:r>
          </a:p>
          <a:p>
            <a:pPr>
              <a:spcBef>
                <a:spcPct val="50000"/>
              </a:spcBef>
            </a:pPr>
            <a:r>
              <a:rPr lang="zh-CN" altLang="en-US" sz="2400" b="1">
                <a:solidFill>
                  <a:srgbClr val="FF0000"/>
                </a:solidFill>
                <a:latin typeface="Arial" panose="020B0604020202020204" pitchFamily="34" charset="0"/>
                <a:ea typeface="宋体" panose="02010600030101010101" pitchFamily="2" charset="-122"/>
              </a:rPr>
              <a:t>                  贸市场吆喝叫卖声。</a:t>
            </a:r>
          </a:p>
        </p:txBody>
      </p:sp>
      <p:sp>
        <p:nvSpPr>
          <p:cNvPr id="19464" name="文本框 19463"/>
          <p:cNvSpPr txBox="1"/>
          <p:nvPr/>
        </p:nvSpPr>
        <p:spPr>
          <a:xfrm>
            <a:off x="1277620" y="2193290"/>
            <a:ext cx="6425565" cy="829945"/>
          </a:xfrm>
          <a:prstGeom prst="rect">
            <a:avLst/>
          </a:prstGeom>
          <a:noFill/>
          <a:ln w="9525">
            <a:noFill/>
          </a:ln>
        </p:spPr>
        <p:txBody>
          <a:bodyPr wrap="square" anchor="t">
            <a:spAutoFit/>
          </a:bodyPr>
          <a:lstStyle/>
          <a:p>
            <a:r>
              <a:rPr lang="zh-CN" altLang="en-US" sz="2400" b="1">
                <a:solidFill>
                  <a:srgbClr val="FF0000"/>
                </a:solidFill>
                <a:latin typeface="Arial" panose="020B0604020202020204" pitchFamily="34" charset="0"/>
                <a:ea typeface="宋体" panose="02010600030101010101" pitchFamily="2" charset="-122"/>
              </a:rPr>
              <a:t>工业噪声：机器运转振动发声，机器切割、摩 </a:t>
            </a:r>
          </a:p>
          <a:p>
            <a:r>
              <a:rPr lang="zh-CN" altLang="en-US" sz="2400" b="1">
                <a:solidFill>
                  <a:srgbClr val="FF0000"/>
                </a:solidFill>
                <a:latin typeface="Arial" panose="020B0604020202020204" pitchFamily="34" charset="0"/>
                <a:ea typeface="宋体" panose="02010600030101010101" pitchFamily="2" charset="-122"/>
              </a:rPr>
              <a:t>                 擦、锻造等发声；</a:t>
            </a:r>
          </a:p>
        </p:txBody>
      </p:sp>
      <p:sp>
        <p:nvSpPr>
          <p:cNvPr id="2" name="文本框 1"/>
          <p:cNvSpPr txBox="1"/>
          <p:nvPr/>
        </p:nvSpPr>
        <p:spPr>
          <a:xfrm>
            <a:off x="1078230" y="323215"/>
            <a:ext cx="3155315" cy="583565"/>
          </a:xfrm>
          <a:prstGeom prst="rect">
            <a:avLst/>
          </a:prstGeom>
          <a:noFill/>
        </p:spPr>
        <p:txBody>
          <a:bodyPr wrap="square" rtlCol="0" anchor="t">
            <a:spAutoFit/>
          </a:bodyPr>
          <a:lstStyle/>
          <a:p>
            <a:pPr>
              <a:spcBef>
                <a:spcPct val="50000"/>
              </a:spcBef>
            </a:pPr>
            <a:r>
              <a:rPr lang="zh-CN" altLang="en-US" sz="3200" b="1">
                <a:solidFill>
                  <a:srgbClr val="0000FF"/>
                </a:solidFill>
                <a:sym typeface="+mn-ea"/>
              </a:rPr>
              <a:t>噪声的来源</a:t>
            </a:r>
            <a:endParaRPr lang="zh-CN" altLang="en-US" sz="3200"/>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QQ图片20170802155632"/>
          <p:cNvPicPr>
            <a:picLocks noChangeAspect="1"/>
          </p:cNvPicPr>
          <p:nvPr/>
        </p:nvPicPr>
        <p:blipFill>
          <a:blip r:embed="rId3"/>
          <a:stretch>
            <a:fillRect/>
          </a:stretch>
        </p:blipFill>
        <p:spPr>
          <a:xfrm>
            <a:off x="5290820" y="0"/>
            <a:ext cx="3844290" cy="5142865"/>
          </a:xfrm>
          <a:prstGeom prst="rect">
            <a:avLst/>
          </a:prstGeom>
        </p:spPr>
      </p:pic>
      <p:sp>
        <p:nvSpPr>
          <p:cNvPr id="3" name="文本框 2"/>
          <p:cNvSpPr txBox="1"/>
          <p:nvPr/>
        </p:nvSpPr>
        <p:spPr>
          <a:xfrm>
            <a:off x="1212215" y="425450"/>
            <a:ext cx="2478405" cy="645160"/>
          </a:xfrm>
          <a:prstGeom prst="rect">
            <a:avLst/>
          </a:prstGeom>
          <a:noFill/>
        </p:spPr>
        <p:txBody>
          <a:bodyPr wrap="none" rtlCol="0" anchor="t">
            <a:spAutoFit/>
          </a:bodyPr>
          <a:lstStyle/>
          <a:p>
            <a:r>
              <a:rPr lang="zh-CN" altLang="en-US" sz="3600" b="1">
                <a:solidFill>
                  <a:srgbClr val="0000FF"/>
                </a:solidFill>
                <a:latin typeface="黑体" panose="02010609060101010101" pitchFamily="49" charset="-122"/>
                <a:ea typeface="黑体" panose="02010609060101010101" pitchFamily="49" charset="-122"/>
                <a:sym typeface="+mn-ea"/>
              </a:rPr>
              <a:t>噪声的等级</a:t>
            </a:r>
            <a:endParaRPr lang="zh-CN" altLang="en-US" sz="3600"/>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endParaRPr lang="zh-CN" altLang="en-US"/>
          </a:p>
        </p:txBody>
      </p:sp>
      <p:sp>
        <p:nvSpPr>
          <p:cNvPr id="57345" name="文本框 15363"/>
          <p:cNvSpPr txBox="1"/>
          <p:nvPr/>
        </p:nvSpPr>
        <p:spPr>
          <a:xfrm>
            <a:off x="628174" y="464265"/>
            <a:ext cx="6426994" cy="521970"/>
          </a:xfrm>
          <a:prstGeom prst="rect">
            <a:avLst/>
          </a:prstGeom>
          <a:noFill/>
          <a:ln w="9525">
            <a:noFill/>
          </a:ln>
        </p:spPr>
        <p:txBody>
          <a:bodyPr anchor="t">
            <a:spAutoFit/>
          </a:bodyPr>
          <a:lstStyle/>
          <a:p>
            <a:pPr>
              <a:spcBef>
                <a:spcPct val="50000"/>
              </a:spcBef>
            </a:pPr>
            <a:r>
              <a:rPr lang="zh-CN" altLang="en-US" sz="2800" b="1">
                <a:solidFill>
                  <a:srgbClr val="0000FF"/>
                </a:solidFill>
                <a:latin typeface="黑体" panose="02010609060101010101" pitchFamily="49" charset="-122"/>
                <a:ea typeface="黑体" panose="02010609060101010101" pitchFamily="49" charset="-122"/>
              </a:rPr>
              <a:t>二</a:t>
            </a:r>
            <a:r>
              <a:rPr lang="en-US" altLang="zh-CN" sz="2800" b="1">
                <a:solidFill>
                  <a:srgbClr val="0000FF"/>
                </a:solidFill>
                <a:latin typeface="黑体" panose="02010609060101010101" pitchFamily="49" charset="-122"/>
                <a:ea typeface="黑体" panose="02010609060101010101" pitchFamily="49" charset="-122"/>
              </a:rPr>
              <a:t>.</a:t>
            </a:r>
            <a:r>
              <a:rPr lang="zh-CN" altLang="en-US" sz="2800" b="1">
                <a:solidFill>
                  <a:srgbClr val="0000FF"/>
                </a:solidFill>
                <a:latin typeface="黑体" panose="02010609060101010101" pitchFamily="49" charset="-122"/>
                <a:ea typeface="黑体" panose="02010609060101010101" pitchFamily="49" charset="-122"/>
              </a:rPr>
              <a:t>噪声的等级和危害</a:t>
            </a:r>
          </a:p>
        </p:txBody>
      </p:sp>
      <p:sp>
        <p:nvSpPr>
          <p:cNvPr id="57346" name="文本框 15375"/>
          <p:cNvSpPr txBox="1"/>
          <p:nvPr/>
        </p:nvSpPr>
        <p:spPr>
          <a:xfrm>
            <a:off x="1532335" y="671513"/>
            <a:ext cx="5848350" cy="106680"/>
          </a:xfrm>
          <a:prstGeom prst="rect">
            <a:avLst/>
          </a:prstGeom>
          <a:noFill/>
          <a:ln w="9525">
            <a:noFill/>
          </a:ln>
        </p:spPr>
        <p:txBody>
          <a:bodyPr anchor="t">
            <a:spAutoFit/>
          </a:bodyPr>
          <a:lstStyle/>
          <a:p>
            <a:endParaRPr lang="zh-CN" altLang="en-US" sz="100">
              <a:latin typeface="Arial" panose="020B0604020202020204" pitchFamily="34" charset="0"/>
              <a:ea typeface="宋体" panose="02010600030101010101" pitchFamily="2" charset="-122"/>
            </a:endParaRPr>
          </a:p>
        </p:txBody>
      </p:sp>
      <p:sp>
        <p:nvSpPr>
          <p:cNvPr id="15377" name="文本框 15376"/>
          <p:cNvSpPr txBox="1"/>
          <p:nvPr/>
        </p:nvSpPr>
        <p:spPr>
          <a:xfrm>
            <a:off x="1296670" y="1171575"/>
            <a:ext cx="5017770" cy="3415030"/>
          </a:xfrm>
          <a:prstGeom prst="rect">
            <a:avLst/>
          </a:prstGeom>
          <a:noFill/>
          <a:ln w="9525">
            <a:noFill/>
          </a:ln>
        </p:spPr>
        <p:txBody>
          <a:bodyPr wrap="square" anchor="t">
            <a:spAutoFit/>
          </a:bodyPr>
          <a:lstStyle/>
          <a:p>
            <a:pPr>
              <a:spcBef>
                <a:spcPct val="50000"/>
              </a:spcBef>
            </a:pPr>
            <a:r>
              <a:rPr lang="zh-CN" altLang="en-US" sz="1800" b="1">
                <a:solidFill>
                  <a:srgbClr val="FF0000"/>
                </a:solidFill>
                <a:latin typeface="Arial" panose="020B0604020202020204" pitchFamily="34" charset="0"/>
                <a:ea typeface="宋体" panose="02010600030101010101" pitchFamily="2" charset="-122"/>
              </a:rPr>
              <a:t>（一）噪声的等级：</a:t>
            </a:r>
          </a:p>
          <a:p>
            <a:pPr>
              <a:spcBef>
                <a:spcPct val="50000"/>
              </a:spcBef>
            </a:pPr>
            <a:r>
              <a:rPr lang="en-US" altLang="zh-CN" sz="1800" b="1">
                <a:solidFill>
                  <a:srgbClr val="FF0000"/>
                </a:solidFill>
                <a:latin typeface="Arial" panose="020B0604020202020204" pitchFamily="34" charset="0"/>
                <a:ea typeface="宋体" panose="02010600030101010101" pitchFamily="2" charset="-122"/>
              </a:rPr>
              <a:t>1.</a:t>
            </a:r>
            <a:r>
              <a:rPr lang="zh-CN" altLang="en-US" sz="1800" b="1">
                <a:solidFill>
                  <a:srgbClr val="FF0000"/>
                </a:solidFill>
                <a:latin typeface="Arial" panose="020B0604020202020204" pitchFamily="34" charset="0"/>
                <a:ea typeface="宋体" panose="02010600030101010101" pitchFamily="2" charset="-122"/>
              </a:rPr>
              <a:t>人们用分贝来划分声音强弱的等级，分贝的符号是</a:t>
            </a:r>
            <a:r>
              <a:rPr lang="en-US" altLang="zh-CN" sz="1800" b="1">
                <a:solidFill>
                  <a:srgbClr val="FF0000"/>
                </a:solidFill>
                <a:latin typeface="Arial" panose="020B0604020202020204" pitchFamily="34" charset="0"/>
                <a:ea typeface="宋体" panose="02010600030101010101" pitchFamily="2" charset="-122"/>
              </a:rPr>
              <a:t>dB</a:t>
            </a:r>
            <a:r>
              <a:rPr lang="zh-CN" altLang="en-US" sz="1800" b="1">
                <a:solidFill>
                  <a:srgbClr val="FF0000"/>
                </a:solidFill>
                <a:latin typeface="Arial" panose="020B0604020202020204" pitchFamily="34" charset="0"/>
                <a:ea typeface="宋体" panose="02010600030101010101" pitchFamily="2" charset="-122"/>
              </a:rPr>
              <a:t>。</a:t>
            </a:r>
          </a:p>
          <a:p>
            <a:pPr>
              <a:spcBef>
                <a:spcPct val="50000"/>
              </a:spcBef>
            </a:pPr>
            <a:r>
              <a:rPr lang="en-US" altLang="zh-CN" sz="1800" b="1">
                <a:solidFill>
                  <a:srgbClr val="FF0000"/>
                </a:solidFill>
                <a:latin typeface="Arial" panose="020B0604020202020204" pitchFamily="34" charset="0"/>
                <a:ea typeface="宋体" panose="02010600030101010101" pitchFamily="2" charset="-122"/>
              </a:rPr>
              <a:t>2. 0</a:t>
            </a:r>
            <a:r>
              <a:rPr lang="zh-CN" altLang="en-US" sz="1800" b="1">
                <a:solidFill>
                  <a:srgbClr val="FF0000"/>
                </a:solidFill>
                <a:latin typeface="Arial" panose="020B0604020202020204" pitchFamily="34" charset="0"/>
                <a:ea typeface="宋体" panose="02010600030101010101" pitchFamily="2" charset="-122"/>
              </a:rPr>
              <a:t>分贝是人们刚刚能听到的最弱的声音</a:t>
            </a:r>
            <a:r>
              <a:rPr lang="en-US" altLang="zh-CN" sz="1800" b="1">
                <a:solidFill>
                  <a:srgbClr val="FF0000"/>
                </a:solidFill>
                <a:latin typeface="Arial" panose="020B0604020202020204" pitchFamily="34" charset="0"/>
                <a:ea typeface="宋体" panose="02010600030101010101" pitchFamily="2" charset="-122"/>
              </a:rPr>
              <a:t>——</a:t>
            </a:r>
            <a:r>
              <a:rPr lang="zh-CN" altLang="en-US" sz="1800" b="1">
                <a:solidFill>
                  <a:srgbClr val="FF0000"/>
                </a:solidFill>
                <a:latin typeface="Arial" panose="020B0604020202020204" pitchFamily="34" charset="0"/>
                <a:ea typeface="宋体" panose="02010600030101010101" pitchFamily="2" charset="-122"/>
              </a:rPr>
              <a:t>听觉下限。</a:t>
            </a:r>
          </a:p>
          <a:p>
            <a:pPr>
              <a:spcBef>
                <a:spcPct val="50000"/>
              </a:spcBef>
            </a:pPr>
            <a:r>
              <a:rPr lang="en-US" altLang="zh-CN" sz="1800" b="1">
                <a:solidFill>
                  <a:srgbClr val="FF0000"/>
                </a:solidFill>
                <a:latin typeface="Arial" panose="020B0604020202020204" pitchFamily="34" charset="0"/>
                <a:ea typeface="宋体" panose="02010600030101010101" pitchFamily="2" charset="-122"/>
              </a:rPr>
              <a:t>3.</a:t>
            </a:r>
            <a:r>
              <a:rPr lang="zh-CN" altLang="zh-CN" sz="1800" b="1">
                <a:solidFill>
                  <a:srgbClr val="FF0000"/>
                </a:solidFill>
                <a:latin typeface="Arial" panose="020B0604020202020204" pitchFamily="34" charset="0"/>
                <a:ea typeface="宋体" panose="02010600030101010101" pitchFamily="2" charset="-122"/>
              </a:rPr>
              <a:t>三条分界线：</a:t>
            </a:r>
          </a:p>
          <a:p>
            <a:pPr>
              <a:spcBef>
                <a:spcPct val="50000"/>
              </a:spcBef>
            </a:pPr>
            <a:r>
              <a:rPr lang="zh-CN" altLang="zh-CN" sz="1800" b="1">
                <a:solidFill>
                  <a:srgbClr val="FF0000"/>
                </a:solidFill>
                <a:latin typeface="Arial" panose="020B0604020202020204" pitchFamily="34" charset="0"/>
                <a:ea typeface="宋体" panose="02010600030101010101" pitchFamily="2" charset="-122"/>
              </a:rPr>
              <a:t>   </a:t>
            </a:r>
            <a:r>
              <a:rPr lang="zh-CN" altLang="en-US" sz="1800" b="1">
                <a:solidFill>
                  <a:srgbClr val="FF0000"/>
                </a:solidFill>
                <a:latin typeface="Arial" panose="020B0604020202020204" pitchFamily="34" charset="0"/>
                <a:ea typeface="宋体" panose="02010600030101010101" pitchFamily="2" charset="-122"/>
              </a:rPr>
              <a:t>保护听力，</a:t>
            </a:r>
            <a:r>
              <a:rPr lang="en-US" altLang="zh-CN" sz="1800" b="1">
                <a:solidFill>
                  <a:srgbClr val="FF0000"/>
                </a:solidFill>
                <a:latin typeface="Arial" panose="020B0604020202020204" pitchFamily="34" charset="0"/>
                <a:ea typeface="宋体" panose="02010600030101010101" pitchFamily="2" charset="-122"/>
              </a:rPr>
              <a:t>&lt;90</a:t>
            </a:r>
            <a:r>
              <a:rPr lang="zh-CN" altLang="en-US" sz="1800" b="1">
                <a:solidFill>
                  <a:srgbClr val="FF0000"/>
                </a:solidFill>
                <a:latin typeface="Arial" panose="020B0604020202020204" pitchFamily="34" charset="0"/>
                <a:ea typeface="宋体" panose="02010600030101010101" pitchFamily="2" charset="-122"/>
              </a:rPr>
              <a:t>分贝；</a:t>
            </a:r>
          </a:p>
          <a:p>
            <a:pPr>
              <a:spcBef>
                <a:spcPct val="50000"/>
              </a:spcBef>
            </a:pPr>
            <a:r>
              <a:rPr lang="zh-CN" altLang="en-US" sz="1800" b="1">
                <a:solidFill>
                  <a:srgbClr val="FF0000"/>
                </a:solidFill>
                <a:latin typeface="Arial" panose="020B0604020202020204" pitchFamily="34" charset="0"/>
                <a:ea typeface="宋体" panose="02010600030101010101" pitchFamily="2" charset="-122"/>
              </a:rPr>
              <a:t>   保证工作和学习，</a:t>
            </a:r>
            <a:r>
              <a:rPr lang="en-US" altLang="zh-CN" sz="1800" b="1">
                <a:solidFill>
                  <a:srgbClr val="FF0000"/>
                </a:solidFill>
                <a:latin typeface="Arial" panose="020B0604020202020204" pitchFamily="34" charset="0"/>
                <a:ea typeface="宋体" panose="02010600030101010101" pitchFamily="2" charset="-122"/>
              </a:rPr>
              <a:t>&lt;70</a:t>
            </a:r>
            <a:r>
              <a:rPr lang="zh-CN" altLang="en-US" sz="1800" b="1">
                <a:solidFill>
                  <a:srgbClr val="FF0000"/>
                </a:solidFill>
                <a:latin typeface="Arial" panose="020B0604020202020204" pitchFamily="34" charset="0"/>
                <a:ea typeface="宋体" panose="02010600030101010101" pitchFamily="2" charset="-122"/>
              </a:rPr>
              <a:t>分贝；</a:t>
            </a:r>
          </a:p>
          <a:p>
            <a:pPr>
              <a:spcBef>
                <a:spcPct val="50000"/>
              </a:spcBef>
            </a:pPr>
            <a:r>
              <a:rPr lang="zh-CN" altLang="en-US" sz="1800" b="1">
                <a:solidFill>
                  <a:srgbClr val="FF0000"/>
                </a:solidFill>
                <a:latin typeface="Arial" panose="020B0604020202020204" pitchFamily="34" charset="0"/>
                <a:ea typeface="宋体" panose="02010600030101010101" pitchFamily="2" charset="-122"/>
              </a:rPr>
              <a:t>   保证休息和睡眠，</a:t>
            </a:r>
            <a:r>
              <a:rPr lang="en-US" altLang="zh-CN" sz="1800" b="1">
                <a:solidFill>
                  <a:srgbClr val="FF0000"/>
                </a:solidFill>
                <a:latin typeface="Arial" panose="020B0604020202020204" pitchFamily="34" charset="0"/>
                <a:ea typeface="宋体" panose="02010600030101010101" pitchFamily="2" charset="-122"/>
              </a:rPr>
              <a:t>&lt;50</a:t>
            </a:r>
            <a:r>
              <a:rPr lang="zh-CN" altLang="en-US" sz="1800" b="1">
                <a:solidFill>
                  <a:srgbClr val="FF0000"/>
                </a:solidFill>
                <a:latin typeface="Arial" panose="020B0604020202020204" pitchFamily="34" charset="0"/>
                <a:ea typeface="宋体" panose="02010600030101010101" pitchFamily="2" charset="-122"/>
              </a:rPr>
              <a:t>分贝。</a:t>
            </a: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云形 1"/>
          <p:cNvSpPr/>
          <p:nvPr/>
        </p:nvSpPr>
        <p:spPr>
          <a:xfrm>
            <a:off x="4829810" y="4261485"/>
            <a:ext cx="3558540" cy="758825"/>
          </a:xfrm>
          <a:prstGeom prst="cloud">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3"/>
          <p:cNvSpPr>
            <a:spLocks noGrp="1"/>
          </p:cNvSpPr>
          <p:nvPr>
            <p:ph idx="1"/>
          </p:nvPr>
        </p:nvSpPr>
        <p:spPr/>
        <p:txBody>
          <a:bodyPr/>
          <a:lstStyle/>
          <a:p>
            <a:pPr marL="0" indent="0">
              <a:buNone/>
            </a:pPr>
            <a:endParaRPr lang="zh-CN" altLang="en-US"/>
          </a:p>
        </p:txBody>
      </p:sp>
      <p:sp>
        <p:nvSpPr>
          <p:cNvPr id="57345" name="文本框 15363"/>
          <p:cNvSpPr txBox="1"/>
          <p:nvPr/>
        </p:nvSpPr>
        <p:spPr>
          <a:xfrm>
            <a:off x="724694" y="464265"/>
            <a:ext cx="6426994" cy="521970"/>
          </a:xfrm>
          <a:prstGeom prst="rect">
            <a:avLst/>
          </a:prstGeom>
          <a:noFill/>
          <a:ln w="9525">
            <a:noFill/>
          </a:ln>
        </p:spPr>
        <p:txBody>
          <a:bodyPr anchor="t">
            <a:spAutoFit/>
          </a:bodyPr>
          <a:lstStyle/>
          <a:p>
            <a:pPr>
              <a:spcBef>
                <a:spcPct val="50000"/>
              </a:spcBef>
            </a:pPr>
            <a:r>
              <a:rPr lang="en-US" altLang="zh-CN" sz="2800" b="1">
                <a:solidFill>
                  <a:srgbClr val="0000FF"/>
                </a:solidFill>
                <a:latin typeface="黑体" panose="02010609060101010101" pitchFamily="49" charset="-122"/>
                <a:ea typeface="黑体" panose="02010609060101010101" pitchFamily="49" charset="-122"/>
              </a:rPr>
              <a:t>  </a:t>
            </a:r>
            <a:r>
              <a:rPr lang="zh-CN" altLang="en-US" sz="2800" b="1">
                <a:solidFill>
                  <a:srgbClr val="0000FF"/>
                </a:solidFill>
                <a:latin typeface="黑体" panose="02010609060101010101" pitchFamily="49" charset="-122"/>
                <a:ea typeface="黑体" panose="02010609060101010101" pitchFamily="49" charset="-122"/>
              </a:rPr>
              <a:t>噪声的等级和危害</a:t>
            </a:r>
          </a:p>
        </p:txBody>
      </p:sp>
      <p:sp>
        <p:nvSpPr>
          <p:cNvPr id="57346" name="文本框 15375"/>
          <p:cNvSpPr txBox="1"/>
          <p:nvPr/>
        </p:nvSpPr>
        <p:spPr>
          <a:xfrm>
            <a:off x="1532335" y="671513"/>
            <a:ext cx="5848350" cy="106680"/>
          </a:xfrm>
          <a:prstGeom prst="rect">
            <a:avLst/>
          </a:prstGeom>
          <a:noFill/>
          <a:ln w="9525">
            <a:noFill/>
          </a:ln>
        </p:spPr>
        <p:txBody>
          <a:bodyPr anchor="t">
            <a:spAutoFit/>
          </a:bodyPr>
          <a:lstStyle/>
          <a:p>
            <a:endParaRPr lang="zh-CN" altLang="en-US" sz="100">
              <a:latin typeface="Arial" panose="020B0604020202020204" pitchFamily="34" charset="0"/>
              <a:ea typeface="宋体" panose="02010600030101010101" pitchFamily="2" charset="-122"/>
            </a:endParaRPr>
          </a:p>
        </p:txBody>
      </p:sp>
      <p:sp>
        <p:nvSpPr>
          <p:cNvPr id="15380" name="文本框 15379"/>
          <p:cNvSpPr txBox="1"/>
          <p:nvPr/>
        </p:nvSpPr>
        <p:spPr>
          <a:xfrm>
            <a:off x="1136174" y="1291749"/>
            <a:ext cx="6103144" cy="2861310"/>
          </a:xfrm>
          <a:prstGeom prst="rect">
            <a:avLst/>
          </a:prstGeom>
          <a:noFill/>
          <a:ln w="9525">
            <a:noFill/>
          </a:ln>
        </p:spPr>
        <p:txBody>
          <a:bodyPr>
            <a:spAutoFit/>
          </a:bodyPr>
          <a:lstStyle/>
          <a:p>
            <a:pPr>
              <a:spcBef>
                <a:spcPct val="50000"/>
              </a:spcBef>
            </a:pPr>
            <a:r>
              <a:rPr lang="zh-CN" altLang="en-US" sz="2400" b="1"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（二）噪声的危害：</a:t>
            </a:r>
          </a:p>
          <a:p>
            <a:pPr>
              <a:spcBef>
                <a:spcPct val="50000"/>
              </a:spcBef>
            </a:pPr>
            <a:r>
              <a:rPr lang="en-US" altLang="zh-CN" sz="2400" b="1"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1.</a:t>
            </a:r>
            <a:r>
              <a:rPr lang="zh-CN" altLang="en-US" sz="2400" b="1"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心理影响：使人烦躁，精力不集中，妨碍睡眠和休息。</a:t>
            </a:r>
          </a:p>
          <a:p>
            <a:pPr>
              <a:spcBef>
                <a:spcPct val="50000"/>
              </a:spcBef>
            </a:pPr>
            <a:r>
              <a:rPr lang="en-US" altLang="zh-CN" sz="2400" b="1"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2.</a:t>
            </a:r>
            <a:r>
              <a:rPr lang="zh-CN" altLang="en-US" sz="2400" b="1"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生理影响：使人耳聋，头痛，消化不良，视觉模糊，严重的神志不清、休克或死亡。</a:t>
            </a:r>
          </a:p>
          <a:p>
            <a:pPr>
              <a:spcBef>
                <a:spcPct val="50000"/>
              </a:spcBef>
            </a:pPr>
            <a:r>
              <a:rPr lang="en-US" altLang="zh-CN" sz="2400" b="1"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3.</a:t>
            </a:r>
            <a:r>
              <a:rPr lang="zh-CN" altLang="en-US" sz="2400" b="1"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物理影响：高强度的噪声能够损坏建筑物</a:t>
            </a:r>
            <a:r>
              <a:rPr lang="zh-CN" altLang="en-US" sz="2400" b="1" noProof="1">
                <a:solidFill>
                  <a:srgbClr val="FF0000"/>
                </a:solidFill>
                <a:latin typeface="Arial" panose="020B0604020202020204" pitchFamily="34" charset="0"/>
                <a:ea typeface="宋体" panose="02010600030101010101" pitchFamily="2" charset="-122"/>
                <a:cs typeface="+mn-ea"/>
              </a:rPr>
              <a:t>。</a:t>
            </a:r>
          </a:p>
        </p:txBody>
      </p:sp>
      <p:sp>
        <p:nvSpPr>
          <p:cNvPr id="15381" name="矩形 15380"/>
          <p:cNvSpPr/>
          <p:nvPr/>
        </p:nvSpPr>
        <p:spPr>
          <a:xfrm>
            <a:off x="5194300" y="4564380"/>
            <a:ext cx="2828925" cy="455930"/>
          </a:xfrm>
          <a:prstGeom prst="rect">
            <a:avLst/>
          </a:prstGeom>
        </p:spPr>
        <p:txBody>
          <a:bodyPr wrap="none" fromWordArt="1">
            <a:prstTxWarp prst="textArchUp">
              <a:avLst>
                <a:gd name="adj" fmla="val 10800000"/>
              </a:avLst>
            </a:prstTxWarp>
            <a:normAutofit lnSpcReduction="10000"/>
          </a:bodyPr>
          <a:lstStyle/>
          <a:p>
            <a:pPr algn="ctr" fontAlgn="base"/>
            <a:r>
              <a:rPr lang="zh-CN" altLang="en-US" sz="2400" b="1" strike="noStrike" noProof="1">
                <a:ln w="9525" cap="flat" cmpd="sng">
                  <a:solidFill>
                    <a:srgbClr val="000000"/>
                  </a:solidFill>
                  <a:prstDash val="solid"/>
                  <a:round/>
                  <a:headEnd type="none" w="med" len="med"/>
                  <a:tailEnd type="none" w="med" len="med"/>
                </a:ln>
                <a:solidFill>
                  <a:srgbClr val="0000FF"/>
                </a:solidFill>
                <a:latin typeface="宋体" panose="02010600030101010101" pitchFamily="2" charset="-122"/>
                <a:ea typeface="宋体" panose="02010600030101010101" pitchFamily="2" charset="-122"/>
                <a:cs typeface="+mn-cs"/>
              </a:rPr>
              <a:t>该如何控制噪声呢？</a:t>
            </a: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标题 45057"/>
          <p:cNvSpPr>
            <a:spLocks noGrp="1"/>
          </p:cNvSpPr>
          <p:nvPr>
            <p:ph type="title" idx="4294967295"/>
          </p:nvPr>
        </p:nvSpPr>
        <p:spPr>
          <a:xfrm>
            <a:off x="412750" y="113665"/>
            <a:ext cx="5475605" cy="857250"/>
          </a:xfrm>
        </p:spPr>
        <p:txBody>
          <a:bodyPr lIns="68580" tIns="34290" rIns="68580" bIns="34290" anchor="ctr"/>
          <a:lstStyle/>
          <a:p>
            <a:pPr defTabSz="914400">
              <a:buNone/>
            </a:pPr>
            <a:r>
              <a:rPr lang="zh-CN" altLang="en-US" sz="3600" kern="1200" baseline="0">
                <a:solidFill>
                  <a:srgbClr val="0000FF"/>
                </a:solidFill>
                <a:latin typeface="Arial" panose="020B0604020202020204" pitchFamily="34" charset="0"/>
                <a:ea typeface="黑体" panose="02010609060101010101" pitchFamily="49" charset="-122"/>
                <a:cs typeface="+mj-cs"/>
              </a:rPr>
              <a:t>三、怎样控制噪声</a:t>
            </a:r>
          </a:p>
        </p:txBody>
      </p:sp>
      <p:pic>
        <p:nvPicPr>
          <p:cNvPr id="59394" name="内容占位符 2" descr="图片2"/>
          <p:cNvPicPr>
            <a:picLocks noGrp="1" noChangeAspect="1"/>
          </p:cNvPicPr>
          <p:nvPr>
            <p:ph idx="1"/>
          </p:nvPr>
        </p:nvPicPr>
        <p:blipFill>
          <a:blip r:embed="rId3"/>
          <a:stretch>
            <a:fillRect/>
          </a:stretch>
        </p:blipFill>
        <p:spPr>
          <a:xfrm>
            <a:off x="1280795" y="970915"/>
            <a:ext cx="6465570" cy="3345180"/>
          </a:xfrm>
        </p:spPr>
      </p:pic>
      <p:sp>
        <p:nvSpPr>
          <p:cNvPr id="59395" name="文本框 3"/>
          <p:cNvSpPr txBox="1"/>
          <p:nvPr/>
        </p:nvSpPr>
        <p:spPr>
          <a:xfrm>
            <a:off x="765810" y="4437380"/>
            <a:ext cx="7543165" cy="583565"/>
          </a:xfrm>
          <a:prstGeom prst="rect">
            <a:avLst/>
          </a:prstGeom>
          <a:noFill/>
          <a:ln w="9525">
            <a:noFill/>
          </a:ln>
        </p:spPr>
        <p:txBody>
          <a:bodyPr wrap="square" anchor="t">
            <a:spAutoFit/>
          </a:bodyPr>
          <a:lstStyle/>
          <a:p>
            <a:r>
              <a:rPr lang="zh-CN" altLang="en-US" sz="3200" b="1">
                <a:solidFill>
                  <a:srgbClr val="0000FF"/>
                </a:solidFill>
                <a:latin typeface="Arial" panose="020B0604020202020204" pitchFamily="34" charset="0"/>
                <a:ea typeface="宋体" panose="02010600030101010101" pitchFamily="2" charset="-122"/>
              </a:rPr>
              <a:t>针对这种现象</a:t>
            </a:r>
            <a:r>
              <a:rPr lang="en-US" altLang="zh-CN" sz="3200" b="1">
                <a:solidFill>
                  <a:srgbClr val="0000FF"/>
                </a:solidFill>
                <a:latin typeface="Arial" panose="020B0604020202020204" pitchFamily="34" charset="0"/>
                <a:ea typeface="宋体" panose="02010600030101010101" pitchFamily="2" charset="-122"/>
              </a:rPr>
              <a:t>,</a:t>
            </a:r>
            <a:r>
              <a:rPr lang="zh-CN" altLang="en-US" sz="3200" b="1">
                <a:solidFill>
                  <a:srgbClr val="0000FF"/>
                </a:solidFill>
                <a:latin typeface="Arial" panose="020B0604020202020204" pitchFamily="34" charset="0"/>
                <a:ea typeface="宋体" panose="02010600030101010101" pitchFamily="2" charset="-122"/>
              </a:rPr>
              <a:t>请你提出一个解决的办法</a:t>
            </a:r>
            <a:r>
              <a:rPr lang="en-US" altLang="zh-CN" sz="3200" b="1">
                <a:solidFill>
                  <a:srgbClr val="0000FF"/>
                </a:solidFill>
                <a:latin typeface="Arial" panose="020B0604020202020204" pitchFamily="34" charset="0"/>
                <a:ea typeface="宋体" panose="02010600030101010101" pitchFamily="2" charset="-122"/>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500" fill="hold"/>
                                        <p:tgtEl>
                                          <p:spTgt spid="59395"/>
                                        </p:tgtEl>
                                        <p:attrNameLst>
                                          <p:attrName>ppt_x</p:attrName>
                                        </p:attrNameLst>
                                      </p:cBhvr>
                                      <p:tavLst>
                                        <p:tav tm="0">
                                          <p:val>
                                            <p:strVal val="1+#ppt_w/2"/>
                                          </p:val>
                                        </p:tav>
                                        <p:tav tm="100000">
                                          <p:val>
                                            <p:strVal val="#ppt_x"/>
                                          </p:val>
                                        </p:tav>
                                      </p:tavLst>
                                    </p:anim>
                                    <p:anim calcmode="lin" valueType="num">
                                      <p:cBhvr additive="base">
                                        <p:cTn id="8"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标题 1"/>
          <p:cNvSpPr>
            <a:spLocks noGrp="1"/>
          </p:cNvSpPr>
          <p:nvPr>
            <p:ph type="title"/>
          </p:nvPr>
        </p:nvSpPr>
        <p:spPr>
          <a:xfrm>
            <a:off x="1340723" y="397749"/>
            <a:ext cx="5250656" cy="438150"/>
          </a:xfrm>
        </p:spPr>
        <p:txBody>
          <a:bodyPr lIns="68580" tIns="34290" rIns="68580" bIns="34290" anchor="ctr"/>
          <a:lstStyle/>
          <a:p>
            <a:pPr algn="l" defTabSz="914400">
              <a:buNone/>
            </a:pPr>
            <a:r>
              <a:rPr lang="zh-CN" altLang="en-US" kern="1200" baseline="0">
                <a:solidFill>
                  <a:srgbClr val="0000FF"/>
                </a:solidFill>
                <a:latin typeface="Arial" panose="020B0604020202020204" pitchFamily="34" charset="0"/>
                <a:ea typeface="黑体" panose="02010609060101010101" pitchFamily="49" charset="-122"/>
                <a:cs typeface="+mj-cs"/>
              </a:rPr>
              <a:t>想想做做：</a:t>
            </a:r>
          </a:p>
        </p:txBody>
      </p:sp>
      <p:sp>
        <p:nvSpPr>
          <p:cNvPr id="3" name="内容占位符 2"/>
          <p:cNvSpPr>
            <a:spLocks noGrp="1"/>
          </p:cNvSpPr>
          <p:nvPr>
            <p:ph idx="1"/>
          </p:nvPr>
        </p:nvSpPr>
        <p:spPr>
          <a:xfrm>
            <a:off x="1051560" y="1200150"/>
            <a:ext cx="7422515" cy="1502410"/>
          </a:xfrm>
        </p:spPr>
        <p:txBody>
          <a:bodyPr anchor="ctr" anchorCtr="0">
            <a:normAutofit fontScale="37500" lnSpcReduction="10000"/>
          </a:bodyPr>
          <a:lstStyle/>
          <a:p>
            <a:pPr fontAlgn="base"/>
            <a:r>
              <a:rPr lang="zh-CN" altLang="en-US" sz="8000" b="1" strike="noStrike" noProof="1">
                <a:solidFill>
                  <a:srgbClr val="FF0000"/>
                </a:solidFill>
              </a:rPr>
              <a:t>现在有一个闹钟在我们的课上响，对于正在上课的我们来说它的响声属于什么？</a:t>
            </a:r>
          </a:p>
          <a:p>
            <a:pPr marL="0" indent="0" fontAlgn="base">
              <a:buNone/>
            </a:pPr>
            <a:r>
              <a:rPr lang="en-US" altLang="zh-CN" sz="3300" b="1" strike="noStrike" noProof="1">
                <a:solidFill>
                  <a:srgbClr val="FF0000"/>
                </a:solidFill>
              </a:rPr>
              <a:t>                       </a:t>
            </a:r>
          </a:p>
        </p:txBody>
      </p:sp>
      <p:sp>
        <p:nvSpPr>
          <p:cNvPr id="5" name="文本框 4"/>
          <p:cNvSpPr txBox="1"/>
          <p:nvPr/>
        </p:nvSpPr>
        <p:spPr>
          <a:xfrm>
            <a:off x="4441031" y="2655570"/>
            <a:ext cx="2616994" cy="598805"/>
          </a:xfrm>
          <a:prstGeom prst="rect">
            <a:avLst/>
          </a:prstGeom>
          <a:noFill/>
          <a:ln w="9525">
            <a:noFill/>
          </a:ln>
        </p:spPr>
        <p:txBody>
          <a:bodyPr wrap="square" anchor="t">
            <a:spAutoFit/>
          </a:bodyPr>
          <a:lstStyle/>
          <a:p>
            <a:r>
              <a:rPr lang="en-US" altLang="zh-CN" sz="3300" b="1">
                <a:latin typeface="Arial" panose="020B0604020202020204" pitchFamily="34" charset="0"/>
                <a:ea typeface="宋体" panose="02010600030101010101" pitchFamily="2" charset="-122"/>
              </a:rPr>
              <a:t> ——</a:t>
            </a:r>
            <a:r>
              <a:rPr lang="zh-CN" altLang="en-US" sz="3300" b="1">
                <a:latin typeface="Arial" panose="020B0604020202020204" pitchFamily="34" charset="0"/>
                <a:ea typeface="宋体" panose="02010600030101010101" pitchFamily="2" charset="-122"/>
              </a:rPr>
              <a:t>噪声！</a:t>
            </a:r>
          </a:p>
        </p:txBody>
      </p:sp>
      <p:sp>
        <p:nvSpPr>
          <p:cNvPr id="2" name="文本框 1"/>
          <p:cNvSpPr txBox="1"/>
          <p:nvPr/>
        </p:nvSpPr>
        <p:spPr>
          <a:xfrm>
            <a:off x="1340326" y="3902393"/>
            <a:ext cx="6463904" cy="583565"/>
          </a:xfrm>
          <a:prstGeom prst="rect">
            <a:avLst/>
          </a:prstGeom>
          <a:noFill/>
          <a:ln w="9525">
            <a:noFill/>
          </a:ln>
        </p:spPr>
        <p:txBody>
          <a:bodyPr wrap="square" anchor="t">
            <a:spAutoFit/>
          </a:bodyPr>
          <a:lstStyle/>
          <a:p>
            <a:r>
              <a:rPr lang="zh-CN" altLang="zh-CN" sz="3200" b="1">
                <a:solidFill>
                  <a:srgbClr val="0000FF"/>
                </a:solidFill>
                <a:latin typeface="Arial" panose="020B0604020202020204" pitchFamily="34" charset="0"/>
                <a:ea typeface="宋体" panose="02010600030101010101" pitchFamily="2" charset="-122"/>
              </a:rPr>
              <a:t>请大家想办法让这声音消掉或减弱！</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标题 1"/>
          <p:cNvSpPr>
            <a:spLocks noGrp="1"/>
          </p:cNvSpPr>
          <p:nvPr>
            <p:ph type="title"/>
          </p:nvPr>
        </p:nvSpPr>
        <p:spPr>
          <a:xfrm>
            <a:off x="1047115" y="143193"/>
            <a:ext cx="6172200" cy="857250"/>
          </a:xfrm>
        </p:spPr>
        <p:txBody>
          <a:bodyPr lIns="68580" tIns="34290" rIns="68580" bIns="34290" anchor="ctr"/>
          <a:lstStyle/>
          <a:p>
            <a:pPr defTabSz="914400">
              <a:buNone/>
            </a:pPr>
            <a:r>
              <a:rPr lang="zh-CN" altLang="zh-CN" sz="3000" kern="1200" baseline="0">
                <a:solidFill>
                  <a:srgbClr val="4A890B"/>
                </a:solidFill>
                <a:latin typeface="Arial" panose="020B0604020202020204" pitchFamily="34" charset="0"/>
                <a:ea typeface="黑体" panose="02010609060101010101" pitchFamily="49" charset="-122"/>
                <a:cs typeface="+mj-cs"/>
              </a:rPr>
              <a:t>声音被人耳听到需要经历三个步骤</a:t>
            </a:r>
          </a:p>
        </p:txBody>
      </p:sp>
      <p:sp>
        <p:nvSpPr>
          <p:cNvPr id="61442" name="内容占位符 2"/>
          <p:cNvSpPr>
            <a:spLocks noGrp="1"/>
          </p:cNvSpPr>
          <p:nvPr>
            <p:ph idx="1"/>
          </p:nvPr>
        </p:nvSpPr>
        <p:spPr>
          <a:xfrm>
            <a:off x="1485900" y="2109788"/>
            <a:ext cx="6680597" cy="610791"/>
          </a:xfrm>
        </p:spPr>
        <p:txBody>
          <a:bodyPr lIns="68580" tIns="34290" rIns="68580" bIns="34290" anchor="t"/>
          <a:lstStyle/>
          <a:p>
            <a:pPr defTabSz="914400">
              <a:buSzPct val="130000"/>
              <a:buFontTx/>
              <a:buNone/>
            </a:pPr>
            <a:r>
              <a:rPr lang="zh-CN" altLang="en-US" b="1" kern="1200" baseline="0">
                <a:solidFill>
                  <a:srgbClr val="0000FF"/>
                </a:solidFill>
                <a:latin typeface="Arial" panose="020B0604020202020204" pitchFamily="34" charset="0"/>
                <a:ea typeface="黑体" panose="02010609060101010101" pitchFamily="49" charset="-122"/>
                <a:cs typeface="+mn-cs"/>
              </a:rPr>
              <a:t>声音的产生</a:t>
            </a:r>
            <a:r>
              <a:rPr lang="en-US" altLang="zh-CN" b="1" kern="1200" baseline="0">
                <a:solidFill>
                  <a:schemeClr val="tx1">
                    <a:lumMod val="50000"/>
                  </a:schemeClr>
                </a:solidFill>
                <a:latin typeface="Arial" panose="020B0604020202020204" pitchFamily="34" charset="0"/>
                <a:ea typeface="黑体" panose="02010609060101010101" pitchFamily="49" charset="-122"/>
                <a:cs typeface="+mn-cs"/>
              </a:rPr>
              <a:t>—</a:t>
            </a:r>
            <a:r>
              <a:rPr lang="zh-CN" altLang="en-US" b="1" kern="1200" baseline="0">
                <a:solidFill>
                  <a:srgbClr val="0000FF"/>
                </a:solidFill>
                <a:latin typeface="Arial" panose="020B0604020202020204" pitchFamily="34" charset="0"/>
                <a:ea typeface="黑体" panose="02010609060101010101" pitchFamily="49" charset="-122"/>
                <a:cs typeface="+mn-cs"/>
              </a:rPr>
              <a:t>介质的传播</a:t>
            </a:r>
            <a:r>
              <a:rPr lang="en-US" altLang="zh-CN" b="1" kern="1200" baseline="0">
                <a:solidFill>
                  <a:schemeClr val="tx1">
                    <a:lumMod val="50000"/>
                  </a:schemeClr>
                </a:solidFill>
                <a:latin typeface="Arial" panose="020B0604020202020204" pitchFamily="34" charset="0"/>
                <a:ea typeface="黑体" panose="02010609060101010101" pitchFamily="49" charset="-122"/>
                <a:cs typeface="+mn-cs"/>
              </a:rPr>
              <a:t>—</a:t>
            </a:r>
            <a:r>
              <a:rPr lang="zh-CN" altLang="en-US" b="1" kern="1200" baseline="0">
                <a:solidFill>
                  <a:srgbClr val="0000FF"/>
                </a:solidFill>
                <a:latin typeface="Arial" panose="020B0604020202020204" pitchFamily="34" charset="0"/>
                <a:ea typeface="黑体" panose="02010609060101010101" pitchFamily="49" charset="-122"/>
                <a:cs typeface="+mn-cs"/>
              </a:rPr>
              <a:t>耳鼓膜振动引起听觉</a:t>
            </a:r>
          </a:p>
        </p:txBody>
      </p:sp>
      <p:sp>
        <p:nvSpPr>
          <p:cNvPr id="61443" name="文本框 3"/>
          <p:cNvSpPr txBox="1"/>
          <p:nvPr/>
        </p:nvSpPr>
        <p:spPr>
          <a:xfrm>
            <a:off x="1784271" y="2720816"/>
            <a:ext cx="791765" cy="106680"/>
          </a:xfrm>
          <a:prstGeom prst="rect">
            <a:avLst/>
          </a:prstGeom>
          <a:noFill/>
          <a:ln w="9525">
            <a:noFill/>
          </a:ln>
        </p:spPr>
        <p:txBody>
          <a:bodyPr wrap="square" anchor="t">
            <a:spAutoFit/>
          </a:bodyPr>
          <a:lstStyle/>
          <a:p>
            <a:r>
              <a:rPr lang="zh-CN" altLang="en-US" sz="100">
                <a:latin typeface="Arial" panose="020B0604020202020204" pitchFamily="34" charset="0"/>
                <a:ea typeface="宋体" panose="02010600030101010101" pitchFamily="2" charset="-122"/>
              </a:rPr>
              <a:t>（</a:t>
            </a:r>
            <a:r>
              <a:rPr lang="en-US" altLang="zh-CN" sz="100">
                <a:latin typeface="Arial" panose="020B0604020202020204" pitchFamily="34" charset="0"/>
                <a:ea typeface="宋体" panose="02010600030101010101" pitchFamily="2" charset="-122"/>
              </a:rPr>
              <a:t>1</a:t>
            </a:r>
            <a:r>
              <a:rPr lang="zh-CN" altLang="en-US" sz="100">
                <a:latin typeface="Arial" panose="020B0604020202020204" pitchFamily="34" charset="0"/>
                <a:ea typeface="宋体" panose="02010600030101010101" pitchFamily="2" charset="-122"/>
              </a:rPr>
              <a:t>）</a:t>
            </a:r>
          </a:p>
        </p:txBody>
      </p:sp>
      <p:sp>
        <p:nvSpPr>
          <p:cNvPr id="61444" name="文本框 4"/>
          <p:cNvSpPr txBox="1"/>
          <p:nvPr/>
        </p:nvSpPr>
        <p:spPr>
          <a:xfrm>
            <a:off x="3113485" y="2720578"/>
            <a:ext cx="1620440" cy="106680"/>
          </a:xfrm>
          <a:prstGeom prst="rect">
            <a:avLst/>
          </a:prstGeom>
          <a:noFill/>
          <a:ln w="9525">
            <a:noFill/>
          </a:ln>
        </p:spPr>
        <p:txBody>
          <a:bodyPr wrap="square" anchor="t">
            <a:spAutoFit/>
          </a:bodyPr>
          <a:lstStyle/>
          <a:p>
            <a:r>
              <a:rPr lang="zh-CN" altLang="en-US" sz="100">
                <a:latin typeface="Arial" panose="020B0604020202020204" pitchFamily="34" charset="0"/>
                <a:ea typeface="宋体" panose="02010600030101010101" pitchFamily="2" charset="-122"/>
              </a:rPr>
              <a:t>（</a:t>
            </a:r>
            <a:r>
              <a:rPr lang="en-US" altLang="zh-CN" sz="100">
                <a:latin typeface="Arial" panose="020B0604020202020204" pitchFamily="34" charset="0"/>
                <a:ea typeface="宋体" panose="02010600030101010101" pitchFamily="2" charset="-122"/>
              </a:rPr>
              <a:t>2</a:t>
            </a:r>
            <a:r>
              <a:rPr lang="zh-CN" altLang="en-US" sz="100">
                <a:latin typeface="Arial" panose="020B0604020202020204" pitchFamily="34" charset="0"/>
                <a:ea typeface="宋体" panose="02010600030101010101" pitchFamily="2" charset="-122"/>
              </a:rPr>
              <a:t>）</a:t>
            </a:r>
          </a:p>
        </p:txBody>
      </p:sp>
      <p:sp>
        <p:nvSpPr>
          <p:cNvPr id="61445" name="文本框 5"/>
          <p:cNvSpPr txBox="1"/>
          <p:nvPr/>
        </p:nvSpPr>
        <p:spPr>
          <a:xfrm>
            <a:off x="4508897" y="2720578"/>
            <a:ext cx="2709863" cy="106680"/>
          </a:xfrm>
          <a:prstGeom prst="rect">
            <a:avLst/>
          </a:prstGeom>
          <a:noFill/>
          <a:ln w="9525">
            <a:noFill/>
          </a:ln>
        </p:spPr>
        <p:txBody>
          <a:bodyPr wrap="square" anchor="t">
            <a:spAutoFit/>
          </a:bodyPr>
          <a:lstStyle/>
          <a:p>
            <a:r>
              <a:rPr lang="zh-CN" altLang="en-US" sz="100">
                <a:latin typeface="Arial" panose="020B0604020202020204" pitchFamily="34" charset="0"/>
                <a:ea typeface="宋体" panose="02010600030101010101" pitchFamily="2" charset="-122"/>
              </a:rPr>
              <a:t>（</a:t>
            </a:r>
            <a:r>
              <a:rPr lang="en-US" altLang="zh-CN" sz="100">
                <a:latin typeface="Arial" panose="020B0604020202020204" pitchFamily="34" charset="0"/>
                <a:ea typeface="宋体" panose="02010600030101010101" pitchFamily="2" charset="-122"/>
              </a:rPr>
              <a:t>3</a:t>
            </a:r>
            <a:r>
              <a:rPr lang="zh-CN" altLang="en-US" sz="100">
                <a:latin typeface="Arial" panose="020B0604020202020204" pitchFamily="34" charset="0"/>
                <a:ea typeface="宋体" panose="02010600030101010101" pitchFamily="2" charset="-122"/>
              </a:rPr>
              <a:t>）</a:t>
            </a: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48143" y="1297623"/>
            <a:ext cx="2857500" cy="625079"/>
          </a:xfrm>
        </p:spPr>
        <p:txBody>
          <a:bodyPr lIns="68580" tIns="34290" rIns="68580" bIns="34290" anchor="t"/>
          <a:lstStyle/>
          <a:p>
            <a:pPr defTabSz="914400">
              <a:buSzPct val="130000"/>
              <a:buFontTx/>
              <a:buNone/>
            </a:pPr>
            <a:r>
              <a:rPr lang="en-US" altLang="zh-CN" b="1" kern="1200" baseline="0">
                <a:solidFill>
                  <a:srgbClr val="0000FF"/>
                </a:solidFill>
                <a:cs typeface="+mn-cs"/>
              </a:rPr>
              <a:t>1</a:t>
            </a:r>
            <a:r>
              <a:rPr lang="zh-CN" altLang="en-US" b="1" kern="1200" baseline="0">
                <a:solidFill>
                  <a:srgbClr val="0000FF"/>
                </a:solidFill>
                <a:cs typeface="+mn-cs"/>
              </a:rPr>
              <a:t>、关掉开关</a:t>
            </a:r>
          </a:p>
        </p:txBody>
      </p:sp>
      <p:sp>
        <p:nvSpPr>
          <p:cNvPr id="4" name="文本框 3"/>
          <p:cNvSpPr txBox="1"/>
          <p:nvPr/>
        </p:nvSpPr>
        <p:spPr>
          <a:xfrm>
            <a:off x="4741545" y="1689100"/>
            <a:ext cx="3777615" cy="521970"/>
          </a:xfrm>
          <a:prstGeom prst="rect">
            <a:avLst/>
          </a:prstGeom>
          <a:noFill/>
          <a:ln w="9525">
            <a:noFill/>
          </a:ln>
        </p:spPr>
        <p:txBody>
          <a:bodyPr wrap="square" anchor="t">
            <a:spAutoFit/>
          </a:bodyPr>
          <a:lstStyle/>
          <a:p>
            <a:r>
              <a:rPr lang="en-US" altLang="zh-CN" sz="2800" b="1">
                <a:solidFill>
                  <a:srgbClr val="FF0000"/>
                </a:solidFill>
                <a:latin typeface="黑体" panose="02010609060101010101" pitchFamily="49" charset="-122"/>
                <a:ea typeface="黑体" panose="02010609060101010101" pitchFamily="49" charset="-122"/>
              </a:rPr>
              <a:t>—</a:t>
            </a:r>
            <a:r>
              <a:rPr lang="zh-CN" altLang="en-US" sz="2800" b="1">
                <a:solidFill>
                  <a:srgbClr val="FF0000"/>
                </a:solidFill>
                <a:latin typeface="黑体" panose="02010609060101010101" pitchFamily="49" charset="-122"/>
                <a:ea typeface="黑体" panose="02010609060101010101" pitchFamily="49" charset="-122"/>
              </a:rPr>
              <a:t>防止噪声产生</a:t>
            </a:r>
          </a:p>
        </p:txBody>
      </p:sp>
      <p:sp>
        <p:nvSpPr>
          <p:cNvPr id="5" name="文本框 4"/>
          <p:cNvSpPr txBox="1"/>
          <p:nvPr/>
        </p:nvSpPr>
        <p:spPr>
          <a:xfrm>
            <a:off x="1573848" y="2432368"/>
            <a:ext cx="3167063" cy="521970"/>
          </a:xfrm>
          <a:prstGeom prst="rect">
            <a:avLst/>
          </a:prstGeom>
          <a:noFill/>
          <a:ln w="9525">
            <a:noFill/>
          </a:ln>
        </p:spPr>
        <p:txBody>
          <a:bodyPr wrap="square" anchor="t">
            <a:spAutoFit/>
          </a:bodyPr>
          <a:lstStyle/>
          <a:p>
            <a:r>
              <a:rPr lang="en-US" altLang="zh-CN" sz="2800" b="1">
                <a:solidFill>
                  <a:srgbClr val="0000FF"/>
                </a:solidFill>
                <a:latin typeface="黑体" panose="02010609060101010101" pitchFamily="49" charset="-122"/>
                <a:ea typeface="黑体" panose="02010609060101010101" pitchFamily="49" charset="-122"/>
              </a:rPr>
              <a:t>2</a:t>
            </a:r>
            <a:r>
              <a:rPr lang="zh-CN" altLang="en-US" sz="2800" b="1">
                <a:solidFill>
                  <a:srgbClr val="0000FF"/>
                </a:solidFill>
                <a:latin typeface="黑体" panose="02010609060101010101" pitchFamily="49" charset="-122"/>
                <a:ea typeface="黑体" panose="02010609060101010101" pitchFamily="49" charset="-122"/>
              </a:rPr>
              <a:t>、放到盒子里</a:t>
            </a:r>
          </a:p>
        </p:txBody>
      </p:sp>
      <p:sp>
        <p:nvSpPr>
          <p:cNvPr id="6" name="文本框 5"/>
          <p:cNvSpPr txBox="1"/>
          <p:nvPr/>
        </p:nvSpPr>
        <p:spPr>
          <a:xfrm>
            <a:off x="4741545" y="2728357"/>
            <a:ext cx="3036094" cy="521970"/>
          </a:xfrm>
          <a:prstGeom prst="rect">
            <a:avLst/>
          </a:prstGeom>
          <a:noFill/>
          <a:ln w="9525">
            <a:noFill/>
          </a:ln>
        </p:spPr>
        <p:txBody>
          <a:bodyPr wrap="square" anchor="t">
            <a:spAutoFit/>
          </a:bodyPr>
          <a:lstStyle/>
          <a:p>
            <a:r>
              <a:rPr lang="en-US" altLang="zh-CN" sz="2800" b="1">
                <a:solidFill>
                  <a:srgbClr val="FF0000"/>
                </a:solidFill>
                <a:latin typeface="黑体" panose="02010609060101010101" pitchFamily="49" charset="-122"/>
                <a:ea typeface="黑体" panose="02010609060101010101" pitchFamily="49" charset="-122"/>
              </a:rPr>
              <a:t>—</a:t>
            </a:r>
            <a:r>
              <a:rPr lang="zh-CN" altLang="en-US" sz="2800" b="1">
                <a:solidFill>
                  <a:srgbClr val="FF0000"/>
                </a:solidFill>
                <a:latin typeface="黑体" panose="02010609060101010101" pitchFamily="49" charset="-122"/>
                <a:ea typeface="黑体" panose="02010609060101010101" pitchFamily="49" charset="-122"/>
              </a:rPr>
              <a:t>阻断噪声传播</a:t>
            </a:r>
          </a:p>
        </p:txBody>
      </p:sp>
      <p:sp>
        <p:nvSpPr>
          <p:cNvPr id="7" name="文本框 6"/>
          <p:cNvSpPr txBox="1"/>
          <p:nvPr/>
        </p:nvSpPr>
        <p:spPr>
          <a:xfrm>
            <a:off x="1573848" y="3408204"/>
            <a:ext cx="2639616" cy="521970"/>
          </a:xfrm>
          <a:prstGeom prst="rect">
            <a:avLst/>
          </a:prstGeom>
          <a:noFill/>
          <a:ln w="9525">
            <a:noFill/>
          </a:ln>
        </p:spPr>
        <p:txBody>
          <a:bodyPr wrap="square" anchor="t">
            <a:spAutoFit/>
          </a:bodyPr>
          <a:lstStyle/>
          <a:p>
            <a:r>
              <a:rPr lang="en-US" altLang="zh-CN" sz="2800" b="1">
                <a:solidFill>
                  <a:srgbClr val="0000FF"/>
                </a:solidFill>
                <a:latin typeface="黑体" panose="02010609060101010101" pitchFamily="49" charset="-122"/>
                <a:ea typeface="黑体" panose="02010609060101010101" pitchFamily="49" charset="-122"/>
              </a:rPr>
              <a:t>3</a:t>
            </a:r>
            <a:r>
              <a:rPr lang="zh-CN" altLang="en-US" sz="2800" b="1">
                <a:solidFill>
                  <a:srgbClr val="0000FF"/>
                </a:solidFill>
                <a:latin typeface="黑体" panose="02010609060101010101" pitchFamily="49" charset="-122"/>
                <a:ea typeface="黑体" panose="02010609060101010101" pitchFamily="49" charset="-122"/>
              </a:rPr>
              <a:t>、捂住耳朵</a:t>
            </a:r>
          </a:p>
        </p:txBody>
      </p:sp>
      <p:sp>
        <p:nvSpPr>
          <p:cNvPr id="8" name="文本框 7"/>
          <p:cNvSpPr txBox="1"/>
          <p:nvPr/>
        </p:nvSpPr>
        <p:spPr>
          <a:xfrm>
            <a:off x="4741466" y="3727609"/>
            <a:ext cx="3511153" cy="521970"/>
          </a:xfrm>
          <a:prstGeom prst="rect">
            <a:avLst/>
          </a:prstGeom>
          <a:noFill/>
          <a:ln w="9525">
            <a:noFill/>
          </a:ln>
        </p:spPr>
        <p:txBody>
          <a:bodyPr wrap="square" anchor="t">
            <a:spAutoFit/>
          </a:bodyPr>
          <a:lstStyle/>
          <a:p>
            <a:r>
              <a:rPr lang="en-US" altLang="zh-CN" sz="2800" b="1">
                <a:solidFill>
                  <a:srgbClr val="FF0000"/>
                </a:solidFill>
                <a:latin typeface="黑体" panose="02010609060101010101" pitchFamily="49" charset="-122"/>
                <a:ea typeface="黑体" panose="02010609060101010101" pitchFamily="49" charset="-122"/>
              </a:rPr>
              <a:t>—</a:t>
            </a:r>
            <a:r>
              <a:rPr lang="zh-CN" altLang="en-US" sz="2800" b="1">
                <a:solidFill>
                  <a:srgbClr val="FF0000"/>
                </a:solidFill>
                <a:latin typeface="黑体" panose="02010609060101010101" pitchFamily="49" charset="-122"/>
                <a:ea typeface="黑体" panose="02010609060101010101" pitchFamily="49" charset="-122"/>
              </a:rPr>
              <a:t>防止噪声传入耳朵</a:t>
            </a:r>
          </a:p>
        </p:txBody>
      </p:sp>
      <p:sp>
        <p:nvSpPr>
          <p:cNvPr id="2" name="文本框 1"/>
          <p:cNvSpPr txBox="1"/>
          <p:nvPr/>
        </p:nvSpPr>
        <p:spPr>
          <a:xfrm>
            <a:off x="848995" y="509270"/>
            <a:ext cx="2224405" cy="583565"/>
          </a:xfrm>
          <a:prstGeom prst="rect">
            <a:avLst/>
          </a:prstGeom>
          <a:noFill/>
        </p:spPr>
        <p:txBody>
          <a:bodyPr wrap="none" rtlCol="0" anchor="t">
            <a:spAutoFit/>
          </a:bodyPr>
          <a:lstStyle/>
          <a:p>
            <a:pPr algn="l">
              <a:spcBef>
                <a:spcPct val="50000"/>
              </a:spcBef>
            </a:pPr>
            <a:r>
              <a:rPr lang="zh-CN" altLang="en-US" sz="3200" b="1">
                <a:solidFill>
                  <a:srgbClr val="FF0000"/>
                </a:solidFill>
                <a:latin typeface="黑体" panose="02010609060101010101" pitchFamily="49" charset="-122"/>
                <a:ea typeface="黑体" panose="02010609060101010101" pitchFamily="49" charset="-122"/>
                <a:sym typeface="+mn-ea"/>
              </a:rPr>
              <a:t>噪声的控制</a:t>
            </a:r>
            <a:endParaRPr lang="zh-CN" altLang="en-US" sz="3200"/>
          </a:p>
        </p:txBody>
      </p:sp>
    </p:spTree>
    <p:custDataLst>
      <p:tags r:id="rId1"/>
    </p:custData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58" name="Group 8"/>
          <p:cNvGrpSpPr/>
          <p:nvPr/>
        </p:nvGrpSpPr>
        <p:grpSpPr>
          <a:xfrm>
            <a:off x="1162685" y="1186180"/>
            <a:ext cx="393700" cy="407035"/>
            <a:chOff x="0" y="0"/>
            <a:chExt cx="930" cy="783"/>
          </a:xfrm>
        </p:grpSpPr>
        <p:sp>
          <p:nvSpPr>
            <p:cNvPr id="52"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3"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1"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4101" name="文本框 4100"/>
          <p:cNvSpPr txBox="1"/>
          <p:nvPr/>
        </p:nvSpPr>
        <p:spPr>
          <a:xfrm>
            <a:off x="1162685" y="1093074"/>
            <a:ext cx="6265069" cy="1168400"/>
          </a:xfrm>
          <a:prstGeom prst="rect">
            <a:avLst/>
          </a:prstGeom>
          <a:noFill/>
          <a:ln w="9525">
            <a:noFill/>
          </a:ln>
        </p:spPr>
        <p:txBody>
          <a:bodyPr anchor="t">
            <a:spAutoFit/>
          </a:bodyPr>
          <a:lstStyle/>
          <a:p>
            <a:pPr>
              <a:spcBef>
                <a:spcPct val="50000"/>
              </a:spcBef>
            </a:pPr>
            <a:r>
              <a:rPr lang="en-US" altLang="zh-CN" sz="2800" b="1">
                <a:solidFill>
                  <a:srgbClr val="0000FF"/>
                </a:solidFill>
                <a:latin typeface="Arial" panose="020B0604020202020204" pitchFamily="34" charset="0"/>
                <a:ea typeface="宋体" panose="02010600030101010101" pitchFamily="2" charset="-122"/>
              </a:rPr>
              <a:t>1.</a:t>
            </a:r>
            <a:r>
              <a:rPr lang="zh-CN" altLang="en-US" sz="2800" b="1">
                <a:solidFill>
                  <a:srgbClr val="0000FF"/>
                </a:solidFill>
                <a:latin typeface="Arial" panose="020B0604020202020204" pitchFamily="34" charset="0"/>
                <a:ea typeface="宋体" panose="02010600030101010101" pitchFamily="2" charset="-122"/>
              </a:rPr>
              <a:t>防止噪声产生</a:t>
            </a:r>
            <a:r>
              <a:rPr lang="en-US" altLang="zh-CN" sz="2800" b="1">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在声源处减弱</a:t>
            </a:r>
          </a:p>
          <a:p>
            <a:pPr>
              <a:spcBef>
                <a:spcPct val="50000"/>
              </a:spcBef>
            </a:pPr>
            <a:r>
              <a:rPr lang="zh-CN" altLang="en-US" sz="2800" b="1">
                <a:solidFill>
                  <a:srgbClr val="0000FF"/>
                </a:solidFill>
                <a:latin typeface="Arial" panose="020B0604020202020204" pitchFamily="34" charset="0"/>
                <a:ea typeface="宋体" panose="02010600030101010101" pitchFamily="2" charset="-122"/>
              </a:rPr>
              <a:t>如在声源处安装消声器、禁止鸣喇叭</a:t>
            </a:r>
            <a:r>
              <a:rPr lang="en-US" altLang="zh-CN" sz="2800" b="1">
                <a:solidFill>
                  <a:srgbClr val="0000FF"/>
                </a:solidFill>
                <a:latin typeface="Arial" panose="020B0604020202020204" pitchFamily="34" charset="0"/>
                <a:ea typeface="宋体" panose="02010600030101010101" pitchFamily="2" charset="-122"/>
              </a:rPr>
              <a:t>.</a:t>
            </a:r>
          </a:p>
        </p:txBody>
      </p:sp>
      <p:sp>
        <p:nvSpPr>
          <p:cNvPr id="2" name="内容占位符 1"/>
          <p:cNvSpPr>
            <a:spLocks noGrp="1"/>
          </p:cNvSpPr>
          <p:nvPr>
            <p:ph idx="1"/>
          </p:nvPr>
        </p:nvSpPr>
        <p:spPr>
          <a:xfrm>
            <a:off x="628015" y="306705"/>
            <a:ext cx="7887335" cy="571500"/>
          </a:xfrm>
        </p:spPr>
        <p:txBody>
          <a:bodyPr/>
          <a:lstStyle/>
          <a:p>
            <a:pPr marL="0" indent="0">
              <a:buNone/>
            </a:pPr>
            <a:endParaRPr lang="zh-CN" altLang="en-US"/>
          </a:p>
        </p:txBody>
      </p:sp>
      <p:sp>
        <p:nvSpPr>
          <p:cNvPr id="63489" name="文本框 4099"/>
          <p:cNvSpPr txBox="1"/>
          <p:nvPr/>
        </p:nvSpPr>
        <p:spPr>
          <a:xfrm>
            <a:off x="849948" y="420846"/>
            <a:ext cx="6372225" cy="583565"/>
          </a:xfrm>
          <a:prstGeom prst="rect">
            <a:avLst/>
          </a:prstGeom>
          <a:noFill/>
          <a:ln w="9525">
            <a:noFill/>
          </a:ln>
        </p:spPr>
        <p:txBody>
          <a:bodyPr anchor="t">
            <a:spAutoFit/>
          </a:bodyPr>
          <a:lstStyle/>
          <a:p>
            <a:pPr>
              <a:spcBef>
                <a:spcPct val="50000"/>
              </a:spcBef>
            </a:pPr>
            <a:r>
              <a:rPr lang="zh-CN" altLang="en-US" sz="3200" b="1">
                <a:solidFill>
                  <a:srgbClr val="FF0000"/>
                </a:solidFill>
                <a:latin typeface="黑体" panose="02010609060101010101" pitchFamily="49" charset="-122"/>
                <a:ea typeface="黑体" panose="02010609060101010101" pitchFamily="49" charset="-122"/>
              </a:rPr>
              <a:t>控制噪声的措施</a:t>
            </a:r>
          </a:p>
        </p:txBody>
      </p:sp>
      <p:pic>
        <p:nvPicPr>
          <p:cNvPr id="4116" name="图片 4115" descr="560x341">
            <a:hlinkClick r:id="rId3"/>
          </p:cNvPr>
          <p:cNvPicPr>
            <a:picLocks noChangeAspect="1"/>
          </p:cNvPicPr>
          <p:nvPr/>
        </p:nvPicPr>
        <p:blipFill>
          <a:blip r:embed="rId4"/>
          <a:stretch>
            <a:fillRect/>
          </a:stretch>
        </p:blipFill>
        <p:spPr>
          <a:xfrm>
            <a:off x="1643063" y="2510155"/>
            <a:ext cx="2268141" cy="1371600"/>
          </a:xfrm>
          <a:prstGeom prst="rect">
            <a:avLst/>
          </a:prstGeom>
          <a:noFill/>
          <a:ln w="57150" cap="flat" cmpd="sng">
            <a:solidFill>
              <a:schemeClr val="accent2"/>
            </a:solidFill>
            <a:prstDash val="solid"/>
            <a:miter/>
            <a:headEnd type="none" w="med" len="med"/>
            <a:tailEnd type="none" w="med" len="med"/>
          </a:ln>
        </p:spPr>
      </p:pic>
      <p:sp>
        <p:nvSpPr>
          <p:cNvPr id="4117" name="矩形 4116"/>
          <p:cNvSpPr/>
          <p:nvPr/>
        </p:nvSpPr>
        <p:spPr>
          <a:xfrm>
            <a:off x="1643221" y="4204494"/>
            <a:ext cx="1797685" cy="460375"/>
          </a:xfrm>
          <a:prstGeom prst="rect">
            <a:avLst/>
          </a:prstGeom>
          <a:noFill/>
          <a:ln w="9525">
            <a:noFill/>
          </a:ln>
        </p:spPr>
        <p:txBody>
          <a:bodyPr wrap="none" anchor="ctr">
            <a:spAutoFit/>
          </a:bodyPr>
          <a:lstStyle/>
          <a:p>
            <a:r>
              <a:rPr lang="zh-CN" altLang="en-US" sz="2400" b="1">
                <a:solidFill>
                  <a:schemeClr val="accent2"/>
                </a:solidFill>
                <a:latin typeface="Arial" panose="020B0604020202020204" pitchFamily="34" charset="0"/>
                <a:ea typeface="宋体" panose="02010600030101010101" pitchFamily="2" charset="-122"/>
              </a:rPr>
              <a:t>汽车消声器</a:t>
            </a:r>
            <a:r>
              <a:rPr lang="zh-CN" altLang="en-US" sz="2400">
                <a:solidFill>
                  <a:schemeClr val="accent2"/>
                </a:solidFill>
                <a:latin typeface="Arial" panose="020B0604020202020204" pitchFamily="34" charset="0"/>
                <a:ea typeface="宋体" panose="02010600030101010101" pitchFamily="2" charset="-122"/>
              </a:rPr>
              <a:t> </a:t>
            </a:r>
          </a:p>
        </p:txBody>
      </p:sp>
      <p:pic>
        <p:nvPicPr>
          <p:cNvPr id="4119" name="图片 4118" descr="消声器是怎么工作的？">
            <a:hlinkClick r:id="rId5"/>
          </p:cNvPr>
          <p:cNvPicPr>
            <a:picLocks noChangeAspect="1"/>
          </p:cNvPicPr>
          <p:nvPr/>
        </p:nvPicPr>
        <p:blipFill>
          <a:blip r:embed="rId6"/>
          <a:stretch>
            <a:fillRect/>
          </a:stretch>
        </p:blipFill>
        <p:spPr>
          <a:xfrm>
            <a:off x="4979432" y="2343150"/>
            <a:ext cx="2568178" cy="1706166"/>
          </a:xfrm>
          <a:prstGeom prst="rect">
            <a:avLst/>
          </a:prstGeom>
          <a:noFill/>
          <a:ln w="38100" cap="flat" cmpd="sng">
            <a:solidFill>
              <a:schemeClr val="accent2"/>
            </a:solidFill>
            <a:prstDash val="solid"/>
            <a:miter/>
            <a:headEnd type="none" w="med" len="med"/>
            <a:tailEnd type="none" w="med" len="med"/>
          </a:ln>
        </p:spPr>
      </p:pic>
      <p:sp>
        <p:nvSpPr>
          <p:cNvPr id="4121" name="文本框 4120"/>
          <p:cNvSpPr txBox="1"/>
          <p:nvPr/>
        </p:nvSpPr>
        <p:spPr>
          <a:xfrm>
            <a:off x="5206048" y="4204097"/>
            <a:ext cx="1713230" cy="460375"/>
          </a:xfrm>
          <a:prstGeom prst="rect">
            <a:avLst/>
          </a:prstGeom>
          <a:noFill/>
          <a:ln w="9525">
            <a:noFill/>
          </a:ln>
        </p:spPr>
        <p:txBody>
          <a:bodyPr wrap="none" anchor="t">
            <a:spAutoFit/>
          </a:bodyPr>
          <a:lstStyle/>
          <a:p>
            <a:r>
              <a:rPr lang="zh-CN" altLang="en-US" sz="2400" b="1">
                <a:solidFill>
                  <a:schemeClr val="accent2"/>
                </a:solidFill>
                <a:latin typeface="Arial" panose="020B0604020202020204" pitchFamily="34" charset="0"/>
                <a:ea typeface="宋体" panose="02010600030101010101" pitchFamily="2" charset="-122"/>
              </a:rPr>
              <a:t>枪管消声器</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nodeType="clickEffect">
                                  <p:stCondLst>
                                    <p:cond delay="0"/>
                                  </p:stCondLst>
                                  <p:childTnLst>
                                    <p:set>
                                      <p:cBhvr>
                                        <p:cTn id="6" dur="1" fill="hold">
                                          <p:stCondLst>
                                            <p:cond delay="0"/>
                                          </p:stCondLst>
                                        </p:cTn>
                                        <p:tgtEl>
                                          <p:spTgt spid="4116"/>
                                        </p:tgtEl>
                                        <p:attrNameLst>
                                          <p:attrName>style.visibility</p:attrName>
                                        </p:attrNameLst>
                                      </p:cBhvr>
                                      <p:to>
                                        <p:strVal val="visible"/>
                                      </p:to>
                                    </p:set>
                                    <p:anim calcmode="lin" valueType="num">
                                      <p:cBhvr>
                                        <p:cTn id="7" dur="1000" fill="hold"/>
                                        <p:tgtEl>
                                          <p:spTgt spid="4116"/>
                                        </p:tgtEl>
                                        <p:attrNameLst>
                                          <p:attrName>ppt_w</p:attrName>
                                        </p:attrNameLst>
                                      </p:cBhvr>
                                      <p:tavLst>
                                        <p:tav tm="0">
                                          <p:val>
                                            <p:fltVal val="0"/>
                                          </p:val>
                                        </p:tav>
                                        <p:tav tm="100000">
                                          <p:val>
                                            <p:strVal val="#ppt_w"/>
                                          </p:val>
                                        </p:tav>
                                      </p:tavLst>
                                    </p:anim>
                                    <p:anim calcmode="lin" valueType="num">
                                      <p:cBhvr>
                                        <p:cTn id="8" dur="1000" fill="hold"/>
                                        <p:tgtEl>
                                          <p:spTgt spid="4116"/>
                                        </p:tgtEl>
                                        <p:attrNameLst>
                                          <p:attrName>ppt_h</p:attrName>
                                        </p:attrNameLst>
                                      </p:cBhvr>
                                      <p:tavLst>
                                        <p:tav tm="0">
                                          <p:val>
                                            <p:fltVal val="0"/>
                                          </p:val>
                                        </p:tav>
                                        <p:tav tm="100000">
                                          <p:val>
                                            <p:strVal val="#ppt_h"/>
                                          </p:val>
                                        </p:tav>
                                      </p:tavLst>
                                    </p:anim>
                                    <p:anim calcmode="lin" valueType="num">
                                      <p:cBhvr>
                                        <p:cTn id="9" dur="1000" fill="hold"/>
                                        <p:tgtEl>
                                          <p:spTgt spid="4116"/>
                                        </p:tgtEl>
                                        <p:attrNameLst>
                                          <p:attrName>style.rotation</p:attrName>
                                        </p:attrNameLst>
                                      </p:cBhvr>
                                      <p:tavLst>
                                        <p:tav tm="0">
                                          <p:val>
                                            <p:fltVal val="90"/>
                                          </p:val>
                                        </p:tav>
                                        <p:tav tm="100000">
                                          <p:val>
                                            <p:fltVal val="0"/>
                                          </p:val>
                                        </p:tav>
                                      </p:tavLst>
                                    </p:anim>
                                    <p:animEffect transition="in" filter="fade">
                                      <p:cBhvr>
                                        <p:cTn id="10" dur="1000"/>
                                        <p:tgtEl>
                                          <p:spTgt spid="411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117"/>
                                        </p:tgtEl>
                                        <p:attrNameLst>
                                          <p:attrName>style.visibility</p:attrName>
                                        </p:attrNameLst>
                                      </p:cBhvr>
                                      <p:to>
                                        <p:strVal val="visible"/>
                                      </p:to>
                                    </p:set>
                                    <p:anim calcmode="lin" valueType="num">
                                      <p:cBhvr>
                                        <p:cTn id="13" dur="1000" fill="hold"/>
                                        <p:tgtEl>
                                          <p:spTgt spid="4117"/>
                                        </p:tgtEl>
                                        <p:attrNameLst>
                                          <p:attrName>ppt_w</p:attrName>
                                        </p:attrNameLst>
                                      </p:cBhvr>
                                      <p:tavLst>
                                        <p:tav tm="0">
                                          <p:val>
                                            <p:fltVal val="0"/>
                                          </p:val>
                                        </p:tav>
                                        <p:tav tm="100000">
                                          <p:val>
                                            <p:strVal val="#ppt_w"/>
                                          </p:val>
                                        </p:tav>
                                      </p:tavLst>
                                    </p:anim>
                                    <p:anim calcmode="lin" valueType="num">
                                      <p:cBhvr>
                                        <p:cTn id="14" dur="1000" fill="hold"/>
                                        <p:tgtEl>
                                          <p:spTgt spid="4117"/>
                                        </p:tgtEl>
                                        <p:attrNameLst>
                                          <p:attrName>ppt_h</p:attrName>
                                        </p:attrNameLst>
                                      </p:cBhvr>
                                      <p:tavLst>
                                        <p:tav tm="0">
                                          <p:val>
                                            <p:fltVal val="0"/>
                                          </p:val>
                                        </p:tav>
                                        <p:tav tm="100000">
                                          <p:val>
                                            <p:strVal val="#ppt_h"/>
                                          </p:val>
                                        </p:tav>
                                      </p:tavLst>
                                    </p:anim>
                                    <p:anim calcmode="lin" valueType="num">
                                      <p:cBhvr>
                                        <p:cTn id="15" dur="1000" fill="hold"/>
                                        <p:tgtEl>
                                          <p:spTgt spid="4117"/>
                                        </p:tgtEl>
                                        <p:attrNameLst>
                                          <p:attrName>style.rotation</p:attrName>
                                        </p:attrNameLst>
                                      </p:cBhvr>
                                      <p:tavLst>
                                        <p:tav tm="0">
                                          <p:val>
                                            <p:fltVal val="90"/>
                                          </p:val>
                                        </p:tav>
                                        <p:tav tm="100000">
                                          <p:val>
                                            <p:fltVal val="0"/>
                                          </p:val>
                                        </p:tav>
                                      </p:tavLst>
                                    </p:anim>
                                    <p:animEffect transition="in" filter="fade">
                                      <p:cBhvr>
                                        <p:cTn id="16" dur="1000"/>
                                        <p:tgtEl>
                                          <p:spTgt spid="4117"/>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119"/>
                                        </p:tgtEl>
                                        <p:attrNameLst>
                                          <p:attrName>style.visibility</p:attrName>
                                        </p:attrNameLst>
                                      </p:cBhvr>
                                      <p:to>
                                        <p:strVal val="visible"/>
                                      </p:to>
                                    </p:set>
                                    <p:anim calcmode="lin" valueType="num">
                                      <p:cBhvr additive="base">
                                        <p:cTn id="21" dur="500" fill="hold"/>
                                        <p:tgtEl>
                                          <p:spTgt spid="4119"/>
                                        </p:tgtEl>
                                        <p:attrNameLst>
                                          <p:attrName>ppt_x</p:attrName>
                                        </p:attrNameLst>
                                      </p:cBhvr>
                                      <p:tavLst>
                                        <p:tav tm="0">
                                          <p:val>
                                            <p:strVal val="#ppt_x"/>
                                          </p:val>
                                        </p:tav>
                                        <p:tav tm="100000">
                                          <p:val>
                                            <p:strVal val="#ppt_x"/>
                                          </p:val>
                                        </p:tav>
                                      </p:tavLst>
                                    </p:anim>
                                    <p:anim calcmode="lin" valueType="num">
                                      <p:cBhvr additive="base">
                                        <p:cTn id="22" dur="500" fill="hold"/>
                                        <p:tgtEl>
                                          <p:spTgt spid="41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121"/>
                                        </p:tgtEl>
                                        <p:attrNameLst>
                                          <p:attrName>style.visibility</p:attrName>
                                        </p:attrNameLst>
                                      </p:cBhvr>
                                      <p:to>
                                        <p:strVal val="visible"/>
                                      </p:to>
                                    </p:set>
                                    <p:anim calcmode="lin" valueType="num">
                                      <p:cBhvr additive="base">
                                        <p:cTn id="25" dur="500" fill="hold"/>
                                        <p:tgtEl>
                                          <p:spTgt spid="4121"/>
                                        </p:tgtEl>
                                        <p:attrNameLst>
                                          <p:attrName>ppt_x</p:attrName>
                                        </p:attrNameLst>
                                      </p:cBhvr>
                                      <p:tavLst>
                                        <p:tav tm="0">
                                          <p:val>
                                            <p:strVal val="#ppt_x"/>
                                          </p:val>
                                        </p:tav>
                                        <p:tav tm="100000">
                                          <p:val>
                                            <p:strVal val="#ppt_x"/>
                                          </p:val>
                                        </p:tav>
                                      </p:tavLst>
                                    </p:anim>
                                    <p:anim calcmode="lin" valueType="num">
                                      <p:cBhvr additive="base">
                                        <p:cTn id="26" dur="500" fill="hold"/>
                                        <p:tgtEl>
                                          <p:spTgt spid="4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p:bldP spid="412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732447" y="195486"/>
            <a:ext cx="2320925" cy="645160"/>
          </a:xfrm>
          <a:prstGeom prst="rect">
            <a:avLst/>
          </a:prstGeom>
          <a:noFill/>
        </p:spPr>
        <p:txBody>
          <a:bodyPr wrap="square" rtlCol="0">
            <a:spAutoFit/>
          </a:bodyPr>
          <a:lstStyle/>
          <a:p>
            <a:r>
              <a:rPr lang="zh-CN" altLang="en-US" sz="3600" b="1" dirty="0">
                <a:solidFill>
                  <a:srgbClr val="0000FF"/>
                </a:solidFill>
                <a:latin typeface="黑体" panose="02010609060101010101" pitchFamily="49" charset="-122"/>
                <a:ea typeface="黑体" panose="02010609060101010101" pitchFamily="49" charset="-122"/>
              </a:rPr>
              <a:t>说课内容</a:t>
            </a:r>
          </a:p>
        </p:txBody>
      </p:sp>
      <p:sp>
        <p:nvSpPr>
          <p:cNvPr id="4" name="文本框 3"/>
          <p:cNvSpPr txBox="1"/>
          <p:nvPr/>
        </p:nvSpPr>
        <p:spPr>
          <a:xfrm>
            <a:off x="4581525" y="1036955"/>
            <a:ext cx="3787140" cy="2861310"/>
          </a:xfrm>
          <a:prstGeom prst="rect">
            <a:avLst/>
          </a:prstGeom>
          <a:noFill/>
        </p:spPr>
        <p:txBody>
          <a:bodyPr wrap="square" rtlCol="0">
            <a:spAutoFit/>
          </a:bodyPr>
          <a:lstStyle/>
          <a:p>
            <a:pPr>
              <a:lnSpc>
                <a:spcPct val="150000"/>
              </a:lnSpc>
            </a:pPr>
            <a:endParaRPr lang="zh-CN" altLang="en-US" sz="2400" b="1">
              <a:solidFill>
                <a:srgbClr val="FF0000"/>
              </a:solidFill>
              <a:latin typeface="黑体" panose="02010609060101010101" pitchFamily="49" charset="-122"/>
              <a:ea typeface="黑体" panose="02010609060101010101" pitchFamily="49" charset="-122"/>
            </a:endParaRPr>
          </a:p>
          <a:p>
            <a:pPr>
              <a:lnSpc>
                <a:spcPct val="150000"/>
              </a:lnSpc>
            </a:pPr>
            <a:endParaRPr lang="zh-CN" altLang="en-US" sz="2400" b="1">
              <a:solidFill>
                <a:srgbClr val="FF0000"/>
              </a:solidFill>
              <a:latin typeface="黑体" panose="02010609060101010101" pitchFamily="49" charset="-122"/>
              <a:ea typeface="黑体" panose="02010609060101010101" pitchFamily="49" charset="-122"/>
            </a:endParaRPr>
          </a:p>
          <a:p>
            <a:pPr>
              <a:lnSpc>
                <a:spcPct val="150000"/>
              </a:lnSpc>
            </a:pPr>
            <a:endParaRPr lang="zh-CN" altLang="en-US" sz="2400" b="1">
              <a:solidFill>
                <a:srgbClr val="FF0000"/>
              </a:solidFill>
              <a:latin typeface="黑体" panose="02010609060101010101" pitchFamily="49" charset="-122"/>
              <a:ea typeface="黑体" panose="02010609060101010101" pitchFamily="49" charset="-122"/>
            </a:endParaRPr>
          </a:p>
          <a:p>
            <a:pPr>
              <a:lnSpc>
                <a:spcPct val="150000"/>
              </a:lnSpc>
            </a:pPr>
            <a:endParaRPr lang="zh-CN" altLang="en-US" sz="2400" b="1">
              <a:solidFill>
                <a:srgbClr val="FF0000"/>
              </a:solidFill>
              <a:latin typeface="黑体" panose="02010609060101010101" pitchFamily="49" charset="-122"/>
              <a:ea typeface="黑体" panose="02010609060101010101" pitchFamily="49" charset="-122"/>
            </a:endParaRPr>
          </a:p>
          <a:p>
            <a:pPr>
              <a:lnSpc>
                <a:spcPct val="150000"/>
              </a:lnSpc>
            </a:pPr>
            <a:endParaRPr lang="zh-CN" altLang="en-US" sz="2400" b="1">
              <a:solidFill>
                <a:srgbClr val="FF0000"/>
              </a:solidFill>
              <a:latin typeface="黑体" panose="02010609060101010101" pitchFamily="49" charset="-122"/>
              <a:ea typeface="黑体" panose="02010609060101010101" pitchFamily="49" charset="-122"/>
            </a:endParaRPr>
          </a:p>
        </p:txBody>
      </p:sp>
      <p:grpSp>
        <p:nvGrpSpPr>
          <p:cNvPr id="6158" name="Group 8"/>
          <p:cNvGrpSpPr/>
          <p:nvPr/>
        </p:nvGrpSpPr>
        <p:grpSpPr>
          <a:xfrm>
            <a:off x="3317240" y="1452245"/>
            <a:ext cx="1330960" cy="810260"/>
            <a:chOff x="0" y="0"/>
            <a:chExt cx="930" cy="783"/>
          </a:xfrm>
        </p:grpSpPr>
        <p:sp>
          <p:nvSpPr>
            <p:cNvPr id="52"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3"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1"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30" name="文本框 29"/>
          <p:cNvSpPr txBox="1"/>
          <p:nvPr/>
        </p:nvSpPr>
        <p:spPr>
          <a:xfrm>
            <a:off x="3373755" y="1602105"/>
            <a:ext cx="1217295" cy="460375"/>
          </a:xfrm>
          <a:prstGeom prst="rect">
            <a:avLst/>
          </a:prstGeom>
          <a:noFill/>
        </p:spPr>
        <p:txBody>
          <a:bodyPr wrap="square" rtlCol="0">
            <a:spAutoFit/>
          </a:bodyPr>
          <a:lstStyle/>
          <a:p>
            <a:r>
              <a:rPr lang="zh-CN" altLang="en-US" sz="2400" b="1">
                <a:solidFill>
                  <a:srgbClr val="0000FF"/>
                </a:solidFill>
                <a:latin typeface="黑体" panose="02010609060101010101" pitchFamily="49" charset="-122"/>
                <a:ea typeface="黑体" panose="02010609060101010101" pitchFamily="49" charset="-122"/>
                <a:sym typeface="+mn-ea"/>
              </a:rPr>
              <a:t>说教材</a:t>
            </a:r>
          </a:p>
        </p:txBody>
      </p:sp>
      <p:grpSp>
        <p:nvGrpSpPr>
          <p:cNvPr id="31" name="Group 8"/>
          <p:cNvGrpSpPr/>
          <p:nvPr/>
        </p:nvGrpSpPr>
        <p:grpSpPr>
          <a:xfrm>
            <a:off x="4817110" y="652780"/>
            <a:ext cx="1313180" cy="799465"/>
            <a:chOff x="0" y="0"/>
            <a:chExt cx="930" cy="783"/>
          </a:xfrm>
        </p:grpSpPr>
        <p:sp>
          <p:nvSpPr>
            <p:cNvPr id="32"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3"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4"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35" name="文本框 34"/>
          <p:cNvSpPr txBox="1"/>
          <p:nvPr/>
        </p:nvSpPr>
        <p:spPr>
          <a:xfrm>
            <a:off x="4913630" y="797560"/>
            <a:ext cx="1675765" cy="460375"/>
          </a:xfrm>
          <a:prstGeom prst="rect">
            <a:avLst/>
          </a:prstGeom>
          <a:noFill/>
        </p:spPr>
        <p:txBody>
          <a:bodyPr wrap="square" rtlCol="0">
            <a:spAutoFit/>
          </a:bodyPr>
          <a:lstStyle/>
          <a:p>
            <a:r>
              <a:rPr lang="zh-CN" altLang="en-US" sz="2400" b="1">
                <a:solidFill>
                  <a:srgbClr val="0000FF"/>
                </a:solidFill>
                <a:latin typeface="黑体" panose="02010609060101010101" pitchFamily="49" charset="-122"/>
                <a:ea typeface="黑体" panose="02010609060101010101" pitchFamily="49" charset="-122"/>
                <a:sym typeface="+mn-ea"/>
              </a:rPr>
              <a:t>说教法</a:t>
            </a:r>
          </a:p>
        </p:txBody>
      </p:sp>
      <p:grpSp>
        <p:nvGrpSpPr>
          <p:cNvPr id="36" name="Group 8"/>
          <p:cNvGrpSpPr/>
          <p:nvPr/>
        </p:nvGrpSpPr>
        <p:grpSpPr>
          <a:xfrm>
            <a:off x="6257925" y="1341120"/>
            <a:ext cx="1320165" cy="810260"/>
            <a:chOff x="0" y="0"/>
            <a:chExt cx="930" cy="783"/>
          </a:xfrm>
        </p:grpSpPr>
        <p:sp>
          <p:nvSpPr>
            <p:cNvPr id="37"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8"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9"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40" name="文本框 39"/>
          <p:cNvSpPr txBox="1"/>
          <p:nvPr/>
        </p:nvSpPr>
        <p:spPr>
          <a:xfrm>
            <a:off x="6389370" y="1491615"/>
            <a:ext cx="1192530" cy="460375"/>
          </a:xfrm>
          <a:prstGeom prst="rect">
            <a:avLst/>
          </a:prstGeom>
          <a:noFill/>
        </p:spPr>
        <p:txBody>
          <a:bodyPr wrap="square" rtlCol="0">
            <a:spAutoFit/>
          </a:bodyPr>
          <a:lstStyle/>
          <a:p>
            <a:r>
              <a:rPr lang="zh-CN" altLang="en-US" sz="2400" b="1">
                <a:solidFill>
                  <a:srgbClr val="0000FF"/>
                </a:solidFill>
                <a:latin typeface="黑体" panose="02010609060101010101" pitchFamily="49" charset="-122"/>
                <a:ea typeface="黑体" panose="02010609060101010101" pitchFamily="49" charset="-122"/>
                <a:sym typeface="+mn-ea"/>
              </a:rPr>
              <a:t>说学法</a:t>
            </a:r>
          </a:p>
        </p:txBody>
      </p:sp>
      <p:grpSp>
        <p:nvGrpSpPr>
          <p:cNvPr id="41" name="Group 8"/>
          <p:cNvGrpSpPr/>
          <p:nvPr/>
        </p:nvGrpSpPr>
        <p:grpSpPr>
          <a:xfrm>
            <a:off x="3397250" y="2705100"/>
            <a:ext cx="1449705" cy="810260"/>
            <a:chOff x="0" y="0"/>
            <a:chExt cx="930" cy="783"/>
          </a:xfrm>
        </p:grpSpPr>
        <p:sp>
          <p:nvSpPr>
            <p:cNvPr id="42"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3"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4"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grpSp>
        <p:nvGrpSpPr>
          <p:cNvPr id="45" name="Group 8"/>
          <p:cNvGrpSpPr/>
          <p:nvPr/>
        </p:nvGrpSpPr>
        <p:grpSpPr>
          <a:xfrm>
            <a:off x="6372860" y="2567940"/>
            <a:ext cx="1407160" cy="810260"/>
            <a:chOff x="0" y="0"/>
            <a:chExt cx="930" cy="783"/>
          </a:xfrm>
        </p:grpSpPr>
        <p:sp>
          <p:nvSpPr>
            <p:cNvPr id="46"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7"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8"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grpSp>
        <p:nvGrpSpPr>
          <p:cNvPr id="49" name="Group 8"/>
          <p:cNvGrpSpPr/>
          <p:nvPr/>
        </p:nvGrpSpPr>
        <p:grpSpPr>
          <a:xfrm>
            <a:off x="4942205" y="3378200"/>
            <a:ext cx="1462405" cy="810260"/>
            <a:chOff x="0" y="0"/>
            <a:chExt cx="930" cy="783"/>
          </a:xfrm>
        </p:grpSpPr>
        <p:sp>
          <p:nvSpPr>
            <p:cNvPr id="50"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4"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5"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56" name="文本框 55"/>
          <p:cNvSpPr txBox="1"/>
          <p:nvPr/>
        </p:nvSpPr>
        <p:spPr>
          <a:xfrm>
            <a:off x="6404610" y="2624455"/>
            <a:ext cx="1489075" cy="829945"/>
          </a:xfrm>
          <a:prstGeom prst="rect">
            <a:avLst/>
          </a:prstGeom>
          <a:noFill/>
        </p:spPr>
        <p:txBody>
          <a:bodyPr wrap="square" rtlCol="0">
            <a:spAutoFit/>
          </a:bodyPr>
          <a:lstStyle/>
          <a:p>
            <a:pPr algn="ctr"/>
            <a:r>
              <a:rPr lang="zh-CN" altLang="en-US" sz="2400" b="1">
                <a:solidFill>
                  <a:srgbClr val="0000FF"/>
                </a:solidFill>
                <a:latin typeface="黑体" panose="02010609060101010101" pitchFamily="49" charset="-122"/>
                <a:ea typeface="黑体" panose="02010609060101010101" pitchFamily="49" charset="-122"/>
                <a:sym typeface="+mn-ea"/>
              </a:rPr>
              <a:t>说教学过程</a:t>
            </a:r>
          </a:p>
        </p:txBody>
      </p:sp>
      <p:sp>
        <p:nvSpPr>
          <p:cNvPr id="57" name="文本框 56"/>
          <p:cNvSpPr txBox="1"/>
          <p:nvPr/>
        </p:nvSpPr>
        <p:spPr>
          <a:xfrm>
            <a:off x="4975225" y="3528695"/>
            <a:ext cx="1552575" cy="460375"/>
          </a:xfrm>
          <a:prstGeom prst="rect">
            <a:avLst/>
          </a:prstGeom>
          <a:noFill/>
        </p:spPr>
        <p:txBody>
          <a:bodyPr wrap="square" rtlCol="0">
            <a:spAutoFit/>
          </a:bodyPr>
          <a:lstStyle/>
          <a:p>
            <a:r>
              <a:rPr lang="zh-CN" altLang="en-US" sz="2400" b="1">
                <a:solidFill>
                  <a:srgbClr val="0000FF"/>
                </a:solidFill>
                <a:latin typeface="黑体" panose="02010609060101010101" pitchFamily="49" charset="-122"/>
                <a:ea typeface="黑体" panose="02010609060101010101" pitchFamily="49" charset="-122"/>
                <a:sym typeface="+mn-ea"/>
              </a:rPr>
              <a:t>板书设计</a:t>
            </a:r>
          </a:p>
        </p:txBody>
      </p:sp>
      <p:sp>
        <p:nvSpPr>
          <p:cNvPr id="58" name="文本框 57"/>
          <p:cNvSpPr txBox="1"/>
          <p:nvPr/>
        </p:nvSpPr>
        <p:spPr>
          <a:xfrm>
            <a:off x="3430270" y="2871470"/>
            <a:ext cx="1435100" cy="460375"/>
          </a:xfrm>
          <a:prstGeom prst="rect">
            <a:avLst/>
          </a:prstGeom>
          <a:noFill/>
        </p:spPr>
        <p:txBody>
          <a:bodyPr wrap="square" rtlCol="0">
            <a:spAutoFit/>
          </a:bodyPr>
          <a:lstStyle/>
          <a:p>
            <a:r>
              <a:rPr lang="zh-CN" altLang="en-US" sz="2400" b="1">
                <a:solidFill>
                  <a:srgbClr val="0000FF"/>
                </a:solidFill>
                <a:latin typeface="黑体" panose="02010609060101010101" pitchFamily="49" charset="-122"/>
                <a:ea typeface="黑体" panose="02010609060101010101" pitchFamily="49" charset="-122"/>
                <a:sym typeface="+mn-ea"/>
              </a:rPr>
              <a:t>教学反思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nodeType="clickEffect">
                                  <p:stCondLst>
                                    <p:cond delay="0"/>
                                  </p:stCondLst>
                                  <p:childTnLst>
                                    <p:set>
                                      <p:cBhvr>
                                        <p:cTn id="6" dur="1" fill="hold">
                                          <p:stCondLst>
                                            <p:cond delay="0"/>
                                          </p:stCondLst>
                                        </p:cTn>
                                        <p:tgtEl>
                                          <p:spTgt spid="6158"/>
                                        </p:tgtEl>
                                        <p:attrNameLst>
                                          <p:attrName>style.visibility</p:attrName>
                                        </p:attrNameLst>
                                      </p:cBhvr>
                                      <p:to>
                                        <p:strVal val="visible"/>
                                      </p:to>
                                    </p:set>
                                    <p:anim calcmode="lin" valueType="num">
                                      <p:cBhvr>
                                        <p:cTn id="7" dur="1000" fill="hold"/>
                                        <p:tgtEl>
                                          <p:spTgt spid="6158"/>
                                        </p:tgtEl>
                                        <p:attrNameLst>
                                          <p:attrName>ppt_w</p:attrName>
                                        </p:attrNameLst>
                                      </p:cBhvr>
                                      <p:tavLst>
                                        <p:tav tm="0">
                                          <p:val>
                                            <p:strVal val="#ppt_w*0.70"/>
                                          </p:val>
                                        </p:tav>
                                        <p:tav tm="100000">
                                          <p:val>
                                            <p:strVal val="#ppt_w"/>
                                          </p:val>
                                        </p:tav>
                                      </p:tavLst>
                                    </p:anim>
                                    <p:anim calcmode="lin" valueType="num">
                                      <p:cBhvr>
                                        <p:cTn id="8" dur="1000" fill="hold"/>
                                        <p:tgtEl>
                                          <p:spTgt spid="6158"/>
                                        </p:tgtEl>
                                        <p:attrNameLst>
                                          <p:attrName>ppt_h</p:attrName>
                                        </p:attrNameLst>
                                      </p:cBhvr>
                                      <p:tavLst>
                                        <p:tav tm="0">
                                          <p:val>
                                            <p:strVal val="#ppt_h"/>
                                          </p:val>
                                        </p:tav>
                                        <p:tav tm="100000">
                                          <p:val>
                                            <p:strVal val="#ppt_h"/>
                                          </p:val>
                                        </p:tav>
                                      </p:tavLst>
                                    </p:anim>
                                    <p:animEffect transition="in" filter="fade">
                                      <p:cBhvr>
                                        <p:cTn id="9" dur="1000"/>
                                        <p:tgtEl>
                                          <p:spTgt spid="615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ppt_w</p:attrName>
                                        </p:attrNameLst>
                                      </p:cBhvr>
                                      <p:tavLst>
                                        <p:tav tm="0">
                                          <p:val>
                                            <p:strVal val="#ppt_w*0.70"/>
                                          </p:val>
                                        </p:tav>
                                        <p:tav tm="100000">
                                          <p:val>
                                            <p:strVal val="#ppt_w"/>
                                          </p:val>
                                        </p:tav>
                                      </p:tavLst>
                                    </p:anim>
                                    <p:anim calcmode="lin" valueType="num">
                                      <p:cBhvr>
                                        <p:cTn id="13" dur="1000" fill="hold"/>
                                        <p:tgtEl>
                                          <p:spTgt spid="30"/>
                                        </p:tgtEl>
                                        <p:attrNameLst>
                                          <p:attrName>ppt_h</p:attrName>
                                        </p:attrNameLst>
                                      </p:cBhvr>
                                      <p:tavLst>
                                        <p:tav tm="0">
                                          <p:val>
                                            <p:strVal val="#ppt_h"/>
                                          </p:val>
                                        </p:tav>
                                        <p:tav tm="100000">
                                          <p:val>
                                            <p:strVal val="#ppt_h"/>
                                          </p:val>
                                        </p:tav>
                                      </p:tavLst>
                                    </p:anim>
                                    <p:animEffect transition="in" filter="fade">
                                      <p:cBhvr>
                                        <p:cTn id="14" dur="1000"/>
                                        <p:tgtEl>
                                          <p:spTgt spid="30"/>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strVal val="#ppt_w*0.70"/>
                                          </p:val>
                                        </p:tav>
                                        <p:tav tm="100000">
                                          <p:val>
                                            <p:strVal val="#ppt_w"/>
                                          </p:val>
                                        </p:tav>
                                      </p:tavLst>
                                    </p:anim>
                                    <p:anim calcmode="lin" valueType="num">
                                      <p:cBhvr>
                                        <p:cTn id="20" dur="1000" fill="hold"/>
                                        <p:tgtEl>
                                          <p:spTgt spid="31"/>
                                        </p:tgtEl>
                                        <p:attrNameLst>
                                          <p:attrName>ppt_h</p:attrName>
                                        </p:attrNameLst>
                                      </p:cBhvr>
                                      <p:tavLst>
                                        <p:tav tm="0">
                                          <p:val>
                                            <p:strVal val="#ppt_h"/>
                                          </p:val>
                                        </p:tav>
                                        <p:tav tm="100000">
                                          <p:val>
                                            <p:strVal val="#ppt_h"/>
                                          </p:val>
                                        </p:tav>
                                      </p:tavLst>
                                    </p:anim>
                                    <p:animEffect transition="in" filter="fade">
                                      <p:cBhvr>
                                        <p:cTn id="21" dur="1000"/>
                                        <p:tgtEl>
                                          <p:spTgt spid="31"/>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strVal val="#ppt_w*0.70"/>
                                          </p:val>
                                        </p:tav>
                                        <p:tav tm="100000">
                                          <p:val>
                                            <p:strVal val="#ppt_w"/>
                                          </p:val>
                                        </p:tav>
                                      </p:tavLst>
                                    </p:anim>
                                    <p:anim calcmode="lin" valueType="num">
                                      <p:cBhvr>
                                        <p:cTn id="25" dur="1000" fill="hold"/>
                                        <p:tgtEl>
                                          <p:spTgt spid="35"/>
                                        </p:tgtEl>
                                        <p:attrNameLst>
                                          <p:attrName>ppt_h</p:attrName>
                                        </p:attrNameLst>
                                      </p:cBhvr>
                                      <p:tavLst>
                                        <p:tav tm="0">
                                          <p:val>
                                            <p:strVal val="#ppt_h"/>
                                          </p:val>
                                        </p:tav>
                                        <p:tav tm="100000">
                                          <p:val>
                                            <p:strVal val="#ppt_h"/>
                                          </p:val>
                                        </p:tav>
                                      </p:tavLst>
                                    </p:anim>
                                    <p:animEffect transition="in" filter="fade">
                                      <p:cBhvr>
                                        <p:cTn id="26" dur="1000"/>
                                        <p:tgtEl>
                                          <p:spTgt spid="35"/>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strVal val="#ppt_w*0.70"/>
                                          </p:val>
                                        </p:tav>
                                        <p:tav tm="100000">
                                          <p:val>
                                            <p:strVal val="#ppt_w"/>
                                          </p:val>
                                        </p:tav>
                                      </p:tavLst>
                                    </p:anim>
                                    <p:anim calcmode="lin" valueType="num">
                                      <p:cBhvr>
                                        <p:cTn id="32" dur="1000" fill="hold"/>
                                        <p:tgtEl>
                                          <p:spTgt spid="36"/>
                                        </p:tgtEl>
                                        <p:attrNameLst>
                                          <p:attrName>ppt_h</p:attrName>
                                        </p:attrNameLst>
                                      </p:cBhvr>
                                      <p:tavLst>
                                        <p:tav tm="0">
                                          <p:val>
                                            <p:strVal val="#ppt_h"/>
                                          </p:val>
                                        </p:tav>
                                        <p:tav tm="100000">
                                          <p:val>
                                            <p:strVal val="#ppt_h"/>
                                          </p:val>
                                        </p:tav>
                                      </p:tavLst>
                                    </p:anim>
                                    <p:animEffect transition="in" filter="fade">
                                      <p:cBhvr>
                                        <p:cTn id="33" dur="1000"/>
                                        <p:tgtEl>
                                          <p:spTgt spid="36"/>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1000" fill="hold"/>
                                        <p:tgtEl>
                                          <p:spTgt spid="40"/>
                                        </p:tgtEl>
                                        <p:attrNameLst>
                                          <p:attrName>ppt_w</p:attrName>
                                        </p:attrNameLst>
                                      </p:cBhvr>
                                      <p:tavLst>
                                        <p:tav tm="0">
                                          <p:val>
                                            <p:strVal val="#ppt_w*0.70"/>
                                          </p:val>
                                        </p:tav>
                                        <p:tav tm="100000">
                                          <p:val>
                                            <p:strVal val="#ppt_w"/>
                                          </p:val>
                                        </p:tav>
                                      </p:tavLst>
                                    </p:anim>
                                    <p:anim calcmode="lin" valueType="num">
                                      <p:cBhvr>
                                        <p:cTn id="37" dur="1000" fill="hold"/>
                                        <p:tgtEl>
                                          <p:spTgt spid="40"/>
                                        </p:tgtEl>
                                        <p:attrNameLst>
                                          <p:attrName>ppt_h</p:attrName>
                                        </p:attrNameLst>
                                      </p:cBhvr>
                                      <p:tavLst>
                                        <p:tav tm="0">
                                          <p:val>
                                            <p:strVal val="#ppt_h"/>
                                          </p:val>
                                        </p:tav>
                                        <p:tav tm="100000">
                                          <p:val>
                                            <p:strVal val="#ppt_h"/>
                                          </p:val>
                                        </p:tav>
                                      </p:tavLst>
                                    </p:anim>
                                    <p:animEffect transition="in" filter="fade">
                                      <p:cBhvr>
                                        <p:cTn id="38" dur="1000"/>
                                        <p:tgtEl>
                                          <p:spTgt spid="40"/>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55"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1000" fill="hold"/>
                                        <p:tgtEl>
                                          <p:spTgt spid="45"/>
                                        </p:tgtEl>
                                        <p:attrNameLst>
                                          <p:attrName>ppt_w</p:attrName>
                                        </p:attrNameLst>
                                      </p:cBhvr>
                                      <p:tavLst>
                                        <p:tav tm="0">
                                          <p:val>
                                            <p:strVal val="#ppt_w*0.70"/>
                                          </p:val>
                                        </p:tav>
                                        <p:tav tm="100000">
                                          <p:val>
                                            <p:strVal val="#ppt_w"/>
                                          </p:val>
                                        </p:tav>
                                      </p:tavLst>
                                    </p:anim>
                                    <p:anim calcmode="lin" valueType="num">
                                      <p:cBhvr>
                                        <p:cTn id="44" dur="1000" fill="hold"/>
                                        <p:tgtEl>
                                          <p:spTgt spid="45"/>
                                        </p:tgtEl>
                                        <p:attrNameLst>
                                          <p:attrName>ppt_h</p:attrName>
                                        </p:attrNameLst>
                                      </p:cBhvr>
                                      <p:tavLst>
                                        <p:tav tm="0">
                                          <p:val>
                                            <p:strVal val="#ppt_h"/>
                                          </p:val>
                                        </p:tav>
                                        <p:tav tm="100000">
                                          <p:val>
                                            <p:strVal val="#ppt_h"/>
                                          </p:val>
                                        </p:tav>
                                      </p:tavLst>
                                    </p:anim>
                                    <p:animEffect transition="in" filter="fade">
                                      <p:cBhvr>
                                        <p:cTn id="45" dur="1000"/>
                                        <p:tgtEl>
                                          <p:spTgt spid="45"/>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1000" fill="hold"/>
                                        <p:tgtEl>
                                          <p:spTgt spid="56"/>
                                        </p:tgtEl>
                                        <p:attrNameLst>
                                          <p:attrName>ppt_w</p:attrName>
                                        </p:attrNameLst>
                                      </p:cBhvr>
                                      <p:tavLst>
                                        <p:tav tm="0">
                                          <p:val>
                                            <p:strVal val="#ppt_w*0.70"/>
                                          </p:val>
                                        </p:tav>
                                        <p:tav tm="100000">
                                          <p:val>
                                            <p:strVal val="#ppt_w"/>
                                          </p:val>
                                        </p:tav>
                                      </p:tavLst>
                                    </p:anim>
                                    <p:anim calcmode="lin" valueType="num">
                                      <p:cBhvr>
                                        <p:cTn id="49" dur="1000" fill="hold"/>
                                        <p:tgtEl>
                                          <p:spTgt spid="56"/>
                                        </p:tgtEl>
                                        <p:attrNameLst>
                                          <p:attrName>ppt_h</p:attrName>
                                        </p:attrNameLst>
                                      </p:cBhvr>
                                      <p:tavLst>
                                        <p:tav tm="0">
                                          <p:val>
                                            <p:strVal val="#ppt_h"/>
                                          </p:val>
                                        </p:tav>
                                        <p:tav tm="100000">
                                          <p:val>
                                            <p:strVal val="#ppt_h"/>
                                          </p:val>
                                        </p:tav>
                                      </p:tavLst>
                                    </p:anim>
                                    <p:animEffect transition="in" filter="fade">
                                      <p:cBhvr>
                                        <p:cTn id="50" dur="1000"/>
                                        <p:tgtEl>
                                          <p:spTgt spid="56"/>
                                        </p:tgtEl>
                                      </p:cBhvr>
                                    </p:animEffect>
                                  </p:childTnLst>
                                </p:cTn>
                              </p:par>
                            </p:childTnLst>
                          </p:cTn>
                        </p:par>
                      </p:childTnLst>
                    </p:cTn>
                  </p:par>
                  <p:par>
                    <p:cTn id="51" fill="hold" nodeType="clickPar">
                      <p:stCondLst>
                        <p:cond delay="indefinite"/>
                      </p:stCondLst>
                      <p:childTnLst>
                        <p:par>
                          <p:cTn id="52" fill="hold" nodeType="afterGroup">
                            <p:stCondLst>
                              <p:cond delay="0"/>
                            </p:stCondLst>
                            <p:childTnLst>
                              <p:par>
                                <p:cTn id="53" presetID="55"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1000" fill="hold"/>
                                        <p:tgtEl>
                                          <p:spTgt spid="49"/>
                                        </p:tgtEl>
                                        <p:attrNameLst>
                                          <p:attrName>ppt_w</p:attrName>
                                        </p:attrNameLst>
                                      </p:cBhvr>
                                      <p:tavLst>
                                        <p:tav tm="0">
                                          <p:val>
                                            <p:strVal val="#ppt_w*0.70"/>
                                          </p:val>
                                        </p:tav>
                                        <p:tav tm="100000">
                                          <p:val>
                                            <p:strVal val="#ppt_w"/>
                                          </p:val>
                                        </p:tav>
                                      </p:tavLst>
                                    </p:anim>
                                    <p:anim calcmode="lin" valueType="num">
                                      <p:cBhvr>
                                        <p:cTn id="56" dur="1000" fill="hold"/>
                                        <p:tgtEl>
                                          <p:spTgt spid="49"/>
                                        </p:tgtEl>
                                        <p:attrNameLst>
                                          <p:attrName>ppt_h</p:attrName>
                                        </p:attrNameLst>
                                      </p:cBhvr>
                                      <p:tavLst>
                                        <p:tav tm="0">
                                          <p:val>
                                            <p:strVal val="#ppt_h"/>
                                          </p:val>
                                        </p:tav>
                                        <p:tav tm="100000">
                                          <p:val>
                                            <p:strVal val="#ppt_h"/>
                                          </p:val>
                                        </p:tav>
                                      </p:tavLst>
                                    </p:anim>
                                    <p:animEffect transition="in" filter="fade">
                                      <p:cBhvr>
                                        <p:cTn id="57" dur="1000"/>
                                        <p:tgtEl>
                                          <p:spTgt spid="49"/>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1000" fill="hold"/>
                                        <p:tgtEl>
                                          <p:spTgt spid="57"/>
                                        </p:tgtEl>
                                        <p:attrNameLst>
                                          <p:attrName>ppt_w</p:attrName>
                                        </p:attrNameLst>
                                      </p:cBhvr>
                                      <p:tavLst>
                                        <p:tav tm="0">
                                          <p:val>
                                            <p:strVal val="#ppt_w*0.70"/>
                                          </p:val>
                                        </p:tav>
                                        <p:tav tm="100000">
                                          <p:val>
                                            <p:strVal val="#ppt_w"/>
                                          </p:val>
                                        </p:tav>
                                      </p:tavLst>
                                    </p:anim>
                                    <p:anim calcmode="lin" valueType="num">
                                      <p:cBhvr>
                                        <p:cTn id="61" dur="1000" fill="hold"/>
                                        <p:tgtEl>
                                          <p:spTgt spid="57"/>
                                        </p:tgtEl>
                                        <p:attrNameLst>
                                          <p:attrName>ppt_h</p:attrName>
                                        </p:attrNameLst>
                                      </p:cBhvr>
                                      <p:tavLst>
                                        <p:tav tm="0">
                                          <p:val>
                                            <p:strVal val="#ppt_h"/>
                                          </p:val>
                                        </p:tav>
                                        <p:tav tm="100000">
                                          <p:val>
                                            <p:strVal val="#ppt_h"/>
                                          </p:val>
                                        </p:tav>
                                      </p:tavLst>
                                    </p:anim>
                                    <p:animEffect transition="in" filter="fade">
                                      <p:cBhvr>
                                        <p:cTn id="62" dur="1000"/>
                                        <p:tgtEl>
                                          <p:spTgt spid="57"/>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55"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1000" fill="hold"/>
                                        <p:tgtEl>
                                          <p:spTgt spid="41"/>
                                        </p:tgtEl>
                                        <p:attrNameLst>
                                          <p:attrName>ppt_w</p:attrName>
                                        </p:attrNameLst>
                                      </p:cBhvr>
                                      <p:tavLst>
                                        <p:tav tm="0">
                                          <p:val>
                                            <p:strVal val="#ppt_w*0.70"/>
                                          </p:val>
                                        </p:tav>
                                        <p:tav tm="100000">
                                          <p:val>
                                            <p:strVal val="#ppt_w"/>
                                          </p:val>
                                        </p:tav>
                                      </p:tavLst>
                                    </p:anim>
                                    <p:anim calcmode="lin" valueType="num">
                                      <p:cBhvr>
                                        <p:cTn id="68" dur="1000" fill="hold"/>
                                        <p:tgtEl>
                                          <p:spTgt spid="41"/>
                                        </p:tgtEl>
                                        <p:attrNameLst>
                                          <p:attrName>ppt_h</p:attrName>
                                        </p:attrNameLst>
                                      </p:cBhvr>
                                      <p:tavLst>
                                        <p:tav tm="0">
                                          <p:val>
                                            <p:strVal val="#ppt_h"/>
                                          </p:val>
                                        </p:tav>
                                        <p:tav tm="100000">
                                          <p:val>
                                            <p:strVal val="#ppt_h"/>
                                          </p:val>
                                        </p:tav>
                                      </p:tavLst>
                                    </p:anim>
                                    <p:animEffect transition="in" filter="fade">
                                      <p:cBhvr>
                                        <p:cTn id="69" dur="1000"/>
                                        <p:tgtEl>
                                          <p:spTgt spid="41"/>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1000" fill="hold"/>
                                        <p:tgtEl>
                                          <p:spTgt spid="58"/>
                                        </p:tgtEl>
                                        <p:attrNameLst>
                                          <p:attrName>ppt_w</p:attrName>
                                        </p:attrNameLst>
                                      </p:cBhvr>
                                      <p:tavLst>
                                        <p:tav tm="0">
                                          <p:val>
                                            <p:strVal val="#ppt_w*0.70"/>
                                          </p:val>
                                        </p:tav>
                                        <p:tav tm="100000">
                                          <p:val>
                                            <p:strVal val="#ppt_w"/>
                                          </p:val>
                                        </p:tav>
                                      </p:tavLst>
                                    </p:anim>
                                    <p:anim calcmode="lin" valueType="num">
                                      <p:cBhvr>
                                        <p:cTn id="73" dur="1000" fill="hold"/>
                                        <p:tgtEl>
                                          <p:spTgt spid="58"/>
                                        </p:tgtEl>
                                        <p:attrNameLst>
                                          <p:attrName>ppt_h</p:attrName>
                                        </p:attrNameLst>
                                      </p:cBhvr>
                                      <p:tavLst>
                                        <p:tav tm="0">
                                          <p:val>
                                            <p:strVal val="#ppt_h"/>
                                          </p:val>
                                        </p:tav>
                                        <p:tav tm="100000">
                                          <p:val>
                                            <p:strVal val="#ppt_h"/>
                                          </p:val>
                                        </p:tav>
                                      </p:tavLst>
                                    </p:anim>
                                    <p:animEffect transition="in" filter="fade">
                                      <p:cBhvr>
                                        <p:cTn id="74"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p:bldP spid="40"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标题 1"/>
          <p:cNvSpPr>
            <a:spLocks noGrp="1"/>
          </p:cNvSpPr>
          <p:nvPr>
            <p:ph type="title"/>
          </p:nvPr>
        </p:nvSpPr>
        <p:spPr>
          <a:xfrm>
            <a:off x="1871583" y="492999"/>
            <a:ext cx="5250656" cy="438150"/>
          </a:xfrm>
        </p:spPr>
        <p:txBody>
          <a:bodyPr lIns="68580" tIns="34290" rIns="68580" bIns="34290" anchor="ctr"/>
          <a:lstStyle/>
          <a:p>
            <a:pPr defTabSz="914400">
              <a:buNone/>
            </a:pPr>
            <a:r>
              <a:rPr lang="zh-CN" altLang="en-US" kern="1200" baseline="0">
                <a:solidFill>
                  <a:srgbClr val="4A890B"/>
                </a:solidFill>
                <a:latin typeface="Arial" panose="020B0604020202020204" pitchFamily="34" charset="0"/>
                <a:ea typeface="黑体" panose="02010609060101010101" pitchFamily="49" charset="-122"/>
                <a:cs typeface="+mj-cs"/>
              </a:rPr>
              <a:t>禁止鸣笛的标志</a:t>
            </a:r>
          </a:p>
        </p:txBody>
      </p:sp>
      <p:pic>
        <p:nvPicPr>
          <p:cNvPr id="68610" name="内容占位符 3" descr="图片1"/>
          <p:cNvPicPr>
            <a:picLocks noGrp="1" noChangeAspect="1"/>
          </p:cNvPicPr>
          <p:nvPr>
            <p:ph idx="1"/>
          </p:nvPr>
        </p:nvPicPr>
        <p:blipFill>
          <a:blip r:embed="rId3"/>
          <a:stretch>
            <a:fillRect/>
          </a:stretch>
        </p:blipFill>
        <p:spPr>
          <a:xfrm>
            <a:off x="3138488" y="1271588"/>
            <a:ext cx="3007519" cy="2601516"/>
          </a:xfrm>
        </p:spPr>
      </p:pic>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58" name="Group 8"/>
          <p:cNvGrpSpPr/>
          <p:nvPr/>
        </p:nvGrpSpPr>
        <p:grpSpPr>
          <a:xfrm>
            <a:off x="1054735" y="499745"/>
            <a:ext cx="393700" cy="407035"/>
            <a:chOff x="0" y="0"/>
            <a:chExt cx="930" cy="783"/>
          </a:xfrm>
        </p:grpSpPr>
        <p:sp>
          <p:nvSpPr>
            <p:cNvPr id="52"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3"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1"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21508" name="文本框 21507"/>
          <p:cNvSpPr txBox="1"/>
          <p:nvPr/>
        </p:nvSpPr>
        <p:spPr>
          <a:xfrm>
            <a:off x="1054894" y="425926"/>
            <a:ext cx="6669881" cy="1076325"/>
          </a:xfrm>
          <a:prstGeom prst="rect">
            <a:avLst/>
          </a:prstGeom>
          <a:noFill/>
          <a:ln w="9525">
            <a:noFill/>
          </a:ln>
        </p:spPr>
        <p:txBody>
          <a:bodyPr anchor="t">
            <a:spAutoFit/>
          </a:bodyPr>
          <a:lstStyle/>
          <a:p>
            <a:pPr>
              <a:spcBef>
                <a:spcPct val="50000"/>
              </a:spcBef>
            </a:pPr>
            <a:r>
              <a:rPr lang="en-US" altLang="zh-CN" sz="2800" b="1">
                <a:solidFill>
                  <a:srgbClr val="0000FF"/>
                </a:solidFill>
                <a:latin typeface="Arial" panose="020B0604020202020204" pitchFamily="34" charset="0"/>
                <a:ea typeface="宋体" panose="02010600030101010101" pitchFamily="2" charset="-122"/>
              </a:rPr>
              <a:t>2.</a:t>
            </a:r>
            <a:r>
              <a:rPr lang="zh-CN" altLang="en-US" sz="2800" b="1">
                <a:solidFill>
                  <a:srgbClr val="0000FF"/>
                </a:solidFill>
                <a:latin typeface="Arial" panose="020B0604020202020204" pitchFamily="34" charset="0"/>
                <a:ea typeface="宋体" panose="02010600030101010101" pitchFamily="2" charset="-122"/>
              </a:rPr>
              <a:t>阻断噪声的传播</a:t>
            </a:r>
            <a:r>
              <a:rPr lang="en-US" altLang="zh-CN" sz="2800" b="1">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在传播过程中减弱</a:t>
            </a:r>
          </a:p>
          <a:p>
            <a:pPr>
              <a:spcBef>
                <a:spcPct val="50000"/>
              </a:spcBef>
            </a:pPr>
            <a:r>
              <a:rPr lang="zh-CN" altLang="en-US" sz="2400" b="1">
                <a:solidFill>
                  <a:srgbClr val="0000FF"/>
                </a:solidFill>
                <a:latin typeface="Arial" panose="020B0604020202020204" pitchFamily="34" charset="0"/>
                <a:ea typeface="宋体" panose="02010600030101010101" pitchFamily="2" charset="-122"/>
              </a:rPr>
              <a:t>如：</a:t>
            </a:r>
            <a:r>
              <a:rPr lang="zh-CN" altLang="en-US" sz="2400" b="1">
                <a:solidFill>
                  <a:srgbClr val="0000FF"/>
                </a:solidFill>
                <a:sym typeface="+mn-ea"/>
              </a:rPr>
              <a:t>植树种草</a:t>
            </a:r>
            <a:r>
              <a:rPr lang="en-US" altLang="zh-CN" sz="2400" b="1">
                <a:solidFill>
                  <a:srgbClr val="0000FF"/>
                </a:solidFill>
                <a:sym typeface="+mn-ea"/>
              </a:rPr>
              <a:t>(</a:t>
            </a:r>
            <a:r>
              <a:rPr lang="zh-CN" altLang="en-US" sz="2400" b="1">
                <a:solidFill>
                  <a:srgbClr val="0000FF"/>
                </a:solidFill>
                <a:sym typeface="+mn-ea"/>
              </a:rPr>
              <a:t>吸收噪声</a:t>
            </a:r>
            <a:r>
              <a:rPr lang="en-US" altLang="zh-CN" sz="2400" b="1">
                <a:solidFill>
                  <a:srgbClr val="0000FF"/>
                </a:solidFill>
                <a:sym typeface="+mn-ea"/>
              </a:rPr>
              <a:t>)</a:t>
            </a:r>
            <a:r>
              <a:rPr lang="zh-CN" altLang="en-US" sz="2400" b="1">
                <a:solidFill>
                  <a:srgbClr val="0000FF"/>
                </a:solidFill>
                <a:latin typeface="Arial" panose="020B0604020202020204" pitchFamily="34" charset="0"/>
                <a:ea typeface="宋体" panose="02010600030101010101" pitchFamily="2" charset="-122"/>
              </a:rPr>
              <a:t>、</a:t>
            </a:r>
            <a:r>
              <a:rPr lang="zh-CN" altLang="en-US" sz="2400" b="1">
                <a:solidFill>
                  <a:srgbClr val="0000FF"/>
                </a:solidFill>
                <a:sym typeface="+mn-ea"/>
              </a:rPr>
              <a:t>隔声板</a:t>
            </a:r>
            <a:r>
              <a:rPr lang="zh-CN" altLang="en-US" sz="2400" b="1">
                <a:solidFill>
                  <a:srgbClr val="0000FF"/>
                </a:solidFill>
                <a:latin typeface="Arial" panose="020B0604020202020204" pitchFamily="34" charset="0"/>
                <a:ea typeface="宋体" panose="02010600030101010101" pitchFamily="2" charset="-122"/>
              </a:rPr>
              <a:t>、关门窗</a:t>
            </a:r>
            <a:r>
              <a:rPr lang="en-US" altLang="zh-CN" sz="2400" b="1">
                <a:solidFill>
                  <a:srgbClr val="0000FF"/>
                </a:solidFill>
                <a:latin typeface="Arial" panose="020B0604020202020204" pitchFamily="34" charset="0"/>
                <a:ea typeface="宋体" panose="02010600030101010101" pitchFamily="2" charset="-122"/>
              </a:rPr>
              <a:t>.</a:t>
            </a:r>
          </a:p>
        </p:txBody>
      </p:sp>
      <p:pic>
        <p:nvPicPr>
          <p:cNvPr id="21517" name="内容占位符 21516" descr="迷失森林品味幽静森林迷失">
            <a:hlinkClick r:id="rId3" tooltip="点击查看:迷失森林品味幽静森林迷失 下一张清晰大图"/>
          </p:cNvPr>
          <p:cNvPicPr>
            <a:picLocks noGrp="1" noChangeAspect="1"/>
          </p:cNvPicPr>
          <p:nvPr>
            <p:ph idx="4294967295"/>
          </p:nvPr>
        </p:nvPicPr>
        <p:blipFill>
          <a:blip r:embed="rId4"/>
          <a:srcRect r="1114" b="14215"/>
          <a:stretch>
            <a:fillRect/>
          </a:stretch>
        </p:blipFill>
        <p:spPr>
          <a:xfrm>
            <a:off x="1223963" y="1600200"/>
            <a:ext cx="4860131" cy="2807494"/>
          </a:xfrm>
          <a:ln w="38100">
            <a:solidFill>
              <a:srgbClr val="FF0000"/>
            </a:solidFill>
            <a:miter/>
          </a:ln>
        </p:spPr>
      </p:pic>
      <p:sp>
        <p:nvSpPr>
          <p:cNvPr id="21519" name="文本框 21518"/>
          <p:cNvSpPr txBox="1"/>
          <p:nvPr/>
        </p:nvSpPr>
        <p:spPr>
          <a:xfrm>
            <a:off x="6123385" y="2463403"/>
            <a:ext cx="1877615" cy="1060450"/>
          </a:xfrm>
          <a:prstGeom prst="rect">
            <a:avLst/>
          </a:prstGeom>
          <a:noFill/>
          <a:ln w="9525">
            <a:noFill/>
          </a:ln>
        </p:spPr>
        <p:txBody>
          <a:bodyPr anchor="t">
            <a:spAutoFit/>
          </a:bodyPr>
          <a:lstStyle/>
          <a:p>
            <a:r>
              <a:rPr lang="zh-CN" altLang="en-US" sz="2100" b="1">
                <a:solidFill>
                  <a:schemeClr val="accent2"/>
                </a:solidFill>
                <a:latin typeface="Arial" panose="020B0604020202020204" pitchFamily="34" charset="0"/>
                <a:ea typeface="宋体" panose="02010600030101010101" pitchFamily="2" charset="-122"/>
              </a:rPr>
              <a:t>树木能够吸收噪声</a:t>
            </a:r>
            <a:r>
              <a:rPr lang="en-US" altLang="zh-CN" sz="2100" b="1">
                <a:solidFill>
                  <a:schemeClr val="accent2"/>
                </a:solidFill>
                <a:latin typeface="Arial" panose="020B0604020202020204" pitchFamily="34" charset="0"/>
                <a:ea typeface="宋体" panose="02010600030101010101" pitchFamily="2" charset="-122"/>
              </a:rPr>
              <a:t>,</a:t>
            </a:r>
            <a:r>
              <a:rPr lang="zh-CN" altLang="en-US" sz="2100" b="1">
                <a:solidFill>
                  <a:schemeClr val="accent2"/>
                </a:solidFill>
                <a:latin typeface="Arial" panose="020B0604020202020204" pitchFamily="34" charset="0"/>
                <a:ea typeface="宋体" panose="02010600030101010101" pitchFamily="2" charset="-122"/>
              </a:rPr>
              <a:t>所以常说”幽静的森林”</a:t>
            </a:r>
            <a:r>
              <a:rPr lang="en-US" altLang="zh-CN" sz="2100" b="1">
                <a:solidFill>
                  <a:schemeClr val="accent2"/>
                </a:solidFill>
                <a:latin typeface="Arial" panose="020B0604020202020204" pitchFamily="34" charset="0"/>
                <a:ea typeface="宋体" panose="02010600030101010101" pitchFamily="2" charset="-122"/>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nodeType="clickEffect">
                                  <p:stCondLst>
                                    <p:cond delay="0"/>
                                  </p:stCondLst>
                                  <p:childTnLst>
                                    <p:set>
                                      <p:cBhvr>
                                        <p:cTn id="6" dur="1" fill="hold">
                                          <p:stCondLst>
                                            <p:cond delay="0"/>
                                          </p:stCondLst>
                                        </p:cTn>
                                        <p:tgtEl>
                                          <p:spTgt spid="21517"/>
                                        </p:tgtEl>
                                        <p:attrNameLst>
                                          <p:attrName>style.visibility</p:attrName>
                                        </p:attrNameLst>
                                      </p:cBhvr>
                                      <p:to>
                                        <p:strVal val="visible"/>
                                      </p:to>
                                    </p:set>
                                    <p:anim calcmode="lin" valueType="num">
                                      <p:cBhvr>
                                        <p:cTn id="7" dur="1000" fill="hold"/>
                                        <p:tgtEl>
                                          <p:spTgt spid="21517"/>
                                        </p:tgtEl>
                                        <p:attrNameLst>
                                          <p:attrName>ppt_w</p:attrName>
                                        </p:attrNameLst>
                                      </p:cBhvr>
                                      <p:tavLst>
                                        <p:tav tm="0">
                                          <p:val>
                                            <p:strVal val="#ppt_w*0.70"/>
                                          </p:val>
                                        </p:tav>
                                        <p:tav tm="100000">
                                          <p:val>
                                            <p:strVal val="#ppt_w"/>
                                          </p:val>
                                        </p:tav>
                                      </p:tavLst>
                                    </p:anim>
                                    <p:anim calcmode="lin" valueType="num">
                                      <p:cBhvr>
                                        <p:cTn id="8" dur="1000" fill="hold"/>
                                        <p:tgtEl>
                                          <p:spTgt spid="21517"/>
                                        </p:tgtEl>
                                        <p:attrNameLst>
                                          <p:attrName>ppt_h</p:attrName>
                                        </p:attrNameLst>
                                      </p:cBhvr>
                                      <p:tavLst>
                                        <p:tav tm="0">
                                          <p:val>
                                            <p:strVal val="#ppt_h"/>
                                          </p:val>
                                        </p:tav>
                                        <p:tav tm="100000">
                                          <p:val>
                                            <p:strVal val="#ppt_h"/>
                                          </p:val>
                                        </p:tav>
                                      </p:tavLst>
                                    </p:anim>
                                    <p:animEffect transition="in" filter="fade">
                                      <p:cBhvr>
                                        <p:cTn id="9" dur="1000"/>
                                        <p:tgtEl>
                                          <p:spTgt spid="2151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1519"/>
                                        </p:tgtEl>
                                        <p:attrNameLst>
                                          <p:attrName>style.visibility</p:attrName>
                                        </p:attrNameLst>
                                      </p:cBhvr>
                                      <p:to>
                                        <p:strVal val="visible"/>
                                      </p:to>
                                    </p:set>
                                    <p:anim calcmode="lin" valueType="num">
                                      <p:cBhvr>
                                        <p:cTn id="12" dur="1000" fill="hold"/>
                                        <p:tgtEl>
                                          <p:spTgt spid="21519"/>
                                        </p:tgtEl>
                                        <p:attrNameLst>
                                          <p:attrName>ppt_w</p:attrName>
                                        </p:attrNameLst>
                                      </p:cBhvr>
                                      <p:tavLst>
                                        <p:tav tm="0">
                                          <p:val>
                                            <p:strVal val="#ppt_w*0.70"/>
                                          </p:val>
                                        </p:tav>
                                        <p:tav tm="100000">
                                          <p:val>
                                            <p:strVal val="#ppt_w"/>
                                          </p:val>
                                        </p:tav>
                                      </p:tavLst>
                                    </p:anim>
                                    <p:anim calcmode="lin" valueType="num">
                                      <p:cBhvr>
                                        <p:cTn id="13" dur="1000" fill="hold"/>
                                        <p:tgtEl>
                                          <p:spTgt spid="21519"/>
                                        </p:tgtEl>
                                        <p:attrNameLst>
                                          <p:attrName>ppt_h</p:attrName>
                                        </p:attrNameLst>
                                      </p:cBhvr>
                                      <p:tavLst>
                                        <p:tav tm="0">
                                          <p:val>
                                            <p:strVal val="#ppt_h"/>
                                          </p:val>
                                        </p:tav>
                                        <p:tav tm="100000">
                                          <p:val>
                                            <p:strVal val="#ppt_h"/>
                                          </p:val>
                                        </p:tav>
                                      </p:tavLst>
                                    </p:anim>
                                    <p:animEffect transition="in" filter="fade">
                                      <p:cBhvr>
                                        <p:cTn id="14" dur="10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3" name="矩形 29702"/>
          <p:cNvSpPr/>
          <p:nvPr/>
        </p:nvSpPr>
        <p:spPr>
          <a:xfrm>
            <a:off x="4599385" y="4068922"/>
            <a:ext cx="3401615" cy="829945"/>
          </a:xfrm>
          <a:prstGeom prst="rect">
            <a:avLst/>
          </a:prstGeom>
          <a:solidFill>
            <a:srgbClr val="FFFF00"/>
          </a:solidFill>
          <a:ln w="9525">
            <a:noFill/>
          </a:ln>
        </p:spPr>
        <p:txBody>
          <a:bodyPr anchor="ctr">
            <a:spAutoFit/>
          </a:bodyPr>
          <a:lstStyle/>
          <a:p>
            <a:r>
              <a:rPr lang="zh-CN" altLang="en-US" sz="2400" b="1">
                <a:solidFill>
                  <a:schemeClr val="accent2"/>
                </a:solidFill>
                <a:latin typeface="Arial" panose="020B0604020202020204" pitchFamily="34" charset="0"/>
                <a:ea typeface="宋体" panose="02010600030101010101" pitchFamily="2" charset="-122"/>
              </a:rPr>
              <a:t>公路隔声屏障减少公路噪声对居民的影响</a:t>
            </a:r>
          </a:p>
        </p:txBody>
      </p:sp>
      <p:pic>
        <p:nvPicPr>
          <p:cNvPr id="29705" name="内容占位符 29704" descr="geyin5"/>
          <p:cNvPicPr>
            <a:picLocks noGrp="1" noChangeAspect="1"/>
          </p:cNvPicPr>
          <p:nvPr>
            <p:ph sz="half" idx="2"/>
          </p:nvPr>
        </p:nvPicPr>
        <p:blipFill>
          <a:blip r:embed="rId3"/>
          <a:stretch>
            <a:fillRect/>
          </a:stretch>
        </p:blipFill>
        <p:spPr>
          <a:xfrm>
            <a:off x="3594497" y="181451"/>
            <a:ext cx="4968478" cy="3726656"/>
          </a:xfrm>
          <a:ln w="38100">
            <a:solidFill>
              <a:srgbClr val="FF0000"/>
            </a:solidFill>
            <a:miter/>
          </a:ln>
        </p:spPr>
      </p:pic>
      <p:pic>
        <p:nvPicPr>
          <p:cNvPr id="29701" name="内容占位符 29700" descr="jiaok12"/>
          <p:cNvPicPr>
            <a:picLocks noGrp="1" noChangeAspect="1"/>
          </p:cNvPicPr>
          <p:nvPr>
            <p:ph sz="half" idx="1"/>
          </p:nvPr>
        </p:nvPicPr>
        <p:blipFill>
          <a:blip r:embed="rId4"/>
          <a:stretch>
            <a:fillRect/>
          </a:stretch>
        </p:blipFill>
        <p:spPr>
          <a:xfrm>
            <a:off x="741680" y="2551192"/>
            <a:ext cx="3375422" cy="2168128"/>
          </a:xfrm>
          <a:ln w="38100">
            <a:solidFill>
              <a:srgbClr val="FF0000"/>
            </a:solidFill>
            <a:miter/>
          </a:ln>
        </p:spPr>
      </p:pic>
      <p:sp>
        <p:nvSpPr>
          <p:cNvPr id="2" name="文本框 1"/>
          <p:cNvSpPr txBox="1"/>
          <p:nvPr/>
        </p:nvSpPr>
        <p:spPr>
          <a:xfrm>
            <a:off x="538480" y="472440"/>
            <a:ext cx="3248025" cy="583565"/>
          </a:xfrm>
          <a:prstGeom prst="rect">
            <a:avLst/>
          </a:prstGeom>
          <a:noFill/>
        </p:spPr>
        <p:txBody>
          <a:bodyPr wrap="square" rtlCol="0">
            <a:spAutoFit/>
          </a:bodyPr>
          <a:lstStyle/>
          <a:p>
            <a:r>
              <a:rPr lang="zh-CN" altLang="en-US" sz="3200" b="1">
                <a:solidFill>
                  <a:srgbClr val="0000FF"/>
                </a:solidFill>
                <a:sym typeface="+mn-ea"/>
              </a:rPr>
              <a:t>阻断噪声的传播</a:t>
            </a:r>
            <a:endParaRPr lang="zh-CN" altLang="en-US" sz="32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ssolve">
                                      <p:cBhvr>
                                        <p:cTn id="7" dur="1000"/>
                                        <p:tgtEl>
                                          <p:spTgt spid="29701"/>
                                        </p:tgtEl>
                                      </p:cBhvr>
                                    </p:animEffect>
                                  </p:childTnLst>
                                </p:cTn>
                              </p:par>
                              <p:par>
                                <p:cTn id="8" presetID="9" presetClass="entr" presetSubtype="0" fill="hold" nodeType="withEffect">
                                  <p:stCondLst>
                                    <p:cond delay="0"/>
                                  </p:stCondLst>
                                  <p:childTnLst>
                                    <p:set>
                                      <p:cBhvr>
                                        <p:cTn id="9" dur="1" fill="hold">
                                          <p:stCondLst>
                                            <p:cond delay="0"/>
                                          </p:stCondLst>
                                        </p:cTn>
                                        <p:tgtEl>
                                          <p:spTgt spid="29705"/>
                                        </p:tgtEl>
                                        <p:attrNameLst>
                                          <p:attrName>style.visibility</p:attrName>
                                        </p:attrNameLst>
                                      </p:cBhvr>
                                      <p:to>
                                        <p:strVal val="visible"/>
                                      </p:to>
                                    </p:set>
                                    <p:animEffect transition="in" filter="dissolve">
                                      <p:cBhvr>
                                        <p:cTn id="10" dur="1000"/>
                                        <p:tgtEl>
                                          <p:spTgt spid="2970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703"/>
                                        </p:tgtEl>
                                        <p:attrNameLst>
                                          <p:attrName>style.visibility</p:attrName>
                                        </p:attrNameLst>
                                      </p:cBhvr>
                                      <p:to>
                                        <p:strVal val="visible"/>
                                      </p:to>
                                    </p:set>
                                    <p:animEffect transition="in" filter="dissolve">
                                      <p:cBhvr>
                                        <p:cTn id="13" dur="1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58" name="Group 8"/>
          <p:cNvGrpSpPr/>
          <p:nvPr/>
        </p:nvGrpSpPr>
        <p:grpSpPr>
          <a:xfrm>
            <a:off x="434975" y="446405"/>
            <a:ext cx="393700" cy="407035"/>
            <a:chOff x="0" y="0"/>
            <a:chExt cx="930" cy="783"/>
          </a:xfrm>
        </p:grpSpPr>
        <p:sp>
          <p:nvSpPr>
            <p:cNvPr id="52"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3"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1"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27652" name="文本框 27651"/>
          <p:cNvSpPr txBox="1"/>
          <p:nvPr/>
        </p:nvSpPr>
        <p:spPr>
          <a:xfrm>
            <a:off x="434975" y="360045"/>
            <a:ext cx="6467475" cy="1168400"/>
          </a:xfrm>
          <a:prstGeom prst="rect">
            <a:avLst/>
          </a:prstGeom>
          <a:noFill/>
          <a:ln w="9525">
            <a:noFill/>
          </a:ln>
        </p:spPr>
        <p:txBody>
          <a:bodyPr wrap="square" anchor="t">
            <a:spAutoFit/>
          </a:bodyPr>
          <a:lstStyle/>
          <a:p>
            <a:pPr>
              <a:spcBef>
                <a:spcPct val="50000"/>
              </a:spcBef>
            </a:pPr>
            <a:r>
              <a:rPr lang="en-US" altLang="zh-CN" sz="2800" b="1">
                <a:solidFill>
                  <a:srgbClr val="0000FF"/>
                </a:solidFill>
                <a:latin typeface="Arial" panose="020B0604020202020204" pitchFamily="34" charset="0"/>
                <a:ea typeface="宋体" panose="02010600030101010101" pitchFamily="2" charset="-122"/>
              </a:rPr>
              <a:t>3.</a:t>
            </a:r>
            <a:r>
              <a:rPr lang="zh-CN" altLang="en-US" sz="2800" b="1">
                <a:solidFill>
                  <a:srgbClr val="0000FF"/>
                </a:solidFill>
                <a:latin typeface="Arial" panose="020B0604020202020204" pitchFamily="34" charset="0"/>
                <a:ea typeface="宋体" panose="02010600030101010101" pitchFamily="2" charset="-122"/>
              </a:rPr>
              <a:t>防止噪声进入人耳朵</a:t>
            </a:r>
            <a:r>
              <a:rPr lang="en-US" altLang="zh-CN" sz="2800" b="1">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在人耳处减弱</a:t>
            </a:r>
            <a:r>
              <a:rPr lang="en-US" altLang="zh-CN" sz="2800" b="1">
                <a:solidFill>
                  <a:srgbClr val="0000FF"/>
                </a:solidFill>
                <a:latin typeface="Arial" panose="020B0604020202020204" pitchFamily="34" charset="0"/>
                <a:ea typeface="宋体" panose="02010600030101010101" pitchFamily="2" charset="-122"/>
              </a:rPr>
              <a:t>:</a:t>
            </a:r>
          </a:p>
          <a:p>
            <a:pPr>
              <a:spcBef>
                <a:spcPct val="50000"/>
              </a:spcBef>
            </a:pPr>
            <a:r>
              <a:rPr lang="en-US" altLang="zh-CN" sz="2800" b="1">
                <a:solidFill>
                  <a:srgbClr val="0000FF"/>
                </a:solidFill>
                <a:latin typeface="Arial" panose="020B0604020202020204" pitchFamily="34" charset="0"/>
                <a:ea typeface="宋体" panose="02010600030101010101" pitchFamily="2" charset="-122"/>
              </a:rPr>
              <a:t>    </a:t>
            </a:r>
            <a:r>
              <a:rPr lang="zh-CN" altLang="en-US" sz="2800" b="1">
                <a:solidFill>
                  <a:srgbClr val="0000FF"/>
                </a:solidFill>
                <a:latin typeface="Arial" panose="020B0604020202020204" pitchFamily="34" charset="0"/>
                <a:ea typeface="宋体" panose="02010600030101010101" pitchFamily="2" charset="-122"/>
              </a:rPr>
              <a:t>如</a:t>
            </a:r>
            <a:r>
              <a:rPr lang="zh-CN" altLang="en-US" sz="2800" b="1">
                <a:solidFill>
                  <a:srgbClr val="0000FF"/>
                </a:solidFill>
                <a:sym typeface="+mn-ea"/>
              </a:rPr>
              <a:t>用手捂住耳朵</a:t>
            </a:r>
            <a:r>
              <a:rPr lang="zh-CN" altLang="en-US" sz="2800" b="1">
                <a:solidFill>
                  <a:srgbClr val="0000FF"/>
                </a:solidFill>
                <a:latin typeface="Arial" panose="020B0604020202020204" pitchFamily="34" charset="0"/>
                <a:ea typeface="宋体" panose="02010600030101010101" pitchFamily="2" charset="-122"/>
              </a:rPr>
              <a:t>、</a:t>
            </a:r>
            <a:r>
              <a:rPr lang="zh-CN" altLang="en-US" sz="2800" b="1">
                <a:solidFill>
                  <a:srgbClr val="0000FF"/>
                </a:solidFill>
                <a:sym typeface="+mn-ea"/>
              </a:rPr>
              <a:t>带耳罩</a:t>
            </a:r>
            <a:r>
              <a:rPr lang="en-US" altLang="zh-CN" sz="2800" b="1">
                <a:solidFill>
                  <a:srgbClr val="0000FF"/>
                </a:solidFill>
                <a:latin typeface="Arial" panose="020B0604020202020204" pitchFamily="34" charset="0"/>
                <a:ea typeface="宋体" panose="02010600030101010101" pitchFamily="2" charset="-122"/>
              </a:rPr>
              <a:t>.</a:t>
            </a:r>
          </a:p>
        </p:txBody>
      </p:sp>
      <p:pic>
        <p:nvPicPr>
          <p:cNvPr id="27653" name="图片 27652">
            <a:hlinkClick r:id="rId3"/>
          </p:cNvPr>
          <p:cNvPicPr>
            <a:picLocks noChangeAspect="1"/>
          </p:cNvPicPr>
          <p:nvPr/>
        </p:nvPicPr>
        <p:blipFill>
          <a:blip r:embed="rId4"/>
          <a:stretch>
            <a:fillRect/>
          </a:stretch>
        </p:blipFill>
        <p:spPr>
          <a:xfrm>
            <a:off x="6722269" y="-317"/>
            <a:ext cx="2347913" cy="2347913"/>
          </a:xfrm>
          <a:prstGeom prst="rect">
            <a:avLst/>
          </a:prstGeom>
          <a:noFill/>
          <a:ln w="57150" cap="flat" cmpd="sng">
            <a:solidFill>
              <a:srgbClr val="FFFF00"/>
            </a:solidFill>
            <a:prstDash val="solid"/>
            <a:miter/>
            <a:headEnd type="none" w="med" len="med"/>
            <a:tailEnd type="none" w="med" len="med"/>
          </a:ln>
        </p:spPr>
      </p:pic>
      <p:sp>
        <p:nvSpPr>
          <p:cNvPr id="27654" name="文本框 27653"/>
          <p:cNvSpPr txBox="1"/>
          <p:nvPr/>
        </p:nvSpPr>
        <p:spPr>
          <a:xfrm>
            <a:off x="7272735" y="1678940"/>
            <a:ext cx="1797685" cy="460375"/>
          </a:xfrm>
          <a:prstGeom prst="rect">
            <a:avLst/>
          </a:prstGeom>
          <a:noFill/>
          <a:ln w="9525">
            <a:noFill/>
          </a:ln>
        </p:spPr>
        <p:txBody>
          <a:bodyPr wrap="square" anchor="t">
            <a:spAutoFit/>
          </a:bodyPr>
          <a:lstStyle/>
          <a:p>
            <a:r>
              <a:rPr lang="zh-CN" altLang="en-US" sz="2400" b="1">
                <a:solidFill>
                  <a:srgbClr val="0000FF"/>
                </a:solidFill>
                <a:latin typeface="Arial" panose="020B0604020202020204" pitchFamily="34" charset="0"/>
                <a:ea typeface="宋体" panose="02010600030101010101" pitchFamily="2" charset="-122"/>
              </a:rPr>
              <a:t>防噪声耳塞</a:t>
            </a:r>
            <a:r>
              <a:rPr lang="zh-CN" altLang="en-US" sz="2400">
                <a:solidFill>
                  <a:srgbClr val="0000FF"/>
                </a:solidFill>
                <a:latin typeface="Arial" panose="020B0604020202020204" pitchFamily="34" charset="0"/>
                <a:ea typeface="宋体" panose="02010600030101010101" pitchFamily="2" charset="-122"/>
              </a:rPr>
              <a:t> </a:t>
            </a:r>
          </a:p>
        </p:txBody>
      </p:sp>
      <p:pic>
        <p:nvPicPr>
          <p:cNvPr id="27656" name="内容占位符 27655">
            <a:hlinkClick r:id="rId5"/>
          </p:cNvPr>
          <p:cNvPicPr>
            <a:picLocks noGrp="1" noChangeAspect="1"/>
          </p:cNvPicPr>
          <p:nvPr>
            <p:ph sz="half" idx="1"/>
          </p:nvPr>
        </p:nvPicPr>
        <p:blipFill>
          <a:blip r:embed="rId6"/>
          <a:stretch>
            <a:fillRect/>
          </a:stretch>
        </p:blipFill>
        <p:spPr>
          <a:xfrm>
            <a:off x="1439466" y="1977629"/>
            <a:ext cx="2201465" cy="2113359"/>
          </a:xfrm>
          <a:ln w="57150">
            <a:solidFill>
              <a:srgbClr val="FF0000"/>
            </a:solidFill>
            <a:miter/>
          </a:ln>
        </p:spPr>
      </p:pic>
      <p:pic>
        <p:nvPicPr>
          <p:cNvPr id="27659" name="内容占位符 27658" descr="CRW_6478"/>
          <p:cNvPicPr>
            <a:picLocks noGrp="1" noChangeAspect="1"/>
          </p:cNvPicPr>
          <p:nvPr>
            <p:ph sz="half" idx="2"/>
          </p:nvPr>
        </p:nvPicPr>
        <p:blipFill>
          <a:blip r:embed="rId7"/>
          <a:stretch>
            <a:fillRect/>
          </a:stretch>
        </p:blipFill>
        <p:spPr>
          <a:xfrm>
            <a:off x="4031456" y="2139554"/>
            <a:ext cx="3509963" cy="2395538"/>
          </a:xfrm>
        </p:spPr>
      </p:pic>
      <p:sp>
        <p:nvSpPr>
          <p:cNvPr id="27662" name="文本框 27661"/>
          <p:cNvSpPr txBox="1"/>
          <p:nvPr/>
        </p:nvSpPr>
        <p:spPr>
          <a:xfrm>
            <a:off x="1143000" y="4245769"/>
            <a:ext cx="2715816" cy="737235"/>
          </a:xfrm>
          <a:prstGeom prst="rect">
            <a:avLst/>
          </a:prstGeom>
          <a:solidFill>
            <a:srgbClr val="FFFF00"/>
          </a:solidFill>
          <a:ln w="9525">
            <a:noFill/>
          </a:ln>
        </p:spPr>
        <p:txBody>
          <a:bodyPr anchor="t">
            <a:spAutoFit/>
          </a:bodyPr>
          <a:lstStyle/>
          <a:p>
            <a:r>
              <a:rPr lang="zh-CN" altLang="en-US" sz="2100" b="1">
                <a:solidFill>
                  <a:schemeClr val="accent2"/>
                </a:solidFill>
                <a:latin typeface="Arial" panose="020B0604020202020204" pitchFamily="34" charset="0"/>
                <a:ea typeface="宋体" panose="02010600030101010101" pitchFamily="2" charset="-122"/>
              </a:rPr>
              <a:t>放鞭炮时不由自主地会捂住耳朵</a:t>
            </a:r>
            <a:r>
              <a:rPr lang="en-US" altLang="zh-CN" sz="2100" b="1">
                <a:solidFill>
                  <a:schemeClr val="accent2"/>
                </a:solidFill>
                <a:latin typeface="Arial" panose="020B0604020202020204" pitchFamily="34" charset="0"/>
                <a:ea typeface="宋体" panose="02010600030101010101" pitchFamily="2" charset="-122"/>
              </a:rPr>
              <a:t>;</a:t>
            </a:r>
          </a:p>
        </p:txBody>
      </p:sp>
      <p:sp>
        <p:nvSpPr>
          <p:cNvPr id="27663" name="文本框 27662"/>
          <p:cNvSpPr txBox="1"/>
          <p:nvPr/>
        </p:nvSpPr>
        <p:spPr>
          <a:xfrm>
            <a:off x="4086225" y="4558904"/>
            <a:ext cx="3561715" cy="414020"/>
          </a:xfrm>
          <a:prstGeom prst="rect">
            <a:avLst/>
          </a:prstGeom>
          <a:solidFill>
            <a:srgbClr val="FFFF00"/>
          </a:solidFill>
          <a:ln w="9525">
            <a:noFill/>
          </a:ln>
        </p:spPr>
        <p:txBody>
          <a:bodyPr wrap="none" anchor="t">
            <a:spAutoFit/>
          </a:bodyPr>
          <a:lstStyle/>
          <a:p>
            <a:r>
              <a:rPr lang="zh-CN" altLang="en-US" sz="2100" b="1">
                <a:solidFill>
                  <a:schemeClr val="accent2"/>
                </a:solidFill>
                <a:latin typeface="Arial" panose="020B0604020202020204" pitchFamily="34" charset="0"/>
                <a:ea typeface="宋体" panose="02010600030101010101" pitchFamily="2" charset="-122"/>
              </a:rPr>
              <a:t>直升机驾驶员为什么戴耳罩</a:t>
            </a:r>
            <a:r>
              <a:rPr lang="en-US" altLang="zh-CN" sz="2100" b="1">
                <a:solidFill>
                  <a:schemeClr val="accent2"/>
                </a:solidFill>
                <a:latin typeface="Arial" panose="020B0604020202020204" pitchFamily="34" charset="0"/>
                <a:ea typeface="宋体" panose="02010600030101010101" pitchFamily="2" charset="-122"/>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5" presetClass="entr" presetSubtype="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 calcmode="lin" valueType="num">
                                      <p:cBhvr>
                                        <p:cTn id="7" dur="1000" fill="hold"/>
                                        <p:tgtEl>
                                          <p:spTgt spid="27656"/>
                                        </p:tgtEl>
                                        <p:attrNameLst>
                                          <p:attrName>ppt_w</p:attrName>
                                        </p:attrNameLst>
                                      </p:cBhvr>
                                      <p:tavLst>
                                        <p:tav tm="0">
                                          <p:val>
                                            <p:fltVal val="0"/>
                                          </p:val>
                                        </p:tav>
                                        <p:tav tm="100000">
                                          <p:val>
                                            <p:strVal val="#ppt_w"/>
                                          </p:val>
                                        </p:tav>
                                      </p:tavLst>
                                    </p:anim>
                                    <p:anim calcmode="lin" valueType="num">
                                      <p:cBhvr>
                                        <p:cTn id="8" dur="1000" fill="hold"/>
                                        <p:tgtEl>
                                          <p:spTgt spid="27656"/>
                                        </p:tgtEl>
                                        <p:attrNameLst>
                                          <p:attrName>ppt_h</p:attrName>
                                        </p:attrNameLst>
                                      </p:cBhvr>
                                      <p:tavLst>
                                        <p:tav tm="0">
                                          <p:val>
                                            <p:fltVal val="0"/>
                                          </p:val>
                                        </p:tav>
                                        <p:tav tm="100000">
                                          <p:val>
                                            <p:strVal val="#ppt_h"/>
                                          </p:val>
                                        </p:tav>
                                      </p:tavLst>
                                    </p:anim>
                                    <p:anim calcmode="lin" valueType="num">
                                      <p:cBhvr>
                                        <p:cTn id="9" dur="1000" fill="hold"/>
                                        <p:tgtEl>
                                          <p:spTgt spid="276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7662"/>
                                        </p:tgtEl>
                                        <p:attrNameLst>
                                          <p:attrName>style.visibility</p:attrName>
                                        </p:attrNameLst>
                                      </p:cBhvr>
                                      <p:to>
                                        <p:strVal val="visible"/>
                                      </p:to>
                                    </p:set>
                                    <p:anim calcmode="lin" valueType="num">
                                      <p:cBhvr>
                                        <p:cTn id="13" dur="1000" fill="hold"/>
                                        <p:tgtEl>
                                          <p:spTgt spid="27662"/>
                                        </p:tgtEl>
                                        <p:attrNameLst>
                                          <p:attrName>ppt_w</p:attrName>
                                        </p:attrNameLst>
                                      </p:cBhvr>
                                      <p:tavLst>
                                        <p:tav tm="0">
                                          <p:val>
                                            <p:fltVal val="0"/>
                                          </p:val>
                                        </p:tav>
                                        <p:tav tm="100000">
                                          <p:val>
                                            <p:strVal val="#ppt_w"/>
                                          </p:val>
                                        </p:tav>
                                      </p:tavLst>
                                    </p:anim>
                                    <p:anim calcmode="lin" valueType="num">
                                      <p:cBhvr>
                                        <p:cTn id="14" dur="1000" fill="hold"/>
                                        <p:tgtEl>
                                          <p:spTgt spid="27662"/>
                                        </p:tgtEl>
                                        <p:attrNameLst>
                                          <p:attrName>ppt_h</p:attrName>
                                        </p:attrNameLst>
                                      </p:cBhvr>
                                      <p:tavLst>
                                        <p:tav tm="0">
                                          <p:val>
                                            <p:fltVal val="0"/>
                                          </p:val>
                                        </p:tav>
                                        <p:tav tm="100000">
                                          <p:val>
                                            <p:strVal val="#ppt_h"/>
                                          </p:val>
                                        </p:tav>
                                      </p:tavLst>
                                    </p:anim>
                                    <p:anim calcmode="lin" valueType="num">
                                      <p:cBhvr>
                                        <p:cTn id="15" dur="1000" fill="hold"/>
                                        <p:tgtEl>
                                          <p:spTgt spid="2766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76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5" presetClass="entr" presetSubtype="0" fill="hold" nodeType="clickEffect">
                                  <p:stCondLst>
                                    <p:cond delay="0"/>
                                  </p:stCondLst>
                                  <p:childTnLst>
                                    <p:set>
                                      <p:cBhvr>
                                        <p:cTn id="20" dur="1" fill="hold">
                                          <p:stCondLst>
                                            <p:cond delay="0"/>
                                          </p:stCondLst>
                                        </p:cTn>
                                        <p:tgtEl>
                                          <p:spTgt spid="27659"/>
                                        </p:tgtEl>
                                        <p:attrNameLst>
                                          <p:attrName>style.visibility</p:attrName>
                                        </p:attrNameLst>
                                      </p:cBhvr>
                                      <p:to>
                                        <p:strVal val="visible"/>
                                      </p:to>
                                    </p:set>
                                    <p:anim calcmode="lin" valueType="num">
                                      <p:cBhvr>
                                        <p:cTn id="21" dur="1000" fill="hold"/>
                                        <p:tgtEl>
                                          <p:spTgt spid="27659"/>
                                        </p:tgtEl>
                                        <p:attrNameLst>
                                          <p:attrName>ppt_w</p:attrName>
                                        </p:attrNameLst>
                                      </p:cBhvr>
                                      <p:tavLst>
                                        <p:tav tm="0">
                                          <p:val>
                                            <p:fltVal val="0"/>
                                          </p:val>
                                        </p:tav>
                                        <p:tav tm="100000">
                                          <p:val>
                                            <p:strVal val="#ppt_w"/>
                                          </p:val>
                                        </p:tav>
                                      </p:tavLst>
                                    </p:anim>
                                    <p:anim calcmode="lin" valueType="num">
                                      <p:cBhvr>
                                        <p:cTn id="22" dur="1000" fill="hold"/>
                                        <p:tgtEl>
                                          <p:spTgt spid="27659"/>
                                        </p:tgtEl>
                                        <p:attrNameLst>
                                          <p:attrName>ppt_h</p:attrName>
                                        </p:attrNameLst>
                                      </p:cBhvr>
                                      <p:tavLst>
                                        <p:tav tm="0">
                                          <p:val>
                                            <p:fltVal val="0"/>
                                          </p:val>
                                        </p:tav>
                                        <p:tav tm="100000">
                                          <p:val>
                                            <p:strVal val="#ppt_h"/>
                                          </p:val>
                                        </p:tav>
                                      </p:tavLst>
                                    </p:anim>
                                    <p:anim calcmode="lin" valueType="num">
                                      <p:cBhvr>
                                        <p:cTn id="23" dur="1000" fill="hold"/>
                                        <p:tgtEl>
                                          <p:spTgt spid="2765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7659"/>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27663"/>
                                        </p:tgtEl>
                                        <p:attrNameLst>
                                          <p:attrName>style.visibility</p:attrName>
                                        </p:attrNameLst>
                                      </p:cBhvr>
                                      <p:to>
                                        <p:strVal val="visible"/>
                                      </p:to>
                                    </p:set>
                                    <p:anim calcmode="lin" valueType="num">
                                      <p:cBhvr>
                                        <p:cTn id="27" dur="1000" fill="hold"/>
                                        <p:tgtEl>
                                          <p:spTgt spid="27663"/>
                                        </p:tgtEl>
                                        <p:attrNameLst>
                                          <p:attrName>ppt_w</p:attrName>
                                        </p:attrNameLst>
                                      </p:cBhvr>
                                      <p:tavLst>
                                        <p:tav tm="0">
                                          <p:val>
                                            <p:fltVal val="0"/>
                                          </p:val>
                                        </p:tav>
                                        <p:tav tm="100000">
                                          <p:val>
                                            <p:strVal val="#ppt_w"/>
                                          </p:val>
                                        </p:tav>
                                      </p:tavLst>
                                    </p:anim>
                                    <p:anim calcmode="lin" valueType="num">
                                      <p:cBhvr>
                                        <p:cTn id="28" dur="1000" fill="hold"/>
                                        <p:tgtEl>
                                          <p:spTgt spid="27663"/>
                                        </p:tgtEl>
                                        <p:attrNameLst>
                                          <p:attrName>ppt_h</p:attrName>
                                        </p:attrNameLst>
                                      </p:cBhvr>
                                      <p:tavLst>
                                        <p:tav tm="0">
                                          <p:val>
                                            <p:fltVal val="0"/>
                                          </p:val>
                                        </p:tav>
                                        <p:tav tm="100000">
                                          <p:val>
                                            <p:strVal val="#ppt_h"/>
                                          </p:val>
                                        </p:tav>
                                      </p:tavLst>
                                    </p:anim>
                                    <p:anim calcmode="lin" valueType="num">
                                      <p:cBhvr>
                                        <p:cTn id="29" dur="1000" fill="hold"/>
                                        <p:tgtEl>
                                          <p:spTgt spid="27663"/>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7663"/>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27653"/>
                                        </p:tgtEl>
                                        <p:attrNameLst>
                                          <p:attrName>style.visibility</p:attrName>
                                        </p:attrNameLst>
                                      </p:cBhvr>
                                      <p:to>
                                        <p:strVal val="visible"/>
                                      </p:to>
                                    </p:set>
                                    <p:anim calcmode="lin" valueType="num">
                                      <p:cBhvr>
                                        <p:cTn id="33" dur="1000" fill="hold"/>
                                        <p:tgtEl>
                                          <p:spTgt spid="27653"/>
                                        </p:tgtEl>
                                        <p:attrNameLst>
                                          <p:attrName>ppt_w</p:attrName>
                                        </p:attrNameLst>
                                      </p:cBhvr>
                                      <p:tavLst>
                                        <p:tav tm="0">
                                          <p:val>
                                            <p:fltVal val="0"/>
                                          </p:val>
                                        </p:tav>
                                        <p:tav tm="100000">
                                          <p:val>
                                            <p:strVal val="#ppt_w"/>
                                          </p:val>
                                        </p:tav>
                                      </p:tavLst>
                                    </p:anim>
                                    <p:anim calcmode="lin" valueType="num">
                                      <p:cBhvr>
                                        <p:cTn id="34" dur="1000" fill="hold"/>
                                        <p:tgtEl>
                                          <p:spTgt spid="27653"/>
                                        </p:tgtEl>
                                        <p:attrNameLst>
                                          <p:attrName>ppt_h</p:attrName>
                                        </p:attrNameLst>
                                      </p:cBhvr>
                                      <p:tavLst>
                                        <p:tav tm="0">
                                          <p:val>
                                            <p:fltVal val="0"/>
                                          </p:val>
                                        </p:tav>
                                        <p:tav tm="100000">
                                          <p:val>
                                            <p:strVal val="#ppt_h"/>
                                          </p:val>
                                        </p:tav>
                                      </p:tavLst>
                                    </p:anim>
                                    <p:anim calcmode="lin" valueType="num">
                                      <p:cBhvr>
                                        <p:cTn id="35" dur="1000" fill="hold"/>
                                        <p:tgtEl>
                                          <p:spTgt spid="2765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7653"/>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27654"/>
                                        </p:tgtEl>
                                        <p:attrNameLst>
                                          <p:attrName>style.visibility</p:attrName>
                                        </p:attrNameLst>
                                      </p:cBhvr>
                                      <p:to>
                                        <p:strVal val="visible"/>
                                      </p:to>
                                    </p:set>
                                    <p:anim calcmode="lin" valueType="num">
                                      <p:cBhvr>
                                        <p:cTn id="39" dur="1000" fill="hold"/>
                                        <p:tgtEl>
                                          <p:spTgt spid="27654"/>
                                        </p:tgtEl>
                                        <p:attrNameLst>
                                          <p:attrName>ppt_w</p:attrName>
                                        </p:attrNameLst>
                                      </p:cBhvr>
                                      <p:tavLst>
                                        <p:tav tm="0">
                                          <p:val>
                                            <p:fltVal val="0"/>
                                          </p:val>
                                        </p:tav>
                                        <p:tav tm="100000">
                                          <p:val>
                                            <p:strVal val="#ppt_w"/>
                                          </p:val>
                                        </p:tav>
                                      </p:tavLst>
                                    </p:anim>
                                    <p:anim calcmode="lin" valueType="num">
                                      <p:cBhvr>
                                        <p:cTn id="40" dur="1000" fill="hold"/>
                                        <p:tgtEl>
                                          <p:spTgt spid="27654"/>
                                        </p:tgtEl>
                                        <p:attrNameLst>
                                          <p:attrName>ppt_h</p:attrName>
                                        </p:attrNameLst>
                                      </p:cBhvr>
                                      <p:tavLst>
                                        <p:tav tm="0">
                                          <p:val>
                                            <p:fltVal val="0"/>
                                          </p:val>
                                        </p:tav>
                                        <p:tav tm="100000">
                                          <p:val>
                                            <p:strVal val="#ppt_h"/>
                                          </p:val>
                                        </p:tav>
                                      </p:tavLst>
                                    </p:anim>
                                    <p:anim calcmode="lin" valueType="num">
                                      <p:cBhvr>
                                        <p:cTn id="41" dur="1000" fill="hold"/>
                                        <p:tgtEl>
                                          <p:spTgt spid="2765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76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62" grpId="0" animBg="1"/>
      <p:bldP spid="2766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7585" name="文本框 47107"/>
          <p:cNvSpPr txBox="1"/>
          <p:nvPr/>
        </p:nvSpPr>
        <p:spPr>
          <a:xfrm>
            <a:off x="887730" y="388620"/>
            <a:ext cx="4787900" cy="583565"/>
          </a:xfrm>
          <a:prstGeom prst="rect">
            <a:avLst/>
          </a:prstGeom>
          <a:noFill/>
          <a:ln w="9525">
            <a:noFill/>
          </a:ln>
        </p:spPr>
        <p:txBody>
          <a:bodyPr wrap="square" anchor="t">
            <a:spAutoFit/>
          </a:bodyPr>
          <a:lstStyle/>
          <a:p>
            <a:r>
              <a:rPr lang="zh-CN" altLang="en-US" sz="3200" b="1">
                <a:solidFill>
                  <a:srgbClr val="FF0000"/>
                </a:solidFill>
                <a:latin typeface="+mj-ea"/>
                <a:ea typeface="+mj-ea"/>
              </a:rPr>
              <a:t>小结：减弱噪声的途径</a:t>
            </a:r>
          </a:p>
        </p:txBody>
      </p:sp>
      <p:sp>
        <p:nvSpPr>
          <p:cNvPr id="67586" name="文本框 47108"/>
          <p:cNvSpPr txBox="1"/>
          <p:nvPr/>
        </p:nvSpPr>
        <p:spPr>
          <a:xfrm>
            <a:off x="887730" y="1168003"/>
            <a:ext cx="6669881" cy="3415030"/>
          </a:xfrm>
          <a:prstGeom prst="rect">
            <a:avLst/>
          </a:prstGeom>
          <a:noFill/>
          <a:ln w="9525">
            <a:noFill/>
          </a:ln>
        </p:spPr>
        <p:txBody>
          <a:bodyPr anchor="t">
            <a:spAutoFit/>
          </a:bodyPr>
          <a:lstStyle/>
          <a:p>
            <a:r>
              <a:rPr lang="en-US" altLang="zh-CN" sz="2400" b="1">
                <a:solidFill>
                  <a:srgbClr val="0000FF"/>
                </a:solidFill>
                <a:latin typeface="Times New Roman" panose="02020603050405020304" charset="0"/>
                <a:ea typeface="宋体" panose="02010600030101010101" pitchFamily="2" charset="-122"/>
              </a:rPr>
              <a:t>1</a:t>
            </a:r>
            <a:r>
              <a:rPr lang="zh-CN" altLang="en-US" sz="2400" b="1">
                <a:solidFill>
                  <a:srgbClr val="0000FF"/>
                </a:solidFill>
                <a:latin typeface="Times New Roman" panose="02020603050405020304" charset="0"/>
                <a:ea typeface="宋体" panose="02010600030101010101" pitchFamily="2" charset="-122"/>
              </a:rPr>
              <a:t>、在声源处减弱：改造声源结构，减小噪声响度；在声源处加防护罩；在内然机排气管处加消声器。</a:t>
            </a:r>
          </a:p>
          <a:p>
            <a:endParaRPr lang="zh-CN" altLang="en-US" sz="2400" b="1">
              <a:solidFill>
                <a:srgbClr val="0000FF"/>
              </a:solidFill>
              <a:latin typeface="Times New Roman" panose="02020603050405020304" charset="0"/>
              <a:ea typeface="宋体" panose="02010600030101010101" pitchFamily="2" charset="-122"/>
            </a:endParaRPr>
          </a:p>
          <a:p>
            <a:r>
              <a:rPr lang="en-US" altLang="zh-CN" sz="2400" b="1">
                <a:solidFill>
                  <a:srgbClr val="0000FF"/>
                </a:solidFill>
                <a:latin typeface="Times New Roman" panose="02020603050405020304" charset="0"/>
                <a:ea typeface="宋体" panose="02010600030101010101" pitchFamily="2" charset="-122"/>
              </a:rPr>
              <a:t>2</a:t>
            </a:r>
            <a:r>
              <a:rPr lang="zh-CN" altLang="en-US" sz="2400" b="1">
                <a:solidFill>
                  <a:srgbClr val="0000FF"/>
                </a:solidFill>
                <a:latin typeface="Times New Roman" panose="02020603050405020304" charset="0"/>
                <a:ea typeface="宋体" panose="02010600030101010101" pitchFamily="2" charset="-122"/>
              </a:rPr>
              <a:t>、在传播过程中减弱：用隔音或吸音材料把噪声声源与外界隔离开。</a:t>
            </a:r>
          </a:p>
          <a:p>
            <a:endParaRPr lang="zh-CN" altLang="en-US" sz="2400" b="1">
              <a:solidFill>
                <a:srgbClr val="0000FF"/>
              </a:solidFill>
              <a:latin typeface="Times New Roman" panose="02020603050405020304" charset="0"/>
              <a:ea typeface="宋体" panose="02010600030101010101" pitchFamily="2" charset="-122"/>
            </a:endParaRPr>
          </a:p>
          <a:p>
            <a:r>
              <a:rPr lang="en-US" altLang="zh-CN" sz="2400" b="1">
                <a:solidFill>
                  <a:srgbClr val="0000FF"/>
                </a:solidFill>
                <a:latin typeface="Times New Roman" panose="02020603050405020304" charset="0"/>
                <a:ea typeface="宋体" panose="02010600030101010101" pitchFamily="2" charset="-122"/>
              </a:rPr>
              <a:t>3</a:t>
            </a:r>
            <a:r>
              <a:rPr lang="zh-CN" altLang="en-US" sz="2400" b="1">
                <a:solidFill>
                  <a:srgbClr val="0000FF"/>
                </a:solidFill>
                <a:latin typeface="Times New Roman" panose="02020603050405020304" charset="0"/>
                <a:ea typeface="宋体" panose="02010600030101010101" pitchFamily="2" charset="-122"/>
              </a:rPr>
              <a:t>、在人耳处减弱：戴防噪声耳塞，用手指塞住耳朵等。</a:t>
            </a: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文本框 34819"/>
          <p:cNvSpPr txBox="1"/>
          <p:nvPr/>
        </p:nvSpPr>
        <p:spPr>
          <a:xfrm>
            <a:off x="961073" y="1053306"/>
            <a:ext cx="6934200" cy="521970"/>
          </a:xfrm>
          <a:prstGeom prst="rect">
            <a:avLst/>
          </a:prstGeom>
          <a:noFill/>
          <a:ln w="9525">
            <a:noFill/>
          </a:ln>
        </p:spPr>
        <p:txBody>
          <a:bodyPr wrap="none" anchor="t">
            <a:spAutoFit/>
          </a:bodyPr>
          <a:lstStyle/>
          <a:p>
            <a:r>
              <a:rPr lang="zh-CN" altLang="en-US" sz="2800" b="1">
                <a:solidFill>
                  <a:schemeClr val="tx1"/>
                </a:solidFill>
                <a:latin typeface="Arial" panose="020B0604020202020204" pitchFamily="34" charset="0"/>
                <a:ea typeface="宋体" panose="02010600030101010101" pitchFamily="2" charset="-122"/>
              </a:rPr>
              <a:t>家居生活中</a:t>
            </a:r>
            <a:r>
              <a:rPr lang="en-US" altLang="zh-CN" sz="2800" b="1">
                <a:solidFill>
                  <a:schemeClr val="tx1"/>
                </a:solidFill>
                <a:latin typeface="Arial" panose="020B0604020202020204" pitchFamily="34" charset="0"/>
                <a:ea typeface="宋体" panose="02010600030101010101" pitchFamily="2" charset="-122"/>
              </a:rPr>
              <a:t>,</a:t>
            </a:r>
            <a:r>
              <a:rPr lang="zh-CN" altLang="en-US" sz="2800" b="1">
                <a:solidFill>
                  <a:schemeClr val="tx1"/>
                </a:solidFill>
                <a:latin typeface="Arial" panose="020B0604020202020204" pitchFamily="34" charset="0"/>
                <a:ea typeface="宋体" panose="02010600030101010101" pitchFamily="2" charset="-122"/>
              </a:rPr>
              <a:t>有哪些地方有防止噪声的措施</a:t>
            </a:r>
            <a:r>
              <a:rPr lang="en-US" altLang="zh-CN" sz="2800" b="1">
                <a:solidFill>
                  <a:schemeClr val="tx1"/>
                </a:solidFill>
                <a:latin typeface="Arial" panose="020B0604020202020204" pitchFamily="34" charset="0"/>
                <a:ea typeface="宋体" panose="02010600030101010101" pitchFamily="2" charset="-122"/>
              </a:rPr>
              <a:t>?</a:t>
            </a:r>
          </a:p>
        </p:txBody>
      </p:sp>
      <p:sp>
        <p:nvSpPr>
          <p:cNvPr id="69634" name="文本框 34820"/>
          <p:cNvSpPr txBox="1"/>
          <p:nvPr/>
        </p:nvSpPr>
        <p:spPr>
          <a:xfrm>
            <a:off x="961390" y="226695"/>
            <a:ext cx="1684020" cy="645160"/>
          </a:xfrm>
          <a:prstGeom prst="rect">
            <a:avLst/>
          </a:prstGeom>
          <a:noFill/>
          <a:ln w="9525">
            <a:noFill/>
          </a:ln>
        </p:spPr>
        <p:txBody>
          <a:bodyPr wrap="square" anchor="t">
            <a:spAutoFit/>
          </a:bodyPr>
          <a:lstStyle/>
          <a:p>
            <a:r>
              <a:rPr lang="en-US" altLang="zh-CN" sz="3600" b="1">
                <a:solidFill>
                  <a:srgbClr val="0000FF"/>
                </a:solidFill>
                <a:latin typeface="Arial" panose="020B0604020202020204" pitchFamily="34" charset="0"/>
                <a:ea typeface="宋体" panose="02010600030101010101" pitchFamily="2" charset="-122"/>
              </a:rPr>
              <a:t>[</a:t>
            </a:r>
            <a:r>
              <a:rPr lang="zh-CN" altLang="en-US" sz="3600" b="1">
                <a:solidFill>
                  <a:srgbClr val="0000FF"/>
                </a:solidFill>
                <a:latin typeface="Arial" panose="020B0604020202020204" pitchFamily="34" charset="0"/>
                <a:ea typeface="宋体" panose="02010600030101010101" pitchFamily="2" charset="-122"/>
              </a:rPr>
              <a:t>讨论</a:t>
            </a:r>
            <a:r>
              <a:rPr lang="en-US" altLang="zh-CN" sz="3600" b="1">
                <a:solidFill>
                  <a:srgbClr val="0000FF"/>
                </a:solidFill>
                <a:latin typeface="Arial" panose="020B0604020202020204" pitchFamily="34" charset="0"/>
                <a:ea typeface="宋体" panose="02010600030101010101" pitchFamily="2" charset="-122"/>
              </a:rPr>
              <a:t>]</a:t>
            </a:r>
          </a:p>
        </p:txBody>
      </p:sp>
      <p:pic>
        <p:nvPicPr>
          <p:cNvPr id="34823" name="内容占位符 34822" descr="窗帘装饰系列 NO.2"/>
          <p:cNvPicPr>
            <a:picLocks noGrp="1" noChangeAspect="1"/>
          </p:cNvPicPr>
          <p:nvPr>
            <p:ph sz="half" idx="1"/>
          </p:nvPr>
        </p:nvPicPr>
        <p:blipFill>
          <a:blip r:embed="rId3"/>
          <a:stretch>
            <a:fillRect/>
          </a:stretch>
        </p:blipFill>
        <p:spPr>
          <a:xfrm>
            <a:off x="1209596" y="1575276"/>
            <a:ext cx="2871788" cy="2443163"/>
          </a:xfrm>
          <a:ln w="57150">
            <a:solidFill>
              <a:schemeClr val="accent2"/>
            </a:solidFill>
            <a:miter/>
          </a:ln>
        </p:spPr>
      </p:pic>
      <p:pic>
        <p:nvPicPr>
          <p:cNvPr id="34831" name="内容占位符 34830" descr="PTFE%E6%A9%A1%E8%83%B6%E5%AE%B6%E5%85%B7%E8%84%9A%E5%9E%AB"/>
          <p:cNvPicPr>
            <a:picLocks noGrp="1" noChangeAspect="1"/>
          </p:cNvPicPr>
          <p:nvPr>
            <p:ph sz="half" idx="2"/>
          </p:nvPr>
        </p:nvPicPr>
        <p:blipFill>
          <a:blip r:embed="rId4"/>
          <a:stretch>
            <a:fillRect/>
          </a:stretch>
        </p:blipFill>
        <p:spPr>
          <a:xfrm>
            <a:off x="4572239" y="1679813"/>
            <a:ext cx="2593181" cy="2339578"/>
          </a:xfrm>
          <a:ln w="57150">
            <a:solidFill>
              <a:srgbClr val="FF0000"/>
            </a:solidFill>
            <a:miter/>
          </a:ln>
        </p:spPr>
      </p:pic>
      <p:sp>
        <p:nvSpPr>
          <p:cNvPr id="34834" name="文本框 34833"/>
          <p:cNvSpPr txBox="1"/>
          <p:nvPr/>
        </p:nvSpPr>
        <p:spPr>
          <a:xfrm>
            <a:off x="1111250" y="4107577"/>
            <a:ext cx="2970610" cy="829945"/>
          </a:xfrm>
          <a:prstGeom prst="rect">
            <a:avLst/>
          </a:prstGeom>
          <a:solidFill>
            <a:srgbClr val="FFFF00"/>
          </a:solidFill>
          <a:ln w="9525">
            <a:noFill/>
          </a:ln>
        </p:spPr>
        <p:txBody>
          <a:bodyPr anchor="t">
            <a:spAutoFit/>
          </a:bodyPr>
          <a:lstStyle/>
          <a:p>
            <a:r>
              <a:rPr lang="zh-CN" altLang="en-US" sz="2400" b="1">
                <a:solidFill>
                  <a:schemeClr val="accent2"/>
                </a:solidFill>
                <a:latin typeface="Arial" panose="020B0604020202020204" pitchFamily="34" charset="0"/>
                <a:ea typeface="宋体" panose="02010600030101010101" pitchFamily="2" charset="-122"/>
              </a:rPr>
              <a:t>安装窗帘是在声音传播过程中减弱噪声</a:t>
            </a:r>
            <a:r>
              <a:rPr lang="en-US" altLang="zh-CN" sz="2400" b="1">
                <a:solidFill>
                  <a:schemeClr val="accent2"/>
                </a:solidFill>
                <a:latin typeface="Arial" panose="020B0604020202020204" pitchFamily="34" charset="0"/>
                <a:ea typeface="宋体" panose="02010600030101010101" pitchFamily="2" charset="-122"/>
              </a:rPr>
              <a:t>.</a:t>
            </a:r>
          </a:p>
        </p:txBody>
      </p:sp>
      <p:sp>
        <p:nvSpPr>
          <p:cNvPr id="34836" name="文本框 34835"/>
          <p:cNvSpPr txBox="1"/>
          <p:nvPr/>
        </p:nvSpPr>
        <p:spPr>
          <a:xfrm>
            <a:off x="4385549" y="4107974"/>
            <a:ext cx="3509963" cy="829945"/>
          </a:xfrm>
          <a:prstGeom prst="rect">
            <a:avLst/>
          </a:prstGeom>
          <a:solidFill>
            <a:srgbClr val="FFFF00"/>
          </a:solidFill>
          <a:ln w="9525">
            <a:noFill/>
          </a:ln>
        </p:spPr>
        <p:txBody>
          <a:bodyPr anchor="t">
            <a:spAutoFit/>
          </a:bodyPr>
          <a:lstStyle/>
          <a:p>
            <a:r>
              <a:rPr lang="zh-CN" altLang="en-US" sz="2400" b="1">
                <a:solidFill>
                  <a:schemeClr val="accent2"/>
                </a:solidFill>
                <a:latin typeface="Arial" panose="020B0604020202020204" pitchFamily="34" charset="0"/>
                <a:ea typeface="宋体" panose="02010600030101010101" pitchFamily="2" charset="-122"/>
              </a:rPr>
              <a:t>凳子</a:t>
            </a:r>
            <a:r>
              <a:rPr lang="en-US" altLang="zh-CN" sz="2400" b="1">
                <a:solidFill>
                  <a:schemeClr val="accent2"/>
                </a:solidFill>
                <a:latin typeface="Arial" panose="020B0604020202020204" pitchFamily="34" charset="0"/>
                <a:ea typeface="宋体" panose="02010600030101010101" pitchFamily="2" charset="-122"/>
              </a:rPr>
              <a:t>,</a:t>
            </a:r>
            <a:r>
              <a:rPr lang="zh-CN" altLang="en-US" sz="2400" b="1">
                <a:solidFill>
                  <a:schemeClr val="accent2"/>
                </a:solidFill>
                <a:latin typeface="Arial" panose="020B0604020202020204" pitchFamily="34" charset="0"/>
                <a:ea typeface="宋体" panose="02010600030101010101" pitchFamily="2" charset="-122"/>
              </a:rPr>
              <a:t>椅子脚上安装橡胶垫是在声源处减弱噪声</a:t>
            </a:r>
            <a:r>
              <a:rPr lang="en-US" altLang="zh-CN" sz="2400" b="1">
                <a:solidFill>
                  <a:schemeClr val="accent2"/>
                </a:solidFill>
                <a:latin typeface="Arial" panose="020B0604020202020204" pitchFamily="34" charset="0"/>
                <a:ea typeface="宋体" panose="02010600030101010101" pitchFamily="2" charset="-122"/>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wheel(1)">
                                      <p:cBhvr>
                                        <p:cTn id="7" dur="2000"/>
                                        <p:tgtEl>
                                          <p:spTgt spid="34823"/>
                                        </p:tgtEl>
                                      </p:cBhvr>
                                    </p:animEffect>
                                  </p:childTnLst>
                                </p:cTn>
                              </p:par>
                            </p:childTnLst>
                          </p:cTn>
                        </p:par>
                        <p:par>
                          <p:cTn id="8" fill="hold" nodeType="afterGroup">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4834"/>
                                        </p:tgtEl>
                                        <p:attrNameLst>
                                          <p:attrName>style.visibility</p:attrName>
                                        </p:attrNameLst>
                                      </p:cBhvr>
                                      <p:to>
                                        <p:strVal val="visible"/>
                                      </p:to>
                                    </p:set>
                                    <p:animEffect transition="in" filter="wheel(1)">
                                      <p:cBhvr>
                                        <p:cTn id="11" dur="2000"/>
                                        <p:tgtEl>
                                          <p:spTgt spid="34834"/>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34831"/>
                                        </p:tgtEl>
                                        <p:attrNameLst>
                                          <p:attrName>style.visibility</p:attrName>
                                        </p:attrNameLst>
                                      </p:cBhvr>
                                      <p:to>
                                        <p:strVal val="visible"/>
                                      </p:to>
                                    </p:set>
                                    <p:animEffect transition="in" filter="wedge">
                                      <p:cBhvr>
                                        <p:cTn id="16" dur="2000"/>
                                        <p:tgtEl>
                                          <p:spTgt spid="34831"/>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4836"/>
                                        </p:tgtEl>
                                        <p:attrNameLst>
                                          <p:attrName>style.visibility</p:attrName>
                                        </p:attrNameLst>
                                      </p:cBhvr>
                                      <p:to>
                                        <p:strVal val="visible"/>
                                      </p:to>
                                    </p:set>
                                    <p:animEffect transition="in" filter="wedge">
                                      <p:cBhvr>
                                        <p:cTn id="19" dur="2000"/>
                                        <p:tgtEl>
                                          <p:spTgt spid="34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4" grpId="0" animBg="1"/>
      <p:bldP spid="3483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901065" y="413385"/>
            <a:ext cx="3670935" cy="368300"/>
          </a:xfrm>
          <a:prstGeom prst="rect">
            <a:avLst/>
          </a:prstGeom>
          <a:noFill/>
        </p:spPr>
        <p:txBody>
          <a:bodyPr wrap="square" rtlCol="0">
            <a:spAutoFit/>
          </a:bodyPr>
          <a:lstStyle/>
          <a:p>
            <a:r>
              <a:rPr lang="zh-CN" altLang="en-US"/>
              <a:t>拓展练习</a:t>
            </a:r>
          </a:p>
        </p:txBody>
      </p:sp>
      <p:sp>
        <p:nvSpPr>
          <p:cNvPr id="7" name="云形 6"/>
          <p:cNvSpPr/>
          <p:nvPr/>
        </p:nvSpPr>
        <p:spPr>
          <a:xfrm>
            <a:off x="274955" y="400685"/>
            <a:ext cx="3448050" cy="935990"/>
          </a:xfrm>
          <a:prstGeom prst="cloud">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i="1">
                <a:solidFill>
                  <a:srgbClr val="FF0000"/>
                </a:solidFill>
                <a:latin typeface="黑体" panose="02010609060101010101" pitchFamily="49" charset="-122"/>
                <a:ea typeface="黑体" panose="02010609060101010101" pitchFamily="49" charset="-122"/>
              </a:rPr>
              <a:t>知识拓展</a:t>
            </a:r>
          </a:p>
        </p:txBody>
      </p:sp>
      <p:sp>
        <p:nvSpPr>
          <p:cNvPr id="3" name="文本框 2"/>
          <p:cNvSpPr txBox="1"/>
          <p:nvPr/>
        </p:nvSpPr>
        <p:spPr>
          <a:xfrm>
            <a:off x="3712210" y="1654175"/>
            <a:ext cx="3740150" cy="1568450"/>
          </a:xfrm>
          <a:prstGeom prst="rect">
            <a:avLst/>
          </a:prstGeom>
          <a:noFill/>
        </p:spPr>
        <p:txBody>
          <a:bodyPr wrap="square" rtlCol="0">
            <a:spAutoFit/>
          </a:bodyPr>
          <a:lstStyle/>
          <a:p>
            <a:r>
              <a:rPr lang="en-US" altLang="zh-CN" sz="3200" b="1">
                <a:solidFill>
                  <a:srgbClr val="0000FF"/>
                </a:solidFill>
                <a:latin typeface="黑体" panose="02010609060101010101" pitchFamily="49" charset="-122"/>
                <a:ea typeface="黑体" panose="02010609060101010101" pitchFamily="49" charset="-122"/>
              </a:rPr>
              <a:t>  </a:t>
            </a:r>
            <a:r>
              <a:rPr lang="zh-CN" altLang="en-US" sz="3200" b="1">
                <a:solidFill>
                  <a:srgbClr val="0000FF"/>
                </a:solidFill>
                <a:latin typeface="黑体" panose="02010609060101010101" pitchFamily="49" charset="-122"/>
                <a:ea typeface="黑体" panose="02010609060101010101" pitchFamily="49" charset="-122"/>
              </a:rPr>
              <a:t>说一说：在生活中你知道哪里</a:t>
            </a:r>
            <a:r>
              <a:rPr lang="zh-CN" altLang="en-US" sz="3200" b="1">
                <a:solidFill>
                  <a:srgbClr val="0000FF"/>
                </a:solidFill>
                <a:latin typeface="黑体" panose="02010609060101010101" pitchFamily="49" charset="-122"/>
                <a:ea typeface="黑体" panose="02010609060101010101" pitchFamily="49" charset="-122"/>
                <a:sym typeface="+mn-ea"/>
              </a:rPr>
              <a:t>利用了</a:t>
            </a:r>
            <a:r>
              <a:rPr lang="zh-CN" altLang="en-US" sz="3200" b="1">
                <a:solidFill>
                  <a:srgbClr val="0000FF"/>
                </a:solidFill>
                <a:latin typeface="黑体" panose="02010609060101010101" pitchFamily="49" charset="-122"/>
                <a:ea typeface="黑体" panose="02010609060101010101" pitchFamily="49" charset="-122"/>
              </a:rPr>
              <a:t>噪声吗？</a:t>
            </a: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3711575" y="833755"/>
            <a:ext cx="5233670" cy="3723005"/>
          </a:xfrm>
          <a:prstGeom prst="rect">
            <a:avLst/>
          </a:prstGeom>
          <a:noFill/>
        </p:spPr>
        <p:txBody>
          <a:bodyPr wrap="square" rtlCol="0">
            <a:spAutoFit/>
          </a:bodyPr>
          <a:lstStyle/>
          <a:p>
            <a:r>
              <a:rPr lang="en-US" altLang="zh-CN" b="1">
                <a:solidFill>
                  <a:srgbClr val="0000FF"/>
                </a:solidFill>
                <a:sym typeface="+mn-ea"/>
              </a:rPr>
              <a:t> </a:t>
            </a:r>
            <a:r>
              <a:rPr lang="zh-CN" altLang="en-US" sz="2800" b="1">
                <a:solidFill>
                  <a:srgbClr val="0000FF"/>
                </a:solidFill>
                <a:sym typeface="+mn-ea"/>
              </a:rPr>
              <a:t>噪声的危害和控制</a:t>
            </a:r>
            <a:endParaRPr lang="zh-CN" altLang="en-US" sz="2800" b="1">
              <a:solidFill>
                <a:srgbClr val="0000FF"/>
              </a:solidFill>
            </a:endParaRPr>
          </a:p>
          <a:p>
            <a:endParaRPr lang="zh-CN" altLang="en-US" sz="2800" b="1">
              <a:solidFill>
                <a:srgbClr val="FF0000"/>
              </a:solidFill>
            </a:endParaRPr>
          </a:p>
          <a:p>
            <a:r>
              <a:rPr lang="zh-CN" altLang="en-US" b="1">
                <a:solidFill>
                  <a:srgbClr val="FF0000"/>
                </a:solidFill>
                <a:sym typeface="+mn-ea"/>
              </a:rPr>
              <a:t>         </a:t>
            </a:r>
            <a:r>
              <a:rPr lang="zh-CN" altLang="en-US" sz="2000" b="1">
                <a:solidFill>
                  <a:srgbClr val="FF0000"/>
                </a:solidFill>
                <a:sym typeface="+mn-ea"/>
              </a:rPr>
              <a:t>              物理学角度</a:t>
            </a:r>
            <a:endParaRPr lang="zh-CN" altLang="en-US" sz="2000" b="1">
              <a:solidFill>
                <a:srgbClr val="FF0000"/>
              </a:solidFill>
            </a:endParaRPr>
          </a:p>
          <a:p>
            <a:r>
              <a:rPr lang="zh-CN" altLang="en-US" sz="2000" b="1">
                <a:solidFill>
                  <a:srgbClr val="FF0000"/>
                </a:solidFill>
                <a:sym typeface="+mn-ea"/>
              </a:rPr>
              <a:t>噪声的来源</a:t>
            </a:r>
            <a:endParaRPr lang="zh-CN" altLang="en-US" sz="2000" b="1">
              <a:solidFill>
                <a:srgbClr val="FF0000"/>
              </a:solidFill>
            </a:endParaRPr>
          </a:p>
          <a:p>
            <a:r>
              <a:rPr lang="zh-CN" altLang="en-US" sz="2000" b="1">
                <a:solidFill>
                  <a:srgbClr val="FF0000"/>
                </a:solidFill>
                <a:sym typeface="+mn-ea"/>
              </a:rPr>
              <a:t>                       环境保护角度</a:t>
            </a:r>
            <a:endParaRPr lang="zh-CN" altLang="en-US" sz="2000" b="1">
              <a:solidFill>
                <a:srgbClr val="FF0000"/>
              </a:solidFill>
            </a:endParaRPr>
          </a:p>
          <a:p>
            <a:r>
              <a:rPr lang="zh-CN" altLang="en-US" sz="2000" b="1">
                <a:solidFill>
                  <a:srgbClr val="FF0000"/>
                </a:solidFill>
                <a:sym typeface="+mn-ea"/>
              </a:rPr>
              <a:t>                                 等级</a:t>
            </a:r>
            <a:endParaRPr lang="zh-CN" altLang="en-US" sz="2000" b="1">
              <a:solidFill>
                <a:srgbClr val="FF0000"/>
              </a:solidFill>
            </a:endParaRPr>
          </a:p>
          <a:p>
            <a:r>
              <a:rPr lang="zh-CN" altLang="en-US" sz="2000" b="1">
                <a:solidFill>
                  <a:srgbClr val="FF0000"/>
                </a:solidFill>
                <a:sym typeface="+mn-ea"/>
              </a:rPr>
              <a:t>噪声的等级和危害</a:t>
            </a:r>
            <a:endParaRPr lang="zh-CN" altLang="en-US" sz="2000" b="1">
              <a:solidFill>
                <a:srgbClr val="FF0000"/>
              </a:solidFill>
            </a:endParaRPr>
          </a:p>
          <a:p>
            <a:r>
              <a:rPr lang="zh-CN" altLang="en-US" sz="2000" b="1">
                <a:solidFill>
                  <a:srgbClr val="FF0000"/>
                </a:solidFill>
                <a:sym typeface="+mn-ea"/>
              </a:rPr>
              <a:t>                                 危害</a:t>
            </a:r>
            <a:endParaRPr lang="zh-CN" altLang="en-US" sz="2000" b="1">
              <a:solidFill>
                <a:srgbClr val="FF0000"/>
              </a:solidFill>
            </a:endParaRPr>
          </a:p>
          <a:p>
            <a:r>
              <a:rPr lang="zh-CN" altLang="en-US" sz="2000" b="1">
                <a:solidFill>
                  <a:srgbClr val="FF0000"/>
                </a:solidFill>
                <a:sym typeface="+mn-ea"/>
              </a:rPr>
              <a:t>                      防止噪声的产生</a:t>
            </a:r>
            <a:endParaRPr lang="zh-CN" altLang="en-US" sz="2000" b="1">
              <a:solidFill>
                <a:srgbClr val="FF0000"/>
              </a:solidFill>
            </a:endParaRPr>
          </a:p>
          <a:p>
            <a:r>
              <a:rPr lang="zh-CN" altLang="en-US" sz="2000" b="1">
                <a:solidFill>
                  <a:srgbClr val="FF0000"/>
                </a:solidFill>
                <a:sym typeface="+mn-ea"/>
              </a:rPr>
              <a:t>噪声的控制    阻断噪声的传播</a:t>
            </a:r>
            <a:endParaRPr lang="zh-CN" altLang="en-US" sz="2000" b="1">
              <a:solidFill>
                <a:srgbClr val="FF0000"/>
              </a:solidFill>
            </a:endParaRPr>
          </a:p>
          <a:p>
            <a:r>
              <a:rPr lang="zh-CN" altLang="en-US" sz="2000" b="1">
                <a:solidFill>
                  <a:srgbClr val="FF0000"/>
                </a:solidFill>
                <a:sym typeface="+mn-ea"/>
              </a:rPr>
              <a:t>                      防止噪声进入人耳</a:t>
            </a:r>
            <a:endParaRPr lang="zh-CN" altLang="en-US" sz="2000"/>
          </a:p>
        </p:txBody>
      </p:sp>
      <p:sp>
        <p:nvSpPr>
          <p:cNvPr id="4" name="左大括号 3"/>
          <p:cNvSpPr/>
          <p:nvPr/>
        </p:nvSpPr>
        <p:spPr>
          <a:xfrm>
            <a:off x="5167630" y="1973580"/>
            <a:ext cx="175895" cy="4686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左大括号 4"/>
          <p:cNvSpPr/>
          <p:nvPr/>
        </p:nvSpPr>
        <p:spPr>
          <a:xfrm>
            <a:off x="5909945" y="2864485"/>
            <a:ext cx="175895" cy="4686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左大括号 5"/>
          <p:cNvSpPr/>
          <p:nvPr/>
        </p:nvSpPr>
        <p:spPr>
          <a:xfrm>
            <a:off x="5167630" y="3797935"/>
            <a:ext cx="175895" cy="4686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云形 6"/>
          <p:cNvSpPr/>
          <p:nvPr/>
        </p:nvSpPr>
        <p:spPr>
          <a:xfrm>
            <a:off x="274955" y="400685"/>
            <a:ext cx="3171825" cy="935990"/>
          </a:xfrm>
          <a:prstGeom prst="cloud">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i="1">
                <a:solidFill>
                  <a:srgbClr val="FF0000"/>
                </a:solidFill>
                <a:latin typeface="黑体" panose="02010609060101010101" pitchFamily="49" charset="-122"/>
                <a:ea typeface="黑体" panose="02010609060101010101" pitchFamily="49" charset="-122"/>
              </a:rPr>
              <a:t>谈收获</a:t>
            </a:r>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标题 1"/>
          <p:cNvSpPr>
            <a:spLocks noGrp="1"/>
          </p:cNvSpPr>
          <p:nvPr>
            <p:ph type="ctrTitle"/>
          </p:nvPr>
        </p:nvSpPr>
        <p:spPr>
          <a:xfrm>
            <a:off x="3711893" y="821690"/>
            <a:ext cx="5256212" cy="2322513"/>
          </a:xfrm>
        </p:spPr>
        <p:txBody>
          <a:bodyPr vert="horz" wrap="square" lIns="91440" tIns="45720" rIns="91440" bIns="45720" anchor="ctr"/>
          <a:lstStyle>
            <a:lvl1pPr lvl="0">
              <a:defRPr/>
            </a:lvl1pPr>
          </a:lstStyle>
          <a:p>
            <a:pPr lvl="0" algn="l" eaLnBrk="1" hangingPunct="1"/>
            <a:r>
              <a:rPr lang="en-US" altLang="zh-CN" sz="2000">
                <a:latin typeface="Arial" panose="020B0604020202020204" pitchFamily="34" charset="0"/>
                <a:ea typeface="宋体" panose="02010600030101010101" pitchFamily="2" charset="-122"/>
                <a:sym typeface="+mn-ea"/>
              </a:rPr>
              <a:t>1.</a:t>
            </a:r>
            <a:r>
              <a:rPr lang="zh-CN" altLang="en-US" sz="2000">
                <a:latin typeface="Arial" panose="020B0604020202020204" pitchFamily="34" charset="0"/>
                <a:ea typeface="宋体" panose="02010600030101010101" pitchFamily="2" charset="-122"/>
                <a:sym typeface="+mn-ea"/>
              </a:rPr>
              <a:t>物理学中把发声体做</a:t>
            </a:r>
            <a:r>
              <a:rPr lang="zh-CN" altLang="en-US" sz="2000" u="sng">
                <a:latin typeface="Arial" panose="020B0604020202020204" pitchFamily="34" charset="0"/>
                <a:ea typeface="宋体" panose="02010600030101010101" pitchFamily="2" charset="-122"/>
                <a:sym typeface="+mn-ea"/>
              </a:rPr>
              <a:t>                       </a:t>
            </a:r>
            <a:r>
              <a:rPr lang="zh-CN" altLang="en-US" sz="2000">
                <a:latin typeface="Arial" panose="020B0604020202020204" pitchFamily="34" charset="0"/>
                <a:ea typeface="宋体" panose="02010600030101010101" pitchFamily="2" charset="-122"/>
                <a:sym typeface="+mn-ea"/>
              </a:rPr>
              <a:t>时所</a:t>
            </a:r>
            <a:br>
              <a:rPr lang="zh-CN" altLang="en-US" sz="2000" b="1">
                <a:solidFill>
                  <a:schemeClr val="tx1"/>
                </a:solidFill>
                <a:latin typeface="Arial" panose="020B0604020202020204" pitchFamily="34" charset="0"/>
                <a:ea typeface="宋体" panose="02010600030101010101" pitchFamily="2" charset="-122"/>
              </a:rPr>
            </a:br>
            <a:r>
              <a:rPr lang="zh-CN" altLang="en-US" sz="2000">
                <a:latin typeface="Arial" panose="020B0604020202020204" pitchFamily="34" charset="0"/>
                <a:ea typeface="宋体" panose="02010600030101010101" pitchFamily="2" charset="-122"/>
                <a:sym typeface="+mn-ea"/>
              </a:rPr>
              <a:t>发出的声音叫噪声</a:t>
            </a:r>
            <a:r>
              <a:rPr lang="en-US" altLang="zh-CN" sz="2000">
                <a:latin typeface="Arial" panose="020B0604020202020204" pitchFamily="34" charset="0"/>
                <a:ea typeface="宋体" panose="02010600030101010101" pitchFamily="2" charset="-122"/>
                <a:sym typeface="+mn-ea"/>
              </a:rPr>
              <a:t>. </a:t>
            </a:r>
            <a:r>
              <a:rPr lang="zh-CN" altLang="en-US" sz="2000">
                <a:latin typeface="Arial" panose="020B0604020202020204" pitchFamily="34" charset="0"/>
                <a:ea typeface="宋体" panose="02010600030101010101" pitchFamily="2" charset="-122"/>
                <a:sym typeface="+mn-ea"/>
              </a:rPr>
              <a:t>从环境保护上说</a:t>
            </a:r>
            <a:r>
              <a:rPr lang="en-US" altLang="zh-CN" sz="2000">
                <a:latin typeface="Arial" panose="020B0604020202020204" pitchFamily="34" charset="0"/>
                <a:ea typeface="宋体" panose="02010600030101010101" pitchFamily="2" charset="-122"/>
                <a:sym typeface="+mn-ea"/>
              </a:rPr>
              <a:t>, </a:t>
            </a:r>
            <a:r>
              <a:rPr lang="zh-CN" altLang="en-US" sz="2000">
                <a:latin typeface="Arial" panose="020B0604020202020204" pitchFamily="34" charset="0"/>
                <a:ea typeface="宋体" panose="02010600030101010101" pitchFamily="2" charset="-122"/>
                <a:sym typeface="+mn-ea"/>
              </a:rPr>
              <a:t>凡是</a:t>
            </a:r>
            <a:br>
              <a:rPr lang="zh-CN" altLang="en-US" sz="2000" b="1">
                <a:solidFill>
                  <a:schemeClr val="tx1"/>
                </a:solidFill>
                <a:latin typeface="Arial" panose="020B0604020202020204" pitchFamily="34" charset="0"/>
                <a:ea typeface="宋体" panose="02010600030101010101" pitchFamily="2" charset="-122"/>
              </a:rPr>
            </a:br>
            <a:r>
              <a:rPr lang="zh-CN" altLang="en-US" sz="2000" u="sng">
                <a:latin typeface="Arial" panose="020B0604020202020204" pitchFamily="34" charset="0"/>
                <a:ea typeface="宋体" panose="02010600030101010101" pitchFamily="2" charset="-122"/>
                <a:sym typeface="+mn-ea"/>
              </a:rPr>
              <a:t>                                                              </a:t>
            </a:r>
            <a:r>
              <a:rPr lang="zh-CN" altLang="en-US" sz="2000">
                <a:latin typeface="Arial" panose="020B0604020202020204" pitchFamily="34" charset="0"/>
                <a:ea typeface="宋体" panose="02010600030101010101" pitchFamily="2" charset="-122"/>
                <a:sym typeface="+mn-ea"/>
              </a:rPr>
              <a:t>的</a:t>
            </a:r>
            <a:br>
              <a:rPr lang="zh-CN" altLang="en-US" sz="2000" b="1">
                <a:solidFill>
                  <a:schemeClr val="tx1"/>
                </a:solidFill>
                <a:latin typeface="Arial" panose="020B0604020202020204" pitchFamily="34" charset="0"/>
                <a:ea typeface="宋体" panose="02010600030101010101" pitchFamily="2" charset="-122"/>
              </a:rPr>
            </a:br>
            <a:r>
              <a:rPr lang="zh-CN" altLang="en-US" sz="2000">
                <a:latin typeface="Arial" panose="020B0604020202020204" pitchFamily="34" charset="0"/>
                <a:ea typeface="宋体" panose="02010600030101010101" pitchFamily="2" charset="-122"/>
                <a:sym typeface="+mn-ea"/>
              </a:rPr>
              <a:t>声音</a:t>
            </a:r>
            <a:r>
              <a:rPr lang="en-US" altLang="zh-CN" sz="2000">
                <a:latin typeface="Arial" panose="020B0604020202020204" pitchFamily="34" charset="0"/>
                <a:ea typeface="宋体" panose="02010600030101010101" pitchFamily="2" charset="-122"/>
                <a:sym typeface="+mn-ea"/>
              </a:rPr>
              <a:t>,</a:t>
            </a:r>
            <a:r>
              <a:rPr lang="zh-CN" altLang="en-US" sz="2000">
                <a:latin typeface="Arial" panose="020B0604020202020204" pitchFamily="34" charset="0"/>
                <a:ea typeface="宋体" panose="02010600030101010101" pitchFamily="2" charset="-122"/>
                <a:sym typeface="+mn-ea"/>
              </a:rPr>
              <a:t>都属噪声</a:t>
            </a:r>
            <a:r>
              <a:rPr lang="en-US" altLang="zh-CN" sz="2000">
                <a:latin typeface="Arial" panose="020B0604020202020204" pitchFamily="34" charset="0"/>
                <a:ea typeface="宋体" panose="02010600030101010101" pitchFamily="2" charset="-122"/>
                <a:sym typeface="+mn-ea"/>
              </a:rPr>
              <a:t>.</a:t>
            </a:r>
            <a:br>
              <a:rPr lang="en-US" altLang="zh-CN" sz="2000" b="1">
                <a:solidFill>
                  <a:schemeClr val="tx1"/>
                </a:solidFill>
                <a:latin typeface="Arial" panose="020B0604020202020204" pitchFamily="34" charset="0"/>
                <a:ea typeface="宋体" panose="02010600030101010101" pitchFamily="2" charset="-122"/>
              </a:rPr>
            </a:br>
            <a:r>
              <a:rPr lang="en-US" altLang="zh-CN" sz="2000">
                <a:latin typeface="Arial" panose="020B0604020202020204" pitchFamily="34" charset="0"/>
                <a:ea typeface="宋体" panose="02010600030101010101" pitchFamily="2" charset="-122"/>
                <a:sym typeface="+mn-ea"/>
              </a:rPr>
              <a:t>2.</a:t>
            </a:r>
            <a:r>
              <a:rPr lang="zh-CN" altLang="en-US" sz="2000">
                <a:latin typeface="Arial" panose="020B0604020202020204" pitchFamily="34" charset="0"/>
                <a:ea typeface="宋体" panose="02010600030101010101" pitchFamily="2" charset="-122"/>
                <a:sym typeface="+mn-ea"/>
              </a:rPr>
              <a:t>人们以 </a:t>
            </a:r>
            <a:r>
              <a:rPr lang="zh-CN" altLang="en-US" sz="2000" u="sng">
                <a:latin typeface="Arial" panose="020B0604020202020204" pitchFamily="34" charset="0"/>
                <a:ea typeface="宋体" panose="02010600030101010101" pitchFamily="2" charset="-122"/>
                <a:sym typeface="+mn-ea"/>
              </a:rPr>
              <a:t>          </a:t>
            </a:r>
            <a:r>
              <a:rPr lang="zh-CN" altLang="en-US" sz="2000">
                <a:latin typeface="Arial" panose="020B0604020202020204" pitchFamily="34" charset="0"/>
                <a:ea typeface="宋体" panose="02010600030101010101" pitchFamily="2" charset="-122"/>
                <a:sym typeface="+mn-ea"/>
              </a:rPr>
              <a:t>来划分声音的等级</a:t>
            </a:r>
            <a:r>
              <a:rPr lang="en-US" altLang="zh-CN" sz="2000">
                <a:latin typeface="Arial" panose="020B0604020202020204" pitchFamily="34" charset="0"/>
                <a:ea typeface="宋体" panose="02010600030101010101" pitchFamily="2" charset="-122"/>
                <a:sym typeface="+mn-ea"/>
              </a:rPr>
              <a:t>,</a:t>
            </a:r>
            <a:r>
              <a:rPr lang="zh-CN" altLang="en-US" sz="2000">
                <a:latin typeface="Arial" panose="020B0604020202020204" pitchFamily="34" charset="0"/>
                <a:ea typeface="宋体" panose="02010600030101010101" pitchFamily="2" charset="-122"/>
                <a:sym typeface="+mn-ea"/>
              </a:rPr>
              <a:t>为了保</a:t>
            </a:r>
            <a:br>
              <a:rPr lang="zh-CN" altLang="en-US" sz="2000" b="1">
                <a:solidFill>
                  <a:schemeClr val="tx1"/>
                </a:solidFill>
                <a:latin typeface="Arial" panose="020B0604020202020204" pitchFamily="34" charset="0"/>
                <a:ea typeface="宋体" panose="02010600030101010101" pitchFamily="2" charset="-122"/>
              </a:rPr>
            </a:br>
            <a:r>
              <a:rPr lang="zh-CN" altLang="en-US" sz="2000">
                <a:latin typeface="Arial" panose="020B0604020202020204" pitchFamily="34" charset="0"/>
                <a:ea typeface="宋体" panose="02010600030101010101" pitchFamily="2" charset="-122"/>
                <a:sym typeface="+mn-ea"/>
              </a:rPr>
              <a:t>护听力</a:t>
            </a:r>
            <a:r>
              <a:rPr lang="en-US" altLang="zh-CN" sz="2000">
                <a:latin typeface="Arial" panose="020B0604020202020204" pitchFamily="34" charset="0"/>
                <a:ea typeface="宋体" panose="02010600030101010101" pitchFamily="2" charset="-122"/>
                <a:sym typeface="+mn-ea"/>
              </a:rPr>
              <a:t>,</a:t>
            </a:r>
            <a:r>
              <a:rPr lang="zh-CN" altLang="en-US" sz="2000">
                <a:latin typeface="Arial" panose="020B0604020202020204" pitchFamily="34" charset="0"/>
                <a:ea typeface="宋体" panose="02010600030101010101" pitchFamily="2" charset="-122"/>
                <a:sym typeface="+mn-ea"/>
              </a:rPr>
              <a:t>声音不能超过</a:t>
            </a:r>
            <a:r>
              <a:rPr lang="zh-CN" altLang="en-US" sz="2000" u="sng">
                <a:latin typeface="Arial" panose="020B0604020202020204" pitchFamily="34" charset="0"/>
                <a:ea typeface="宋体" panose="02010600030101010101" pitchFamily="2" charset="-122"/>
                <a:sym typeface="+mn-ea"/>
              </a:rPr>
              <a:t>           </a:t>
            </a:r>
            <a:r>
              <a:rPr lang="zh-CN" altLang="en-US" sz="2000">
                <a:latin typeface="Arial" panose="020B0604020202020204" pitchFamily="34" charset="0"/>
                <a:ea typeface="宋体" panose="02010600030101010101" pitchFamily="2" charset="-122"/>
                <a:sym typeface="+mn-ea"/>
              </a:rPr>
              <a:t>分贝；为了保</a:t>
            </a:r>
            <a:br>
              <a:rPr lang="zh-CN" altLang="en-US" sz="2000" b="1">
                <a:solidFill>
                  <a:schemeClr val="tx1"/>
                </a:solidFill>
                <a:latin typeface="Arial" panose="020B0604020202020204" pitchFamily="34" charset="0"/>
                <a:ea typeface="宋体" panose="02010600030101010101" pitchFamily="2" charset="-122"/>
              </a:rPr>
            </a:br>
            <a:r>
              <a:rPr lang="zh-CN" altLang="en-US" sz="2000">
                <a:latin typeface="Arial" panose="020B0604020202020204" pitchFamily="34" charset="0"/>
                <a:ea typeface="宋体" panose="02010600030101010101" pitchFamily="2" charset="-122"/>
                <a:sym typeface="+mn-ea"/>
              </a:rPr>
              <a:t>证工作和学习</a:t>
            </a:r>
            <a:r>
              <a:rPr lang="en-US" altLang="zh-CN" sz="2000">
                <a:latin typeface="Arial" panose="020B0604020202020204" pitchFamily="34" charset="0"/>
                <a:ea typeface="宋体" panose="02010600030101010101" pitchFamily="2" charset="-122"/>
                <a:sym typeface="+mn-ea"/>
              </a:rPr>
              <a:t>,</a:t>
            </a:r>
            <a:r>
              <a:rPr lang="zh-CN" altLang="en-US" sz="2000">
                <a:latin typeface="Arial" panose="020B0604020202020204" pitchFamily="34" charset="0"/>
                <a:ea typeface="宋体" panose="02010600030101010101" pitchFamily="2" charset="-122"/>
                <a:sym typeface="+mn-ea"/>
              </a:rPr>
              <a:t>声音不能超过</a:t>
            </a:r>
            <a:r>
              <a:rPr lang="zh-CN" altLang="en-US" sz="2000" u="sng">
                <a:latin typeface="Arial" panose="020B0604020202020204" pitchFamily="34" charset="0"/>
                <a:ea typeface="宋体" panose="02010600030101010101" pitchFamily="2" charset="-122"/>
                <a:sym typeface="+mn-ea"/>
              </a:rPr>
              <a:t>           </a:t>
            </a:r>
            <a:r>
              <a:rPr lang="zh-CN" altLang="en-US" sz="2000">
                <a:latin typeface="Arial" panose="020B0604020202020204" pitchFamily="34" charset="0"/>
                <a:ea typeface="宋体" panose="02010600030101010101" pitchFamily="2" charset="-122"/>
                <a:sym typeface="+mn-ea"/>
              </a:rPr>
              <a:t>分贝；</a:t>
            </a:r>
            <a:endParaRPr lang="zh-CN" altLang="en-US" sz="2000">
              <a:latin typeface="黑体" panose="02010609060101010101" pitchFamily="49" charset="-122"/>
              <a:ea typeface="黑体" panose="02010609060101010101" pitchFamily="49" charset="-122"/>
            </a:endParaRPr>
          </a:p>
        </p:txBody>
      </p:sp>
      <p:sp>
        <p:nvSpPr>
          <p:cNvPr id="70663" name="矩形 5129"/>
          <p:cNvSpPr/>
          <p:nvPr/>
        </p:nvSpPr>
        <p:spPr>
          <a:xfrm>
            <a:off x="3712210" y="3054985"/>
            <a:ext cx="5442585" cy="398780"/>
          </a:xfrm>
          <a:prstGeom prst="rect">
            <a:avLst/>
          </a:prstGeom>
          <a:noFill/>
          <a:ln w="9525">
            <a:noFill/>
          </a:ln>
        </p:spPr>
        <p:txBody>
          <a:bodyPr wrap="square" anchor="t">
            <a:spAutoFit/>
          </a:bodyPr>
          <a:lstStyle/>
          <a:p>
            <a:r>
              <a:rPr lang="zh-CN" altLang="en-US" sz="2000" b="1">
                <a:solidFill>
                  <a:schemeClr val="tx1"/>
                </a:solidFill>
                <a:latin typeface="Arial" panose="020B0604020202020204" pitchFamily="34" charset="0"/>
                <a:ea typeface="宋体" panose="02010600030101010101" pitchFamily="2" charset="-122"/>
              </a:rPr>
              <a:t>为了保证休息和睡眠</a:t>
            </a:r>
            <a:r>
              <a:rPr lang="en-US" altLang="zh-CN" sz="2000" b="1">
                <a:solidFill>
                  <a:schemeClr val="tx1"/>
                </a:solidFill>
                <a:latin typeface="Arial" panose="020B0604020202020204" pitchFamily="34" charset="0"/>
                <a:ea typeface="宋体" panose="02010600030101010101" pitchFamily="2" charset="-122"/>
              </a:rPr>
              <a:t>,</a:t>
            </a:r>
            <a:r>
              <a:rPr lang="zh-CN" altLang="en-US" sz="2000" b="1">
                <a:solidFill>
                  <a:schemeClr val="tx1"/>
                </a:solidFill>
                <a:latin typeface="Arial" panose="020B0604020202020204" pitchFamily="34" charset="0"/>
                <a:ea typeface="宋体" panose="02010600030101010101" pitchFamily="2" charset="-122"/>
              </a:rPr>
              <a:t>声音不能超过</a:t>
            </a:r>
            <a:r>
              <a:rPr lang="zh-CN" altLang="en-US" sz="2000" b="1" u="sng">
                <a:solidFill>
                  <a:schemeClr val="tx1"/>
                </a:solidFill>
                <a:latin typeface="Arial" panose="020B0604020202020204" pitchFamily="34" charset="0"/>
                <a:ea typeface="宋体" panose="02010600030101010101" pitchFamily="2" charset="-122"/>
              </a:rPr>
              <a:t>      </a:t>
            </a:r>
            <a:r>
              <a:rPr lang="zh-CN" altLang="en-US" sz="2000" b="1">
                <a:solidFill>
                  <a:schemeClr val="tx1"/>
                </a:solidFill>
                <a:latin typeface="Arial" panose="020B0604020202020204" pitchFamily="34" charset="0"/>
                <a:ea typeface="宋体" panose="02010600030101010101" pitchFamily="2" charset="-122"/>
              </a:rPr>
              <a:t>分贝</a:t>
            </a:r>
          </a:p>
        </p:txBody>
      </p:sp>
      <p:sp>
        <p:nvSpPr>
          <p:cNvPr id="5126" name="文本框 5125"/>
          <p:cNvSpPr txBox="1"/>
          <p:nvPr/>
        </p:nvSpPr>
        <p:spPr>
          <a:xfrm>
            <a:off x="4040109" y="1449705"/>
            <a:ext cx="5399484" cy="398780"/>
          </a:xfrm>
          <a:prstGeom prst="rect">
            <a:avLst/>
          </a:prstGeom>
          <a:noFill/>
          <a:ln w="9525">
            <a:noFill/>
          </a:ln>
        </p:spPr>
        <p:txBody>
          <a:bodyPr anchor="t">
            <a:spAutoFit/>
          </a:bodyPr>
          <a:lstStyle/>
          <a:p>
            <a:pPr>
              <a:spcBef>
                <a:spcPct val="50000"/>
              </a:spcBef>
            </a:pPr>
            <a:r>
              <a:rPr lang="zh-CN" altLang="en-US" sz="2000" b="1">
                <a:solidFill>
                  <a:srgbClr val="FF0000"/>
                </a:solidFill>
                <a:latin typeface="Arial" panose="020B0604020202020204" pitchFamily="34" charset="0"/>
                <a:ea typeface="宋体" panose="02010600030101010101" pitchFamily="2" charset="-122"/>
              </a:rPr>
              <a:t>妨碍人们工作、学习、休息</a:t>
            </a:r>
          </a:p>
        </p:txBody>
      </p:sp>
      <p:sp>
        <p:nvSpPr>
          <p:cNvPr id="5125" name="文本框 5124"/>
          <p:cNvSpPr txBox="1"/>
          <p:nvPr/>
        </p:nvSpPr>
        <p:spPr>
          <a:xfrm>
            <a:off x="6375400" y="821690"/>
            <a:ext cx="2592388" cy="398780"/>
          </a:xfrm>
          <a:prstGeom prst="rect">
            <a:avLst/>
          </a:prstGeom>
          <a:noFill/>
          <a:ln w="9525">
            <a:noFill/>
          </a:ln>
        </p:spPr>
        <p:txBody>
          <a:bodyPr anchor="t">
            <a:spAutoFit/>
          </a:bodyPr>
          <a:lstStyle/>
          <a:p>
            <a:pPr>
              <a:spcBef>
                <a:spcPct val="50000"/>
              </a:spcBef>
            </a:pPr>
            <a:r>
              <a:rPr lang="zh-CN" altLang="en-US" sz="2000" b="1">
                <a:solidFill>
                  <a:srgbClr val="FF0000"/>
                </a:solidFill>
                <a:latin typeface="Arial" panose="020B0604020202020204" pitchFamily="34" charset="0"/>
                <a:ea typeface="宋体" panose="02010600030101010101" pitchFamily="2" charset="-122"/>
              </a:rPr>
              <a:t>无规则振动</a:t>
            </a:r>
          </a:p>
        </p:txBody>
      </p:sp>
      <p:sp>
        <p:nvSpPr>
          <p:cNvPr id="5127" name="文本框 5126"/>
          <p:cNvSpPr txBox="1"/>
          <p:nvPr/>
        </p:nvSpPr>
        <p:spPr>
          <a:xfrm>
            <a:off x="4788218" y="2085340"/>
            <a:ext cx="1296987" cy="398780"/>
          </a:xfrm>
          <a:prstGeom prst="rect">
            <a:avLst/>
          </a:prstGeom>
          <a:noFill/>
          <a:ln w="9525">
            <a:noFill/>
          </a:ln>
        </p:spPr>
        <p:txBody>
          <a:bodyPr wrap="square" anchor="t">
            <a:spAutoFit/>
          </a:bodyPr>
          <a:lstStyle/>
          <a:p>
            <a:pPr>
              <a:spcBef>
                <a:spcPct val="50000"/>
              </a:spcBef>
            </a:pPr>
            <a:r>
              <a:rPr lang="zh-CN" altLang="en-US" sz="2000" b="1">
                <a:solidFill>
                  <a:srgbClr val="FF0000"/>
                </a:solidFill>
                <a:latin typeface="Arial" panose="020B0604020202020204" pitchFamily="34" charset="0"/>
                <a:ea typeface="宋体" panose="02010600030101010101" pitchFamily="2" charset="-122"/>
              </a:rPr>
              <a:t>分贝</a:t>
            </a:r>
          </a:p>
        </p:txBody>
      </p:sp>
      <p:sp>
        <p:nvSpPr>
          <p:cNvPr id="5128" name="文本框 5127"/>
          <p:cNvSpPr txBox="1"/>
          <p:nvPr/>
        </p:nvSpPr>
        <p:spPr>
          <a:xfrm>
            <a:off x="6235383" y="2410460"/>
            <a:ext cx="1008062" cy="398780"/>
          </a:xfrm>
          <a:prstGeom prst="rect">
            <a:avLst/>
          </a:prstGeom>
          <a:noFill/>
          <a:ln w="9525">
            <a:noFill/>
          </a:ln>
        </p:spPr>
        <p:txBody>
          <a:bodyPr anchor="t">
            <a:spAutoFit/>
          </a:bodyPr>
          <a:lstStyle/>
          <a:p>
            <a:pPr>
              <a:spcBef>
                <a:spcPct val="50000"/>
              </a:spcBef>
            </a:pPr>
            <a:r>
              <a:rPr lang="en-US" altLang="zh-CN" sz="2000" b="1">
                <a:solidFill>
                  <a:srgbClr val="FF0000"/>
                </a:solidFill>
                <a:latin typeface="Arial" panose="020B0604020202020204" pitchFamily="34" charset="0"/>
                <a:ea typeface="宋体" panose="02010600030101010101" pitchFamily="2" charset="-122"/>
              </a:rPr>
              <a:t>90</a:t>
            </a:r>
          </a:p>
        </p:txBody>
      </p:sp>
      <p:sp>
        <p:nvSpPr>
          <p:cNvPr id="5129" name="文本框 5128"/>
          <p:cNvSpPr txBox="1"/>
          <p:nvPr/>
        </p:nvSpPr>
        <p:spPr>
          <a:xfrm>
            <a:off x="7038658" y="2711133"/>
            <a:ext cx="1008062" cy="398780"/>
          </a:xfrm>
          <a:prstGeom prst="rect">
            <a:avLst/>
          </a:prstGeom>
          <a:noFill/>
          <a:ln w="9525">
            <a:noFill/>
          </a:ln>
        </p:spPr>
        <p:txBody>
          <a:bodyPr anchor="t">
            <a:spAutoFit/>
          </a:bodyPr>
          <a:lstStyle/>
          <a:p>
            <a:pPr>
              <a:spcBef>
                <a:spcPct val="50000"/>
              </a:spcBef>
            </a:pPr>
            <a:r>
              <a:rPr lang="en-US" altLang="zh-CN" sz="2000" b="1">
                <a:solidFill>
                  <a:srgbClr val="FF0000"/>
                </a:solidFill>
                <a:latin typeface="Arial" panose="020B0604020202020204" pitchFamily="34" charset="0"/>
                <a:ea typeface="宋体" panose="02010600030101010101" pitchFamily="2" charset="-122"/>
              </a:rPr>
              <a:t>70</a:t>
            </a:r>
          </a:p>
        </p:txBody>
      </p:sp>
      <p:sp>
        <p:nvSpPr>
          <p:cNvPr id="3" name="文本框 2"/>
          <p:cNvSpPr txBox="1"/>
          <p:nvPr/>
        </p:nvSpPr>
        <p:spPr>
          <a:xfrm>
            <a:off x="7643178" y="2972118"/>
            <a:ext cx="1008062" cy="398780"/>
          </a:xfrm>
          <a:prstGeom prst="rect">
            <a:avLst/>
          </a:prstGeom>
          <a:noFill/>
          <a:ln w="9525">
            <a:noFill/>
          </a:ln>
        </p:spPr>
        <p:txBody>
          <a:bodyPr anchor="t">
            <a:spAutoFit/>
          </a:bodyPr>
          <a:lstStyle/>
          <a:p>
            <a:pPr>
              <a:spcBef>
                <a:spcPct val="50000"/>
              </a:spcBef>
            </a:pPr>
            <a:r>
              <a:rPr lang="en-US" altLang="zh-CN" sz="2000" b="1">
                <a:solidFill>
                  <a:srgbClr val="FF0000"/>
                </a:solidFill>
                <a:latin typeface="Arial" panose="020B0604020202020204" pitchFamily="34" charset="0"/>
                <a:ea typeface="宋体" panose="02010600030101010101" pitchFamily="2" charset="-122"/>
              </a:rPr>
              <a:t>50</a:t>
            </a:r>
          </a:p>
        </p:txBody>
      </p:sp>
      <p:sp>
        <p:nvSpPr>
          <p:cNvPr id="4" name="文本框 3"/>
          <p:cNvSpPr txBox="1"/>
          <p:nvPr/>
        </p:nvSpPr>
        <p:spPr>
          <a:xfrm>
            <a:off x="866140" y="176530"/>
            <a:ext cx="2105660" cy="645160"/>
          </a:xfrm>
          <a:prstGeom prst="rect">
            <a:avLst/>
          </a:prstGeom>
          <a:noFill/>
        </p:spPr>
        <p:txBody>
          <a:bodyPr wrap="square" rtlCol="0">
            <a:spAutoFit/>
          </a:bodyPr>
          <a:lstStyle/>
          <a:p>
            <a:r>
              <a:rPr lang="zh-CN" altLang="en-US" sz="3600" b="1">
                <a:solidFill>
                  <a:srgbClr val="FF0000"/>
                </a:solidFill>
                <a:latin typeface="黑体" panose="02010609060101010101" pitchFamily="49" charset="-122"/>
                <a:ea typeface="黑体" panose="02010609060101010101" pitchFamily="49" charset="-122"/>
              </a:rPr>
              <a:t>课堂练习：</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标题 1"/>
          <p:cNvSpPr>
            <a:spLocks noGrp="1"/>
          </p:cNvSpPr>
          <p:nvPr>
            <p:ph type="ctrTitle"/>
          </p:nvPr>
        </p:nvSpPr>
        <p:spPr>
          <a:xfrm>
            <a:off x="3563620" y="1809750"/>
            <a:ext cx="5499735" cy="2258060"/>
          </a:xfrm>
        </p:spPr>
        <p:txBody>
          <a:bodyPr vert="horz" wrap="square" lIns="91440" tIns="45720" rIns="91440" bIns="45720" anchor="ctr"/>
          <a:lstStyle>
            <a:lvl1pPr lvl="0">
              <a:defRPr/>
            </a:lvl1pPr>
          </a:lstStyle>
          <a:p>
            <a:pPr lvl="0" algn="l" eaLnBrk="1" hangingPunct="1"/>
            <a:r>
              <a:rPr lang="en-US" altLang="zh-CN" sz="2400">
                <a:latin typeface="Arial" panose="020B0604020202020204" pitchFamily="34" charset="0"/>
                <a:ea typeface="宋体" panose="02010600030101010101" pitchFamily="2" charset="-122"/>
                <a:sym typeface="+mn-ea"/>
              </a:rPr>
              <a:t>3.</a:t>
            </a:r>
            <a:r>
              <a:rPr lang="zh-CN" altLang="en-US" sz="2400">
                <a:latin typeface="Arial" panose="020B0604020202020204" pitchFamily="34" charset="0"/>
                <a:ea typeface="宋体" panose="02010600030101010101" pitchFamily="2" charset="-122"/>
                <a:sym typeface="+mn-ea"/>
              </a:rPr>
              <a:t>马路边和住宅附近植树造林</a:t>
            </a:r>
            <a:r>
              <a:rPr lang="en-US" altLang="zh-CN" sz="2400">
                <a:latin typeface="Arial" panose="020B0604020202020204" pitchFamily="34" charset="0"/>
                <a:ea typeface="宋体" panose="02010600030101010101" pitchFamily="2" charset="-122"/>
                <a:sym typeface="+mn-ea"/>
              </a:rPr>
              <a:t>,</a:t>
            </a:r>
            <a:r>
              <a:rPr lang="zh-CN" altLang="en-US" sz="2400">
                <a:latin typeface="Arial" panose="020B0604020202020204" pitchFamily="34" charset="0"/>
                <a:ea typeface="宋体" panose="02010600030101010101" pitchFamily="2" charset="-122"/>
                <a:sym typeface="+mn-ea"/>
              </a:rPr>
              <a:t>不仅可以净化空气</a:t>
            </a:r>
            <a:r>
              <a:rPr lang="en-US" altLang="zh-CN" sz="2400">
                <a:latin typeface="Arial" panose="020B0604020202020204" pitchFamily="34" charset="0"/>
                <a:ea typeface="宋体" panose="02010600030101010101" pitchFamily="2" charset="-122"/>
                <a:sym typeface="+mn-ea"/>
              </a:rPr>
              <a:t>,</a:t>
            </a:r>
            <a:r>
              <a:rPr lang="zh-CN" altLang="en-US" sz="2400">
                <a:latin typeface="Arial" panose="020B0604020202020204" pitchFamily="34" charset="0"/>
                <a:ea typeface="宋体" panose="02010600030101010101" pitchFamily="2" charset="-122"/>
                <a:sym typeface="+mn-ea"/>
              </a:rPr>
              <a:t>而且还能起 </a:t>
            </a:r>
            <a:r>
              <a:rPr lang="zh-CN" altLang="en-US" sz="2400" u="sng">
                <a:latin typeface="Arial" panose="020B0604020202020204" pitchFamily="34" charset="0"/>
                <a:ea typeface="宋体" panose="02010600030101010101" pitchFamily="2" charset="-122"/>
                <a:sym typeface="+mn-ea"/>
              </a:rPr>
              <a:t>                </a:t>
            </a:r>
            <a:r>
              <a:rPr lang="zh-CN" altLang="en-US" sz="2400">
                <a:latin typeface="Arial" panose="020B0604020202020204" pitchFamily="34" charset="0"/>
                <a:ea typeface="宋体" panose="02010600030101010101" pitchFamily="2" charset="-122"/>
                <a:sym typeface="+mn-ea"/>
              </a:rPr>
              <a:t>的作用</a:t>
            </a:r>
            <a:r>
              <a:rPr lang="en-US" altLang="zh-CN" sz="2400">
                <a:latin typeface="Arial" panose="020B0604020202020204" pitchFamily="34" charset="0"/>
                <a:ea typeface="宋体" panose="02010600030101010101" pitchFamily="2" charset="-122"/>
                <a:sym typeface="+mn-ea"/>
              </a:rPr>
              <a:t>.</a:t>
            </a:r>
            <a:br>
              <a:rPr lang="en-US" altLang="zh-CN" sz="2400" b="1">
                <a:solidFill>
                  <a:schemeClr val="tx1"/>
                </a:solidFill>
                <a:latin typeface="Arial" panose="020B0604020202020204" pitchFamily="34" charset="0"/>
                <a:ea typeface="宋体" panose="02010600030101010101" pitchFamily="2" charset="-122"/>
              </a:rPr>
            </a:br>
            <a:r>
              <a:rPr lang="en-US" altLang="zh-CN" sz="2400">
                <a:latin typeface="Arial" panose="020B0604020202020204" pitchFamily="34" charset="0"/>
                <a:ea typeface="宋体" panose="02010600030101010101" pitchFamily="2" charset="-122"/>
                <a:sym typeface="+mn-ea"/>
              </a:rPr>
              <a:t>4.</a:t>
            </a:r>
            <a:r>
              <a:rPr lang="zh-CN" altLang="en-US" sz="2400">
                <a:latin typeface="Arial" panose="020B0604020202020204" pitchFamily="34" charset="0"/>
                <a:ea typeface="宋体" panose="02010600030101010101" pitchFamily="2" charset="-122"/>
                <a:sym typeface="+mn-ea"/>
              </a:rPr>
              <a:t>洗衣机由于没有放好</a:t>
            </a:r>
            <a:r>
              <a:rPr lang="en-US" altLang="zh-CN" sz="2400">
                <a:latin typeface="Arial" panose="020B0604020202020204" pitchFamily="34" charset="0"/>
                <a:ea typeface="宋体" panose="02010600030101010101" pitchFamily="2" charset="-122"/>
                <a:sym typeface="+mn-ea"/>
              </a:rPr>
              <a:t>, </a:t>
            </a:r>
            <a:r>
              <a:rPr lang="zh-CN" altLang="en-US" sz="2400">
                <a:latin typeface="Arial" panose="020B0604020202020204" pitchFamily="34" charset="0"/>
                <a:ea typeface="宋体" panose="02010600030101010101" pitchFamily="2" charset="-122"/>
                <a:sym typeface="+mn-ea"/>
              </a:rPr>
              <a:t>发出较大的噪声 </a:t>
            </a:r>
            <a:r>
              <a:rPr lang="en-US" altLang="zh-CN" sz="2400">
                <a:latin typeface="Arial" panose="020B0604020202020204" pitchFamily="34" charset="0"/>
                <a:ea typeface="宋体" panose="02010600030101010101" pitchFamily="2" charset="-122"/>
                <a:sym typeface="+mn-ea"/>
              </a:rPr>
              <a:t>,</a:t>
            </a:r>
            <a:r>
              <a:rPr lang="zh-CN" altLang="en-US" sz="2400">
                <a:latin typeface="Arial" panose="020B0604020202020204" pitchFamily="34" charset="0"/>
                <a:ea typeface="宋体" panose="02010600030101010101" pitchFamily="2" charset="-122"/>
                <a:sym typeface="+mn-ea"/>
              </a:rPr>
              <a:t>应</a:t>
            </a:r>
            <a:br>
              <a:rPr lang="zh-CN" altLang="en-US" sz="2400" b="1">
                <a:solidFill>
                  <a:schemeClr val="tx1"/>
                </a:solidFill>
                <a:latin typeface="Arial" panose="020B0604020202020204" pitchFamily="34" charset="0"/>
                <a:ea typeface="宋体" panose="02010600030101010101" pitchFamily="2" charset="-122"/>
              </a:rPr>
            </a:br>
            <a:r>
              <a:rPr lang="zh-CN" altLang="en-US" sz="2400">
                <a:latin typeface="Arial" panose="020B0604020202020204" pitchFamily="34" charset="0"/>
                <a:ea typeface="宋体" panose="02010600030101010101" pitchFamily="2" charset="-122"/>
                <a:sym typeface="+mn-ea"/>
              </a:rPr>
              <a:t>该</a:t>
            </a:r>
            <a:r>
              <a:rPr lang="en-US" altLang="zh-CN" sz="2400">
                <a:latin typeface="Arial" panose="020B0604020202020204" pitchFamily="34" charset="0"/>
                <a:ea typeface="宋体" panose="02010600030101010101" pitchFamily="2" charset="-122"/>
                <a:sym typeface="+mn-ea"/>
              </a:rPr>
              <a:t>(        )</a:t>
            </a:r>
            <a:br>
              <a:rPr lang="en-US" altLang="zh-CN" sz="2400" b="1">
                <a:solidFill>
                  <a:schemeClr val="tx1"/>
                </a:solidFill>
                <a:latin typeface="Arial" panose="020B0604020202020204" pitchFamily="34" charset="0"/>
                <a:ea typeface="宋体" panose="02010600030101010101" pitchFamily="2" charset="-122"/>
              </a:rPr>
            </a:br>
            <a:r>
              <a:rPr lang="en-US" altLang="zh-CN" sz="2400">
                <a:latin typeface="Arial" panose="020B0604020202020204" pitchFamily="34" charset="0"/>
                <a:ea typeface="宋体" panose="02010600030101010101" pitchFamily="2" charset="-122"/>
                <a:sym typeface="+mn-ea"/>
              </a:rPr>
              <a:t>A.</a:t>
            </a:r>
            <a:r>
              <a:rPr lang="zh-CN" altLang="en-US" sz="2400">
                <a:latin typeface="Arial" panose="020B0604020202020204" pitchFamily="34" charset="0"/>
                <a:ea typeface="宋体" panose="02010600030101010101" pitchFamily="2" charset="-122"/>
                <a:sym typeface="+mn-ea"/>
              </a:rPr>
              <a:t>买台新的                </a:t>
            </a:r>
            <a:r>
              <a:rPr lang="en-US" altLang="zh-CN" sz="2400">
                <a:latin typeface="Arial" panose="020B0604020202020204" pitchFamily="34" charset="0"/>
                <a:ea typeface="宋体" panose="02010600030101010101" pitchFamily="2" charset="-122"/>
                <a:sym typeface="+mn-ea"/>
              </a:rPr>
              <a:t>B.</a:t>
            </a:r>
            <a:r>
              <a:rPr lang="zh-CN" altLang="en-US" sz="2400">
                <a:latin typeface="Arial" panose="020B0604020202020204" pitchFamily="34" charset="0"/>
                <a:ea typeface="宋体" panose="02010600030101010101" pitchFamily="2" charset="-122"/>
                <a:sym typeface="+mn-ea"/>
              </a:rPr>
              <a:t>关闭门窗</a:t>
            </a:r>
            <a:br>
              <a:rPr lang="zh-CN" altLang="en-US" sz="2400" b="1">
                <a:solidFill>
                  <a:schemeClr val="tx1"/>
                </a:solidFill>
                <a:latin typeface="Arial" panose="020B0604020202020204" pitchFamily="34" charset="0"/>
                <a:ea typeface="宋体" panose="02010600030101010101" pitchFamily="2" charset="-122"/>
              </a:rPr>
            </a:br>
            <a:r>
              <a:rPr lang="en-US" altLang="zh-CN" sz="2400">
                <a:latin typeface="Arial" panose="020B0604020202020204" pitchFamily="34" charset="0"/>
                <a:ea typeface="宋体" panose="02010600030101010101" pitchFamily="2" charset="-122"/>
                <a:sym typeface="+mn-ea"/>
              </a:rPr>
              <a:t>C.</a:t>
            </a:r>
            <a:r>
              <a:rPr lang="zh-CN" altLang="en-US" sz="2400">
                <a:latin typeface="Arial" panose="020B0604020202020204" pitchFamily="34" charset="0"/>
                <a:ea typeface="宋体" panose="02010600030101010101" pitchFamily="2" charset="-122"/>
                <a:sym typeface="+mn-ea"/>
              </a:rPr>
              <a:t>拔掉洗衣机插头     </a:t>
            </a:r>
            <a:r>
              <a:rPr lang="en-US" altLang="zh-CN" sz="2400">
                <a:latin typeface="Arial" panose="020B0604020202020204" pitchFamily="34" charset="0"/>
                <a:ea typeface="宋体" panose="02010600030101010101" pitchFamily="2" charset="-122"/>
                <a:sym typeface="+mn-ea"/>
              </a:rPr>
              <a:t>D.</a:t>
            </a:r>
            <a:r>
              <a:rPr lang="zh-CN" altLang="en-US" sz="2400">
                <a:latin typeface="Arial" panose="020B0604020202020204" pitchFamily="34" charset="0"/>
                <a:ea typeface="宋体" panose="02010600030101010101" pitchFamily="2" charset="-122"/>
                <a:sym typeface="+mn-ea"/>
              </a:rPr>
              <a:t>将衣服重新放匀</a:t>
            </a:r>
            <a:br>
              <a:rPr lang="zh-CN" altLang="en-US" sz="2400" b="1">
                <a:solidFill>
                  <a:schemeClr val="tx1"/>
                </a:solidFill>
                <a:latin typeface="Arial" panose="020B0604020202020204" pitchFamily="34" charset="0"/>
                <a:ea typeface="宋体" panose="02010600030101010101" pitchFamily="2" charset="-122"/>
              </a:rPr>
            </a:br>
            <a:endParaRPr lang="zh-CN" altLang="en-US" sz="2400">
              <a:latin typeface="黑体" panose="02010609060101010101" pitchFamily="49" charset="-122"/>
              <a:ea typeface="黑体" panose="02010609060101010101" pitchFamily="49" charset="-122"/>
            </a:endParaRPr>
          </a:p>
        </p:txBody>
      </p:sp>
      <p:sp>
        <p:nvSpPr>
          <p:cNvPr id="4" name="文本框 3"/>
          <p:cNvSpPr txBox="1"/>
          <p:nvPr/>
        </p:nvSpPr>
        <p:spPr>
          <a:xfrm>
            <a:off x="866140" y="176530"/>
            <a:ext cx="2105660" cy="645160"/>
          </a:xfrm>
          <a:prstGeom prst="rect">
            <a:avLst/>
          </a:prstGeom>
          <a:noFill/>
        </p:spPr>
        <p:txBody>
          <a:bodyPr wrap="square" rtlCol="0">
            <a:spAutoFit/>
          </a:bodyPr>
          <a:lstStyle/>
          <a:p>
            <a:r>
              <a:rPr lang="zh-CN" altLang="en-US" sz="3600" b="1">
                <a:solidFill>
                  <a:srgbClr val="FF0000"/>
                </a:solidFill>
                <a:latin typeface="黑体" panose="02010609060101010101" pitchFamily="49" charset="-122"/>
                <a:ea typeface="黑体" panose="02010609060101010101" pitchFamily="49" charset="-122"/>
              </a:rPr>
              <a:t>课堂练习：</a:t>
            </a:r>
          </a:p>
        </p:txBody>
      </p:sp>
      <p:sp>
        <p:nvSpPr>
          <p:cNvPr id="2" name="文本框 1"/>
          <p:cNvSpPr txBox="1"/>
          <p:nvPr/>
        </p:nvSpPr>
        <p:spPr>
          <a:xfrm>
            <a:off x="6504940" y="1809750"/>
            <a:ext cx="1953895" cy="460375"/>
          </a:xfrm>
          <a:prstGeom prst="rect">
            <a:avLst/>
          </a:prstGeom>
          <a:noFill/>
        </p:spPr>
        <p:txBody>
          <a:bodyPr wrap="square" rtlCol="0">
            <a:spAutoFit/>
          </a:bodyPr>
          <a:lstStyle/>
          <a:p>
            <a:r>
              <a:rPr lang="zh-CN" altLang="en-US" sz="2400" b="1">
                <a:solidFill>
                  <a:srgbClr val="FF0000"/>
                </a:solidFill>
              </a:rPr>
              <a:t>吸收噪音</a:t>
            </a:r>
          </a:p>
        </p:txBody>
      </p:sp>
      <p:sp>
        <p:nvSpPr>
          <p:cNvPr id="5" name="文本框 4"/>
          <p:cNvSpPr txBox="1"/>
          <p:nvPr/>
        </p:nvSpPr>
        <p:spPr>
          <a:xfrm>
            <a:off x="4131310" y="2964180"/>
            <a:ext cx="657860" cy="460375"/>
          </a:xfrm>
          <a:prstGeom prst="rect">
            <a:avLst/>
          </a:prstGeom>
          <a:noFill/>
        </p:spPr>
        <p:txBody>
          <a:bodyPr wrap="square" rtlCol="0">
            <a:spAutoFit/>
          </a:bodyPr>
          <a:lstStyle/>
          <a:p>
            <a:r>
              <a:rPr lang="en-US" altLang="zh-CN" sz="2400" b="1">
                <a:solidFill>
                  <a:srgbClr val="FF0000"/>
                </a:solidFill>
              </a:rPr>
              <a:t>D</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58" name="Group 8"/>
          <p:cNvGrpSpPr/>
          <p:nvPr/>
        </p:nvGrpSpPr>
        <p:grpSpPr>
          <a:xfrm>
            <a:off x="839470" y="1369695"/>
            <a:ext cx="393700" cy="407035"/>
            <a:chOff x="0" y="0"/>
            <a:chExt cx="930" cy="783"/>
          </a:xfrm>
        </p:grpSpPr>
        <p:sp>
          <p:nvSpPr>
            <p:cNvPr id="52"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3"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1"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2" name="右箭头 1"/>
          <p:cNvSpPr/>
          <p:nvPr/>
        </p:nvSpPr>
        <p:spPr>
          <a:xfrm>
            <a:off x="539750" y="43815"/>
            <a:ext cx="2877185" cy="10007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8" name="内容占位符 1"/>
          <p:cNvSpPr>
            <a:spLocks noGrp="1"/>
          </p:cNvSpPr>
          <p:nvPr>
            <p:ph idx="1"/>
          </p:nvPr>
        </p:nvSpPr>
        <p:spPr/>
        <p:txBody>
          <a:bodyPr vert="horz" wrap="square" lIns="91440" tIns="45720" rIns="91440" bIns="45720" anchor="t"/>
          <a:lstStyle/>
          <a:p>
            <a:pPr marL="0" indent="0">
              <a:buNone/>
            </a:pPr>
            <a:r>
              <a:rPr lang="en-US" altLang="zh-CN" sz="2400">
                <a:solidFill>
                  <a:srgbClr val="FF0000"/>
                </a:solidFill>
                <a:latin typeface="Arial" panose="020B0604020202020204" pitchFamily="34" charset="0"/>
                <a:sym typeface="黑体" panose="02010609060101010101" pitchFamily="49" charset="-122"/>
              </a:rPr>
              <a:t>    </a:t>
            </a:r>
            <a:r>
              <a:rPr lang="zh-CN" altLang="en-US" sz="2400">
                <a:solidFill>
                  <a:srgbClr val="FF0000"/>
                </a:solidFill>
                <a:latin typeface="Arial" panose="020B0604020202020204" pitchFamily="34" charset="0"/>
                <a:sym typeface="黑体" panose="02010609060101010101" pitchFamily="49" charset="-122"/>
              </a:rPr>
              <a:t>1、教学内容：《噪声的危害和控制》是人教版八年级上册第二章第四节的内容，是学生在学习声音的产生、传播、特性之后学习的内容。本节的物理知识不多，主要是从环境保护出发，要学生了解噪声的危害和怎样减弱噪声，提高学生的环保意识。</a:t>
            </a:r>
            <a:br>
              <a:rPr lang="zh-CN" altLang="en-US" sz="2400">
                <a:solidFill>
                  <a:srgbClr val="FF0000"/>
                </a:solidFill>
                <a:latin typeface="Arial" panose="020B0604020202020204" pitchFamily="34" charset="0"/>
                <a:sym typeface="黑体" panose="02010609060101010101" pitchFamily="49" charset="-122"/>
              </a:rPr>
            </a:br>
            <a:endParaRPr lang="zh-CN" altLang="en-US" sz="2400" kern="1200">
              <a:solidFill>
                <a:srgbClr val="FF0000"/>
              </a:solidFill>
              <a:latin typeface="Arial" panose="020B0604020202020204" pitchFamily="34" charset="0"/>
              <a:ea typeface="黑体" panose="02010609060101010101" pitchFamily="49" charset="-122"/>
              <a:cs typeface="+mn-cs"/>
              <a:sym typeface="黑体" panose="02010609060101010101" pitchFamily="49" charset="-122"/>
            </a:endParaRPr>
          </a:p>
        </p:txBody>
      </p:sp>
      <p:sp>
        <p:nvSpPr>
          <p:cNvPr id="4099" name="标题 2"/>
          <p:cNvSpPr>
            <a:spLocks noGrp="1"/>
          </p:cNvSpPr>
          <p:nvPr>
            <p:ph type="title"/>
          </p:nvPr>
        </p:nvSpPr>
        <p:spPr>
          <a:xfrm>
            <a:off x="539750" y="277813"/>
            <a:ext cx="8135938" cy="565150"/>
          </a:xfrm>
        </p:spPr>
        <p:txBody>
          <a:bodyPr vert="horz" wrap="square" lIns="91440" tIns="45720" rIns="91440" bIns="45720" anchor="ctr"/>
          <a:lstStyle/>
          <a:p>
            <a:pPr algn="l"/>
            <a:r>
              <a:rPr lang="zh-CN" altLang="en-US">
                <a:solidFill>
                  <a:srgbClr val="0000FF"/>
                </a:solidFill>
                <a:latin typeface="Arial" panose="020B0604020202020204" pitchFamily="34" charset="0"/>
                <a:sym typeface="黑体" panose="02010609060101010101" pitchFamily="49" charset="-122"/>
              </a:rPr>
              <a:t>一、说教材</a:t>
            </a:r>
            <a:endParaRPr lang="zh-CN" altLang="en-US" kern="1200">
              <a:latin typeface="黑体" panose="02010609060101010101" pitchFamily="49" charset="-122"/>
              <a:ea typeface="黑体" panose="02010609060101010101" pitchFamily="49" charset="-122"/>
              <a:cs typeface="+mj-cs"/>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599180" y="1070610"/>
            <a:ext cx="6283325" cy="2707005"/>
          </a:xfrm>
          <a:prstGeom prst="rect">
            <a:avLst/>
          </a:prstGeom>
          <a:noFill/>
        </p:spPr>
        <p:txBody>
          <a:bodyPr wrap="square" rtlCol="0" anchor="t">
            <a:spAutoFit/>
          </a:bodyPr>
          <a:lstStyle/>
          <a:p>
            <a:pPr>
              <a:spcBef>
                <a:spcPct val="50000"/>
              </a:spcBef>
            </a:pPr>
            <a:r>
              <a:rPr lang="en-US" altLang="zh-CN" sz="2000" b="1">
                <a:sym typeface="+mn-ea"/>
              </a:rPr>
              <a:t>5.</a:t>
            </a:r>
            <a:r>
              <a:rPr lang="zh-CN" altLang="en-US" sz="2000" b="1">
                <a:sym typeface="+mn-ea"/>
              </a:rPr>
              <a:t>下列声音中属于噪声的是</a:t>
            </a:r>
            <a:r>
              <a:rPr lang="zh-CN" altLang="en-US" sz="2000" b="1" u="sng">
                <a:sym typeface="+mn-ea"/>
              </a:rPr>
              <a:t>                       </a:t>
            </a:r>
            <a:r>
              <a:rPr lang="en-US" altLang="zh-CN" sz="2000" b="1">
                <a:sym typeface="+mn-ea"/>
              </a:rPr>
              <a:t>.</a:t>
            </a:r>
            <a:endParaRPr lang="en-US" altLang="zh-CN" sz="2000" b="1">
              <a:solidFill>
                <a:schemeClr val="tx1"/>
              </a:solidFill>
              <a:latin typeface="Arial" panose="020B0604020202020204" pitchFamily="34" charset="0"/>
              <a:ea typeface="宋体" panose="02010600030101010101" pitchFamily="2" charset="-122"/>
            </a:endParaRPr>
          </a:p>
          <a:p>
            <a:pPr>
              <a:spcBef>
                <a:spcPct val="50000"/>
              </a:spcBef>
            </a:pPr>
            <a:r>
              <a:rPr lang="en-US" altLang="zh-CN" sz="2000" b="1">
                <a:sym typeface="+mn-ea"/>
              </a:rPr>
              <a:t>a.</a:t>
            </a:r>
            <a:r>
              <a:rPr lang="zh-CN" altLang="en-US" sz="2000" b="1">
                <a:sym typeface="+mn-ea"/>
              </a:rPr>
              <a:t>晨读时的朗读声</a:t>
            </a:r>
            <a:endParaRPr lang="zh-CN" altLang="en-US" sz="2000" b="1">
              <a:solidFill>
                <a:schemeClr val="tx1"/>
              </a:solidFill>
              <a:latin typeface="Arial" panose="020B0604020202020204" pitchFamily="34" charset="0"/>
              <a:ea typeface="宋体" panose="02010600030101010101" pitchFamily="2" charset="-122"/>
            </a:endParaRPr>
          </a:p>
          <a:p>
            <a:pPr>
              <a:spcBef>
                <a:spcPct val="50000"/>
              </a:spcBef>
            </a:pPr>
            <a:r>
              <a:rPr lang="en-US" altLang="zh-CN" sz="2000" b="1">
                <a:sym typeface="+mn-ea"/>
              </a:rPr>
              <a:t>b.</a:t>
            </a:r>
            <a:r>
              <a:rPr lang="zh-CN" altLang="en-US" sz="2000" b="1">
                <a:sym typeface="+mn-ea"/>
              </a:rPr>
              <a:t>城市里汽车发动机的运转声</a:t>
            </a:r>
            <a:endParaRPr lang="zh-CN" altLang="en-US" sz="2000" b="1">
              <a:solidFill>
                <a:schemeClr val="tx1"/>
              </a:solidFill>
              <a:latin typeface="Arial" panose="020B0604020202020204" pitchFamily="34" charset="0"/>
              <a:ea typeface="宋体" panose="02010600030101010101" pitchFamily="2" charset="-122"/>
            </a:endParaRPr>
          </a:p>
          <a:p>
            <a:pPr>
              <a:spcBef>
                <a:spcPct val="50000"/>
              </a:spcBef>
            </a:pPr>
            <a:r>
              <a:rPr lang="en-US" altLang="zh-CN" sz="2000" b="1">
                <a:sym typeface="+mn-ea"/>
              </a:rPr>
              <a:t>c.</a:t>
            </a:r>
            <a:r>
              <a:rPr lang="zh-CN" altLang="en-US" sz="2000" b="1">
                <a:sym typeface="+mn-ea"/>
              </a:rPr>
              <a:t>自习课时的喧哗声</a:t>
            </a:r>
            <a:endParaRPr lang="zh-CN" altLang="en-US" sz="2000" b="1">
              <a:solidFill>
                <a:schemeClr val="tx1"/>
              </a:solidFill>
              <a:latin typeface="Arial" panose="020B0604020202020204" pitchFamily="34" charset="0"/>
              <a:ea typeface="宋体" panose="02010600030101010101" pitchFamily="2" charset="-122"/>
            </a:endParaRPr>
          </a:p>
          <a:p>
            <a:pPr>
              <a:spcBef>
                <a:spcPct val="50000"/>
              </a:spcBef>
            </a:pPr>
            <a:r>
              <a:rPr lang="en-US" altLang="zh-CN" sz="2000" b="1">
                <a:sym typeface="+mn-ea"/>
              </a:rPr>
              <a:t>d.</a:t>
            </a:r>
            <a:r>
              <a:rPr lang="zh-CN" altLang="en-US" sz="2000" b="1">
                <a:sym typeface="+mn-ea"/>
              </a:rPr>
              <a:t>剧场里京剧表演的锣鼓声</a:t>
            </a:r>
            <a:endParaRPr lang="zh-CN" altLang="en-US" sz="2000" b="1">
              <a:solidFill>
                <a:schemeClr val="tx1"/>
              </a:solidFill>
              <a:latin typeface="Arial" panose="020B0604020202020204" pitchFamily="34" charset="0"/>
              <a:ea typeface="宋体" panose="02010600030101010101" pitchFamily="2" charset="-122"/>
            </a:endParaRPr>
          </a:p>
          <a:p>
            <a:pPr>
              <a:spcBef>
                <a:spcPct val="50000"/>
              </a:spcBef>
            </a:pPr>
            <a:r>
              <a:rPr lang="en-US" altLang="zh-CN" sz="2000" b="1">
                <a:sym typeface="+mn-ea"/>
              </a:rPr>
              <a:t>e.</a:t>
            </a:r>
            <a:r>
              <a:rPr lang="zh-CN" altLang="en-US" sz="2000" b="1">
                <a:sym typeface="+mn-ea"/>
              </a:rPr>
              <a:t>装修房子时电钻声</a:t>
            </a:r>
            <a:endParaRPr lang="zh-CN" altLang="en-US" sz="2000"/>
          </a:p>
        </p:txBody>
      </p:sp>
      <p:sp>
        <p:nvSpPr>
          <p:cNvPr id="3" name="文本框 2"/>
          <p:cNvSpPr txBox="1"/>
          <p:nvPr/>
        </p:nvSpPr>
        <p:spPr>
          <a:xfrm>
            <a:off x="956945" y="424815"/>
            <a:ext cx="2478405" cy="645160"/>
          </a:xfrm>
          <a:prstGeom prst="rect">
            <a:avLst/>
          </a:prstGeom>
          <a:noFill/>
        </p:spPr>
        <p:txBody>
          <a:bodyPr wrap="none" rtlCol="0" anchor="t">
            <a:spAutoFit/>
          </a:bodyPr>
          <a:lstStyle/>
          <a:p>
            <a:r>
              <a:rPr lang="zh-CN" altLang="en-US" sz="3600" b="1">
                <a:solidFill>
                  <a:srgbClr val="FF0000"/>
                </a:solidFill>
                <a:latin typeface="黑体" panose="02010609060101010101" pitchFamily="49" charset="-122"/>
                <a:ea typeface="黑体" panose="02010609060101010101" pitchFamily="49" charset="-122"/>
                <a:sym typeface="+mn-ea"/>
              </a:rPr>
              <a:t>课堂练习：</a:t>
            </a:r>
            <a:endParaRPr lang="zh-CN" altLang="en-US" sz="3600"/>
          </a:p>
        </p:txBody>
      </p:sp>
      <p:sp>
        <p:nvSpPr>
          <p:cNvPr id="7173" name="文本框 7172"/>
          <p:cNvSpPr txBox="1"/>
          <p:nvPr/>
        </p:nvSpPr>
        <p:spPr>
          <a:xfrm>
            <a:off x="6792595" y="963613"/>
            <a:ext cx="2305050" cy="460375"/>
          </a:xfrm>
          <a:prstGeom prst="rect">
            <a:avLst/>
          </a:prstGeom>
          <a:noFill/>
          <a:ln w="9525">
            <a:noFill/>
          </a:ln>
        </p:spPr>
        <p:txBody>
          <a:bodyPr anchor="t">
            <a:spAutoFit/>
          </a:bodyPr>
          <a:lstStyle/>
          <a:p>
            <a:pPr>
              <a:spcBef>
                <a:spcPct val="50000"/>
              </a:spcBef>
            </a:pPr>
            <a:r>
              <a:rPr lang="en-US" altLang="zh-CN" sz="2400" b="1">
                <a:solidFill>
                  <a:srgbClr val="FF0000"/>
                </a:solidFill>
                <a:latin typeface="Arial" panose="020B0604020202020204" pitchFamily="34" charset="0"/>
                <a:ea typeface="宋体" panose="02010600030101010101" pitchFamily="2" charset="-122"/>
              </a:rPr>
              <a:t>b c 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599180" y="1070610"/>
            <a:ext cx="6283325" cy="2707005"/>
          </a:xfrm>
          <a:prstGeom prst="rect">
            <a:avLst/>
          </a:prstGeom>
          <a:noFill/>
        </p:spPr>
        <p:txBody>
          <a:bodyPr wrap="square" rtlCol="0" anchor="t">
            <a:spAutoFit/>
          </a:bodyPr>
          <a:lstStyle/>
          <a:p>
            <a:pPr>
              <a:spcBef>
                <a:spcPct val="50000"/>
              </a:spcBef>
            </a:pPr>
            <a:r>
              <a:rPr lang="en-US" altLang="zh-CN" sz="2000" b="1">
                <a:sym typeface="+mn-ea"/>
              </a:rPr>
              <a:t>6.</a:t>
            </a:r>
            <a:r>
              <a:rPr lang="zh-CN" altLang="en-US" sz="2000" b="1">
                <a:sym typeface="+mn-ea"/>
              </a:rPr>
              <a:t>以下减弱噪声的措施中属于在传播过程</a:t>
            </a:r>
            <a:endParaRPr lang="zh-CN" altLang="en-US" sz="2000" b="1">
              <a:solidFill>
                <a:schemeClr val="tx1"/>
              </a:solidFill>
              <a:latin typeface="Arial" panose="020B0604020202020204" pitchFamily="34" charset="0"/>
              <a:ea typeface="宋体" panose="02010600030101010101" pitchFamily="2" charset="-122"/>
            </a:endParaRPr>
          </a:p>
          <a:p>
            <a:pPr>
              <a:spcBef>
                <a:spcPct val="50000"/>
              </a:spcBef>
            </a:pPr>
            <a:r>
              <a:rPr lang="zh-CN" altLang="en-US" sz="2000" b="1">
                <a:sym typeface="+mn-ea"/>
              </a:rPr>
              <a:t>中减弱的是</a:t>
            </a:r>
            <a:r>
              <a:rPr lang="en-US" altLang="zh-CN" sz="2000" b="1">
                <a:sym typeface="+mn-ea"/>
              </a:rPr>
              <a:t>(        )</a:t>
            </a:r>
            <a:endParaRPr lang="en-US" altLang="zh-CN" sz="2000" b="1">
              <a:solidFill>
                <a:schemeClr val="tx1"/>
              </a:solidFill>
              <a:latin typeface="Arial" panose="020B0604020202020204" pitchFamily="34" charset="0"/>
              <a:ea typeface="宋体" panose="02010600030101010101" pitchFamily="2" charset="-122"/>
            </a:endParaRPr>
          </a:p>
          <a:p>
            <a:pPr>
              <a:spcBef>
                <a:spcPct val="50000"/>
              </a:spcBef>
            </a:pPr>
            <a:r>
              <a:rPr lang="en-US" altLang="zh-CN" sz="2000" b="1">
                <a:sym typeface="+mn-ea"/>
              </a:rPr>
              <a:t>A.</a:t>
            </a:r>
            <a:r>
              <a:rPr lang="zh-CN" altLang="en-US" sz="2000" b="1">
                <a:sym typeface="+mn-ea"/>
              </a:rPr>
              <a:t>建筑工地上噪声大的工作要限时</a:t>
            </a:r>
            <a:endParaRPr lang="zh-CN" altLang="en-US" sz="2000" b="1">
              <a:solidFill>
                <a:schemeClr val="tx1"/>
              </a:solidFill>
              <a:latin typeface="Arial" panose="020B0604020202020204" pitchFamily="34" charset="0"/>
              <a:ea typeface="宋体" panose="02010600030101010101" pitchFamily="2" charset="-122"/>
            </a:endParaRPr>
          </a:p>
          <a:p>
            <a:pPr>
              <a:spcBef>
                <a:spcPct val="50000"/>
              </a:spcBef>
            </a:pPr>
            <a:r>
              <a:rPr lang="en-US" altLang="zh-CN" sz="2000" b="1">
                <a:sym typeface="+mn-ea"/>
              </a:rPr>
              <a:t>B.</a:t>
            </a:r>
            <a:r>
              <a:rPr lang="zh-CN" altLang="en-US" sz="2000" b="1">
                <a:sym typeface="+mn-ea"/>
              </a:rPr>
              <a:t>市区种草植树</a:t>
            </a:r>
            <a:endParaRPr lang="zh-CN" altLang="en-US" sz="2000" b="1">
              <a:solidFill>
                <a:schemeClr val="tx1"/>
              </a:solidFill>
              <a:latin typeface="Arial" panose="020B0604020202020204" pitchFamily="34" charset="0"/>
              <a:ea typeface="宋体" panose="02010600030101010101" pitchFamily="2" charset="-122"/>
            </a:endParaRPr>
          </a:p>
          <a:p>
            <a:pPr>
              <a:spcBef>
                <a:spcPct val="50000"/>
              </a:spcBef>
            </a:pPr>
            <a:r>
              <a:rPr lang="en-US" altLang="zh-CN" sz="2000" b="1">
                <a:sym typeface="+mn-ea"/>
              </a:rPr>
              <a:t>C.</a:t>
            </a:r>
            <a:r>
              <a:rPr lang="zh-CN" altLang="en-US" sz="2000" b="1">
                <a:sym typeface="+mn-ea"/>
              </a:rPr>
              <a:t>戴防止噪声的耳塞</a:t>
            </a:r>
            <a:endParaRPr lang="zh-CN" altLang="en-US" sz="2000" b="1">
              <a:solidFill>
                <a:schemeClr val="tx1"/>
              </a:solidFill>
              <a:latin typeface="Arial" panose="020B0604020202020204" pitchFamily="34" charset="0"/>
              <a:ea typeface="宋体" panose="02010600030101010101" pitchFamily="2" charset="-122"/>
            </a:endParaRPr>
          </a:p>
          <a:p>
            <a:pPr>
              <a:spcBef>
                <a:spcPct val="50000"/>
              </a:spcBef>
            </a:pPr>
            <a:r>
              <a:rPr lang="en-US" altLang="zh-CN" sz="2000" b="1">
                <a:sym typeface="+mn-ea"/>
              </a:rPr>
              <a:t>D.</a:t>
            </a:r>
            <a:r>
              <a:rPr lang="zh-CN" altLang="en-US" sz="2000" b="1">
                <a:sym typeface="+mn-ea"/>
              </a:rPr>
              <a:t>市区内汽车禁止鸣喇叭</a:t>
            </a:r>
            <a:endParaRPr lang="zh-CN" altLang="en-US" sz="2000"/>
          </a:p>
        </p:txBody>
      </p:sp>
      <p:sp>
        <p:nvSpPr>
          <p:cNvPr id="3" name="文本框 2"/>
          <p:cNvSpPr txBox="1"/>
          <p:nvPr/>
        </p:nvSpPr>
        <p:spPr>
          <a:xfrm>
            <a:off x="956945" y="424815"/>
            <a:ext cx="2478405" cy="645160"/>
          </a:xfrm>
          <a:prstGeom prst="rect">
            <a:avLst/>
          </a:prstGeom>
          <a:noFill/>
        </p:spPr>
        <p:txBody>
          <a:bodyPr wrap="none" rtlCol="0" anchor="t">
            <a:spAutoFit/>
          </a:bodyPr>
          <a:lstStyle/>
          <a:p>
            <a:r>
              <a:rPr lang="zh-CN" altLang="en-US" sz="3600" b="1">
                <a:solidFill>
                  <a:srgbClr val="FF0000"/>
                </a:solidFill>
                <a:latin typeface="黑体" panose="02010609060101010101" pitchFamily="49" charset="-122"/>
                <a:ea typeface="黑体" panose="02010609060101010101" pitchFamily="49" charset="-122"/>
                <a:sym typeface="+mn-ea"/>
              </a:rPr>
              <a:t>课堂练习：</a:t>
            </a:r>
            <a:endParaRPr lang="zh-CN" altLang="en-US" sz="3600"/>
          </a:p>
        </p:txBody>
      </p:sp>
      <p:sp>
        <p:nvSpPr>
          <p:cNvPr id="7173" name="文本框 7172"/>
          <p:cNvSpPr txBox="1"/>
          <p:nvPr/>
        </p:nvSpPr>
        <p:spPr>
          <a:xfrm>
            <a:off x="5064125" y="1505268"/>
            <a:ext cx="2305050" cy="460375"/>
          </a:xfrm>
          <a:prstGeom prst="rect">
            <a:avLst/>
          </a:prstGeom>
          <a:noFill/>
          <a:ln w="9525">
            <a:noFill/>
          </a:ln>
        </p:spPr>
        <p:txBody>
          <a:bodyPr anchor="t">
            <a:spAutoFit/>
          </a:bodyPr>
          <a:lstStyle/>
          <a:p>
            <a:pPr>
              <a:spcBef>
                <a:spcPct val="50000"/>
              </a:spcBef>
            </a:pPr>
            <a:r>
              <a:rPr lang="en-US" altLang="zh-CN" sz="2400" b="1">
                <a:solidFill>
                  <a:srgbClr val="FF0000"/>
                </a:solidFill>
                <a:latin typeface="Arial" panose="020B0604020202020204" pitchFamily="34" charset="0"/>
                <a:ea typeface="宋体" panose="02010600030101010101" pitchFamily="2" charset="-122"/>
              </a:rPr>
              <a:t>B</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右箭头 8"/>
          <p:cNvSpPr/>
          <p:nvPr/>
        </p:nvSpPr>
        <p:spPr>
          <a:xfrm>
            <a:off x="539750" y="43815"/>
            <a:ext cx="2877185" cy="10007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idx="4294967295"/>
          </p:nvPr>
        </p:nvSpPr>
        <p:spPr>
          <a:xfrm>
            <a:off x="45720" y="248285"/>
            <a:ext cx="7887970" cy="4357370"/>
          </a:xfrm>
        </p:spPr>
        <p:txBody>
          <a:bodyPr/>
          <a:lstStyle/>
          <a:p>
            <a:pPr marL="0" indent="0">
              <a:buNone/>
            </a:pPr>
            <a:r>
              <a:rPr lang="en-US" altLang="zh-CN" sz="3600" b="1">
                <a:solidFill>
                  <a:srgbClr val="0000FF"/>
                </a:solidFill>
                <a:latin typeface="黑体" panose="02010609060101010101" pitchFamily="49" charset="-122"/>
                <a:ea typeface="黑体" panose="02010609060101010101" pitchFamily="49" charset="-122"/>
              </a:rPr>
              <a:t>   </a:t>
            </a:r>
            <a:r>
              <a:rPr lang="zh-CN" altLang="en-US" sz="3600" b="1">
                <a:solidFill>
                  <a:srgbClr val="0000FF"/>
                </a:solidFill>
                <a:latin typeface="黑体" panose="02010609060101010101" pitchFamily="49" charset="-122"/>
                <a:ea typeface="黑体" panose="02010609060101010101" pitchFamily="49" charset="-122"/>
              </a:rPr>
              <a:t>板书设计</a:t>
            </a:r>
          </a:p>
        </p:txBody>
      </p:sp>
      <p:sp>
        <p:nvSpPr>
          <p:cNvPr id="3" name="文本框 2"/>
          <p:cNvSpPr txBox="1"/>
          <p:nvPr/>
        </p:nvSpPr>
        <p:spPr>
          <a:xfrm>
            <a:off x="3787775" y="1044575"/>
            <a:ext cx="4257675" cy="3538220"/>
          </a:xfrm>
          <a:prstGeom prst="rect">
            <a:avLst/>
          </a:prstGeom>
          <a:noFill/>
        </p:spPr>
        <p:txBody>
          <a:bodyPr wrap="square" rtlCol="0">
            <a:spAutoFit/>
          </a:bodyPr>
          <a:lstStyle/>
          <a:p>
            <a:r>
              <a:rPr lang="en-US" altLang="zh-CN" sz="2000" b="1">
                <a:solidFill>
                  <a:srgbClr val="0000FF"/>
                </a:solidFill>
              </a:rPr>
              <a:t>     </a:t>
            </a:r>
            <a:r>
              <a:rPr lang="zh-CN" altLang="en-US" sz="2400" b="1">
                <a:solidFill>
                  <a:srgbClr val="0000FF"/>
                </a:solidFill>
              </a:rPr>
              <a:t>噪声的危害和控制</a:t>
            </a:r>
          </a:p>
          <a:p>
            <a:endParaRPr lang="zh-CN" altLang="en-US" sz="2000" b="1">
              <a:solidFill>
                <a:srgbClr val="FF0000"/>
              </a:solidFill>
            </a:endParaRPr>
          </a:p>
          <a:p>
            <a:r>
              <a:rPr lang="zh-CN" altLang="en-US" sz="2000" b="1">
                <a:solidFill>
                  <a:srgbClr val="FF0000"/>
                </a:solidFill>
              </a:rPr>
              <a:t>                       物理学角度</a:t>
            </a:r>
          </a:p>
          <a:p>
            <a:r>
              <a:rPr lang="zh-CN" altLang="en-US" sz="2000" b="1">
                <a:solidFill>
                  <a:srgbClr val="FF0000"/>
                </a:solidFill>
              </a:rPr>
              <a:t>噪声的来源</a:t>
            </a:r>
          </a:p>
          <a:p>
            <a:r>
              <a:rPr lang="zh-CN" altLang="en-US" sz="2000" b="1">
                <a:solidFill>
                  <a:srgbClr val="FF0000"/>
                </a:solidFill>
              </a:rPr>
              <a:t>                       环境保护角度</a:t>
            </a:r>
          </a:p>
          <a:p>
            <a:r>
              <a:rPr lang="zh-CN" altLang="en-US" sz="2000" b="1">
                <a:solidFill>
                  <a:srgbClr val="FF0000"/>
                </a:solidFill>
              </a:rPr>
              <a:t>                                 等级</a:t>
            </a:r>
          </a:p>
          <a:p>
            <a:r>
              <a:rPr lang="zh-CN" altLang="en-US" sz="2000" b="1">
                <a:solidFill>
                  <a:srgbClr val="FF0000"/>
                </a:solidFill>
              </a:rPr>
              <a:t>噪声的等级和危害</a:t>
            </a:r>
          </a:p>
          <a:p>
            <a:r>
              <a:rPr lang="zh-CN" altLang="en-US" sz="2000" b="1">
                <a:solidFill>
                  <a:srgbClr val="FF0000"/>
                </a:solidFill>
              </a:rPr>
              <a:t>                                 危害</a:t>
            </a:r>
          </a:p>
          <a:p>
            <a:r>
              <a:rPr lang="zh-CN" altLang="en-US" sz="2000" b="1">
                <a:solidFill>
                  <a:srgbClr val="FF0000"/>
                </a:solidFill>
              </a:rPr>
              <a:t>                      防止噪声的产生</a:t>
            </a:r>
          </a:p>
          <a:p>
            <a:r>
              <a:rPr lang="zh-CN" altLang="en-US" sz="2000" b="1">
                <a:solidFill>
                  <a:srgbClr val="FF0000"/>
                </a:solidFill>
              </a:rPr>
              <a:t>噪声的控制    阻断噪声的传播</a:t>
            </a:r>
          </a:p>
          <a:p>
            <a:r>
              <a:rPr lang="zh-CN" altLang="en-US" sz="2000" b="1">
                <a:solidFill>
                  <a:srgbClr val="FF0000"/>
                </a:solidFill>
              </a:rPr>
              <a:t>                      防止噪声进入人耳</a:t>
            </a:r>
          </a:p>
        </p:txBody>
      </p:sp>
      <p:sp>
        <p:nvSpPr>
          <p:cNvPr id="4" name="左大括号 3"/>
          <p:cNvSpPr/>
          <p:nvPr/>
        </p:nvSpPr>
        <p:spPr>
          <a:xfrm>
            <a:off x="5220970" y="1980565"/>
            <a:ext cx="207010" cy="4794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左大括号 6"/>
          <p:cNvSpPr/>
          <p:nvPr/>
        </p:nvSpPr>
        <p:spPr>
          <a:xfrm>
            <a:off x="5969635" y="2903220"/>
            <a:ext cx="185420" cy="5003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左大括号 7"/>
          <p:cNvSpPr/>
          <p:nvPr/>
        </p:nvSpPr>
        <p:spPr>
          <a:xfrm>
            <a:off x="5135880" y="3790950"/>
            <a:ext cx="207010" cy="5118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箭头 2"/>
          <p:cNvSpPr/>
          <p:nvPr/>
        </p:nvSpPr>
        <p:spPr>
          <a:xfrm>
            <a:off x="539750" y="43815"/>
            <a:ext cx="2877185" cy="10007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09" name="标题 1"/>
          <p:cNvSpPr>
            <a:spLocks noGrp="1"/>
          </p:cNvSpPr>
          <p:nvPr>
            <p:ph type="title"/>
          </p:nvPr>
        </p:nvSpPr>
        <p:spPr>
          <a:xfrm>
            <a:off x="539988" y="325359"/>
            <a:ext cx="5250656" cy="438150"/>
          </a:xfrm>
        </p:spPr>
        <p:txBody>
          <a:bodyPr lIns="68580" tIns="34290" rIns="68580" bIns="34290" anchor="ctr"/>
          <a:lstStyle/>
          <a:p>
            <a:pPr algn="l" defTabSz="914400">
              <a:buNone/>
            </a:pPr>
            <a:r>
              <a:rPr lang="zh-CN" altLang="en-US" sz="3600" kern="1200" baseline="0">
                <a:solidFill>
                  <a:srgbClr val="0000FF"/>
                </a:solidFill>
                <a:latin typeface="Arial" panose="020B0604020202020204" pitchFamily="34" charset="0"/>
                <a:ea typeface="黑体" panose="02010609060101010101" pitchFamily="49" charset="-122"/>
                <a:cs typeface="+mj-cs"/>
              </a:rPr>
              <a:t>教学反思</a:t>
            </a:r>
          </a:p>
        </p:txBody>
      </p:sp>
      <p:sp>
        <p:nvSpPr>
          <p:cNvPr id="2" name="内容占位符 1"/>
          <p:cNvSpPr>
            <a:spLocks noGrp="1"/>
          </p:cNvSpPr>
          <p:nvPr>
            <p:ph idx="1"/>
          </p:nvPr>
        </p:nvSpPr>
        <p:spPr/>
        <p:txBody>
          <a:bodyPr/>
          <a:lstStyle/>
          <a:p>
            <a:r>
              <a:rPr lang="zh-CN" altLang="en-US" sz="2400">
                <a:solidFill>
                  <a:srgbClr val="FF0000"/>
                </a:solidFill>
              </a:rPr>
              <a:t>本节课讲述非常成功，由生活到噪声。通过播放幻灯片讲解噪声以及噪声的危害，每一步都很到位。特别是通过了解噪声的危害，使学生了解到如何对待噪声，如何减少噪声对人类的危害，同时对噪声的控制也说明的非常好，过渡非常自然。</a:t>
            </a:r>
          </a:p>
          <a:p>
            <a:r>
              <a:rPr lang="zh-CN" altLang="en-US" sz="2400">
                <a:solidFill>
                  <a:srgbClr val="FF0000"/>
                </a:solidFill>
              </a:rPr>
              <a:t>不足的地方：由于内容比较全面而显得时间较仓促。</a:t>
            </a:r>
          </a:p>
        </p:txBody>
      </p:sp>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标题 1"/>
          <p:cNvSpPr>
            <a:spLocks noGrp="1"/>
          </p:cNvSpPr>
          <p:nvPr>
            <p:ph type="ctrTitle"/>
          </p:nvPr>
        </p:nvSpPr>
        <p:spPr>
          <a:xfrm>
            <a:off x="1547664" y="1203598"/>
            <a:ext cx="5256212" cy="2322513"/>
          </a:xfrm>
        </p:spPr>
        <p:txBody>
          <a:bodyPr vert="horz" wrap="square" lIns="91440" tIns="45720" rIns="91440" bIns="45720" anchor="ctr"/>
          <a:lstStyle>
            <a:lvl1pPr lvl="0">
              <a:defRPr/>
            </a:lvl1pPr>
          </a:lstStyle>
          <a:p>
            <a:pPr lvl="0" algn="ctr" eaLnBrk="1" hangingPunct="1"/>
            <a:r>
              <a:rPr lang="zh-CN" altLang="en-US" sz="7200" dirty="0">
                <a:latin typeface="黑体" panose="02010609060101010101" pitchFamily="49" charset="-122"/>
                <a:ea typeface="黑体" panose="02010609060101010101" pitchFamily="49" charset="-122"/>
              </a:rPr>
              <a:t>再 见</a:t>
            </a:r>
          </a:p>
        </p:txBody>
      </p:sp>
      <p:pic>
        <p:nvPicPr>
          <p:cNvPr id="5123" name="New picture"/>
          <p:cNvPicPr/>
          <p:nvPr/>
        </p:nvPicPr>
        <p:blipFill>
          <a:blip r:embed="rId2"/>
          <a:stretch>
            <a:fillRect/>
          </a:stretch>
        </p:blipFill>
        <p:spPr>
          <a:xfrm>
            <a:off x="11595100" y="11125200"/>
            <a:ext cx="330200" cy="254000"/>
          </a:xfrm>
          <a:prstGeom prst="cube">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58" name="Group 8"/>
          <p:cNvGrpSpPr/>
          <p:nvPr/>
        </p:nvGrpSpPr>
        <p:grpSpPr>
          <a:xfrm>
            <a:off x="1134745" y="397510"/>
            <a:ext cx="393700" cy="407035"/>
            <a:chOff x="0" y="0"/>
            <a:chExt cx="930" cy="783"/>
          </a:xfrm>
        </p:grpSpPr>
        <p:sp>
          <p:nvSpPr>
            <p:cNvPr id="52"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3"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1"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45057" name="内容占位符 5"/>
          <p:cNvSpPr>
            <a:spLocks noGrp="1"/>
          </p:cNvSpPr>
          <p:nvPr>
            <p:ph idx="1"/>
          </p:nvPr>
        </p:nvSpPr>
        <p:spPr>
          <a:xfrm>
            <a:off x="926148" y="397431"/>
            <a:ext cx="5915025" cy="4358878"/>
          </a:xfrm>
        </p:spPr>
        <p:txBody>
          <a:bodyPr lIns="68580" tIns="34290" rIns="68580" bIns="34290" anchor="t"/>
          <a:lstStyle/>
          <a:p>
            <a:pPr marL="0" indent="0" defTabSz="914400">
              <a:buSzPct val="130000"/>
              <a:buNone/>
            </a:pPr>
            <a:r>
              <a:rPr lang="en-US" altLang="zh-CN" sz="2800" b="1" kern="1200" baseline="0">
                <a:solidFill>
                  <a:srgbClr val="FF0000"/>
                </a:solidFill>
                <a:latin typeface="Arial" panose="020B0604020202020204" pitchFamily="34" charset="0"/>
                <a:ea typeface="黑体" panose="02010609060101010101" pitchFamily="49" charset="-122"/>
                <a:cs typeface="+mn-cs"/>
                <a:sym typeface="黑体" panose="02010609060101010101" pitchFamily="49" charset="-122"/>
              </a:rPr>
              <a:t>  </a:t>
            </a:r>
            <a:r>
              <a:rPr lang="zh-CN" altLang="en-US" sz="2800" b="1" kern="1200" baseline="0">
                <a:solidFill>
                  <a:srgbClr val="FF0000"/>
                </a:solidFill>
                <a:latin typeface="Arial" panose="020B0604020202020204" pitchFamily="34" charset="0"/>
                <a:ea typeface="黑体" panose="02010609060101010101" pitchFamily="49" charset="-122"/>
                <a:cs typeface="+mn-cs"/>
                <a:sym typeface="黑体" panose="02010609060101010101" pitchFamily="49" charset="-122"/>
              </a:rPr>
              <a:t>2、教学目标：</a:t>
            </a:r>
          </a:p>
        </p:txBody>
      </p:sp>
      <p:sp>
        <p:nvSpPr>
          <p:cNvPr id="45058" name="文本框 3"/>
          <p:cNvSpPr txBox="1"/>
          <p:nvPr/>
        </p:nvSpPr>
        <p:spPr>
          <a:xfrm>
            <a:off x="1019810" y="873125"/>
            <a:ext cx="7200265" cy="4369435"/>
          </a:xfrm>
          <a:prstGeom prst="rect">
            <a:avLst/>
          </a:prstGeom>
          <a:noFill/>
          <a:ln w="9525">
            <a:noFill/>
          </a:ln>
        </p:spPr>
        <p:txBody>
          <a:bodyPr wrap="square" anchor="t">
            <a:spAutoFit/>
          </a:bodyPr>
          <a:lstStyle/>
          <a:p>
            <a:r>
              <a:rPr lang="zh-CN" altLang="en-US" sz="1800" b="1">
                <a:latin typeface="Arial" panose="020B0604020202020204" pitchFamily="34" charset="0"/>
                <a:ea typeface="宋体" panose="02010600030101010101" pitchFamily="2" charset="-122"/>
                <a:sym typeface="黑体" panose="02010609060101010101" pitchFamily="49" charset="-122"/>
              </a:rPr>
              <a:t>  </a:t>
            </a:r>
            <a:br>
              <a:rPr lang="zh-CN" altLang="en-US" sz="1800" b="1">
                <a:latin typeface="Arial" panose="020B0604020202020204" pitchFamily="34" charset="0"/>
                <a:ea typeface="宋体" panose="02010600030101010101" pitchFamily="2" charset="-122"/>
                <a:sym typeface="黑体" panose="02010609060101010101" pitchFamily="49" charset="-122"/>
              </a:rPr>
            </a:br>
            <a:r>
              <a:rPr lang="zh-CN" altLang="en-US" sz="2400" b="1">
                <a:solidFill>
                  <a:srgbClr val="0000FF"/>
                </a:solidFill>
                <a:latin typeface="Arial" panose="020B0604020202020204" pitchFamily="34" charset="0"/>
                <a:ea typeface="宋体" panose="02010600030101010101" pitchFamily="2" charset="-122"/>
                <a:sym typeface="黑体" panose="02010609060101010101" pitchFamily="49" charset="-122"/>
              </a:rPr>
              <a:t>（1）知识与技能目标：了解噪声的来源和危害；知道防治噪声的途径，增强环境保 护意识。  </a:t>
            </a:r>
            <a:br>
              <a:rPr lang="zh-CN" altLang="en-US" sz="2400" b="1">
                <a:solidFill>
                  <a:srgbClr val="0000FF"/>
                </a:solidFill>
                <a:latin typeface="Arial" panose="020B0604020202020204" pitchFamily="34" charset="0"/>
                <a:ea typeface="宋体" panose="02010600030101010101" pitchFamily="2" charset="-122"/>
                <a:sym typeface="黑体" panose="02010609060101010101" pitchFamily="49" charset="-122"/>
              </a:rPr>
            </a:br>
            <a:r>
              <a:rPr lang="zh-CN" altLang="en-US" sz="2400" b="1">
                <a:solidFill>
                  <a:srgbClr val="0000FF"/>
                </a:solidFill>
                <a:latin typeface="Arial" panose="020B0604020202020204" pitchFamily="34" charset="0"/>
                <a:ea typeface="宋体" panose="02010600030101010101" pitchFamily="2" charset="-122"/>
                <a:sym typeface="黑体" panose="02010609060101010101" pitchFamily="49" charset="-122"/>
              </a:rPr>
              <a:t>（2）过程与方法目标：通过体验和观察，了解防止防治噪声，通过学习噪声的控制办法，培养学生应用物理能力；培养学生通过调查、访问网站、查阅资料等多种途径获取知识的能力。  </a:t>
            </a:r>
            <a:br>
              <a:rPr lang="zh-CN" altLang="en-US" sz="2400" b="1">
                <a:solidFill>
                  <a:srgbClr val="0000FF"/>
                </a:solidFill>
                <a:latin typeface="Arial" panose="020B0604020202020204" pitchFamily="34" charset="0"/>
                <a:ea typeface="宋体" panose="02010600030101010101" pitchFamily="2" charset="-122"/>
                <a:sym typeface="黑体" panose="02010609060101010101" pitchFamily="49" charset="-122"/>
              </a:rPr>
            </a:br>
            <a:r>
              <a:rPr lang="zh-CN" altLang="en-US" sz="2400" b="1">
                <a:solidFill>
                  <a:srgbClr val="0000FF"/>
                </a:solidFill>
                <a:latin typeface="Arial" panose="020B0604020202020204" pitchFamily="34" charset="0"/>
                <a:ea typeface="宋体" panose="02010600030101010101" pitchFamily="2" charset="-122"/>
                <a:sym typeface="黑体" panose="02010609060101010101" pitchFamily="49" charset="-122"/>
              </a:rPr>
              <a:t>（3） 情感态度与价值观：通过本节课的学习，培养学生的环保意识，培养学生热爱、 保护我们赖以生存的“地球村”的意识;通过展开社会调查，培养学生参与社会实践的兴趣。</a:t>
            </a:r>
            <a:r>
              <a:rPr lang="zh-CN" altLang="en-US" sz="2000" b="1">
                <a:solidFill>
                  <a:srgbClr val="FF0000"/>
                </a:solidFill>
                <a:latin typeface="Arial" panose="020B0604020202020204" pitchFamily="34" charset="0"/>
                <a:ea typeface="宋体" panose="02010600030101010101" pitchFamily="2" charset="-122"/>
                <a:sym typeface="黑体" panose="02010609060101010101" pitchFamily="49" charset="-122"/>
              </a:rPr>
              <a:t>  </a:t>
            </a:r>
            <a:br>
              <a:rPr lang="zh-CN" altLang="en-US" sz="2000" b="1">
                <a:solidFill>
                  <a:srgbClr val="FF0000"/>
                </a:solidFill>
                <a:latin typeface="Arial" panose="020B0604020202020204" pitchFamily="34" charset="0"/>
                <a:ea typeface="宋体" panose="02010600030101010101" pitchFamily="2" charset="-122"/>
                <a:sym typeface="黑体" panose="02010609060101010101" pitchFamily="49" charset="-122"/>
              </a:rPr>
            </a:br>
            <a:endParaRPr lang="zh-CN" altLang="en-US" sz="2000" b="1">
              <a:solidFill>
                <a:srgbClr val="FF0000"/>
              </a:solidFill>
              <a:latin typeface="Arial" panose="020B0604020202020204" pitchFamily="34" charset="0"/>
              <a:ea typeface="宋体" panose="02010600030101010101" pitchFamily="2" charset="-122"/>
              <a:sym typeface="黑体" panose="02010609060101010101" pitchFamily="49" charset="-122"/>
            </a:endParaRP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58" name="Group 8"/>
          <p:cNvGrpSpPr/>
          <p:nvPr/>
        </p:nvGrpSpPr>
        <p:grpSpPr>
          <a:xfrm>
            <a:off x="1153160" y="565150"/>
            <a:ext cx="393700" cy="407035"/>
            <a:chOff x="0" y="0"/>
            <a:chExt cx="930" cy="783"/>
          </a:xfrm>
        </p:grpSpPr>
        <p:sp>
          <p:nvSpPr>
            <p:cNvPr id="52"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3"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1"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46082" name="标题 4"/>
          <p:cNvSpPr>
            <a:spLocks noGrp="1"/>
          </p:cNvSpPr>
          <p:nvPr>
            <p:ph type="title"/>
            <p:custDataLst>
              <p:tags r:id="rId2"/>
            </p:custDataLst>
          </p:nvPr>
        </p:nvSpPr>
        <p:spPr>
          <a:xfrm>
            <a:off x="1153160" y="534115"/>
            <a:ext cx="5251847" cy="438150"/>
          </a:xfrm>
        </p:spPr>
        <p:txBody>
          <a:bodyPr wrap="square" lIns="68580" tIns="34290" rIns="68580" bIns="34290" anchor="t"/>
          <a:lstStyle/>
          <a:p>
            <a:pPr algn="l" defTabSz="914400">
              <a:buNone/>
            </a:pPr>
            <a:r>
              <a:rPr lang="zh-CN" altLang="en-US" sz="2700" kern="1200" baseline="0">
                <a:solidFill>
                  <a:srgbClr val="FF0000"/>
                </a:solidFill>
                <a:latin typeface="Arial" panose="020B0604020202020204" pitchFamily="34" charset="0"/>
                <a:ea typeface="黑体" panose="02010609060101010101" pitchFamily="49" charset="-122"/>
                <a:cs typeface="+mj-cs"/>
                <a:sym typeface="黑体" panose="02010609060101010101" pitchFamily="49" charset="-122"/>
              </a:rPr>
              <a:t>3、 教学重点、难点：</a:t>
            </a:r>
          </a:p>
        </p:txBody>
      </p:sp>
      <p:sp>
        <p:nvSpPr>
          <p:cNvPr id="46083" name="内容占位符 5"/>
          <p:cNvSpPr>
            <a:spLocks noGrp="1"/>
          </p:cNvSpPr>
          <p:nvPr>
            <p:ph idx="1"/>
            <p:custDataLst>
              <p:tags r:id="rId3"/>
            </p:custDataLst>
          </p:nvPr>
        </p:nvSpPr>
        <p:spPr>
          <a:xfrm>
            <a:off x="1325245" y="1663065"/>
            <a:ext cx="6376670" cy="1557655"/>
          </a:xfrm>
        </p:spPr>
        <p:txBody>
          <a:bodyPr wrap="square" lIns="68580" tIns="34290" rIns="68580" bIns="34290" anchor="ctr"/>
          <a:lstStyle/>
          <a:p>
            <a:pPr algn="l" defTabSz="914400">
              <a:buSzPct val="130000"/>
              <a:buFontTx/>
              <a:buNone/>
            </a:pPr>
            <a:r>
              <a:rPr lang="zh-CN" altLang="en-US" sz="2400" kern="1200" baseline="0">
                <a:solidFill>
                  <a:srgbClr val="0000FF"/>
                </a:solidFill>
                <a:latin typeface="Arial" panose="020B0604020202020204" pitchFamily="34" charset="0"/>
                <a:ea typeface="黑体" panose="02010609060101010101" pitchFamily="49" charset="-122"/>
                <a:cs typeface="+mn-cs"/>
                <a:sym typeface="黑体" panose="02010609060101010101" pitchFamily="49" charset="-122"/>
              </a:rPr>
              <a:t>重点：知道噪声的危害和减弱噪声的途径，提高学生环境保护的意识。 </a:t>
            </a:r>
          </a:p>
          <a:p>
            <a:pPr algn="l" defTabSz="914400">
              <a:buSzPct val="130000"/>
              <a:buFontTx/>
              <a:buNone/>
            </a:pPr>
            <a:r>
              <a:rPr lang="zh-CN" altLang="en-US" sz="2400" kern="1200" baseline="0">
                <a:solidFill>
                  <a:srgbClr val="0000FF"/>
                </a:solidFill>
                <a:latin typeface="Arial" panose="020B0604020202020204" pitchFamily="34" charset="0"/>
                <a:ea typeface="黑体" panose="02010609060101010101" pitchFamily="49" charset="-122"/>
                <a:cs typeface="+mn-cs"/>
                <a:sym typeface="黑体" panose="02010609060101010101" pitchFamily="49" charset="-122"/>
              </a:rPr>
              <a:t>难点：噪声的等级。</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右箭头 1"/>
          <p:cNvSpPr/>
          <p:nvPr/>
        </p:nvSpPr>
        <p:spPr>
          <a:xfrm>
            <a:off x="826135" y="96520"/>
            <a:ext cx="2877185" cy="10007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06" name="标题 4"/>
          <p:cNvSpPr>
            <a:spLocks noGrp="1"/>
          </p:cNvSpPr>
          <p:nvPr>
            <p:ph type="title"/>
            <p:custDataLst>
              <p:tags r:id="rId2"/>
            </p:custDataLst>
          </p:nvPr>
        </p:nvSpPr>
        <p:spPr>
          <a:xfrm>
            <a:off x="826135" y="303530"/>
            <a:ext cx="4180840" cy="438150"/>
          </a:xfrm>
        </p:spPr>
        <p:txBody>
          <a:bodyPr wrap="square" lIns="68580" tIns="34290" rIns="68580" bIns="34290" anchor="t"/>
          <a:lstStyle/>
          <a:p>
            <a:pPr algn="l" defTabSz="914400">
              <a:buNone/>
            </a:pPr>
            <a:r>
              <a:rPr lang="zh-CN" altLang="en-US" sz="3200" kern="1200" baseline="0">
                <a:solidFill>
                  <a:srgbClr val="0000FF"/>
                </a:solidFill>
                <a:latin typeface="Arial" panose="020B0604020202020204" pitchFamily="34" charset="0"/>
                <a:ea typeface="黑体" panose="02010609060101010101" pitchFamily="49" charset="-122"/>
                <a:cs typeface="+mj-cs"/>
                <a:sym typeface="黑体" panose="02010609060101010101" pitchFamily="49" charset="-122"/>
              </a:rPr>
              <a:t>二、说教法</a:t>
            </a:r>
          </a:p>
        </p:txBody>
      </p:sp>
      <p:sp>
        <p:nvSpPr>
          <p:cNvPr id="47107" name="内容占位符 5"/>
          <p:cNvSpPr>
            <a:spLocks noGrp="1"/>
          </p:cNvSpPr>
          <p:nvPr>
            <p:ph idx="1"/>
            <p:custDataLst>
              <p:tags r:id="rId3"/>
            </p:custDataLst>
          </p:nvPr>
        </p:nvSpPr>
        <p:spPr>
          <a:xfrm>
            <a:off x="912495" y="1793240"/>
            <a:ext cx="7131685" cy="1557655"/>
          </a:xfrm>
        </p:spPr>
        <p:txBody>
          <a:bodyPr wrap="square" lIns="68580" tIns="34290" rIns="68580" bIns="34290" anchor="ctr"/>
          <a:lstStyle/>
          <a:p>
            <a:pPr algn="l" defTabSz="914400">
              <a:buSzPct val="130000"/>
              <a:buFontTx/>
              <a:buNone/>
            </a:pPr>
            <a:r>
              <a:rPr lang="en-US" altLang="zh-CN" sz="2400" kern="1200" baseline="0">
                <a:solidFill>
                  <a:srgbClr val="FF0000"/>
                </a:solidFill>
                <a:latin typeface="Arial" panose="020B0604020202020204" pitchFamily="34" charset="0"/>
                <a:ea typeface="黑体" panose="02010609060101010101" pitchFamily="49" charset="-122"/>
                <a:cs typeface="+mn-cs"/>
              </a:rPr>
              <a:t>  </a:t>
            </a:r>
            <a:r>
              <a:rPr lang="en-US" altLang="zh-CN" kern="1200" baseline="0">
                <a:solidFill>
                  <a:srgbClr val="FF0000"/>
                </a:solidFill>
                <a:latin typeface="Arial" panose="020B0604020202020204" pitchFamily="34" charset="0"/>
                <a:ea typeface="黑体" panose="02010609060101010101" pitchFamily="49" charset="-122"/>
                <a:cs typeface="+mn-cs"/>
              </a:rPr>
              <a:t>     </a:t>
            </a:r>
            <a:r>
              <a:rPr lang="zh-CN" altLang="en-US" kern="1200" baseline="0">
                <a:solidFill>
                  <a:srgbClr val="FF0000"/>
                </a:solidFill>
                <a:latin typeface="Arial" panose="020B0604020202020204" pitchFamily="34" charset="0"/>
                <a:ea typeface="黑体" panose="02010609060101010101" pitchFamily="49" charset="-122"/>
                <a:cs typeface="+mn-cs"/>
              </a:rPr>
              <a:t>这节课的内容贴近学生的生活，为了体现以学生为主体的教学思想，我主要采用激趣质疑，问题驱动，学生自主学习的教学方法。</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右箭头 1"/>
          <p:cNvSpPr/>
          <p:nvPr/>
        </p:nvSpPr>
        <p:spPr>
          <a:xfrm>
            <a:off x="539750" y="43815"/>
            <a:ext cx="2877185" cy="10007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30" name="标题 4"/>
          <p:cNvSpPr>
            <a:spLocks noGrp="1"/>
          </p:cNvSpPr>
          <p:nvPr>
            <p:ph type="title"/>
            <p:custDataLst>
              <p:tags r:id="rId2"/>
            </p:custDataLst>
          </p:nvPr>
        </p:nvSpPr>
        <p:spPr>
          <a:xfrm>
            <a:off x="539750" y="252175"/>
            <a:ext cx="5251847" cy="438150"/>
          </a:xfrm>
        </p:spPr>
        <p:txBody>
          <a:bodyPr wrap="square" lIns="68580" tIns="34290" rIns="68580" bIns="34290" anchor="t"/>
          <a:lstStyle/>
          <a:p>
            <a:pPr algn="l" defTabSz="914400">
              <a:buNone/>
            </a:pPr>
            <a:r>
              <a:rPr lang="zh-CN" altLang="en-US" sz="3200" kern="1200" baseline="0">
                <a:solidFill>
                  <a:srgbClr val="0000FF"/>
                </a:solidFill>
                <a:latin typeface="Arial" panose="020B0604020202020204" pitchFamily="34" charset="0"/>
                <a:ea typeface="黑体" panose="02010609060101010101" pitchFamily="49" charset="-122"/>
                <a:cs typeface="+mj-cs"/>
                <a:sym typeface="黑体" panose="02010609060101010101" pitchFamily="49" charset="-122"/>
              </a:rPr>
              <a:t>三、说学法</a:t>
            </a:r>
            <a:r>
              <a:rPr lang="zh-CN" altLang="en-US" sz="3000" kern="1200" baseline="0">
                <a:solidFill>
                  <a:srgbClr val="FF0000"/>
                </a:solidFill>
                <a:latin typeface="Arial" panose="020B0604020202020204" pitchFamily="34" charset="0"/>
                <a:ea typeface="黑体" panose="02010609060101010101" pitchFamily="49" charset="-122"/>
                <a:cs typeface="+mj-cs"/>
                <a:sym typeface="黑体" panose="02010609060101010101" pitchFamily="49" charset="-122"/>
              </a:rPr>
              <a:t> </a:t>
            </a:r>
          </a:p>
        </p:txBody>
      </p:sp>
      <p:sp>
        <p:nvSpPr>
          <p:cNvPr id="48131" name="内容占位符 5"/>
          <p:cNvSpPr>
            <a:spLocks noGrp="1"/>
          </p:cNvSpPr>
          <p:nvPr>
            <p:ph idx="1"/>
            <p:custDataLst>
              <p:tags r:id="rId3"/>
            </p:custDataLst>
          </p:nvPr>
        </p:nvSpPr>
        <p:spPr>
          <a:xfrm>
            <a:off x="723900" y="1861185"/>
            <a:ext cx="7695565" cy="1558290"/>
          </a:xfrm>
        </p:spPr>
        <p:txBody>
          <a:bodyPr wrap="square" lIns="68580" tIns="34290" rIns="68580" bIns="34290" anchor="ctr"/>
          <a:lstStyle/>
          <a:p>
            <a:pPr algn="l" defTabSz="914400">
              <a:buSzPct val="130000"/>
              <a:buFontTx/>
              <a:buNone/>
            </a:pPr>
            <a:r>
              <a:rPr lang="zh-CN" altLang="en-US" sz="2400" kern="1200" baseline="0">
                <a:solidFill>
                  <a:srgbClr val="FF0000"/>
                </a:solidFill>
                <a:latin typeface="Arial" panose="020B0604020202020204" pitchFamily="34" charset="0"/>
                <a:ea typeface="黑体" panose="02010609060101010101" pitchFamily="49" charset="-122"/>
                <a:cs typeface="+mn-cs"/>
                <a:sym typeface="黑体" panose="02010609060101010101" pitchFamily="49" charset="-122"/>
              </a:rPr>
              <a:t>         </a:t>
            </a:r>
            <a:r>
              <a:rPr lang="zh-CN" altLang="en-US" sz="2400" b="1">
                <a:solidFill>
                  <a:srgbClr val="FF0000"/>
                </a:solidFill>
                <a:latin typeface="华文中宋" panose="02010600040101010101" pitchFamily="2" charset="-122"/>
                <a:ea typeface="华文中宋" panose="02010600040101010101" pitchFamily="2" charset="-122"/>
                <a:sym typeface="+mn-ea"/>
              </a:rPr>
              <a:t>八年级学生思维活跃，求知欲旺盛，对自然界中的很多现象充满好奇，但刚学习物理不久，对科学探究的基本环节掌握欠缺，因此我</a:t>
            </a:r>
            <a:r>
              <a:rPr lang="zh-CN" altLang="en-US" sz="2400" kern="1200" baseline="0">
                <a:solidFill>
                  <a:srgbClr val="FF0000"/>
                </a:solidFill>
                <a:latin typeface="Arial" panose="020B0604020202020204" pitchFamily="34" charset="0"/>
                <a:ea typeface="黑体" panose="02010609060101010101" pitchFamily="49" charset="-122"/>
                <a:cs typeface="+mn-cs"/>
                <a:sym typeface="黑体" panose="02010609060101010101" pitchFamily="49" charset="-122"/>
              </a:rPr>
              <a:t>根据本班学生的具体情况，主要采用了</a:t>
            </a:r>
            <a:r>
              <a:rPr lang="zh-CN" altLang="en-US" sz="2400">
                <a:solidFill>
                  <a:srgbClr val="FF0000"/>
                </a:solidFill>
                <a:latin typeface="Arial" panose="020B0604020202020204" pitchFamily="34" charset="0"/>
                <a:sym typeface="黑体" panose="02010609060101010101" pitchFamily="49" charset="-122"/>
              </a:rPr>
              <a:t>情景导入、</a:t>
            </a:r>
            <a:r>
              <a:rPr lang="zh-CN" altLang="en-US" sz="2400" noProof="0">
                <a:ln>
                  <a:noFill/>
                </a:ln>
                <a:solidFill>
                  <a:srgbClr val="FF0000"/>
                </a:solidFill>
                <a:effectLst/>
                <a:uLnTx/>
                <a:uFillTx/>
                <a:latin typeface="微软雅黑" panose="020B0503020204020204" charset="-122"/>
                <a:ea typeface="微软雅黑" panose="020B0503020204020204" charset="-122"/>
                <a:cs typeface="Arial" panose="020B0604020202020204" pitchFamily="34" charset="0"/>
                <a:sym typeface="+mn-ea"/>
              </a:rPr>
              <a:t>多媒体、发现法</a:t>
            </a:r>
            <a:r>
              <a:rPr lang="zh-CN" altLang="en-US" sz="2400" kern="1200" baseline="0">
                <a:solidFill>
                  <a:srgbClr val="FF0000"/>
                </a:solidFill>
                <a:latin typeface="Arial" panose="020B0604020202020204" pitchFamily="34" charset="0"/>
                <a:ea typeface="黑体" panose="02010609060101010101" pitchFamily="49" charset="-122"/>
                <a:cs typeface="+mn-cs"/>
                <a:sym typeface="黑体" panose="02010609060101010101" pitchFamily="49" charset="-122"/>
              </a:rPr>
              <a:t>、小组合作、讨论、归纳总结等方法。</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右箭头 4"/>
          <p:cNvSpPr/>
          <p:nvPr/>
        </p:nvSpPr>
        <p:spPr>
          <a:xfrm>
            <a:off x="550545" y="8890"/>
            <a:ext cx="2877185" cy="10007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3"/>
          <p:cNvSpPr>
            <a:spLocks noGrp="1"/>
          </p:cNvSpPr>
          <p:nvPr>
            <p:ph idx="1"/>
          </p:nvPr>
        </p:nvSpPr>
        <p:spPr/>
        <p:txBody>
          <a:bodyPr/>
          <a:lstStyle/>
          <a:p>
            <a:endParaRPr lang="zh-CN" altLang="en-US"/>
          </a:p>
        </p:txBody>
      </p:sp>
      <p:pic>
        <p:nvPicPr>
          <p:cNvPr id="50177" name="图片 2053" descr="863068"/>
          <p:cNvPicPr>
            <a:picLocks noChangeAspect="1"/>
          </p:cNvPicPr>
          <p:nvPr/>
        </p:nvPicPr>
        <p:blipFill>
          <a:blip r:embed="rId3"/>
          <a:stretch>
            <a:fillRect/>
          </a:stretch>
        </p:blipFill>
        <p:spPr>
          <a:xfrm>
            <a:off x="1142365" y="957580"/>
            <a:ext cx="8035290" cy="4177665"/>
          </a:xfrm>
          <a:prstGeom prst="rect">
            <a:avLst/>
          </a:prstGeom>
          <a:noFill/>
          <a:ln w="9525">
            <a:noFill/>
          </a:ln>
        </p:spPr>
      </p:pic>
      <p:sp>
        <p:nvSpPr>
          <p:cNvPr id="2052" name="文本框 2051"/>
          <p:cNvSpPr txBox="1"/>
          <p:nvPr/>
        </p:nvSpPr>
        <p:spPr>
          <a:xfrm>
            <a:off x="1362710" y="1009650"/>
            <a:ext cx="4197350" cy="521970"/>
          </a:xfrm>
          <a:prstGeom prst="rect">
            <a:avLst/>
          </a:prstGeom>
          <a:noFill/>
          <a:ln w="9525">
            <a:noFill/>
          </a:ln>
        </p:spPr>
        <p:txBody>
          <a:bodyPr wrap="square" anchor="t">
            <a:spAutoFit/>
          </a:bodyPr>
          <a:lstStyle/>
          <a:p>
            <a:pPr>
              <a:spcBef>
                <a:spcPct val="50000"/>
              </a:spcBef>
            </a:pPr>
            <a:r>
              <a:rPr lang="zh-CN" altLang="en-US" sz="100" b="1">
                <a:solidFill>
                  <a:srgbClr val="0000FF"/>
                </a:solidFill>
                <a:latin typeface="黑体" panose="02010609060101010101" pitchFamily="49" charset="-122"/>
                <a:ea typeface="黑体" panose="02010609060101010101" pitchFamily="49" charset="-122"/>
              </a:rPr>
              <a:t>四、教学过程</a:t>
            </a:r>
          </a:p>
          <a:p>
            <a:pPr>
              <a:spcBef>
                <a:spcPct val="50000"/>
              </a:spcBef>
            </a:pPr>
            <a:endParaRPr lang="zh-CN" altLang="en-US" sz="1800" b="1">
              <a:latin typeface="黑体" panose="02010609060101010101" pitchFamily="49" charset="-122"/>
              <a:ea typeface="黑体" panose="02010609060101010101" pitchFamily="49" charset="-122"/>
            </a:endParaRPr>
          </a:p>
        </p:txBody>
      </p:sp>
      <p:sp>
        <p:nvSpPr>
          <p:cNvPr id="2" name="文本框 1"/>
          <p:cNvSpPr txBox="1"/>
          <p:nvPr/>
        </p:nvSpPr>
        <p:spPr>
          <a:xfrm>
            <a:off x="93345" y="1688465"/>
            <a:ext cx="675005" cy="2715260"/>
          </a:xfrm>
          <a:prstGeom prst="rect">
            <a:avLst/>
          </a:prstGeom>
          <a:noFill/>
        </p:spPr>
        <p:txBody>
          <a:bodyPr vert="eaVert" wrap="square" rtlCol="0">
            <a:spAutoFit/>
          </a:bodyPr>
          <a:lstStyle/>
          <a:p>
            <a:pPr>
              <a:spcBef>
                <a:spcPct val="50000"/>
              </a:spcBef>
            </a:pPr>
            <a:r>
              <a:rPr lang="zh-CN" altLang="en-US" sz="3200" b="1">
                <a:solidFill>
                  <a:srgbClr val="FF0000"/>
                </a:solidFill>
                <a:latin typeface="黑体" panose="02010609060101010101" pitchFamily="49" charset="-122"/>
                <a:ea typeface="黑体" panose="02010609060101010101" pitchFamily="49" charset="-122"/>
                <a:sym typeface="+mn-ea"/>
              </a:rPr>
              <a:t>生活中的噪声</a:t>
            </a:r>
          </a:p>
        </p:txBody>
      </p:sp>
      <p:sp>
        <p:nvSpPr>
          <p:cNvPr id="3" name="文本框 2"/>
          <p:cNvSpPr txBox="1"/>
          <p:nvPr/>
        </p:nvSpPr>
        <p:spPr>
          <a:xfrm>
            <a:off x="465455" y="217805"/>
            <a:ext cx="4025265" cy="521970"/>
          </a:xfrm>
          <a:prstGeom prst="rect">
            <a:avLst/>
          </a:prstGeom>
          <a:noFill/>
        </p:spPr>
        <p:txBody>
          <a:bodyPr wrap="square" rtlCol="0">
            <a:spAutoFit/>
          </a:bodyPr>
          <a:lstStyle/>
          <a:p>
            <a:r>
              <a:rPr lang="zh-CN" altLang="en-US" sz="2800" b="1">
                <a:solidFill>
                  <a:srgbClr val="0000FF"/>
                </a:solidFill>
                <a:latin typeface="黑体" panose="02010609060101010101" pitchFamily="49" charset="-122"/>
                <a:ea typeface="黑体" panose="02010609060101010101" pitchFamily="49" charset="-122"/>
              </a:rPr>
              <a:t>四、说教学过程</a:t>
            </a: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58" name="Group 8"/>
          <p:cNvGrpSpPr/>
          <p:nvPr/>
        </p:nvGrpSpPr>
        <p:grpSpPr>
          <a:xfrm>
            <a:off x="1008380" y="1108075"/>
            <a:ext cx="393700" cy="407035"/>
            <a:chOff x="0" y="0"/>
            <a:chExt cx="930" cy="783"/>
          </a:xfrm>
        </p:grpSpPr>
        <p:sp>
          <p:nvSpPr>
            <p:cNvPr id="52" name="Oval 11"/>
            <p:cNvSpPr>
              <a:spLocks noChangeArrowheads="1"/>
            </p:cNvSpPr>
            <p:nvPr/>
          </p:nvSpPr>
          <p:spPr bwMode="auto">
            <a:xfrm>
              <a:off x="11" y="3"/>
              <a:ext cx="909" cy="760"/>
            </a:xfrm>
            <a:prstGeom prst="ellipse">
              <a:avLst/>
            </a:prstGeom>
            <a:gradFill rotWithShape="1">
              <a:gsLst>
                <a:gs pos="0">
                  <a:schemeClr val="accent2">
                    <a:lumMod val="75000"/>
                  </a:schemeClr>
                </a:gs>
                <a:gs pos="100000">
                  <a:schemeClr val="accent2">
                    <a:lumMod val="75000"/>
                  </a:schemeClr>
                </a:gs>
              </a:gsLst>
              <a:lin ang="5400000" scaled="1"/>
            </a:gradFill>
            <a:ln w="9525">
              <a:noFill/>
              <a:rou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3" name="Oval 12"/>
            <p:cNvSpPr>
              <a:spLocks noChangeArrowheads="1"/>
            </p:cNvSpPr>
            <p:nvPr/>
          </p:nvSpPr>
          <p:spPr bwMode="auto">
            <a:xfrm>
              <a:off x="21" y="11"/>
              <a:ext cx="864" cy="713"/>
            </a:xfrm>
            <a:prstGeom prst="ellipse">
              <a:avLst/>
            </a:prstGeom>
            <a:gradFill rotWithShape="1">
              <a:gsLst>
                <a:gs pos="0">
                  <a:schemeClr val="accent3">
                    <a:lumMod val="75000"/>
                  </a:schemeClr>
                </a:gs>
                <a:gs pos="100000">
                  <a:srgbClr val="D6E1E2">
                    <a:alpha val="48000"/>
                  </a:srgb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1" name="Oval 10"/>
            <p:cNvSpPr>
              <a:spLocks noChangeArrowheads="1"/>
            </p:cNvSpPr>
            <p:nvPr/>
          </p:nvSpPr>
          <p:spPr bwMode="auto">
            <a:xfrm>
              <a:off x="0" y="0"/>
              <a:ext cx="930" cy="783"/>
            </a:xfrm>
            <a:prstGeom prst="ellipse">
              <a:avLst/>
            </a:prstGeom>
            <a:gradFill rotWithShape="1">
              <a:gsLst>
                <a:gs pos="0">
                  <a:schemeClr val="accent6">
                    <a:lumMod val="75000"/>
                  </a:schemeClr>
                </a:gs>
                <a:gs pos="100000">
                  <a:schemeClr val="accent6">
                    <a:lumMod val="60000"/>
                    <a:lumOff val="40000"/>
                  </a:schemeClr>
                </a:gs>
              </a:gsLst>
              <a:lin ang="5400000" scaled="1"/>
            </a:gradFill>
            <a:ln>
              <a:noFill/>
            </a:ln>
            <a:effec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5" name="内容占位符 4"/>
          <p:cNvSpPr>
            <a:spLocks noGrp="1"/>
          </p:cNvSpPr>
          <p:nvPr>
            <p:ph idx="1"/>
          </p:nvPr>
        </p:nvSpPr>
        <p:spPr/>
        <p:txBody>
          <a:bodyPr/>
          <a:lstStyle/>
          <a:p>
            <a:pPr marL="0" indent="0">
              <a:buNone/>
            </a:pPr>
            <a:endParaRPr lang="zh-CN" altLang="en-US"/>
          </a:p>
        </p:txBody>
      </p:sp>
      <p:sp>
        <p:nvSpPr>
          <p:cNvPr id="3076" name="文本框 3075"/>
          <p:cNvSpPr txBox="1"/>
          <p:nvPr/>
        </p:nvSpPr>
        <p:spPr>
          <a:xfrm>
            <a:off x="802005" y="377190"/>
            <a:ext cx="7082790" cy="1322070"/>
          </a:xfrm>
          <a:prstGeom prst="rect">
            <a:avLst/>
          </a:prstGeom>
          <a:noFill/>
          <a:ln w="9525">
            <a:noFill/>
          </a:ln>
        </p:spPr>
        <p:txBody>
          <a:bodyPr wrap="square" anchor="t">
            <a:spAutoFit/>
          </a:bodyPr>
          <a:lstStyle/>
          <a:p>
            <a:pPr>
              <a:spcBef>
                <a:spcPct val="50000"/>
              </a:spcBef>
            </a:pPr>
            <a:r>
              <a:rPr lang="zh-CN" altLang="en-US" sz="3200" b="1">
                <a:solidFill>
                  <a:srgbClr val="FF0000"/>
                </a:solidFill>
                <a:latin typeface="黑体" panose="02010609060101010101" pitchFamily="49" charset="-122"/>
                <a:ea typeface="黑体" panose="02010609060101010101" pitchFamily="49" charset="-122"/>
              </a:rPr>
              <a:t>一</a:t>
            </a:r>
            <a:r>
              <a:rPr lang="en-US" altLang="zh-CN" sz="3200" b="1">
                <a:solidFill>
                  <a:srgbClr val="FF0000"/>
                </a:solidFill>
                <a:latin typeface="黑体" panose="02010609060101010101" pitchFamily="49" charset="-122"/>
                <a:ea typeface="黑体" panose="02010609060101010101" pitchFamily="49" charset="-122"/>
              </a:rPr>
              <a:t>.</a:t>
            </a:r>
            <a:r>
              <a:rPr lang="zh-CN" altLang="en-US" sz="3200" b="1">
                <a:solidFill>
                  <a:srgbClr val="FF0000"/>
                </a:solidFill>
                <a:latin typeface="黑体" panose="02010609060101010101" pitchFamily="49" charset="-122"/>
                <a:ea typeface="黑体" panose="02010609060101010101" pitchFamily="49" charset="-122"/>
              </a:rPr>
              <a:t>噪声的来源</a:t>
            </a:r>
          </a:p>
          <a:p>
            <a:pPr>
              <a:spcBef>
                <a:spcPct val="50000"/>
              </a:spcBef>
            </a:pPr>
            <a:endParaRPr lang="zh-CN" altLang="en-US" sz="3200" b="1">
              <a:solidFill>
                <a:srgbClr val="FF0000"/>
              </a:solidFill>
              <a:latin typeface="黑体" panose="02010609060101010101" pitchFamily="49" charset="-122"/>
              <a:ea typeface="黑体" panose="02010609060101010101" pitchFamily="49" charset="-122"/>
            </a:endParaRPr>
          </a:p>
        </p:txBody>
      </p:sp>
      <p:sp>
        <p:nvSpPr>
          <p:cNvPr id="3078" name="文本框 3077"/>
          <p:cNvSpPr txBox="1"/>
          <p:nvPr/>
        </p:nvSpPr>
        <p:spPr>
          <a:xfrm>
            <a:off x="1008221" y="1019651"/>
            <a:ext cx="6669881" cy="583565"/>
          </a:xfrm>
          <a:prstGeom prst="rect">
            <a:avLst/>
          </a:prstGeom>
          <a:noFill/>
          <a:ln w="9525">
            <a:noFill/>
          </a:ln>
        </p:spPr>
        <p:txBody>
          <a:bodyPr anchor="t">
            <a:spAutoFit/>
          </a:bodyPr>
          <a:lstStyle/>
          <a:p>
            <a:pPr>
              <a:spcBef>
                <a:spcPct val="50000"/>
              </a:spcBef>
            </a:pPr>
            <a:r>
              <a:rPr lang="en-US" altLang="zh-CN" sz="3200" b="1">
                <a:solidFill>
                  <a:srgbClr val="0000FF"/>
                </a:solidFill>
                <a:latin typeface="Arial" panose="020B0604020202020204" pitchFamily="34" charset="0"/>
                <a:ea typeface="宋体" panose="02010600030101010101" pitchFamily="2" charset="-122"/>
              </a:rPr>
              <a:t>1.</a:t>
            </a:r>
            <a:r>
              <a:rPr lang="zh-CN" altLang="en-US" sz="3200" b="1">
                <a:solidFill>
                  <a:srgbClr val="0000FF"/>
                </a:solidFill>
                <a:latin typeface="Arial" panose="020B0604020202020204" pitchFamily="34" charset="0"/>
                <a:ea typeface="宋体" panose="02010600030101010101" pitchFamily="2" charset="-122"/>
              </a:rPr>
              <a:t>物理学角度的噪声</a:t>
            </a:r>
            <a:r>
              <a:rPr lang="en-US" altLang="zh-CN" sz="3200" b="1">
                <a:solidFill>
                  <a:srgbClr val="0000FF"/>
                </a:solidFill>
                <a:latin typeface="Arial" panose="020B0604020202020204" pitchFamily="34" charset="0"/>
                <a:ea typeface="宋体" panose="02010600030101010101" pitchFamily="2" charset="-122"/>
              </a:rPr>
              <a:t>:</a:t>
            </a:r>
          </a:p>
        </p:txBody>
      </p:sp>
      <p:sp>
        <p:nvSpPr>
          <p:cNvPr id="3088" name="矩形 3087"/>
          <p:cNvSpPr/>
          <p:nvPr/>
        </p:nvSpPr>
        <p:spPr>
          <a:xfrm>
            <a:off x="1115060" y="1603375"/>
            <a:ext cx="7167245" cy="583565"/>
          </a:xfrm>
          <a:prstGeom prst="rect">
            <a:avLst/>
          </a:prstGeom>
          <a:noFill/>
          <a:ln w="9525">
            <a:noFill/>
          </a:ln>
        </p:spPr>
        <p:txBody>
          <a:bodyPr wrap="square" anchor="t">
            <a:spAutoFit/>
          </a:bodyPr>
          <a:lstStyle/>
          <a:p>
            <a:r>
              <a:rPr lang="zh-CN" altLang="en-US" sz="100" b="1">
                <a:solidFill>
                  <a:srgbClr val="0000FF"/>
                </a:solidFill>
                <a:latin typeface="Arial" panose="020B0604020202020204" pitchFamily="34" charset="0"/>
                <a:ea typeface="宋体" panose="02010600030101010101" pitchFamily="2" charset="-122"/>
              </a:rPr>
              <a:t>是</a:t>
            </a:r>
            <a:r>
              <a:rPr lang="zh-CN" altLang="en-US" sz="3200" b="1" u="sng">
                <a:solidFill>
                  <a:srgbClr val="0000FF"/>
                </a:solidFill>
                <a:latin typeface="Arial" panose="020B0604020202020204" pitchFamily="34" charset="0"/>
                <a:ea typeface="宋体" panose="02010600030101010101" pitchFamily="2" charset="-122"/>
              </a:rPr>
              <a:t>发声体做无规则振动时发出的声音</a:t>
            </a:r>
            <a:r>
              <a:rPr lang="en-US" altLang="zh-CN" sz="3200" b="1" u="sng">
                <a:solidFill>
                  <a:srgbClr val="0000FF"/>
                </a:solidFill>
                <a:latin typeface="Arial" panose="020B0604020202020204" pitchFamily="34" charset="0"/>
                <a:ea typeface="宋体" panose="02010600030101010101" pitchFamily="2" charset="-122"/>
              </a:rPr>
              <a:t>.</a:t>
            </a:r>
          </a:p>
        </p:txBody>
      </p:sp>
      <p:graphicFrame>
        <p:nvGraphicFramePr>
          <p:cNvPr id="3089" name="对象 3088"/>
          <p:cNvGraphicFramePr>
            <a:graphicFrameLocks noChangeAspect="1"/>
          </p:cNvGraphicFramePr>
          <p:nvPr/>
        </p:nvGraphicFramePr>
        <p:xfrm>
          <a:off x="919163" y="2356247"/>
          <a:ext cx="3024188" cy="1997869"/>
        </p:xfrm>
        <a:graphic>
          <a:graphicData uri="http://schemas.openxmlformats.org/presentationml/2006/ole">
            <mc:AlternateContent xmlns:mc="http://schemas.openxmlformats.org/markup-compatibility/2006">
              <mc:Choice xmlns:v="urn:schemas-microsoft-com:vml" Requires="v">
                <p:oleObj r:id="rId3" imgW="5295900" imgH="3943350" progId="Paint.Picture">
                  <p:embed/>
                </p:oleObj>
              </mc:Choice>
              <mc:Fallback>
                <p:oleObj r:id="rId3" imgW="5295900" imgH="3943350" progId="Paint.Picture">
                  <p:embed/>
                  <p:pic>
                    <p:nvPicPr>
                      <p:cNvPr id="0" name="OLE substitute image"/>
                      <p:cNvPicPr/>
                      <p:nvPr/>
                    </p:nvPicPr>
                    <p:blipFill>
                      <a:blip r:embed="rId4"/>
                      <a:stretch>
                        <a:fillRect/>
                      </a:stretch>
                    </p:blipFill>
                    <p:spPr>
                      <a:xfrm>
                        <a:off x="919163" y="2356247"/>
                        <a:ext cx="3024188" cy="1997869"/>
                      </a:xfrm>
                      <a:prstGeom prst="rect">
                        <a:avLst/>
                      </a:prstGeom>
                      <a:noFill/>
                      <a:ln w="38100">
                        <a:noFill/>
                        <a:miter/>
                      </a:ln>
                    </p:spPr>
                  </p:pic>
                </p:oleObj>
              </mc:Fallback>
            </mc:AlternateContent>
          </a:graphicData>
        </a:graphic>
      </p:graphicFrame>
      <p:sp>
        <p:nvSpPr>
          <p:cNvPr id="3090" name="文本框 3089"/>
          <p:cNvSpPr txBox="1"/>
          <p:nvPr/>
        </p:nvSpPr>
        <p:spPr>
          <a:xfrm>
            <a:off x="1656160" y="4354116"/>
            <a:ext cx="2445544" cy="460375"/>
          </a:xfrm>
          <a:prstGeom prst="rect">
            <a:avLst/>
          </a:prstGeom>
          <a:noFill/>
          <a:ln w="9525">
            <a:noFill/>
          </a:ln>
        </p:spPr>
        <p:txBody>
          <a:bodyPr anchor="t">
            <a:spAutoFit/>
          </a:bodyPr>
          <a:lstStyle/>
          <a:p>
            <a:r>
              <a:rPr lang="en-US" altLang="zh-CN" sz="2400" b="1">
                <a:latin typeface="Arial" panose="020B0604020202020204" pitchFamily="34" charset="0"/>
                <a:ea typeface="宋体" panose="02010600030101010101" pitchFamily="2" charset="-122"/>
              </a:rPr>
              <a:t>  </a:t>
            </a:r>
            <a:r>
              <a:rPr lang="zh-CN" altLang="en-US" sz="2400" b="1">
                <a:latin typeface="Arial" panose="020B0604020202020204" pitchFamily="34" charset="0"/>
                <a:ea typeface="宋体" panose="02010600030101010101" pitchFamily="2" charset="-122"/>
              </a:rPr>
              <a:t>噪音的波形图</a:t>
            </a:r>
          </a:p>
        </p:txBody>
      </p:sp>
      <p:pic>
        <p:nvPicPr>
          <p:cNvPr id="3092" name="图片 3091" descr="jb402"/>
          <p:cNvPicPr>
            <a:picLocks noChangeAspect="1"/>
          </p:cNvPicPr>
          <p:nvPr/>
        </p:nvPicPr>
        <p:blipFill>
          <a:blip r:embed="rId5"/>
          <a:stretch>
            <a:fillRect/>
          </a:stretch>
        </p:blipFill>
        <p:spPr>
          <a:xfrm>
            <a:off x="5145643" y="2356247"/>
            <a:ext cx="2753915" cy="1997869"/>
          </a:xfrm>
          <a:prstGeom prst="rect">
            <a:avLst/>
          </a:prstGeom>
          <a:noFill/>
          <a:ln w="9525">
            <a:noFill/>
          </a:ln>
        </p:spPr>
      </p:pic>
      <p:sp>
        <p:nvSpPr>
          <p:cNvPr id="3093" name="文本框 3092"/>
          <p:cNvSpPr txBox="1"/>
          <p:nvPr/>
        </p:nvSpPr>
        <p:spPr>
          <a:xfrm>
            <a:off x="4935141" y="4354116"/>
            <a:ext cx="2445544" cy="460375"/>
          </a:xfrm>
          <a:prstGeom prst="rect">
            <a:avLst/>
          </a:prstGeom>
          <a:noFill/>
          <a:ln w="9525">
            <a:noFill/>
          </a:ln>
        </p:spPr>
        <p:txBody>
          <a:bodyPr anchor="t">
            <a:spAutoFit/>
          </a:bodyPr>
          <a:lstStyle/>
          <a:p>
            <a:r>
              <a:rPr lang="en-US" altLang="zh-CN" sz="2400" b="1">
                <a:latin typeface="Arial" panose="020B0604020202020204" pitchFamily="34" charset="0"/>
                <a:ea typeface="宋体" panose="02010600030101010101" pitchFamily="2" charset="-122"/>
              </a:rPr>
              <a:t>  </a:t>
            </a:r>
            <a:r>
              <a:rPr lang="zh-CN" altLang="en-US" sz="2400" b="1">
                <a:latin typeface="Arial" panose="020B0604020202020204" pitchFamily="34" charset="0"/>
                <a:ea typeface="宋体" panose="02010600030101010101" pitchFamily="2" charset="-122"/>
              </a:rPr>
              <a:t>乐音的波形图</a:t>
            </a: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159"/>
  <p:tag name="KSO_WM_UNIT_CLEAR" val="1"/>
  <p:tag name="KSO_WM_UNIT_COMPATIBLE" val="0"/>
  <p:tag name="KSO_WM_UNIT_HIGHLIGHT" val="0"/>
  <p:tag name="KSO_WM_UNIT_ID" val="custom159_28*f*1"/>
  <p:tag name="KSO_WM_UNIT_INDEX" val="1"/>
  <p:tag name="KSO_WM_UNIT_LAYERLEVEL" val="1"/>
  <p:tag name="KSO_WM_UNIT_PRESET_TEXT_INDEX" val="5"/>
  <p:tag name="KSO_WM_UNIT_PRESET_TEXT_LEN" val="180"/>
  <p:tag name="KSO_WM_UNIT_TYPE" val="f"/>
  <p:tag name="KSO_WM_UNIT_VALUE" val="156"/>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159_28"/>
  <p:tag name="KSO_WM_SLIDE_INDEX" val="28"/>
  <p:tag name="KSO_WM_SLIDE_ITEM_CNT" val="1"/>
  <p:tag name="KSO_WM_SLIDE_LAYOUT" val="a_f"/>
  <p:tag name="KSO_WM_SLIDE_LAYOUT_CNT" val="1_1"/>
  <p:tag name="KSO_WM_SLIDE_POSITION" val="88*175"/>
  <p:tag name="KSO_WM_SLIDE_SIZE" val="551*164"/>
  <p:tag name="KSO_WM_SLIDE_TYPE" val="text"/>
  <p:tag name="KSO_WM_TAG_VERSION" val="1.0"/>
  <p:tag name="KSO_WM_TEMPLATE_CATEGORY" val="custom"/>
  <p:tag name="KSO_WM_TEMPLATE_INDEX" val="159"/>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159"/>
  <p:tag name="KSO_WM_UNIT_CLEAR" val="1"/>
  <p:tag name="KSO_WM_UNIT_COMPATIBLE" val="0"/>
  <p:tag name="KSO_WM_UNIT_HIGHLIGHT" val="0"/>
  <p:tag name="KSO_WM_UNIT_ID" val="custom159_28*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159"/>
  <p:tag name="KSO_WM_UNIT_CLEAR" val="1"/>
  <p:tag name="KSO_WM_UNIT_COMPATIBLE" val="0"/>
  <p:tag name="KSO_WM_UNIT_HIGHLIGHT" val="0"/>
  <p:tag name="KSO_WM_UNIT_ID" val="custom159_28*f*1"/>
  <p:tag name="KSO_WM_UNIT_INDEX" val="1"/>
  <p:tag name="KSO_WM_UNIT_LAYERLEVEL" val="1"/>
  <p:tag name="KSO_WM_UNIT_PRESET_TEXT_INDEX" val="5"/>
  <p:tag name="KSO_WM_UNIT_PRESET_TEXT_LEN" val="180"/>
  <p:tag name="KSO_WM_UNIT_TYPE" val="f"/>
  <p:tag name="KSO_WM_UNIT_VALUE" val="156"/>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59"/>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159_1"/>
  <p:tag name="KSO_WM_SLIDE_INDEX" val="1"/>
  <p:tag name="KSO_WM_SLIDE_ITEM_CNT" val="2"/>
  <p:tag name="KSO_WM_SLIDE_LAYOUT" val="a_b"/>
  <p:tag name="KSO_WM_SLIDE_LAYOUT_CNT" val="1_1"/>
  <p:tag name="KSO_WM_SLIDE_TYPE" val="title"/>
  <p:tag name="KSO_WM_TAG_VERSION" val="1.0"/>
  <p:tag name="KSO_WM_TEMPLATE_CATEGORY" val="custom"/>
  <p:tag name="KSO_WM_TEMPLATE_INDEX" val="159"/>
  <p:tag name="KSO_WM_TEMPLATE_THUMBS_INDEX" val="1、9、12、15、19、24、28、30"/>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159"/>
  <p:tag name="KSO_WM_UNIT_CLEAR" val="1"/>
  <p:tag name="KSO_WM_UNIT_COMPATIBLE" val="0"/>
  <p:tag name="KSO_WM_UNIT_HIGHLIGHT" val="0"/>
  <p:tag name="KSO_WM_UNIT_ID" val="custom159_1*a*1"/>
  <p:tag name="KSO_WM_UNIT_INDEX" val="1"/>
  <p:tag name="KSO_WM_UNIT_ISCONTENTSTITLE" val="0"/>
  <p:tag name="KSO_WM_UNIT_LAYERLEVEL" val="1"/>
  <p:tag name="KSO_WM_UNIT_PRESET_TEXT_INDEX" val="3"/>
  <p:tag name="KSO_WM_UNIT_PRESET_TEXT_LEN" val="17"/>
  <p:tag name="KSO_WM_UNIT_TYPE" val="a"/>
  <p:tag name="KSO_WM_UNIT_VALUE" val="34"/>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59"/>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59"/>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59"/>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9"/>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159_28"/>
  <p:tag name="KSO_WM_SLIDE_INDEX" val="28"/>
  <p:tag name="KSO_WM_SLIDE_ITEM_CNT" val="1"/>
  <p:tag name="KSO_WM_SLIDE_LAYOUT" val="a_f"/>
  <p:tag name="KSO_WM_SLIDE_LAYOUT_CNT" val="1_1"/>
  <p:tag name="KSO_WM_SLIDE_POSITION" val="88*175"/>
  <p:tag name="KSO_WM_SLIDE_SIZE" val="551*164"/>
  <p:tag name="KSO_WM_SLIDE_TYPE" val="text"/>
  <p:tag name="KSO_WM_TAG_VERSION" val="1.0"/>
  <p:tag name="KSO_WM_TEMPLATE_CATEGORY" val="custom"/>
  <p:tag name="KSO_WM_TEMPLATE_INDEX" val="159"/>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159"/>
  <p:tag name="KSO_WM_UNIT_CLEAR" val="1"/>
  <p:tag name="KSO_WM_UNIT_COMPATIBLE" val="0"/>
  <p:tag name="KSO_WM_UNIT_HIGHLIGHT" val="0"/>
  <p:tag name="KSO_WM_UNIT_ID" val="custom159_28*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159"/>
  <p:tag name="KSO_WM_UNIT_CLEAR" val="1"/>
  <p:tag name="KSO_WM_UNIT_COMPATIBLE" val="0"/>
  <p:tag name="KSO_WM_UNIT_HIGHLIGHT" val="0"/>
  <p:tag name="KSO_WM_UNIT_ID" val="custom159_28*f*1"/>
  <p:tag name="KSO_WM_UNIT_INDEX" val="1"/>
  <p:tag name="KSO_WM_UNIT_LAYERLEVEL" val="1"/>
  <p:tag name="KSO_WM_UNIT_PRESET_TEXT_INDEX" val="5"/>
  <p:tag name="KSO_WM_UNIT_PRESET_TEXT_LEN" val="180"/>
  <p:tag name="KSO_WM_UNIT_TYPE" val="f"/>
  <p:tag name="KSO_WM_UNIT_VALUE" val="156"/>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159_28"/>
  <p:tag name="KSO_WM_SLIDE_INDEX" val="28"/>
  <p:tag name="KSO_WM_SLIDE_ITEM_CNT" val="1"/>
  <p:tag name="KSO_WM_SLIDE_LAYOUT" val="a_f"/>
  <p:tag name="KSO_WM_SLIDE_LAYOUT_CNT" val="1_1"/>
  <p:tag name="KSO_WM_SLIDE_POSITION" val="88*175"/>
  <p:tag name="KSO_WM_SLIDE_SIZE" val="551*164"/>
  <p:tag name="KSO_WM_SLIDE_TYPE" val="text"/>
  <p:tag name="KSO_WM_TAG_VERSION" val="1.0"/>
  <p:tag name="KSO_WM_TEMPLATE_CATEGORY" val="custom"/>
  <p:tag name="KSO_WM_TEMPLATE_INDEX" val="159"/>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159"/>
  <p:tag name="KSO_WM_UNIT_CLEAR" val="1"/>
  <p:tag name="KSO_WM_UNIT_COMPATIBLE" val="0"/>
  <p:tag name="KSO_WM_UNIT_HIGHLIGHT" val="0"/>
  <p:tag name="KSO_WM_UNIT_ID" val="custom159_28*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1531</Words>
  <Application>Microsoft Office PowerPoint</Application>
  <PresentationFormat>全屏显示(16:9)</PresentationFormat>
  <Paragraphs>164</Paragraphs>
  <Slides>34</Slides>
  <Notes>3</Notes>
  <HiddenSlides>1</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34</vt:i4>
      </vt:variant>
    </vt:vector>
  </HeadingPairs>
  <TitlesOfParts>
    <vt:vector size="44" baseType="lpstr">
      <vt:lpstr>黑体</vt:lpstr>
      <vt:lpstr>华文中宋</vt:lpstr>
      <vt:lpstr>宋体</vt:lpstr>
      <vt:lpstr>微软雅黑</vt:lpstr>
      <vt:lpstr>Arial</vt:lpstr>
      <vt:lpstr>Calibri</vt:lpstr>
      <vt:lpstr>Times New Roman</vt:lpstr>
      <vt:lpstr>Office 主题</vt:lpstr>
      <vt:lpstr>1_Office 主题</vt:lpstr>
      <vt:lpstr>Bitmap Image</vt:lpstr>
      <vt:lpstr>《噪声的危害和控制》说课 </vt:lpstr>
      <vt:lpstr>PowerPoint 演示文稿</vt:lpstr>
      <vt:lpstr>一、说教材</vt:lpstr>
      <vt:lpstr>PowerPoint 演示文稿</vt:lpstr>
      <vt:lpstr>3、 教学重点、难点：</vt:lpstr>
      <vt:lpstr>二、说教法</vt:lpstr>
      <vt:lpstr>三、说学法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三、怎样控制噪声</vt:lpstr>
      <vt:lpstr>想想做做：</vt:lpstr>
      <vt:lpstr>声音被人耳听到需要经历三个步骤</vt:lpstr>
      <vt:lpstr>PowerPoint 演示文稿</vt:lpstr>
      <vt:lpstr>PowerPoint 演示文稿</vt:lpstr>
      <vt:lpstr>禁止鸣笛的标志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1.物理学中把发声体做                       时所 发出的声音叫噪声. 从环境保护上说, 凡是                                                               的 声音,都属噪声. 2.人们以           来划分声音的等级,为了保 护听力,声音不能超过           分贝；为了保 证工作和学习,声音不能超过           分贝；</vt:lpstr>
      <vt:lpstr>3.马路边和住宅附近植树造林,不仅可以净化空气,而且还能起                 的作用. 4.洗衣机由于没有放好, 发出较大的噪声 ,应 该(        ) A.买台新的                B.关闭门窗 C.拔掉洗衣机插头     D.将衣服重新放匀 </vt:lpstr>
      <vt:lpstr>PowerPoint 演示文稿</vt:lpstr>
      <vt:lpstr>PowerPoint 演示文稿</vt:lpstr>
      <vt:lpstr>PowerPoint 演示文稿</vt:lpstr>
      <vt:lpstr>教学反思</vt:lpstr>
      <vt:lpstr>再 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《噪声的危害和控制》说课 </dc:title>
  <cp:lastModifiedBy>zs</cp:lastModifiedBy>
  <cp:revision>1</cp:revision>
  <cp:lastPrinted>2021-06-08T21:34:18Z</cp:lastPrinted>
  <dcterms:created xsi:type="dcterms:W3CDTF">2021-06-08T21:34:18Z</dcterms:created>
  <dcterms:modified xsi:type="dcterms:W3CDTF">2023-09-17T00:38:59Z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