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5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684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288054-51CC-40EC-B3E7-6095A42702A4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F61EA1-C864-455C-A732-72EC7555460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6439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8194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8195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3E493CF5-0724-43BB-9D43-7BB210E0BEF5}" type="slidenum">
              <a:rPr sz="1200">
                <a:solidFill>
                  <a:prstClr val="black"/>
                </a:solidFill>
              </a:rPr>
              <a:pPr algn="r"/>
              <a:t>4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10242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10243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8F6E6A6A-D182-4C5B-A59E-A724711C887D}" type="slidenum">
              <a:rPr sz="1200">
                <a:solidFill>
                  <a:prstClr val="black"/>
                </a:solidFill>
              </a:rPr>
              <a:pPr algn="r"/>
              <a:t>5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12290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12291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98D71396-40F1-467D-8F07-E126EE0ED861}" type="slidenum">
              <a:rPr sz="1200">
                <a:solidFill>
                  <a:prstClr val="black"/>
                </a:solidFill>
              </a:rPr>
              <a:pPr algn="r"/>
              <a:t>6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14338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14339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E08402E5-F4D3-48B8-8F47-6F880AEAE7A2}" type="slidenum">
              <a:rPr sz="1200">
                <a:solidFill>
                  <a:prstClr val="black"/>
                </a:solidFill>
              </a:rPr>
              <a:pPr algn="r"/>
              <a:t>7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16386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16387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9D0B0784-4075-4B57-82EE-1B4ECC41A4CD}" type="slidenum">
              <a:rPr sz="1200">
                <a:solidFill>
                  <a:prstClr val="black"/>
                </a:solidFill>
              </a:rPr>
              <a:pPr algn="r"/>
              <a:t>8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20482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20483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6F6D6505-8FFA-4EB5-A664-E08CA60BC061}" type="slidenum">
              <a:rPr sz="1200">
                <a:solidFill>
                  <a:prstClr val="black"/>
                </a:solidFill>
              </a:rPr>
              <a:pPr algn="r"/>
              <a:t>11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40962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40963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3FEA81CF-A5F7-47A0-AB79-A0B44C42F16C}" type="slidenum">
              <a:rPr sz="1200">
                <a:solidFill>
                  <a:prstClr val="black"/>
                </a:solidFill>
              </a:rPr>
              <a:pPr algn="r"/>
              <a:t>30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516600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4698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ransition/>
  <p:txStyles>
    <p:titleStyle>
      <a:lvl1pPr marL="0" indent="0" algn="ctr" defTabSz="914400" rtl="0" eaLnBrk="0" fontAlgn="base" hangingPunct="0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4400" kern="1200">
          <a:solidFill>
            <a:schemeClr val="tx1"/>
          </a:solidFill>
          <a:latin typeface="Calibri" pitchFamily="34" charset="0"/>
          <a:ea typeface="宋体" pitchFamily="2" charset="-122"/>
          <a:cs typeface="+mj-cs"/>
        </a:defRPr>
      </a:lvl1pPr>
    </p:titleStyle>
    <p:bodyStyle>
      <a:lvl1pPr marL="342900" indent="-3429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slide" Target="slide3.xml"/><Relationship Id="rId4" Type="http://schemas.openxmlformats.org/officeDocument/2006/relationships/image" Target="../media/image3.png"/><Relationship Id="rId9" Type="http://schemas.openxmlformats.org/officeDocument/2006/relationships/slide" Target="slide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8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" Target="slide29.xml"/><Relationship Id="rId3" Type="http://schemas.openxmlformats.org/officeDocument/2006/relationships/image" Target="../media/image19.jpeg"/><Relationship Id="rId7" Type="http://schemas.openxmlformats.org/officeDocument/2006/relationships/image" Target="../media/image7.png"/><Relationship Id="rId2" Type="http://schemas.openxmlformats.org/officeDocument/2006/relationships/slide" Target="slide25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2.xml"/><Relationship Id="rId5" Type="http://schemas.openxmlformats.org/officeDocument/2006/relationships/slide" Target="slide28.xml"/><Relationship Id="rId4" Type="http://schemas.openxmlformats.org/officeDocument/2006/relationships/slide" Target="slide26.xml"/><Relationship Id="rId9" Type="http://schemas.openxmlformats.org/officeDocument/2006/relationships/slide" Target="slide3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2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2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2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slide" Target="slide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slide" Target="slide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2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2.xml"/><Relationship Id="rId5" Type="http://schemas.openxmlformats.org/officeDocument/2006/relationships/slide" Target="slide17.xml"/><Relationship Id="rId4" Type="http://schemas.openxmlformats.org/officeDocument/2006/relationships/slide" Target="slide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文本框 6"/>
          <p:cNvSpPr/>
          <p:nvPr/>
        </p:nvSpPr>
        <p:spPr>
          <a:xfrm>
            <a:off x="1474788" y="1690688"/>
            <a:ext cx="6553596" cy="81817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ctr">
              <a:lnSpc>
                <a:spcPct val="150000"/>
              </a:lnSpc>
            </a:pPr>
            <a:r>
              <a:rPr sz="3600" b="1" kern="0" dirty="0">
                <a:solidFill>
                  <a:srgbClr val="0070C0"/>
                </a:solidFill>
                <a:latin typeface="Times New Roman" pitchFamily="18" charset="0"/>
                <a:ea typeface="黑体" pitchFamily="49" charset="-122"/>
                <a:sym typeface="Times New Roman" pitchFamily="18" charset="0"/>
              </a:rPr>
              <a:t>第</a:t>
            </a:r>
            <a:r>
              <a:rPr lang="en-US" altLang="zh-CN" sz="3600" b="1" kern="0" dirty="0">
                <a:solidFill>
                  <a:srgbClr val="0070C0"/>
                </a:solidFill>
                <a:latin typeface="Times New Roman" pitchFamily="18" charset="0"/>
                <a:ea typeface="黑体" pitchFamily="49" charset="-122"/>
                <a:sym typeface="Times New Roman" pitchFamily="18" charset="0"/>
              </a:rPr>
              <a:t>4</a:t>
            </a:r>
            <a:r>
              <a:rPr sz="3600" b="1" kern="0" dirty="0" smtClean="0">
                <a:solidFill>
                  <a:srgbClr val="0070C0"/>
                </a:solidFill>
                <a:latin typeface="Times New Roman" pitchFamily="18" charset="0"/>
                <a:ea typeface="黑体" pitchFamily="49" charset="-122"/>
                <a:sym typeface="Times New Roman" pitchFamily="18" charset="0"/>
              </a:rPr>
              <a:t>课时 光的折射 光的色散</a:t>
            </a:r>
            <a:endParaRPr sz="3600" b="1" kern="0" dirty="0">
              <a:solidFill>
                <a:srgbClr val="0070C0"/>
              </a:solidFill>
              <a:latin typeface="Times New Roman" pitchFamily="18" charset="0"/>
              <a:ea typeface="黑体" pitchFamily="49" charset="-122"/>
              <a:sym typeface="Times New Roman" pitchFamily="18" charset="0"/>
            </a:endParaRPr>
          </a:p>
        </p:txBody>
      </p:sp>
      <p:sp>
        <p:nvSpPr>
          <p:cNvPr id="4098" name="Text Box 22"/>
          <p:cNvSpPr txBox="1">
            <a:spLocks noChangeArrowheads="1"/>
          </p:cNvSpPr>
          <p:nvPr/>
        </p:nvSpPr>
        <p:spPr bwMode="auto">
          <a:xfrm>
            <a:off x="6227763" y="411163"/>
            <a:ext cx="2449513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539750" indent="-539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540385" indent="-540385" algn="ctr">
              <a:lnSpc>
                <a:spcPct val="150000"/>
              </a:lnSpc>
            </a:pPr>
            <a:r>
              <a:rPr sz="3000" b="1" kern="0">
                <a:solidFill>
                  <a:srgbClr val="7030A0"/>
                </a:solidFill>
                <a:latin typeface="宋体" pitchFamily="2" charset="-122"/>
              </a:rPr>
              <a:t>基础梳理篇</a:t>
            </a:r>
            <a:endParaRPr altLang="zh-CN" sz="3000" b="1" kern="0">
              <a:solidFill>
                <a:srgbClr val="7030A0"/>
              </a:solidFill>
              <a:latin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543460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矩形 4"/>
          <p:cNvSpPr/>
          <p:nvPr/>
        </p:nvSpPr>
        <p:spPr>
          <a:xfrm>
            <a:off x="828675" y="1131888"/>
            <a:ext cx="7488238" cy="11303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>
              <a:lnSpc>
                <a:spcPct val="150000"/>
              </a:lnSpc>
            </a:pPr>
            <a:r>
              <a:rPr lang="en-US" altLang="zh-CN" sz="2400" b="1" kern="0">
                <a:solidFill>
                  <a:srgbClr val="00B050"/>
                </a:solidFill>
                <a:latin typeface="Times New Roman" pitchFamily="18" charset="0"/>
              </a:rPr>
              <a:t>【</a:t>
            </a:r>
            <a:r>
              <a:rPr sz="2400" b="1" kern="0">
                <a:solidFill>
                  <a:srgbClr val="00B050"/>
                </a:solidFill>
                <a:latin typeface="Times New Roman" pitchFamily="18" charset="0"/>
              </a:rPr>
              <a:t>方法点拨</a:t>
            </a:r>
            <a:r>
              <a:rPr lang="en-US" altLang="zh-CN" sz="2400" b="1" kern="0">
                <a:solidFill>
                  <a:srgbClr val="00B050"/>
                </a:solidFill>
                <a:latin typeface="Times New Roman" pitchFamily="18" charset="0"/>
              </a:rPr>
              <a:t>】</a:t>
            </a:r>
            <a:r>
              <a:rPr sz="2400" b="1" kern="0">
                <a:solidFill>
                  <a:srgbClr val="C00000"/>
                </a:solidFill>
                <a:latin typeface="Times New Roman" pitchFamily="18" charset="0"/>
              </a:rPr>
              <a:t>光现象三大方面的原理：光沿直线传播、光的反射、光的折射，结合定义分析解题。</a:t>
            </a:r>
            <a:endParaRPr sz="2400" b="1" kern="0">
              <a:solidFill>
                <a:srgbClr val="C00000"/>
              </a:solidFill>
              <a:latin typeface="Times New Roman" pitchFamily="18" charset="0"/>
              <a:ea typeface="Times New Roman" pitchFamily="18" charset="0"/>
            </a:endParaRPr>
          </a:p>
        </p:txBody>
      </p:sp>
      <p:sp>
        <p:nvSpPr>
          <p:cNvPr id="18434" name="矩形 5"/>
          <p:cNvSpPr/>
          <p:nvPr/>
        </p:nvSpPr>
        <p:spPr>
          <a:xfrm>
            <a:off x="809625" y="2501900"/>
            <a:ext cx="7488238" cy="646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>
              <a:lnSpc>
                <a:spcPct val="150000"/>
              </a:lnSpc>
            </a:pPr>
            <a:r>
              <a:rPr lang="en-US" altLang="zh-CN" sz="2400" b="1" kern="0">
                <a:solidFill>
                  <a:srgbClr val="00B050"/>
                </a:solidFill>
                <a:latin typeface="Times New Roman" pitchFamily="18" charset="0"/>
              </a:rPr>
              <a:t>【</a:t>
            </a:r>
            <a:r>
              <a:rPr sz="2400" b="1" kern="0">
                <a:solidFill>
                  <a:srgbClr val="00B050"/>
                </a:solidFill>
                <a:latin typeface="Times New Roman" pitchFamily="18" charset="0"/>
              </a:rPr>
              <a:t>答案</a:t>
            </a:r>
            <a:r>
              <a:rPr lang="en-US" altLang="zh-CN" sz="2400" b="1" kern="0">
                <a:solidFill>
                  <a:srgbClr val="00B050"/>
                </a:solidFill>
                <a:latin typeface="Times New Roman" pitchFamily="18" charset="0"/>
              </a:rPr>
              <a:t>】</a:t>
            </a:r>
            <a:r>
              <a:rPr lang="en-US" altLang="zh-CN" sz="2400" b="1" kern="0">
                <a:solidFill>
                  <a:srgbClr val="C00000"/>
                </a:solidFill>
                <a:latin typeface="Times New Roman" pitchFamily="18" charset="0"/>
              </a:rPr>
              <a:t>D</a:t>
            </a:r>
            <a:endParaRPr sz="2400" b="1" kern="0">
              <a:solidFill>
                <a:srgbClr val="C00000"/>
              </a:solidFill>
              <a:latin typeface="Times New Roman" pitchFamily="18" charset="0"/>
              <a:ea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5143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18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矩形 3"/>
          <p:cNvSpPr>
            <a:spLocks noChangeArrowheads="1"/>
          </p:cNvSpPr>
          <p:nvPr/>
        </p:nvSpPr>
        <p:spPr bwMode="auto">
          <a:xfrm>
            <a:off x="431800" y="700088"/>
            <a:ext cx="8243888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【典例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】下列所涉及的物理知识，解释合理的是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　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)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718820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A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．雨后天空中可以看到彩虹是光的反射形成的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718820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B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．岸边景物在水中的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倒影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是光的反射形成的实像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718820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C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．我们看到水中的物体比实际位置浅是由于光的折射形成的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718820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D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．我们看到小明的衣服是红色的是因为衣服把红光都吸收了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19458" name="矩形 2"/>
          <p:cNvSpPr/>
          <p:nvPr/>
        </p:nvSpPr>
        <p:spPr>
          <a:xfrm>
            <a:off x="7380288" y="814388"/>
            <a:ext cx="406400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srgbClr val="C00000"/>
                </a:solidFill>
                <a:latin typeface="Times New Roman" pitchFamily="18" charset="0"/>
              </a:rPr>
              <a:t>C</a:t>
            </a:r>
            <a:endParaRPr kern="0">
              <a:solidFill>
                <a:prstClr val="black"/>
              </a:solidFill>
            </a:endParaRPr>
          </a:p>
        </p:txBody>
      </p:sp>
      <p:pic>
        <p:nvPicPr>
          <p:cNvPr id="19459" name="Picture 7" descr="C:\Users\Administrator\Desktop\习题课件\返回框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0225" y="41338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0942675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22"/>
          <p:cNvSpPr txBox="1">
            <a:spLocks noChangeArrowheads="1"/>
          </p:cNvSpPr>
          <p:nvPr/>
        </p:nvSpPr>
        <p:spPr bwMode="auto">
          <a:xfrm>
            <a:off x="488950" y="1131888"/>
            <a:ext cx="81153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539750" indent="-539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357505" indent="-354965" algn="just">
              <a:lnSpc>
                <a:spcPct val="150000"/>
              </a:lnSpc>
            </a:pP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【典例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3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】一束平行光从空气射入水中，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PO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是其中的一条入射光线，下列选项中能正确反映光线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PO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光路的是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　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)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21506" name="矩形 15"/>
          <p:cNvSpPr>
            <a:spLocks noChangeArrowheads="1"/>
          </p:cNvSpPr>
          <p:nvPr/>
        </p:nvSpPr>
        <p:spPr bwMode="auto">
          <a:xfrm>
            <a:off x="539750" y="614363"/>
            <a:ext cx="698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重点</a:t>
            </a:r>
            <a:r>
              <a:rPr lang="en-US" altLang="zh-CN" sz="2400" b="1" kern="0">
                <a:solidFill>
                  <a:srgbClr val="E46C0A"/>
                </a:solidFill>
                <a:latin typeface="Times New Roman" pitchFamily="18" charset="0"/>
              </a:rPr>
              <a:t>2    </a:t>
            </a:r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光的折射规律及作图</a:t>
            </a:r>
          </a:p>
        </p:txBody>
      </p:sp>
      <p:pic>
        <p:nvPicPr>
          <p:cNvPr id="21507" name="Picture 6" descr="图+30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6738" y="2344738"/>
            <a:ext cx="1562100" cy="17494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21508" name="Picture 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39975" y="2411413"/>
            <a:ext cx="1646238" cy="17240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21509" name="Picture 9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94150" y="2284413"/>
            <a:ext cx="1697038" cy="191135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21510" name="Picture 10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08625" y="2490788"/>
            <a:ext cx="1652588" cy="17367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21511" name="Picture 1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3425" y="2314575"/>
            <a:ext cx="1809750" cy="1912938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50274132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矩形 4"/>
          <p:cNvSpPr/>
          <p:nvPr/>
        </p:nvSpPr>
        <p:spPr>
          <a:xfrm>
            <a:off x="828675" y="1131888"/>
            <a:ext cx="7488238" cy="168433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>
              <a:lnSpc>
                <a:spcPct val="150000"/>
              </a:lnSpc>
            </a:pPr>
            <a:r>
              <a:rPr lang="en-US" altLang="zh-CN" sz="2400" b="1" kern="0">
                <a:solidFill>
                  <a:srgbClr val="00B050"/>
                </a:solidFill>
                <a:latin typeface="Times New Roman" pitchFamily="18" charset="0"/>
              </a:rPr>
              <a:t>【</a:t>
            </a:r>
            <a:r>
              <a:rPr sz="2400" b="1" kern="0">
                <a:solidFill>
                  <a:srgbClr val="00B050"/>
                </a:solidFill>
                <a:latin typeface="Times New Roman" pitchFamily="18" charset="0"/>
              </a:rPr>
              <a:t>方法点拨</a:t>
            </a:r>
            <a:r>
              <a:rPr lang="en-US" altLang="zh-CN" sz="2400" b="1" kern="0">
                <a:solidFill>
                  <a:srgbClr val="00B050"/>
                </a:solidFill>
                <a:latin typeface="Times New Roman" pitchFamily="18" charset="0"/>
              </a:rPr>
              <a:t>】</a:t>
            </a:r>
            <a:r>
              <a:rPr sz="2400" b="1" kern="0">
                <a:solidFill>
                  <a:srgbClr val="C00000"/>
                </a:solidFill>
                <a:latin typeface="Times New Roman" pitchFamily="18" charset="0"/>
              </a:rPr>
              <a:t>无论空气中的角是入射角还是折射角，空气中的角一定大于其他介质中的角，这是我们用于分析判断角度大小关系解题的重要记忆点。</a:t>
            </a:r>
            <a:endParaRPr sz="2400" b="1" kern="0">
              <a:solidFill>
                <a:srgbClr val="C00000"/>
              </a:solidFill>
              <a:latin typeface="Times New Roman" pitchFamily="18" charset="0"/>
              <a:ea typeface="Times New Roman" pitchFamily="18" charset="0"/>
            </a:endParaRPr>
          </a:p>
        </p:txBody>
      </p:sp>
      <p:sp>
        <p:nvSpPr>
          <p:cNvPr id="22530" name="矩形 5"/>
          <p:cNvSpPr/>
          <p:nvPr/>
        </p:nvSpPr>
        <p:spPr>
          <a:xfrm>
            <a:off x="809625" y="2933700"/>
            <a:ext cx="7488238" cy="5762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>
              <a:lnSpc>
                <a:spcPct val="150000"/>
              </a:lnSpc>
            </a:pPr>
            <a:r>
              <a:rPr lang="en-US" altLang="zh-CN" sz="2400" b="1" kern="0">
                <a:solidFill>
                  <a:srgbClr val="00B050"/>
                </a:solidFill>
                <a:latin typeface="Times New Roman" pitchFamily="18" charset="0"/>
              </a:rPr>
              <a:t>【</a:t>
            </a:r>
            <a:r>
              <a:rPr sz="2400" b="1" kern="0">
                <a:solidFill>
                  <a:srgbClr val="00B050"/>
                </a:solidFill>
                <a:latin typeface="Times New Roman" pitchFamily="18" charset="0"/>
              </a:rPr>
              <a:t>答案</a:t>
            </a:r>
            <a:r>
              <a:rPr lang="en-US" altLang="zh-CN" sz="2400" b="1" kern="0">
                <a:solidFill>
                  <a:srgbClr val="00B050"/>
                </a:solidFill>
                <a:latin typeface="Times New Roman" pitchFamily="18" charset="0"/>
              </a:rPr>
              <a:t>】</a:t>
            </a:r>
            <a:r>
              <a:rPr lang="en-US" altLang="zh-CN" sz="2400" b="1" kern="0">
                <a:solidFill>
                  <a:srgbClr val="C00000"/>
                </a:solidFill>
                <a:latin typeface="Times New Roman" pitchFamily="18" charset="0"/>
              </a:rPr>
              <a:t>A</a:t>
            </a:r>
            <a:endParaRPr sz="2400" b="1" kern="0">
              <a:solidFill>
                <a:srgbClr val="C00000"/>
              </a:solidFill>
              <a:latin typeface="Times New Roman" pitchFamily="18" charset="0"/>
              <a:ea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28045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2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22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矩形 3"/>
          <p:cNvSpPr>
            <a:spLocks noChangeArrowheads="1"/>
          </p:cNvSpPr>
          <p:nvPr/>
        </p:nvSpPr>
        <p:spPr bwMode="auto">
          <a:xfrm>
            <a:off x="828675" y="700088"/>
            <a:ext cx="7488238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【典例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4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】如图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所示，一束光线从空气射入玻璃中，请在图中画出该光线在界面处发生反射和折射的大致光路。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23554" name="Picture 5" descr="图+3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37013" y="2139950"/>
            <a:ext cx="2255837" cy="1944688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3575536444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矩形 4"/>
          <p:cNvSpPr/>
          <p:nvPr/>
        </p:nvSpPr>
        <p:spPr>
          <a:xfrm>
            <a:off x="828675" y="627063"/>
            <a:ext cx="7488238" cy="2238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>
              <a:lnSpc>
                <a:spcPct val="150000"/>
              </a:lnSpc>
            </a:pPr>
            <a:r>
              <a:rPr lang="en-US" altLang="zh-CN" sz="2400" b="1" kern="0">
                <a:solidFill>
                  <a:srgbClr val="00B050"/>
                </a:solidFill>
                <a:latin typeface="Times New Roman" pitchFamily="18" charset="0"/>
              </a:rPr>
              <a:t>【</a:t>
            </a:r>
            <a:r>
              <a:rPr sz="2400" b="1" kern="0">
                <a:solidFill>
                  <a:srgbClr val="00B050"/>
                </a:solidFill>
                <a:latin typeface="Times New Roman" pitchFamily="18" charset="0"/>
              </a:rPr>
              <a:t>方法点拨</a:t>
            </a:r>
            <a:r>
              <a:rPr lang="en-US" altLang="zh-CN" sz="2400" b="1" kern="0">
                <a:solidFill>
                  <a:srgbClr val="00B050"/>
                </a:solidFill>
                <a:latin typeface="Times New Roman" pitchFamily="18" charset="0"/>
              </a:rPr>
              <a:t>】</a:t>
            </a:r>
            <a:r>
              <a:rPr sz="2400" b="1" kern="0">
                <a:solidFill>
                  <a:srgbClr val="C00000"/>
                </a:solidFill>
                <a:latin typeface="Times New Roman" pitchFamily="18" charset="0"/>
              </a:rPr>
              <a:t>光的折射作图主要根据角度关系作图，一般步骤为：</a:t>
            </a:r>
            <a:r>
              <a:rPr lang="en-US" altLang="zh-CN" sz="2400" b="1" kern="0">
                <a:solidFill>
                  <a:srgbClr val="C00000"/>
                </a:solidFill>
                <a:latin typeface="Times New Roman" pitchFamily="18" charset="0"/>
              </a:rPr>
              <a:t>(1) </a:t>
            </a:r>
            <a:r>
              <a:rPr sz="2400" b="1" kern="0">
                <a:solidFill>
                  <a:srgbClr val="C00000"/>
                </a:solidFill>
                <a:latin typeface="Times New Roman" pitchFamily="18" charset="0"/>
              </a:rPr>
              <a:t>在入射界面确定法线；</a:t>
            </a:r>
            <a:r>
              <a:rPr lang="en-US" altLang="zh-CN" sz="2400" b="1" kern="0">
                <a:solidFill>
                  <a:srgbClr val="C00000"/>
                </a:solidFill>
                <a:latin typeface="Times New Roman" pitchFamily="18" charset="0"/>
              </a:rPr>
              <a:t>(2) </a:t>
            </a:r>
            <a:r>
              <a:rPr sz="2400" b="1" kern="0">
                <a:solidFill>
                  <a:srgbClr val="C00000"/>
                </a:solidFill>
                <a:latin typeface="Times New Roman" pitchFamily="18" charset="0"/>
              </a:rPr>
              <a:t>根据光折射时折射角和入射角分居法线两侧，玻璃或水中的角小于空气中的角，画出入射光线或折射光线。</a:t>
            </a:r>
            <a:endParaRPr sz="2400" b="1" kern="0">
              <a:solidFill>
                <a:srgbClr val="C00000"/>
              </a:solidFill>
              <a:latin typeface="Times New Roman" pitchFamily="18" charset="0"/>
              <a:ea typeface="Times New Roman" pitchFamily="18" charset="0"/>
            </a:endParaRPr>
          </a:p>
        </p:txBody>
      </p:sp>
      <p:sp>
        <p:nvSpPr>
          <p:cNvPr id="24578" name="矩形 5"/>
          <p:cNvSpPr/>
          <p:nvPr/>
        </p:nvSpPr>
        <p:spPr>
          <a:xfrm>
            <a:off x="755650" y="3074988"/>
            <a:ext cx="7488238" cy="5762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>
              <a:lnSpc>
                <a:spcPct val="150000"/>
              </a:lnSpc>
            </a:pPr>
            <a:r>
              <a:rPr lang="en-US" altLang="zh-CN" sz="2400" b="1" kern="0">
                <a:solidFill>
                  <a:srgbClr val="00B050"/>
                </a:solidFill>
                <a:latin typeface="Times New Roman" pitchFamily="18" charset="0"/>
              </a:rPr>
              <a:t>【</a:t>
            </a:r>
            <a:r>
              <a:rPr sz="2400" b="1" kern="0">
                <a:solidFill>
                  <a:srgbClr val="00B050"/>
                </a:solidFill>
                <a:latin typeface="Times New Roman" pitchFamily="18" charset="0"/>
              </a:rPr>
              <a:t>答案</a:t>
            </a:r>
            <a:r>
              <a:rPr lang="en-US" altLang="zh-CN" sz="2400" b="1" kern="0">
                <a:solidFill>
                  <a:srgbClr val="00B050"/>
                </a:solidFill>
                <a:latin typeface="Times New Roman" pitchFamily="18" charset="0"/>
              </a:rPr>
              <a:t>】</a:t>
            </a:r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解：如图所示。</a:t>
            </a:r>
            <a:endParaRPr sz="2400" b="1" kern="0">
              <a:solidFill>
                <a:srgbClr val="C00000"/>
              </a:solidFill>
              <a:latin typeface="Times New Roman" pitchFamily="18" charset="0"/>
              <a:ea typeface="Times New Roman" pitchFamily="18" charset="0"/>
            </a:endParaRPr>
          </a:p>
        </p:txBody>
      </p:sp>
      <p:pic>
        <p:nvPicPr>
          <p:cNvPr id="24579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1275" y="2913063"/>
            <a:ext cx="2168525" cy="1746250"/>
          </a:xfrm>
          <a:prstGeom prst="rect">
            <a:avLst/>
          </a:prstGeom>
          <a:noFill/>
          <a:ln>
            <a:miter lim="800000"/>
          </a:ln>
        </p:spPr>
      </p:pic>
    </p:spTree>
    <p:extLst>
      <p:ext uri="{BB962C8B-B14F-4D97-AF65-F5344CB8AC3E}">
        <p14:creationId xmlns:p14="http://schemas.microsoft.com/office/powerpoint/2010/main" val="32778390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245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 fill="hold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矩形 5"/>
          <p:cNvSpPr>
            <a:spLocks noChangeArrowheads="1"/>
          </p:cNvSpPr>
          <p:nvPr/>
        </p:nvSpPr>
        <p:spPr bwMode="auto">
          <a:xfrm>
            <a:off x="395288" y="546100"/>
            <a:ext cx="8399463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【典例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5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】小华同学用激光笔照射水面，在水</a:t>
            </a:r>
            <a:endParaRPr lang="en-US" altLang="zh-CN" sz="2400" b="1" kern="0">
              <a:solidFill>
                <a:prstClr val="black"/>
              </a:solidFill>
              <a:latin typeface="Times New Roman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	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槽壁上出现两个红点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A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和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B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，如图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3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所示。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	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若保持入射点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O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的位置不变，欲使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A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点下移</a:t>
            </a:r>
            <a:endParaRPr lang="en-US" altLang="zh-CN" sz="2400" b="1" kern="0">
              <a:solidFill>
                <a:prstClr val="black"/>
              </a:solidFill>
              <a:latin typeface="Times New Roman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	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至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A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′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，应使入射光线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MO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绕着点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O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沿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填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顺时针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或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逆时针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方向转动；若保持入射光线不变，欲使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B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点下移至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B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′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点，应使水面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填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上升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或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下降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，在水面变化过程中，折射角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填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增大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不变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或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减小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25602" name="矩形 3"/>
          <p:cNvSpPr>
            <a:spLocks noChangeArrowheads="1"/>
          </p:cNvSpPr>
          <p:nvPr/>
        </p:nvSpPr>
        <p:spPr bwMode="auto">
          <a:xfrm>
            <a:off x="5619750" y="2174875"/>
            <a:ext cx="1112838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顺时针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25603" name="矩形 4"/>
          <p:cNvSpPr>
            <a:spLocks noChangeArrowheads="1"/>
          </p:cNvSpPr>
          <p:nvPr/>
        </p:nvSpPr>
        <p:spPr bwMode="auto">
          <a:xfrm>
            <a:off x="3624263" y="3795713"/>
            <a:ext cx="803275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不变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25604" name="矩形 6"/>
          <p:cNvSpPr>
            <a:spLocks noChangeArrowheads="1"/>
          </p:cNvSpPr>
          <p:nvPr/>
        </p:nvSpPr>
        <p:spPr bwMode="auto">
          <a:xfrm>
            <a:off x="3552825" y="3241675"/>
            <a:ext cx="803275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上升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25605" name="Picture 6" descr="H18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04025" y="206375"/>
            <a:ext cx="1555750" cy="2017713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25606" name="Picture 7" descr="C:\Users\Administrator\Desktop\习题课件\返回框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6010000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 fill="hold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  <p:bldP spid="25603" grpId="0"/>
      <p:bldP spid="2560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矩形 5"/>
          <p:cNvSpPr>
            <a:spLocks noChangeArrowheads="1"/>
          </p:cNvSpPr>
          <p:nvPr/>
        </p:nvSpPr>
        <p:spPr bwMode="auto">
          <a:xfrm>
            <a:off x="565150" y="1131888"/>
            <a:ext cx="8023225" cy="332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【实验剖析】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1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．主要实验器材：可折转光屏、激光笔、水槽、长方体玻璃砖等。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．进行实验：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(1)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将有折射光线的半个光屏向后折转一个角度，观察光屏上能否看见折射光线。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26626" name="矩形 15"/>
          <p:cNvSpPr>
            <a:spLocks noChangeArrowheads="1"/>
          </p:cNvSpPr>
          <p:nvPr/>
        </p:nvSpPr>
        <p:spPr bwMode="auto">
          <a:xfrm>
            <a:off x="539750" y="741363"/>
            <a:ext cx="698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重点</a:t>
            </a:r>
            <a:r>
              <a:rPr lang="en-US" altLang="zh-CN" sz="2400" b="1" kern="0">
                <a:solidFill>
                  <a:srgbClr val="E46C0A"/>
                </a:solidFill>
                <a:latin typeface="Times New Roman" pitchFamily="18" charset="0"/>
              </a:rPr>
              <a:t>3     </a:t>
            </a:r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实验：探究光的折射规律</a:t>
            </a:r>
          </a:p>
        </p:txBody>
      </p:sp>
    </p:spTree>
    <p:extLst>
      <p:ext uri="{BB962C8B-B14F-4D97-AF65-F5344CB8AC3E}">
        <p14:creationId xmlns:p14="http://schemas.microsoft.com/office/powerpoint/2010/main" val="2005219684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矩形 5"/>
          <p:cNvSpPr>
            <a:spLocks noChangeArrowheads="1"/>
          </p:cNvSpPr>
          <p:nvPr/>
        </p:nvSpPr>
        <p:spPr bwMode="auto">
          <a:xfrm>
            <a:off x="565150" y="715963"/>
            <a:ext cx="8023225" cy="279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(2)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改变入射光线的位置，观察折射光线的位置，比较入射角和折射角的关系。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(3)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让光垂直射入水中，观察折射光线的位置。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(4)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让光逆着原来的光路从水中射入空气，观察光路变化。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(5)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换用玻璃重复上述实验。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90692635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矩形 5"/>
          <p:cNvSpPr>
            <a:spLocks noChangeArrowheads="1"/>
          </p:cNvSpPr>
          <p:nvPr/>
        </p:nvSpPr>
        <p:spPr bwMode="auto">
          <a:xfrm>
            <a:off x="565150" y="938213"/>
            <a:ext cx="8023225" cy="166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3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．注意事项：光在洁净的介质中的光路是不容易呈现的，可以通过在空气中喷烟雾或水雾等，向水中加入少量牛奶等方法观察。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22988243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1" name="组合 56"/>
          <p:cNvGrpSpPr/>
          <p:nvPr/>
        </p:nvGrpSpPr>
        <p:grpSpPr>
          <a:xfrm>
            <a:off x="3568700" y="-561975"/>
            <a:ext cx="1755775" cy="1755775"/>
            <a:chOff x="2894659" y="1465288"/>
            <a:chExt cx="1727827" cy="1727827"/>
          </a:xfrm>
        </p:grpSpPr>
        <p:grpSp>
          <p:nvGrpSpPr>
            <p:cNvPr id="5122" name="组合 57"/>
            <p:cNvGrpSpPr>
              <a:grpSpLocks noGrp="1" noChangeAspect="1"/>
            </p:cNvGrpSpPr>
            <p:nvPr/>
          </p:nvGrpSpPr>
          <p:grpSpPr>
            <a:xfrm>
              <a:off x="2804310" y="1456286"/>
              <a:ext cx="1856504" cy="1856409"/>
              <a:chOff x="1827622" y="1343919"/>
              <a:chExt cx="2304000" cy="2304000"/>
            </a:xfrm>
          </p:grpSpPr>
        </p:grpSp>
        <p:sp>
          <p:nvSpPr>
            <p:cNvPr id="5123" name="流程图: 联系 32"/>
            <p:cNvSpPr/>
            <p:nvPr/>
          </p:nvSpPr>
          <p:spPr>
            <a:xfrm>
              <a:off x="2894659" y="1465288"/>
              <a:ext cx="1727827" cy="1727827"/>
            </a:xfrm>
            <a:prstGeom prst="flowChartConnector">
              <a:avLst/>
            </a:prstGeom>
            <a:noFill/>
            <a:ln w="3175">
              <a:solidFill>
                <a:srgbClr val="00B7CA"/>
              </a:solidFill>
              <a:round/>
            </a:ln>
          </p:spPr>
          <p:txBody>
            <a:bodyPr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ctr"/>
              <a:endParaRPr b="1" kern="0">
                <a:solidFill>
                  <a:srgbClr val="FFFFFF"/>
                </a:solidFill>
              </a:endParaRPr>
            </a:p>
          </p:txBody>
        </p:sp>
      </p:grpSp>
      <p:pic>
        <p:nvPicPr>
          <p:cNvPr id="5124" name="组合 6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8025" y="666750"/>
            <a:ext cx="658813" cy="660400"/>
          </a:xfrm>
          <a:prstGeom prst="rect">
            <a:avLst/>
          </a:prstGeom>
          <a:noFill/>
          <a:ln>
            <a:miter lim="800000"/>
          </a:ln>
        </p:spPr>
      </p:pic>
      <p:pic>
        <p:nvPicPr>
          <p:cNvPr id="5125" name="组合 64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9813" y="325438"/>
            <a:ext cx="658812" cy="658812"/>
          </a:xfrm>
          <a:prstGeom prst="rect">
            <a:avLst/>
          </a:prstGeom>
          <a:noFill/>
          <a:ln>
            <a:miter lim="800000"/>
          </a:ln>
        </p:spPr>
      </p:pic>
      <p:pic>
        <p:nvPicPr>
          <p:cNvPr id="5126" name="组合 67"/>
          <p:cNvPicPr>
            <a:picLocks noGrp="1"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3025" y="736600"/>
            <a:ext cx="612775" cy="612775"/>
          </a:xfrm>
          <a:prstGeom prst="rect">
            <a:avLst/>
          </a:prstGeom>
          <a:noFill/>
          <a:ln>
            <a:miter lim="800000"/>
          </a:ln>
        </p:spPr>
      </p:pic>
      <p:pic>
        <p:nvPicPr>
          <p:cNvPr id="5127" name="组合 70"/>
          <p:cNvPicPr>
            <a:picLocks noGrp="1"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6263" y="762000"/>
            <a:ext cx="769937" cy="769938"/>
          </a:xfrm>
          <a:prstGeom prst="rect">
            <a:avLst/>
          </a:prstGeom>
          <a:noFill/>
          <a:ln>
            <a:miter lim="800000"/>
          </a:ln>
        </p:spPr>
      </p:pic>
      <p:pic>
        <p:nvPicPr>
          <p:cNvPr id="5128" name="组合 73"/>
          <p:cNvPicPr>
            <a:picLocks noGrp="1"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2300" y="185738"/>
            <a:ext cx="585788" cy="569912"/>
          </a:xfrm>
          <a:prstGeom prst="rect">
            <a:avLst/>
          </a:prstGeom>
          <a:noFill/>
          <a:ln>
            <a:miter lim="800000"/>
          </a:ln>
        </p:spPr>
      </p:pic>
      <p:pic>
        <p:nvPicPr>
          <p:cNvPr id="5129" name="组合 76"/>
          <p:cNvPicPr>
            <a:picLocks noGrp="1"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59175" y="1103313"/>
            <a:ext cx="601663" cy="601662"/>
          </a:xfrm>
          <a:prstGeom prst="rect">
            <a:avLst/>
          </a:prstGeom>
          <a:noFill/>
          <a:ln>
            <a:miter lim="800000"/>
          </a:ln>
        </p:spPr>
      </p:pic>
      <p:sp>
        <p:nvSpPr>
          <p:cNvPr id="5130" name="文本框 131"/>
          <p:cNvSpPr/>
          <p:nvPr/>
        </p:nvSpPr>
        <p:spPr>
          <a:xfrm>
            <a:off x="3757613" y="101600"/>
            <a:ext cx="1414462" cy="7699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4400" b="1" kern="0">
                <a:solidFill>
                  <a:srgbClr val="C00000"/>
                </a:solidFill>
                <a:latin typeface="华文隶书" pitchFamily="2" charset="-122"/>
                <a:ea typeface="华文隶书" pitchFamily="2" charset="-122"/>
              </a:rPr>
              <a:t>目录</a:t>
            </a:r>
          </a:p>
        </p:txBody>
      </p:sp>
      <p:grpSp>
        <p:nvGrpSpPr>
          <p:cNvPr id="5131" name="组合 130"/>
          <p:cNvGrpSpPr/>
          <p:nvPr/>
        </p:nvGrpSpPr>
        <p:grpSpPr>
          <a:xfrm>
            <a:off x="2425700" y="2097088"/>
            <a:ext cx="4235450" cy="2008187"/>
            <a:chOff x="1847662" y="1504750"/>
            <a:chExt cx="5448676" cy="2584754"/>
          </a:xfrm>
        </p:grpSpPr>
        <p:grpSp>
          <p:nvGrpSpPr>
            <p:cNvPr id="5132" name="组合 2"/>
            <p:cNvGrpSpPr>
              <a:grpSpLocks noGrp="1" noChangeAspect="1"/>
            </p:cNvGrpSpPr>
            <p:nvPr/>
          </p:nvGrpSpPr>
          <p:grpSpPr>
            <a:xfrm>
              <a:off x="1531891" y="1379981"/>
              <a:ext cx="2667917" cy="2596667"/>
              <a:chOff x="3295850" y="1908877"/>
              <a:chExt cx="3738030" cy="4660916"/>
            </a:xfrm>
          </p:grpSpPr>
        </p:grpSp>
        <p:sp>
          <p:nvSpPr>
            <p:cNvPr id="5133" name="圆角矩形 132"/>
            <p:cNvSpPr/>
            <p:nvPr/>
          </p:nvSpPr>
          <p:spPr>
            <a:xfrm>
              <a:off x="3321077" y="1888926"/>
              <a:ext cx="4147992" cy="1004251"/>
            </a:xfrm>
            <a:prstGeom prst="roundRect">
              <a:avLst>
                <a:gd name="adj" fmla="val 9976"/>
              </a:avLst>
            </a:prstGeom>
            <a:solidFill>
              <a:srgbClr val="FFB850"/>
            </a:solidFill>
            <a:ln w="2540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</a:gradFill>
            </a:ln>
            <a:effectLst>
              <a:outerShdw blurRad="1016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015" b="1">
                <a:solidFill>
                  <a:prstClr val="white"/>
                </a:solidFill>
              </a:endParaRPr>
            </a:p>
          </p:txBody>
        </p:sp>
        <p:grpSp>
          <p:nvGrpSpPr>
            <p:cNvPr id="5134" name="组合 4"/>
            <p:cNvGrpSpPr/>
            <p:nvPr/>
          </p:nvGrpSpPr>
          <p:grpSpPr>
            <a:xfrm>
              <a:off x="3471676" y="2283134"/>
              <a:ext cx="118508" cy="118509"/>
              <a:chOff x="4486616" y="3001075"/>
              <a:chExt cx="274695" cy="274699"/>
            </a:xfrm>
          </p:grpSpPr>
          <p:sp>
            <p:nvSpPr>
              <p:cNvPr id="5135" name="椭圆 153"/>
              <p:cNvSpPr/>
              <p:nvPr/>
            </p:nvSpPr>
            <p:spPr>
              <a:xfrm rot="16200000">
                <a:off x="4485528" y="3001392"/>
                <a:ext cx="274702" cy="274561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36" name="椭圆 154"/>
              <p:cNvSpPr/>
              <p:nvPr/>
            </p:nvSpPr>
            <p:spPr>
              <a:xfrm>
                <a:off x="4387220" y="2759656"/>
                <a:ext cx="466047" cy="491021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137" name="组合 5"/>
            <p:cNvGrpSpPr/>
            <p:nvPr/>
          </p:nvGrpSpPr>
          <p:grpSpPr>
            <a:xfrm>
              <a:off x="3172171" y="2283134"/>
              <a:ext cx="118508" cy="118509"/>
              <a:chOff x="4486616" y="3001075"/>
              <a:chExt cx="274695" cy="274699"/>
            </a:xfrm>
          </p:grpSpPr>
          <p:sp>
            <p:nvSpPr>
              <p:cNvPr id="5138" name="椭圆 151"/>
              <p:cNvSpPr/>
              <p:nvPr/>
            </p:nvSpPr>
            <p:spPr>
              <a:xfrm rot="16200000">
                <a:off x="4488632" y="3001392"/>
                <a:ext cx="274702" cy="274561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39" name="椭圆 152"/>
              <p:cNvSpPr/>
              <p:nvPr/>
            </p:nvSpPr>
            <p:spPr>
              <a:xfrm>
                <a:off x="4387220" y="2759656"/>
                <a:ext cx="466047" cy="491021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140" name="组合 6"/>
            <p:cNvGrpSpPr>
              <a:grpSpLocks noGrp="1" noChangeAspect="1"/>
            </p:cNvGrpSpPr>
            <p:nvPr/>
          </p:nvGrpSpPr>
          <p:grpSpPr>
            <a:xfrm>
              <a:off x="3202082" y="2161737"/>
              <a:ext cx="361529" cy="235113"/>
              <a:chOff x="4318304" y="3089060"/>
              <a:chExt cx="384317" cy="61430"/>
            </a:xfrm>
          </p:grpSpPr>
        </p:grpSp>
        <p:sp>
          <p:nvSpPr>
            <p:cNvPr id="5141" name="文本框 16">
              <a:hlinkClick r:id="rId8" action="ppaction://hlinksldjump"/>
            </p:cNvPr>
            <p:cNvSpPr/>
            <p:nvPr/>
          </p:nvSpPr>
          <p:spPr>
            <a:xfrm>
              <a:off x="3960320" y="2044671"/>
              <a:ext cx="2919972" cy="653268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ctr"/>
              <a:r>
                <a:rPr sz="2700" b="1" kern="0">
                  <a:solidFill>
                    <a:prstClr val="white"/>
                  </a:solidFill>
                  <a:latin typeface="黑体" pitchFamily="49" charset="-122"/>
                  <a:ea typeface="黑体" pitchFamily="49" charset="-122"/>
                </a:rPr>
                <a:t>重点突破</a:t>
              </a:r>
            </a:p>
          </p:txBody>
        </p:sp>
        <p:grpSp>
          <p:nvGrpSpPr>
            <p:cNvPr id="5142" name="组合 137"/>
            <p:cNvGrpSpPr>
              <a:grpSpLocks noGrp="1" noChangeAspect="1"/>
            </p:cNvGrpSpPr>
            <p:nvPr/>
          </p:nvGrpSpPr>
          <p:grpSpPr>
            <a:xfrm>
              <a:off x="2292908" y="2072845"/>
              <a:ext cx="647360" cy="550720"/>
              <a:chOff x="3108756" y="2110160"/>
              <a:chExt cx="745081" cy="698920"/>
            </a:xfrm>
          </p:grpSpPr>
        </p:grpSp>
        <p:grpSp>
          <p:nvGrpSpPr>
            <p:cNvPr id="5143" name="组合 9"/>
            <p:cNvGrpSpPr/>
            <p:nvPr/>
          </p:nvGrpSpPr>
          <p:grpSpPr>
            <a:xfrm>
              <a:off x="3709827" y="2081394"/>
              <a:ext cx="663073" cy="571160"/>
              <a:chOff x="4946438" y="2775191"/>
              <a:chExt cx="884098" cy="761546"/>
            </a:xfrm>
          </p:grpSpPr>
          <p:sp>
            <p:nvSpPr>
              <p:cNvPr id="5144" name="椭圆 139"/>
              <p:cNvSpPr/>
              <p:nvPr/>
            </p:nvSpPr>
            <p:spPr>
              <a:xfrm>
                <a:off x="4990474" y="2774608"/>
                <a:ext cx="743374" cy="74375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45" name="文本框 28"/>
              <p:cNvSpPr/>
              <p:nvPr/>
            </p:nvSpPr>
            <p:spPr>
              <a:xfrm>
                <a:off x="4946438" y="2824081"/>
                <a:ext cx="884098" cy="712656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r>
                  <a:rPr lang="en-US" altLang="zh-CN" sz="2100" b="1" kern="0">
                    <a:solidFill>
                      <a:srgbClr val="FFB850"/>
                    </a:solidFill>
                    <a:latin typeface="Impact" pitchFamily="34" charset="0"/>
                  </a:rPr>
                  <a:t>02</a:t>
                </a:r>
                <a:endParaRPr sz="2100" b="1" kern="0">
                  <a:solidFill>
                    <a:srgbClr val="FFB850"/>
                  </a:solidFill>
                  <a:latin typeface="Impact" pitchFamily="34" charset="0"/>
                </a:endParaRPr>
              </a:p>
            </p:txBody>
          </p:sp>
        </p:grpSp>
      </p:grpSp>
      <p:grpSp>
        <p:nvGrpSpPr>
          <p:cNvPr id="5146" name="组合 159"/>
          <p:cNvGrpSpPr/>
          <p:nvPr/>
        </p:nvGrpSpPr>
        <p:grpSpPr>
          <a:xfrm>
            <a:off x="2425700" y="3222625"/>
            <a:ext cx="4449763" cy="2085975"/>
            <a:chOff x="2000534" y="2474331"/>
            <a:chExt cx="5723839" cy="2584754"/>
          </a:xfrm>
        </p:grpSpPr>
        <p:grpSp>
          <p:nvGrpSpPr>
            <p:cNvPr id="5147" name="组合 31"/>
            <p:cNvGrpSpPr>
              <a:grpSpLocks noGrp="1" noChangeAspect="1"/>
            </p:cNvGrpSpPr>
            <p:nvPr/>
          </p:nvGrpSpPr>
          <p:grpSpPr>
            <a:xfrm>
              <a:off x="1684793" y="2368687"/>
              <a:ext cx="2695413" cy="2568248"/>
              <a:chOff x="3295850" y="1895995"/>
              <a:chExt cx="3725149" cy="4660916"/>
            </a:xfrm>
          </p:grpSpPr>
        </p:grpSp>
        <p:sp>
          <p:nvSpPr>
            <p:cNvPr id="5148" name="圆角矩形 161"/>
            <p:cNvSpPr/>
            <p:nvPr/>
          </p:nvSpPr>
          <p:spPr>
            <a:xfrm>
              <a:off x="3465772" y="2871970"/>
              <a:ext cx="4147968" cy="994810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2540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</a:gradFill>
            </a:ln>
            <a:effectLst>
              <a:outerShdw blurRad="1016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015" b="1">
                <a:solidFill>
                  <a:prstClr val="white"/>
                </a:solidFill>
              </a:endParaRPr>
            </a:p>
          </p:txBody>
        </p:sp>
        <p:grpSp>
          <p:nvGrpSpPr>
            <p:cNvPr id="5149" name="组合 33"/>
            <p:cNvGrpSpPr/>
            <p:nvPr/>
          </p:nvGrpSpPr>
          <p:grpSpPr>
            <a:xfrm>
              <a:off x="3616363" y="3263182"/>
              <a:ext cx="118508" cy="118509"/>
              <a:chOff x="4486616" y="3001075"/>
              <a:chExt cx="274695" cy="274699"/>
            </a:xfrm>
          </p:grpSpPr>
          <p:sp>
            <p:nvSpPr>
              <p:cNvPr id="5150" name="椭圆 178"/>
              <p:cNvSpPr/>
              <p:nvPr/>
            </p:nvSpPr>
            <p:spPr>
              <a:xfrm rot="16200000">
                <a:off x="4485761" y="3000483"/>
                <a:ext cx="273579" cy="274534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51" name="椭圆 179"/>
              <p:cNvSpPr/>
              <p:nvPr/>
            </p:nvSpPr>
            <p:spPr>
              <a:xfrm>
                <a:off x="4390939" y="2764996"/>
                <a:ext cx="448668" cy="495325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152" name="组合 34"/>
            <p:cNvGrpSpPr/>
            <p:nvPr/>
          </p:nvGrpSpPr>
          <p:grpSpPr>
            <a:xfrm>
              <a:off x="3316858" y="3263182"/>
              <a:ext cx="118508" cy="118509"/>
              <a:chOff x="4486616" y="3001075"/>
              <a:chExt cx="274695" cy="274699"/>
            </a:xfrm>
          </p:grpSpPr>
          <p:sp>
            <p:nvSpPr>
              <p:cNvPr id="5153" name="椭圆 176"/>
              <p:cNvSpPr/>
              <p:nvPr/>
            </p:nvSpPr>
            <p:spPr>
              <a:xfrm rot="16200000">
                <a:off x="4488931" y="3000483"/>
                <a:ext cx="273579" cy="274534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54" name="椭圆 177"/>
              <p:cNvSpPr/>
              <p:nvPr/>
            </p:nvSpPr>
            <p:spPr>
              <a:xfrm>
                <a:off x="4390939" y="2764996"/>
                <a:ext cx="448668" cy="495325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155" name="组合 35"/>
            <p:cNvGrpSpPr>
              <a:grpSpLocks noGrp="1" noChangeAspect="1"/>
            </p:cNvGrpSpPr>
            <p:nvPr/>
          </p:nvGrpSpPr>
          <p:grpSpPr>
            <a:xfrm>
              <a:off x="3346774" y="3147881"/>
              <a:ext cx="361523" cy="227756"/>
              <a:chOff x="4312849" y="3104300"/>
              <a:chExt cx="384317" cy="61430"/>
            </a:xfrm>
          </p:grpSpPr>
        </p:grpSp>
        <p:grpSp>
          <p:nvGrpSpPr>
            <p:cNvPr id="5156" name="组合 36"/>
            <p:cNvGrpSpPr/>
            <p:nvPr/>
          </p:nvGrpSpPr>
          <p:grpSpPr>
            <a:xfrm>
              <a:off x="3731804" y="3056740"/>
              <a:ext cx="674163" cy="552077"/>
              <a:chOff x="4777361" y="2784157"/>
              <a:chExt cx="898883" cy="736101"/>
            </a:xfrm>
          </p:grpSpPr>
          <p:sp>
            <p:nvSpPr>
              <p:cNvPr id="5157" name="椭圆 172"/>
              <p:cNvSpPr/>
              <p:nvPr/>
            </p:nvSpPr>
            <p:spPr>
              <a:xfrm>
                <a:off x="4881330" y="2783955"/>
                <a:ext cx="735134" cy="73700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58" name="文本框 41"/>
              <p:cNvSpPr/>
              <p:nvPr/>
            </p:nvSpPr>
            <p:spPr>
              <a:xfrm>
                <a:off x="4777361" y="2821067"/>
                <a:ext cx="898883" cy="690947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r>
                  <a:rPr lang="en-US" altLang="zh-CN" sz="2100" b="1" kern="0">
                    <a:solidFill>
                      <a:srgbClr val="01ACBE"/>
                    </a:solidFill>
                    <a:latin typeface="Impact" pitchFamily="34" charset="0"/>
                  </a:rPr>
                  <a:t>03</a:t>
                </a:r>
                <a:endParaRPr sz="2100" b="1" kern="0">
                  <a:solidFill>
                    <a:srgbClr val="01ACBE"/>
                  </a:solidFill>
                  <a:latin typeface="Impact" pitchFamily="34" charset="0"/>
                </a:endParaRPr>
              </a:p>
            </p:txBody>
          </p:sp>
        </p:grpSp>
        <p:grpSp>
          <p:nvGrpSpPr>
            <p:cNvPr id="5159" name="组合 166"/>
            <p:cNvGrpSpPr>
              <a:grpSpLocks noGrp="1" noChangeAspect="1"/>
            </p:cNvGrpSpPr>
            <p:nvPr/>
          </p:nvGrpSpPr>
          <p:grpSpPr>
            <a:xfrm>
              <a:off x="2434145" y="3056739"/>
              <a:ext cx="623455" cy="497016"/>
              <a:chOff x="9404083" y="1238855"/>
              <a:chExt cx="801342" cy="665020"/>
            </a:xfrm>
          </p:grpSpPr>
        </p:grpSp>
        <p:sp>
          <p:nvSpPr>
            <p:cNvPr id="5160" name="文本框 47">
              <a:hlinkClick r:id="rId9" action="ppaction://hlinksldjump"/>
            </p:cNvPr>
            <p:cNvSpPr/>
            <p:nvPr/>
          </p:nvSpPr>
          <p:spPr>
            <a:xfrm>
              <a:off x="4051919" y="3037104"/>
              <a:ext cx="3672454" cy="57205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ctr"/>
              <a:r>
                <a:rPr sz="2400" b="1" kern="0">
                  <a:solidFill>
                    <a:prstClr val="white"/>
                  </a:solidFill>
                  <a:latin typeface="Times New Roman" pitchFamily="18" charset="0"/>
                  <a:ea typeface="黑体" pitchFamily="49" charset="-122"/>
                </a:rPr>
                <a:t>福建</a:t>
              </a:r>
              <a:r>
                <a:rPr lang="en-US" altLang="zh-CN" sz="2400" b="1" kern="0">
                  <a:solidFill>
                    <a:prstClr val="white"/>
                  </a:solidFill>
                  <a:latin typeface="Times New Roman" pitchFamily="18" charset="0"/>
                  <a:ea typeface="黑体" pitchFamily="49" charset="-122"/>
                </a:rPr>
                <a:t>4</a:t>
              </a:r>
              <a:r>
                <a:rPr sz="2400" b="1" kern="0">
                  <a:solidFill>
                    <a:prstClr val="white"/>
                  </a:solidFill>
                  <a:latin typeface="Times New Roman" pitchFamily="18" charset="0"/>
                  <a:ea typeface="黑体" pitchFamily="49" charset="-122"/>
                </a:rPr>
                <a:t>年中考聚焦</a:t>
              </a:r>
            </a:p>
          </p:txBody>
        </p:sp>
      </p:grpSp>
      <p:grpSp>
        <p:nvGrpSpPr>
          <p:cNvPr id="5161" name="组合 184"/>
          <p:cNvGrpSpPr/>
          <p:nvPr/>
        </p:nvGrpSpPr>
        <p:grpSpPr>
          <a:xfrm>
            <a:off x="2425700" y="987425"/>
            <a:ext cx="4192588" cy="1992313"/>
            <a:chOff x="1851755" y="1505713"/>
            <a:chExt cx="5440491" cy="2584754"/>
          </a:xfrm>
        </p:grpSpPr>
        <p:grpSp>
          <p:nvGrpSpPr>
            <p:cNvPr id="5162" name="组合 81"/>
            <p:cNvGrpSpPr>
              <a:grpSpLocks noGrp="1" noChangeAspect="1"/>
            </p:cNvGrpSpPr>
            <p:nvPr/>
          </p:nvGrpSpPr>
          <p:grpSpPr>
            <a:xfrm>
              <a:off x="1533189" y="1385529"/>
              <a:ext cx="2664226" cy="2591900"/>
              <a:chOff x="3295850" y="1895995"/>
              <a:chExt cx="3725149" cy="4660916"/>
            </a:xfrm>
          </p:grpSpPr>
        </p:grpSp>
        <p:grpSp>
          <p:nvGrpSpPr>
            <p:cNvPr id="5163" name="组合 82"/>
            <p:cNvGrpSpPr/>
            <p:nvPr/>
          </p:nvGrpSpPr>
          <p:grpSpPr>
            <a:xfrm>
              <a:off x="2302897" y="1980707"/>
              <a:ext cx="4989349" cy="751080"/>
              <a:chOff x="2302897" y="1980707"/>
              <a:chExt cx="4989349" cy="751080"/>
            </a:xfrm>
          </p:grpSpPr>
          <p:sp>
            <p:nvSpPr>
              <p:cNvPr id="5164" name="圆角矩形 187"/>
              <p:cNvSpPr/>
              <p:nvPr/>
            </p:nvSpPr>
            <p:spPr>
              <a:xfrm>
                <a:off x="3316286" y="1899715"/>
                <a:ext cx="4150195" cy="1006268"/>
              </a:xfrm>
              <a:prstGeom prst="roundRect">
                <a:avLst>
                  <a:gd name="adj" fmla="val 9976"/>
                </a:avLst>
              </a:prstGeom>
              <a:solidFill>
                <a:srgbClr val="00B0F0"/>
              </a:solidFill>
              <a:ln w="25400">
                <a:gradFill flip="none" rotWithShape="1">
                  <a:gsLst>
                    <a:gs pos="88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  <a:gs pos="71000">
                      <a:schemeClr val="bg1">
                        <a:lumMod val="85000"/>
                      </a:schemeClr>
                    </a:gs>
                    <a:gs pos="55000">
                      <a:schemeClr val="bg1"/>
                    </a:gs>
                    <a:gs pos="37000">
                      <a:schemeClr val="bg1">
                        <a:lumMod val="85000"/>
                      </a:schemeClr>
                    </a:gs>
                    <a:gs pos="2200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200000" scaled="0"/>
                </a:gradFill>
              </a:ln>
              <a:effectLst>
                <a:outerShdw blurRad="101600" dist="508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5165" name="组合 84"/>
              <p:cNvGrpSpPr/>
              <p:nvPr/>
            </p:nvGrpSpPr>
            <p:grpSpPr>
              <a:xfrm>
                <a:off x="3467584" y="2294564"/>
                <a:ext cx="118508" cy="118509"/>
                <a:chOff x="4486616" y="3001075"/>
                <a:chExt cx="274695" cy="274699"/>
              </a:xfrm>
            </p:grpSpPr>
            <p:sp>
              <p:nvSpPr>
                <p:cNvPr id="5166" name="椭圆 200"/>
                <p:cNvSpPr/>
                <p:nvPr/>
              </p:nvSpPr>
              <p:spPr>
                <a:xfrm rot="16200000">
                  <a:off x="4484837" y="3000957"/>
                  <a:ext cx="276891" cy="27695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7000">
                      <a:srgbClr val="A6A6A6"/>
                    </a:gs>
                    <a:gs pos="35001">
                      <a:srgbClr val="F2F2F2"/>
                    </a:gs>
                    <a:gs pos="55000">
                      <a:srgbClr val="A6A6A6"/>
                    </a:gs>
                    <a:gs pos="75000">
                      <a:srgbClr val="F2F2F2"/>
                    </a:gs>
                    <a:gs pos="100000">
                      <a:srgbClr val="A6A6A6"/>
                    </a:gs>
                  </a:gsLst>
                  <a:lin ang="2700000" scaled="1"/>
                </a:gradFill>
                <a:ln w="25400">
                  <a:noFill/>
                  <a:miter lim="800000"/>
                </a:ln>
                <a:effectLst>
                  <a:outerShdw blurRad="12700" dist="12700" dir="2700000" algn="tl">
                    <a:srgbClr val="000000">
                      <a:alpha val="39999"/>
                    </a:srgbClr>
                  </a:outerShdw>
                </a:effectLst>
              </p:spPr>
              <p:txBody>
                <a:bodyPr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endParaRPr sz="1000" b="1" ker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167" name="椭圆 201"/>
                <p:cNvSpPr/>
                <p:nvPr/>
              </p:nvSpPr>
              <p:spPr>
                <a:xfrm>
                  <a:off x="4385233" y="2756459"/>
                  <a:ext cx="469760" cy="494401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1015" b="1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5168" name="组合 85"/>
              <p:cNvGrpSpPr/>
              <p:nvPr/>
            </p:nvGrpSpPr>
            <p:grpSpPr>
              <a:xfrm>
                <a:off x="3168079" y="2294564"/>
                <a:ext cx="118508" cy="118509"/>
                <a:chOff x="4486616" y="3001075"/>
                <a:chExt cx="274695" cy="274699"/>
              </a:xfrm>
            </p:grpSpPr>
            <p:sp>
              <p:nvSpPr>
                <p:cNvPr id="5169" name="椭圆 198"/>
                <p:cNvSpPr/>
                <p:nvPr/>
              </p:nvSpPr>
              <p:spPr>
                <a:xfrm rot="16200000">
                  <a:off x="4479537" y="3008122"/>
                  <a:ext cx="276891" cy="262624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7000">
                      <a:srgbClr val="A6A6A6"/>
                    </a:gs>
                    <a:gs pos="35001">
                      <a:srgbClr val="F2F2F2"/>
                    </a:gs>
                    <a:gs pos="55000">
                      <a:srgbClr val="A6A6A6"/>
                    </a:gs>
                    <a:gs pos="75000">
                      <a:srgbClr val="F2F2F2"/>
                    </a:gs>
                    <a:gs pos="100000">
                      <a:srgbClr val="A6A6A6"/>
                    </a:gs>
                  </a:gsLst>
                  <a:lin ang="2700000" scaled="1"/>
                </a:gradFill>
                <a:ln w="25400">
                  <a:noFill/>
                  <a:miter lim="800000"/>
                </a:ln>
                <a:effectLst>
                  <a:outerShdw blurRad="12700" dist="12700" dir="2700000" algn="tl">
                    <a:srgbClr val="000000">
                      <a:alpha val="39999"/>
                    </a:srgbClr>
                  </a:outerShdw>
                </a:effectLst>
              </p:spPr>
              <p:txBody>
                <a:bodyPr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endParaRPr sz="1000" b="1" ker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170" name="椭圆 199"/>
                <p:cNvSpPr/>
                <p:nvPr/>
              </p:nvSpPr>
              <p:spPr>
                <a:xfrm>
                  <a:off x="4385233" y="2756459"/>
                  <a:ext cx="469760" cy="494401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1015" b="1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5171" name="组合 86"/>
              <p:cNvGrpSpPr>
                <a:grpSpLocks noGrp="1" noChangeAspect="1"/>
              </p:cNvGrpSpPr>
              <p:nvPr/>
            </p:nvGrpSpPr>
            <p:grpSpPr>
              <a:xfrm>
                <a:off x="3197698" y="2171864"/>
                <a:ext cx="362117" cy="236685"/>
                <a:chOff x="4312849" y="3104300"/>
                <a:chExt cx="384317" cy="61430"/>
              </a:xfrm>
            </p:grpSpPr>
          </p:grpSp>
          <p:grpSp>
            <p:nvGrpSpPr>
              <p:cNvPr id="5172" name="组合 87"/>
              <p:cNvGrpSpPr/>
              <p:nvPr/>
            </p:nvGrpSpPr>
            <p:grpSpPr>
              <a:xfrm>
                <a:off x="3635164" y="2097014"/>
                <a:ext cx="630643" cy="550614"/>
                <a:chOff x="4846885" y="2796017"/>
                <a:chExt cx="840857" cy="734151"/>
              </a:xfrm>
            </p:grpSpPr>
            <p:sp>
              <p:nvSpPr>
                <p:cNvPr id="5173" name="椭圆 194"/>
                <p:cNvSpPr/>
                <p:nvPr/>
              </p:nvSpPr>
              <p:spPr>
                <a:xfrm>
                  <a:off x="4902566" y="2795742"/>
                  <a:ext cx="722379" cy="75517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endParaRPr sz="1000" b="1" ker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174" name="文本框 18"/>
                <p:cNvSpPr/>
                <p:nvPr/>
              </p:nvSpPr>
              <p:spPr>
                <a:xfrm>
                  <a:off x="4846885" y="2811166"/>
                  <a:ext cx="840857" cy="719002"/>
                </a:xfrm>
                <a:prstGeom prst="rect">
                  <a:avLst/>
                </a:prstGeom>
                <a:noFill/>
                <a:ln>
                  <a:noFill/>
                  <a:miter lim="800000"/>
                </a:ln>
              </p:spPr>
              <p:txBody>
                <a:bodyPr anchor="t" anchorCtr="0">
                  <a:spAutoFit/>
                </a:bodyPr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r>
                    <a:rPr lang="en-US" altLang="zh-CN" sz="2100" b="1" kern="0">
                      <a:solidFill>
                        <a:srgbClr val="00B0F0"/>
                      </a:solidFill>
                      <a:latin typeface="Impact" pitchFamily="34" charset="0"/>
                    </a:rPr>
                    <a:t>01</a:t>
                  </a:r>
                  <a:endParaRPr sz="2100" b="1" kern="0">
                    <a:solidFill>
                      <a:srgbClr val="00B0F0"/>
                    </a:solidFill>
                    <a:latin typeface="Impact" pitchFamily="34" charset="0"/>
                  </a:endParaRPr>
                </a:p>
              </p:txBody>
            </p:sp>
          </p:grpSp>
          <p:sp>
            <p:nvSpPr>
              <p:cNvPr id="5175" name="文本框 24">
                <a:hlinkClick r:id="rId10" action="ppaction://hlinksldjump"/>
              </p:cNvPr>
              <p:cNvSpPr/>
              <p:nvPr/>
            </p:nvSpPr>
            <p:spPr>
              <a:xfrm>
                <a:off x="4035549" y="2014039"/>
                <a:ext cx="2629911" cy="659085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r>
                  <a:rPr sz="2700" b="1" kern="0">
                    <a:solidFill>
                      <a:prstClr val="white"/>
                    </a:solidFill>
                    <a:latin typeface="黑体" pitchFamily="49" charset="-122"/>
                    <a:ea typeface="黑体" pitchFamily="49" charset="-122"/>
                  </a:rPr>
                  <a:t>知识梳理</a:t>
                </a:r>
              </a:p>
            </p:txBody>
          </p:sp>
          <p:sp>
            <p:nvSpPr>
              <p:cNvPr id="5176" name="KSO_Shape"/>
              <p:cNvSpPr/>
              <p:nvPr/>
            </p:nvSpPr>
            <p:spPr>
              <a:xfrm>
                <a:off x="2302898" y="2098867"/>
                <a:ext cx="558262" cy="533428"/>
              </a:xfrm>
              <a:custGeom>
                <a:avLst/>
                <a:gdLst/>
                <a:ahLst/>
                <a:cxnLst/>
                <a:rect l="l" t="t" r="r" b="b"/>
                <a:pathLst>
                  <a:path w="1889279" h="1810503">
                    <a:moveTo>
                      <a:pt x="1408636" y="1462945"/>
                    </a:moveTo>
                    <a:cubicBezTo>
                      <a:pt x="1471912" y="1494489"/>
                      <a:pt x="1528819" y="1532588"/>
                      <a:pt x="1575786" y="1578162"/>
                    </a:cubicBezTo>
                    <a:cubicBezTo>
                      <a:pt x="1467281" y="1672800"/>
                      <a:pt x="1335058" y="1742507"/>
                      <a:pt x="1188886" y="1779443"/>
                    </a:cubicBezTo>
                    <a:cubicBezTo>
                      <a:pt x="1278166" y="1700386"/>
                      <a:pt x="1353810" y="1592053"/>
                      <a:pt x="1408636" y="1462945"/>
                    </a:cubicBezTo>
                    <a:close/>
                    <a:moveTo>
                      <a:pt x="494888" y="1445849"/>
                    </a:moveTo>
                    <a:cubicBezTo>
                      <a:pt x="556747" y="1590569"/>
                      <a:pt x="643865" y="1709702"/>
                      <a:pt x="747068" y="1790925"/>
                    </a:cubicBezTo>
                    <a:cubicBezTo>
                      <a:pt x="576321" y="1756303"/>
                      <a:pt x="422614" y="1677538"/>
                      <a:pt x="300900" y="1566189"/>
                    </a:cubicBezTo>
                    <a:cubicBezTo>
                      <a:pt x="355309" y="1517036"/>
                      <a:pt x="421005" y="1476420"/>
                      <a:pt x="494888" y="1445849"/>
                    </a:cubicBezTo>
                    <a:close/>
                    <a:moveTo>
                      <a:pt x="900586" y="1355871"/>
                    </a:moveTo>
                    <a:lnTo>
                      <a:pt x="900586" y="1808904"/>
                    </a:lnTo>
                    <a:lnTo>
                      <a:pt x="884222" y="1808113"/>
                    </a:lnTo>
                    <a:cubicBezTo>
                      <a:pt x="745280" y="1742581"/>
                      <a:pt x="627378" y="1604992"/>
                      <a:pt x="551037" y="1423344"/>
                    </a:cubicBezTo>
                    <a:cubicBezTo>
                      <a:pt x="655969" y="1381011"/>
                      <a:pt x="774745" y="1357337"/>
                      <a:pt x="900586" y="1355871"/>
                    </a:cubicBezTo>
                    <a:close/>
                    <a:moveTo>
                      <a:pt x="953521" y="1355186"/>
                    </a:moveTo>
                    <a:cubicBezTo>
                      <a:pt x="1099660" y="1356509"/>
                      <a:pt x="1236550" y="1386650"/>
                      <a:pt x="1354036" y="1440083"/>
                    </a:cubicBezTo>
                    <a:cubicBezTo>
                      <a:pt x="1283551" y="1605630"/>
                      <a:pt x="1178611" y="1734316"/>
                      <a:pt x="1054486" y="1804443"/>
                    </a:cubicBezTo>
                    <a:lnTo>
                      <a:pt x="953521" y="1810503"/>
                    </a:lnTo>
                    <a:close/>
                    <a:moveTo>
                      <a:pt x="1517159" y="931303"/>
                    </a:moveTo>
                    <a:lnTo>
                      <a:pt x="1889279" y="931303"/>
                    </a:lnTo>
                    <a:cubicBezTo>
                      <a:pt x="1883282" y="1167646"/>
                      <a:pt x="1781715" y="1381244"/>
                      <a:pt x="1618873" y="1536894"/>
                    </a:cubicBezTo>
                    <a:cubicBezTo>
                      <a:pt x="1566437" y="1485571"/>
                      <a:pt x="1502786" y="1442774"/>
                      <a:pt x="1431939" y="1407715"/>
                    </a:cubicBezTo>
                    <a:cubicBezTo>
                      <a:pt x="1485774" y="1266553"/>
                      <a:pt x="1516428" y="1104135"/>
                      <a:pt x="1517159" y="931303"/>
                    </a:cubicBezTo>
                    <a:close/>
                    <a:moveTo>
                      <a:pt x="953521" y="931303"/>
                    </a:moveTo>
                    <a:lnTo>
                      <a:pt x="1456842" y="931303"/>
                    </a:lnTo>
                    <a:cubicBezTo>
                      <a:pt x="1456123" y="1096196"/>
                      <a:pt x="1427268" y="1250986"/>
                      <a:pt x="1375819" y="1384691"/>
                    </a:cubicBezTo>
                    <a:cubicBezTo>
                      <a:pt x="1251537" y="1327928"/>
                      <a:pt x="1107288" y="1296191"/>
                      <a:pt x="953521" y="1294902"/>
                    </a:cubicBezTo>
                    <a:close/>
                    <a:moveTo>
                      <a:pt x="448568" y="931303"/>
                    </a:moveTo>
                    <a:lnTo>
                      <a:pt x="900586" y="931303"/>
                    </a:lnTo>
                    <a:lnTo>
                      <a:pt x="900586" y="1295603"/>
                    </a:lnTo>
                    <a:cubicBezTo>
                      <a:pt x="766605" y="1297053"/>
                      <a:pt x="640053" y="1322469"/>
                      <a:pt x="528061" y="1368046"/>
                    </a:cubicBezTo>
                    <a:cubicBezTo>
                      <a:pt x="478984" y="1238632"/>
                      <a:pt x="450499" y="1089843"/>
                      <a:pt x="448568" y="931303"/>
                    </a:cubicBezTo>
                    <a:close/>
                    <a:moveTo>
                      <a:pt x="0" y="931303"/>
                    </a:moveTo>
                    <a:lnTo>
                      <a:pt x="388264" y="931303"/>
                    </a:lnTo>
                    <a:cubicBezTo>
                      <a:pt x="390220" y="1097785"/>
                      <a:pt x="420532" y="1254193"/>
                      <a:pt x="473139" y="1390578"/>
                    </a:cubicBezTo>
                    <a:cubicBezTo>
                      <a:pt x="391203" y="1423988"/>
                      <a:pt x="318506" y="1469260"/>
                      <a:pt x="258353" y="1524144"/>
                    </a:cubicBezTo>
                    <a:cubicBezTo>
                      <a:pt x="102364" y="1370026"/>
                      <a:pt x="5849" y="1161456"/>
                      <a:pt x="0" y="931303"/>
                    </a:cubicBezTo>
                    <a:close/>
                    <a:moveTo>
                      <a:pt x="536834" y="421694"/>
                    </a:moveTo>
                    <a:cubicBezTo>
                      <a:pt x="646682" y="464986"/>
                      <a:pt x="770110" y="489176"/>
                      <a:pt x="900586" y="490537"/>
                    </a:cubicBezTo>
                    <a:lnTo>
                      <a:pt x="900586" y="875390"/>
                    </a:lnTo>
                    <a:lnTo>
                      <a:pt x="448805" y="875390"/>
                    </a:lnTo>
                    <a:cubicBezTo>
                      <a:pt x="451150" y="709592"/>
                      <a:pt x="482649" y="554587"/>
                      <a:pt x="536834" y="421694"/>
                    </a:cubicBezTo>
                    <a:close/>
                    <a:moveTo>
                      <a:pt x="1356131" y="409527"/>
                    </a:moveTo>
                    <a:cubicBezTo>
                      <a:pt x="1415590" y="544412"/>
                      <a:pt x="1451132" y="703874"/>
                      <a:pt x="1455052" y="875390"/>
                    </a:cubicBezTo>
                    <a:lnTo>
                      <a:pt x="953521" y="875390"/>
                    </a:lnTo>
                    <a:lnTo>
                      <a:pt x="953521" y="491238"/>
                    </a:lnTo>
                    <a:cubicBezTo>
                      <a:pt x="1099303" y="490092"/>
                      <a:pt x="1236528" y="461431"/>
                      <a:pt x="1356131" y="409527"/>
                    </a:cubicBezTo>
                    <a:close/>
                    <a:moveTo>
                      <a:pt x="271202" y="273767"/>
                    </a:moveTo>
                    <a:cubicBezTo>
                      <a:pt x="330895" y="324894"/>
                      <a:pt x="401533" y="367494"/>
                      <a:pt x="480768" y="398692"/>
                    </a:cubicBezTo>
                    <a:cubicBezTo>
                      <a:pt x="424147" y="539118"/>
                      <a:pt x="390867" y="701724"/>
                      <a:pt x="388496" y="875390"/>
                    </a:cubicBezTo>
                    <a:lnTo>
                      <a:pt x="238" y="875390"/>
                    </a:lnTo>
                    <a:cubicBezTo>
                      <a:pt x="7162" y="640451"/>
                      <a:pt x="108645" y="428248"/>
                      <a:pt x="271202" y="273767"/>
                    </a:cubicBezTo>
                    <a:close/>
                    <a:moveTo>
                      <a:pt x="1605567" y="261436"/>
                    </a:moveTo>
                    <a:cubicBezTo>
                      <a:pt x="1775300" y="417133"/>
                      <a:pt x="1881942" y="634296"/>
                      <a:pt x="1889035" y="875390"/>
                    </a:cubicBezTo>
                    <a:lnTo>
                      <a:pt x="1515364" y="875390"/>
                    </a:lnTo>
                    <a:cubicBezTo>
                      <a:pt x="1511419" y="696081"/>
                      <a:pt x="1474168" y="529014"/>
                      <a:pt x="1413107" y="386152"/>
                    </a:cubicBezTo>
                    <a:cubicBezTo>
                      <a:pt x="1485941" y="353453"/>
                      <a:pt x="1551126" y="311628"/>
                      <a:pt x="1605567" y="261436"/>
                    </a:cubicBezTo>
                    <a:close/>
                    <a:moveTo>
                      <a:pt x="748157" y="19413"/>
                    </a:moveTo>
                    <a:cubicBezTo>
                      <a:pt x="649482" y="96557"/>
                      <a:pt x="565491" y="208310"/>
                      <a:pt x="504779" y="344256"/>
                    </a:cubicBezTo>
                    <a:cubicBezTo>
                      <a:pt x="432706" y="315858"/>
                      <a:pt x="368354" y="277545"/>
                      <a:pt x="313920" y="231604"/>
                    </a:cubicBezTo>
                    <a:cubicBezTo>
                      <a:pt x="434240" y="127070"/>
                      <a:pt x="583275" y="52667"/>
                      <a:pt x="748157" y="19413"/>
                    </a:cubicBezTo>
                    <a:close/>
                    <a:moveTo>
                      <a:pt x="1137621" y="18543"/>
                    </a:moveTo>
                    <a:cubicBezTo>
                      <a:pt x="1297904" y="50310"/>
                      <a:pt x="1443338" y="120918"/>
                      <a:pt x="1562575" y="219802"/>
                    </a:cubicBezTo>
                    <a:cubicBezTo>
                      <a:pt x="1512842" y="265093"/>
                      <a:pt x="1453308" y="302843"/>
                      <a:pt x="1386970" y="332857"/>
                    </a:cubicBezTo>
                    <a:cubicBezTo>
                      <a:pt x="1323718" y="199817"/>
                      <a:pt x="1237626" y="91674"/>
                      <a:pt x="1137621" y="18543"/>
                    </a:cubicBezTo>
                    <a:close/>
                    <a:moveTo>
                      <a:pt x="900586" y="1702"/>
                    </a:moveTo>
                    <a:lnTo>
                      <a:pt x="900586" y="430269"/>
                    </a:lnTo>
                    <a:cubicBezTo>
                      <a:pt x="778345" y="428899"/>
                      <a:pt x="662774" y="406468"/>
                      <a:pt x="560047" y="366408"/>
                    </a:cubicBezTo>
                    <a:cubicBezTo>
                      <a:pt x="637783" y="193348"/>
                      <a:pt x="753999" y="63227"/>
                      <a:pt x="890213" y="2203"/>
                    </a:cubicBezTo>
                    <a:close/>
                    <a:moveTo>
                      <a:pt x="953521" y="0"/>
                    </a:moveTo>
                    <a:lnTo>
                      <a:pt x="981035" y="1330"/>
                    </a:lnTo>
                    <a:cubicBezTo>
                      <a:pt x="1124068" y="53565"/>
                      <a:pt x="1247786" y="180867"/>
                      <a:pt x="1332000" y="354889"/>
                    </a:cubicBezTo>
                    <a:cubicBezTo>
                      <a:pt x="1219743" y="403080"/>
                      <a:pt x="1090709" y="429800"/>
                      <a:pt x="953521" y="430954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>
                  <a:solidFill>
                    <a:srgbClr val="FFFFFF"/>
                  </a:solidFill>
                  <a:ea typeface="宋体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070797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 fill="hold"/>
                                        <p:tgtEl>
                                          <p:spTgt spid="5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 fill="hold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 fill="hold"/>
                                        <p:tgtEl>
                                          <p:spTgt spid="5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矩形 4"/>
          <p:cNvSpPr>
            <a:spLocks noChangeArrowheads="1"/>
          </p:cNvSpPr>
          <p:nvPr/>
        </p:nvSpPr>
        <p:spPr bwMode="auto">
          <a:xfrm>
            <a:off x="565150" y="647700"/>
            <a:ext cx="8023225" cy="3900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4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．光的折射规律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(1)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折射光线、入射光线与法线在同一平面内；折射光线和入射光线分别位于法线的两侧。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(2)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折射角随入射角的增大而增大；折射发生在空气和其他介质之间时，在空气中的入射角或折射角大。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(3)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光垂直入射时，不发生偏折。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(4)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折射时，光路可逆。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16456451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矩形 4"/>
          <p:cNvSpPr>
            <a:spLocks noChangeArrowheads="1"/>
          </p:cNvSpPr>
          <p:nvPr/>
        </p:nvSpPr>
        <p:spPr bwMode="auto">
          <a:xfrm>
            <a:off x="565150" y="647700"/>
            <a:ext cx="80232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【典例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6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】在探究光的折射</a:t>
            </a:r>
            <a:endParaRPr lang="en-US" altLang="zh-CN" sz="2400" b="1" kern="0">
              <a:solidFill>
                <a:prstClr val="black"/>
              </a:solidFill>
              <a:latin typeface="Times New Roman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	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特点实验中：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  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30722" name="Picture 5" descr="图+3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95738" y="573088"/>
            <a:ext cx="3695700" cy="39973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515102668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矩形 4"/>
          <p:cNvSpPr>
            <a:spLocks noChangeArrowheads="1"/>
          </p:cNvSpPr>
          <p:nvPr/>
        </p:nvSpPr>
        <p:spPr bwMode="auto">
          <a:xfrm>
            <a:off x="565150" y="647700"/>
            <a:ext cx="8023225" cy="3900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(1)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如图甲，小明将一束激光射至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P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点，形成一个光斑，向水槽内慢慢注水，水槽底部光斑的位置将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____________(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填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向左移动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向右移动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或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不动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，这说明光从空气斜射入水中时，传播方向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填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会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或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不会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发生偏折。实验中光在空气中的传播路径并不清晰，为解决此问题，他在水面上方喷了一些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31746" name="矩形 2"/>
          <p:cNvSpPr>
            <a:spLocks noChangeArrowheads="1"/>
          </p:cNvSpPr>
          <p:nvPr/>
        </p:nvSpPr>
        <p:spPr bwMode="auto">
          <a:xfrm>
            <a:off x="1349375" y="1708150"/>
            <a:ext cx="14224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向左移动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31747" name="矩形 3"/>
          <p:cNvSpPr>
            <a:spLocks noChangeArrowheads="1"/>
          </p:cNvSpPr>
          <p:nvPr/>
        </p:nvSpPr>
        <p:spPr bwMode="auto">
          <a:xfrm>
            <a:off x="6659563" y="2259013"/>
            <a:ext cx="4953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会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31748" name="矩形 5"/>
          <p:cNvSpPr>
            <a:spLocks noChangeArrowheads="1"/>
          </p:cNvSpPr>
          <p:nvPr/>
        </p:nvSpPr>
        <p:spPr bwMode="auto">
          <a:xfrm>
            <a:off x="1463675" y="3897313"/>
            <a:ext cx="804863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烟雾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239509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 fill="hold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  <p:bldP spid="31747" grpId="0"/>
      <p:bldP spid="3174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矩形 4"/>
          <p:cNvSpPr>
            <a:spLocks noChangeArrowheads="1"/>
          </p:cNvSpPr>
          <p:nvPr/>
        </p:nvSpPr>
        <p:spPr bwMode="auto">
          <a:xfrm>
            <a:off x="565150" y="509588"/>
            <a:ext cx="8023225" cy="436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3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(2)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如图乙，小明继续探究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光从空气射入水中时的折射特点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，他使用可折转的光屏，是为了研究折射光线、入射光线和法线是否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。如图丙，他将光沿着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AO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方向射向水面上的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O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点，光在水中沿着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OB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方向射出，调整激光笔使入射光线逐步偏向法线，折射光线也逐步偏向法线，说明光从空气斜射入水中时，入射角减小，折射角随之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填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增大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减小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或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不变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。当光沿着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NO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方向射入时会沿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ON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′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方向射出，此时折射角为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度。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32770" name="Picture 7" descr="C:\Users\Administrator\Desktop\习题课件\返回框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32771" name="矩形 3"/>
          <p:cNvSpPr>
            <a:spLocks noChangeArrowheads="1"/>
          </p:cNvSpPr>
          <p:nvPr/>
        </p:nvSpPr>
        <p:spPr bwMode="auto">
          <a:xfrm>
            <a:off x="3898900" y="1360488"/>
            <a:ext cx="2041525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在同一平面内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32772" name="矩形 5"/>
          <p:cNvSpPr>
            <a:spLocks noChangeArrowheads="1"/>
          </p:cNvSpPr>
          <p:nvPr/>
        </p:nvSpPr>
        <p:spPr bwMode="auto">
          <a:xfrm>
            <a:off x="3779838" y="3292475"/>
            <a:ext cx="803275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减小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32773" name="矩形 6"/>
          <p:cNvSpPr>
            <a:spLocks noChangeArrowheads="1"/>
          </p:cNvSpPr>
          <p:nvPr/>
        </p:nvSpPr>
        <p:spPr bwMode="auto">
          <a:xfrm>
            <a:off x="1835150" y="4227513"/>
            <a:ext cx="33972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0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64681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 fill="hold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/>
      <p:bldP spid="32772" grpId="0"/>
      <p:bldP spid="3277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3" name="组合 27"/>
          <p:cNvGrpSpPr/>
          <p:nvPr/>
        </p:nvGrpSpPr>
        <p:grpSpPr>
          <a:xfrm>
            <a:off x="2425700" y="269875"/>
            <a:ext cx="4449763" cy="2085975"/>
            <a:chOff x="2000534" y="2474331"/>
            <a:chExt cx="5723839" cy="2584754"/>
          </a:xfrm>
        </p:grpSpPr>
        <p:grpSp>
          <p:nvGrpSpPr>
            <p:cNvPr id="33794" name="组合 31"/>
            <p:cNvGrpSpPr>
              <a:grpSpLocks noGrp="1" noChangeAspect="1"/>
            </p:cNvGrpSpPr>
            <p:nvPr/>
          </p:nvGrpSpPr>
          <p:grpSpPr>
            <a:xfrm>
              <a:off x="1684793" y="2368687"/>
              <a:ext cx="2695413" cy="2568248"/>
              <a:chOff x="3295850" y="1895995"/>
              <a:chExt cx="3725149" cy="4660916"/>
            </a:xfrm>
          </p:grpSpPr>
        </p:grpSp>
        <p:sp>
          <p:nvSpPr>
            <p:cNvPr id="33795" name="圆角矩形 29"/>
            <p:cNvSpPr/>
            <p:nvPr/>
          </p:nvSpPr>
          <p:spPr>
            <a:xfrm>
              <a:off x="3465772" y="2871970"/>
              <a:ext cx="4147968" cy="994810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2540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</a:gradFill>
            </a:ln>
            <a:effectLst>
              <a:outerShdw blurRad="1016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015" b="1">
                <a:solidFill>
                  <a:prstClr val="white"/>
                </a:solidFill>
              </a:endParaRPr>
            </a:p>
          </p:txBody>
        </p:sp>
        <p:grpSp>
          <p:nvGrpSpPr>
            <p:cNvPr id="33796" name="组合 33"/>
            <p:cNvGrpSpPr/>
            <p:nvPr/>
          </p:nvGrpSpPr>
          <p:grpSpPr>
            <a:xfrm>
              <a:off x="3616363" y="3263182"/>
              <a:ext cx="118508" cy="118509"/>
              <a:chOff x="4486616" y="3001075"/>
              <a:chExt cx="274695" cy="274699"/>
            </a:xfrm>
          </p:grpSpPr>
          <p:sp>
            <p:nvSpPr>
              <p:cNvPr id="33797" name="椭圆 46"/>
              <p:cNvSpPr/>
              <p:nvPr/>
            </p:nvSpPr>
            <p:spPr>
              <a:xfrm rot="16200000">
                <a:off x="4485761" y="3000483"/>
                <a:ext cx="273579" cy="274534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3798" name="椭圆 47"/>
              <p:cNvSpPr/>
              <p:nvPr/>
            </p:nvSpPr>
            <p:spPr>
              <a:xfrm>
                <a:off x="4390939" y="2764996"/>
                <a:ext cx="448668" cy="495325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33799" name="组合 34"/>
            <p:cNvGrpSpPr/>
            <p:nvPr/>
          </p:nvGrpSpPr>
          <p:grpSpPr>
            <a:xfrm>
              <a:off x="3316858" y="3263182"/>
              <a:ext cx="118508" cy="118509"/>
              <a:chOff x="4486616" y="3001075"/>
              <a:chExt cx="274695" cy="274699"/>
            </a:xfrm>
          </p:grpSpPr>
          <p:sp>
            <p:nvSpPr>
              <p:cNvPr id="33800" name="椭圆 44"/>
              <p:cNvSpPr/>
              <p:nvPr/>
            </p:nvSpPr>
            <p:spPr>
              <a:xfrm rot="16200000">
                <a:off x="4488931" y="3000483"/>
                <a:ext cx="273579" cy="274534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3801" name="椭圆 45"/>
              <p:cNvSpPr/>
              <p:nvPr/>
            </p:nvSpPr>
            <p:spPr>
              <a:xfrm>
                <a:off x="4390939" y="2764996"/>
                <a:ext cx="448668" cy="495325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33802" name="组合 35"/>
            <p:cNvGrpSpPr>
              <a:grpSpLocks noGrp="1" noChangeAspect="1"/>
            </p:cNvGrpSpPr>
            <p:nvPr/>
          </p:nvGrpSpPr>
          <p:grpSpPr>
            <a:xfrm>
              <a:off x="3346774" y="3147881"/>
              <a:ext cx="361523" cy="227756"/>
              <a:chOff x="4312849" y="3104300"/>
              <a:chExt cx="384317" cy="61430"/>
            </a:xfrm>
          </p:grpSpPr>
        </p:grpSp>
        <p:grpSp>
          <p:nvGrpSpPr>
            <p:cNvPr id="33803" name="组合 36"/>
            <p:cNvGrpSpPr/>
            <p:nvPr/>
          </p:nvGrpSpPr>
          <p:grpSpPr>
            <a:xfrm>
              <a:off x="3731804" y="3056740"/>
              <a:ext cx="674163" cy="552077"/>
              <a:chOff x="4777361" y="2784157"/>
              <a:chExt cx="898883" cy="736101"/>
            </a:xfrm>
          </p:grpSpPr>
          <p:sp>
            <p:nvSpPr>
              <p:cNvPr id="33804" name="椭圆 40"/>
              <p:cNvSpPr/>
              <p:nvPr/>
            </p:nvSpPr>
            <p:spPr>
              <a:xfrm>
                <a:off x="4881330" y="2783955"/>
                <a:ext cx="735134" cy="73700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3805" name="文本框 41"/>
              <p:cNvSpPr/>
              <p:nvPr/>
            </p:nvSpPr>
            <p:spPr>
              <a:xfrm>
                <a:off x="4777361" y="2821067"/>
                <a:ext cx="898883" cy="690947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r>
                  <a:rPr lang="en-US" altLang="zh-CN" sz="2100" b="1" kern="0">
                    <a:solidFill>
                      <a:srgbClr val="01ACBE"/>
                    </a:solidFill>
                    <a:latin typeface="Impact" pitchFamily="34" charset="0"/>
                  </a:rPr>
                  <a:t>03</a:t>
                </a:r>
                <a:endParaRPr sz="2100" b="1" kern="0">
                  <a:solidFill>
                    <a:srgbClr val="01ACBE"/>
                  </a:solidFill>
                  <a:latin typeface="Impact" pitchFamily="34" charset="0"/>
                </a:endParaRPr>
              </a:p>
            </p:txBody>
          </p:sp>
        </p:grpSp>
        <p:grpSp>
          <p:nvGrpSpPr>
            <p:cNvPr id="33806" name="组合 34"/>
            <p:cNvGrpSpPr>
              <a:grpSpLocks noGrp="1" noChangeAspect="1"/>
            </p:cNvGrpSpPr>
            <p:nvPr/>
          </p:nvGrpSpPr>
          <p:grpSpPr>
            <a:xfrm>
              <a:off x="2434145" y="3056739"/>
              <a:ext cx="623455" cy="497016"/>
              <a:chOff x="9404083" y="1238855"/>
              <a:chExt cx="801342" cy="665020"/>
            </a:xfrm>
          </p:grpSpPr>
        </p:grpSp>
        <p:sp>
          <p:nvSpPr>
            <p:cNvPr id="33807" name="文本框 47"/>
            <p:cNvSpPr/>
            <p:nvPr/>
          </p:nvSpPr>
          <p:spPr>
            <a:xfrm>
              <a:off x="4051919" y="3037104"/>
              <a:ext cx="3672454" cy="57205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ctr"/>
              <a:r>
                <a:rPr sz="2400" b="1" kern="0">
                  <a:solidFill>
                    <a:prstClr val="white"/>
                  </a:solidFill>
                  <a:latin typeface="黑体" pitchFamily="49" charset="-122"/>
                  <a:ea typeface="黑体" pitchFamily="49" charset="-122"/>
                </a:rPr>
                <a:t>福建</a:t>
              </a:r>
              <a:r>
                <a:rPr lang="en-US" altLang="zh-CN" sz="2400" b="1" kern="0">
                  <a:solidFill>
                    <a:prstClr val="white"/>
                  </a:solidFill>
                  <a:latin typeface="黑体" pitchFamily="49" charset="-122"/>
                  <a:ea typeface="黑体" pitchFamily="49" charset="-122"/>
                </a:rPr>
                <a:t>4</a:t>
              </a:r>
              <a:r>
                <a:rPr sz="2400" b="1" kern="0">
                  <a:solidFill>
                    <a:prstClr val="white"/>
                  </a:solidFill>
                  <a:latin typeface="黑体" pitchFamily="49" charset="-122"/>
                  <a:ea typeface="黑体" pitchFamily="49" charset="-122"/>
                </a:rPr>
                <a:t>年中考聚焦</a:t>
              </a:r>
            </a:p>
          </p:txBody>
        </p:sp>
      </p:grpSp>
      <p:grpSp>
        <p:nvGrpSpPr>
          <p:cNvPr id="33808" name="组合 1"/>
          <p:cNvGrpSpPr/>
          <p:nvPr/>
        </p:nvGrpSpPr>
        <p:grpSpPr>
          <a:xfrm>
            <a:off x="1592263" y="1924050"/>
            <a:ext cx="542925" cy="547688"/>
            <a:chOff x="1153731" y="1592014"/>
            <a:chExt cx="543166" cy="547688"/>
          </a:xfrm>
        </p:grpSpPr>
        <p:pic>
          <p:nvPicPr>
            <p:cNvPr id="33809" name="Picture 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53731" y="1592014"/>
              <a:ext cx="543166" cy="54768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33810" name="矩形 53">
              <a:hlinkClick r:id="rId2" action="ppaction://hlinksldjump"/>
            </p:cNvPr>
            <p:cNvSpPr/>
            <p:nvPr/>
          </p:nvSpPr>
          <p:spPr>
            <a:xfrm>
              <a:off x="1258553" y="1642814"/>
              <a:ext cx="387522" cy="461963"/>
            </a:xfrm>
            <a:prstGeom prst="rect">
              <a:avLst/>
            </a:prstGeom>
            <a:noFill/>
            <a:ln>
              <a:noFill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just"/>
              <a:r>
                <a:rPr lang="en-US" altLang="zh-CN" sz="2400" b="1" kern="0">
                  <a:solidFill>
                    <a:prstClr val="black"/>
                  </a:solidFill>
                  <a:latin typeface="Times New Roman"/>
                </a:rPr>
                <a:t>1</a:t>
              </a:r>
              <a:endParaRPr altLang="zh-CN" sz="1000" kern="0">
                <a:solidFill>
                  <a:prstClr val="black"/>
                </a:solidFill>
                <a:latin typeface="宋体" pitchFamily="2" charset="-122"/>
              </a:endParaRPr>
            </a:p>
          </p:txBody>
        </p:sp>
      </p:grpSp>
      <p:grpSp>
        <p:nvGrpSpPr>
          <p:cNvPr id="33811" name="组合 1"/>
          <p:cNvGrpSpPr/>
          <p:nvPr/>
        </p:nvGrpSpPr>
        <p:grpSpPr>
          <a:xfrm>
            <a:off x="2843213" y="1924050"/>
            <a:ext cx="542925" cy="547688"/>
            <a:chOff x="1153731" y="1592014"/>
            <a:chExt cx="543166" cy="547688"/>
          </a:xfrm>
        </p:grpSpPr>
        <p:pic>
          <p:nvPicPr>
            <p:cNvPr id="33812" name="Picture 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53731" y="1592014"/>
              <a:ext cx="543166" cy="54768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33813" name="矩形 32">
              <a:hlinkClick r:id="rId4" action="ppaction://hlinksldjump"/>
            </p:cNvPr>
            <p:cNvSpPr/>
            <p:nvPr/>
          </p:nvSpPr>
          <p:spPr>
            <a:xfrm>
              <a:off x="1258553" y="1642814"/>
              <a:ext cx="387522" cy="461963"/>
            </a:xfrm>
            <a:prstGeom prst="rect">
              <a:avLst/>
            </a:prstGeom>
            <a:noFill/>
            <a:ln>
              <a:noFill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just"/>
              <a:r>
                <a:rPr lang="en-US" altLang="zh-CN" sz="2400" b="1" kern="0">
                  <a:solidFill>
                    <a:prstClr val="black"/>
                  </a:solidFill>
                  <a:latin typeface="Times New Roman"/>
                </a:rPr>
                <a:t>2</a:t>
              </a:r>
              <a:endParaRPr altLang="zh-CN" sz="1000" kern="0">
                <a:solidFill>
                  <a:prstClr val="black"/>
                </a:solidFill>
                <a:latin typeface="宋体" pitchFamily="2" charset="-122"/>
              </a:endParaRPr>
            </a:p>
          </p:txBody>
        </p:sp>
      </p:grpSp>
      <p:grpSp>
        <p:nvGrpSpPr>
          <p:cNvPr id="33814" name="组合 1"/>
          <p:cNvGrpSpPr/>
          <p:nvPr/>
        </p:nvGrpSpPr>
        <p:grpSpPr>
          <a:xfrm>
            <a:off x="4275138" y="1924050"/>
            <a:ext cx="542925" cy="547688"/>
            <a:chOff x="1153731" y="1592014"/>
            <a:chExt cx="543166" cy="547688"/>
          </a:xfrm>
        </p:grpSpPr>
        <p:pic>
          <p:nvPicPr>
            <p:cNvPr id="33815" name="Picture 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53731" y="1592014"/>
              <a:ext cx="543166" cy="54768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33816" name="矩形 41">
              <a:hlinkClick r:id="rId5" action="ppaction://hlinksldjump"/>
            </p:cNvPr>
            <p:cNvSpPr/>
            <p:nvPr/>
          </p:nvSpPr>
          <p:spPr>
            <a:xfrm>
              <a:off x="1258553" y="1642814"/>
              <a:ext cx="387522" cy="461963"/>
            </a:xfrm>
            <a:prstGeom prst="rect">
              <a:avLst/>
            </a:prstGeom>
            <a:noFill/>
            <a:ln>
              <a:noFill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just"/>
              <a:r>
                <a:rPr lang="en-US" altLang="zh-CN" sz="2400" b="1" kern="0">
                  <a:solidFill>
                    <a:prstClr val="black"/>
                  </a:solidFill>
                  <a:latin typeface="Times New Roman"/>
                </a:rPr>
                <a:t>3</a:t>
              </a:r>
              <a:endParaRPr altLang="zh-CN" sz="1000" kern="0">
                <a:solidFill>
                  <a:prstClr val="black"/>
                </a:solidFill>
                <a:latin typeface="宋体" pitchFamily="2" charset="-122"/>
              </a:endParaRPr>
            </a:p>
          </p:txBody>
        </p:sp>
      </p:grpSp>
      <p:pic>
        <p:nvPicPr>
          <p:cNvPr id="33817" name="Picture 7" descr="C:\Users\Administrator\Desktop\习题课件\返回框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99450" y="41338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grpSp>
        <p:nvGrpSpPr>
          <p:cNvPr id="33818" name="组合 1"/>
          <p:cNvGrpSpPr/>
          <p:nvPr/>
        </p:nvGrpSpPr>
        <p:grpSpPr>
          <a:xfrm>
            <a:off x="5730875" y="1924050"/>
            <a:ext cx="542925" cy="547688"/>
            <a:chOff x="1153731" y="1592014"/>
            <a:chExt cx="543166" cy="547688"/>
          </a:xfrm>
        </p:grpSpPr>
        <p:pic>
          <p:nvPicPr>
            <p:cNvPr id="33819" name="Picture 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53731" y="1592014"/>
              <a:ext cx="543166" cy="54768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33820" name="矩形 55">
              <a:hlinkClick r:id="rId8" action="ppaction://hlinksldjump"/>
            </p:cNvPr>
            <p:cNvSpPr/>
            <p:nvPr/>
          </p:nvSpPr>
          <p:spPr>
            <a:xfrm>
              <a:off x="1258553" y="1642814"/>
              <a:ext cx="387522" cy="461963"/>
            </a:xfrm>
            <a:prstGeom prst="rect">
              <a:avLst/>
            </a:prstGeom>
            <a:noFill/>
            <a:ln>
              <a:noFill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just"/>
              <a:r>
                <a:rPr lang="en-US" altLang="zh-CN" sz="2400" b="1" kern="0">
                  <a:solidFill>
                    <a:prstClr val="black"/>
                  </a:solidFill>
                  <a:latin typeface="Times New Roman"/>
                </a:rPr>
                <a:t>4</a:t>
              </a:r>
              <a:endParaRPr altLang="zh-CN" sz="1000" kern="0">
                <a:solidFill>
                  <a:prstClr val="black"/>
                </a:solidFill>
                <a:latin typeface="宋体" pitchFamily="2" charset="-122"/>
              </a:endParaRPr>
            </a:p>
          </p:txBody>
        </p:sp>
      </p:grpSp>
      <p:grpSp>
        <p:nvGrpSpPr>
          <p:cNvPr id="33821" name="组合 1"/>
          <p:cNvGrpSpPr/>
          <p:nvPr/>
        </p:nvGrpSpPr>
        <p:grpSpPr>
          <a:xfrm>
            <a:off x="7124700" y="1924050"/>
            <a:ext cx="542925" cy="547688"/>
            <a:chOff x="1153731" y="1592014"/>
            <a:chExt cx="543166" cy="547688"/>
          </a:xfrm>
        </p:grpSpPr>
        <p:pic>
          <p:nvPicPr>
            <p:cNvPr id="33822" name="Picture 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53731" y="1592014"/>
              <a:ext cx="543166" cy="54768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33823" name="矩形 58">
              <a:hlinkClick r:id="rId9" action="ppaction://hlinksldjump"/>
            </p:cNvPr>
            <p:cNvSpPr/>
            <p:nvPr/>
          </p:nvSpPr>
          <p:spPr>
            <a:xfrm>
              <a:off x="1258553" y="1642814"/>
              <a:ext cx="387522" cy="461963"/>
            </a:xfrm>
            <a:prstGeom prst="rect">
              <a:avLst/>
            </a:prstGeom>
            <a:noFill/>
            <a:ln>
              <a:noFill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just"/>
              <a:r>
                <a:rPr lang="en-US" altLang="zh-CN" sz="2400" b="1" kern="0">
                  <a:solidFill>
                    <a:prstClr val="black"/>
                  </a:solidFill>
                  <a:latin typeface="Times New Roman"/>
                </a:rPr>
                <a:t>5</a:t>
              </a:r>
              <a:endParaRPr altLang="zh-CN" sz="1000" kern="0">
                <a:solidFill>
                  <a:prstClr val="black"/>
                </a:solidFill>
                <a:latin typeface="宋体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21940802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矩形 4"/>
          <p:cNvSpPr>
            <a:spLocks noChangeArrowheads="1"/>
          </p:cNvSpPr>
          <p:nvPr/>
        </p:nvSpPr>
        <p:spPr bwMode="auto">
          <a:xfrm>
            <a:off x="565150" y="555625"/>
            <a:ext cx="8023225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1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．【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2019·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福建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·2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分】四种现象中，由于光的折射形成的是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　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)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34818" name="矩形 3"/>
          <p:cNvSpPr>
            <a:spLocks noChangeArrowheads="1"/>
          </p:cNvSpPr>
          <p:nvPr/>
        </p:nvSpPr>
        <p:spPr bwMode="auto">
          <a:xfrm>
            <a:off x="1547813" y="1120775"/>
            <a:ext cx="40798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D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34819" name="Picture 7" descr="C:\Users\Administrator\Desktop\习题课件\返回框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4820" name="Picture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03475" y="1187450"/>
            <a:ext cx="4760913" cy="3471863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7675556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矩形 4"/>
          <p:cNvSpPr>
            <a:spLocks noChangeArrowheads="1"/>
          </p:cNvSpPr>
          <p:nvPr/>
        </p:nvSpPr>
        <p:spPr bwMode="auto">
          <a:xfrm>
            <a:off x="565150" y="627063"/>
            <a:ext cx="8023225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．【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2020·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宁德模拟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·2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分】如图所示，小明在一只空碗中放入一枚硬币，后退到某处时眼睛刚好看不到它。另一位同学慢慢往碗中倒水，小明又看到了硬币。下面能正确解释此现象的光路图是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　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)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35842" name="Picture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4163" y="2500313"/>
            <a:ext cx="2111375" cy="200977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3468370712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7" descr="C:\Users\Administrator\Desktop\习题课件\返回框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6866" name="Picture 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22438" y="346075"/>
            <a:ext cx="5699125" cy="4451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36867" name="矩形 6"/>
          <p:cNvSpPr/>
          <p:nvPr/>
        </p:nvSpPr>
        <p:spPr>
          <a:xfrm>
            <a:off x="5940425" y="2003425"/>
            <a:ext cx="501650" cy="7842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4500" kern="0">
                <a:solidFill>
                  <a:srgbClr val="C00000"/>
                </a:solidFill>
                <a:latin typeface="Times New Roman" pitchFamily="18" charset="0"/>
              </a:rPr>
              <a:t>√</a:t>
            </a:r>
            <a:endParaRPr sz="4500" kern="0">
              <a:solidFill>
                <a:srgbClr val="C00000"/>
              </a:solidFill>
              <a:latin typeface="Times New Roman" pitchFamily="18" charset="0"/>
              <a:ea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1766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矩形 4"/>
          <p:cNvSpPr>
            <a:spLocks noChangeArrowheads="1"/>
          </p:cNvSpPr>
          <p:nvPr/>
        </p:nvSpPr>
        <p:spPr bwMode="auto">
          <a:xfrm>
            <a:off x="565150" y="668338"/>
            <a:ext cx="8023225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3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．【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2020·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莆田模拟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·2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分】近段时期，我国多地上空出现了如图所示的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日晕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，它是光线射入卷层云后，经过两次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，分散成各种色光而形成的。看日晕要注意保护眼睛，可通过观察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日晕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	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经池塘水面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填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折射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	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或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反射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而成的像。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37890" name="矩形 3"/>
          <p:cNvSpPr>
            <a:spLocks noChangeArrowheads="1"/>
          </p:cNvSpPr>
          <p:nvPr/>
        </p:nvSpPr>
        <p:spPr bwMode="auto">
          <a:xfrm>
            <a:off x="1476375" y="1746250"/>
            <a:ext cx="803275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折射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37891" name="Picture 7" descr="C:\Users\Administrator\Desktop\习题课件\返回框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7892" name="Picture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97525" y="2355850"/>
            <a:ext cx="2430463" cy="1874838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37893" name="矩形 5"/>
          <p:cNvSpPr>
            <a:spLocks noChangeArrowheads="1"/>
          </p:cNvSpPr>
          <p:nvPr/>
        </p:nvSpPr>
        <p:spPr bwMode="auto">
          <a:xfrm>
            <a:off x="2843213" y="2813050"/>
            <a:ext cx="803275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反射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718963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/>
      <p:bldP spid="3789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矩形 4"/>
          <p:cNvSpPr>
            <a:spLocks noChangeArrowheads="1"/>
          </p:cNvSpPr>
          <p:nvPr/>
        </p:nvSpPr>
        <p:spPr bwMode="auto">
          <a:xfrm>
            <a:off x="522288" y="615950"/>
            <a:ext cx="8023225" cy="166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4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．【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2019·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福州模拟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·2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分】</a:t>
            </a:r>
            <a:r>
              <a:rPr altLang="zh-CN" sz="2400" b="1" kern="0">
                <a:solidFill>
                  <a:prstClr val="black"/>
                </a:solidFill>
                <a:latin typeface="宋体" pitchFamily="2" charset="-122"/>
                <a:ea typeface="Times New Roman" panose="02020603050405020304"/>
              </a:rPr>
              <a:t> 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如图所示，一束激光斜射向半圆形玻璃砖圆心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O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，在屏幕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MN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上出现两个光斑，请画出形成两个光斑的光路图。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38914" name="Picture 3" descr="图+4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5275" y="2139950"/>
            <a:ext cx="1598613" cy="21399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38915" name="矩形 3"/>
          <p:cNvSpPr>
            <a:spLocks noChangeArrowheads="1"/>
          </p:cNvSpPr>
          <p:nvPr/>
        </p:nvSpPr>
        <p:spPr bwMode="auto">
          <a:xfrm>
            <a:off x="1042988" y="2578100"/>
            <a:ext cx="2351088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解：如图所示。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38916" name="Picture 4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3938" y="2225675"/>
            <a:ext cx="1635125" cy="2217738"/>
          </a:xfrm>
          <a:prstGeom prst="rect">
            <a:avLst/>
          </a:prstGeom>
          <a:noFill/>
          <a:ln>
            <a:miter lim="800000"/>
          </a:ln>
        </p:spPr>
      </p:pic>
      <p:pic>
        <p:nvPicPr>
          <p:cNvPr id="38917" name="Picture 7" descr="C:\Users\Administrator\Desktop\习题课件\返回框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9044987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 fill="hold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5" name="组合 5"/>
          <p:cNvGrpSpPr/>
          <p:nvPr/>
        </p:nvGrpSpPr>
        <p:grpSpPr>
          <a:xfrm>
            <a:off x="2425700" y="279400"/>
            <a:ext cx="4192588" cy="1992313"/>
            <a:chOff x="1851755" y="1505713"/>
            <a:chExt cx="5440491" cy="2584754"/>
          </a:xfrm>
        </p:grpSpPr>
        <p:grpSp>
          <p:nvGrpSpPr>
            <p:cNvPr id="6146" name="组合 81"/>
            <p:cNvGrpSpPr>
              <a:grpSpLocks noGrp="1" noChangeAspect="1"/>
            </p:cNvGrpSpPr>
            <p:nvPr/>
          </p:nvGrpSpPr>
          <p:grpSpPr>
            <a:xfrm>
              <a:off x="1533189" y="1385529"/>
              <a:ext cx="2664226" cy="2591900"/>
              <a:chOff x="3295850" y="1895995"/>
              <a:chExt cx="3725149" cy="4660916"/>
            </a:xfrm>
          </p:grpSpPr>
        </p:grpSp>
        <p:grpSp>
          <p:nvGrpSpPr>
            <p:cNvPr id="6147" name="组合 82"/>
            <p:cNvGrpSpPr/>
            <p:nvPr/>
          </p:nvGrpSpPr>
          <p:grpSpPr>
            <a:xfrm>
              <a:off x="2302897" y="1980707"/>
              <a:ext cx="4989349" cy="751080"/>
              <a:chOff x="2302897" y="1980707"/>
              <a:chExt cx="4989349" cy="751080"/>
            </a:xfrm>
          </p:grpSpPr>
          <p:sp>
            <p:nvSpPr>
              <p:cNvPr id="6148" name="圆角矩形 8"/>
              <p:cNvSpPr/>
              <p:nvPr/>
            </p:nvSpPr>
            <p:spPr>
              <a:xfrm>
                <a:off x="3316286" y="1899715"/>
                <a:ext cx="4150195" cy="1006268"/>
              </a:xfrm>
              <a:prstGeom prst="roundRect">
                <a:avLst>
                  <a:gd name="adj" fmla="val 9976"/>
                </a:avLst>
              </a:prstGeom>
              <a:solidFill>
                <a:srgbClr val="00B0F0"/>
              </a:solidFill>
              <a:ln w="25400">
                <a:gradFill flip="none" rotWithShape="1">
                  <a:gsLst>
                    <a:gs pos="88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  <a:gs pos="71000">
                      <a:schemeClr val="bg1">
                        <a:lumMod val="85000"/>
                      </a:schemeClr>
                    </a:gs>
                    <a:gs pos="55000">
                      <a:schemeClr val="bg1"/>
                    </a:gs>
                    <a:gs pos="37000">
                      <a:schemeClr val="bg1">
                        <a:lumMod val="85000"/>
                      </a:schemeClr>
                    </a:gs>
                    <a:gs pos="2200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200000" scaled="0"/>
                </a:gradFill>
              </a:ln>
              <a:effectLst>
                <a:outerShdw blurRad="101600" dist="508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6149" name="组合 84"/>
              <p:cNvGrpSpPr/>
              <p:nvPr/>
            </p:nvGrpSpPr>
            <p:grpSpPr>
              <a:xfrm>
                <a:off x="3467584" y="2294564"/>
                <a:ext cx="118508" cy="118509"/>
                <a:chOff x="4486616" y="3001075"/>
                <a:chExt cx="274695" cy="274699"/>
              </a:xfrm>
            </p:grpSpPr>
            <p:sp>
              <p:nvSpPr>
                <p:cNvPr id="6150" name="椭圆 21"/>
                <p:cNvSpPr/>
                <p:nvPr/>
              </p:nvSpPr>
              <p:spPr>
                <a:xfrm rot="16200000">
                  <a:off x="4484837" y="3000957"/>
                  <a:ext cx="276891" cy="27695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7000">
                      <a:srgbClr val="A6A6A6"/>
                    </a:gs>
                    <a:gs pos="35001">
                      <a:srgbClr val="F2F2F2"/>
                    </a:gs>
                    <a:gs pos="55000">
                      <a:srgbClr val="A6A6A6"/>
                    </a:gs>
                    <a:gs pos="75000">
                      <a:srgbClr val="F2F2F2"/>
                    </a:gs>
                    <a:gs pos="100000">
                      <a:srgbClr val="A6A6A6"/>
                    </a:gs>
                  </a:gsLst>
                  <a:lin ang="2700000" scaled="1"/>
                </a:gradFill>
                <a:ln w="25400">
                  <a:noFill/>
                  <a:miter lim="800000"/>
                </a:ln>
                <a:effectLst>
                  <a:outerShdw blurRad="12700" dist="12700" dir="2700000" algn="tl">
                    <a:srgbClr val="000000">
                      <a:alpha val="39999"/>
                    </a:srgbClr>
                  </a:outerShdw>
                </a:effectLst>
              </p:spPr>
              <p:txBody>
                <a:bodyPr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endParaRPr sz="1000" b="1" ker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151" name="椭圆 22"/>
                <p:cNvSpPr/>
                <p:nvPr/>
              </p:nvSpPr>
              <p:spPr>
                <a:xfrm>
                  <a:off x="4385233" y="2756459"/>
                  <a:ext cx="469760" cy="494401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1015" b="1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6152" name="组合 85"/>
              <p:cNvGrpSpPr/>
              <p:nvPr/>
            </p:nvGrpSpPr>
            <p:grpSpPr>
              <a:xfrm>
                <a:off x="3168079" y="2294564"/>
                <a:ext cx="118508" cy="118509"/>
                <a:chOff x="4486616" y="3001075"/>
                <a:chExt cx="274695" cy="274699"/>
              </a:xfrm>
            </p:grpSpPr>
            <p:sp>
              <p:nvSpPr>
                <p:cNvPr id="6153" name="椭圆 19"/>
                <p:cNvSpPr/>
                <p:nvPr/>
              </p:nvSpPr>
              <p:spPr>
                <a:xfrm rot="16200000">
                  <a:off x="4479537" y="3008122"/>
                  <a:ext cx="276891" cy="262624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7000">
                      <a:srgbClr val="A6A6A6"/>
                    </a:gs>
                    <a:gs pos="35001">
                      <a:srgbClr val="F2F2F2"/>
                    </a:gs>
                    <a:gs pos="55000">
                      <a:srgbClr val="A6A6A6"/>
                    </a:gs>
                    <a:gs pos="75000">
                      <a:srgbClr val="F2F2F2"/>
                    </a:gs>
                    <a:gs pos="100000">
                      <a:srgbClr val="A6A6A6"/>
                    </a:gs>
                  </a:gsLst>
                  <a:lin ang="2700000" scaled="1"/>
                </a:gradFill>
                <a:ln w="25400">
                  <a:noFill/>
                  <a:miter lim="800000"/>
                </a:ln>
                <a:effectLst>
                  <a:outerShdw blurRad="12700" dist="12700" dir="2700000" algn="tl">
                    <a:srgbClr val="000000">
                      <a:alpha val="39999"/>
                    </a:srgbClr>
                  </a:outerShdw>
                </a:effectLst>
              </p:spPr>
              <p:txBody>
                <a:bodyPr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endParaRPr sz="1000" b="1" ker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154" name="椭圆 20"/>
                <p:cNvSpPr/>
                <p:nvPr/>
              </p:nvSpPr>
              <p:spPr>
                <a:xfrm>
                  <a:off x="4385233" y="2756459"/>
                  <a:ext cx="469760" cy="494401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1015" b="1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6155" name="组合 86"/>
              <p:cNvGrpSpPr>
                <a:grpSpLocks noGrp="1" noChangeAspect="1"/>
              </p:cNvGrpSpPr>
              <p:nvPr/>
            </p:nvGrpSpPr>
            <p:grpSpPr>
              <a:xfrm>
                <a:off x="3197698" y="2171864"/>
                <a:ext cx="362117" cy="236685"/>
                <a:chOff x="4312849" y="3104300"/>
                <a:chExt cx="384317" cy="61430"/>
              </a:xfrm>
            </p:grpSpPr>
          </p:grpSp>
          <p:grpSp>
            <p:nvGrpSpPr>
              <p:cNvPr id="6156" name="组合 87"/>
              <p:cNvGrpSpPr/>
              <p:nvPr/>
            </p:nvGrpSpPr>
            <p:grpSpPr>
              <a:xfrm>
                <a:off x="3635164" y="2097014"/>
                <a:ext cx="630643" cy="550614"/>
                <a:chOff x="4846885" y="2796017"/>
                <a:chExt cx="840857" cy="734151"/>
              </a:xfrm>
            </p:grpSpPr>
            <p:sp>
              <p:nvSpPr>
                <p:cNvPr id="6157" name="椭圆 15"/>
                <p:cNvSpPr/>
                <p:nvPr/>
              </p:nvSpPr>
              <p:spPr>
                <a:xfrm>
                  <a:off x="4902566" y="2795742"/>
                  <a:ext cx="722379" cy="75517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endParaRPr sz="1000" b="1" ker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158" name="文本框 18"/>
                <p:cNvSpPr/>
                <p:nvPr/>
              </p:nvSpPr>
              <p:spPr>
                <a:xfrm>
                  <a:off x="4846885" y="2811166"/>
                  <a:ext cx="840857" cy="719002"/>
                </a:xfrm>
                <a:prstGeom prst="rect">
                  <a:avLst/>
                </a:prstGeom>
                <a:noFill/>
                <a:ln>
                  <a:noFill/>
                  <a:miter lim="800000"/>
                </a:ln>
              </p:spPr>
              <p:txBody>
                <a:bodyPr anchor="t" anchorCtr="0">
                  <a:spAutoFit/>
                </a:bodyPr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r>
                    <a:rPr lang="en-US" altLang="zh-CN" sz="2100" b="1" kern="0">
                      <a:solidFill>
                        <a:srgbClr val="00B0F0"/>
                      </a:solidFill>
                      <a:latin typeface="Impact" pitchFamily="34" charset="0"/>
                    </a:rPr>
                    <a:t>01</a:t>
                  </a:r>
                  <a:endParaRPr sz="2100" b="1" kern="0">
                    <a:solidFill>
                      <a:srgbClr val="00B0F0"/>
                    </a:solidFill>
                    <a:latin typeface="Impact" pitchFamily="34" charset="0"/>
                  </a:endParaRPr>
                </a:p>
              </p:txBody>
            </p:sp>
          </p:grpSp>
          <p:sp>
            <p:nvSpPr>
              <p:cNvPr id="6159" name="文本框 24"/>
              <p:cNvSpPr/>
              <p:nvPr/>
            </p:nvSpPr>
            <p:spPr>
              <a:xfrm>
                <a:off x="4035549" y="2014039"/>
                <a:ext cx="2629911" cy="659085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r>
                  <a:rPr sz="2700" b="1" kern="0">
                    <a:solidFill>
                      <a:prstClr val="white"/>
                    </a:solidFill>
                    <a:latin typeface="黑体" pitchFamily="49" charset="-122"/>
                    <a:ea typeface="黑体" pitchFamily="49" charset="-122"/>
                  </a:rPr>
                  <a:t>知识梳理</a:t>
                </a:r>
              </a:p>
            </p:txBody>
          </p:sp>
          <p:sp>
            <p:nvSpPr>
              <p:cNvPr id="6160" name="KSO_Shape"/>
              <p:cNvSpPr/>
              <p:nvPr/>
            </p:nvSpPr>
            <p:spPr>
              <a:xfrm>
                <a:off x="2302898" y="2098867"/>
                <a:ext cx="558262" cy="533428"/>
              </a:xfrm>
              <a:custGeom>
                <a:avLst/>
                <a:gdLst/>
                <a:ahLst/>
                <a:cxnLst/>
                <a:rect l="l" t="t" r="r" b="b"/>
                <a:pathLst>
                  <a:path w="1889279" h="1810503">
                    <a:moveTo>
                      <a:pt x="1408636" y="1462945"/>
                    </a:moveTo>
                    <a:cubicBezTo>
                      <a:pt x="1471912" y="1494489"/>
                      <a:pt x="1528819" y="1532588"/>
                      <a:pt x="1575786" y="1578162"/>
                    </a:cubicBezTo>
                    <a:cubicBezTo>
                      <a:pt x="1467281" y="1672800"/>
                      <a:pt x="1335058" y="1742507"/>
                      <a:pt x="1188886" y="1779443"/>
                    </a:cubicBezTo>
                    <a:cubicBezTo>
                      <a:pt x="1278166" y="1700386"/>
                      <a:pt x="1353810" y="1592053"/>
                      <a:pt x="1408636" y="1462945"/>
                    </a:cubicBezTo>
                    <a:close/>
                    <a:moveTo>
                      <a:pt x="494888" y="1445849"/>
                    </a:moveTo>
                    <a:cubicBezTo>
                      <a:pt x="556747" y="1590569"/>
                      <a:pt x="643865" y="1709702"/>
                      <a:pt x="747068" y="1790925"/>
                    </a:cubicBezTo>
                    <a:cubicBezTo>
                      <a:pt x="576321" y="1756303"/>
                      <a:pt x="422614" y="1677538"/>
                      <a:pt x="300900" y="1566189"/>
                    </a:cubicBezTo>
                    <a:cubicBezTo>
                      <a:pt x="355309" y="1517036"/>
                      <a:pt x="421005" y="1476420"/>
                      <a:pt x="494888" y="1445849"/>
                    </a:cubicBezTo>
                    <a:close/>
                    <a:moveTo>
                      <a:pt x="900586" y="1355871"/>
                    </a:moveTo>
                    <a:lnTo>
                      <a:pt x="900586" y="1808904"/>
                    </a:lnTo>
                    <a:lnTo>
                      <a:pt x="884222" y="1808113"/>
                    </a:lnTo>
                    <a:cubicBezTo>
                      <a:pt x="745280" y="1742581"/>
                      <a:pt x="627378" y="1604992"/>
                      <a:pt x="551037" y="1423344"/>
                    </a:cubicBezTo>
                    <a:cubicBezTo>
                      <a:pt x="655969" y="1381011"/>
                      <a:pt x="774745" y="1357337"/>
                      <a:pt x="900586" y="1355871"/>
                    </a:cubicBezTo>
                    <a:close/>
                    <a:moveTo>
                      <a:pt x="953521" y="1355186"/>
                    </a:moveTo>
                    <a:cubicBezTo>
                      <a:pt x="1099660" y="1356509"/>
                      <a:pt x="1236550" y="1386650"/>
                      <a:pt x="1354036" y="1440083"/>
                    </a:cubicBezTo>
                    <a:cubicBezTo>
                      <a:pt x="1283551" y="1605630"/>
                      <a:pt x="1178611" y="1734316"/>
                      <a:pt x="1054486" y="1804443"/>
                    </a:cubicBezTo>
                    <a:lnTo>
                      <a:pt x="953521" y="1810503"/>
                    </a:lnTo>
                    <a:close/>
                    <a:moveTo>
                      <a:pt x="1517159" y="931303"/>
                    </a:moveTo>
                    <a:lnTo>
                      <a:pt x="1889279" y="931303"/>
                    </a:lnTo>
                    <a:cubicBezTo>
                      <a:pt x="1883282" y="1167646"/>
                      <a:pt x="1781715" y="1381244"/>
                      <a:pt x="1618873" y="1536894"/>
                    </a:cubicBezTo>
                    <a:cubicBezTo>
                      <a:pt x="1566437" y="1485571"/>
                      <a:pt x="1502786" y="1442774"/>
                      <a:pt x="1431939" y="1407715"/>
                    </a:cubicBezTo>
                    <a:cubicBezTo>
                      <a:pt x="1485774" y="1266553"/>
                      <a:pt x="1516428" y="1104135"/>
                      <a:pt x="1517159" y="931303"/>
                    </a:cubicBezTo>
                    <a:close/>
                    <a:moveTo>
                      <a:pt x="953521" y="931303"/>
                    </a:moveTo>
                    <a:lnTo>
                      <a:pt x="1456842" y="931303"/>
                    </a:lnTo>
                    <a:cubicBezTo>
                      <a:pt x="1456123" y="1096196"/>
                      <a:pt x="1427268" y="1250986"/>
                      <a:pt x="1375819" y="1384691"/>
                    </a:cubicBezTo>
                    <a:cubicBezTo>
                      <a:pt x="1251537" y="1327928"/>
                      <a:pt x="1107288" y="1296191"/>
                      <a:pt x="953521" y="1294902"/>
                    </a:cubicBezTo>
                    <a:close/>
                    <a:moveTo>
                      <a:pt x="448568" y="931303"/>
                    </a:moveTo>
                    <a:lnTo>
                      <a:pt x="900586" y="931303"/>
                    </a:lnTo>
                    <a:lnTo>
                      <a:pt x="900586" y="1295603"/>
                    </a:lnTo>
                    <a:cubicBezTo>
                      <a:pt x="766605" y="1297053"/>
                      <a:pt x="640053" y="1322469"/>
                      <a:pt x="528061" y="1368046"/>
                    </a:cubicBezTo>
                    <a:cubicBezTo>
                      <a:pt x="478984" y="1238632"/>
                      <a:pt x="450499" y="1089843"/>
                      <a:pt x="448568" y="931303"/>
                    </a:cubicBezTo>
                    <a:close/>
                    <a:moveTo>
                      <a:pt x="0" y="931303"/>
                    </a:moveTo>
                    <a:lnTo>
                      <a:pt x="388264" y="931303"/>
                    </a:lnTo>
                    <a:cubicBezTo>
                      <a:pt x="390220" y="1097785"/>
                      <a:pt x="420532" y="1254193"/>
                      <a:pt x="473139" y="1390578"/>
                    </a:cubicBezTo>
                    <a:cubicBezTo>
                      <a:pt x="391203" y="1423988"/>
                      <a:pt x="318506" y="1469260"/>
                      <a:pt x="258353" y="1524144"/>
                    </a:cubicBezTo>
                    <a:cubicBezTo>
                      <a:pt x="102364" y="1370026"/>
                      <a:pt x="5849" y="1161456"/>
                      <a:pt x="0" y="931303"/>
                    </a:cubicBezTo>
                    <a:close/>
                    <a:moveTo>
                      <a:pt x="536834" y="421694"/>
                    </a:moveTo>
                    <a:cubicBezTo>
                      <a:pt x="646682" y="464986"/>
                      <a:pt x="770110" y="489176"/>
                      <a:pt x="900586" y="490537"/>
                    </a:cubicBezTo>
                    <a:lnTo>
                      <a:pt x="900586" y="875390"/>
                    </a:lnTo>
                    <a:lnTo>
                      <a:pt x="448805" y="875390"/>
                    </a:lnTo>
                    <a:cubicBezTo>
                      <a:pt x="451150" y="709592"/>
                      <a:pt x="482649" y="554587"/>
                      <a:pt x="536834" y="421694"/>
                    </a:cubicBezTo>
                    <a:close/>
                    <a:moveTo>
                      <a:pt x="1356131" y="409527"/>
                    </a:moveTo>
                    <a:cubicBezTo>
                      <a:pt x="1415590" y="544412"/>
                      <a:pt x="1451132" y="703874"/>
                      <a:pt x="1455052" y="875390"/>
                    </a:cubicBezTo>
                    <a:lnTo>
                      <a:pt x="953521" y="875390"/>
                    </a:lnTo>
                    <a:lnTo>
                      <a:pt x="953521" y="491238"/>
                    </a:lnTo>
                    <a:cubicBezTo>
                      <a:pt x="1099303" y="490092"/>
                      <a:pt x="1236528" y="461431"/>
                      <a:pt x="1356131" y="409527"/>
                    </a:cubicBezTo>
                    <a:close/>
                    <a:moveTo>
                      <a:pt x="271202" y="273767"/>
                    </a:moveTo>
                    <a:cubicBezTo>
                      <a:pt x="330895" y="324894"/>
                      <a:pt x="401533" y="367494"/>
                      <a:pt x="480768" y="398692"/>
                    </a:cubicBezTo>
                    <a:cubicBezTo>
                      <a:pt x="424147" y="539118"/>
                      <a:pt x="390867" y="701724"/>
                      <a:pt x="388496" y="875390"/>
                    </a:cubicBezTo>
                    <a:lnTo>
                      <a:pt x="238" y="875390"/>
                    </a:lnTo>
                    <a:cubicBezTo>
                      <a:pt x="7162" y="640451"/>
                      <a:pt x="108645" y="428248"/>
                      <a:pt x="271202" y="273767"/>
                    </a:cubicBezTo>
                    <a:close/>
                    <a:moveTo>
                      <a:pt x="1605567" y="261436"/>
                    </a:moveTo>
                    <a:cubicBezTo>
                      <a:pt x="1775300" y="417133"/>
                      <a:pt x="1881942" y="634296"/>
                      <a:pt x="1889035" y="875390"/>
                    </a:cubicBezTo>
                    <a:lnTo>
                      <a:pt x="1515364" y="875390"/>
                    </a:lnTo>
                    <a:cubicBezTo>
                      <a:pt x="1511419" y="696081"/>
                      <a:pt x="1474168" y="529014"/>
                      <a:pt x="1413107" y="386152"/>
                    </a:cubicBezTo>
                    <a:cubicBezTo>
                      <a:pt x="1485941" y="353453"/>
                      <a:pt x="1551126" y="311628"/>
                      <a:pt x="1605567" y="261436"/>
                    </a:cubicBezTo>
                    <a:close/>
                    <a:moveTo>
                      <a:pt x="748157" y="19413"/>
                    </a:moveTo>
                    <a:cubicBezTo>
                      <a:pt x="649482" y="96557"/>
                      <a:pt x="565491" y="208310"/>
                      <a:pt x="504779" y="344256"/>
                    </a:cubicBezTo>
                    <a:cubicBezTo>
                      <a:pt x="432706" y="315858"/>
                      <a:pt x="368354" y="277545"/>
                      <a:pt x="313920" y="231604"/>
                    </a:cubicBezTo>
                    <a:cubicBezTo>
                      <a:pt x="434240" y="127070"/>
                      <a:pt x="583275" y="52667"/>
                      <a:pt x="748157" y="19413"/>
                    </a:cubicBezTo>
                    <a:close/>
                    <a:moveTo>
                      <a:pt x="1137621" y="18543"/>
                    </a:moveTo>
                    <a:cubicBezTo>
                      <a:pt x="1297904" y="50310"/>
                      <a:pt x="1443338" y="120918"/>
                      <a:pt x="1562575" y="219802"/>
                    </a:cubicBezTo>
                    <a:cubicBezTo>
                      <a:pt x="1512842" y="265093"/>
                      <a:pt x="1453308" y="302843"/>
                      <a:pt x="1386970" y="332857"/>
                    </a:cubicBezTo>
                    <a:cubicBezTo>
                      <a:pt x="1323718" y="199817"/>
                      <a:pt x="1237626" y="91674"/>
                      <a:pt x="1137621" y="18543"/>
                    </a:cubicBezTo>
                    <a:close/>
                    <a:moveTo>
                      <a:pt x="900586" y="1702"/>
                    </a:moveTo>
                    <a:lnTo>
                      <a:pt x="900586" y="430269"/>
                    </a:lnTo>
                    <a:cubicBezTo>
                      <a:pt x="778345" y="428899"/>
                      <a:pt x="662774" y="406468"/>
                      <a:pt x="560047" y="366408"/>
                    </a:cubicBezTo>
                    <a:cubicBezTo>
                      <a:pt x="637783" y="193348"/>
                      <a:pt x="753999" y="63227"/>
                      <a:pt x="890213" y="2203"/>
                    </a:cubicBezTo>
                    <a:close/>
                    <a:moveTo>
                      <a:pt x="953521" y="0"/>
                    </a:moveTo>
                    <a:lnTo>
                      <a:pt x="981035" y="1330"/>
                    </a:lnTo>
                    <a:cubicBezTo>
                      <a:pt x="1124068" y="53565"/>
                      <a:pt x="1247786" y="180867"/>
                      <a:pt x="1332000" y="354889"/>
                    </a:cubicBezTo>
                    <a:cubicBezTo>
                      <a:pt x="1219743" y="403080"/>
                      <a:pt x="1090709" y="429800"/>
                      <a:pt x="953521" y="430954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>
                  <a:solidFill>
                    <a:srgbClr val="FFFFFF"/>
                  </a:solidFill>
                  <a:ea typeface="宋体"/>
                </a:endParaRPr>
              </a:p>
            </p:txBody>
          </p:sp>
        </p:grpSp>
      </p:grpSp>
      <p:sp>
        <p:nvSpPr>
          <p:cNvPr id="6161" name="矩形 1">
            <a:hlinkClick r:id="rId2" action="ppaction://hlinksldjump"/>
          </p:cNvPr>
          <p:cNvSpPr/>
          <p:nvPr/>
        </p:nvSpPr>
        <p:spPr>
          <a:xfrm>
            <a:off x="1835150" y="1685925"/>
            <a:ext cx="5788025" cy="460375"/>
          </a:xfrm>
          <a:prstGeom prst="rect">
            <a:avLst/>
          </a:prstGeom>
          <a:solidFill>
            <a:srgbClr val="E56666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·1 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光的折射</a:t>
            </a:r>
          </a:p>
        </p:txBody>
      </p:sp>
      <p:sp>
        <p:nvSpPr>
          <p:cNvPr id="6162" name="矩形 2">
            <a:hlinkClick r:id="rId3" action="ppaction://hlinksldjump"/>
          </p:cNvPr>
          <p:cNvSpPr/>
          <p:nvPr/>
        </p:nvSpPr>
        <p:spPr>
          <a:xfrm>
            <a:off x="1835150" y="2284413"/>
            <a:ext cx="5788025" cy="461962"/>
          </a:xfrm>
          <a:prstGeom prst="rect">
            <a:avLst/>
          </a:prstGeom>
          <a:solidFill>
            <a:srgbClr val="00B7CA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·2 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光的色散</a:t>
            </a:r>
          </a:p>
        </p:txBody>
      </p:sp>
      <p:pic>
        <p:nvPicPr>
          <p:cNvPr id="6163" name="Picture 7" descr="C:\Users\Administrator\Desktop\习题课件\返回框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1013" y="4130675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8210445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1" grpId="0" animBg="1"/>
      <p:bldP spid="616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矩形 4"/>
          <p:cNvSpPr>
            <a:spLocks noChangeArrowheads="1"/>
          </p:cNvSpPr>
          <p:nvPr/>
        </p:nvSpPr>
        <p:spPr bwMode="auto">
          <a:xfrm>
            <a:off x="565150" y="617538"/>
            <a:ext cx="8023225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5. 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【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2020·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厦门模拟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·5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分】</a:t>
            </a:r>
            <a:r>
              <a:rPr altLang="zh-CN" sz="2400" b="1" kern="0">
                <a:solidFill>
                  <a:prstClr val="black"/>
                </a:solidFill>
                <a:latin typeface="宋体" pitchFamily="2" charset="-122"/>
                <a:ea typeface="Times New Roman" panose="02020603050405020304"/>
              </a:rPr>
              <a:t> 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小夏探究光的折射规律，将一束光从空气斜射入水中发生折射，数据如下表：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graphicFrame>
        <p:nvGraphicFramePr>
          <p:cNvPr id="39938" name="表格 44034"/>
          <p:cNvGraphicFramePr/>
          <p:nvPr/>
        </p:nvGraphicFramePr>
        <p:xfrm>
          <a:off x="1065212" y="2098675"/>
          <a:ext cx="6675438" cy="1862138"/>
        </p:xfrm>
        <a:graphic>
          <a:graphicData uri="http://schemas.openxmlformats.org/drawingml/2006/table">
            <a:tbl>
              <a:tblPr/>
              <a:tblGrid>
                <a:gridCol w="2771775"/>
                <a:gridCol w="781050"/>
                <a:gridCol w="781050"/>
                <a:gridCol w="779462"/>
                <a:gridCol w="781050"/>
                <a:gridCol w="781050"/>
              </a:tblGrid>
              <a:tr h="549275"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50000"/>
                        </a:lnSpc>
                      </a:pPr>
                      <a:r>
                        <a:rPr lang="zh-CN" altLang="en-US" sz="2400" b="1">
                          <a:latin typeface="Times New Roman" pitchFamily="18" charset="0"/>
                          <a:ea typeface="宋体" pitchFamily="2" charset="-122"/>
                        </a:rPr>
                        <a:t>实验序号</a:t>
                      </a:r>
                      <a:endParaRPr lang="zh-CN" altLang="en-US" sz="2400">
                        <a:latin typeface="宋体" pitchFamily="2" charset="-122"/>
                        <a:ea typeface="Courier New" pitchFamily="49" charset="0"/>
                      </a:endParaRPr>
                    </a:p>
                  </a:txBody>
                  <a:tcPr marL="60608" marR="60608" marT="0" marB="0" anchor="ctr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50000"/>
                        </a:lnSpc>
                      </a:pPr>
                      <a:r>
                        <a:rPr lang="en-US" altLang="zh-CN" sz="2400" b="1">
                          <a:latin typeface="Times New Roman" pitchFamily="18" charset="0"/>
                        </a:rPr>
                        <a:t>1</a:t>
                      </a:r>
                      <a:endParaRPr lang="zh-CN" altLang="zh-CN" sz="2400">
                        <a:latin typeface="宋体" pitchFamily="2" charset="-122"/>
                        <a:ea typeface="Courier New" pitchFamily="49" charset="0"/>
                      </a:endParaRPr>
                    </a:p>
                  </a:txBody>
                  <a:tcPr marL="60608" marR="60608" marT="0" marB="0" anchor="ctr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50000"/>
                        </a:lnSpc>
                      </a:pPr>
                      <a:r>
                        <a:rPr lang="en-US" altLang="zh-CN" sz="2400" b="1">
                          <a:latin typeface="Times New Roman" pitchFamily="18" charset="0"/>
                        </a:rPr>
                        <a:t>2</a:t>
                      </a:r>
                      <a:endParaRPr lang="zh-CN" altLang="zh-CN" sz="2400">
                        <a:latin typeface="宋体" pitchFamily="2" charset="-122"/>
                        <a:ea typeface="Courier New" pitchFamily="49" charset="0"/>
                      </a:endParaRPr>
                    </a:p>
                  </a:txBody>
                  <a:tcPr marL="60608" marR="60608" marT="0" marB="0" anchor="ctr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50000"/>
                        </a:lnSpc>
                      </a:pPr>
                      <a:r>
                        <a:rPr lang="en-US" altLang="zh-CN" sz="2400" b="1">
                          <a:latin typeface="Times New Roman" pitchFamily="18" charset="0"/>
                        </a:rPr>
                        <a:t>3</a:t>
                      </a:r>
                      <a:endParaRPr lang="zh-CN" altLang="zh-CN" sz="2400">
                        <a:latin typeface="宋体" pitchFamily="2" charset="-122"/>
                        <a:ea typeface="Courier New" pitchFamily="49" charset="0"/>
                      </a:endParaRPr>
                    </a:p>
                  </a:txBody>
                  <a:tcPr marL="60608" marR="60608" marT="0" marB="0" anchor="ctr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50000"/>
                        </a:lnSpc>
                      </a:pPr>
                      <a:r>
                        <a:rPr lang="en-US" altLang="zh-CN" sz="2400" b="1">
                          <a:latin typeface="Times New Roman" pitchFamily="18" charset="0"/>
                        </a:rPr>
                        <a:t>4</a:t>
                      </a:r>
                      <a:endParaRPr lang="zh-CN" altLang="zh-CN" sz="2400">
                        <a:latin typeface="宋体" pitchFamily="2" charset="-122"/>
                        <a:ea typeface="Courier New" pitchFamily="49" charset="0"/>
                      </a:endParaRPr>
                    </a:p>
                  </a:txBody>
                  <a:tcPr marL="60608" marR="60608" marT="0" marB="0" anchor="ctr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50000"/>
                        </a:lnSpc>
                      </a:pPr>
                      <a:r>
                        <a:rPr lang="en-US" altLang="zh-CN" sz="2400" b="1">
                          <a:latin typeface="Times New Roman" pitchFamily="18" charset="0"/>
                        </a:rPr>
                        <a:t>5</a:t>
                      </a:r>
                      <a:endParaRPr lang="zh-CN" altLang="zh-CN" sz="2400">
                        <a:latin typeface="宋体" pitchFamily="2" charset="-122"/>
                        <a:ea typeface="Courier New" pitchFamily="49" charset="0"/>
                      </a:endParaRPr>
                    </a:p>
                  </a:txBody>
                  <a:tcPr marL="60608" marR="60608" marT="0" marB="0" anchor="ctr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</a:tr>
              <a:tr h="657225"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50000"/>
                        </a:lnSpc>
                      </a:pPr>
                      <a:r>
                        <a:rPr lang="zh-CN" altLang="en-US" sz="2400" b="1">
                          <a:latin typeface="Times New Roman" pitchFamily="18" charset="0"/>
                          <a:ea typeface="宋体" pitchFamily="2" charset="-122"/>
                        </a:rPr>
                        <a:t>入射角</a:t>
                      </a:r>
                      <a:r>
                        <a:rPr lang="en-US" altLang="zh-CN" sz="2400" b="1" i="1">
                          <a:latin typeface="Times New Roman" pitchFamily="18" charset="0"/>
                        </a:rPr>
                        <a:t>i</a:t>
                      </a:r>
                      <a:endParaRPr lang="zh-CN" altLang="zh-CN" sz="2400">
                        <a:latin typeface="宋体" pitchFamily="2" charset="-122"/>
                        <a:ea typeface="Courier New" pitchFamily="49" charset="0"/>
                      </a:endParaRPr>
                    </a:p>
                  </a:txBody>
                  <a:tcPr marL="60608" marR="60608" marT="0" marB="0" anchor="ctr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50000"/>
                        </a:lnSpc>
                      </a:pPr>
                      <a:r>
                        <a:rPr lang="en-US" altLang="zh-CN" sz="2400" b="1">
                          <a:latin typeface="Times New Roman" pitchFamily="18" charset="0"/>
                        </a:rPr>
                        <a:t>15°</a:t>
                      </a:r>
                      <a:endParaRPr lang="zh-CN" altLang="zh-CN" sz="2400">
                        <a:latin typeface="宋体" pitchFamily="2" charset="-122"/>
                        <a:ea typeface="Courier New" pitchFamily="49" charset="0"/>
                      </a:endParaRPr>
                    </a:p>
                  </a:txBody>
                  <a:tcPr marL="60608" marR="60608" marT="0" marB="0" anchor="ctr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50000"/>
                        </a:lnSpc>
                      </a:pPr>
                      <a:r>
                        <a:rPr lang="en-US" altLang="zh-CN" sz="2400" b="1">
                          <a:latin typeface="Times New Roman" pitchFamily="18" charset="0"/>
                        </a:rPr>
                        <a:t>30°</a:t>
                      </a:r>
                      <a:endParaRPr lang="zh-CN" altLang="zh-CN" sz="2400">
                        <a:latin typeface="宋体" pitchFamily="2" charset="-122"/>
                        <a:ea typeface="Courier New" pitchFamily="49" charset="0"/>
                      </a:endParaRPr>
                    </a:p>
                  </a:txBody>
                  <a:tcPr marL="60608" marR="60608" marT="0" marB="0" anchor="ctr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50000"/>
                        </a:lnSpc>
                      </a:pPr>
                      <a:r>
                        <a:rPr lang="en-US" altLang="zh-CN" sz="2400" b="1">
                          <a:latin typeface="Times New Roman" pitchFamily="18" charset="0"/>
                        </a:rPr>
                        <a:t>45°</a:t>
                      </a:r>
                      <a:endParaRPr lang="zh-CN" altLang="zh-CN" sz="2400">
                        <a:latin typeface="宋体" pitchFamily="2" charset="-122"/>
                        <a:ea typeface="Courier New" pitchFamily="49" charset="0"/>
                      </a:endParaRPr>
                    </a:p>
                  </a:txBody>
                  <a:tcPr marL="60608" marR="60608" marT="0" marB="0" anchor="ctr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50000"/>
                        </a:lnSpc>
                      </a:pPr>
                      <a:r>
                        <a:rPr lang="en-US" altLang="zh-CN" sz="2400" b="1">
                          <a:latin typeface="Times New Roman" pitchFamily="18" charset="0"/>
                        </a:rPr>
                        <a:t>60°</a:t>
                      </a:r>
                      <a:endParaRPr lang="zh-CN" altLang="zh-CN" sz="2400">
                        <a:latin typeface="宋体" pitchFamily="2" charset="-122"/>
                        <a:ea typeface="Courier New" pitchFamily="49" charset="0"/>
                      </a:endParaRPr>
                    </a:p>
                  </a:txBody>
                  <a:tcPr marL="60608" marR="60608" marT="0" marB="0" anchor="ctr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50000"/>
                        </a:lnSpc>
                      </a:pPr>
                      <a:r>
                        <a:rPr lang="en-US" altLang="zh-CN" sz="2400" b="1">
                          <a:latin typeface="Times New Roman" pitchFamily="18" charset="0"/>
                        </a:rPr>
                        <a:t>75°</a:t>
                      </a:r>
                      <a:endParaRPr lang="zh-CN" altLang="zh-CN" sz="2400">
                        <a:latin typeface="宋体" pitchFamily="2" charset="-122"/>
                        <a:ea typeface="Courier New" pitchFamily="49" charset="0"/>
                      </a:endParaRPr>
                    </a:p>
                  </a:txBody>
                  <a:tcPr marL="60608" marR="60608" marT="0" marB="0" anchor="ctr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</a:tr>
              <a:tr h="655638"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50000"/>
                        </a:lnSpc>
                      </a:pPr>
                      <a:r>
                        <a:rPr lang="zh-CN" altLang="en-US" sz="2400" b="1">
                          <a:latin typeface="Times New Roman" pitchFamily="18" charset="0"/>
                          <a:ea typeface="宋体" pitchFamily="2" charset="-122"/>
                        </a:rPr>
                        <a:t>折射角</a:t>
                      </a:r>
                      <a:r>
                        <a:rPr lang="en-US" altLang="zh-CN" sz="2400" b="1" i="1">
                          <a:latin typeface="Times New Roman" pitchFamily="18" charset="0"/>
                        </a:rPr>
                        <a:t>r</a:t>
                      </a:r>
                      <a:endParaRPr lang="zh-CN" altLang="zh-CN" sz="2400">
                        <a:latin typeface="宋体" pitchFamily="2" charset="-122"/>
                        <a:ea typeface="Courier New" pitchFamily="49" charset="0"/>
                      </a:endParaRPr>
                    </a:p>
                  </a:txBody>
                  <a:tcPr marL="60608" marR="60608" marT="0" marB="0" anchor="ctr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50000"/>
                        </a:lnSpc>
                      </a:pPr>
                      <a:r>
                        <a:rPr lang="en-US" altLang="zh-CN" sz="2400" b="1">
                          <a:latin typeface="Times New Roman" pitchFamily="18" charset="0"/>
                        </a:rPr>
                        <a:t>11°</a:t>
                      </a:r>
                      <a:endParaRPr lang="zh-CN" altLang="zh-CN" sz="2400">
                        <a:latin typeface="宋体" pitchFamily="2" charset="-122"/>
                        <a:ea typeface="Courier New" pitchFamily="49" charset="0"/>
                      </a:endParaRPr>
                    </a:p>
                  </a:txBody>
                  <a:tcPr marL="60608" marR="60608" marT="0" marB="0" anchor="ctr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50000"/>
                        </a:lnSpc>
                      </a:pPr>
                      <a:r>
                        <a:rPr lang="en-US" altLang="zh-CN" sz="2400" b="1">
                          <a:latin typeface="Times New Roman" pitchFamily="18" charset="0"/>
                        </a:rPr>
                        <a:t>22°</a:t>
                      </a:r>
                      <a:endParaRPr lang="zh-CN" altLang="zh-CN" sz="2400">
                        <a:latin typeface="宋体" pitchFamily="2" charset="-122"/>
                        <a:ea typeface="Courier New" pitchFamily="49" charset="0"/>
                      </a:endParaRPr>
                    </a:p>
                  </a:txBody>
                  <a:tcPr marL="60608" marR="60608" marT="0" marB="0" anchor="ctr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50000"/>
                        </a:lnSpc>
                      </a:pPr>
                      <a:r>
                        <a:rPr lang="en-US" altLang="zh-CN" sz="2400" b="1">
                          <a:latin typeface="Times New Roman" pitchFamily="18" charset="0"/>
                        </a:rPr>
                        <a:t>32°</a:t>
                      </a:r>
                      <a:endParaRPr lang="zh-CN" altLang="zh-CN" sz="2400">
                        <a:latin typeface="宋体" pitchFamily="2" charset="-122"/>
                        <a:ea typeface="Courier New" pitchFamily="49" charset="0"/>
                      </a:endParaRPr>
                    </a:p>
                  </a:txBody>
                  <a:tcPr marL="60608" marR="60608" marT="0" marB="0" anchor="ctr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50000"/>
                        </a:lnSpc>
                      </a:pPr>
                      <a:r>
                        <a:rPr lang="en-US" altLang="zh-CN" sz="2400" b="1">
                          <a:latin typeface="Times New Roman" pitchFamily="18" charset="0"/>
                        </a:rPr>
                        <a:t>40°</a:t>
                      </a:r>
                      <a:endParaRPr lang="zh-CN" altLang="zh-CN" sz="2400">
                        <a:latin typeface="宋体" pitchFamily="2" charset="-122"/>
                        <a:ea typeface="Courier New" pitchFamily="49" charset="0"/>
                      </a:endParaRPr>
                    </a:p>
                  </a:txBody>
                  <a:tcPr marL="60608" marR="60608" marT="0" marB="0" anchor="ctr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50000"/>
                        </a:lnSpc>
                      </a:pPr>
                      <a:r>
                        <a:rPr lang="en-US" altLang="zh-CN" sz="2400" b="1">
                          <a:latin typeface="Times New Roman" pitchFamily="18" charset="0"/>
                        </a:rPr>
                        <a:t>46°</a:t>
                      </a:r>
                      <a:endParaRPr lang="zh-CN" altLang="zh-CN" sz="2400">
                        <a:latin typeface="宋体" pitchFamily="2" charset="-122"/>
                        <a:ea typeface="Courier New" pitchFamily="49" charset="0"/>
                      </a:endParaRPr>
                    </a:p>
                  </a:txBody>
                  <a:tcPr marL="60608" marR="60608" marT="0" marB="0" anchor="ctr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6364839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矩形 4"/>
          <p:cNvSpPr>
            <a:spLocks noChangeArrowheads="1"/>
          </p:cNvSpPr>
          <p:nvPr/>
        </p:nvSpPr>
        <p:spPr bwMode="auto">
          <a:xfrm>
            <a:off x="565150" y="617538"/>
            <a:ext cx="8023225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(1)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分析数据，可以得到结论：光从空气斜射入水中时，折射角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入射角；当入射角逐渐减小时，折射角逐渐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(2)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让光从水斜射向空气，入射角选用表中的折射角的度数，折射角恰好等于表中相应的入射角的度数，说明光路是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的。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41986" name="矩形 6"/>
          <p:cNvSpPr>
            <a:spLocks noChangeArrowheads="1"/>
          </p:cNvSpPr>
          <p:nvPr/>
        </p:nvSpPr>
        <p:spPr bwMode="auto">
          <a:xfrm>
            <a:off x="1908175" y="1131888"/>
            <a:ext cx="803275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小于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41987" name="矩形 7"/>
          <p:cNvSpPr>
            <a:spLocks noChangeArrowheads="1"/>
          </p:cNvSpPr>
          <p:nvPr/>
        </p:nvSpPr>
        <p:spPr bwMode="auto">
          <a:xfrm>
            <a:off x="1608138" y="1682750"/>
            <a:ext cx="803275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减小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41988" name="矩形 8"/>
          <p:cNvSpPr>
            <a:spLocks noChangeArrowheads="1"/>
          </p:cNvSpPr>
          <p:nvPr/>
        </p:nvSpPr>
        <p:spPr bwMode="auto">
          <a:xfrm>
            <a:off x="1217613" y="3292475"/>
            <a:ext cx="803275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可逆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216472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 fill="hold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  <p:bldP spid="41987" grpId="0"/>
      <p:bldP spid="4198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矩形 4"/>
          <p:cNvSpPr/>
          <p:nvPr/>
        </p:nvSpPr>
        <p:spPr>
          <a:xfrm>
            <a:off x="565150" y="887413"/>
            <a:ext cx="8023225" cy="168433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188" indent="-354012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 pitchFamily="18" charset="0"/>
              </a:rPr>
              <a:t>(3)</a:t>
            </a:r>
            <a:r>
              <a:rPr altLang="zh-CN" sz="2400" b="1" kern="0">
                <a:solidFill>
                  <a:prstClr val="black"/>
                </a:solidFill>
                <a:latin typeface="Times New Roman" pitchFamily="18" charset="0"/>
              </a:rPr>
              <a:t>让光从水射向空气，不断增大入射角，折射角也随之增大，其中先接近</a:t>
            </a:r>
            <a:r>
              <a:rPr lang="en-US" altLang="zh-CN" sz="2400" b="1" kern="0">
                <a:solidFill>
                  <a:prstClr val="black"/>
                </a:solidFill>
                <a:latin typeface="Times New Roman" pitchFamily="18" charset="0"/>
              </a:rPr>
              <a:t> 90°</a:t>
            </a:r>
            <a:r>
              <a:rPr altLang="zh-CN" sz="2400" b="1" kern="0">
                <a:solidFill>
                  <a:prstClr val="black"/>
                </a:solidFill>
                <a:latin typeface="Times New Roman" pitchFamily="18" charset="0"/>
              </a:rPr>
              <a:t>的是</a:t>
            </a:r>
            <a:r>
              <a:rPr lang="en-US" altLang="zh-CN" sz="2400" b="1" kern="0">
                <a:solidFill>
                  <a:prstClr val="black"/>
                </a:solidFill>
                <a:latin typeface="Times New Roman" pitchFamily="18" charset="0"/>
              </a:rPr>
              <a:t>________</a:t>
            </a:r>
            <a:r>
              <a:rPr altLang="zh-CN" sz="2400" b="1" kern="0">
                <a:solidFill>
                  <a:prstClr val="black"/>
                </a:solidFill>
                <a:latin typeface="Times New Roman" pitchFamily="18" charset="0"/>
              </a:rPr>
              <a:t>。由此猜想：继续增大入射角，可能出现的现象是</a:t>
            </a:r>
            <a:r>
              <a:rPr lang="en-US" altLang="zh-CN" sz="2400" b="1" kern="0">
                <a:solidFill>
                  <a:prstClr val="black"/>
                </a:solidFill>
                <a:latin typeface="Times New Roman" pitchFamily="18" charset="0"/>
              </a:rPr>
              <a:t>____________________</a:t>
            </a:r>
            <a:r>
              <a:rPr altLang="zh-CN" sz="2400" b="1" kern="0">
                <a:solidFill>
                  <a:prstClr val="black"/>
                </a:solidFill>
                <a:latin typeface="Times New Roman" pitchFamily="18" charset="0"/>
              </a:rPr>
              <a:t>。</a:t>
            </a:r>
            <a:endParaRPr altLang="zh-CN" sz="1000" kern="0">
              <a:solidFill>
                <a:prstClr val="black"/>
              </a:solidFill>
              <a:latin typeface="宋体" pitchFamily="2" charset="-122"/>
              <a:ea typeface="Courier New" pitchFamily="49" charset="0"/>
            </a:endParaRPr>
          </a:p>
        </p:txBody>
      </p:sp>
      <p:sp>
        <p:nvSpPr>
          <p:cNvPr id="43010" name="矩形 6"/>
          <p:cNvSpPr>
            <a:spLocks noChangeArrowheads="1"/>
          </p:cNvSpPr>
          <p:nvPr/>
        </p:nvSpPr>
        <p:spPr bwMode="auto">
          <a:xfrm>
            <a:off x="4611688" y="1389063"/>
            <a:ext cx="1112838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折射角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43011" name="矩形 7"/>
          <p:cNvSpPr>
            <a:spLocks noChangeArrowheads="1"/>
          </p:cNvSpPr>
          <p:nvPr/>
        </p:nvSpPr>
        <p:spPr bwMode="auto">
          <a:xfrm>
            <a:off x="5483225" y="1981200"/>
            <a:ext cx="2041525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折射光线消失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43012" name="Picture 7" descr="C:\Users\Administrator\Desktop\习题课件\返回框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4301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2674600" y="12484100"/>
            <a:ext cx="330200" cy="241300"/>
          </a:xfrm>
          <a:prstGeom prst="cube">
            <a:avLst/>
          </a:prstGeom>
        </p:spPr>
      </p:pic>
    </p:spTree>
    <p:extLst>
      <p:ext uri="{BB962C8B-B14F-4D97-AF65-F5344CB8AC3E}">
        <p14:creationId xmlns:p14="http://schemas.microsoft.com/office/powerpoint/2010/main" val="36775034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/>
      <p:bldP spid="430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3238" y="893763"/>
            <a:ext cx="7308850" cy="3943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7170" name="矩形 15"/>
          <p:cNvSpPr>
            <a:spLocks noChangeArrowheads="1"/>
          </p:cNvSpPr>
          <p:nvPr/>
        </p:nvSpPr>
        <p:spPr bwMode="auto">
          <a:xfrm>
            <a:off x="539750" y="614363"/>
            <a:ext cx="698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知识点</a:t>
            </a:r>
            <a:r>
              <a:rPr lang="en-US" altLang="zh-CN" sz="2400" b="1" kern="0">
                <a:solidFill>
                  <a:srgbClr val="E46C0A"/>
                </a:solidFill>
                <a:latin typeface="Times New Roman" pitchFamily="18" charset="0"/>
              </a:rPr>
              <a:t>1    </a:t>
            </a:r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光的折射</a:t>
            </a:r>
          </a:p>
        </p:txBody>
      </p:sp>
      <p:sp>
        <p:nvSpPr>
          <p:cNvPr id="7171" name="矩形 1"/>
          <p:cNvSpPr/>
          <p:nvPr/>
        </p:nvSpPr>
        <p:spPr>
          <a:xfrm>
            <a:off x="3913188" y="915988"/>
            <a:ext cx="752475" cy="4302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200" b="1" kern="0">
                <a:solidFill>
                  <a:srgbClr val="C00000"/>
                </a:solidFill>
                <a:latin typeface="Times New Roman" pitchFamily="18" charset="0"/>
              </a:rPr>
              <a:t>斜射</a:t>
            </a:r>
            <a:endParaRPr sz="2200" kern="0">
              <a:solidFill>
                <a:prstClr val="black"/>
              </a:solidFill>
            </a:endParaRPr>
          </a:p>
        </p:txBody>
      </p:sp>
      <p:sp>
        <p:nvSpPr>
          <p:cNvPr id="7172" name="矩形 11"/>
          <p:cNvSpPr/>
          <p:nvPr/>
        </p:nvSpPr>
        <p:spPr>
          <a:xfrm>
            <a:off x="2627313" y="1376363"/>
            <a:ext cx="752475" cy="4302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200" b="1" kern="0">
                <a:solidFill>
                  <a:srgbClr val="C00000"/>
                </a:solidFill>
                <a:latin typeface="Times New Roman" pitchFamily="18" charset="0"/>
              </a:rPr>
              <a:t>偏折</a:t>
            </a:r>
            <a:endParaRPr sz="2200" kern="0">
              <a:solidFill>
                <a:prstClr val="black"/>
              </a:solidFill>
            </a:endParaRPr>
          </a:p>
        </p:txBody>
      </p:sp>
      <p:sp>
        <p:nvSpPr>
          <p:cNvPr id="7173" name="矩形 12"/>
          <p:cNvSpPr/>
          <p:nvPr/>
        </p:nvSpPr>
        <p:spPr>
          <a:xfrm>
            <a:off x="6208713" y="2060575"/>
            <a:ext cx="1268412" cy="4159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100" b="1" kern="0">
                <a:solidFill>
                  <a:srgbClr val="C00000"/>
                </a:solidFill>
                <a:latin typeface="Times New Roman" pitchFamily="18" charset="0"/>
              </a:rPr>
              <a:t>同一平面</a:t>
            </a:r>
            <a:endParaRPr sz="2100" kern="0">
              <a:solidFill>
                <a:prstClr val="black"/>
              </a:solidFill>
            </a:endParaRPr>
          </a:p>
        </p:txBody>
      </p:sp>
      <p:sp>
        <p:nvSpPr>
          <p:cNvPr id="7174" name="矩形 8"/>
          <p:cNvSpPr/>
          <p:nvPr/>
        </p:nvSpPr>
        <p:spPr>
          <a:xfrm>
            <a:off x="6467475" y="2603500"/>
            <a:ext cx="700088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000" b="1" kern="0">
                <a:solidFill>
                  <a:srgbClr val="C00000"/>
                </a:solidFill>
                <a:latin typeface="Times New Roman" pitchFamily="18" charset="0"/>
              </a:rPr>
              <a:t>两侧</a:t>
            </a:r>
            <a:endParaRPr sz="2200" kern="0">
              <a:solidFill>
                <a:prstClr val="black"/>
              </a:solidFill>
            </a:endParaRPr>
          </a:p>
        </p:txBody>
      </p:sp>
      <p:sp>
        <p:nvSpPr>
          <p:cNvPr id="7175" name="矩形 13"/>
          <p:cNvSpPr/>
          <p:nvPr/>
        </p:nvSpPr>
        <p:spPr>
          <a:xfrm>
            <a:off x="4665663" y="3122613"/>
            <a:ext cx="700087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000" b="1" kern="0">
                <a:solidFill>
                  <a:srgbClr val="C00000"/>
                </a:solidFill>
                <a:latin typeface="Times New Roman" pitchFamily="18" charset="0"/>
              </a:rPr>
              <a:t>增大</a:t>
            </a:r>
            <a:endParaRPr sz="2200" kern="0">
              <a:solidFill>
                <a:prstClr val="black"/>
              </a:solidFill>
            </a:endParaRPr>
          </a:p>
        </p:txBody>
      </p:sp>
      <p:sp>
        <p:nvSpPr>
          <p:cNvPr id="7176" name="矩形 14"/>
          <p:cNvSpPr/>
          <p:nvPr/>
        </p:nvSpPr>
        <p:spPr>
          <a:xfrm>
            <a:off x="2287588" y="3579813"/>
            <a:ext cx="700087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000" b="1" kern="0">
                <a:solidFill>
                  <a:srgbClr val="C00000"/>
                </a:solidFill>
                <a:latin typeface="Times New Roman" pitchFamily="18" charset="0"/>
              </a:rPr>
              <a:t>减小</a:t>
            </a:r>
            <a:endParaRPr sz="2200" ker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0259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 fill="hold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 fill="hold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 fill="hold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 fill="hold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/>
      <p:bldP spid="7172" grpId="0"/>
      <p:bldP spid="7173" grpId="0"/>
      <p:bldP spid="7174" grpId="0"/>
      <p:bldP spid="7175" grpId="0"/>
      <p:bldP spid="717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7" descr="C:\Users\Administrator\Desktop\习题课件\返回框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1013" y="4122738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9218" name="矩形 6"/>
          <p:cNvSpPr/>
          <p:nvPr/>
        </p:nvSpPr>
        <p:spPr>
          <a:xfrm>
            <a:off x="995363" y="1300163"/>
            <a:ext cx="7177087" cy="12001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>
              <a:lnSpc>
                <a:spcPct val="150000"/>
              </a:lnSpc>
            </a:pPr>
            <a:r>
              <a:rPr lang="en-US" altLang="zh-CN" sz="2400" b="1" kern="0">
                <a:solidFill>
                  <a:srgbClr val="00B050"/>
                </a:solidFill>
                <a:latin typeface="Times New Roman" pitchFamily="18" charset="0"/>
              </a:rPr>
              <a:t>【</a:t>
            </a:r>
            <a:r>
              <a:rPr sz="2400" b="1" kern="0">
                <a:solidFill>
                  <a:srgbClr val="00B050"/>
                </a:solidFill>
                <a:latin typeface="Times New Roman" pitchFamily="18" charset="0"/>
              </a:rPr>
              <a:t>易错提醒</a:t>
            </a:r>
            <a:r>
              <a:rPr lang="en-US" altLang="zh-CN" sz="2400" b="1" kern="0">
                <a:solidFill>
                  <a:srgbClr val="00B050"/>
                </a:solidFill>
                <a:latin typeface="Times New Roman" pitchFamily="18" charset="0"/>
              </a:rPr>
              <a:t>】</a:t>
            </a:r>
            <a:r>
              <a:rPr sz="2400" b="1" kern="0">
                <a:solidFill>
                  <a:srgbClr val="C00000"/>
                </a:solidFill>
                <a:latin typeface="Times New Roman" pitchFamily="18" charset="0"/>
              </a:rPr>
              <a:t>当光</a:t>
            </a:r>
            <a:r>
              <a:rPr lang="en-US" altLang="zh-CN" sz="2400" b="1" kern="0">
                <a:solidFill>
                  <a:srgbClr val="C00000"/>
                </a:solidFill>
                <a:latin typeface="Times New Roman" pitchFamily="18" charset="0"/>
              </a:rPr>
              <a:t>________</a:t>
            </a:r>
            <a:r>
              <a:rPr sz="2400" b="1" kern="0">
                <a:solidFill>
                  <a:srgbClr val="C00000"/>
                </a:solidFill>
                <a:latin typeface="Times New Roman" pitchFamily="18" charset="0"/>
              </a:rPr>
              <a:t>射入其他介质时，传播方向不发生改变。</a:t>
            </a:r>
            <a:endParaRPr sz="2400" b="1" kern="0">
              <a:solidFill>
                <a:srgbClr val="C00000"/>
              </a:solidFill>
              <a:latin typeface="Times New Roman" pitchFamily="18" charset="0"/>
              <a:ea typeface="Times New Roman" pitchFamily="18" charset="0"/>
            </a:endParaRPr>
          </a:p>
        </p:txBody>
      </p:sp>
      <p:sp>
        <p:nvSpPr>
          <p:cNvPr id="9219" name="矩形 7"/>
          <p:cNvSpPr/>
          <p:nvPr/>
        </p:nvSpPr>
        <p:spPr>
          <a:xfrm>
            <a:off x="3779838" y="1347788"/>
            <a:ext cx="803275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垂直</a:t>
            </a:r>
            <a:endParaRPr sz="2400" ker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4205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876" b="51490"/>
          <a:stretch>
            <a:fillRect/>
          </a:stretch>
        </p:blipFill>
        <p:spPr>
          <a:xfrm>
            <a:off x="1730375" y="1282700"/>
            <a:ext cx="7200900" cy="3008313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1266" name="Picture 1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85402"/>
          <a:stretch>
            <a:fillRect/>
          </a:stretch>
        </p:blipFill>
        <p:spPr>
          <a:xfrm>
            <a:off x="827088" y="973138"/>
            <a:ext cx="696912" cy="34988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1267" name="矩形 15"/>
          <p:cNvSpPr>
            <a:spLocks noChangeArrowheads="1"/>
          </p:cNvSpPr>
          <p:nvPr/>
        </p:nvSpPr>
        <p:spPr bwMode="auto">
          <a:xfrm>
            <a:off x="539750" y="614363"/>
            <a:ext cx="698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知识点</a:t>
            </a:r>
            <a:r>
              <a:rPr lang="en-US" altLang="zh-CN" sz="2400" b="1" kern="0">
                <a:solidFill>
                  <a:srgbClr val="E46C0A"/>
                </a:solidFill>
                <a:latin typeface="Times New Roman" pitchFamily="18" charset="0"/>
              </a:rPr>
              <a:t>2   </a:t>
            </a:r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光的色散</a:t>
            </a:r>
          </a:p>
        </p:txBody>
      </p:sp>
      <p:sp>
        <p:nvSpPr>
          <p:cNvPr id="11268" name="矩形 4"/>
          <p:cNvSpPr/>
          <p:nvPr/>
        </p:nvSpPr>
        <p:spPr>
          <a:xfrm>
            <a:off x="5695950" y="1909763"/>
            <a:ext cx="2476500" cy="8318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2400" b="1" kern="0">
                <a:solidFill>
                  <a:srgbClr val="C00000"/>
                </a:solidFill>
                <a:latin typeface="Times New Roman" pitchFamily="18" charset="0"/>
              </a:rPr>
              <a:t>红、橙、黄、绿、蓝、靛、紫</a:t>
            </a:r>
            <a:endParaRPr sz="2400" kern="0">
              <a:solidFill>
                <a:prstClr val="black"/>
              </a:solidFill>
            </a:endParaRPr>
          </a:p>
        </p:txBody>
      </p:sp>
      <p:sp>
        <p:nvSpPr>
          <p:cNvPr id="11269" name="矩形 8"/>
          <p:cNvSpPr/>
          <p:nvPr/>
        </p:nvSpPr>
        <p:spPr>
          <a:xfrm>
            <a:off x="4005263" y="3579813"/>
            <a:ext cx="495300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红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11270" name="矩形 10"/>
          <p:cNvSpPr/>
          <p:nvPr/>
        </p:nvSpPr>
        <p:spPr>
          <a:xfrm>
            <a:off x="4941888" y="3597275"/>
            <a:ext cx="493712" cy="461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绿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11271" name="矩形 11"/>
          <p:cNvSpPr/>
          <p:nvPr/>
        </p:nvSpPr>
        <p:spPr>
          <a:xfrm>
            <a:off x="6094413" y="3608388"/>
            <a:ext cx="493712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蓝</a:t>
            </a:r>
            <a:endParaRPr ker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449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 fill="hold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 fill="hold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  <p:bldP spid="11269" grpId="0"/>
      <p:bldP spid="11270" grpId="0"/>
      <p:bldP spid="1127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7" descr="C:\Users\Administrator\Desktop\习题课件\返回框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1013" y="4122738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3314" name="Picture 10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876" t="50001"/>
          <a:stretch>
            <a:fillRect/>
          </a:stretch>
        </p:blipFill>
        <p:spPr>
          <a:xfrm>
            <a:off x="2051050" y="1174750"/>
            <a:ext cx="6546850" cy="281940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3315" name="Picture 10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85402"/>
          <a:stretch>
            <a:fillRect/>
          </a:stretch>
        </p:blipFill>
        <p:spPr>
          <a:xfrm>
            <a:off x="1177925" y="987425"/>
            <a:ext cx="633413" cy="3181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3316" name="矩形 9"/>
          <p:cNvSpPr/>
          <p:nvPr/>
        </p:nvSpPr>
        <p:spPr>
          <a:xfrm>
            <a:off x="5424488" y="1817688"/>
            <a:ext cx="803275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透过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13317" name="矩形 10"/>
          <p:cNvSpPr>
            <a:spLocks noChangeArrowheads="1"/>
          </p:cNvSpPr>
          <p:nvPr/>
        </p:nvSpPr>
        <p:spPr bwMode="auto">
          <a:xfrm>
            <a:off x="5051425" y="2716213"/>
            <a:ext cx="1420813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indent="612140"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反射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631594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/>
      <p:bldP spid="133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1" name="组合 2"/>
          <p:cNvGrpSpPr/>
          <p:nvPr/>
        </p:nvGrpSpPr>
        <p:grpSpPr>
          <a:xfrm>
            <a:off x="2517775" y="195263"/>
            <a:ext cx="4235450" cy="2008187"/>
            <a:chOff x="1847662" y="1504750"/>
            <a:chExt cx="5448676" cy="2584754"/>
          </a:xfrm>
        </p:grpSpPr>
        <p:grpSp>
          <p:nvGrpSpPr>
            <p:cNvPr id="15362" name="组合 2"/>
            <p:cNvGrpSpPr>
              <a:grpSpLocks noGrp="1" noChangeAspect="1"/>
            </p:cNvGrpSpPr>
            <p:nvPr/>
          </p:nvGrpSpPr>
          <p:grpSpPr>
            <a:xfrm>
              <a:off x="1531891" y="1379981"/>
              <a:ext cx="2667917" cy="2596667"/>
              <a:chOff x="3295850" y="1908877"/>
              <a:chExt cx="3738030" cy="4660916"/>
            </a:xfrm>
          </p:grpSpPr>
        </p:grpSp>
        <p:sp>
          <p:nvSpPr>
            <p:cNvPr id="15363" name="圆角矩形 4"/>
            <p:cNvSpPr/>
            <p:nvPr/>
          </p:nvSpPr>
          <p:spPr>
            <a:xfrm>
              <a:off x="3321077" y="1888926"/>
              <a:ext cx="4147992" cy="1004251"/>
            </a:xfrm>
            <a:prstGeom prst="roundRect">
              <a:avLst>
                <a:gd name="adj" fmla="val 9976"/>
              </a:avLst>
            </a:prstGeom>
            <a:solidFill>
              <a:srgbClr val="FFB850"/>
            </a:solidFill>
            <a:ln w="2540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</a:gradFill>
            </a:ln>
            <a:effectLst>
              <a:outerShdw blurRad="1016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015" b="1">
                <a:solidFill>
                  <a:prstClr val="white"/>
                </a:solidFill>
              </a:endParaRPr>
            </a:p>
          </p:txBody>
        </p:sp>
        <p:grpSp>
          <p:nvGrpSpPr>
            <p:cNvPr id="15364" name="组合 4"/>
            <p:cNvGrpSpPr/>
            <p:nvPr/>
          </p:nvGrpSpPr>
          <p:grpSpPr>
            <a:xfrm>
              <a:off x="3471676" y="2283134"/>
              <a:ext cx="118508" cy="118509"/>
              <a:chOff x="4486616" y="3001075"/>
              <a:chExt cx="274695" cy="274699"/>
            </a:xfrm>
          </p:grpSpPr>
          <p:sp>
            <p:nvSpPr>
              <p:cNvPr id="15365" name="椭圆 25"/>
              <p:cNvSpPr/>
              <p:nvPr/>
            </p:nvSpPr>
            <p:spPr>
              <a:xfrm rot="16200000">
                <a:off x="4485528" y="3001392"/>
                <a:ext cx="274702" cy="274561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5366" name="椭圆 26"/>
              <p:cNvSpPr/>
              <p:nvPr/>
            </p:nvSpPr>
            <p:spPr>
              <a:xfrm>
                <a:off x="4387220" y="2759656"/>
                <a:ext cx="466047" cy="491021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5367" name="组合 5"/>
            <p:cNvGrpSpPr/>
            <p:nvPr/>
          </p:nvGrpSpPr>
          <p:grpSpPr>
            <a:xfrm>
              <a:off x="3172171" y="2283134"/>
              <a:ext cx="118508" cy="118509"/>
              <a:chOff x="4486616" y="3001075"/>
              <a:chExt cx="274695" cy="274699"/>
            </a:xfrm>
          </p:grpSpPr>
          <p:sp>
            <p:nvSpPr>
              <p:cNvPr id="15368" name="椭圆 23"/>
              <p:cNvSpPr/>
              <p:nvPr/>
            </p:nvSpPr>
            <p:spPr>
              <a:xfrm rot="16200000">
                <a:off x="4488632" y="3001392"/>
                <a:ext cx="274702" cy="274561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5369" name="椭圆 24"/>
              <p:cNvSpPr/>
              <p:nvPr/>
            </p:nvSpPr>
            <p:spPr>
              <a:xfrm>
                <a:off x="4387220" y="2759656"/>
                <a:ext cx="466047" cy="491021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5370" name="组合 6"/>
            <p:cNvGrpSpPr>
              <a:grpSpLocks noGrp="1" noChangeAspect="1"/>
            </p:cNvGrpSpPr>
            <p:nvPr/>
          </p:nvGrpSpPr>
          <p:grpSpPr>
            <a:xfrm>
              <a:off x="3202082" y="2161737"/>
              <a:ext cx="361529" cy="235113"/>
              <a:chOff x="4318304" y="3089060"/>
              <a:chExt cx="384317" cy="61430"/>
            </a:xfrm>
          </p:grpSpPr>
        </p:grpSp>
        <p:sp>
          <p:nvSpPr>
            <p:cNvPr id="15371" name="文本框 16"/>
            <p:cNvSpPr/>
            <p:nvPr/>
          </p:nvSpPr>
          <p:spPr>
            <a:xfrm>
              <a:off x="3960320" y="2044671"/>
              <a:ext cx="2919972" cy="653268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ctr"/>
              <a:r>
                <a:rPr sz="2700" b="1" kern="0">
                  <a:solidFill>
                    <a:prstClr val="white"/>
                  </a:solidFill>
                  <a:latin typeface="黑体" pitchFamily="49" charset="-122"/>
                  <a:ea typeface="黑体" pitchFamily="49" charset="-122"/>
                </a:rPr>
                <a:t>重点突破</a:t>
              </a:r>
            </a:p>
          </p:txBody>
        </p:sp>
        <p:grpSp>
          <p:nvGrpSpPr>
            <p:cNvPr id="15372" name="组合 9"/>
            <p:cNvGrpSpPr>
              <a:grpSpLocks noGrp="1" noChangeAspect="1"/>
            </p:cNvGrpSpPr>
            <p:nvPr/>
          </p:nvGrpSpPr>
          <p:grpSpPr>
            <a:xfrm>
              <a:off x="2292908" y="2072845"/>
              <a:ext cx="647360" cy="550720"/>
              <a:chOff x="3108756" y="2110160"/>
              <a:chExt cx="745081" cy="698920"/>
            </a:xfrm>
          </p:grpSpPr>
        </p:grpSp>
        <p:grpSp>
          <p:nvGrpSpPr>
            <p:cNvPr id="15373" name="组合 9"/>
            <p:cNvGrpSpPr/>
            <p:nvPr/>
          </p:nvGrpSpPr>
          <p:grpSpPr>
            <a:xfrm>
              <a:off x="3709827" y="2081394"/>
              <a:ext cx="663073" cy="571160"/>
              <a:chOff x="4946438" y="2775191"/>
              <a:chExt cx="884098" cy="761546"/>
            </a:xfrm>
          </p:grpSpPr>
          <p:sp>
            <p:nvSpPr>
              <p:cNvPr id="15374" name="椭圆 11"/>
              <p:cNvSpPr/>
              <p:nvPr/>
            </p:nvSpPr>
            <p:spPr>
              <a:xfrm>
                <a:off x="4990474" y="2774608"/>
                <a:ext cx="743374" cy="74375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5375" name="文本框 28"/>
              <p:cNvSpPr/>
              <p:nvPr/>
            </p:nvSpPr>
            <p:spPr>
              <a:xfrm>
                <a:off x="4946438" y="2824081"/>
                <a:ext cx="884098" cy="712656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r>
                  <a:rPr lang="en-US" altLang="zh-CN" sz="2100" b="1" kern="0">
                    <a:solidFill>
                      <a:srgbClr val="FFB850"/>
                    </a:solidFill>
                    <a:latin typeface="Impact" pitchFamily="34" charset="0"/>
                  </a:rPr>
                  <a:t>02</a:t>
                </a:r>
                <a:endParaRPr sz="2100" b="1" kern="0">
                  <a:solidFill>
                    <a:srgbClr val="FFB850"/>
                  </a:solidFill>
                  <a:latin typeface="Impact" pitchFamily="34" charset="0"/>
                </a:endParaRPr>
              </a:p>
            </p:txBody>
          </p:sp>
        </p:grpSp>
      </p:grpSp>
      <p:sp>
        <p:nvSpPr>
          <p:cNvPr id="15376" name="矩形 1">
            <a:hlinkClick r:id="rId3" action="ppaction://hlinksldjump"/>
          </p:cNvPr>
          <p:cNvSpPr/>
          <p:nvPr/>
        </p:nvSpPr>
        <p:spPr>
          <a:xfrm>
            <a:off x="1471613" y="1563688"/>
            <a:ext cx="6326187" cy="461962"/>
          </a:xfrm>
          <a:prstGeom prst="rect">
            <a:avLst/>
          </a:prstGeom>
          <a:solidFill>
            <a:srgbClr val="E56666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·1 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光现象辨析</a:t>
            </a:r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(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光的折射现象</a:t>
            </a:r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) [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高频考点</a:t>
            </a:r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]</a:t>
            </a:r>
            <a:endParaRPr sz="2400" b="1" kern="0">
              <a:solidFill>
                <a:prstClr val="white"/>
              </a:solidFill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15377" name="矩形 2">
            <a:hlinkClick r:id="rId4" action="ppaction://hlinksldjump"/>
          </p:cNvPr>
          <p:cNvSpPr/>
          <p:nvPr/>
        </p:nvSpPr>
        <p:spPr>
          <a:xfrm>
            <a:off x="1485900" y="2305050"/>
            <a:ext cx="6326188" cy="461963"/>
          </a:xfrm>
          <a:prstGeom prst="rect">
            <a:avLst/>
          </a:prstGeom>
          <a:solidFill>
            <a:srgbClr val="00B7CA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·2 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光的折射规律及作图</a:t>
            </a:r>
          </a:p>
        </p:txBody>
      </p:sp>
      <p:sp>
        <p:nvSpPr>
          <p:cNvPr id="15378" name="矩形 3">
            <a:hlinkClick r:id="rId5" action="ppaction://hlinksldjump"/>
          </p:cNvPr>
          <p:cNvSpPr/>
          <p:nvPr/>
        </p:nvSpPr>
        <p:spPr>
          <a:xfrm>
            <a:off x="1458913" y="3067050"/>
            <a:ext cx="6326187" cy="461963"/>
          </a:xfrm>
          <a:prstGeom prst="rect">
            <a:avLst/>
          </a:prstGeom>
          <a:solidFill>
            <a:srgbClr val="EF9F9F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·3 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实验：探究光的折射规律</a:t>
            </a:r>
          </a:p>
        </p:txBody>
      </p:sp>
      <p:pic>
        <p:nvPicPr>
          <p:cNvPr id="15379" name="Picture 7" descr="C:\Users\Administrator\Desktop\习题课件\返回框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72450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3730389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6" grpId="0" animBg="1"/>
      <p:bldP spid="15377" grpId="0" animBg="1"/>
      <p:bldP spid="1537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 Box 22"/>
          <p:cNvSpPr txBox="1">
            <a:spLocks noChangeArrowheads="1"/>
          </p:cNvSpPr>
          <p:nvPr/>
        </p:nvSpPr>
        <p:spPr bwMode="auto">
          <a:xfrm>
            <a:off x="323850" y="954088"/>
            <a:ext cx="8569325" cy="365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539750" indent="-539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357505" indent="-354965" algn="just">
              <a:lnSpc>
                <a:spcPct val="140000"/>
              </a:lnSpc>
            </a:pP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【典例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1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】【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2019·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福州模拟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·2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分】宋代范仲淹的《岳阳楼记》的描述中蕴含了丰富的光学知识，如下词句与物理知识相符的是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　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)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718820" indent="-354965" algn="just">
              <a:lnSpc>
                <a:spcPct val="14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A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锦鳞游泳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，看到的水中鱼是实像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718820" indent="-354965" algn="just">
              <a:lnSpc>
                <a:spcPct val="14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B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皓月千里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，皎洁的月亮是光源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718820" indent="-354965" algn="just">
              <a:lnSpc>
                <a:spcPct val="14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C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浮光跃金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，湖面波动的光闪着金色是光的折射现象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718820" indent="-354965" algn="just">
              <a:lnSpc>
                <a:spcPct val="14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D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静影沉璧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，如玉璧一样的月亮的倒影是光的反射现象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17410" name="矩形 15"/>
          <p:cNvSpPr>
            <a:spLocks noChangeArrowheads="1"/>
          </p:cNvSpPr>
          <p:nvPr/>
        </p:nvSpPr>
        <p:spPr bwMode="auto">
          <a:xfrm>
            <a:off x="539750" y="614363"/>
            <a:ext cx="698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重点</a:t>
            </a:r>
            <a:r>
              <a:rPr lang="en-US" altLang="zh-CN" sz="2400" b="1" kern="0">
                <a:solidFill>
                  <a:srgbClr val="E46C0A"/>
                </a:solidFill>
                <a:latin typeface="Times New Roman" pitchFamily="18" charset="0"/>
              </a:rPr>
              <a:t>1    </a:t>
            </a:r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光现象辨析</a:t>
            </a:r>
            <a:r>
              <a:rPr lang="en-US" altLang="zh-CN" sz="2400" b="1" kern="0">
                <a:solidFill>
                  <a:srgbClr val="E46C0A"/>
                </a:solidFill>
                <a:latin typeface="Times New Roman" pitchFamily="18" charset="0"/>
              </a:rPr>
              <a:t>(</a:t>
            </a:r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光的折射现象</a:t>
            </a:r>
            <a:r>
              <a:rPr lang="en-US" altLang="zh-CN" sz="2400" b="1" kern="0">
                <a:solidFill>
                  <a:srgbClr val="E46C0A"/>
                </a:solidFill>
                <a:latin typeface="Times New Roman" pitchFamily="18" charset="0"/>
              </a:rPr>
              <a:t>) </a:t>
            </a:r>
            <a:r>
              <a:rPr lang="en-US" altLang="zh-CN" sz="2400" b="1" kern="0">
                <a:solidFill>
                  <a:srgbClr val="953735"/>
                </a:solidFill>
                <a:latin typeface="Times New Roman" pitchFamily="18" charset="0"/>
              </a:rPr>
              <a:t>【</a:t>
            </a:r>
            <a:r>
              <a:rPr sz="2400" b="1" kern="0">
                <a:solidFill>
                  <a:srgbClr val="953735"/>
                </a:solidFill>
                <a:latin typeface="Times New Roman" pitchFamily="18" charset="0"/>
              </a:rPr>
              <a:t>高频考点</a:t>
            </a:r>
            <a:r>
              <a:rPr lang="en-US" altLang="zh-CN" sz="2400" b="1" kern="0">
                <a:solidFill>
                  <a:srgbClr val="953735"/>
                </a:solidFill>
                <a:latin typeface="Times New Roman" pitchFamily="18" charset="0"/>
              </a:rPr>
              <a:t>】</a:t>
            </a:r>
            <a:endParaRPr sz="2400" b="1" kern="0">
              <a:solidFill>
                <a:srgbClr val="953735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978507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r="http://schemas.openxmlformats.org/officeDocument/2006/relationships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656</Words>
  <Application>Microsoft Office PowerPoint</Application>
  <PresentationFormat>全屏显示(16:9)</PresentationFormat>
  <Paragraphs>139</Paragraphs>
  <Slides>32</Slides>
  <Notes>7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32</vt:i4>
      </vt:variant>
    </vt:vector>
  </HeadingPairs>
  <TitlesOfParts>
    <vt:vector size="34" baseType="lpstr">
      <vt:lpstr>Office 主题</vt:lpstr>
      <vt:lpstr>2_自定义设计方案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4</cp:revision>
  <dcterms:created xsi:type="dcterms:W3CDTF">2021-03-14T01:54:00Z</dcterms:created>
  <dcterms:modified xsi:type="dcterms:W3CDTF">2021-03-14T01:56:52Z</dcterms:modified>
</cp:coreProperties>
</file>