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5"/>
  </p:notesMasterIdLst>
  <p:sldIdLst>
    <p:sldId id="256" r:id="rId2"/>
    <p:sldId id="270" r:id="rId3"/>
    <p:sldId id="261" r:id="rId4"/>
    <p:sldId id="260" r:id="rId5"/>
    <p:sldId id="265" r:id="rId6"/>
    <p:sldId id="269" r:id="rId7"/>
    <p:sldId id="267" r:id="rId8"/>
    <p:sldId id="266" r:id="rId9"/>
    <p:sldId id="271" r:id="rId10"/>
    <p:sldId id="272" r:id="rId11"/>
    <p:sldId id="279" r:id="rId12"/>
    <p:sldId id="280" r:id="rId13"/>
    <p:sldId id="274" r:id="rId14"/>
    <p:sldId id="278" r:id="rId15"/>
    <p:sldId id="264" r:id="rId16"/>
    <p:sldId id="276" r:id="rId17"/>
    <p:sldId id="281" r:id="rId18"/>
    <p:sldId id="287" r:id="rId19"/>
    <p:sldId id="284" r:id="rId20"/>
    <p:sldId id="282" r:id="rId21"/>
    <p:sldId id="285" r:id="rId22"/>
    <p:sldId id="288" r:id="rId23"/>
    <p:sldId id="286" r:id="rId24"/>
  </p:sldIdLst>
  <p:sldSz cx="9144000" cy="6858000" type="screen4x3"/>
  <p:notesSz cx="6858000" cy="9144000"/>
  <p:custDataLst>
    <p:tags r:id="rId26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5pPr>
    <a:lvl6pPr marL="22860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6pPr>
    <a:lvl7pPr marL="27432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7pPr>
    <a:lvl8pPr marL="32004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8pPr>
    <a:lvl9pPr marL="3657600" algn="l" defTabSz="914400" rtl="0" eaLnBrk="1" latinLnBrk="0" hangingPunct="1">
      <a:defRPr sz="5400" kern="1200">
        <a:solidFill>
          <a:schemeClr val="tx1"/>
        </a:solidFill>
        <a:latin typeface="Times New Roman" pitchFamily="18" charset="0"/>
        <a:ea typeface="楷体_GB2312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  <p:ext uri="{1BD7E111-0CB8-44D6-8891-C1BB2F81B7CC}">
      <p1710:readonlyRecommended xmlns:p1710="http://schemas.microsoft.com/office/powerpoint/2017/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35" autoAdjust="0"/>
    <p:restoredTop sz="94660"/>
  </p:normalViewPr>
  <p:slideViewPr>
    <p:cSldViewPr>
      <p:cViewPr varScale="1">
        <p:scale>
          <a:sx n="108" d="100"/>
          <a:sy n="108" d="100"/>
        </p:scale>
        <p:origin x="-170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EF2A74E2-9631-4B0B-84DE-87A3A25C70EE}" type="datetimeFigureOut">
              <a:rPr lang="zh-CN" altLang="en-US"/>
              <a:pPr>
                <a:defRPr/>
              </a:pPr>
              <a:t>2020/11/2</a:t>
            </a:fld>
            <a:endParaRPr lang="en-US" altLang="zh-CN"/>
          </a:p>
        </p:txBody>
      </p:sp>
      <p:sp>
        <p:nvSpPr>
          <p:cNvPr id="2150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</a:ln>
        </p:spPr>
      </p:sp>
      <p:sp>
        <p:nvSpPr>
          <p:cNvPr id="132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noProof="0" smtClean="0"/>
              <a:t>单击此处编辑母版文本样式</a:t>
            </a:r>
          </a:p>
          <a:p>
            <a:pPr lvl="1"/>
            <a:r>
              <a:rPr lang="zh-CN" altLang="en-US" noProof="0" smtClean="0"/>
              <a:t>第二级</a:t>
            </a:r>
          </a:p>
          <a:p>
            <a:pPr lvl="2"/>
            <a:r>
              <a:rPr lang="zh-CN" altLang="en-US" noProof="0" smtClean="0"/>
              <a:t>第三级</a:t>
            </a:r>
          </a:p>
          <a:p>
            <a:pPr lvl="3"/>
            <a:r>
              <a:rPr lang="zh-CN" altLang="en-US" noProof="0" smtClean="0"/>
              <a:t>第四级</a:t>
            </a:r>
          </a:p>
          <a:p>
            <a:pPr lvl="4"/>
            <a:r>
              <a:rPr lang="zh-CN" altLang="en-US" noProof="0" smtClean="0"/>
              <a:t>第五级</a:t>
            </a:r>
          </a:p>
        </p:txBody>
      </p:sp>
      <p:sp>
        <p:nvSpPr>
          <p:cNvPr id="132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32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pPr>
              <a:defRPr/>
            </a:pPr>
            <a:fld id="{13EF6AFB-A462-46F8-BFB2-51B1DF15F985}" type="slidenum">
              <a:rPr lang="zh-CN" altLang="en-US"/>
              <a:pPr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0795912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宋体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6A4688-8897-42FE-A987-2AC27B28DE2D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281528-5970-40A2-BA50-931612DD2037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770C2F-09D4-4A76-9B88-46BA990003BE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zh-CN" altLang="en-US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FFF27C-0B82-4ED7-990F-24EAB2E48B2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2C82FE-6D02-4C71-873C-2284B3FEDA1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2709ED-3D7A-4AFD-AEAE-30203E9713E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00C16-7855-4051-8E73-3C3010BEAFA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7439D1-2EEA-4995-8237-64D374282D0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02089-46CD-4C37-8C95-A13A4A258DF2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B55580-EF05-4F8D-A5EE-A8DEF5C879B4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EF0B2E-534F-455A-B38F-C47ED73C3FFF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CN" altLang="en-US" noProof="0" smtClean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0805AF-92F0-4BDB-B8A3-9F2B4D1D7323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fld id="{0FBE6246-DB49-467D-99E2-2DFB33C7EBBA}" type="slidenum">
              <a:rPr lang="en-US" altLang="zh-CN"/>
              <a:pPr>
                <a:defRPr/>
              </a:pPr>
              <a:t>‹#›</a:t>
            </a:fld>
            <a:endParaRPr lang="en-US" altLang="zh-C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宋体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990600"/>
            <a:ext cx="8077200" cy="1470025"/>
          </a:xfrm>
        </p:spPr>
        <p:txBody>
          <a:bodyPr/>
          <a:lstStyle/>
          <a:p>
            <a:pPr eaLnBrk="1" hangingPunct="1"/>
            <a:r>
              <a:rPr lang="zh-CN" altLang="en-US" sz="2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第十六章 电压 电阻</a:t>
            </a:r>
            <a:br>
              <a:rPr lang="zh-CN" altLang="en-US" sz="2800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第</a:t>
            </a:r>
            <a:r>
              <a:rPr lang="en-US" altLang="zh-CN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b="1" dirty="0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节  变阻器</a:t>
            </a:r>
          </a:p>
        </p:txBody>
      </p:sp>
      <p:sp>
        <p:nvSpPr>
          <p:cNvPr id="2" name="副标题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304800"/>
            <a:ext cx="8229600" cy="1477963"/>
          </a:xfrm>
        </p:spPr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调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  <a:b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</a:br>
            <a:r>
              <a:rPr lang="zh-CN" altLang="en-US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实验：用滑动变阻器改变小灯泡的亮度</a:t>
            </a:r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4648200"/>
            <a:ext cx="8229600" cy="2011363"/>
          </a:xfrm>
        </p:spPr>
        <p:txBody>
          <a:bodyPr/>
          <a:lstStyle/>
          <a:p>
            <a:pPr>
              <a:buFontTx/>
              <a:buNone/>
            </a:pPr>
            <a:r>
              <a:rPr lang="zh-CN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①闭合开关前滑片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要放在哪个位置，为什么？</a:t>
            </a:r>
            <a:endParaRPr lang="en-US" altLang="zh-CN" sz="28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答：滑片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放在滑动变阻器的阻止最大处。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保护电路。</a:t>
            </a:r>
          </a:p>
        </p:txBody>
      </p:sp>
      <p:pic>
        <p:nvPicPr>
          <p:cNvPr id="12292" name="Picture 6" descr="九年物理笔记 16-04变阻器0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3400" y="1828800"/>
            <a:ext cx="3810000" cy="256222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5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59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819400"/>
            <a:ext cx="8229600" cy="36576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②为什么有时连接最后一根导线灯泡立即亮？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答：连接元件前开关没有断开。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③滑动变阻器怎样改变灯泡亮度？</a:t>
            </a:r>
            <a:endParaRPr lang="en-US" altLang="zh-CN" sz="28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答：滑片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移动可改变连入电路的电阻丝长度，而改变连入电路的电阻大小，进而改变电路总电阻和电流大小，从而改变灯泡两端的电压，改变灯泡亮度。</a:t>
            </a:r>
          </a:p>
        </p:txBody>
      </p:sp>
      <p:pic>
        <p:nvPicPr>
          <p:cNvPr id="13315" name="Picture 6" descr="九年物理笔记 16-04变阻器0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3400" y="381000"/>
            <a:ext cx="3810000" cy="256222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59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59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内容占位符 2"/>
          <p:cNvSpPr>
            <a:spLocks noGrp="1"/>
          </p:cNvSpPr>
          <p:nvPr>
            <p:ph idx="1"/>
          </p:nvPr>
        </p:nvSpPr>
        <p:spPr>
          <a:xfrm>
            <a:off x="457200" y="838200"/>
            <a:ext cx="8458200" cy="528796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．滑动变阻器的作用：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1">
              <a:buFontTx/>
              <a:buNone/>
            </a:pPr>
            <a:r>
              <a:rPr lang="zh-CN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改变电路中的电阻以及用电器两端的电压；</a:t>
            </a:r>
            <a:endParaRPr lang="en-US" altLang="zh-CN" sz="32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lvl="1">
              <a:buFontTx/>
              <a:buNone/>
            </a:pPr>
            <a:r>
              <a:rPr lang="zh-CN" altLang="zh-CN" sz="32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保护电路。</a:t>
            </a:r>
            <a:endParaRPr lang="en-US" altLang="zh-CN" sz="32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lvl="1">
              <a:buFontTx/>
              <a:buNone/>
            </a:pPr>
            <a:endParaRPr lang="zh-CN" altLang="zh-CN" sz="32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FontTx/>
              <a:buNone/>
            </a:pP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．滑动变阻器的特点：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Clr>
                <a:schemeClr val="bg1"/>
              </a:buClr>
            </a:pPr>
            <a:r>
              <a:rPr lang="zh-CN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能改变连入电路的电阻，但不能显示连入电路的阻值。</a:t>
            </a:r>
          </a:p>
          <a:p>
            <a:endParaRPr lang="zh-CN" altLang="en-US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三、电阻器的应用</a:t>
            </a:r>
          </a:p>
        </p:txBody>
      </p:sp>
      <p:sp>
        <p:nvSpPr>
          <p:cNvPr id="1280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001000" cy="49530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．电阻箱</a:t>
            </a:r>
          </a:p>
          <a:p>
            <a:pPr>
              <a:buFontTx/>
              <a:buNone/>
            </a:pP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）特点：电阻箱能跳跃式改变电阻，显示电阻大小。</a:t>
            </a:r>
          </a:p>
        </p:txBody>
      </p:sp>
      <p:pic>
        <p:nvPicPr>
          <p:cNvPr id="15364" name="Picture 6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990600" y="3200400"/>
            <a:ext cx="3352800" cy="3213100"/>
          </a:xfrm>
          <a:prstGeom prst="rect">
            <a:avLst/>
          </a:prstGeom>
          <a:noFill/>
          <a:ln w="38100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80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r8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09600" y="2514600"/>
            <a:ext cx="2819400" cy="3649663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" name="Picture 5" descr="R5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657600" y="4572000"/>
            <a:ext cx="5214938" cy="14478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7" name="内容占位符 6"/>
          <p:cNvSpPr>
            <a:spLocks noGrp="1"/>
          </p:cNvSpPr>
          <p:nvPr>
            <p:ph idx="1"/>
          </p:nvPr>
        </p:nvSpPr>
        <p:spPr>
          <a:xfrm>
            <a:off x="533400" y="457200"/>
            <a:ext cx="8229600" cy="2438400"/>
          </a:xfrm>
        </p:spPr>
        <p:txBody>
          <a:bodyPr/>
          <a:lstStyle/>
          <a:p>
            <a:pPr>
              <a:buFontTx/>
              <a:buNone/>
              <a:defRPr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）读数：</a:t>
            </a:r>
            <a:endParaRPr lang="en-US" altLang="zh-CN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 marL="514350" indent="-514350">
              <a:buClr>
                <a:schemeClr val="bg1"/>
              </a:buClr>
              <a:buFont typeface="Wingdings" pitchFamily="2" charset="2"/>
              <a:buChar char="n"/>
              <a:defRPr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各旋盘对应指示点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读数乘以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面板上标记的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倍数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，再相加就是电阻箱接入的电阻值。</a:t>
            </a:r>
          </a:p>
          <a:p>
            <a:pPr>
              <a:defRPr/>
            </a:pPr>
            <a:endParaRPr lang="zh-CN" altLang="en-US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6" name="矩形 5"/>
          <p:cNvSpPr>
            <a:spLocks noChangeArrowheads="1"/>
          </p:cNvSpPr>
          <p:nvPr/>
        </p:nvSpPr>
        <p:spPr bwMode="auto">
          <a:xfrm>
            <a:off x="3657600" y="2971800"/>
            <a:ext cx="2133600" cy="1754188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r>
              <a:rPr lang="zh-CN" altLang="en-US" sz="3600" b="1">
                <a:solidFill>
                  <a:schemeClr val="accent2"/>
                </a:solidFill>
                <a:ea typeface="楷体" pitchFamily="49" charset="-122"/>
                <a:cs typeface="Times New Roman" pitchFamily="18" charset="0"/>
              </a:rPr>
              <a:t>旋钮式</a:t>
            </a:r>
            <a:endParaRPr lang="en-US" altLang="zh-CN" sz="3600" b="1">
              <a:solidFill>
                <a:schemeClr val="accent2"/>
              </a:solidFill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endParaRPr lang="en-US" altLang="zh-CN" sz="3600" b="1">
              <a:solidFill>
                <a:schemeClr val="accent2"/>
              </a:solidFill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sz="3600" b="1">
                <a:solidFill>
                  <a:schemeClr val="accent2"/>
                </a:solidFill>
                <a:ea typeface="楷体" pitchFamily="49" charset="-122"/>
                <a:cs typeface="Times New Roman" pitchFamily="18" charset="0"/>
              </a:rPr>
              <a:t>插拔式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http://image.suning.cn/content/catentries/00000000010330/000000000103305672/fullimage/000000000103305672_1f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791200" y="304800"/>
            <a:ext cx="3048000" cy="30480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17411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/>
          <a:lstStyle/>
          <a:p>
            <a:pPr algn="l"/>
            <a:r>
              <a:rPr lang="en-US" altLang="zh-CN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．电位器：</a:t>
            </a:r>
          </a:p>
        </p:txBody>
      </p:sp>
      <p:sp>
        <p:nvSpPr>
          <p:cNvPr id="11776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609600" y="990600"/>
            <a:ext cx="8229600" cy="685800"/>
          </a:xfrm>
        </p:spPr>
        <p:txBody>
          <a:bodyPr/>
          <a:lstStyle/>
          <a:p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通过机械式旋钮调节阻值大小。</a:t>
            </a:r>
          </a:p>
        </p:txBody>
      </p:sp>
      <p:pic>
        <p:nvPicPr>
          <p:cNvPr id="17413" name="Picture 11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81000" y="3810000"/>
            <a:ext cx="2352675" cy="2362200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17414" name="Picture 2" descr="E:\01商乐\05区工作\04课题组\做ppt\16章 电压电阻\电压电阻图\16-4-5.JPG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81000" y="1600201"/>
            <a:ext cx="4156799" cy="198120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" name="Picture 2" descr="07104010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352800" y="3352799"/>
            <a:ext cx="4800600" cy="3088009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8" name="矩形 7"/>
          <p:cNvSpPr/>
          <p:nvPr/>
        </p:nvSpPr>
        <p:spPr>
          <a:xfrm>
            <a:off x="5486400" y="6096000"/>
            <a:ext cx="3429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/>
              <a:buNone/>
            </a:pPr>
            <a:r>
              <a:rPr lang="zh-CN" altLang="en-US" sz="2400" b="1" smtClean="0">
                <a:ea typeface="楷体" pitchFamily="49" charset="-122"/>
                <a:cs typeface="Times New Roman" pitchFamily="18" charset="0"/>
              </a:rPr>
              <a:t>汽车油量表原理</a:t>
            </a:r>
            <a:endParaRPr lang="zh-CN" altLang="en-US" sz="2400" b="1"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7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77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7768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ontrols>
      <mc:AlternateContent xmlns:mc="http://schemas.openxmlformats.org/markup-compatibility/2006">
        <mc:Choice xmlns:v="urn:schemas-microsoft-com:vml" Requires="v">
          <p:control spid="1041" name="ShockwaveFlash1" r:id="rId2" imgW="8230313" imgH="6248942"/>
        </mc:Choice>
        <mc:Fallback>
          <p:control name="ShockwaveFlash1" r:id="rId2" imgW="8230313" imgH="6248942">
            <p:pic>
              <p:nvPicPr>
                <p:cNvPr id="0" name="ShockwaveFlash1"/>
                <p:cNvPicPr>
                  <a:picLocks noChangeArrowheads="1" noChangeShapeType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57200" y="228600"/>
                  <a:ext cx="8229600" cy="62484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</a:extLst>
              </p:spPr>
            </p:pic>
          </p:control>
        </mc:Fallback>
      </mc:AlternateContent>
    </p:controls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7" name="Picture 3" descr="G:\我的物理\2020秋物理九上课件\2020秋物理九上课件16-04变阻器\思维导图16-04变阻器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52400" y="990600"/>
            <a:ext cx="8831920" cy="5410200"/>
          </a:xfrm>
          <a:prstGeom prst="rect">
            <a:avLst/>
          </a:prstGeom>
          <a:noFill/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z="36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楷体" pitchFamily="49" charset="-122"/>
                <a:ea typeface="楷体" pitchFamily="49" charset="-122"/>
              </a:rPr>
              <a:t>本课小结</a:t>
            </a:r>
            <a:endParaRPr lang="zh-CN" altLang="en-US" sz="360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</a:p>
        </p:txBody>
      </p:sp>
      <p:sp>
        <p:nvSpPr>
          <p:cNvPr id="19459" name="内容占位符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267200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2019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秋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•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内江期末）如图，是实验电路正确连接完毕后，滑动变阻器接入电路的四种情形。当闭合开关进行实验时，滑片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必须向左移动的是（　　）</a:t>
            </a:r>
          </a:p>
          <a:p>
            <a:endParaRPr lang="zh-CN" altLang="en-US" sz="2400" b="1" smtClean="0">
              <a:solidFill>
                <a:schemeClr val="accent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33794" name="Picture 2" descr="D:\我的文档\Pictures\119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62000" y="2438400"/>
            <a:ext cx="6079518" cy="33528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38200" y="579120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</a:rPr>
              <a:t>答案：</a:t>
            </a:r>
            <a:r>
              <a:rPr lang="en-US" altLang="zh-CN" sz="2800" b="1" smtClean="0">
                <a:solidFill>
                  <a:srgbClr val="FF0000"/>
                </a:solidFill>
              </a:rPr>
              <a:t>B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</a:p>
        </p:txBody>
      </p:sp>
      <p:sp>
        <p:nvSpPr>
          <p:cNvPr id="19459" name="内容占位符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495800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2020•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淮安区模拟）如图所示，有关滑动变阻器的使用，说法正确的是（　　）</a:t>
            </a:r>
          </a:p>
          <a:p>
            <a:pPr>
              <a:buNone/>
            </a:pP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．接线柱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端接进电路为定值电阻</a:t>
            </a:r>
          </a:p>
          <a:p>
            <a:pPr>
              <a:buNone/>
            </a:pP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．接线柱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端接进电路为一根导线</a:t>
            </a:r>
          </a:p>
          <a:p>
            <a:pPr>
              <a:buNone/>
            </a:pP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端接进电路，电流方向为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C→P→B</a:t>
            </a:r>
          </a:p>
          <a:p>
            <a:pPr>
              <a:buNone/>
            </a:pP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端接进电路，向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端移动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，电阻增大</a:t>
            </a:r>
            <a:endParaRPr lang="en-US" altLang="zh-CN" sz="2400" b="1" smtClean="0">
              <a:solidFill>
                <a:schemeClr val="accent2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endParaRPr lang="zh-CN" altLang="en-US" sz="2400" b="1" smtClean="0">
              <a:solidFill>
                <a:srgbClr val="FF0000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pic>
        <p:nvPicPr>
          <p:cNvPr id="32770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72000" y="4191000"/>
            <a:ext cx="3943350" cy="17526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23" name="Picture 1" descr="E:\01商乐\05区工作\04课题组\做ppt\16章 电压电阻\电压电阻图\16-4-1.JP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" y="3048000"/>
            <a:ext cx="6019800" cy="3481388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4099" name="Group 9"/>
          <p:cNvGrpSpPr/>
          <p:nvPr/>
        </p:nvGrpSpPr>
        <p:grpSpPr>
          <a:xfrm>
            <a:off x="381000" y="228600"/>
            <a:ext cx="3698875" cy="1441450"/>
            <a:chOff x="432" y="432"/>
            <a:chExt cx="2997" cy="1168"/>
          </a:xfrm>
        </p:grpSpPr>
        <p:pic>
          <p:nvPicPr>
            <p:cNvPr id="4105" name="Picture 5"/>
            <p:cNvPicPr>
              <a:picLocks noChangeAspect="1" noChangeArrowheads="1"/>
            </p:cNvPicPr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432" y="607"/>
              <a:ext cx="1392" cy="625"/>
            </a:xfrm>
            <a:prstGeom prst="rect">
              <a:avLst/>
            </a:prstGeom>
            <a:noFill/>
            <a:ln w="38100">
              <a:noFill/>
              <a:miter lim="800000"/>
            </a:ln>
          </p:spPr>
        </p:pic>
        <p:pic>
          <p:nvPicPr>
            <p:cNvPr id="4106" name="Picture 6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2208" y="432"/>
              <a:ext cx="1221" cy="879"/>
            </a:xfrm>
            <a:prstGeom prst="rect">
              <a:avLst/>
            </a:prstGeom>
            <a:noFill/>
            <a:ln w="38100">
              <a:noFill/>
              <a:miter lim="800000"/>
            </a:ln>
          </p:spPr>
        </p:pic>
        <p:sp>
          <p:nvSpPr>
            <p:cNvPr id="4107" name="Freeform 7"/>
            <p:cNvSpPr/>
            <p:nvPr/>
          </p:nvSpPr>
          <p:spPr bwMode="auto">
            <a:xfrm>
              <a:off x="1775" y="895"/>
              <a:ext cx="528" cy="161"/>
            </a:xfrm>
            <a:custGeom>
              <a:avLst/>
              <a:gdLst>
                <a:gd name="T0" fmla="*/ 0 w 528"/>
                <a:gd name="T1" fmla="*/ 64 h 160"/>
                <a:gd name="T2" fmla="*/ 336 w 528"/>
                <a:gd name="T3" fmla="*/ 16 h 160"/>
                <a:gd name="T4" fmla="*/ 528 w 528"/>
                <a:gd name="T5" fmla="*/ 165 h 160"/>
                <a:gd name="T6" fmla="*/ 0 60000 65536"/>
                <a:gd name="T7" fmla="*/ 0 60000 65536"/>
                <a:gd name="T8" fmla="*/ 0 60000 65536"/>
                <a:gd name="T9" fmla="*/ 0 w 528"/>
                <a:gd name="T10" fmla="*/ 0 h 160"/>
                <a:gd name="T11" fmla="*/ 528 w 528"/>
                <a:gd name="T12" fmla="*/ 160 h 16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28" h="160">
                  <a:moveTo>
                    <a:pt x="0" y="64"/>
                  </a:moveTo>
                  <a:cubicBezTo>
                    <a:pt x="124" y="32"/>
                    <a:pt x="248" y="0"/>
                    <a:pt x="336" y="16"/>
                  </a:cubicBezTo>
                  <a:cubicBezTo>
                    <a:pt x="424" y="32"/>
                    <a:pt x="496" y="136"/>
                    <a:pt x="528" y="160"/>
                  </a:cubicBezTo>
                </a:path>
              </a:pathLst>
            </a:custGeom>
            <a:noFill/>
            <a:ln w="63500">
              <a:solidFill>
                <a:srgbClr val="00008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08" name="Freeform 8"/>
            <p:cNvSpPr/>
            <p:nvPr/>
          </p:nvSpPr>
          <p:spPr bwMode="auto">
            <a:xfrm>
              <a:off x="456" y="1008"/>
              <a:ext cx="2856" cy="592"/>
            </a:xfrm>
            <a:custGeom>
              <a:avLst/>
              <a:gdLst>
                <a:gd name="T0" fmla="*/ 120 w 2856"/>
                <a:gd name="T1" fmla="*/ 0 h 592"/>
                <a:gd name="T2" fmla="*/ 216 w 2856"/>
                <a:gd name="T3" fmla="*/ 336 h 592"/>
                <a:gd name="T4" fmla="*/ 1416 w 2856"/>
                <a:gd name="T5" fmla="*/ 576 h 592"/>
                <a:gd name="T6" fmla="*/ 2616 w 2856"/>
                <a:gd name="T7" fmla="*/ 432 h 592"/>
                <a:gd name="T8" fmla="*/ 2856 w 2856"/>
                <a:gd name="T9" fmla="*/ 96 h 5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856"/>
                <a:gd name="T16" fmla="*/ 0 h 592"/>
                <a:gd name="T17" fmla="*/ 2856 w 2856"/>
                <a:gd name="T18" fmla="*/ 592 h 5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856" h="592">
                  <a:moveTo>
                    <a:pt x="120" y="0"/>
                  </a:moveTo>
                  <a:cubicBezTo>
                    <a:pt x="60" y="120"/>
                    <a:pt x="0" y="240"/>
                    <a:pt x="216" y="336"/>
                  </a:cubicBezTo>
                  <a:cubicBezTo>
                    <a:pt x="432" y="432"/>
                    <a:pt x="1016" y="560"/>
                    <a:pt x="1416" y="576"/>
                  </a:cubicBezTo>
                  <a:cubicBezTo>
                    <a:pt x="1816" y="592"/>
                    <a:pt x="2376" y="512"/>
                    <a:pt x="2616" y="432"/>
                  </a:cubicBezTo>
                  <a:cubicBezTo>
                    <a:pt x="2856" y="352"/>
                    <a:pt x="2856" y="224"/>
                    <a:pt x="2856" y="96"/>
                  </a:cubicBezTo>
                </a:path>
              </a:pathLst>
            </a:custGeom>
            <a:noFill/>
            <a:ln w="63500">
              <a:solidFill>
                <a:srgbClr val="00008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  <p:grpSp>
        <p:nvGrpSpPr>
          <p:cNvPr id="3" name="Group 18"/>
          <p:cNvGrpSpPr/>
          <p:nvPr/>
        </p:nvGrpSpPr>
        <p:grpSpPr>
          <a:xfrm>
            <a:off x="3352800" y="1600200"/>
            <a:ext cx="5181600" cy="2092325"/>
            <a:chOff x="576" y="2160"/>
            <a:chExt cx="4197" cy="1695"/>
          </a:xfrm>
        </p:grpSpPr>
        <p:pic>
          <p:nvPicPr>
            <p:cNvPr id="4101" name="Picture 4" descr="无标题"/>
            <p:cNvPicPr>
              <a:picLocks noChangeAspect="1" noChangeArrowheads="1"/>
            </p:cNvPicPr>
            <p:nvPr/>
          </p:nvPicPr>
          <p:blipFill>
            <a:blip r:embed="rId5"/>
            <a:stretch>
              <a:fillRect/>
            </a:stretch>
          </p:blipFill>
          <p:spPr bwMode="auto">
            <a:xfrm>
              <a:off x="576" y="2160"/>
              <a:ext cx="3216" cy="989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pic>
          <p:nvPicPr>
            <p:cNvPr id="4102" name="Picture 12"/>
            <p:cNvPicPr>
              <a:picLocks noChangeAspect="1" noChangeArrowheads="1"/>
            </p:cNvPicPr>
            <p:nvPr/>
          </p:nvPicPr>
          <p:blipFill>
            <a:blip r:embed="rId4"/>
            <a:stretch>
              <a:fillRect/>
            </a:stretch>
          </p:blipFill>
          <p:spPr bwMode="auto">
            <a:xfrm>
              <a:off x="3552" y="2976"/>
              <a:ext cx="1221" cy="879"/>
            </a:xfrm>
            <a:prstGeom prst="rect">
              <a:avLst/>
            </a:prstGeom>
            <a:noFill/>
            <a:ln w="38100">
              <a:noFill/>
              <a:miter lim="800000"/>
            </a:ln>
          </p:spPr>
        </p:pic>
        <p:sp>
          <p:nvSpPr>
            <p:cNvPr id="4103" name="Freeform 15"/>
            <p:cNvSpPr/>
            <p:nvPr/>
          </p:nvSpPr>
          <p:spPr bwMode="auto">
            <a:xfrm>
              <a:off x="3600" y="2736"/>
              <a:ext cx="1088" cy="768"/>
            </a:xfrm>
            <a:custGeom>
              <a:avLst/>
              <a:gdLst>
                <a:gd name="T0" fmla="*/ 0 w 1088"/>
                <a:gd name="T1" fmla="*/ 0 h 768"/>
                <a:gd name="T2" fmla="*/ 912 w 1088"/>
                <a:gd name="T3" fmla="*/ 288 h 768"/>
                <a:gd name="T4" fmla="*/ 1056 w 1088"/>
                <a:gd name="T5" fmla="*/ 768 h 768"/>
                <a:gd name="T6" fmla="*/ 0 60000 65536"/>
                <a:gd name="T7" fmla="*/ 0 60000 65536"/>
                <a:gd name="T8" fmla="*/ 0 60000 65536"/>
                <a:gd name="T9" fmla="*/ 0 w 1088"/>
                <a:gd name="T10" fmla="*/ 0 h 768"/>
                <a:gd name="T11" fmla="*/ 1088 w 1088"/>
                <a:gd name="T12" fmla="*/ 768 h 76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1088" h="768">
                  <a:moveTo>
                    <a:pt x="0" y="0"/>
                  </a:moveTo>
                  <a:cubicBezTo>
                    <a:pt x="368" y="80"/>
                    <a:pt x="736" y="160"/>
                    <a:pt x="912" y="288"/>
                  </a:cubicBezTo>
                  <a:cubicBezTo>
                    <a:pt x="1088" y="416"/>
                    <a:pt x="1072" y="592"/>
                    <a:pt x="1056" y="768"/>
                  </a:cubicBezTo>
                </a:path>
              </a:pathLst>
            </a:custGeom>
            <a:noFill/>
            <a:ln w="63500">
              <a:solidFill>
                <a:srgbClr val="00008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  <p:sp>
          <p:nvSpPr>
            <p:cNvPr id="4104" name="Freeform 17"/>
            <p:cNvSpPr/>
            <p:nvPr/>
          </p:nvSpPr>
          <p:spPr bwMode="auto">
            <a:xfrm>
              <a:off x="712" y="2784"/>
              <a:ext cx="2936" cy="768"/>
            </a:xfrm>
            <a:custGeom>
              <a:avLst/>
              <a:gdLst>
                <a:gd name="T0" fmla="*/ 56 w 2936"/>
                <a:gd name="T1" fmla="*/ 0 h 768"/>
                <a:gd name="T2" fmla="*/ 152 w 2936"/>
                <a:gd name="T3" fmla="*/ 336 h 768"/>
                <a:gd name="T4" fmla="*/ 968 w 2936"/>
                <a:gd name="T5" fmla="*/ 576 h 768"/>
                <a:gd name="T6" fmla="*/ 1784 w 2936"/>
                <a:gd name="T7" fmla="*/ 480 h 768"/>
                <a:gd name="T8" fmla="*/ 2648 w 2936"/>
                <a:gd name="T9" fmla="*/ 576 h 768"/>
                <a:gd name="T10" fmla="*/ 2936 w 2936"/>
                <a:gd name="T11" fmla="*/ 768 h 768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2936"/>
                <a:gd name="T19" fmla="*/ 0 h 768"/>
                <a:gd name="T20" fmla="*/ 2936 w 2936"/>
                <a:gd name="T21" fmla="*/ 768 h 768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936" h="768">
                  <a:moveTo>
                    <a:pt x="56" y="0"/>
                  </a:moveTo>
                  <a:cubicBezTo>
                    <a:pt x="28" y="120"/>
                    <a:pt x="0" y="240"/>
                    <a:pt x="152" y="336"/>
                  </a:cubicBezTo>
                  <a:cubicBezTo>
                    <a:pt x="304" y="432"/>
                    <a:pt x="696" y="552"/>
                    <a:pt x="968" y="576"/>
                  </a:cubicBezTo>
                  <a:cubicBezTo>
                    <a:pt x="1240" y="600"/>
                    <a:pt x="1504" y="480"/>
                    <a:pt x="1784" y="480"/>
                  </a:cubicBezTo>
                  <a:cubicBezTo>
                    <a:pt x="2064" y="480"/>
                    <a:pt x="2456" y="528"/>
                    <a:pt x="2648" y="576"/>
                  </a:cubicBezTo>
                  <a:cubicBezTo>
                    <a:pt x="2840" y="624"/>
                    <a:pt x="2888" y="696"/>
                    <a:pt x="2936" y="768"/>
                  </a:cubicBezTo>
                </a:path>
              </a:pathLst>
            </a:custGeom>
            <a:noFill/>
            <a:ln w="63500">
              <a:solidFill>
                <a:srgbClr val="000080"/>
              </a:solidFill>
              <a:round/>
            </a:ln>
          </p:spPr>
          <p:txBody>
            <a:bodyPr/>
            <a:lstStyle/>
            <a:p>
              <a:endParaRPr lang="zh-CN" altLang="en-US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39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</a:p>
        </p:txBody>
      </p:sp>
      <p:sp>
        <p:nvSpPr>
          <p:cNvPr id="19459" name="内容占位符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3429000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2019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秋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•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市中区期末）如图，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为导线，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BM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CN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为两根相同的电阻丝，下列说法正确的是（　　）</a:t>
            </a:r>
          </a:p>
          <a:p>
            <a:pPr>
              <a:buNone/>
            </a:pP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接触，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向右移动灯泡变暗</a:t>
            </a:r>
          </a:p>
          <a:p>
            <a:pPr>
              <a:buNone/>
            </a:pP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接触，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向右移动灯泡亮度变亮</a:t>
            </a:r>
          </a:p>
          <a:p>
            <a:pPr>
              <a:buNone/>
            </a:pP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接触，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向左移动灯泡变亮</a:t>
            </a:r>
          </a:p>
          <a:p>
            <a:pPr>
              <a:buNone/>
            </a:pP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S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和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接触，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向右移动灯泡亮度变暗</a:t>
            </a:r>
            <a:endParaRPr lang="en-US" altLang="zh-CN" sz="2400" b="1" smtClean="0">
              <a:solidFill>
                <a:schemeClr val="accent2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buNone/>
            </a:pPr>
            <a:r>
              <a:rPr lang="zh-CN" altLang="en-US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答案：</a:t>
            </a:r>
            <a:r>
              <a:rPr lang="en-US" altLang="zh-CN" sz="24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endParaRPr lang="zh-CN" altLang="en-US" sz="2400" b="1" smtClean="0">
              <a:solidFill>
                <a:srgbClr val="FF0000"/>
              </a:solidFill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</p:txBody>
      </p:sp>
      <p:pic>
        <p:nvPicPr>
          <p:cNvPr id="34818" name="Picture 2" descr="èä¼ç½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3581400" y="3886200"/>
            <a:ext cx="4191000" cy="2566988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</a:p>
        </p:txBody>
      </p:sp>
      <p:sp>
        <p:nvSpPr>
          <p:cNvPr id="19459" name="内容占位符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990600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2019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秋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•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深圳期末）如图所示，使用滑动变阻器，下列四种连接方法中不能调节小灯泡发光的强弱的是（　　）</a:t>
            </a:r>
          </a:p>
        </p:txBody>
      </p:sp>
      <p:pic>
        <p:nvPicPr>
          <p:cNvPr id="36866" name="Picture 2" descr="D:\我的文档\Pictures\111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685800" y="2057400"/>
            <a:ext cx="5257800" cy="361165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38200" y="579120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</a:rPr>
              <a:t>答案：</a:t>
            </a:r>
            <a:r>
              <a:rPr lang="en-US" altLang="zh-CN" sz="2800" b="1" smtClean="0">
                <a:solidFill>
                  <a:srgbClr val="FF0000"/>
                </a:solidFill>
              </a:rPr>
              <a:t>D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</a:p>
        </p:txBody>
      </p:sp>
      <p:sp>
        <p:nvSpPr>
          <p:cNvPr id="19459" name="内容占位符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1676400"/>
          </a:xfrm>
        </p:spPr>
        <p:txBody>
          <a:bodyPr/>
          <a:lstStyle/>
          <a:p>
            <a:r>
              <a:rPr lang="zh-CN" altLang="en-US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旋钮式电阻箱的读数是</a:t>
            </a:r>
            <a:r>
              <a:rPr lang="en-US" altLang="zh-CN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_______Ω</a:t>
            </a:r>
            <a:r>
              <a:rPr lang="zh-CN" altLang="en-US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  <a:endParaRPr lang="en-US" altLang="zh-CN" b="1" smtClean="0">
              <a:solidFill>
                <a:schemeClr val="accent2"/>
              </a:solidFill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r>
              <a:rPr lang="zh-CN" altLang="en-US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插拔式电阻箱的读数是</a:t>
            </a:r>
            <a:r>
              <a:rPr lang="en-US" altLang="zh-CN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_______ Ω </a:t>
            </a:r>
            <a:r>
              <a:rPr lang="zh-CN" altLang="en-US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</p:txBody>
      </p:sp>
      <p:pic>
        <p:nvPicPr>
          <p:cNvPr id="19460" name="Picture 2" descr="D:\物理\2019秋物理九上课件……\2019秋物理九上课件16-04变阻器\旋钮式电阻箱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" y="2536825"/>
            <a:ext cx="2995613" cy="401637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9461" name="图片24" descr="菁优网：http://www.jyeoo.com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124200" y="2590800"/>
            <a:ext cx="5540375" cy="2057400"/>
          </a:xfrm>
          <a:prstGeom prst="rect">
            <a:avLst/>
          </a:prstGeom>
          <a:noFill/>
          <a:ln w="9525">
            <a:noFill/>
            <a:miter lim="800000"/>
          </a:ln>
        </p:spPr>
      </p:pic>
      <p:sp>
        <p:nvSpPr>
          <p:cNvPr id="7" name="TextBox 6"/>
          <p:cNvSpPr txBox="1"/>
          <p:nvPr/>
        </p:nvSpPr>
        <p:spPr>
          <a:xfrm>
            <a:off x="3352800" y="518160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</a:rPr>
              <a:t>答案：</a:t>
            </a:r>
            <a:r>
              <a:rPr lang="en-US" altLang="zh-CN" sz="2800" b="1" smtClean="0">
                <a:solidFill>
                  <a:srgbClr val="FF0000"/>
                </a:solidFill>
              </a:rPr>
              <a:t>624</a:t>
            </a:r>
            <a:r>
              <a:rPr lang="zh-CN" altLang="en-US" sz="2800" b="1" smtClean="0">
                <a:solidFill>
                  <a:srgbClr val="FF0000"/>
                </a:solidFill>
              </a:rPr>
              <a:t>；</a:t>
            </a:r>
            <a:r>
              <a:rPr lang="en-US" altLang="zh-CN" sz="2800" b="1" smtClean="0">
                <a:solidFill>
                  <a:srgbClr val="FF0000"/>
                </a:solidFill>
              </a:rPr>
              <a:t>30</a:t>
            </a:r>
            <a:endParaRPr lang="zh-CN" altLang="en-US" sz="2800" b="1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标题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/>
          <a:lstStyle/>
          <a:p>
            <a:r>
              <a:rPr lang="zh-CN" altLang="en-US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课堂练习</a:t>
            </a:r>
          </a:p>
        </p:txBody>
      </p:sp>
      <p:sp>
        <p:nvSpPr>
          <p:cNvPr id="19459" name="内容占位符 2"/>
          <p:cNvSpPr>
            <a:spLocks noGrp="1"/>
          </p:cNvSpPr>
          <p:nvPr>
            <p:ph idx="1"/>
          </p:nvPr>
        </p:nvSpPr>
        <p:spPr>
          <a:xfrm>
            <a:off x="457200" y="1066800"/>
            <a:ext cx="5334000" cy="5410200"/>
          </a:xfrm>
        </p:spPr>
        <p:txBody>
          <a:bodyPr/>
          <a:lstStyle/>
          <a:p>
            <a:pPr>
              <a:buNone/>
            </a:pP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2019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秋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•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寿光市期末）如图所示，甲为可调亮度台灯，乙为电位器的结构图，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与金属滑片相连，转动旋钮可调节灯泡亮度。下列分析正确的是（　　）</a:t>
            </a:r>
          </a:p>
          <a:p>
            <a:pPr>
              <a:buNone/>
            </a:pP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．若只将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接入电路，转动旋钮灯泡亮度改变</a:t>
            </a:r>
          </a:p>
          <a:p>
            <a:pPr>
              <a:buNone/>
            </a:pP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．若只将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接入电路，转动旋钮灯泡亮度不变</a:t>
            </a:r>
          </a:p>
          <a:p>
            <a:pPr>
              <a:buNone/>
            </a:pP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C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．电位器调节灯泡亮度与滑动变阻器的原理相同</a:t>
            </a:r>
          </a:p>
          <a:p>
            <a:pPr>
              <a:buNone/>
            </a:pPr>
            <a:r>
              <a:rPr lang="en-US" altLang="zh-CN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D</a:t>
            </a:r>
            <a:r>
              <a:rPr lang="zh-CN" altLang="en-US" sz="2400" b="1" smtClean="0">
                <a:solidFill>
                  <a:schemeClr val="accent2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．电位器是通过改变接入电路中电阻丝的横截面积来改变灯泡亮度</a:t>
            </a:r>
          </a:p>
        </p:txBody>
      </p:sp>
      <p:pic>
        <p:nvPicPr>
          <p:cNvPr id="37890" name="Picture 2" descr="D:\我的文档\Pictures\112.png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867400" y="1295400"/>
            <a:ext cx="2971800" cy="265574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943600" y="5257800"/>
            <a:ext cx="2895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smtClean="0">
                <a:solidFill>
                  <a:srgbClr val="FF0000"/>
                </a:solidFill>
              </a:rPr>
              <a:t>答案：</a:t>
            </a:r>
            <a:r>
              <a:rPr lang="en-US" altLang="zh-CN" sz="3600" b="1" smtClean="0">
                <a:solidFill>
                  <a:srgbClr val="FF0000"/>
                </a:solidFill>
              </a:rPr>
              <a:t>C</a:t>
            </a:r>
            <a:endParaRPr lang="zh-CN" altLang="en-US" sz="3600" b="1">
              <a:solidFill>
                <a:srgbClr val="FF0000"/>
              </a:solidFill>
            </a:endParaRPr>
          </a:p>
        </p:txBody>
      </p:sp>
      <p:pic>
        <p:nvPicPr>
          <p:cNvPr id="37891" name="New picture" hidden="1"/>
          <p:cNvPicPr/>
          <p:nvPr/>
        </p:nvPicPr>
        <p:blipFill>
          <a:blip r:embed="rId3"/>
          <a:stretch>
            <a:fillRect/>
          </a:stretch>
        </p:blipFill>
        <p:spPr>
          <a:xfrm>
            <a:off x="11531600" y="12598400"/>
            <a:ext cx="482600" cy="4191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65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228600" y="3886200"/>
            <a:ext cx="2806700" cy="2819400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5123" name="Picture 6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733800" y="288925"/>
            <a:ext cx="5181600" cy="3119438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5124" name="Picture 67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3124200" y="3657600"/>
            <a:ext cx="2720975" cy="2990850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5125" name="Picture 7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5943600" y="3505200"/>
            <a:ext cx="3048000" cy="3006725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5126" name="Picture 5" descr="http://image.suning.cn/content/catentries/00000000010330/000000000103305672/fullimage/000000000103305672_1f.jp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152400" y="0"/>
            <a:ext cx="3962400" cy="396240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6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4343400" cy="990600"/>
          </a:xfrm>
        </p:spPr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一、变阻器</a:t>
            </a:r>
          </a:p>
        </p:txBody>
      </p:sp>
      <p:sp>
        <p:nvSpPr>
          <p:cNvPr id="5018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381000" y="1219200"/>
            <a:ext cx="8458200" cy="3352800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．定义：能改变接入电路中电阻大小的元件。</a:t>
            </a:r>
          </a:p>
          <a:p>
            <a:pPr>
              <a:buFontTx/>
              <a:buNone/>
            </a:pP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．分类：滑动变阻器、电阻箱、电位器</a:t>
            </a:r>
          </a:p>
        </p:txBody>
      </p:sp>
      <p:pic>
        <p:nvPicPr>
          <p:cNvPr id="50201" name="Picture 2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343400" y="3597275"/>
            <a:ext cx="3276600" cy="3140075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50202" name="Picture 26" descr="timg?image&amp;quality=80&amp;size=b9999_10000&amp;sec=1508218694398&amp;di=1c03e84620549047ed3556169305d745&amp;imgtype=0&amp;src=http%3A%2F%2Fb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304800" y="2362200"/>
            <a:ext cx="4648200" cy="1914525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50204" name="Picture 28" descr="timg?image&amp;quality=80&amp;size=b9999_10000&amp;sec=1508305957956&amp;di=be9076c1333e5ea112fb5a67c2949a6f&amp;imgtype=0&amp;src=http%3A%2F%2Fdocs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6400800" y="1828800"/>
            <a:ext cx="2743200" cy="234315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0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01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0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0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0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304800" y="228600"/>
            <a:ext cx="8229600" cy="685800"/>
          </a:xfrm>
        </p:spPr>
        <p:txBody>
          <a:bodyPr/>
          <a:lstStyle/>
          <a:p>
            <a:pPr algn="l"/>
            <a:r>
              <a:rPr lang="zh-CN" altLang="en-US" sz="40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二、滑动变阻器：</a:t>
            </a:r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8458200" cy="4525963"/>
          </a:xfrm>
        </p:spPr>
        <p:txBody>
          <a:bodyPr/>
          <a:lstStyle/>
          <a:p>
            <a:pPr>
              <a:buFontTx/>
              <a:buNone/>
            </a:pP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．认识滑动变阻器</a:t>
            </a:r>
          </a:p>
          <a:p>
            <a:pPr>
              <a:buFontTx/>
              <a:buNone/>
            </a:pP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）工作原理：</a:t>
            </a:r>
          </a:p>
          <a:p>
            <a:pPr>
              <a:buClr>
                <a:schemeClr val="bg1"/>
              </a:buClr>
            </a:pP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改变</a:t>
            </a:r>
            <a:r>
              <a:rPr lang="zh-CN" altLang="en-US" sz="2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接入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电路中电阻线的长度来改变</a:t>
            </a:r>
            <a:r>
              <a:rPr lang="zh-CN" altLang="en-US" sz="2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接入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电阻，从而改变电流。</a:t>
            </a:r>
          </a:p>
          <a:p>
            <a:pPr>
              <a:buFontTx/>
              <a:buNone/>
            </a:pP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）图示：</a:t>
            </a:r>
          </a:p>
          <a:p>
            <a:pPr>
              <a:buFontTx/>
              <a:buNone/>
            </a:pP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①实物图：</a:t>
            </a:r>
          </a:p>
          <a:p>
            <a:pPr>
              <a:buFontTx/>
              <a:buNone/>
            </a:pP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构造：金属杆、滑片</a:t>
            </a: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P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、绝缘管（瓷管）、线圈</a:t>
            </a:r>
          </a:p>
        </p:txBody>
      </p:sp>
      <p:pic>
        <p:nvPicPr>
          <p:cNvPr id="7172" name="Picture 4" descr="滑动变阻器01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457200" y="4343400"/>
            <a:ext cx="4038600" cy="2192338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7173" name="Picture 8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495800" y="4191000"/>
            <a:ext cx="4343400" cy="2249488"/>
          </a:xfrm>
          <a:prstGeom prst="rect">
            <a:avLst/>
          </a:prstGeom>
          <a:noFill/>
          <a:ln w="38100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87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87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187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187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878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57200"/>
            <a:ext cx="8229600" cy="792163"/>
          </a:xfrm>
        </p:spPr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②元件符号：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2667000"/>
            <a:ext cx="8229600" cy="2849563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③结构示意图： </a:t>
            </a:r>
          </a:p>
        </p:txBody>
      </p:sp>
      <p:pic>
        <p:nvPicPr>
          <p:cNvPr id="122886" name="Picture 6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762000" y="1477963"/>
            <a:ext cx="1749425" cy="884237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122887" name="Picture 7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3068638" y="1477963"/>
            <a:ext cx="2341562" cy="884237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122888" name="Picture 8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019800" y="1477963"/>
            <a:ext cx="2133600" cy="884237"/>
          </a:xfrm>
          <a:prstGeom prst="rect">
            <a:avLst/>
          </a:prstGeom>
          <a:noFill/>
          <a:ln w="38100">
            <a:noFill/>
            <a:miter lim="800000"/>
          </a:ln>
        </p:spPr>
      </p:pic>
      <p:pic>
        <p:nvPicPr>
          <p:cNvPr id="122890" name="Picture 6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1143000" y="3352800"/>
            <a:ext cx="6172200" cy="2873375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28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28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28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2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28600"/>
            <a:ext cx="8229600" cy="792163"/>
          </a:xfrm>
        </p:spPr>
        <p:txBody>
          <a:bodyPr/>
          <a:lstStyle/>
          <a:p>
            <a:pPr algn="l"/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．练习使用滑动变阻器</a:t>
            </a:r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4953000" cy="5791200"/>
          </a:xfrm>
        </p:spPr>
        <p:txBody>
          <a:bodyPr/>
          <a:lstStyle/>
          <a:p>
            <a:pPr>
              <a:lnSpc>
                <a:spcPct val="90000"/>
              </a:lnSpc>
              <a:buFontTx/>
              <a:buNone/>
            </a:pP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选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</a:p>
          <a:p>
            <a:pPr>
              <a:lnSpc>
                <a:spcPct val="90000"/>
              </a:lnSpc>
              <a:buClr>
                <a:schemeClr val="bg1"/>
              </a:buClr>
            </a:pP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明确阻值范围和允许通过的最大电流。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</a:t>
            </a:r>
            <a:r>
              <a:rPr lang="zh-CN" altLang="en-US" sz="2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铭牌意义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：“</a:t>
            </a: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50Ω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</a:t>
            </a: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1.5A”</a:t>
            </a:r>
          </a:p>
          <a:p>
            <a:pPr>
              <a:lnSpc>
                <a:spcPct val="90000"/>
              </a:lnSpc>
            </a:pP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表示</a:t>
            </a:r>
            <a:r>
              <a:rPr lang="zh-CN" altLang="en-US" sz="2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最大阻值是</a:t>
            </a:r>
            <a:r>
              <a:rPr lang="en-US" altLang="zh-CN" sz="2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50Ω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，或阻值范围是</a:t>
            </a:r>
            <a:r>
              <a:rPr lang="en-US" altLang="zh-CN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0~50Ω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 ；</a:t>
            </a:r>
          </a:p>
          <a:p>
            <a:pPr>
              <a:lnSpc>
                <a:spcPct val="90000"/>
              </a:lnSpc>
            </a:pPr>
            <a:r>
              <a:rPr lang="zh-CN" altLang="en-US" sz="2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允许通过最大的电流是</a:t>
            </a:r>
            <a:r>
              <a:rPr lang="en-US" altLang="zh-CN" sz="2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1.5A</a:t>
            </a: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②误操作后果：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阻值范围太小。</a:t>
            </a:r>
            <a:endParaRPr lang="en-US" altLang="zh-CN" sz="2600" b="1" smtClean="0">
              <a:latin typeface="Times New Roman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buClr>
                <a:schemeClr val="bg1"/>
              </a:buClr>
            </a:pP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后果：起不到保护电路和保护用电器作用。</a:t>
            </a:r>
          </a:p>
          <a:p>
            <a:pPr>
              <a:lnSpc>
                <a:spcPct val="90000"/>
              </a:lnSpc>
              <a:buClr>
                <a:schemeClr val="tx1"/>
              </a:buClr>
            </a:pP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超过允许通过的最大电流。</a:t>
            </a:r>
            <a:endParaRPr lang="en-US" altLang="zh-CN" sz="2600" b="1" smtClean="0">
              <a:latin typeface="Times New Roman" pitchFamily="18" charset="0"/>
              <a:ea typeface="楷体" pitchFamily="49" charset="-122"/>
              <a:cs typeface="Times New Roman" pitchFamily="18" charset="0"/>
            </a:endParaRPr>
          </a:p>
          <a:p>
            <a:pPr>
              <a:lnSpc>
                <a:spcPct val="90000"/>
              </a:lnSpc>
              <a:buClr>
                <a:schemeClr val="bg1"/>
              </a:buClr>
            </a:pPr>
            <a:r>
              <a:rPr lang="zh-CN" altLang="en-US" sz="2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后果：烧坏滑动变阻器。</a:t>
            </a:r>
          </a:p>
        </p:txBody>
      </p:sp>
      <p:pic>
        <p:nvPicPr>
          <p:cNvPr id="9220" name="Picture 5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486400" y="1295400"/>
            <a:ext cx="3429000" cy="1998663"/>
          </a:xfrm>
          <a:prstGeom prst="rect">
            <a:avLst/>
          </a:prstGeom>
          <a:noFill/>
          <a:ln w="63500">
            <a:noFill/>
            <a:miter lim="800000"/>
          </a:ln>
        </p:spPr>
      </p:pic>
      <p:pic>
        <p:nvPicPr>
          <p:cNvPr id="9221" name="Picture 6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486400" y="3716338"/>
            <a:ext cx="3429000" cy="1593850"/>
          </a:xfrm>
          <a:prstGeom prst="rect">
            <a:avLst/>
          </a:prstGeom>
          <a:noFill/>
          <a:ln w="63500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08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08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08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08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08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08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083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083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8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2083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274638"/>
            <a:ext cx="8458200" cy="792162"/>
          </a:xfrm>
        </p:spPr>
        <p:txBody>
          <a:bodyPr/>
          <a:lstStyle/>
          <a:p>
            <a:pPr algn="l"/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altLang="en-US" sz="3600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串</a:t>
            </a:r>
            <a:r>
              <a:rPr lang="zh-CN" altLang="en-US" sz="36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</a:t>
            </a:r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219200"/>
            <a:ext cx="5791200" cy="990600"/>
          </a:xfrm>
        </p:spPr>
        <p:txBody>
          <a:bodyPr/>
          <a:lstStyle/>
          <a:p>
            <a:pPr>
              <a:buFontTx/>
              <a:buNone/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滑动变阻器与被控制的电路串联。</a:t>
            </a:r>
          </a:p>
        </p:txBody>
      </p:sp>
      <p:pic>
        <p:nvPicPr>
          <p:cNvPr id="10244" name="Picture 11" descr="九年物理笔记 16-04变阻器04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533400" y="1828800"/>
            <a:ext cx="5562600" cy="3740150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98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14400"/>
          </a:xfrm>
        </p:spPr>
        <p:txBody>
          <a:bodyPr/>
          <a:lstStyle/>
          <a:p>
            <a:pPr algn="l"/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（</a:t>
            </a:r>
            <a:r>
              <a:rPr lang="en-US" altLang="zh-CN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3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）</a:t>
            </a:r>
            <a:r>
              <a:rPr lang="zh-CN" altLang="en-US" b="1" smtClean="0">
                <a:solidFill>
                  <a:srgbClr val="FF0000"/>
                </a:solidFill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接</a:t>
            </a:r>
            <a:r>
              <a:rPr lang="zh-CN" altLang="en-US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：选择正确的接法。</a:t>
            </a:r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3429000"/>
            <a:ext cx="8229600" cy="3048000"/>
          </a:xfrm>
        </p:spPr>
        <p:txBody>
          <a:bodyPr/>
          <a:lstStyle/>
          <a:p>
            <a:pPr>
              <a:lnSpc>
                <a:spcPct val="80000"/>
              </a:lnSpc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正确接法有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4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种：</a:t>
            </a:r>
          </a:p>
          <a:p>
            <a:pPr>
              <a:lnSpc>
                <a:spcPct val="80000"/>
              </a:lnSpc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“一上一下”，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AC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AD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BC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、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BD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。</a:t>
            </a:r>
          </a:p>
          <a:p>
            <a:pPr>
              <a:lnSpc>
                <a:spcPct val="80000"/>
              </a:lnSpc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错误接法有</a:t>
            </a:r>
            <a:r>
              <a:rPr lang="en-US" altLang="zh-CN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2</a:t>
            </a: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种：</a:t>
            </a:r>
          </a:p>
          <a:p>
            <a:pPr>
              <a:lnSpc>
                <a:spcPct val="80000"/>
              </a:lnSpc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①“两上”，无电阻接入电路，相当于连入一段导线。</a:t>
            </a:r>
          </a:p>
          <a:p>
            <a:pPr>
              <a:lnSpc>
                <a:spcPct val="80000"/>
              </a:lnSpc>
              <a:buClr>
                <a:schemeClr val="bg1"/>
              </a:buClr>
            </a:pPr>
            <a:r>
              <a:rPr lang="zh-CN" altLang="en-US" sz="2800" b="1" smtClean="0">
                <a:latin typeface="Times New Roman" pitchFamily="18" charset="0"/>
                <a:ea typeface="楷体" pitchFamily="49" charset="-122"/>
                <a:cs typeface="Times New Roman" pitchFamily="18" charset="0"/>
              </a:rPr>
              <a:t>②“两下”，线圈的所有电阻全接入电路，相当于阻值最大的定值电阻。 </a:t>
            </a:r>
          </a:p>
        </p:txBody>
      </p:sp>
      <p:pic>
        <p:nvPicPr>
          <p:cNvPr id="11268" name="Picture 6"/>
          <p:cNvPicPr>
            <a:picLocks noChangeAspect="1" noChangeArrowheads="1"/>
          </p:cNvPicPr>
          <p:nvPr/>
        </p:nvPicPr>
        <p:blipFill>
          <a:blip r:embed="rId2"/>
          <a:stretch>
            <a:fillRect/>
          </a:stretch>
        </p:blipFill>
        <p:spPr bwMode="auto">
          <a:xfrm>
            <a:off x="1143000" y="1143000"/>
            <a:ext cx="4876800" cy="2274888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4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49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49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249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249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6.1.7601 Service Pack 1"/>
  <p:tag name="AS_RELEASE_DATE" val="2020.05.14"/>
  <p:tag name="AS_TITLE" val="Aspose.Slides for .NET 4.0 Client Profile"/>
  <p:tag name="AS_VERSION" val="20.5"/>
</p:tagLst>
</file>

<file path=ppt/theme/theme1.xml><?xml version="1.0" encoding="utf-8"?>
<a:theme xmlns:a="http://schemas.openxmlformats.org/drawingml/2006/main" name="默认设计模板">
  <a:themeElements>
    <a:clrScheme name="默认设计模板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默认设计模板">
      <a:majorFont>
        <a:latin typeface="Arial"/>
        <a:ea typeface="宋体"/>
        <a:cs typeface="Arial"/>
      </a:majorFont>
      <a:minorFont>
        <a:latin typeface="Arial"/>
        <a:ea typeface="宋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2203</TotalTime>
  <Words>1061</Words>
  <Application>Microsoft Office PowerPoint</Application>
  <PresentationFormat>全屏显示(4:3)</PresentationFormat>
  <Paragraphs>89</Paragraphs>
  <Slides>23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24" baseType="lpstr">
      <vt:lpstr>默认设计模板</vt:lpstr>
      <vt:lpstr>第十六章 电压 电阻 第4节  变阻器</vt:lpstr>
      <vt:lpstr>PowerPoint 演示文稿</vt:lpstr>
      <vt:lpstr>PowerPoint 演示文稿</vt:lpstr>
      <vt:lpstr>一、变阻器</vt:lpstr>
      <vt:lpstr>二、滑动变阻器：</vt:lpstr>
      <vt:lpstr>②元件符号： </vt:lpstr>
      <vt:lpstr>2．练习使用滑动变阻器</vt:lpstr>
      <vt:lpstr>（2）串：</vt:lpstr>
      <vt:lpstr>（3）接：选择正确的接法。</vt:lpstr>
      <vt:lpstr>（4）调： 实验：用滑动变阻器改变小灯泡的亮度</vt:lpstr>
      <vt:lpstr>PowerPoint 演示文稿</vt:lpstr>
      <vt:lpstr>PowerPoint 演示文稿</vt:lpstr>
      <vt:lpstr>三、电阻器的应用</vt:lpstr>
      <vt:lpstr>PowerPoint 演示文稿</vt:lpstr>
      <vt:lpstr>2．电位器：</vt:lpstr>
      <vt:lpstr>PowerPoint 演示文稿</vt:lpstr>
      <vt:lpstr>本课小结</vt:lpstr>
      <vt:lpstr>课堂练习</vt:lpstr>
      <vt:lpstr>课堂练习</vt:lpstr>
      <vt:lpstr>课堂练习</vt:lpstr>
      <vt:lpstr>课堂练习</vt:lpstr>
      <vt:lpstr>课堂练习</vt:lpstr>
      <vt:lpstr>课堂练习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第十六章 电压 电阻 第4节  变阻器</dc:title>
  <cp:lastModifiedBy>User</cp:lastModifiedBy>
  <cp:revision>1</cp:revision>
  <cp:lastPrinted>1601-01-01T00:00:00Z</cp:lastPrinted>
  <dcterms:created xsi:type="dcterms:W3CDTF">2017-08-28T12:32:26Z</dcterms:created>
  <dcterms:modified xsi:type="dcterms:W3CDTF">2020-11-02T14:37:09Z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  <property fmtid="{D5CDD505-2E9C-101B-9397-08002B2CF9AE}" pid="3" name="办公室">
    <vt:lpwstr>育才中学</vt:lpwstr>
  </property>
  <property fmtid="{D5CDD505-2E9C-101B-9397-08002B2CF9AE}" pid="4" name="记录者">
    <vt:lpwstr>徐成宇</vt:lpwstr>
  </property>
</Properties>
</file>