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-17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页眉占位符 19968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99683" name="日期占位符 19968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fontAlgn="base"/>
            <a:fld id="{BB962C8B-B14F-4D97-AF65-F5344CB8AC3E}" type="datetimeFigureOut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2020/1/13</a:t>
            </a:fld>
            <a:endParaRPr lang="zh-CN" altLang="en-US" sz="1200" strike="noStrike" noProof="1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2" name="幻灯片图像占位符 19968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053" name="文本占位符 199684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 indent="0"/>
            <a:r>
              <a:rPr lang="zh-CN" altLang="en-US" dirty="0"/>
              <a:t>第二级</a:t>
            </a:r>
          </a:p>
          <a:p>
            <a:pPr lvl="2" indent="0"/>
            <a:r>
              <a:rPr lang="zh-CN" altLang="en-US" dirty="0"/>
              <a:t>第三级</a:t>
            </a:r>
          </a:p>
          <a:p>
            <a:pPr lvl="3" indent="0"/>
            <a:r>
              <a:rPr lang="zh-CN" altLang="en-US" dirty="0"/>
              <a:t>第四级</a:t>
            </a:r>
          </a:p>
          <a:p>
            <a:pPr lvl="4" indent="0"/>
            <a:r>
              <a:rPr lang="zh-CN" altLang="en-US" dirty="0"/>
              <a:t>第五级</a:t>
            </a:r>
          </a:p>
        </p:txBody>
      </p:sp>
      <p:sp>
        <p:nvSpPr>
          <p:cNvPr id="199686" name="页脚占位符 19968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99687" name="灯片编号占位符 19968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fontAlgn="base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138016259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30588" y="857250"/>
            <a:ext cx="30861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幻灯片图像占位符 839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16238" y="857250"/>
            <a:ext cx="4114800" cy="2314575"/>
          </a:xfrm>
        </p:spPr>
      </p:sp>
      <p:sp>
        <p:nvSpPr>
          <p:cNvPr id="83971" name="文本占位符 839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 dirty="0"/>
              <a:t>15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strike="noStrike" noProof="1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&#20108;&#21147;&#24179;&#34913;&#30340;&#26465;&#20214;.sw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467544" y="1916832"/>
            <a:ext cx="7772400" cy="221488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sz="44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4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第八</a:t>
            </a:r>
            <a:r>
              <a:rPr lang="zh-CN" altLang="en-US" sz="4400" b="1" dirty="0" smtClean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章 运</a:t>
            </a:r>
            <a:r>
              <a:rPr lang="zh-CN" altLang="en-US" sz="44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动和力</a:t>
            </a:r>
            <a:br>
              <a:rPr lang="zh-CN" altLang="en-US" sz="44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4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</a:t>
            </a:r>
            <a:r>
              <a:rPr lang="en-US" altLang="zh-CN" sz="44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</a:t>
            </a:r>
            <a:r>
              <a:rPr lang="zh-CN" altLang="en-US" sz="44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节  二力平衡</a:t>
            </a:r>
          </a:p>
        </p:txBody>
      </p:sp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74" name="表格 8273"/>
          <p:cNvGraphicFramePr/>
          <p:nvPr/>
        </p:nvGraphicFramePr>
        <p:xfrm>
          <a:off x="81439" y="3979995"/>
          <a:ext cx="8976995" cy="193865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31595"/>
                <a:gridCol w="3482340"/>
                <a:gridCol w="4163060"/>
              </a:tblGrid>
              <a:tr h="43688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2400" b="1" dirty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400" b="1" dirty="0"/>
                        <a:t>一对作用力和反作用力</a:t>
                      </a:r>
                      <a:endParaRPr lang="zh-CN" altLang="en-US" sz="2400" b="1" dirty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400" b="1" dirty="0"/>
                        <a:t>一对平衡力</a:t>
                      </a:r>
                      <a:endParaRPr lang="zh-CN" altLang="en-US" sz="2400" b="1" dirty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 anchorCtr="1"/>
                </a:tc>
              </a:tr>
              <a:tr h="36576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zh-CN" altLang="en-US" sz="2400" b="1" dirty="0"/>
                        <a:t>受力物体</a:t>
                      </a:r>
                      <a:endParaRPr lang="zh-CN" altLang="en-US" sz="2400" b="1" dirty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2400" b="1" dirty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2400" b="1" dirty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/>
                </a:tc>
              </a:tr>
              <a:tr h="1136015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zh-CN" altLang="en-US" sz="2400" b="1" dirty="0"/>
                        <a:t>力的变化</a:t>
                      </a:r>
                      <a:endParaRPr lang="zh-CN" altLang="en-US" sz="2400" b="1" dirty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2400" b="1" dirty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2400" b="1" dirty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8220" name="文本框 8219"/>
          <p:cNvSpPr txBox="1"/>
          <p:nvPr/>
        </p:nvSpPr>
        <p:spPr>
          <a:xfrm>
            <a:off x="1379696" y="4365342"/>
            <a:ext cx="359664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3333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作用在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不同的两个物体</a:t>
            </a:r>
            <a:r>
              <a:rPr lang="zh-CN" altLang="en-US" sz="2400" b="1" dirty="0">
                <a:solidFill>
                  <a:srgbClr val="3333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上</a:t>
            </a:r>
          </a:p>
        </p:txBody>
      </p:sp>
      <p:sp>
        <p:nvSpPr>
          <p:cNvPr id="8222" name="文本框 8221"/>
          <p:cNvSpPr txBox="1"/>
          <p:nvPr/>
        </p:nvSpPr>
        <p:spPr>
          <a:xfrm>
            <a:off x="1573054" y="4910587"/>
            <a:ext cx="311658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3333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同时产生、同时变化、同时消失</a:t>
            </a:r>
          </a:p>
        </p:txBody>
      </p:sp>
      <p:sp>
        <p:nvSpPr>
          <p:cNvPr id="8223" name="文本框 8222"/>
          <p:cNvSpPr txBox="1"/>
          <p:nvPr/>
        </p:nvSpPr>
        <p:spPr>
          <a:xfrm>
            <a:off x="5318760" y="4365342"/>
            <a:ext cx="2666524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3333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作用在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同一物体</a:t>
            </a:r>
            <a:r>
              <a:rPr lang="zh-CN" altLang="en-US" sz="2400" b="1" dirty="0">
                <a:solidFill>
                  <a:srgbClr val="3333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上</a:t>
            </a:r>
          </a:p>
        </p:txBody>
      </p:sp>
      <p:sp>
        <p:nvSpPr>
          <p:cNvPr id="8225" name="文本框 8224"/>
          <p:cNvSpPr txBox="1"/>
          <p:nvPr/>
        </p:nvSpPr>
        <p:spPr>
          <a:xfrm>
            <a:off x="5040630" y="4910587"/>
            <a:ext cx="3870484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3333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一个力变化（增大、减小），另一个力不一定变化</a:t>
            </a:r>
          </a:p>
        </p:txBody>
      </p:sp>
      <p:sp>
        <p:nvSpPr>
          <p:cNvPr id="8254" name="文本框 8253"/>
          <p:cNvSpPr txBox="1"/>
          <p:nvPr/>
        </p:nvSpPr>
        <p:spPr>
          <a:xfrm>
            <a:off x="218758" y="1839162"/>
            <a:ext cx="8554879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某人用绳提着一条鱼静止不动，此时鱼受到的平衡力是</a:t>
            </a:r>
            <a:r>
              <a:rPr lang="en-US" altLang="zh-CN" sz="2400" b="1" u="sng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_____________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和</a:t>
            </a:r>
            <a:r>
              <a:rPr lang="en-US" altLang="zh-CN" sz="2400" b="1" u="sng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___________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。而绳子拉鱼的力和鱼拉绳子的力是一对</a:t>
            </a:r>
            <a:r>
              <a:rPr lang="en-US" altLang="zh-CN" sz="2400" b="1" u="sng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______________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</a:p>
        </p:txBody>
      </p:sp>
      <p:sp>
        <p:nvSpPr>
          <p:cNvPr id="8275" name="文本框 8274"/>
          <p:cNvSpPr txBox="1"/>
          <p:nvPr/>
        </p:nvSpPr>
        <p:spPr>
          <a:xfrm>
            <a:off x="477361" y="2342647"/>
            <a:ext cx="1752124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绳子的拉力</a:t>
            </a:r>
          </a:p>
        </p:txBody>
      </p:sp>
      <p:sp>
        <p:nvSpPr>
          <p:cNvPr id="8276" name="文本框 8275"/>
          <p:cNvSpPr txBox="1"/>
          <p:nvPr/>
        </p:nvSpPr>
        <p:spPr>
          <a:xfrm>
            <a:off x="2995771" y="2342647"/>
            <a:ext cx="98488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重力</a:t>
            </a:r>
          </a:p>
        </p:txBody>
      </p:sp>
      <p:sp>
        <p:nvSpPr>
          <p:cNvPr id="8277" name="矩形 8276"/>
          <p:cNvSpPr/>
          <p:nvPr/>
        </p:nvSpPr>
        <p:spPr>
          <a:xfrm>
            <a:off x="1736090" y="2896526"/>
            <a:ext cx="1936909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相互作用力</a:t>
            </a:r>
          </a:p>
        </p:txBody>
      </p:sp>
      <p:sp>
        <p:nvSpPr>
          <p:cNvPr id="8279" name="文本框 8278"/>
          <p:cNvSpPr txBox="1"/>
          <p:nvPr/>
        </p:nvSpPr>
        <p:spPr>
          <a:xfrm>
            <a:off x="2668905" y="3450042"/>
            <a:ext cx="4041458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相互作用力与平衡力的区别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2327443" y="1378787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平衡力和相互作用力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0" grpId="0"/>
      <p:bldP spid="8222" grpId="0"/>
      <p:bldP spid="8223" grpId="0"/>
      <p:bldP spid="8225" grpId="0"/>
      <p:bldP spid="8275" grpId="0"/>
      <p:bldP spid="8276" grpId="0"/>
      <p:bldP spid="8277" grpId="0"/>
      <p:bldP spid="82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2373789" y="1346333"/>
            <a:ext cx="4627092" cy="481965"/>
            <a:chOff x="6064" y="1015"/>
            <a:chExt cx="9716" cy="1012"/>
          </a:xfrm>
        </p:grpSpPr>
        <p:grpSp>
          <p:nvGrpSpPr>
            <p:cNvPr id="9" name="组合 18"/>
            <p:cNvGrpSpPr/>
            <p:nvPr/>
          </p:nvGrpSpPr>
          <p:grpSpPr bwMode="auto">
            <a:xfrm>
              <a:off x="6064" y="1138"/>
              <a:ext cx="2885" cy="889"/>
              <a:chOff x="2182962" y="684066"/>
              <a:chExt cx="1831237" cy="564901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2212978" y="684066"/>
                <a:ext cx="1801221" cy="564901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" name="矩形 1"/>
              <p:cNvSpPr>
                <a:spLocks noChangeArrowheads="1"/>
              </p:cNvSpPr>
              <p:nvPr/>
            </p:nvSpPr>
            <p:spPr bwMode="auto">
              <a:xfrm>
                <a:off x="2182962" y="731692"/>
                <a:ext cx="1768176" cy="51512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知识点 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9129" y="1015"/>
              <a:ext cx="6651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</a:lstStyle>
            <a:p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二力平衡条件的应用</a:t>
              </a:r>
              <a:endPara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674" name="Picture 12" descr="5"/>
          <p:cNvPicPr>
            <a:picLocks noChangeAspect="1"/>
          </p:cNvPicPr>
          <p:nvPr/>
        </p:nvPicPr>
        <p:blipFill>
          <a:blip r:embed="rId2"/>
          <a:srcRect b="26563"/>
          <a:stretch>
            <a:fillRect/>
          </a:stretch>
        </p:blipFill>
        <p:spPr>
          <a:xfrm>
            <a:off x="1093709" y="1965358"/>
            <a:ext cx="682228" cy="25181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9" name="Group 18"/>
          <p:cNvGrpSpPr/>
          <p:nvPr/>
        </p:nvGrpSpPr>
        <p:grpSpPr>
          <a:xfrm>
            <a:off x="1403271" y="4269217"/>
            <a:ext cx="601266" cy="1275159"/>
            <a:chOff x="3959" y="2388"/>
            <a:chExt cx="505" cy="1071"/>
          </a:xfrm>
        </p:grpSpPr>
        <p:sp>
          <p:nvSpPr>
            <p:cNvPr id="28687" name="Oval 19"/>
            <p:cNvSpPr/>
            <p:nvPr/>
          </p:nvSpPr>
          <p:spPr>
            <a:xfrm>
              <a:off x="3959" y="2388"/>
              <a:ext cx="54" cy="6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4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8688" name="Group 20"/>
            <p:cNvGrpSpPr/>
            <p:nvPr/>
          </p:nvGrpSpPr>
          <p:grpSpPr>
            <a:xfrm>
              <a:off x="3984" y="2448"/>
              <a:ext cx="480" cy="1011"/>
              <a:chOff x="3696" y="2784"/>
              <a:chExt cx="480" cy="1011"/>
            </a:xfrm>
          </p:grpSpPr>
          <p:sp>
            <p:nvSpPr>
              <p:cNvPr id="28689" name="Line 21"/>
              <p:cNvSpPr/>
              <p:nvPr/>
            </p:nvSpPr>
            <p:spPr>
              <a:xfrm>
                <a:off x="3696" y="2784"/>
                <a:ext cx="0" cy="912"/>
              </a:xfrm>
              <a:prstGeom prst="line">
                <a:avLst/>
              </a:prstGeom>
              <a:ln w="38100" cap="flat" cmpd="sng">
                <a:solidFill>
                  <a:srgbClr val="CC0000"/>
                </a:solidFill>
                <a:prstDash val="solid"/>
                <a:headEnd type="none" w="med" len="med"/>
                <a:tailEnd type="stealth" w="lg" len="lg"/>
              </a:ln>
            </p:spPr>
          </p:sp>
          <p:sp>
            <p:nvSpPr>
              <p:cNvPr id="28690" name="Text Box 22"/>
              <p:cNvSpPr txBox="1"/>
              <p:nvPr/>
            </p:nvSpPr>
            <p:spPr>
              <a:xfrm>
                <a:off x="3744" y="3408"/>
                <a:ext cx="432" cy="38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 i="1">
                    <a:solidFill>
                      <a:srgbClr val="CC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</p:grpSp>
      <p:grpSp>
        <p:nvGrpSpPr>
          <p:cNvPr id="34" name="Group 23"/>
          <p:cNvGrpSpPr/>
          <p:nvPr/>
        </p:nvGrpSpPr>
        <p:grpSpPr>
          <a:xfrm>
            <a:off x="1433036" y="3197655"/>
            <a:ext cx="400050" cy="1200150"/>
            <a:chOff x="3696" y="1824"/>
            <a:chExt cx="336" cy="1008"/>
          </a:xfrm>
        </p:grpSpPr>
        <p:sp>
          <p:nvSpPr>
            <p:cNvPr id="28685" name="Line 24"/>
            <p:cNvSpPr/>
            <p:nvPr/>
          </p:nvSpPr>
          <p:spPr>
            <a:xfrm flipV="1">
              <a:off x="3696" y="1920"/>
              <a:ext cx="0" cy="912"/>
            </a:xfrm>
            <a:prstGeom prst="line">
              <a:avLst/>
            </a:prstGeom>
            <a:ln w="38100" cap="flat" cmpd="sng">
              <a:solidFill>
                <a:srgbClr val="CC0000"/>
              </a:solidFill>
              <a:prstDash val="solid"/>
              <a:headEnd type="none" w="med" len="med"/>
              <a:tailEnd type="stealth" w="lg" len="lg"/>
            </a:ln>
          </p:spPr>
        </p:sp>
        <p:sp>
          <p:nvSpPr>
            <p:cNvPr id="28686" name="Text Box 25"/>
            <p:cNvSpPr txBox="1"/>
            <p:nvPr/>
          </p:nvSpPr>
          <p:spPr>
            <a:xfrm>
              <a:off x="3744" y="1824"/>
              <a:ext cx="288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CC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F</a:t>
              </a:r>
            </a:p>
          </p:txBody>
        </p:sp>
      </p:grpSp>
      <p:sp>
        <p:nvSpPr>
          <p:cNvPr id="37" name="矩形 36"/>
          <p:cNvSpPr/>
          <p:nvPr/>
        </p:nvSpPr>
        <p:spPr>
          <a:xfrm>
            <a:off x="2467451" y="3027542"/>
            <a:ext cx="2163604" cy="375285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/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已知物体受力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471261" y="2132985"/>
            <a:ext cx="2163604" cy="460375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/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已知物体状态</a:t>
            </a:r>
          </a:p>
        </p:txBody>
      </p:sp>
      <p:sp>
        <p:nvSpPr>
          <p:cNvPr id="28683" name="TextBox 39"/>
          <p:cNvSpPr txBox="1"/>
          <p:nvPr/>
        </p:nvSpPr>
        <p:spPr>
          <a:xfrm>
            <a:off x="2456559" y="4101141"/>
            <a:ext cx="4363879" cy="1198880"/>
          </a:xfrm>
          <a:prstGeom prst="rect">
            <a:avLst/>
          </a:prstGeom>
          <a:noFill/>
          <a:ln w="25400" cap="flat" cmpd="sng">
            <a:solidFill>
              <a:srgbClr val="4BACC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测力计对砝码的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拉力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和砝码对弹簧的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拉力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＇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是一对相互作用力，二者相等，即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F=F</a:t>
            </a:r>
            <a:r>
              <a:rPr lang="zh-CN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＇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678" name="TextBox 41"/>
          <p:cNvSpPr txBox="1"/>
          <p:nvPr/>
        </p:nvSpPr>
        <p:spPr>
          <a:xfrm>
            <a:off x="7670166" y="4453547"/>
            <a:ext cx="1102360" cy="460375"/>
          </a:xfrm>
          <a:prstGeom prst="rect">
            <a:avLst/>
          </a:prstGeom>
          <a:noFill/>
          <a:ln w="38100" cap="flat" cmpd="sng">
            <a:solidFill>
              <a:srgbClr val="F6924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G=F</a:t>
            </a:r>
            <a:r>
              <a:rPr lang="zh-CN" altLang="en-US" sz="2400" b="1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＇</a:t>
            </a:r>
            <a:endParaRPr lang="zh-CN" altLang="en-US" sz="2400" b="1" dirty="0">
              <a:solidFill>
                <a:srgbClr val="FFFFFF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7" name="TextBox 43"/>
          <p:cNvSpPr txBox="1"/>
          <p:nvPr/>
        </p:nvSpPr>
        <p:spPr>
          <a:xfrm>
            <a:off x="551656" y="2656397"/>
            <a:ext cx="551815" cy="2229485"/>
          </a:xfrm>
          <a:prstGeom prst="rect">
            <a:avLst/>
          </a:prstGeom>
          <a:noFill/>
          <a:ln w="9525">
            <a:noFill/>
          </a:ln>
        </p:spPr>
        <p:txBody>
          <a:bodyPr vert="eaVert" wrap="none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测量物体的重力</a:t>
            </a:r>
          </a:p>
        </p:txBody>
      </p:sp>
      <p:sp>
        <p:nvSpPr>
          <p:cNvPr id="18" name="Line 21"/>
          <p:cNvSpPr/>
          <p:nvPr/>
        </p:nvSpPr>
        <p:spPr>
          <a:xfrm>
            <a:off x="1435895" y="4327346"/>
            <a:ext cx="0" cy="1085850"/>
          </a:xfrm>
          <a:prstGeom prst="line">
            <a:avLst/>
          </a:prstGeom>
          <a:ln w="38100" cap="flat" cmpd="sng">
            <a:solidFill>
              <a:srgbClr val="0FB62A"/>
            </a:solidFill>
            <a:prstDash val="solid"/>
            <a:headEnd type="none" w="med" len="med"/>
            <a:tailEnd type="stealth" w="lg" len="lg"/>
          </a:ln>
        </p:spPr>
      </p:sp>
      <p:sp>
        <p:nvSpPr>
          <p:cNvPr id="19" name="Text Box 22"/>
          <p:cNvSpPr txBox="1"/>
          <p:nvPr/>
        </p:nvSpPr>
        <p:spPr>
          <a:xfrm>
            <a:off x="1574006" y="4645931"/>
            <a:ext cx="733901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rgbClr val="CC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i="1">
                <a:solidFill>
                  <a:srgbClr val="CC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＇</a:t>
            </a:r>
          </a:p>
        </p:txBody>
      </p:sp>
      <p:sp>
        <p:nvSpPr>
          <p:cNvPr id="20" name="左右箭头 19"/>
          <p:cNvSpPr/>
          <p:nvPr/>
        </p:nvSpPr>
        <p:spPr>
          <a:xfrm>
            <a:off x="4634865" y="2132985"/>
            <a:ext cx="2973229" cy="49625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砝码静止</a:t>
            </a:r>
          </a:p>
        </p:txBody>
      </p:sp>
      <p:sp>
        <p:nvSpPr>
          <p:cNvPr id="23" name="左右箭头 22"/>
          <p:cNvSpPr/>
          <p:nvPr/>
        </p:nvSpPr>
        <p:spPr>
          <a:xfrm>
            <a:off x="4631055" y="2956581"/>
            <a:ext cx="2906078" cy="51768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受重力</a:t>
            </a:r>
            <a:r>
              <a:rPr lang="en-US" altLang="zh-CN" sz="2400" i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G</a:t>
            </a:r>
            <a:r>
              <a:rPr lang="zh-CN" altLang="en-US" sz="24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和拉力</a:t>
            </a:r>
            <a:r>
              <a:rPr lang="en-US" altLang="zh-CN" sz="2400" i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</a:t>
            </a:r>
            <a:endParaRPr lang="zh-CN" altLang="en-US" sz="240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右箭头 23"/>
          <p:cNvSpPr/>
          <p:nvPr/>
        </p:nvSpPr>
        <p:spPr>
          <a:xfrm>
            <a:off x="6816804" y="4508553"/>
            <a:ext cx="861536" cy="3719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下箭头 24"/>
          <p:cNvSpPr/>
          <p:nvPr/>
        </p:nvSpPr>
        <p:spPr>
          <a:xfrm>
            <a:off x="8212693" y="3311955"/>
            <a:ext cx="370523" cy="9572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537133" y="2385478"/>
            <a:ext cx="147399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二力平衡</a:t>
            </a:r>
          </a:p>
          <a:p>
            <a:pPr algn="ctr"/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即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G=F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Par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Par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nodeType="clickPar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39" grpId="0" bldLvl="0" animBg="1"/>
      <p:bldP spid="28683" grpId="0" bldLvl="0" animBg="1"/>
      <p:bldP spid="28678" grpId="1" bldLvl="0" animBg="1"/>
      <p:bldP spid="17" grpId="0"/>
      <p:bldP spid="19" grpId="0"/>
      <p:bldP spid="20" grpId="0" bldLvl="0" animBg="1"/>
      <p:bldP spid="23" grpId="0" bldLvl="0" animBg="1"/>
      <p:bldP spid="24" grpId="0" bldLvl="0" animBg="1"/>
      <p:bldP spid="25" grpId="0" bldLvl="0" animBg="1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814314" y="1673186"/>
            <a:ext cx="7734067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思考：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以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1m/s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的速度匀速向上拉动测力计，示数会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；若速度为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2m/s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，示数会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；若匀速下降时，示数会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；若匀速水平移动时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，示数会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；若匀速斜向上移动时，示数会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。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388" name="WordArt 4"/>
          <p:cNvSpPr>
            <a:spLocks noTextEdit="1"/>
          </p:cNvSpPr>
          <p:nvPr/>
        </p:nvSpPr>
        <p:spPr>
          <a:xfrm>
            <a:off x="2085145" y="4103790"/>
            <a:ext cx="5871686" cy="12815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/>
            <a:r>
              <a:rPr lang="zh-CN" altLang="en-US" sz="2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都不变</a:t>
            </a:r>
            <a:endParaRPr lang="en-US" altLang="zh-CN" sz="27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23" y="2195010"/>
            <a:ext cx="1605915" cy="1577340"/>
          </a:xfrm>
          <a:prstGeom prst="rect">
            <a:avLst/>
          </a:prstGeom>
        </p:spPr>
      </p:pic>
      <p:sp>
        <p:nvSpPr>
          <p:cNvPr id="13322" name="椭圆 13321"/>
          <p:cNvSpPr/>
          <p:nvPr/>
        </p:nvSpPr>
        <p:spPr>
          <a:xfrm>
            <a:off x="1378506" y="3026066"/>
            <a:ext cx="108347" cy="108347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rgbClr val="00FF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3" name="直接连接符 13322"/>
          <p:cNvSpPr/>
          <p:nvPr/>
        </p:nvSpPr>
        <p:spPr>
          <a:xfrm flipV="1">
            <a:off x="1435656" y="1845919"/>
            <a:ext cx="0" cy="124182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stealth" w="lg" len="lg"/>
          </a:ln>
        </p:spPr>
      </p:sp>
      <p:sp>
        <p:nvSpPr>
          <p:cNvPr id="13324" name="直接连接符 13323"/>
          <p:cNvSpPr/>
          <p:nvPr/>
        </p:nvSpPr>
        <p:spPr>
          <a:xfrm>
            <a:off x="1435656" y="3087979"/>
            <a:ext cx="0" cy="124182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stealth" w="lg" len="lg"/>
          </a:ln>
        </p:spPr>
      </p:sp>
      <p:sp>
        <p:nvSpPr>
          <p:cNvPr id="13325" name="文本框 13324"/>
          <p:cNvSpPr txBox="1"/>
          <p:nvPr/>
        </p:nvSpPr>
        <p:spPr>
          <a:xfrm>
            <a:off x="1501140" y="1547310"/>
            <a:ext cx="864394" cy="553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0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3326" name="文本框 13325"/>
          <p:cNvSpPr txBox="1"/>
          <p:nvPr/>
        </p:nvSpPr>
        <p:spPr>
          <a:xfrm>
            <a:off x="1501140" y="4032145"/>
            <a:ext cx="432197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7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rcRect t="9375" r="41600" b="11932"/>
          <a:stretch>
            <a:fillRect/>
          </a:stretch>
        </p:blipFill>
        <p:spPr>
          <a:xfrm>
            <a:off x="3271361" y="2077376"/>
            <a:ext cx="1561624" cy="1481614"/>
          </a:xfrm>
          <a:prstGeom prst="rect">
            <a:avLst/>
          </a:prstGeom>
        </p:spPr>
      </p:pic>
      <p:sp>
        <p:nvSpPr>
          <p:cNvPr id="28" name="椭圆 27"/>
          <p:cNvSpPr/>
          <p:nvPr/>
        </p:nvSpPr>
        <p:spPr>
          <a:xfrm>
            <a:off x="4561761" y="2917005"/>
            <a:ext cx="108347" cy="108347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rgbClr val="00FF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直接连接符 28"/>
          <p:cNvSpPr/>
          <p:nvPr/>
        </p:nvSpPr>
        <p:spPr>
          <a:xfrm flipV="1">
            <a:off x="4618911" y="1736857"/>
            <a:ext cx="0" cy="124182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stealth" w="lg" len="lg"/>
          </a:ln>
        </p:spPr>
      </p:sp>
      <p:sp>
        <p:nvSpPr>
          <p:cNvPr id="30" name="直接连接符 29"/>
          <p:cNvSpPr/>
          <p:nvPr/>
        </p:nvSpPr>
        <p:spPr>
          <a:xfrm>
            <a:off x="4618911" y="2978917"/>
            <a:ext cx="0" cy="124182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stealth" w="lg" len="lg"/>
          </a:ln>
        </p:spPr>
      </p:sp>
      <p:sp>
        <p:nvSpPr>
          <p:cNvPr id="31" name="文本框 30"/>
          <p:cNvSpPr txBox="1"/>
          <p:nvPr/>
        </p:nvSpPr>
        <p:spPr>
          <a:xfrm>
            <a:off x="4832985" y="1656371"/>
            <a:ext cx="864394" cy="553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0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4684395" y="3923083"/>
            <a:ext cx="432197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7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538163" y="4416716"/>
            <a:ext cx="17430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静止的茶杯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3119438" y="4407191"/>
            <a:ext cx="245697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匀速升高的货物</a:t>
            </a:r>
          </a:p>
        </p:txBody>
      </p:sp>
      <p:pic>
        <p:nvPicPr>
          <p:cNvPr id="20" name="图片 19" descr="tim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861" y="1845919"/>
            <a:ext cx="2860358" cy="2288381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6814661" y="3623284"/>
            <a:ext cx="457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7207568" y="2107380"/>
            <a:ext cx="5715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支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6267926" y="2993681"/>
            <a:ext cx="596741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牵</a:t>
            </a:r>
          </a:p>
        </p:txBody>
      </p:sp>
      <p:sp>
        <p:nvSpPr>
          <p:cNvPr id="36" name="文本框 35"/>
          <p:cNvSpPr txBox="1"/>
          <p:nvPr/>
        </p:nvSpPr>
        <p:spPr>
          <a:xfrm rot="21482934">
            <a:off x="7730014" y="2828422"/>
            <a:ext cx="287179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endParaRPr lang="en-US" altLang="zh-CN" sz="2400" b="1" i="1" baseline="-250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064568" y="4416716"/>
            <a:ext cx="234648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匀速行驶的汽车</a:t>
            </a:r>
          </a:p>
        </p:txBody>
      </p:sp>
      <p:sp>
        <p:nvSpPr>
          <p:cNvPr id="38" name="椭圆 37"/>
          <p:cNvSpPr/>
          <p:nvPr/>
        </p:nvSpPr>
        <p:spPr>
          <a:xfrm rot="5282934">
            <a:off x="7149465" y="3082740"/>
            <a:ext cx="57150" cy="57150"/>
          </a:xfrm>
          <a:prstGeom prst="ellipse">
            <a:avLst/>
          </a:prstGeom>
          <a:solidFill>
            <a:srgbClr val="00E4A8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直接连接符 38"/>
          <p:cNvSpPr/>
          <p:nvPr/>
        </p:nvSpPr>
        <p:spPr>
          <a:xfrm>
            <a:off x="7178040" y="3090836"/>
            <a:ext cx="0" cy="914400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sp>
      <p:sp>
        <p:nvSpPr>
          <p:cNvPr id="40" name="直接连接符 39"/>
          <p:cNvSpPr/>
          <p:nvPr/>
        </p:nvSpPr>
        <p:spPr>
          <a:xfrm flipV="1">
            <a:off x="7178040" y="2244540"/>
            <a:ext cx="0" cy="850106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sp>
      <p:sp>
        <p:nvSpPr>
          <p:cNvPr id="41" name="直接连接符 40"/>
          <p:cNvSpPr/>
          <p:nvPr/>
        </p:nvSpPr>
        <p:spPr>
          <a:xfrm rot="5282934" flipV="1">
            <a:off x="7430929" y="2850330"/>
            <a:ext cx="6191" cy="511969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sp>
      <p:sp>
        <p:nvSpPr>
          <p:cNvPr id="42" name="直接连接符 41"/>
          <p:cNvSpPr/>
          <p:nvPr/>
        </p:nvSpPr>
        <p:spPr>
          <a:xfrm rot="5400000">
            <a:off x="6909911" y="2843186"/>
            <a:ext cx="0" cy="535781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sp>
      <p:sp>
        <p:nvSpPr>
          <p:cNvPr id="44" name="文本框 43"/>
          <p:cNvSpPr txBox="1"/>
          <p:nvPr/>
        </p:nvSpPr>
        <p:spPr>
          <a:xfrm>
            <a:off x="538163" y="4908682"/>
            <a:ext cx="147399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二力平衡</a:t>
            </a:r>
          </a:p>
          <a:p>
            <a:pPr algn="ctr"/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G=F</a:t>
            </a:r>
            <a:endParaRPr lang="zh-CN" altLang="en-US" sz="24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3271361" y="4908682"/>
            <a:ext cx="147399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二力平衡</a:t>
            </a:r>
          </a:p>
          <a:p>
            <a:pPr algn="ctr"/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G=F</a:t>
            </a:r>
            <a:endParaRPr lang="zh-CN" altLang="en-US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5608378" y="4958212"/>
            <a:ext cx="313940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竖直方向：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G=F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支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水平方向：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牵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</a:t>
            </a:r>
            <a:endParaRPr lang="zh-CN" altLang="en-US" sz="2400" b="1" baseline="-25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5" grpId="0"/>
      <p:bldP spid="13326" grpId="0"/>
      <p:bldP spid="31" grpId="0"/>
      <p:bldP spid="32" grpId="0"/>
      <p:bldP spid="25" grpId="0" bldLvl="0"/>
      <p:bldP spid="27" grpId="0" bldLvl="0"/>
      <p:bldP spid="22" grpId="0"/>
      <p:bldP spid="34" grpId="0"/>
      <p:bldP spid="35" grpId="0"/>
      <p:bldP spid="36" grpId="0"/>
      <p:bldP spid="37" grpId="0" bldLvl="0"/>
      <p:bldP spid="38" grpId="0" bldLvl="0" animBg="1"/>
      <p:bldP spid="44" grpId="0"/>
      <p:bldP spid="45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41945" y="1971271"/>
            <a:ext cx="9031605" cy="4004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（2018•益阳）下列情景中，处于平衡状态的是（　　）</a:t>
            </a:r>
          </a:p>
          <a:p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4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A．绕地球匀速运行的卫星        </a:t>
            </a:r>
          </a:p>
          <a:p>
            <a:pPr fontAlgn="auto">
              <a:lnSpc>
                <a:spcPct val="14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B．加速追赶猎物的猎豹 </a:t>
            </a:r>
          </a:p>
          <a:p>
            <a:pPr fontAlgn="auto">
              <a:lnSpc>
                <a:spcPct val="14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C．下落的皮球                  </a:t>
            </a:r>
          </a:p>
          <a:p>
            <a:pPr fontAlgn="auto">
              <a:lnSpc>
                <a:spcPct val="14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D．匀速下降的跳伞运动员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211092" y="1971271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</a:t>
            </a:r>
          </a:p>
        </p:txBody>
      </p:sp>
      <p:pic>
        <p:nvPicPr>
          <p:cNvPr id="3" name="图片 2" descr="t0184ac999de73fd6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14" y="2519653"/>
            <a:ext cx="1677353" cy="1258253"/>
          </a:xfrm>
          <a:prstGeom prst="rect">
            <a:avLst/>
          </a:prstGeom>
        </p:spPr>
      </p:pic>
      <p:pic>
        <p:nvPicPr>
          <p:cNvPr id="4" name="图片 3" descr="u=2056847363,42747864&amp;fm=214&amp;gp=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757" y="2519653"/>
            <a:ext cx="1750695" cy="1258253"/>
          </a:xfrm>
          <a:prstGeom prst="rect">
            <a:avLst/>
          </a:prstGeom>
        </p:spPr>
      </p:pic>
      <p:pic>
        <p:nvPicPr>
          <p:cNvPr id="5" name="图片 4" descr="01534f59736908a8012193a3267ac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362" y="2519653"/>
            <a:ext cx="1724978" cy="12577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rcRect l="16475" b="5898"/>
          <a:stretch>
            <a:fillRect/>
          </a:stretch>
        </p:blipFill>
        <p:spPr>
          <a:xfrm>
            <a:off x="6998255" y="2519653"/>
            <a:ext cx="1747361" cy="1258253"/>
          </a:xfrm>
          <a:prstGeom prst="rect">
            <a:avLst/>
          </a:prstGeom>
        </p:spPr>
      </p:pic>
      <p:sp>
        <p:nvSpPr>
          <p:cNvPr id="30" name="TextBox 4"/>
          <p:cNvSpPr txBox="1"/>
          <p:nvPr/>
        </p:nvSpPr>
        <p:spPr>
          <a:xfrm>
            <a:off x="4167755" y="3894789"/>
            <a:ext cx="2626360" cy="4603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运动方向不断改变</a:t>
            </a:r>
          </a:p>
        </p:txBody>
      </p:sp>
      <p:sp>
        <p:nvSpPr>
          <p:cNvPr id="27" name="TextBox 4"/>
          <p:cNvSpPr txBox="1"/>
          <p:nvPr/>
        </p:nvSpPr>
        <p:spPr>
          <a:xfrm>
            <a:off x="3846613" y="4380063"/>
            <a:ext cx="2626360" cy="4603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速度大小不断改变</a:t>
            </a:r>
          </a:p>
        </p:txBody>
      </p:sp>
      <p:sp>
        <p:nvSpPr>
          <p:cNvPr id="29" name="TextBox 4"/>
          <p:cNvSpPr txBox="1"/>
          <p:nvPr/>
        </p:nvSpPr>
        <p:spPr>
          <a:xfrm>
            <a:off x="2620407" y="4872465"/>
            <a:ext cx="2626360" cy="4603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速度大小不断改变</a:t>
            </a:r>
          </a:p>
        </p:txBody>
      </p:sp>
      <p:sp>
        <p:nvSpPr>
          <p:cNvPr id="32" name="TextBox 4"/>
          <p:cNvSpPr txBox="1"/>
          <p:nvPr/>
        </p:nvSpPr>
        <p:spPr>
          <a:xfrm>
            <a:off x="4092728" y="5342785"/>
            <a:ext cx="3848100" cy="4603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速度大小和运动方向都不变</a:t>
            </a:r>
          </a:p>
        </p:txBody>
      </p:sp>
      <p:grpSp>
        <p:nvGrpSpPr>
          <p:cNvPr id="36" name="组合 3"/>
          <p:cNvGrpSpPr/>
          <p:nvPr/>
        </p:nvGrpSpPr>
        <p:grpSpPr bwMode="auto">
          <a:xfrm>
            <a:off x="3371850" y="1249416"/>
            <a:ext cx="1879997" cy="474345"/>
            <a:chOff x="497257" y="753279"/>
            <a:chExt cx="1881032" cy="475146"/>
          </a:xfrm>
        </p:grpSpPr>
        <p:grpSp>
          <p:nvGrpSpPr>
            <p:cNvPr id="37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39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1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2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8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 bldLvl="0" animBg="1"/>
      <p:bldP spid="27" grpId="0" bldLvl="0" animBg="1"/>
      <p:bldP spid="29" grpId="0" bldLvl="0" animBg="1"/>
      <p:bldP spid="3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996" y="3627015"/>
            <a:ext cx="2283571" cy="221232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6141" y="1830152"/>
            <a:ext cx="892913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（2018•宿迁）如图所示，在“探究二力平衡的条件”实验中。</a:t>
            </a: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（1）实验中定滑轮的作用是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_________________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；</a:t>
            </a: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（2）选择轻质卡片的目的是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________________________________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；</a:t>
            </a: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（3）用手将卡片转过一个角度，使卡片受到的大小相等、方向相反的两个拉力不在同一条直线上，然后由静止释放卡片，根据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（选填字母）状态，能够说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明这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两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个</a:t>
            </a:r>
            <a:endParaRPr lang="en-US" altLang="zh-CN" sz="2400" b="1" dirty="0" smtClean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拉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力不是一对平衡力。</a:t>
            </a: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A．松手前卡片静止   </a:t>
            </a: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B．松手瞬间卡片旋转   </a:t>
            </a: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C．松手后卡片达到静止</a:t>
            </a:r>
            <a:endParaRPr lang="en-US" altLang="zh-CN" sz="4050" b="1" baseline="-25000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42197" y="2188849"/>
            <a:ext cx="201549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改变力的方向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126706" y="2558622"/>
            <a:ext cx="476440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消除或忽略卡片重力对实验的影响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98988" y="3627015"/>
            <a:ext cx="38671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grpSp>
        <p:nvGrpSpPr>
          <p:cNvPr id="14" name="组合 3"/>
          <p:cNvGrpSpPr/>
          <p:nvPr/>
        </p:nvGrpSpPr>
        <p:grpSpPr bwMode="auto">
          <a:xfrm>
            <a:off x="3371850" y="1316528"/>
            <a:ext cx="1879997" cy="474345"/>
            <a:chOff x="497257" y="753279"/>
            <a:chExt cx="1881032" cy="475146"/>
          </a:xfrm>
        </p:grpSpPr>
        <p:grpSp>
          <p:nvGrpSpPr>
            <p:cNvPr id="15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17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8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9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0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6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1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441" y="3868946"/>
            <a:ext cx="1928813" cy="985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81280" y="1795221"/>
            <a:ext cx="911669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 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2018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•桂林）骑自行车出行郊游，是一种时尚、环保的生活方式。当我们在平直路面上匀速向前骑行时，以下说法正确的是                                            （　　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．若自行车停下，惯性就消失了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．自行车受到的动力大于自行车受到的阻力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．路面受到的压力与人受到的支持力是一对平衡力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．人和车受到的重力与地面对人和车的支持力是一对平衡力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25793" y="2990156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721293" y="3562241"/>
            <a:ext cx="1914049" cy="50673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endParaRPr lang="zh-CN" altLang="en-US" sz="2700" b="1"/>
          </a:p>
        </p:txBody>
      </p:sp>
      <p:sp>
        <p:nvSpPr>
          <p:cNvPr id="6" name="文本框 5"/>
          <p:cNvSpPr txBox="1"/>
          <p:nvPr/>
        </p:nvSpPr>
        <p:spPr>
          <a:xfrm>
            <a:off x="3856436" y="2439846"/>
            <a:ext cx="1854551" cy="50673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endParaRPr lang="zh-CN" altLang="en-US" sz="2700" b="1"/>
          </a:p>
        </p:txBody>
      </p:sp>
      <p:sp>
        <p:nvSpPr>
          <p:cNvPr id="29717" name="Line 5"/>
          <p:cNvSpPr/>
          <p:nvPr/>
        </p:nvSpPr>
        <p:spPr>
          <a:xfrm flipH="1">
            <a:off x="7188041" y="3926096"/>
            <a:ext cx="342900" cy="0"/>
          </a:xfrm>
          <a:prstGeom prst="line">
            <a:avLst/>
          </a:prstGeom>
          <a:ln w="15875" cap="flat" cmpd="sng">
            <a:solidFill>
              <a:schemeClr val="tx1"/>
            </a:solidFill>
            <a:prstDash val="solid"/>
            <a:headEnd type="none" w="med" len="med"/>
            <a:tailEnd type="triangle" w="lg" len="lg"/>
          </a:ln>
        </p:spPr>
      </p:sp>
      <p:sp>
        <p:nvSpPr>
          <p:cNvPr id="29718" name="Text Box 6"/>
          <p:cNvSpPr txBox="1"/>
          <p:nvPr/>
        </p:nvSpPr>
        <p:spPr>
          <a:xfrm>
            <a:off x="7283291" y="3572481"/>
            <a:ext cx="4000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i="1">
                <a:latin typeface="Times New Roman" panose="02020603050405020304" pitchFamily="18" charset="0"/>
              </a:rPr>
              <a:t>v</a:t>
            </a:r>
          </a:p>
        </p:txBody>
      </p:sp>
      <p:sp>
        <p:nvSpPr>
          <p:cNvPr id="29704" name="Oval 9"/>
          <p:cNvSpPr/>
          <p:nvPr/>
        </p:nvSpPr>
        <p:spPr>
          <a:xfrm>
            <a:off x="7816691" y="4259471"/>
            <a:ext cx="114300" cy="1143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1350" dirty="0">
              <a:latin typeface="Calibri" panose="020F0502020204030204" pitchFamily="34" charset="0"/>
            </a:endParaRPr>
          </a:p>
        </p:txBody>
      </p:sp>
      <p:grpSp>
        <p:nvGrpSpPr>
          <p:cNvPr id="29705" name="Group 10"/>
          <p:cNvGrpSpPr/>
          <p:nvPr/>
        </p:nvGrpSpPr>
        <p:grpSpPr>
          <a:xfrm>
            <a:off x="7873841" y="4316621"/>
            <a:ext cx="400050" cy="907257"/>
            <a:chOff x="4128" y="2544"/>
            <a:chExt cx="336" cy="762"/>
          </a:xfrm>
        </p:grpSpPr>
        <p:sp>
          <p:nvSpPr>
            <p:cNvPr id="29713" name="Line 11"/>
            <p:cNvSpPr/>
            <p:nvPr/>
          </p:nvSpPr>
          <p:spPr>
            <a:xfrm>
              <a:off x="4128" y="2544"/>
              <a:ext cx="0" cy="762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headEnd type="none" w="med" len="med"/>
              <a:tailEnd type="triangle" w="lg" len="lg"/>
            </a:ln>
          </p:spPr>
        </p:sp>
        <p:sp>
          <p:nvSpPr>
            <p:cNvPr id="29714" name="Text Box 12"/>
            <p:cNvSpPr txBox="1"/>
            <p:nvPr/>
          </p:nvSpPr>
          <p:spPr>
            <a:xfrm>
              <a:off x="4176" y="2928"/>
              <a:ext cx="288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100" b="1" i="1">
                  <a:solidFill>
                    <a:srgbClr val="003366"/>
                  </a:solidFill>
                  <a:latin typeface="Times New Roman" panose="02020603050405020304" pitchFamily="18" charset="0"/>
                </a:rPr>
                <a:t>G</a:t>
              </a:r>
            </a:p>
          </p:txBody>
        </p:sp>
      </p:grpSp>
      <p:grpSp>
        <p:nvGrpSpPr>
          <p:cNvPr id="29706" name="Group 13"/>
          <p:cNvGrpSpPr/>
          <p:nvPr/>
        </p:nvGrpSpPr>
        <p:grpSpPr>
          <a:xfrm>
            <a:off x="7873841" y="3370074"/>
            <a:ext cx="514350" cy="946547"/>
            <a:chOff x="4128" y="1749"/>
            <a:chExt cx="432" cy="795"/>
          </a:xfrm>
        </p:grpSpPr>
        <p:sp>
          <p:nvSpPr>
            <p:cNvPr id="29711" name="Line 14"/>
            <p:cNvSpPr/>
            <p:nvPr/>
          </p:nvSpPr>
          <p:spPr>
            <a:xfrm flipV="1">
              <a:off x="4128" y="1749"/>
              <a:ext cx="0" cy="795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headEnd type="none" w="med" len="med"/>
              <a:tailEnd type="triangle" w="lg" len="lg"/>
            </a:ln>
          </p:spPr>
        </p:sp>
        <p:sp>
          <p:nvSpPr>
            <p:cNvPr id="29712" name="Text Box 15"/>
            <p:cNvSpPr txBox="1"/>
            <p:nvPr/>
          </p:nvSpPr>
          <p:spPr>
            <a:xfrm>
              <a:off x="4176" y="1872"/>
              <a:ext cx="384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100" b="1" i="1">
                  <a:latin typeface="Times New Roman" panose="02020603050405020304" pitchFamily="18" charset="0"/>
                </a:rPr>
                <a:t>N</a:t>
              </a:r>
            </a:p>
          </p:txBody>
        </p:sp>
      </p:grpSp>
      <p:sp>
        <p:nvSpPr>
          <p:cNvPr id="29707" name="Line 17"/>
          <p:cNvSpPr/>
          <p:nvPr/>
        </p:nvSpPr>
        <p:spPr>
          <a:xfrm flipH="1">
            <a:off x="7449026" y="4316621"/>
            <a:ext cx="424815" cy="476"/>
          </a:xfrm>
          <a:prstGeom prst="line">
            <a:avLst/>
          </a:prstGeom>
          <a:ln w="25400" cap="flat" cmpd="sng">
            <a:solidFill>
              <a:srgbClr val="003366"/>
            </a:solidFill>
            <a:prstDash val="solid"/>
            <a:headEnd type="none" w="med" len="med"/>
            <a:tailEnd type="triangle" w="lg" len="lg"/>
          </a:ln>
        </p:spPr>
      </p:sp>
      <p:sp>
        <p:nvSpPr>
          <p:cNvPr id="29709" name="Line 20"/>
          <p:cNvSpPr/>
          <p:nvPr/>
        </p:nvSpPr>
        <p:spPr>
          <a:xfrm>
            <a:off x="7873841" y="4316621"/>
            <a:ext cx="400050" cy="476"/>
          </a:xfrm>
          <a:prstGeom prst="line">
            <a:avLst/>
          </a:prstGeom>
          <a:ln w="25400" cap="flat" cmpd="sng">
            <a:solidFill>
              <a:srgbClr val="003366"/>
            </a:solidFill>
            <a:prstDash val="solid"/>
            <a:headEnd type="none" w="med" len="med"/>
            <a:tailEnd type="triangle" w="lg" len="lg"/>
          </a:ln>
        </p:spPr>
      </p:sp>
      <p:sp>
        <p:nvSpPr>
          <p:cNvPr id="29708" name="Text Box 18"/>
          <p:cNvSpPr txBox="1"/>
          <p:nvPr/>
        </p:nvSpPr>
        <p:spPr>
          <a:xfrm>
            <a:off x="7030403" y="4132312"/>
            <a:ext cx="302419" cy="391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950" b="1" i="1">
                <a:latin typeface="Times New Roman" panose="02020603050405020304" pitchFamily="18" charset="0"/>
              </a:rPr>
              <a:t>F</a:t>
            </a:r>
            <a:endParaRPr lang="en-US" altLang="zh-CN" sz="1950" b="1">
              <a:latin typeface="Times New Roman" panose="02020603050405020304" pitchFamily="18" charset="0"/>
            </a:endParaRPr>
          </a:p>
        </p:txBody>
      </p:sp>
      <p:sp>
        <p:nvSpPr>
          <p:cNvPr id="9" name="Text Box 18"/>
          <p:cNvSpPr txBox="1"/>
          <p:nvPr/>
        </p:nvSpPr>
        <p:spPr>
          <a:xfrm>
            <a:off x="8273891" y="4088497"/>
            <a:ext cx="302419" cy="391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950" b="1" i="1">
                <a:latin typeface="Times New Roman" panose="02020603050405020304" pitchFamily="18" charset="0"/>
              </a:rPr>
              <a:t>f</a:t>
            </a:r>
            <a:endParaRPr lang="en-US" altLang="zh-CN" sz="1950" b="1">
              <a:latin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19688" y="4637137"/>
            <a:ext cx="2145983" cy="50673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endParaRPr lang="zh-CN" altLang="en-US" sz="2700" b="1"/>
          </a:p>
        </p:txBody>
      </p:sp>
      <p:sp>
        <p:nvSpPr>
          <p:cNvPr id="28" name="文本框 27"/>
          <p:cNvSpPr txBox="1"/>
          <p:nvPr/>
        </p:nvSpPr>
        <p:spPr>
          <a:xfrm>
            <a:off x="3153301" y="4637137"/>
            <a:ext cx="2155031" cy="50673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endParaRPr lang="zh-CN" altLang="en-US" sz="2700" b="1"/>
          </a:p>
        </p:txBody>
      </p:sp>
      <p:sp>
        <p:nvSpPr>
          <p:cNvPr id="30" name="文本框 29"/>
          <p:cNvSpPr txBox="1"/>
          <p:nvPr/>
        </p:nvSpPr>
        <p:spPr>
          <a:xfrm>
            <a:off x="711665" y="4617461"/>
            <a:ext cx="6461926" cy="506730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7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不作用在同一物体，且大小也不相同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204699" y="5143554"/>
            <a:ext cx="331946" cy="76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r>
              <a:rPr lang="zh-CN" altLang="en-US" sz="4400" dirty="0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222181" y="3989596"/>
            <a:ext cx="741680" cy="76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 anchor="t">
            <a:spAutoFit/>
          </a:bodyPr>
          <a:lstStyle/>
          <a:p>
            <a:r>
              <a:rPr lang="zh-CN" altLang="en-US" sz="4400" dirty="0">
                <a:solidFill>
                  <a:srgbClr val="FF0000"/>
                </a:solidFill>
                <a:sym typeface="+mn-ea"/>
              </a:rPr>
              <a:t>×</a:t>
            </a:r>
          </a:p>
        </p:txBody>
      </p:sp>
      <p:sp>
        <p:nvSpPr>
          <p:cNvPr id="10" name="线形标注 2 9"/>
          <p:cNvSpPr/>
          <p:nvPr/>
        </p:nvSpPr>
        <p:spPr>
          <a:xfrm>
            <a:off x="4278385" y="3012381"/>
            <a:ext cx="3383048" cy="50414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0852"/>
              <a:gd name="adj6" fmla="val -38369"/>
            </a:avLst>
          </a:prstGeom>
          <a:grpFill/>
          <a:ln>
            <a:solidFill>
              <a:srgbClr val="00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惯性是物体本身的性质</a:t>
            </a:r>
          </a:p>
        </p:txBody>
      </p:sp>
      <p:grpSp>
        <p:nvGrpSpPr>
          <p:cNvPr id="46" name="组合 3"/>
          <p:cNvGrpSpPr/>
          <p:nvPr/>
        </p:nvGrpSpPr>
        <p:grpSpPr bwMode="auto">
          <a:xfrm>
            <a:off x="3371850" y="1316528"/>
            <a:ext cx="1879997" cy="474345"/>
            <a:chOff x="497257" y="753279"/>
            <a:chExt cx="1881032" cy="475146"/>
          </a:xfrm>
        </p:grpSpPr>
        <p:grpSp>
          <p:nvGrpSpPr>
            <p:cNvPr id="47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49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50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51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52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8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bldLvl="0" animBg="1"/>
      <p:bldP spid="6" grpId="0" bldLvl="0" animBg="1"/>
      <p:bldP spid="29718" grpId="0"/>
      <p:bldP spid="29704" grpId="0" bldLvl="0" animBg="1"/>
      <p:bldP spid="29708" grpId="0"/>
      <p:bldP spid="9" grpId="0"/>
      <p:bldP spid="27" grpId="0" bldLvl="0" animBg="1"/>
      <p:bldP spid="28" grpId="0" bldLvl="0" animBg="1"/>
      <p:bldP spid="30" grpId="0" bldLvl="0" animBg="1"/>
      <p:bldP spid="33" grpId="0"/>
      <p:bldP spid="34" grpId="0"/>
      <p:bldP spid="1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8202.eps" descr="id:2147510499;FounderCES"/>
          <p:cNvPicPr>
            <a:picLocks noChangeAspect="1"/>
          </p:cNvPicPr>
          <p:nvPr/>
        </p:nvPicPr>
        <p:blipFill rotWithShape="1">
          <a:blip r:embed="rId2"/>
          <a:srcRect r="54933" b="43191"/>
          <a:stretch>
            <a:fillRect/>
          </a:stretch>
        </p:blipFill>
        <p:spPr>
          <a:xfrm>
            <a:off x="368286" y="3020157"/>
            <a:ext cx="1804462" cy="1528764"/>
          </a:xfrm>
          <a:prstGeom prst="rect">
            <a:avLst/>
          </a:prstGeom>
        </p:spPr>
      </p:pic>
      <p:sp>
        <p:nvSpPr>
          <p:cNvPr id="102" name="文本框 101"/>
          <p:cNvSpPr txBox="1"/>
          <p:nvPr/>
        </p:nvSpPr>
        <p:spPr>
          <a:xfrm>
            <a:off x="485732" y="2099850"/>
            <a:ext cx="8196874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1.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如图所示的情景中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二力彼此平衡的是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(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　　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3" name="TextBox 15"/>
          <p:cNvSpPr txBox="1">
            <a:spLocks noChangeArrowheads="1"/>
          </p:cNvSpPr>
          <p:nvPr/>
        </p:nvSpPr>
        <p:spPr bwMode="auto">
          <a:xfrm>
            <a:off x="3434715" y="1548262"/>
            <a:ext cx="2252663" cy="3670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bg1"/>
                </a:solidFill>
              </a:rPr>
              <a:t>基础巩固题</a:t>
            </a:r>
            <a:endParaRPr lang="en-US" altLang="zh-CN" b="1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01379" y="2086492"/>
            <a:ext cx="403860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</a:t>
            </a:r>
          </a:p>
        </p:txBody>
      </p:sp>
      <p:grpSp>
        <p:nvGrpSpPr>
          <p:cNvPr id="24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25" name="缺角矩形 24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6" name="缺角矩形 25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7" name="缺角矩形 26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8" name="缺角矩形 27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9" name="缺角矩形 28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30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1" name="8202.eps" descr="id:2147510499;FounderCES"/>
          <p:cNvPicPr>
            <a:picLocks noChangeAspect="1"/>
          </p:cNvPicPr>
          <p:nvPr/>
        </p:nvPicPr>
        <p:blipFill rotWithShape="1">
          <a:blip r:embed="rId2"/>
          <a:srcRect l="58967" b="42037"/>
          <a:stretch>
            <a:fillRect/>
          </a:stretch>
        </p:blipFill>
        <p:spPr>
          <a:xfrm>
            <a:off x="2445245" y="2788171"/>
            <a:ext cx="1862938" cy="1768669"/>
          </a:xfrm>
          <a:prstGeom prst="rect">
            <a:avLst/>
          </a:prstGeom>
        </p:spPr>
      </p:pic>
      <p:pic>
        <p:nvPicPr>
          <p:cNvPr id="32" name="8202.eps" descr="id:2147510499;FounderCES"/>
          <p:cNvPicPr>
            <a:picLocks noChangeAspect="1"/>
          </p:cNvPicPr>
          <p:nvPr/>
        </p:nvPicPr>
        <p:blipFill rotWithShape="1">
          <a:blip r:embed="rId2"/>
          <a:srcRect t="56531" r="54189"/>
          <a:stretch>
            <a:fillRect/>
          </a:stretch>
        </p:blipFill>
        <p:spPr>
          <a:xfrm>
            <a:off x="4532530" y="3222115"/>
            <a:ext cx="2158728" cy="1376670"/>
          </a:xfrm>
          <a:prstGeom prst="rect">
            <a:avLst/>
          </a:prstGeom>
        </p:spPr>
      </p:pic>
      <p:pic>
        <p:nvPicPr>
          <p:cNvPr id="33" name="8202.eps" descr="id:2147510499;FounderCES"/>
          <p:cNvPicPr>
            <a:picLocks noChangeAspect="1"/>
          </p:cNvPicPr>
          <p:nvPr/>
        </p:nvPicPr>
        <p:blipFill rotWithShape="1">
          <a:blip r:embed="rId2"/>
          <a:srcRect l="53539" t="57526"/>
          <a:stretch>
            <a:fillRect/>
          </a:stretch>
        </p:blipFill>
        <p:spPr>
          <a:xfrm>
            <a:off x="6591417" y="3221984"/>
            <a:ext cx="2253815" cy="1384797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261461" y="1932596"/>
            <a:ext cx="8498205" cy="14204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如图所示的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分别是用照相机拍摄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(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每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0.1s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拍摄一次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的小球在四种不同运动状态下的照片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其中小球受到平衡力作用的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是 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(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　　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361" name="8201.eps" descr="id:2147510417;FounderC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76" y="3416954"/>
            <a:ext cx="3447574" cy="1969294"/>
          </a:xfrm>
          <a:prstGeom prst="rect">
            <a:avLst/>
          </a:prstGeom>
        </p:spPr>
      </p:pic>
      <p:pic>
        <p:nvPicPr>
          <p:cNvPr id="362" name="8201A.eps" descr="id:2147510424;FounderC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200" y="3475677"/>
            <a:ext cx="3461385" cy="196929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38626" y="2664817"/>
            <a:ext cx="386715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grpSp>
        <p:nvGrpSpPr>
          <p:cNvPr id="13" name="组合 1"/>
          <p:cNvGrpSpPr>
            <a:grpSpLocks noChangeAspect="1"/>
          </p:cNvGrpSpPr>
          <p:nvPr/>
        </p:nvGrpSpPr>
        <p:grpSpPr>
          <a:xfrm>
            <a:off x="3393483" y="1430658"/>
            <a:ext cx="2411412" cy="450850"/>
            <a:chOff x="3564387" y="597378"/>
            <a:chExt cx="2247990" cy="419195"/>
          </a:xfrm>
        </p:grpSpPr>
        <p:sp>
          <p:nvSpPr>
            <p:cNvPr id="14" name="缺角矩形 13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5" name="缺角矩形 14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6" name="缺角矩形 15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7" name="缺角矩形 16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8" name="缺角矩形 17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9" name="TextBox 15"/>
          <p:cNvSpPr txBox="1"/>
          <p:nvPr/>
        </p:nvSpPr>
        <p:spPr>
          <a:xfrm>
            <a:off x="3358558" y="1387795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8592" y="1806783"/>
            <a:ext cx="8975408" cy="3815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3.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将一本物理书放在水平桌面上静止时，下列选项中的两个力相互平衡的是（　　）</a:t>
            </a:r>
          </a:p>
          <a:p>
            <a:pPr fontAlgn="auto">
              <a:lnSpc>
                <a:spcPts val="48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A．书的重力与书对桌面的压力 </a:t>
            </a:r>
          </a:p>
          <a:p>
            <a:pPr fontAlgn="auto">
              <a:lnSpc>
                <a:spcPts val="48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B．书的重力与桌面对书的支持力 </a:t>
            </a:r>
          </a:p>
          <a:p>
            <a:pPr fontAlgn="auto">
              <a:lnSpc>
                <a:spcPts val="48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C．书对桌面的压力与桌面对书的支持力 </a:t>
            </a:r>
            <a:endParaRPr lang="zh-CN" altLang="en-US" sz="9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ts val="48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D．书对桌面的压力与课桌的重力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186232" y="2438214"/>
            <a:ext cx="386715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grpSp>
        <p:nvGrpSpPr>
          <p:cNvPr id="14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15" name="缺角矩形 14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6" name="缺角矩形 15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7" name="缺角矩形 16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8" name="缺角矩形 17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9" name="缺角矩形 18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20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矩形 18448"/>
          <p:cNvSpPr/>
          <p:nvPr/>
        </p:nvSpPr>
        <p:spPr>
          <a:xfrm>
            <a:off x="161744" y="1395166"/>
            <a:ext cx="8619173" cy="341503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牛顿第一定律告诉我们：物体不受力时将保持静止或匀速直线运动状态。</a:t>
            </a:r>
            <a:endParaRPr lang="en-US" altLang="zh-CN" sz="2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但我们周围的物体都受到力的作用，不受力的物体是不存在的。物体在力的作用下也会保持运动状态不变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比如吊在天花板上的电灯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在平直轨道上匀速</a:t>
            </a:r>
            <a:endParaRPr lang="en-US" altLang="zh-CN" sz="2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>
              <a:lnSpc>
                <a:spcPct val="150000"/>
              </a:lnSpc>
            </a:pP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行驶的列车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这要怎么解释呢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?</a:t>
            </a:r>
            <a:endParaRPr lang="zh-CN" altLang="en-US" sz="2400" b="1" dirty="0">
              <a:solidFill>
                <a:srgbClr val="0066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098" name="Picture 2" descr="G:\resource\8x82\jpg\02004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447" y="3620157"/>
            <a:ext cx="3687093" cy="219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文本框 101"/>
          <p:cNvSpPr txBox="1"/>
          <p:nvPr/>
        </p:nvSpPr>
        <p:spPr>
          <a:xfrm>
            <a:off x="290036" y="1919065"/>
            <a:ext cx="8783479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4.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如图所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示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用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细线拉着木块在水平面上做匀速直线运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动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下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列说法正确的是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(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　　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360998" y="3117115"/>
            <a:ext cx="8354378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A.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木块受到的摩擦力和细线对木块的拉力是一对平衡力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algn="l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B.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木块对细线的拉力和细线对木块的拉力是一对平衡力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algn="l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C.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木块对水平面的压力和水平面对木块的支持力是一对相互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algn="l"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作用力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 algn="l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D.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木块对细线的拉力和手对细线的拉力是一对相互作用力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372" name="人补八05.EPS" descr="id:2147510513;FounderC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813" y="2417633"/>
            <a:ext cx="3258136" cy="8884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655855" y="2436302"/>
            <a:ext cx="386715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fontAlgn="auto">
              <a:lnSpc>
                <a:spcPts val="484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  <p:grpSp>
        <p:nvGrpSpPr>
          <p:cNvPr id="14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15" name="缺角矩形 14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6" name="缺角矩形 15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7" name="缺角矩形 16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8" name="缺角矩形 17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9" name="缺角矩形 18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20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0979" y="2100687"/>
            <a:ext cx="8782526" cy="3517900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ts val="334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5. 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小华同学在科技馆观摩自行车走钢丝表演后回家做了一个模型，如图所示，下列说法正确的是  （　　）</a:t>
            </a:r>
          </a:p>
          <a:p>
            <a:pPr fontAlgn="auto">
              <a:lnSpc>
                <a:spcPts val="334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A．自行车的重力与钢丝对自行车</a:t>
            </a:r>
          </a:p>
          <a:p>
            <a:pPr fontAlgn="auto">
              <a:lnSpc>
                <a:spcPts val="334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的支持力是一对平衡力 </a:t>
            </a:r>
          </a:p>
          <a:p>
            <a:pPr fontAlgn="auto">
              <a:lnSpc>
                <a:spcPts val="33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B．自行车和所挂物体总重力与钢</a:t>
            </a:r>
          </a:p>
          <a:p>
            <a:pPr fontAlgn="auto">
              <a:lnSpc>
                <a:spcPts val="33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丝对自行车的支持力是一对平衡力 </a:t>
            </a:r>
          </a:p>
          <a:p>
            <a:pPr fontAlgn="auto">
              <a:lnSpc>
                <a:spcPts val="33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C．自行车对钢丝的压力与钢丝对自行车的支持力是一对平衡力 </a:t>
            </a:r>
          </a:p>
          <a:p>
            <a:pPr fontAlgn="auto">
              <a:lnSpc>
                <a:spcPts val="33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D．自行车对绳的拉力与钩码的重力是一对平衡力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876341" y="2538261"/>
            <a:ext cx="38671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pic>
        <p:nvPicPr>
          <p:cNvPr id="3" name="图片 2" descr="91782add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047" y="2749830"/>
            <a:ext cx="2184092" cy="1208127"/>
          </a:xfrm>
          <a:prstGeom prst="rect">
            <a:avLst/>
          </a:prstGeom>
        </p:spPr>
      </p:pic>
      <p:sp>
        <p:nvSpPr>
          <p:cNvPr id="29" name="直接连接符 28"/>
          <p:cNvSpPr/>
          <p:nvPr/>
        </p:nvSpPr>
        <p:spPr>
          <a:xfrm flipH="1" flipV="1">
            <a:off x="7638292" y="2996883"/>
            <a:ext cx="2977" cy="620911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stealth" w="lg" len="lg"/>
          </a:ln>
        </p:spPr>
      </p:sp>
      <p:sp>
        <p:nvSpPr>
          <p:cNvPr id="30" name="直接连接符 29"/>
          <p:cNvSpPr/>
          <p:nvPr/>
        </p:nvSpPr>
        <p:spPr>
          <a:xfrm>
            <a:off x="7638093" y="3618033"/>
            <a:ext cx="3175" cy="679847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oval" w="med" len="med"/>
            <a:tailEnd type="stealth" w="lg" len="lg"/>
          </a:ln>
        </p:spPr>
      </p:sp>
      <p:sp>
        <p:nvSpPr>
          <p:cNvPr id="31" name="文本框 30"/>
          <p:cNvSpPr txBox="1"/>
          <p:nvPr/>
        </p:nvSpPr>
        <p:spPr>
          <a:xfrm>
            <a:off x="7817644" y="2703475"/>
            <a:ext cx="411480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0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7817644" y="3975856"/>
            <a:ext cx="432197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9" name="TextBox 15"/>
          <p:cNvSpPr txBox="1">
            <a:spLocks noChangeArrowheads="1"/>
          </p:cNvSpPr>
          <p:nvPr/>
        </p:nvSpPr>
        <p:spPr bwMode="auto">
          <a:xfrm>
            <a:off x="3434715" y="1548262"/>
            <a:ext cx="2252663" cy="3670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bg1"/>
                </a:solidFill>
              </a:rPr>
              <a:t>基础巩固题</a:t>
            </a:r>
            <a:endParaRPr lang="en-US" altLang="zh-CN" b="1">
              <a:solidFill>
                <a:schemeClr val="bg1"/>
              </a:solidFill>
            </a:endParaRPr>
          </a:p>
        </p:txBody>
      </p:sp>
      <p:grpSp>
        <p:nvGrpSpPr>
          <p:cNvPr id="20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21" name="缺角矩形 20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2" name="缺角矩形 21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3" name="缺角矩形 22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4" name="缺角矩形 23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5" name="缺角矩形 24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26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aa6fe49c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713" y="3355631"/>
            <a:ext cx="2349818" cy="1361123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31351" y="1936941"/>
            <a:ext cx="8562499" cy="1198880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6.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如图所示，一物块放置在斜面上保持静止，请画出该物块的受力示意图。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3959543" y="3473979"/>
            <a:ext cx="796529" cy="460772"/>
            <a:chOff x="5544" y="2373"/>
            <a:chExt cx="669" cy="387"/>
          </a:xfrm>
        </p:grpSpPr>
        <p:sp>
          <p:nvSpPr>
            <p:cNvPr id="29" name="椭圆 28"/>
            <p:cNvSpPr/>
            <p:nvPr/>
          </p:nvSpPr>
          <p:spPr>
            <a:xfrm rot="5282934">
              <a:off x="5543" y="2628"/>
              <a:ext cx="59" cy="58"/>
            </a:xfrm>
            <a:prstGeom prst="ellipse">
              <a:avLst/>
            </a:prstGeom>
            <a:solidFill>
              <a:srgbClr val="00E4A8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2400" b="1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直接连接符 27"/>
            <p:cNvSpPr/>
            <p:nvPr/>
          </p:nvSpPr>
          <p:spPr>
            <a:xfrm rot="5282934" flipH="1" flipV="1">
              <a:off x="5675" y="2363"/>
              <a:ext cx="177" cy="404"/>
            </a:xfrm>
            <a:prstGeom prst="line">
              <a:avLst/>
            </a:prstGeom>
            <a:ln w="34925" cap="flat" cmpd="sng">
              <a:solidFill>
                <a:srgbClr val="FF0000"/>
              </a:solidFill>
              <a:prstDash val="solid"/>
              <a:miter/>
              <a:headEnd type="none" w="med" len="med"/>
              <a:tailEnd type="triangle" w="med" len="med"/>
            </a:ln>
          </p:spPr>
        </p:sp>
        <p:sp>
          <p:nvSpPr>
            <p:cNvPr id="30" name="文本框 29"/>
            <p:cNvSpPr txBox="1"/>
            <p:nvPr/>
          </p:nvSpPr>
          <p:spPr>
            <a:xfrm rot="-117066">
              <a:off x="5972" y="2373"/>
              <a:ext cx="241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f</a:t>
              </a:r>
              <a:endParaRPr lang="en-US" altLang="zh-CN" sz="2400" b="1" i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694271" y="2931292"/>
            <a:ext cx="666750" cy="1896665"/>
            <a:chOff x="3778" y="1101"/>
            <a:chExt cx="560" cy="1593"/>
          </a:xfrm>
        </p:grpSpPr>
        <p:sp>
          <p:nvSpPr>
            <p:cNvPr id="21" name="文本框 20"/>
            <p:cNvSpPr txBox="1"/>
            <p:nvPr/>
          </p:nvSpPr>
          <p:spPr>
            <a:xfrm>
              <a:off x="4044" y="2307"/>
              <a:ext cx="258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4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834" y="1101"/>
              <a:ext cx="504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F</a:t>
              </a:r>
              <a:r>
                <a:rPr lang="zh-CN" altLang="en-US" sz="24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支</a:t>
              </a:r>
            </a:p>
          </p:txBody>
        </p:sp>
        <p:sp>
          <p:nvSpPr>
            <p:cNvPr id="22" name="直接连接符 21"/>
            <p:cNvSpPr/>
            <p:nvPr/>
          </p:nvSpPr>
          <p:spPr>
            <a:xfrm flipH="1" flipV="1">
              <a:off x="3778" y="1274"/>
              <a:ext cx="252" cy="570"/>
            </a:xfrm>
            <a:prstGeom prst="line">
              <a:avLst/>
            </a:prstGeom>
            <a:ln w="34925" cap="flat" cmpd="sng">
              <a:solidFill>
                <a:srgbClr val="FF0000"/>
              </a:solidFill>
              <a:prstDash val="solid"/>
              <a:miter/>
              <a:headEnd type="none" w="med" len="med"/>
              <a:tailEnd type="triangle" w="med" len="med"/>
            </a:ln>
          </p:spPr>
        </p:sp>
        <p:sp>
          <p:nvSpPr>
            <p:cNvPr id="20" name="直接连接符 19"/>
            <p:cNvSpPr/>
            <p:nvPr/>
          </p:nvSpPr>
          <p:spPr>
            <a:xfrm>
              <a:off x="4030" y="1844"/>
              <a:ext cx="18" cy="768"/>
            </a:xfrm>
            <a:prstGeom prst="line">
              <a:avLst/>
            </a:prstGeom>
            <a:ln w="34925" cap="flat" cmpd="sng">
              <a:solidFill>
                <a:srgbClr val="FF0000"/>
              </a:solidFill>
              <a:prstDash val="solid"/>
              <a:miter/>
              <a:headEnd type="none" w="med" len="med"/>
              <a:tailEnd type="triangle" w="med" len="med"/>
            </a:ln>
          </p:spPr>
        </p:sp>
      </p:grpSp>
      <p:sp>
        <p:nvSpPr>
          <p:cNvPr id="23" name="TextBox 15"/>
          <p:cNvSpPr txBox="1">
            <a:spLocks noChangeArrowheads="1"/>
          </p:cNvSpPr>
          <p:nvPr/>
        </p:nvSpPr>
        <p:spPr bwMode="auto">
          <a:xfrm>
            <a:off x="3434715" y="1548262"/>
            <a:ext cx="2252663" cy="3670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bg1"/>
                </a:solidFill>
              </a:rPr>
              <a:t>基础巩固题</a:t>
            </a:r>
            <a:endParaRPr lang="en-US" altLang="zh-CN" b="1">
              <a:solidFill>
                <a:schemeClr val="bg1"/>
              </a:solidFill>
            </a:endParaRPr>
          </a:p>
        </p:txBody>
      </p:sp>
      <p:grpSp>
        <p:nvGrpSpPr>
          <p:cNvPr id="26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27" name="缺角矩形 26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1" name="缺角矩形 30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2" name="缺角矩形 31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3" name="缺角矩形 32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4" name="缺角矩形 33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35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文本框 102"/>
          <p:cNvSpPr txBox="1"/>
          <p:nvPr/>
        </p:nvSpPr>
        <p:spPr>
          <a:xfrm>
            <a:off x="21431" y="1893544"/>
            <a:ext cx="8622030" cy="737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1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在探究“二力平衡的条件”的实验中</a:t>
            </a:r>
            <a:r>
              <a:rPr lang="en-US" sz="21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1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小刚同学采用的实验装置如图甲所示</a:t>
            </a:r>
            <a:r>
              <a:rPr lang="en-US" sz="21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1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小华同学采用的实验装置如图乙所示。</a:t>
            </a:r>
            <a:endParaRPr lang="zh-CN" altLang="en-US" sz="21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40005" y="4113821"/>
            <a:ext cx="9052560" cy="1706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/>
            <a:r>
              <a:rPr lang="en-US" sz="21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(1)</a:t>
            </a:r>
            <a:r>
              <a:rPr lang="zh-CN" sz="21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当物体处于静止状态或</a:t>
            </a:r>
            <a:r>
              <a:rPr lang="en-US" altLang="zh-CN" sz="2100"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____________</a:t>
            </a:r>
            <a:r>
              <a:rPr lang="zh-CN" sz="21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状态时</a:t>
            </a:r>
            <a:r>
              <a:rPr lang="en-US" sz="21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1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它受到的力是相互平衡的。</a:t>
            </a:r>
            <a:r>
              <a:rPr lang="en-US" sz="21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</a:p>
          <a:p>
            <a:pPr indent="0" algn="l"/>
            <a:r>
              <a:rPr lang="en-US" sz="21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(2)</a:t>
            </a:r>
            <a:r>
              <a:rPr lang="zh-CN" sz="21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这两个实验装置中</a:t>
            </a:r>
            <a:r>
              <a:rPr lang="en-US" sz="21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1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你认为装置</a:t>
            </a:r>
            <a:r>
              <a:rPr lang="en-US" altLang="zh-CN" sz="2100"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</a:t>
            </a:r>
            <a:r>
              <a:rPr lang="en-US" sz="21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</a:t>
            </a:r>
            <a:r>
              <a:rPr lang="zh-CN" sz="21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选填“甲”或“乙”</a:t>
            </a:r>
            <a:r>
              <a:rPr lang="en-US" sz="21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)</a:t>
            </a:r>
            <a:r>
              <a:rPr lang="zh-CN" sz="21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更科学。</a:t>
            </a:r>
            <a:r>
              <a:rPr lang="en-US" sz="21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</a:p>
          <a:p>
            <a:pPr indent="0" algn="l"/>
            <a:r>
              <a:rPr lang="en-US" sz="21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(3)</a:t>
            </a:r>
            <a:r>
              <a:rPr lang="zh-CN" sz="21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在装置乙中</a:t>
            </a:r>
            <a:r>
              <a:rPr lang="en-US" sz="21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1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将小车旋转一定角度</a:t>
            </a:r>
            <a:r>
              <a:rPr lang="en-US" sz="21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1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松手后</a:t>
            </a:r>
            <a:r>
              <a:rPr lang="en-US" sz="21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1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发现小车旋转后又恢复原状。这说明两个力必须作用在同一</a:t>
            </a:r>
            <a:r>
              <a:rPr lang="en-US" altLang="zh-CN" sz="2100"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__________</a:t>
            </a:r>
            <a:r>
              <a:rPr lang="en-US" sz="21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</a:t>
            </a:r>
            <a:r>
              <a:rPr lang="zh-CN" sz="21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选填“物体”或“直线”</a:t>
            </a:r>
            <a:r>
              <a:rPr lang="en-US" sz="21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)</a:t>
            </a:r>
            <a:r>
              <a:rPr lang="zh-CN" sz="21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上</a:t>
            </a:r>
            <a:r>
              <a:rPr lang="en-US" sz="21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1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物体才能平衡。</a:t>
            </a:r>
            <a:r>
              <a:rPr lang="en-US" sz="21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21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403" name="图8-2-20.EPS" descr="id:2147510791;FounderC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195" y="2596489"/>
            <a:ext cx="5075396" cy="146256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128061" y="4091136"/>
            <a:ext cx="178689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1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匀速直线运动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369594" y="4417640"/>
            <a:ext cx="450215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1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乙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719631" y="5050666"/>
            <a:ext cx="71755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1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直线</a:t>
            </a:r>
          </a:p>
        </p:txBody>
      </p:sp>
      <p:grpSp>
        <p:nvGrpSpPr>
          <p:cNvPr id="24" name="组合 1"/>
          <p:cNvGrpSpPr>
            <a:grpSpLocks noChangeAspect="1"/>
          </p:cNvGrpSpPr>
          <p:nvPr/>
        </p:nvGrpSpPr>
        <p:grpSpPr bwMode="auto">
          <a:xfrm>
            <a:off x="3216593" y="1350302"/>
            <a:ext cx="2411016" cy="450056"/>
            <a:chOff x="3564387" y="597378"/>
            <a:chExt cx="2247990" cy="419195"/>
          </a:xfrm>
        </p:grpSpPr>
        <p:sp>
          <p:nvSpPr>
            <p:cNvPr id="29" name="缺角矩形 21"/>
            <p:cNvSpPr>
              <a:spLocks noChangeArrowheads="1"/>
            </p:cNvSpPr>
            <p:nvPr/>
          </p:nvSpPr>
          <p:spPr bwMode="auto">
            <a:xfrm rot="3000000">
              <a:off x="4021491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8BBB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0" name="缺角矩形 22"/>
            <p:cNvSpPr>
              <a:spLocks noChangeArrowheads="1"/>
            </p:cNvSpPr>
            <p:nvPr/>
          </p:nvSpPr>
          <p:spPr bwMode="auto">
            <a:xfrm rot="3000000">
              <a:off x="4478785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FD9F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1" name="缺角矩形 23"/>
            <p:cNvSpPr>
              <a:spLocks noChangeArrowheads="1"/>
            </p:cNvSpPr>
            <p:nvPr/>
          </p:nvSpPr>
          <p:spPr bwMode="auto">
            <a:xfrm rot="3000000">
              <a:off x="4936079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B05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2" name="缺角矩形 24"/>
            <p:cNvSpPr>
              <a:spLocks noChangeArrowheads="1"/>
            </p:cNvSpPr>
            <p:nvPr/>
          </p:nvSpPr>
          <p:spPr bwMode="auto">
            <a:xfrm rot="3000000">
              <a:off x="3564197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E72424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3" name="缺角矩形 25"/>
            <p:cNvSpPr>
              <a:spLocks noChangeArrowheads="1"/>
            </p:cNvSpPr>
            <p:nvPr/>
          </p:nvSpPr>
          <p:spPr bwMode="auto">
            <a:xfrm rot="3000000">
              <a:off x="5393372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A96A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34" name="TextBox 15"/>
          <p:cNvSpPr txBox="1">
            <a:spLocks noChangeArrowheads="1"/>
          </p:cNvSpPr>
          <p:nvPr/>
        </p:nvSpPr>
        <p:spPr bwMode="auto">
          <a:xfrm>
            <a:off x="3182065" y="1307439"/>
            <a:ext cx="2478881" cy="4743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sz="25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能力提升题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8SL2.eps" descr="id:2147510691;FounderCES"/>
          <p:cNvPicPr>
            <a:picLocks noChangeAspect="1"/>
          </p:cNvPicPr>
          <p:nvPr/>
        </p:nvPicPr>
        <p:blipFill>
          <a:blip r:embed="rId2"/>
          <a:srcRect l="12378" r="12808"/>
          <a:stretch>
            <a:fillRect/>
          </a:stretch>
        </p:blipFill>
        <p:spPr>
          <a:xfrm>
            <a:off x="95250" y="1582076"/>
            <a:ext cx="8818245" cy="4241959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等腰三角形 6"/>
          <p:cNvSpPr/>
          <p:nvPr>
            <p:custDataLst>
              <p:tags r:id="rId1"/>
            </p:custDataLst>
          </p:nvPr>
        </p:nvSpPr>
        <p:spPr bwMode="auto">
          <a:xfrm rot="16200000">
            <a:off x="925343" y="2146970"/>
            <a:ext cx="3283208" cy="3057488"/>
          </a:xfrm>
          <a:prstGeom prst="triangle">
            <a:avLst/>
          </a:prstGeom>
          <a:solidFill>
            <a:srgbClr val="4276AA">
              <a:lumMod val="20000"/>
              <a:lumOff val="80000"/>
            </a:srgbClr>
          </a:solidFill>
          <a:ln w="9525">
            <a:noFill/>
            <a:rou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08490" y="2803612"/>
            <a:ext cx="8635510" cy="1744205"/>
            <a:chOff x="508490" y="1946362"/>
            <a:chExt cx="8635510" cy="1744205"/>
          </a:xfrm>
        </p:grpSpPr>
        <p:sp>
          <p:nvSpPr>
            <p:cNvPr id="8" name="椭圆 7"/>
            <p:cNvSpPr/>
            <p:nvPr>
              <p:custDataLst>
                <p:tags r:id="rId2"/>
              </p:custDataLst>
            </p:nvPr>
          </p:nvSpPr>
          <p:spPr bwMode="auto">
            <a:xfrm>
              <a:off x="508490" y="1946362"/>
              <a:ext cx="1744204" cy="1744205"/>
            </a:xfrm>
            <a:prstGeom prst="ellipse">
              <a:avLst/>
            </a:prstGeom>
            <a:solidFill>
              <a:srgbClr val="4276AA"/>
            </a:solidFill>
            <a:ln w="9525">
              <a:noFill/>
              <a:round/>
            </a:ln>
          </p:spPr>
          <p:txBody>
            <a:bodyPr vert="horz" wrap="square" lIns="67500" tIns="67500" rIns="67500" bIns="67500" anchor="ctr" anchorCtr="1" compatLnSpc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作业</a:t>
              </a:r>
            </a:p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内容</a:t>
              </a:r>
            </a:p>
          </p:txBody>
        </p:sp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4215821" y="2093443"/>
              <a:ext cx="101088" cy="531880"/>
            </a:xfrm>
            <a:prstGeom prst="roundRect">
              <a:avLst/>
            </a:prstGeom>
            <a:solidFill>
              <a:srgbClr val="178AA1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角矩形 9"/>
            <p:cNvSpPr/>
            <p:nvPr>
              <p:custDataLst>
                <p:tags r:id="rId4"/>
              </p:custDataLst>
            </p:nvPr>
          </p:nvSpPr>
          <p:spPr>
            <a:xfrm>
              <a:off x="4215821" y="3027429"/>
              <a:ext cx="101088" cy="531880"/>
            </a:xfrm>
            <a:prstGeom prst="roundRect">
              <a:avLst/>
            </a:prstGeom>
            <a:solidFill>
              <a:srgbClr val="40A693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5"/>
              </p:custDataLst>
            </p:nvPr>
          </p:nvSpPr>
          <p:spPr bwMode="auto">
            <a:xfrm>
              <a:off x="4473893" y="1946407"/>
              <a:ext cx="1544955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178AA1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教材作业</a:t>
              </a:r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 bwMode="auto">
            <a:xfrm>
              <a:off x="4316730" y="2383605"/>
              <a:ext cx="4827270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 完成课后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“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动手动脑学物理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”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练习</a:t>
              </a:r>
            </a:p>
          </p:txBody>
        </p:sp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 bwMode="auto">
            <a:xfrm>
              <a:off x="4473893" y="2880334"/>
              <a:ext cx="1545431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40A693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自主安排</a:t>
              </a:r>
            </a:p>
          </p:txBody>
        </p:sp>
        <p:sp>
          <p:nvSpPr>
            <p:cNvPr id="18" name="文本框 17"/>
            <p:cNvSpPr txBox="1"/>
            <p:nvPr>
              <p:custDataLst>
                <p:tags r:id="rId8"/>
              </p:custDataLst>
            </p:nvPr>
          </p:nvSpPr>
          <p:spPr bwMode="auto">
            <a:xfrm>
              <a:off x="4473893" y="3182752"/>
              <a:ext cx="3659505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sym typeface="Arial" panose="020B0604020202020204" pitchFamily="34" charset="0"/>
                </a:rPr>
                <a:t>配套练习册练习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/>
          <p:cNvSpPr txBox="1"/>
          <p:nvPr/>
        </p:nvSpPr>
        <p:spPr bwMode="auto">
          <a:xfrm>
            <a:off x="448331" y="3608812"/>
            <a:ext cx="8024495" cy="1576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zh-CN" altLang="zh-CN" sz="28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eaLnBrk="1" hangingPunct="1"/>
            <a:endParaRPr lang="zh-CN" altLang="zh-CN" sz="28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eaLnBrk="1" hangingPunct="1"/>
            <a:endParaRPr kumimoji="0" lang="zh-CN" altLang="zh-CN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" name="内容占位符 2"/>
          <p:cNvSpPr txBox="1"/>
          <p:nvPr/>
        </p:nvSpPr>
        <p:spPr bwMode="auto">
          <a:xfrm>
            <a:off x="1154234" y="2047555"/>
            <a:ext cx="7370445" cy="12825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 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能够区别平衡力和相互作用力；能运用二力平衡条件判断平衡力。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78656" y="1940692"/>
            <a:ext cx="8132338" cy="3435191"/>
            <a:chOff x="987" y="819"/>
            <a:chExt cx="12952" cy="6123"/>
          </a:xfrm>
        </p:grpSpPr>
        <p:cxnSp>
          <p:nvCxnSpPr>
            <p:cNvPr id="16" name="直接连接符 15"/>
            <p:cNvCxnSpPr/>
            <p:nvPr/>
          </p:nvCxnSpPr>
          <p:spPr>
            <a:xfrm flipV="1">
              <a:off x="987" y="6909"/>
              <a:ext cx="12552" cy="33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3527" y="3486"/>
              <a:ext cx="0" cy="3423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13483" y="3486"/>
              <a:ext cx="456" cy="0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 flipV="1">
              <a:off x="13924" y="819"/>
              <a:ext cx="0" cy="2667"/>
            </a:xfrm>
            <a:prstGeom prst="straightConnector1">
              <a:avLst/>
            </a:prstGeom>
            <a:ln w="57150">
              <a:solidFill>
                <a:srgbClr val="0B5FD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49" name="矩形 18448"/>
          <p:cNvSpPr/>
          <p:nvPr/>
        </p:nvSpPr>
        <p:spPr>
          <a:xfrm>
            <a:off x="396479" y="3576427"/>
            <a:ext cx="8128200" cy="16414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l" fontAlgn="base">
              <a:lnSpc>
                <a:spcPct val="12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zh-CN" sz="28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1.</a:t>
            </a:r>
            <a:r>
              <a:rPr lang="en-US" altLang="zh-CN" sz="28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altLang="zh-CN" sz="2800" b="1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知道物体在</a:t>
            </a:r>
            <a:r>
              <a:rPr lang="zh-CN" altLang="zh-CN" sz="28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平衡力</a:t>
            </a:r>
            <a:r>
              <a:rPr lang="zh-CN" altLang="zh-CN" sz="2800" b="1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作用下保持匀速直线运动状态或静止状态；知道什么是</a:t>
            </a:r>
            <a:r>
              <a:rPr lang="zh-CN" altLang="zh-CN" sz="28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二力平衡</a:t>
            </a:r>
            <a:r>
              <a:rPr lang="zh-CN" altLang="zh-CN" sz="2800" b="1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及二力平衡的条件；进一步理解力是改变物体运动状态的原因。</a:t>
            </a:r>
            <a:endParaRPr lang="zh-CN" altLang="zh-CN" sz="2800" b="1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27" grpId="0" bldLvl="0" animBg="1"/>
      <p:bldP spid="184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951" y="3045592"/>
            <a:ext cx="1605915" cy="157734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372599" y="1362049"/>
            <a:ext cx="4223465" cy="464637"/>
            <a:chOff x="6062" y="1048"/>
            <a:chExt cx="8868" cy="976"/>
          </a:xfrm>
        </p:grpSpPr>
        <p:grpSp>
          <p:nvGrpSpPr>
            <p:cNvPr id="2" name="组合 18"/>
            <p:cNvGrpSpPr/>
            <p:nvPr/>
          </p:nvGrpSpPr>
          <p:grpSpPr bwMode="auto">
            <a:xfrm>
              <a:off x="6062" y="1138"/>
              <a:ext cx="2798" cy="886"/>
              <a:chOff x="2182648" y="684067"/>
              <a:chExt cx="1776955" cy="562751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2212975" y="684067"/>
                <a:ext cx="1746628" cy="55727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350"/>
              </a:p>
            </p:txBody>
          </p:sp>
          <p:sp>
            <p:nvSpPr>
              <p:cNvPr id="10" name="矩形 1"/>
              <p:cNvSpPr>
                <a:spLocks noChangeArrowheads="1"/>
              </p:cNvSpPr>
              <p:nvPr/>
            </p:nvSpPr>
            <p:spPr bwMode="auto">
              <a:xfrm>
                <a:off x="2182648" y="731692"/>
                <a:ext cx="1768805" cy="51512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1</a:t>
                </a: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9223" y="1048"/>
              <a:ext cx="5707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平衡力和平衡状态</a:t>
              </a:r>
            </a:p>
          </p:txBody>
        </p:sp>
      </p:grpSp>
      <p:sp>
        <p:nvSpPr>
          <p:cNvPr id="13322" name="椭圆 13321"/>
          <p:cNvSpPr/>
          <p:nvPr/>
        </p:nvSpPr>
        <p:spPr>
          <a:xfrm>
            <a:off x="1456135" y="3876649"/>
            <a:ext cx="108347" cy="108347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rgbClr val="00FF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3" name="直接连接符 13322"/>
          <p:cNvSpPr/>
          <p:nvPr/>
        </p:nvSpPr>
        <p:spPr>
          <a:xfrm flipV="1">
            <a:off x="1513285" y="2950977"/>
            <a:ext cx="0" cy="987346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stealth" w="lg" len="lg"/>
          </a:ln>
        </p:spPr>
      </p:sp>
      <p:sp>
        <p:nvSpPr>
          <p:cNvPr id="13324" name="直接连接符 13323"/>
          <p:cNvSpPr/>
          <p:nvPr/>
        </p:nvSpPr>
        <p:spPr>
          <a:xfrm flipH="1">
            <a:off x="1510308" y="3938561"/>
            <a:ext cx="2977" cy="997506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oval" w="med" len="med"/>
            <a:tailEnd type="stealth" w="lg" len="lg"/>
          </a:ln>
        </p:spPr>
      </p:sp>
      <p:sp>
        <p:nvSpPr>
          <p:cNvPr id="13325" name="文本框 13324"/>
          <p:cNvSpPr txBox="1"/>
          <p:nvPr/>
        </p:nvSpPr>
        <p:spPr>
          <a:xfrm>
            <a:off x="1564482" y="2589587"/>
            <a:ext cx="864394" cy="553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0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3326" name="文本框 13325"/>
          <p:cNvSpPr txBox="1"/>
          <p:nvPr/>
        </p:nvSpPr>
        <p:spPr>
          <a:xfrm>
            <a:off x="1578769" y="4614279"/>
            <a:ext cx="432197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/>
          <a:srcRect r="17925"/>
          <a:stretch>
            <a:fillRect/>
          </a:stretch>
        </p:blipFill>
        <p:spPr>
          <a:xfrm>
            <a:off x="3413998" y="3178942"/>
            <a:ext cx="1859043" cy="1503998"/>
          </a:xfrm>
          <a:prstGeom prst="rect">
            <a:avLst/>
          </a:prstGeom>
        </p:spPr>
      </p:pic>
      <p:sp>
        <p:nvSpPr>
          <p:cNvPr id="16" name="椭圆 15"/>
          <p:cNvSpPr/>
          <p:nvPr/>
        </p:nvSpPr>
        <p:spPr>
          <a:xfrm>
            <a:off x="4409837" y="3794734"/>
            <a:ext cx="108347" cy="108347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rgbClr val="00FF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直接连接符 16"/>
          <p:cNvSpPr/>
          <p:nvPr/>
        </p:nvSpPr>
        <p:spPr>
          <a:xfrm flipH="1" flipV="1">
            <a:off x="4464010" y="2950976"/>
            <a:ext cx="2977" cy="887809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stealth" w="lg" len="lg"/>
          </a:ln>
        </p:spPr>
      </p:sp>
      <p:sp>
        <p:nvSpPr>
          <p:cNvPr id="18" name="直接连接符 17"/>
          <p:cNvSpPr/>
          <p:nvPr/>
        </p:nvSpPr>
        <p:spPr>
          <a:xfrm>
            <a:off x="4466987" y="3839025"/>
            <a:ext cx="0" cy="947023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oval" w="med" len="med"/>
            <a:tailEnd type="stealth" w="lg" len="lg"/>
          </a:ln>
        </p:spPr>
      </p:sp>
      <p:sp>
        <p:nvSpPr>
          <p:cNvPr id="19" name="文本框 18"/>
          <p:cNvSpPr txBox="1"/>
          <p:nvPr/>
        </p:nvSpPr>
        <p:spPr>
          <a:xfrm>
            <a:off x="4505230" y="2663798"/>
            <a:ext cx="864394" cy="553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0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4586708" y="4421955"/>
            <a:ext cx="432197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rcRect t="9375" r="41600" b="11932"/>
          <a:stretch>
            <a:fillRect/>
          </a:stretch>
        </p:blipFill>
        <p:spPr>
          <a:xfrm>
            <a:off x="6361748" y="2940341"/>
            <a:ext cx="1561624" cy="1481614"/>
          </a:xfrm>
          <a:prstGeom prst="rect">
            <a:avLst/>
          </a:prstGeom>
        </p:spPr>
      </p:pic>
      <p:sp>
        <p:nvSpPr>
          <p:cNvPr id="28" name="椭圆 27"/>
          <p:cNvSpPr/>
          <p:nvPr/>
        </p:nvSpPr>
        <p:spPr>
          <a:xfrm>
            <a:off x="7652147" y="3779970"/>
            <a:ext cx="108347" cy="108347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rgbClr val="00FF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直接连接符 28"/>
          <p:cNvSpPr/>
          <p:nvPr/>
        </p:nvSpPr>
        <p:spPr>
          <a:xfrm flipV="1">
            <a:off x="7709297" y="2869062"/>
            <a:ext cx="0" cy="97258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stealth" w="lg" len="lg"/>
          </a:ln>
        </p:spPr>
      </p:sp>
      <p:sp>
        <p:nvSpPr>
          <p:cNvPr id="30" name="直接连接符 29"/>
          <p:cNvSpPr/>
          <p:nvPr/>
        </p:nvSpPr>
        <p:spPr>
          <a:xfrm>
            <a:off x="7709297" y="3841882"/>
            <a:ext cx="0" cy="944166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oval" w="med" len="med"/>
            <a:tailEnd type="stealth" w="lg" len="lg"/>
          </a:ln>
        </p:spPr>
      </p:sp>
      <p:sp>
        <p:nvSpPr>
          <p:cNvPr id="31" name="文本框 30"/>
          <p:cNvSpPr txBox="1"/>
          <p:nvPr/>
        </p:nvSpPr>
        <p:spPr>
          <a:xfrm>
            <a:off x="7923371" y="2519336"/>
            <a:ext cx="864394" cy="553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0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7827660" y="4481160"/>
            <a:ext cx="432197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7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842838" y="5267299"/>
            <a:ext cx="17430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静止的茶杯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3413998" y="5264739"/>
            <a:ext cx="245697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静止的杂技演员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6480810" y="5250978"/>
            <a:ext cx="245697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匀速升高的货物</a:t>
            </a:r>
          </a:p>
        </p:txBody>
      </p:sp>
      <p:sp>
        <p:nvSpPr>
          <p:cNvPr id="16388" name="WordArt 4"/>
          <p:cNvSpPr>
            <a:spLocks noTextEdit="1"/>
          </p:cNvSpPr>
          <p:nvPr/>
        </p:nvSpPr>
        <p:spPr>
          <a:xfrm>
            <a:off x="608634" y="5114998"/>
            <a:ext cx="7956147" cy="6720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fromWordArt="1">
            <a:normAutofit fontScale="85000" lnSpcReduction="10000"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这些物体受力但运动状态保持不变。</a:t>
            </a:r>
          </a:p>
        </p:txBody>
      </p:sp>
      <p:sp>
        <p:nvSpPr>
          <p:cNvPr id="3" name="矩形 2"/>
          <p:cNvSpPr/>
          <p:nvPr/>
        </p:nvSpPr>
        <p:spPr>
          <a:xfrm>
            <a:off x="590418" y="2036348"/>
            <a:ext cx="446151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试一试：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分析下列物体的受力。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5" grpId="0"/>
      <p:bldP spid="13326" grpId="0"/>
      <p:bldP spid="19" grpId="0"/>
      <p:bldP spid="21" grpId="0"/>
      <p:bldP spid="31" grpId="0"/>
      <p:bldP spid="32" grpId="0"/>
      <p:bldP spid="25" grpId="0" bldLvl="0"/>
      <p:bldP spid="26" grpId="0" bldLvl="0"/>
      <p:bldP spid="27" grpId="0" bldLvl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73" y="2315694"/>
            <a:ext cx="1997547" cy="1853565"/>
          </a:xfrm>
          <a:prstGeom prst="rect">
            <a:avLst/>
          </a:prstGeom>
        </p:spPr>
      </p:pic>
      <p:sp>
        <p:nvSpPr>
          <p:cNvPr id="29" name="椭圆 28"/>
          <p:cNvSpPr/>
          <p:nvPr/>
        </p:nvSpPr>
        <p:spPr>
          <a:xfrm rot="5282934">
            <a:off x="1628775" y="3037220"/>
            <a:ext cx="70485" cy="69056"/>
          </a:xfrm>
          <a:prstGeom prst="ellipse">
            <a:avLst/>
          </a:prstGeom>
          <a:solidFill>
            <a:srgbClr val="00E4A8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直接连接符 27"/>
          <p:cNvSpPr/>
          <p:nvPr/>
        </p:nvSpPr>
        <p:spPr>
          <a:xfrm rot="5282934" flipH="1" flipV="1">
            <a:off x="1785938" y="2721466"/>
            <a:ext cx="210979" cy="481013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sp>
      <p:sp>
        <p:nvSpPr>
          <p:cNvPr id="30" name="文本框 29"/>
          <p:cNvSpPr txBox="1"/>
          <p:nvPr/>
        </p:nvSpPr>
        <p:spPr>
          <a:xfrm rot="21482934">
            <a:off x="2139315" y="2733372"/>
            <a:ext cx="287179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endParaRPr lang="en-US" altLang="zh-CN" sz="2400" b="1" i="1" baseline="-250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364456" y="2188542"/>
            <a:ext cx="722472" cy="886778"/>
            <a:chOff x="7727" y="2609"/>
            <a:chExt cx="1517" cy="1862"/>
          </a:xfrm>
        </p:grpSpPr>
        <p:sp>
          <p:nvSpPr>
            <p:cNvPr id="24" name="文本框 23"/>
            <p:cNvSpPr txBox="1"/>
            <p:nvPr/>
          </p:nvSpPr>
          <p:spPr>
            <a:xfrm>
              <a:off x="7867" y="2609"/>
              <a:ext cx="1377" cy="96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F</a:t>
              </a:r>
              <a:r>
                <a:rPr lang="zh-CN" altLang="en-US" sz="24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支</a:t>
              </a:r>
            </a:p>
          </p:txBody>
        </p:sp>
        <p:sp>
          <p:nvSpPr>
            <p:cNvPr id="22" name="直接连接符 21"/>
            <p:cNvSpPr/>
            <p:nvPr/>
          </p:nvSpPr>
          <p:spPr>
            <a:xfrm flipH="1" flipV="1">
              <a:off x="7727" y="3046"/>
              <a:ext cx="630" cy="1425"/>
            </a:xfrm>
            <a:prstGeom prst="line">
              <a:avLst/>
            </a:prstGeom>
            <a:ln w="34925" cap="flat" cmpd="sng">
              <a:solidFill>
                <a:srgbClr val="FF0000"/>
              </a:solidFill>
              <a:prstDash val="solid"/>
              <a:miter/>
              <a:headEnd type="none" w="med" len="med"/>
              <a:tailEnd type="triangle" w="med" len="med"/>
            </a:ln>
          </p:spPr>
        </p:sp>
      </p:grpSp>
      <p:grpSp>
        <p:nvGrpSpPr>
          <p:cNvPr id="17" name="组合 16"/>
          <p:cNvGrpSpPr/>
          <p:nvPr/>
        </p:nvGrpSpPr>
        <p:grpSpPr>
          <a:xfrm>
            <a:off x="1664494" y="3075320"/>
            <a:ext cx="323850" cy="1012031"/>
            <a:chOff x="8357" y="4471"/>
            <a:chExt cx="680" cy="2125"/>
          </a:xfrm>
        </p:grpSpPr>
        <p:sp>
          <p:nvSpPr>
            <p:cNvPr id="21" name="文本框 20"/>
            <p:cNvSpPr txBox="1"/>
            <p:nvPr/>
          </p:nvSpPr>
          <p:spPr>
            <a:xfrm>
              <a:off x="8392" y="5629"/>
              <a:ext cx="645" cy="96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20" name="直接连接符 19"/>
            <p:cNvSpPr/>
            <p:nvPr/>
          </p:nvSpPr>
          <p:spPr>
            <a:xfrm>
              <a:off x="8357" y="4471"/>
              <a:ext cx="45" cy="1920"/>
            </a:xfrm>
            <a:prstGeom prst="line">
              <a:avLst/>
            </a:prstGeom>
            <a:ln w="34925" cap="flat" cmpd="sng">
              <a:solidFill>
                <a:srgbClr val="FF0000"/>
              </a:solidFill>
              <a:prstDash val="solid"/>
              <a:miter/>
              <a:headEnd type="none" w="med" len="med"/>
              <a:tailEnd type="triangle" w="med" len="med"/>
            </a:ln>
          </p:spPr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880" y="2067802"/>
            <a:ext cx="2185511" cy="2117320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 rot="5282934">
            <a:off x="4466749" y="3591326"/>
            <a:ext cx="70485" cy="69056"/>
          </a:xfrm>
          <a:prstGeom prst="ellipse">
            <a:avLst/>
          </a:prstGeom>
          <a:solidFill>
            <a:srgbClr val="00E4A8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502468" y="3181751"/>
            <a:ext cx="790575" cy="460534"/>
            <a:chOff x="14795" y="5461"/>
            <a:chExt cx="1660" cy="967"/>
          </a:xfrm>
        </p:grpSpPr>
        <p:sp>
          <p:nvSpPr>
            <p:cNvPr id="9" name="直接连接符 8"/>
            <p:cNvSpPr/>
            <p:nvPr/>
          </p:nvSpPr>
          <p:spPr>
            <a:xfrm rot="5282934" flipV="1">
              <a:off x="15417" y="5751"/>
              <a:ext cx="35" cy="1280"/>
            </a:xfrm>
            <a:prstGeom prst="line">
              <a:avLst/>
            </a:prstGeom>
            <a:ln w="34925" cap="flat" cmpd="sng">
              <a:solidFill>
                <a:srgbClr val="FF0000"/>
              </a:solidFill>
              <a:prstDash val="solid"/>
              <a:miter/>
              <a:headEnd type="none" w="med" len="med"/>
              <a:tailEnd type="triangle" w="med" len="med"/>
            </a:ln>
          </p:spPr>
        </p:sp>
        <p:sp>
          <p:nvSpPr>
            <p:cNvPr id="10" name="文本框 9"/>
            <p:cNvSpPr txBox="1"/>
            <p:nvPr/>
          </p:nvSpPr>
          <p:spPr>
            <a:xfrm rot="21482934">
              <a:off x="15852" y="5461"/>
              <a:ext cx="603" cy="96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F</a:t>
              </a:r>
              <a:endParaRPr lang="en-US" altLang="zh-CN" sz="2400" b="1" i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4519136" y="4180924"/>
            <a:ext cx="307181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485640" y="2742675"/>
            <a:ext cx="62611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支</a:t>
            </a:r>
          </a:p>
        </p:txBody>
      </p:sp>
      <p:sp>
        <p:nvSpPr>
          <p:cNvPr id="14" name="直接连接符 13"/>
          <p:cNvSpPr/>
          <p:nvPr/>
        </p:nvSpPr>
        <p:spPr>
          <a:xfrm flipH="1" flipV="1">
            <a:off x="4300061" y="2843614"/>
            <a:ext cx="202406" cy="785813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sp>
      <p:sp>
        <p:nvSpPr>
          <p:cNvPr id="15" name="直接连接符 14"/>
          <p:cNvSpPr/>
          <p:nvPr/>
        </p:nvSpPr>
        <p:spPr>
          <a:xfrm flipH="1">
            <a:off x="4502468" y="3629426"/>
            <a:ext cx="0" cy="1033463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sp>
      <p:pic>
        <p:nvPicPr>
          <p:cNvPr id="4" name="图片 3" descr="tim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619" y="1742047"/>
            <a:ext cx="2860358" cy="228838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779419" y="3519412"/>
            <a:ext cx="457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7172325" y="2003535"/>
            <a:ext cx="62293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支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6232684" y="2889810"/>
            <a:ext cx="596741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牵</a:t>
            </a:r>
          </a:p>
        </p:txBody>
      </p:sp>
      <p:sp>
        <p:nvSpPr>
          <p:cNvPr id="33" name="文本框 32"/>
          <p:cNvSpPr txBox="1"/>
          <p:nvPr/>
        </p:nvSpPr>
        <p:spPr>
          <a:xfrm rot="21482934">
            <a:off x="7694771" y="2724551"/>
            <a:ext cx="287179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endParaRPr lang="en-US" altLang="zh-CN" sz="2400" b="1" i="1" baseline="-250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847010" y="4441244"/>
            <a:ext cx="17430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静止的小球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3920705" y="4623866"/>
            <a:ext cx="17430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静止的小球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6277841" y="4441244"/>
            <a:ext cx="234648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匀速行驶的汽车</a:t>
            </a:r>
          </a:p>
        </p:txBody>
      </p:sp>
      <p:sp>
        <p:nvSpPr>
          <p:cNvPr id="32" name="椭圆 31"/>
          <p:cNvSpPr/>
          <p:nvPr/>
        </p:nvSpPr>
        <p:spPr>
          <a:xfrm rot="5282934">
            <a:off x="7114223" y="2978869"/>
            <a:ext cx="57150" cy="57150"/>
          </a:xfrm>
          <a:prstGeom prst="ellipse">
            <a:avLst/>
          </a:prstGeom>
          <a:solidFill>
            <a:srgbClr val="00E4A8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直接连接符 2"/>
          <p:cNvSpPr/>
          <p:nvPr/>
        </p:nvSpPr>
        <p:spPr>
          <a:xfrm>
            <a:off x="7142798" y="2986965"/>
            <a:ext cx="0" cy="914400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sp>
      <p:sp>
        <p:nvSpPr>
          <p:cNvPr id="11" name="直接连接符 10"/>
          <p:cNvSpPr/>
          <p:nvPr/>
        </p:nvSpPr>
        <p:spPr>
          <a:xfrm flipV="1">
            <a:off x="7142798" y="2140669"/>
            <a:ext cx="0" cy="850106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sp>
      <p:sp>
        <p:nvSpPr>
          <p:cNvPr id="31" name="直接连接符 30"/>
          <p:cNvSpPr/>
          <p:nvPr/>
        </p:nvSpPr>
        <p:spPr>
          <a:xfrm rot="5282934" flipV="1">
            <a:off x="7395686" y="2746459"/>
            <a:ext cx="6191" cy="511969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sp>
      <p:sp>
        <p:nvSpPr>
          <p:cNvPr id="26" name="直接连接符 25"/>
          <p:cNvSpPr/>
          <p:nvPr/>
        </p:nvSpPr>
        <p:spPr>
          <a:xfrm rot="5400000">
            <a:off x="6874669" y="2739315"/>
            <a:ext cx="0" cy="535781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sp>
      <p:sp>
        <p:nvSpPr>
          <p:cNvPr id="16388" name="WordArt 4"/>
          <p:cNvSpPr>
            <a:spLocks noTextEdit="1"/>
          </p:cNvSpPr>
          <p:nvPr/>
        </p:nvSpPr>
        <p:spPr>
          <a:xfrm>
            <a:off x="381995" y="5233885"/>
            <a:ext cx="8033385" cy="485775"/>
          </a:xfrm>
          <a:prstGeom prst="rect">
            <a:avLst/>
          </a:prstGeom>
        </p:spPr>
        <p:txBody>
          <a:bodyPr wrap="none" fromWordArt="1">
            <a:normAutofit lnSpcReduction="10000"/>
          </a:bodyPr>
          <a:lstStyle/>
          <a:p>
            <a:pPr eaLnBrk="0" hangingPunct="0"/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   这些物体受力但运动状态保持不变。</a:t>
            </a:r>
          </a:p>
        </p:txBody>
      </p:sp>
      <p:sp>
        <p:nvSpPr>
          <p:cNvPr id="49" name="矩形 48"/>
          <p:cNvSpPr/>
          <p:nvPr/>
        </p:nvSpPr>
        <p:spPr>
          <a:xfrm>
            <a:off x="512588" y="1348450"/>
            <a:ext cx="446151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试一试：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分析下列物体的受力。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8" grpId="0" bldLvl="0" animBg="1"/>
      <p:bldP spid="12" grpId="0"/>
      <p:bldP spid="13" grpId="0"/>
      <p:bldP spid="7" grpId="0"/>
      <p:bldP spid="23" grpId="0"/>
      <p:bldP spid="27" grpId="0"/>
      <p:bldP spid="33" grpId="0"/>
      <p:bldP spid="35" grpId="0" bldLvl="0" animBg="1"/>
      <p:bldP spid="36" grpId="0" bldLvl="0" animBg="1"/>
      <p:bldP spid="37" grpId="0" bldLvl="0" animBg="1"/>
      <p:bldP spid="3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84" y="2217870"/>
            <a:ext cx="1273969" cy="1763078"/>
          </a:xfrm>
          <a:prstGeom prst="rect">
            <a:avLst/>
          </a:prstGeom>
        </p:spPr>
      </p:pic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633889" y="1994509"/>
            <a:ext cx="8210074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defRPr/>
            </a:pPr>
            <a:r>
              <a:rPr kumimoji="0" lang="zh-CN" altLang="en-US" sz="2400" b="1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</a:rPr>
              <a:t>物体受到几个力作用时，保持静止状态或匀速直线运动状态。</a:t>
            </a:r>
          </a:p>
        </p:txBody>
      </p:sp>
      <p:sp>
        <p:nvSpPr>
          <p:cNvPr id="4" name="下箭头标注 3"/>
          <p:cNvSpPr/>
          <p:nvPr/>
        </p:nvSpPr>
        <p:spPr>
          <a:xfrm>
            <a:off x="1964055" y="1994509"/>
            <a:ext cx="938689" cy="866775"/>
          </a:xfrm>
          <a:prstGeom prst="downArrowCallout">
            <a:avLst/>
          </a:prstGeom>
          <a:noFill/>
          <a:ln w="285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41500" y="2861310"/>
            <a:ext cx="1288415" cy="46037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平衡力</a:t>
            </a:r>
          </a:p>
        </p:txBody>
      </p:sp>
      <p:sp>
        <p:nvSpPr>
          <p:cNvPr id="7" name="下箭头标注 6"/>
          <p:cNvSpPr/>
          <p:nvPr/>
        </p:nvSpPr>
        <p:spPr>
          <a:xfrm>
            <a:off x="4706779" y="1952122"/>
            <a:ext cx="3986689" cy="866775"/>
          </a:xfrm>
          <a:prstGeom prst="downArrowCallout">
            <a:avLst/>
          </a:prstGeom>
          <a:noFill/>
          <a:ln w="285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002655" y="2861310"/>
            <a:ext cx="1508125" cy="46037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平衡状态</a:t>
            </a:r>
          </a:p>
        </p:txBody>
      </p:sp>
      <p:sp>
        <p:nvSpPr>
          <p:cNvPr id="22" name="TextBox 4"/>
          <p:cNvSpPr txBox="1"/>
          <p:nvPr/>
        </p:nvSpPr>
        <p:spPr>
          <a:xfrm>
            <a:off x="2397488" y="3979380"/>
            <a:ext cx="2019300" cy="460375"/>
          </a:xfrm>
          <a:prstGeom prst="rect">
            <a:avLst/>
          </a:prstGeom>
          <a:noFill/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</a:rPr>
              <a:t>物体不受力时</a:t>
            </a:r>
          </a:p>
        </p:txBody>
      </p:sp>
      <p:sp>
        <p:nvSpPr>
          <p:cNvPr id="23" name="TextBox 6"/>
          <p:cNvSpPr txBox="1"/>
          <p:nvPr/>
        </p:nvSpPr>
        <p:spPr>
          <a:xfrm>
            <a:off x="5136731" y="3779890"/>
            <a:ext cx="2631440" cy="175323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保持静止状态</a:t>
            </a:r>
            <a:endParaRPr lang="en-US" altLang="zh-CN" sz="24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或</a:t>
            </a:r>
            <a:endParaRPr lang="en-US" altLang="zh-CN" sz="24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匀速直线运动状态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2295664" y="3996545"/>
            <a:ext cx="2089547" cy="889000"/>
            <a:chOff x="428596" y="2285992"/>
            <a:chExt cx="2786082" cy="1184628"/>
          </a:xfrm>
        </p:grpSpPr>
        <p:sp>
          <p:nvSpPr>
            <p:cNvPr id="28" name="椭圆 27"/>
            <p:cNvSpPr/>
            <p:nvPr/>
          </p:nvSpPr>
          <p:spPr>
            <a:xfrm>
              <a:off x="428596" y="2285992"/>
              <a:ext cx="2786082" cy="64294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</a:lstStyle>
            <a:p>
              <a:pPr lvl="0" algn="ctr"/>
              <a:endParaRPr lang="zh-CN" altLang="en-US" sz="2400" dirty="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6405" name="TextBox 21"/>
            <p:cNvSpPr txBox="1"/>
            <p:nvPr/>
          </p:nvSpPr>
          <p:spPr>
            <a:xfrm>
              <a:off x="1162026" y="2857152"/>
              <a:ext cx="1465590" cy="6134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不存在</a:t>
              </a:r>
            </a:p>
          </p:txBody>
        </p:sp>
      </p:grpSp>
      <p:sp>
        <p:nvSpPr>
          <p:cNvPr id="30" name="TextBox 4"/>
          <p:cNvSpPr txBox="1"/>
          <p:nvPr/>
        </p:nvSpPr>
        <p:spPr>
          <a:xfrm>
            <a:off x="2165275" y="4903339"/>
            <a:ext cx="2325370" cy="460375"/>
          </a:xfrm>
          <a:prstGeom prst="rect">
            <a:avLst/>
          </a:prstGeom>
          <a:noFill/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</a:rPr>
              <a:t>物体受平衡力时</a:t>
            </a:r>
          </a:p>
        </p:txBody>
      </p:sp>
      <p:sp>
        <p:nvSpPr>
          <p:cNvPr id="39" name="右大括号 38"/>
          <p:cNvSpPr/>
          <p:nvPr/>
        </p:nvSpPr>
        <p:spPr>
          <a:xfrm>
            <a:off x="4564006" y="4066503"/>
            <a:ext cx="268129" cy="1181100"/>
          </a:xfrm>
          <a:prstGeom prst="rightBrace">
            <a:avLst>
              <a:gd name="adj1" fmla="val 61521"/>
              <a:gd name="adj2" fmla="val 5000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/>
            <a:endParaRPr lang="zh-CN" altLang="en-US" sz="24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左右箭头 5"/>
          <p:cNvSpPr/>
          <p:nvPr/>
        </p:nvSpPr>
        <p:spPr>
          <a:xfrm>
            <a:off x="3218180" y="2964815"/>
            <a:ext cx="2694940" cy="262890"/>
          </a:xfrm>
          <a:prstGeom prst="leftRightArrow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ldLvl="0" animBg="1"/>
      <p:bldP spid="4" grpId="0" bldLvl="0" animBg="1"/>
      <p:bldP spid="5" grpId="0" bldLvl="0" animBg="1"/>
      <p:bldP spid="7" grpId="0" bldLvl="0" animBg="1"/>
      <p:bldP spid="17" grpId="0" bldLvl="0" animBg="1"/>
      <p:bldP spid="22" grpId="0" bldLvl="0" animBg="1"/>
      <p:bldP spid="23" grpId="0" bldLvl="0" animBg="1"/>
      <p:bldP spid="30" grpId="0" bldLvl="0" animBg="1"/>
      <p:bldP spid="39" grpId="0" bldLvl="0" animBg="1"/>
      <p:bldP spid="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834" y="2560215"/>
            <a:ext cx="8732940" cy="3448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把小车放在光滑的水平桌面上，向挂在小车两端的托盘里加砝码。观察小车在什么条件下会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保持运动状态不变。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1.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使两托盘里的砝码质量不相等。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2.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使两托盘里的砝码质量相等。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3.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使两托盘里的砝码质量相等，把小车在水平面上扭转一个角度后释放。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2395062" y="1364431"/>
            <a:ext cx="4311971" cy="462256"/>
            <a:chOff x="6109" y="1053"/>
            <a:chExt cx="9054" cy="971"/>
          </a:xfrm>
        </p:grpSpPr>
        <p:grpSp>
          <p:nvGrpSpPr>
            <p:cNvPr id="9" name="组合 18"/>
            <p:cNvGrpSpPr/>
            <p:nvPr/>
          </p:nvGrpSpPr>
          <p:grpSpPr bwMode="auto">
            <a:xfrm>
              <a:off x="6109" y="1138"/>
              <a:ext cx="2932" cy="886"/>
              <a:chOff x="2212975" y="684067"/>
              <a:chExt cx="1862099" cy="562751"/>
            </a:xfrm>
          </p:grpSpPr>
          <p:sp>
            <p:nvSpPr>
              <p:cNvPr id="13" name="圆角矩形 12"/>
              <p:cNvSpPr/>
              <p:nvPr/>
            </p:nvSpPr>
            <p:spPr>
              <a:xfrm>
                <a:off x="2212975" y="684067"/>
                <a:ext cx="1862099" cy="513291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350"/>
              </a:p>
            </p:txBody>
          </p:sp>
          <p:sp>
            <p:nvSpPr>
              <p:cNvPr id="15" name="矩形 1"/>
              <p:cNvSpPr>
                <a:spLocks noChangeArrowheads="1"/>
              </p:cNvSpPr>
              <p:nvPr/>
            </p:nvSpPr>
            <p:spPr bwMode="auto">
              <a:xfrm>
                <a:off x="2298046" y="731692"/>
                <a:ext cx="1768950" cy="51512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2</a:t>
                </a:r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9456" y="1053"/>
              <a:ext cx="5707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</a:lstStyle>
            <a:p>
              <a:r>
                <a:rPr lang="zh-CN" altLang="en-US" dirty="0"/>
                <a:t>二力平衡的条件</a:t>
              </a:r>
            </a:p>
          </p:txBody>
        </p:sp>
      </p:grpSp>
      <p:sp>
        <p:nvSpPr>
          <p:cNvPr id="20" name="矩形 12290"/>
          <p:cNvSpPr>
            <a:spLocks noChangeArrowheads="1"/>
          </p:cNvSpPr>
          <p:nvPr/>
        </p:nvSpPr>
        <p:spPr bwMode="auto">
          <a:xfrm>
            <a:off x="-2382" y="1973402"/>
            <a:ext cx="9146381" cy="540544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zh-CN" sz="2400" b="1" spc="100" dirty="0">
                <a:solidFill>
                  <a:srgbClr val="FFFF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实验：</a:t>
            </a:r>
            <a:r>
              <a:rPr lang="zh-CN" altLang="en-US" sz="2400" b="1" spc="100" dirty="0">
                <a:solidFill>
                  <a:srgbClr val="FFFF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探究二力平衡的条件</a:t>
            </a:r>
            <a:endParaRPr lang="zh-CN" altLang="zh-CN" sz="2400" b="1" spc="100" dirty="0">
              <a:solidFill>
                <a:srgbClr val="FFFF00"/>
              </a:solidFill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146" name="Picture 2" descr="G:\resource\8x82\jpg\02004002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052" y="3104552"/>
            <a:ext cx="3446778" cy="201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:\图标图片\f3373a58f30e42a28f0f3dcc05381ad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83605" y="4787394"/>
            <a:ext cx="275076" cy="30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7032" y="1511872"/>
            <a:ext cx="568071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把实验条件和现象记录在下面的表格中。</a:t>
            </a:r>
            <a:endParaRPr lang="zh-CN" altLang="en-US" sz="2400" dirty="0"/>
          </a:p>
        </p:txBody>
      </p:sp>
      <p:graphicFrame>
        <p:nvGraphicFramePr>
          <p:cNvPr id="3" name="Group 99"/>
          <p:cNvGraphicFramePr>
            <a:graphicFrameLocks noGrp="1"/>
          </p:cNvGraphicFramePr>
          <p:nvPr/>
        </p:nvGraphicFramePr>
        <p:xfrm>
          <a:off x="687032" y="2224656"/>
          <a:ext cx="7335520" cy="3187816"/>
        </p:xfrm>
        <a:graphic>
          <a:graphicData uri="http://schemas.openxmlformats.org/drawingml/2006/table">
            <a:tbl>
              <a:tblPr/>
              <a:tblGrid>
                <a:gridCol w="1260475"/>
                <a:gridCol w="1395730"/>
                <a:gridCol w="3060065"/>
                <a:gridCol w="1619250"/>
              </a:tblGrid>
              <a:tr h="537578">
                <a:tc gridSpan="3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物体在水平方向所受二力的情况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运动状态是否改变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238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大小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方向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是否在一条直线上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635000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不相等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3413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相等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1587"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相等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0580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24009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2743835" algn="l" defTabSz="6858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5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2278578" y="3508561"/>
            <a:ext cx="79502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相反</a:t>
            </a:r>
          </a:p>
        </p:txBody>
      </p:sp>
      <p:sp>
        <p:nvSpPr>
          <p:cNvPr id="6" name="矩形 5"/>
          <p:cNvSpPr/>
          <p:nvPr/>
        </p:nvSpPr>
        <p:spPr>
          <a:xfrm>
            <a:off x="2278576" y="4095790"/>
            <a:ext cx="79502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相反</a:t>
            </a:r>
          </a:p>
        </p:txBody>
      </p:sp>
      <p:sp>
        <p:nvSpPr>
          <p:cNvPr id="7" name="矩形 6"/>
          <p:cNvSpPr/>
          <p:nvPr/>
        </p:nvSpPr>
        <p:spPr>
          <a:xfrm>
            <a:off x="2121555" y="4591401"/>
            <a:ext cx="1109063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成一定角度</a:t>
            </a:r>
          </a:p>
        </p:txBody>
      </p:sp>
      <p:sp>
        <p:nvSpPr>
          <p:cNvPr id="8" name="矩形 7"/>
          <p:cNvSpPr/>
          <p:nvPr/>
        </p:nvSpPr>
        <p:spPr>
          <a:xfrm>
            <a:off x="3686151" y="3500562"/>
            <a:ext cx="232537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在同一条直线上</a:t>
            </a:r>
          </a:p>
        </p:txBody>
      </p:sp>
      <p:sp>
        <p:nvSpPr>
          <p:cNvPr id="9" name="矩形 8"/>
          <p:cNvSpPr/>
          <p:nvPr/>
        </p:nvSpPr>
        <p:spPr>
          <a:xfrm>
            <a:off x="3702093" y="4155293"/>
            <a:ext cx="232537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在同一条直线上</a:t>
            </a:r>
          </a:p>
        </p:txBody>
      </p:sp>
      <p:sp>
        <p:nvSpPr>
          <p:cNvPr id="10" name="矩形 9"/>
          <p:cNvSpPr/>
          <p:nvPr/>
        </p:nvSpPr>
        <p:spPr>
          <a:xfrm>
            <a:off x="3577912" y="4792844"/>
            <a:ext cx="263144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不在同一条直线上</a:t>
            </a:r>
          </a:p>
        </p:txBody>
      </p:sp>
      <p:sp>
        <p:nvSpPr>
          <p:cNvPr id="11" name="矩形 10"/>
          <p:cNvSpPr/>
          <p:nvPr/>
        </p:nvSpPr>
        <p:spPr>
          <a:xfrm>
            <a:off x="6800244" y="3500561"/>
            <a:ext cx="79502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改变</a:t>
            </a:r>
          </a:p>
        </p:txBody>
      </p:sp>
      <p:sp>
        <p:nvSpPr>
          <p:cNvPr id="12" name="矩形 11"/>
          <p:cNvSpPr/>
          <p:nvPr/>
        </p:nvSpPr>
        <p:spPr>
          <a:xfrm>
            <a:off x="6647208" y="4129736"/>
            <a:ext cx="110109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不改变</a:t>
            </a:r>
          </a:p>
        </p:txBody>
      </p:sp>
      <p:sp>
        <p:nvSpPr>
          <p:cNvPr id="13" name="矩形 12"/>
          <p:cNvSpPr/>
          <p:nvPr/>
        </p:nvSpPr>
        <p:spPr>
          <a:xfrm>
            <a:off x="6833799" y="4801623"/>
            <a:ext cx="79502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改变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1"/>
          <p:cNvSpPr txBox="1"/>
          <p:nvPr/>
        </p:nvSpPr>
        <p:spPr>
          <a:xfrm>
            <a:off x="3302556" y="1506294"/>
            <a:ext cx="201930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二力平衡条件</a:t>
            </a:r>
          </a:p>
        </p:txBody>
      </p:sp>
      <p:sp>
        <p:nvSpPr>
          <p:cNvPr id="23" name="TextBox 2"/>
          <p:cNvSpPr txBox="1"/>
          <p:nvPr/>
        </p:nvSpPr>
        <p:spPr>
          <a:xfrm>
            <a:off x="954053" y="2036458"/>
            <a:ext cx="7250244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  作用在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同一物体上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的两个力，如果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大小相等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方向相反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，并且在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同一条直线上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，这两个力就彼此平衡。</a:t>
            </a:r>
          </a:p>
        </p:txBody>
      </p:sp>
      <p:sp>
        <p:nvSpPr>
          <p:cNvPr id="33795" name="横卷形 33794"/>
          <p:cNvSpPr/>
          <p:nvPr/>
        </p:nvSpPr>
        <p:spPr>
          <a:xfrm>
            <a:off x="1634014" y="3435021"/>
            <a:ext cx="5965984" cy="945605"/>
          </a:xfrm>
          <a:prstGeom prst="horizontalScroll">
            <a:avLst>
              <a:gd name="adj" fmla="val 12500"/>
            </a:avLst>
          </a:prstGeom>
          <a:solidFill>
            <a:srgbClr val="FFFFCC"/>
          </a:solidFill>
          <a:ln w="19050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tIns="8100" bIns="89100" anchor="ctr" anchorCtr="1"/>
          <a:lstStyle/>
          <a:p>
            <a:pPr algn="l"/>
            <a:endParaRPr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3809" name="文本框 33808"/>
          <p:cNvSpPr txBox="1"/>
          <p:nvPr/>
        </p:nvSpPr>
        <p:spPr>
          <a:xfrm>
            <a:off x="2014300" y="3692468"/>
            <a:ext cx="1116848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同体</a:t>
            </a:r>
          </a:p>
        </p:txBody>
      </p:sp>
      <p:sp>
        <p:nvSpPr>
          <p:cNvPr id="33810" name="文本框 33809"/>
          <p:cNvSpPr txBox="1"/>
          <p:nvPr/>
        </p:nvSpPr>
        <p:spPr>
          <a:xfrm>
            <a:off x="3328750" y="3692468"/>
            <a:ext cx="1116848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等大</a:t>
            </a:r>
          </a:p>
        </p:txBody>
      </p:sp>
      <p:sp>
        <p:nvSpPr>
          <p:cNvPr id="33811" name="文本框 33810"/>
          <p:cNvSpPr txBox="1"/>
          <p:nvPr/>
        </p:nvSpPr>
        <p:spPr>
          <a:xfrm>
            <a:off x="4617006" y="3676990"/>
            <a:ext cx="1116848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反向</a:t>
            </a:r>
          </a:p>
        </p:txBody>
      </p:sp>
      <p:sp>
        <p:nvSpPr>
          <p:cNvPr id="33812" name="文本框 33811"/>
          <p:cNvSpPr txBox="1"/>
          <p:nvPr/>
        </p:nvSpPr>
        <p:spPr>
          <a:xfrm>
            <a:off x="5900500" y="3692468"/>
            <a:ext cx="1116848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共线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8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8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8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8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ldLvl="0" animBg="1"/>
      <p:bldP spid="33809" grpId="0"/>
      <p:bldP spid="33809" grpId="1"/>
      <p:bldP spid="33810" grpId="0"/>
      <p:bldP spid="33810" grpId="1"/>
      <p:bldP spid="33811" grpId="0"/>
      <p:bldP spid="33811" grpId="1"/>
      <p:bldP spid="33812" grpId="0"/>
      <p:bldP spid="3381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KSO_WM_SLIDE_MODEL_TYPE" val="cove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2_1"/>
  <p:tag name="KSO_WM_UNIT_ID" val="diagram20187637_2*n_h_h_f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i"/>
  <p:tag name="KSO_WM_UNIT_INDEX" val="1_1_1"/>
  <p:tag name="KSO_WM_UNIT_ID" val="diagram20187637_2*n_h_i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54"/>
  <p:tag name="KSO_WM_UNIT_HIGHLIGHT" val="0"/>
  <p:tag name="KSO_WM_UNIT_COMPATIBLE" val="0"/>
  <p:tag name="KSO_WM_DIAGRAM_GROUP_CODE" val="n1-1"/>
  <p:tag name="KSO_WM_UNIT_TYPE" val="n_h_a"/>
  <p:tag name="KSO_WM_UNIT_INDEX" val="1_1_1"/>
  <p:tag name="KSO_WM_UNIT_ID" val="diagram20187637_2*n_h_a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PRESET_TEXT" val="添加标题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1_1"/>
  <p:tag name="KSO_WM_UNIT_ID" val="diagram20187637_2*n_h_h_i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2_1"/>
  <p:tag name="KSO_WM_UNIT_ID" val="diagram20187637_2*n_h_h_i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1_1"/>
  <p:tag name="KSO_WM_UNIT_ID" val="diagram20187637_2*n_h_h_a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6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1_1"/>
  <p:tag name="KSO_WM_UNIT_ID" val="diagram20187637_2*n_h_h_f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2_1"/>
  <p:tag name="KSO_WM_UNIT_ID" val="diagram20187637_2*n_h_h_a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7"/>
  <p:tag name="KSO_WM_UNIT_TEXT_FILL_TYPE" val="1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1390</Words>
  <Application>Microsoft Office PowerPoint</Application>
  <PresentationFormat>全屏显示(4:3)</PresentationFormat>
  <Paragraphs>222</Paragraphs>
  <Slides>25</Slides>
  <Notes>4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26" baseType="lpstr">
      <vt:lpstr>默认设计模板</vt:lpstr>
      <vt:lpstr> 第八章 运动和力  第2节  二力平衡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User</cp:lastModifiedBy>
  <cp:revision>57</cp:revision>
  <dcterms:created xsi:type="dcterms:W3CDTF">2017-03-15T04:23:00Z</dcterms:created>
  <dcterms:modified xsi:type="dcterms:W3CDTF">2020-01-13T01:48:55Z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2052-11.1.0.9175</vt:lpwstr>
  </property>
</Properties>
</file>