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1" r:id="rId3"/>
    <p:sldId id="279" r:id="rId5"/>
    <p:sldId id="338" r:id="rId6"/>
    <p:sldId id="284" r:id="rId7"/>
    <p:sldId id="309" r:id="rId8"/>
    <p:sldId id="345" r:id="rId9"/>
    <p:sldId id="346" r:id="rId10"/>
    <p:sldId id="349" r:id="rId11"/>
    <p:sldId id="350" r:id="rId12"/>
    <p:sldId id="351" r:id="rId13"/>
    <p:sldId id="352" r:id="rId14"/>
    <p:sldId id="354" r:id="rId15"/>
    <p:sldId id="355" r:id="rId16"/>
    <p:sldId id="285" r:id="rId17"/>
    <p:sldId id="286" r:id="rId18"/>
    <p:sldId id="359" r:id="rId19"/>
    <p:sldId id="360" r:id="rId20"/>
    <p:sldId id="280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A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71" d="100"/>
          <a:sy n="71" d="100"/>
        </p:scale>
        <p:origin x="-1326" y="-228"/>
      </p:cViewPr>
      <p:guideLst>
        <p:guide orient="horz" pos="2191"/>
        <p:guide pos="29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</a:fld>
            <a:endParaRPr lang="zh-CN" altLang="en-US" strike="noStrike" noProof="1" smtClean="0">
              <a:latin typeface="Calibri" panose="020F0502020204030204" pitchFamily="34" charset="0"/>
              <a:ea typeface="幼圆" panose="02010509060101010101" pitchFamily="49" charset="-122"/>
              <a:cs typeface="+mn-ea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23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3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4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5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6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18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tags" Target="../tags/tag20.xml"/><Relationship Id="rId2" Type="http://schemas.openxmlformats.org/officeDocument/2006/relationships/image" Target="../media/image3.png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1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2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25.xml"/><Relationship Id="rId5" Type="http://schemas.openxmlformats.org/officeDocument/2006/relationships/image" Target="../media/image21.png"/><Relationship Id="rId4" Type="http://schemas.openxmlformats.org/officeDocument/2006/relationships/image" Target="../media/image3.png"/><Relationship Id="rId3" Type="http://schemas.openxmlformats.org/officeDocument/2006/relationships/image" Target="../media/image20.pn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1.xml"/><Relationship Id="rId7" Type="http://schemas.openxmlformats.org/officeDocument/2006/relationships/tags" Target="../tags/tag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7.xml"/><Relationship Id="rId2" Type="http://schemas.openxmlformats.org/officeDocument/2006/relationships/image" Target="../media/image3.pn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8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1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gradFill>
                  <a:gsLst>
                    <a:gs pos="0">
                      <a:schemeClr val="accent1"/>
                    </a:gs>
                    <a:gs pos="33000">
                      <a:schemeClr val="accent2"/>
                    </a:gs>
                    <a:gs pos="66000">
                      <a:schemeClr val="accent3"/>
                    </a:gs>
                    <a:gs pos="100000">
                      <a:schemeClr val="accent4"/>
                    </a:gs>
                  </a:gsLst>
                  <a:lin ang="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第十四章  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内能的利用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九年级物理人教版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上册</a:t>
            </a:r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5520" y="3952240"/>
            <a:ext cx="2684780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  热机的效率</a:t>
            </a:r>
            <a:endParaRPr lang="zh-CN" altLang="en-US" sz="2000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440680" y="5920105"/>
            <a:ext cx="2279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授课人：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XXXX</a:t>
            </a:r>
            <a:endParaRPr lang="en-US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grpSp>
        <p:nvGrpSpPr>
          <p:cNvPr id="13314" name="Group 3"/>
          <p:cNvGrpSpPr/>
          <p:nvPr/>
        </p:nvGrpSpPr>
        <p:grpSpPr>
          <a:xfrm>
            <a:off x="824230" y="2383473"/>
            <a:ext cx="2000250" cy="3967162"/>
            <a:chOff x="0" y="0"/>
            <a:chExt cx="1824" cy="2592"/>
          </a:xfrm>
        </p:grpSpPr>
        <p:sp>
          <p:nvSpPr>
            <p:cNvPr id="2" name="Freeform 3"/>
            <p:cNvSpPr/>
            <p:nvPr/>
          </p:nvSpPr>
          <p:spPr>
            <a:xfrm>
              <a:off x="0" y="192"/>
              <a:ext cx="1296" cy="440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480" y="432"/>
                </a:cxn>
                <a:cxn ang="0">
                  <a:pos x="720" y="384"/>
                </a:cxn>
                <a:cxn ang="0">
                  <a:pos x="1104" y="144"/>
                </a:cxn>
                <a:cxn ang="0">
                  <a:pos x="1296" y="0"/>
                </a:cxn>
              </a:cxnLst>
              <a:pathLst>
                <a:path w="1296" h="440">
                  <a:moveTo>
                    <a:pt x="0" y="432"/>
                  </a:moveTo>
                  <a:cubicBezTo>
                    <a:pt x="180" y="436"/>
                    <a:pt x="360" y="440"/>
                    <a:pt x="480" y="432"/>
                  </a:cubicBezTo>
                  <a:cubicBezTo>
                    <a:pt x="600" y="424"/>
                    <a:pt x="616" y="432"/>
                    <a:pt x="720" y="384"/>
                  </a:cubicBezTo>
                  <a:cubicBezTo>
                    <a:pt x="824" y="336"/>
                    <a:pt x="1008" y="208"/>
                    <a:pt x="1104" y="144"/>
                  </a:cubicBezTo>
                  <a:cubicBezTo>
                    <a:pt x="1200" y="80"/>
                    <a:pt x="1248" y="40"/>
                    <a:pt x="129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6420E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13315" name="Freeform 4"/>
            <p:cNvSpPr/>
            <p:nvPr/>
          </p:nvSpPr>
          <p:spPr>
            <a:xfrm flipV="1">
              <a:off x="0" y="1912"/>
              <a:ext cx="1296" cy="440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480" y="432"/>
                </a:cxn>
                <a:cxn ang="0">
                  <a:pos x="720" y="384"/>
                </a:cxn>
                <a:cxn ang="0">
                  <a:pos x="1104" y="144"/>
                </a:cxn>
                <a:cxn ang="0">
                  <a:pos x="1296" y="0"/>
                </a:cxn>
              </a:cxnLst>
              <a:pathLst>
                <a:path w="1296" h="440">
                  <a:moveTo>
                    <a:pt x="0" y="432"/>
                  </a:moveTo>
                  <a:cubicBezTo>
                    <a:pt x="180" y="436"/>
                    <a:pt x="360" y="440"/>
                    <a:pt x="480" y="432"/>
                  </a:cubicBezTo>
                  <a:cubicBezTo>
                    <a:pt x="600" y="424"/>
                    <a:pt x="616" y="432"/>
                    <a:pt x="720" y="384"/>
                  </a:cubicBezTo>
                  <a:cubicBezTo>
                    <a:pt x="824" y="336"/>
                    <a:pt x="1008" y="208"/>
                    <a:pt x="1104" y="144"/>
                  </a:cubicBezTo>
                  <a:cubicBezTo>
                    <a:pt x="1200" y="80"/>
                    <a:pt x="1248" y="40"/>
                    <a:pt x="1296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6420E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13316" name="AutoShape 5"/>
            <p:cNvSpPr/>
            <p:nvPr/>
          </p:nvSpPr>
          <p:spPr>
            <a:xfrm rot="-1977083">
              <a:off x="1152" y="0"/>
              <a:ext cx="624" cy="480"/>
            </a:xfrm>
            <a:prstGeom prst="rightArrow">
              <a:avLst>
                <a:gd name="adj1" fmla="val 50000"/>
                <a:gd name="adj2" fmla="val 32500"/>
              </a:avLst>
            </a:prstGeom>
            <a:solidFill>
              <a:schemeClr val="accent1"/>
            </a:solidFill>
            <a:ln w="9525"/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6420E"/>
              </a:extrusionClr>
            </a:sp3d>
          </p:spPr>
          <p:txBody>
            <a:bodyPr wrap="none" anchor="ctr">
              <a:flatTx/>
            </a:bodyPr>
            <a:p>
              <a:pPr eaLnBrk="0" hangingPunct="0"/>
              <a:endParaRPr lang="zh-CN" altLang="en-US" dirty="0"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3317" name="AutoShape 6"/>
            <p:cNvSpPr/>
            <p:nvPr/>
          </p:nvSpPr>
          <p:spPr>
            <a:xfrm rot="1977083" flipV="1">
              <a:off x="1200" y="2112"/>
              <a:ext cx="624" cy="480"/>
            </a:xfrm>
            <a:prstGeom prst="rightArrow">
              <a:avLst>
                <a:gd name="adj1" fmla="val 50000"/>
                <a:gd name="adj2" fmla="val 32500"/>
              </a:avLst>
            </a:prstGeom>
            <a:solidFill>
              <a:schemeClr val="accent1"/>
            </a:solidFill>
            <a:ln w="9525"/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6420E"/>
              </a:extrusionClr>
            </a:sp3d>
          </p:spPr>
          <p:txBody>
            <a:bodyPr wrap="none" anchor="ctr">
              <a:flatTx/>
            </a:bodyPr>
            <a:p>
              <a:pPr eaLnBrk="0" hangingPunct="0"/>
              <a:endParaRPr lang="zh-CN" altLang="en-US" dirty="0"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3319" name="Group 8"/>
          <p:cNvGrpSpPr/>
          <p:nvPr/>
        </p:nvGrpSpPr>
        <p:grpSpPr>
          <a:xfrm>
            <a:off x="1760855" y="2599373"/>
            <a:ext cx="3581400" cy="3683000"/>
            <a:chOff x="0" y="0"/>
            <a:chExt cx="2256" cy="2320"/>
          </a:xfrm>
        </p:grpSpPr>
        <p:sp>
          <p:nvSpPr>
            <p:cNvPr id="3" name="Freeform 8"/>
            <p:cNvSpPr/>
            <p:nvPr/>
          </p:nvSpPr>
          <p:spPr>
            <a:xfrm>
              <a:off x="0" y="96"/>
              <a:ext cx="1728" cy="376"/>
            </a:xfrm>
            <a:custGeom>
              <a:avLst/>
              <a:gdLst/>
              <a:ahLst/>
              <a:cxnLst>
                <a:cxn ang="0">
                  <a:pos x="1513" y="0"/>
                </a:cxn>
                <a:cxn ang="0">
                  <a:pos x="150" y="240"/>
                </a:cxn>
                <a:cxn ang="0">
                  <a:pos x="608" y="336"/>
                </a:cxn>
                <a:cxn ang="0">
                  <a:pos x="1513" y="336"/>
                </a:cxn>
                <a:cxn ang="0">
                  <a:pos x="3556" y="336"/>
                </a:cxn>
                <a:cxn ang="0">
                  <a:pos x="4918" y="336"/>
                </a:cxn>
                <a:cxn ang="0">
                  <a:pos x="6283" y="96"/>
                </a:cxn>
                <a:cxn ang="0">
                  <a:pos x="6509" y="48"/>
                </a:cxn>
              </a:cxnLst>
              <a:pathLst>
                <a:path w="1384" h="376">
                  <a:moveTo>
                    <a:pt x="320" y="0"/>
                  </a:moveTo>
                  <a:cubicBezTo>
                    <a:pt x="192" y="92"/>
                    <a:pt x="64" y="184"/>
                    <a:pt x="32" y="240"/>
                  </a:cubicBezTo>
                  <a:cubicBezTo>
                    <a:pt x="0" y="296"/>
                    <a:pt x="80" y="320"/>
                    <a:pt x="128" y="336"/>
                  </a:cubicBezTo>
                  <a:cubicBezTo>
                    <a:pt x="176" y="352"/>
                    <a:pt x="216" y="336"/>
                    <a:pt x="320" y="336"/>
                  </a:cubicBezTo>
                  <a:cubicBezTo>
                    <a:pt x="424" y="336"/>
                    <a:pt x="632" y="336"/>
                    <a:pt x="752" y="336"/>
                  </a:cubicBezTo>
                  <a:cubicBezTo>
                    <a:pt x="872" y="336"/>
                    <a:pt x="944" y="376"/>
                    <a:pt x="1040" y="336"/>
                  </a:cubicBezTo>
                  <a:cubicBezTo>
                    <a:pt x="1136" y="296"/>
                    <a:pt x="1272" y="144"/>
                    <a:pt x="1328" y="96"/>
                  </a:cubicBezTo>
                  <a:cubicBezTo>
                    <a:pt x="1384" y="48"/>
                    <a:pt x="1380" y="48"/>
                    <a:pt x="1376" y="4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13320" name="Freeform 9"/>
            <p:cNvSpPr/>
            <p:nvPr/>
          </p:nvSpPr>
          <p:spPr>
            <a:xfrm flipV="1">
              <a:off x="0" y="1496"/>
              <a:ext cx="864" cy="376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" y="240"/>
                </a:cxn>
                <a:cxn ang="0">
                  <a:pos x="4" y="336"/>
                </a:cxn>
                <a:cxn ang="0">
                  <a:pos x="12" y="336"/>
                </a:cxn>
                <a:cxn ang="0">
                  <a:pos x="27" y="336"/>
                </a:cxn>
                <a:cxn ang="0">
                  <a:pos x="39" y="336"/>
                </a:cxn>
                <a:cxn ang="0">
                  <a:pos x="49" y="96"/>
                </a:cxn>
                <a:cxn ang="0">
                  <a:pos x="51" y="48"/>
                </a:cxn>
              </a:cxnLst>
              <a:pathLst>
                <a:path w="1384" h="376">
                  <a:moveTo>
                    <a:pt x="320" y="0"/>
                  </a:moveTo>
                  <a:cubicBezTo>
                    <a:pt x="192" y="92"/>
                    <a:pt x="64" y="184"/>
                    <a:pt x="32" y="240"/>
                  </a:cubicBezTo>
                  <a:cubicBezTo>
                    <a:pt x="0" y="296"/>
                    <a:pt x="80" y="320"/>
                    <a:pt x="128" y="336"/>
                  </a:cubicBezTo>
                  <a:cubicBezTo>
                    <a:pt x="176" y="352"/>
                    <a:pt x="216" y="336"/>
                    <a:pt x="320" y="336"/>
                  </a:cubicBezTo>
                  <a:cubicBezTo>
                    <a:pt x="424" y="336"/>
                    <a:pt x="632" y="336"/>
                    <a:pt x="752" y="336"/>
                  </a:cubicBezTo>
                  <a:cubicBezTo>
                    <a:pt x="872" y="336"/>
                    <a:pt x="944" y="376"/>
                    <a:pt x="1040" y="336"/>
                  </a:cubicBezTo>
                  <a:cubicBezTo>
                    <a:pt x="1136" y="296"/>
                    <a:pt x="1272" y="144"/>
                    <a:pt x="1328" y="96"/>
                  </a:cubicBezTo>
                  <a:cubicBezTo>
                    <a:pt x="1384" y="48"/>
                    <a:pt x="1380" y="48"/>
                    <a:pt x="1376" y="4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13321" name="Freeform 10"/>
            <p:cNvSpPr/>
            <p:nvPr/>
          </p:nvSpPr>
          <p:spPr>
            <a:xfrm rot="16626" flipV="1">
              <a:off x="862" y="1447"/>
              <a:ext cx="914" cy="376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2" y="240"/>
                </a:cxn>
                <a:cxn ang="0">
                  <a:pos x="7" y="336"/>
                </a:cxn>
                <a:cxn ang="0">
                  <a:pos x="17" y="336"/>
                </a:cxn>
                <a:cxn ang="0">
                  <a:pos x="41" y="336"/>
                </a:cxn>
                <a:cxn ang="0">
                  <a:pos x="57" y="336"/>
                </a:cxn>
                <a:cxn ang="0">
                  <a:pos x="73" y="96"/>
                </a:cxn>
                <a:cxn ang="0">
                  <a:pos x="75" y="48"/>
                </a:cxn>
              </a:cxnLst>
              <a:pathLst>
                <a:path w="1384" h="376">
                  <a:moveTo>
                    <a:pt x="320" y="0"/>
                  </a:moveTo>
                  <a:cubicBezTo>
                    <a:pt x="192" y="92"/>
                    <a:pt x="64" y="184"/>
                    <a:pt x="32" y="240"/>
                  </a:cubicBezTo>
                  <a:cubicBezTo>
                    <a:pt x="0" y="296"/>
                    <a:pt x="80" y="320"/>
                    <a:pt x="128" y="336"/>
                  </a:cubicBezTo>
                  <a:cubicBezTo>
                    <a:pt x="176" y="352"/>
                    <a:pt x="216" y="336"/>
                    <a:pt x="320" y="336"/>
                  </a:cubicBezTo>
                  <a:cubicBezTo>
                    <a:pt x="424" y="336"/>
                    <a:pt x="632" y="336"/>
                    <a:pt x="752" y="336"/>
                  </a:cubicBezTo>
                  <a:cubicBezTo>
                    <a:pt x="872" y="336"/>
                    <a:pt x="944" y="376"/>
                    <a:pt x="1040" y="336"/>
                  </a:cubicBezTo>
                  <a:cubicBezTo>
                    <a:pt x="1136" y="296"/>
                    <a:pt x="1272" y="144"/>
                    <a:pt x="1328" y="96"/>
                  </a:cubicBezTo>
                  <a:cubicBezTo>
                    <a:pt x="1384" y="48"/>
                    <a:pt x="1380" y="48"/>
                    <a:pt x="1376" y="4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13322" name="AutoShape 11"/>
            <p:cNvSpPr/>
            <p:nvPr/>
          </p:nvSpPr>
          <p:spPr>
            <a:xfrm rot="-1977083">
              <a:off x="1562" y="0"/>
              <a:ext cx="555" cy="384"/>
            </a:xfrm>
            <a:prstGeom prst="rightArrow">
              <a:avLst>
                <a:gd name="adj1" fmla="val 50000"/>
                <a:gd name="adj2" fmla="val 36126"/>
              </a:avLst>
            </a:prstGeom>
            <a:solidFill>
              <a:schemeClr val="accent1"/>
            </a:solidFill>
            <a:ln w="9525"/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</p:spPr>
          <p:txBody>
            <a:bodyPr wrap="none" anchor="ctr">
              <a:flatTx/>
            </a:bodyPr>
            <a:p>
              <a:pPr eaLnBrk="0" hangingPunct="0"/>
              <a:endParaRPr lang="zh-CN" altLang="en-US" dirty="0"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3323" name="AutoShape 12"/>
            <p:cNvSpPr/>
            <p:nvPr/>
          </p:nvSpPr>
          <p:spPr>
            <a:xfrm rot="2825235" flipV="1">
              <a:off x="1704" y="1608"/>
              <a:ext cx="624" cy="480"/>
            </a:xfrm>
            <a:prstGeom prst="rightArrow">
              <a:avLst>
                <a:gd name="adj1" fmla="val 50000"/>
                <a:gd name="adj2" fmla="val 32500"/>
              </a:avLst>
            </a:prstGeom>
            <a:solidFill>
              <a:schemeClr val="accent1"/>
            </a:solidFill>
            <a:ln w="9525"/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</p:spPr>
          <p:txBody>
            <a:bodyPr wrap="none" anchor="ctr">
              <a:flatTx/>
            </a:bodyPr>
            <a:p>
              <a:pPr eaLnBrk="0" hangingPunct="0"/>
              <a:endParaRPr lang="zh-CN" altLang="en-US" dirty="0"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  <p:sp>
          <p:nvSpPr>
            <p:cNvPr id="13324" name="AutoShape 13"/>
            <p:cNvSpPr/>
            <p:nvPr/>
          </p:nvSpPr>
          <p:spPr>
            <a:xfrm rot="2825235" flipV="1">
              <a:off x="825" y="1843"/>
              <a:ext cx="624" cy="330"/>
            </a:xfrm>
            <a:prstGeom prst="rightArrow">
              <a:avLst>
                <a:gd name="adj1" fmla="val 50000"/>
                <a:gd name="adj2" fmla="val 47263"/>
              </a:avLst>
            </a:prstGeom>
            <a:solidFill>
              <a:schemeClr val="accent1"/>
            </a:solidFill>
            <a:ln w="9525"/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</p:spPr>
          <p:txBody>
            <a:bodyPr wrap="none" anchor="ctr">
              <a:flatTx/>
            </a:bodyPr>
            <a:p>
              <a:pPr eaLnBrk="0" hangingPunct="0"/>
              <a:endParaRPr lang="zh-CN" altLang="en-US" dirty="0"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3326" name="Group 15"/>
          <p:cNvGrpSpPr/>
          <p:nvPr/>
        </p:nvGrpSpPr>
        <p:grpSpPr>
          <a:xfrm>
            <a:off x="5577205" y="3391535"/>
            <a:ext cx="2828925" cy="1600200"/>
            <a:chOff x="0" y="0"/>
            <a:chExt cx="1782" cy="1008"/>
          </a:xfrm>
        </p:grpSpPr>
        <p:sp>
          <p:nvSpPr>
            <p:cNvPr id="4" name="Freeform 15"/>
            <p:cNvSpPr/>
            <p:nvPr/>
          </p:nvSpPr>
          <p:spPr>
            <a:xfrm>
              <a:off x="0" y="0"/>
              <a:ext cx="1016" cy="336"/>
            </a:xfrm>
            <a:custGeom>
              <a:avLst/>
              <a:gdLst/>
              <a:ahLst/>
              <a:cxnLst>
                <a:cxn ang="0">
                  <a:pos x="296" y="0"/>
                </a:cxn>
                <a:cxn ang="0">
                  <a:pos x="8" y="288"/>
                </a:cxn>
                <a:cxn ang="0">
                  <a:pos x="344" y="288"/>
                </a:cxn>
                <a:cxn ang="0">
                  <a:pos x="872" y="288"/>
                </a:cxn>
                <a:cxn ang="0">
                  <a:pos x="1016" y="288"/>
                </a:cxn>
              </a:cxnLst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7" name="Freeform 16"/>
            <p:cNvSpPr/>
            <p:nvPr/>
          </p:nvSpPr>
          <p:spPr>
            <a:xfrm flipV="1">
              <a:off x="240" y="672"/>
              <a:ext cx="1016" cy="336"/>
            </a:xfrm>
            <a:custGeom>
              <a:avLst/>
              <a:gdLst/>
              <a:ahLst/>
              <a:cxnLst>
                <a:cxn ang="0">
                  <a:pos x="296" y="0"/>
                </a:cxn>
                <a:cxn ang="0">
                  <a:pos x="8" y="288"/>
                </a:cxn>
                <a:cxn ang="0">
                  <a:pos x="344" y="288"/>
                </a:cxn>
                <a:cxn ang="0">
                  <a:pos x="872" y="288"/>
                </a:cxn>
                <a:cxn ang="0">
                  <a:pos x="1016" y="288"/>
                </a:cxn>
              </a:cxnLst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3328" name="AutoShape 17"/>
            <p:cNvSpPr/>
            <p:nvPr/>
          </p:nvSpPr>
          <p:spPr>
            <a:xfrm rot="-128406" flipV="1">
              <a:off x="842" y="47"/>
              <a:ext cx="940" cy="912"/>
            </a:xfrm>
            <a:prstGeom prst="rightArrow">
              <a:avLst>
                <a:gd name="adj1" fmla="val 50000"/>
                <a:gd name="adj2" fmla="val 2576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eaLnBrk="0" hangingPunct="0"/>
              <a:endParaRPr lang="zh-CN" altLang="en-US" dirty="0"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13330" name="Freeform 19"/>
          <p:cNvSpPr/>
          <p:nvPr/>
        </p:nvSpPr>
        <p:spPr>
          <a:xfrm rot="-241188" flipV="1">
            <a:off x="4658043" y="4677410"/>
            <a:ext cx="1524000" cy="5969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384" h="376">
                <a:moveTo>
                  <a:pt x="320" y="0"/>
                </a:moveTo>
                <a:cubicBezTo>
                  <a:pt x="192" y="92"/>
                  <a:pt x="64" y="184"/>
                  <a:pt x="32" y="240"/>
                </a:cubicBezTo>
                <a:cubicBezTo>
                  <a:pt x="0" y="296"/>
                  <a:pt x="80" y="320"/>
                  <a:pt x="128" y="336"/>
                </a:cubicBezTo>
                <a:cubicBezTo>
                  <a:pt x="176" y="352"/>
                  <a:pt x="216" y="336"/>
                  <a:pt x="320" y="336"/>
                </a:cubicBezTo>
                <a:cubicBezTo>
                  <a:pt x="424" y="336"/>
                  <a:pt x="632" y="336"/>
                  <a:pt x="752" y="336"/>
                </a:cubicBezTo>
                <a:cubicBezTo>
                  <a:pt x="872" y="336"/>
                  <a:pt x="944" y="376"/>
                  <a:pt x="1040" y="336"/>
                </a:cubicBezTo>
                <a:cubicBezTo>
                  <a:pt x="1136" y="296"/>
                  <a:pt x="1272" y="144"/>
                  <a:pt x="1328" y="96"/>
                </a:cubicBezTo>
                <a:cubicBezTo>
                  <a:pt x="1384" y="48"/>
                  <a:pt x="1380" y="48"/>
                  <a:pt x="1376" y="4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/>
          <a:p>
            <a:endParaRPr lang="zh-CN" altLang="en-US"/>
          </a:p>
        </p:txBody>
      </p:sp>
      <p:sp>
        <p:nvSpPr>
          <p:cNvPr id="13331" name="Freeform 20"/>
          <p:cNvSpPr/>
          <p:nvPr/>
        </p:nvSpPr>
        <p:spPr>
          <a:xfrm>
            <a:off x="4119880" y="3162935"/>
            <a:ext cx="1663700" cy="5969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384" h="376">
                <a:moveTo>
                  <a:pt x="320" y="0"/>
                </a:moveTo>
                <a:cubicBezTo>
                  <a:pt x="192" y="92"/>
                  <a:pt x="64" y="184"/>
                  <a:pt x="32" y="240"/>
                </a:cubicBezTo>
                <a:cubicBezTo>
                  <a:pt x="0" y="296"/>
                  <a:pt x="80" y="320"/>
                  <a:pt x="128" y="336"/>
                </a:cubicBezTo>
                <a:cubicBezTo>
                  <a:pt x="176" y="352"/>
                  <a:pt x="216" y="336"/>
                  <a:pt x="320" y="336"/>
                </a:cubicBezTo>
                <a:cubicBezTo>
                  <a:pt x="424" y="336"/>
                  <a:pt x="632" y="336"/>
                  <a:pt x="752" y="336"/>
                </a:cubicBezTo>
                <a:cubicBezTo>
                  <a:pt x="872" y="336"/>
                  <a:pt x="944" y="376"/>
                  <a:pt x="1040" y="336"/>
                </a:cubicBezTo>
                <a:cubicBezTo>
                  <a:pt x="1136" y="296"/>
                  <a:pt x="1272" y="144"/>
                  <a:pt x="1328" y="96"/>
                </a:cubicBezTo>
                <a:cubicBezTo>
                  <a:pt x="1384" y="48"/>
                  <a:pt x="1380" y="48"/>
                  <a:pt x="1376" y="4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/>
          <a:p>
            <a:endParaRPr lang="zh-CN" altLang="en-US"/>
          </a:p>
        </p:txBody>
      </p:sp>
      <p:sp>
        <p:nvSpPr>
          <p:cNvPr id="13332" name="AutoShape 21"/>
          <p:cNvSpPr/>
          <p:nvPr/>
        </p:nvSpPr>
        <p:spPr>
          <a:xfrm rot="-2680085">
            <a:off x="5666105" y="2845435"/>
            <a:ext cx="881063" cy="762000"/>
          </a:xfrm>
          <a:prstGeom prst="rightArrow">
            <a:avLst>
              <a:gd name="adj1" fmla="val 50000"/>
              <a:gd name="adj2" fmla="val 28900"/>
            </a:avLst>
          </a:prstGeom>
          <a:solidFill>
            <a:schemeClr val="accent1"/>
          </a:soli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p>
            <a:pPr eaLnBrk="0" hangingPunct="0"/>
            <a:endParaRPr lang="zh-CN" altLang="en-US" dirty="0">
              <a:latin typeface="Comic Sans MS" panose="030F0702030302020204" pitchFamily="2" charset="0"/>
              <a:ea typeface="黑体" panose="02010609060101010101" pitchFamily="2" charset="-122"/>
            </a:endParaRPr>
          </a:p>
        </p:txBody>
      </p:sp>
      <p:sp>
        <p:nvSpPr>
          <p:cNvPr id="13333" name="AutoShape 22"/>
          <p:cNvSpPr/>
          <p:nvPr/>
        </p:nvSpPr>
        <p:spPr>
          <a:xfrm rot="2825235" flipV="1">
            <a:off x="5986780" y="4809173"/>
            <a:ext cx="990600" cy="762000"/>
          </a:xfrm>
          <a:prstGeom prst="rightArrow">
            <a:avLst>
              <a:gd name="adj1" fmla="val 50000"/>
              <a:gd name="adj2" fmla="val 32500"/>
            </a:avLst>
          </a:prstGeom>
          <a:solidFill>
            <a:schemeClr val="accent1"/>
          </a:solidFill>
          <a:ln w="9525"/>
          <a:scene3d>
            <a:camera prst="legacyObliqueTopRight">
              <a:rot lat="0" lon="0" rev="0"/>
            </a:camera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p>
            <a:pPr eaLnBrk="0" hangingPunct="0"/>
            <a:endParaRPr lang="zh-CN" altLang="en-US" dirty="0">
              <a:latin typeface="Comic Sans MS" panose="030F0702030302020204" pitchFamily="2" charset="0"/>
              <a:ea typeface="黑体" panose="02010609060101010101" pitchFamily="2" charset="-122"/>
            </a:endParaRPr>
          </a:p>
        </p:txBody>
      </p:sp>
      <p:sp>
        <p:nvSpPr>
          <p:cNvPr id="13334" name="Text Box 24"/>
          <p:cNvSpPr txBox="1"/>
          <p:nvPr/>
        </p:nvSpPr>
        <p:spPr>
          <a:xfrm>
            <a:off x="320993" y="3751898"/>
            <a:ext cx="2281237" cy="944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eaLnBrk="0" hangingPunct="0"/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化学能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100﹪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35" name="Text Box 25"/>
          <p:cNvSpPr txBox="1"/>
          <p:nvPr/>
        </p:nvSpPr>
        <p:spPr>
          <a:xfrm>
            <a:off x="2237105" y="3786823"/>
            <a:ext cx="10668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内能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36" name="Text Box 26"/>
          <p:cNvSpPr txBox="1"/>
          <p:nvPr/>
        </p:nvSpPr>
        <p:spPr>
          <a:xfrm>
            <a:off x="4154805" y="3912235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机械能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37" name="Text Box 27"/>
          <p:cNvSpPr txBox="1"/>
          <p:nvPr/>
        </p:nvSpPr>
        <p:spPr>
          <a:xfrm>
            <a:off x="1040130" y="1375410"/>
            <a:ext cx="2168525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燃烧不完全损失的能量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38" name="Text Box 28"/>
          <p:cNvSpPr txBox="1"/>
          <p:nvPr/>
        </p:nvSpPr>
        <p:spPr>
          <a:xfrm>
            <a:off x="3111818" y="1465898"/>
            <a:ext cx="1833562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废气带走的能量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39" name="Text Box 29"/>
          <p:cNvSpPr txBox="1"/>
          <p:nvPr/>
        </p:nvSpPr>
        <p:spPr>
          <a:xfrm>
            <a:off x="4638993" y="5987098"/>
            <a:ext cx="1905000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克服摩擦损失的能量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40" name="Text Box 30"/>
          <p:cNvSpPr txBox="1"/>
          <p:nvPr/>
        </p:nvSpPr>
        <p:spPr>
          <a:xfrm>
            <a:off x="5375910" y="1375093"/>
            <a:ext cx="2168525" cy="1373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电流通过导线时发热损失的能量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41" name="Text Box 31"/>
          <p:cNvSpPr txBox="1"/>
          <p:nvPr/>
        </p:nvSpPr>
        <p:spPr>
          <a:xfrm>
            <a:off x="1040130" y="6020435"/>
            <a:ext cx="1520825" cy="8239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散热损失的能量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42" name="Text Box 32"/>
          <p:cNvSpPr txBox="1"/>
          <p:nvPr/>
        </p:nvSpPr>
        <p:spPr>
          <a:xfrm>
            <a:off x="5675313" y="875348"/>
            <a:ext cx="1570037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发电机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43" name="Text Box 33"/>
          <p:cNvSpPr txBox="1"/>
          <p:nvPr/>
        </p:nvSpPr>
        <p:spPr>
          <a:xfrm>
            <a:off x="3132138" y="1016953"/>
            <a:ext cx="19812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蒸汽轮机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44" name="Text Box 34"/>
          <p:cNvSpPr txBox="1"/>
          <p:nvPr/>
        </p:nvSpPr>
        <p:spPr>
          <a:xfrm>
            <a:off x="1616393" y="943610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锅炉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345" name="Group 36"/>
          <p:cNvGrpSpPr/>
          <p:nvPr/>
        </p:nvGrpSpPr>
        <p:grpSpPr>
          <a:xfrm>
            <a:off x="5710555" y="3378835"/>
            <a:ext cx="2601913" cy="1600200"/>
            <a:chOff x="0" y="0"/>
            <a:chExt cx="1782" cy="1008"/>
          </a:xfrm>
        </p:grpSpPr>
        <p:sp>
          <p:nvSpPr>
            <p:cNvPr id="5" name="Freeform 36"/>
            <p:cNvSpPr/>
            <p:nvPr/>
          </p:nvSpPr>
          <p:spPr>
            <a:xfrm>
              <a:off x="0" y="0"/>
              <a:ext cx="1016" cy="336"/>
            </a:xfrm>
            <a:custGeom>
              <a:avLst/>
              <a:gdLst/>
              <a:ahLst/>
              <a:cxnLst>
                <a:cxn ang="0">
                  <a:pos x="296" y="0"/>
                </a:cxn>
                <a:cxn ang="0">
                  <a:pos x="8" y="288"/>
                </a:cxn>
                <a:cxn ang="0">
                  <a:pos x="344" y="288"/>
                </a:cxn>
                <a:cxn ang="0">
                  <a:pos x="872" y="288"/>
                </a:cxn>
                <a:cxn ang="0">
                  <a:pos x="1016" y="288"/>
                </a:cxn>
              </a:cxnLst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13346" name="Freeform 37"/>
            <p:cNvSpPr/>
            <p:nvPr/>
          </p:nvSpPr>
          <p:spPr>
            <a:xfrm flipV="1">
              <a:off x="240" y="672"/>
              <a:ext cx="1016" cy="336"/>
            </a:xfrm>
            <a:custGeom>
              <a:avLst/>
              <a:gdLst/>
              <a:ahLst/>
              <a:cxnLst>
                <a:cxn ang="0">
                  <a:pos x="296" y="0"/>
                </a:cxn>
                <a:cxn ang="0">
                  <a:pos x="8" y="288"/>
                </a:cxn>
                <a:cxn ang="0">
                  <a:pos x="344" y="288"/>
                </a:cxn>
                <a:cxn ang="0">
                  <a:pos x="872" y="288"/>
                </a:cxn>
                <a:cxn ang="0">
                  <a:pos x="1016" y="288"/>
                </a:cxn>
              </a:cxnLst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13347" name="AutoShape 38"/>
            <p:cNvSpPr/>
            <p:nvPr/>
          </p:nvSpPr>
          <p:spPr>
            <a:xfrm rot="-128406" flipV="1">
              <a:off x="842" y="47"/>
              <a:ext cx="940" cy="912"/>
            </a:xfrm>
            <a:prstGeom prst="rightArrow">
              <a:avLst>
                <a:gd name="adj1" fmla="val 50000"/>
                <a:gd name="adj2" fmla="val 25762"/>
              </a:avLst>
            </a:prstGeom>
            <a:solidFill>
              <a:schemeClr val="accent1"/>
            </a:solidFill>
            <a:ln w="9525"/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 wrap="none" anchor="ctr">
              <a:flatTx/>
            </a:bodyPr>
            <a:p>
              <a:pPr eaLnBrk="0" hangingPunct="0"/>
              <a:endParaRPr lang="zh-CN" altLang="en-US" dirty="0"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3349" name="Group 40"/>
          <p:cNvGrpSpPr/>
          <p:nvPr/>
        </p:nvGrpSpPr>
        <p:grpSpPr>
          <a:xfrm>
            <a:off x="5720080" y="3391535"/>
            <a:ext cx="2592388" cy="1600200"/>
            <a:chOff x="0" y="0"/>
            <a:chExt cx="1782" cy="1008"/>
          </a:xfrm>
        </p:grpSpPr>
        <p:sp>
          <p:nvSpPr>
            <p:cNvPr id="6" name="Freeform 40"/>
            <p:cNvSpPr/>
            <p:nvPr/>
          </p:nvSpPr>
          <p:spPr>
            <a:xfrm>
              <a:off x="0" y="0"/>
              <a:ext cx="1016" cy="336"/>
            </a:xfrm>
            <a:custGeom>
              <a:avLst/>
              <a:gdLst/>
              <a:ahLst/>
              <a:cxnLst>
                <a:cxn ang="0">
                  <a:pos x="296" y="0"/>
                </a:cxn>
                <a:cxn ang="0">
                  <a:pos x="8" y="288"/>
                </a:cxn>
                <a:cxn ang="0">
                  <a:pos x="344" y="288"/>
                </a:cxn>
                <a:cxn ang="0">
                  <a:pos x="872" y="288"/>
                </a:cxn>
                <a:cxn ang="0">
                  <a:pos x="1016" y="288"/>
                </a:cxn>
              </a:cxnLst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13350" name="Freeform 41"/>
            <p:cNvSpPr/>
            <p:nvPr/>
          </p:nvSpPr>
          <p:spPr>
            <a:xfrm flipV="1">
              <a:off x="240" y="672"/>
              <a:ext cx="1016" cy="336"/>
            </a:xfrm>
            <a:custGeom>
              <a:avLst/>
              <a:gdLst/>
              <a:ahLst/>
              <a:cxnLst>
                <a:cxn ang="0">
                  <a:pos x="296" y="0"/>
                </a:cxn>
                <a:cxn ang="0">
                  <a:pos x="8" y="288"/>
                </a:cxn>
                <a:cxn ang="0">
                  <a:pos x="344" y="288"/>
                </a:cxn>
                <a:cxn ang="0">
                  <a:pos x="872" y="288"/>
                </a:cxn>
                <a:cxn ang="0">
                  <a:pos x="1016" y="288"/>
                </a:cxn>
              </a:cxnLst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13351" name="AutoShape 42"/>
            <p:cNvSpPr/>
            <p:nvPr/>
          </p:nvSpPr>
          <p:spPr>
            <a:xfrm rot="-128406" flipV="1">
              <a:off x="842" y="47"/>
              <a:ext cx="940" cy="912"/>
            </a:xfrm>
            <a:prstGeom prst="rightArrow">
              <a:avLst>
                <a:gd name="adj1" fmla="val 50000"/>
                <a:gd name="adj2" fmla="val 25762"/>
              </a:avLst>
            </a:prstGeom>
            <a:solidFill>
              <a:schemeClr val="accent1"/>
            </a:solidFill>
            <a:ln w="9525"/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 wrap="none" anchor="ctr">
              <a:flatTx/>
            </a:bodyPr>
            <a:p>
              <a:pPr eaLnBrk="0" hangingPunct="0"/>
              <a:endParaRPr lang="zh-CN" altLang="en-US" dirty="0">
                <a:latin typeface="Comic Sans MS" panose="030F0702030302020204" pitchFamily="2" charset="0"/>
                <a:ea typeface="黑体" panose="02010609060101010101" pitchFamily="2" charset="-122"/>
              </a:endParaRPr>
            </a:p>
          </p:txBody>
        </p:sp>
      </p:grpSp>
      <p:sp>
        <p:nvSpPr>
          <p:cNvPr id="13353" name="Text Box 43"/>
          <p:cNvSpPr txBox="1"/>
          <p:nvPr/>
        </p:nvSpPr>
        <p:spPr>
          <a:xfrm>
            <a:off x="2969260" y="6090285"/>
            <a:ext cx="1641475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散热损失的能量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54" name="Text Box 44"/>
          <p:cNvSpPr txBox="1"/>
          <p:nvPr/>
        </p:nvSpPr>
        <p:spPr>
          <a:xfrm>
            <a:off x="6656705" y="5712460"/>
            <a:ext cx="1960563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克服摩擦损失的能量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55" name="Text Box 45"/>
          <p:cNvSpPr txBox="1"/>
          <p:nvPr/>
        </p:nvSpPr>
        <p:spPr>
          <a:xfrm>
            <a:off x="5858193" y="3848735"/>
            <a:ext cx="2528887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电能（</a:t>
            </a:r>
            <a:r>
              <a:rPr lang="en-US" altLang="x-none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30﹪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46"/>
          <p:cNvSpPr txBox="1"/>
          <p:nvPr/>
        </p:nvSpPr>
        <p:spPr>
          <a:xfrm>
            <a:off x="7529830" y="1016953"/>
            <a:ext cx="613410" cy="2735262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00FF"/>
                </a:solidFill>
                <a:latin typeface="Verdana" panose="020B0604030504040204" pitchFamily="2" charset="0"/>
                <a:ea typeface="宋体" panose="02010600030101010101" pitchFamily="2" charset="-122"/>
              </a:rPr>
              <a:t>火电站能流图</a:t>
            </a:r>
            <a:endParaRPr lang="zh-CN" altLang="en-US" sz="2800" b="1" dirty="0">
              <a:solidFill>
                <a:srgbClr val="0000FF"/>
              </a:solidFill>
              <a:latin typeface="Verdana" panose="020B0604030504040204" pitchFamily="2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7"/>
                                            </p:cond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1"/>
                                            </p:cond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335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0" grpId="0" bldLvl="0" animBg="1"/>
      <p:bldP spid="13330" grpId="1" bldLvl="0" animBg="1"/>
      <p:bldP spid="13331" grpId="0" bldLvl="0" animBg="1"/>
      <p:bldP spid="13332" grpId="0" bldLvl="0" animBg="1"/>
      <p:bldP spid="13333" grpId="0" bldLvl="0" animBg="1"/>
      <p:bldP spid="13334" grpId="0"/>
      <p:bldP spid="13335" grpId="0"/>
      <p:bldP spid="13336" grpId="0"/>
      <p:bldP spid="13337" grpId="0"/>
      <p:bldP spid="13338" grpId="0"/>
      <p:bldP spid="13339" grpId="0"/>
      <p:bldP spid="13340" grpId="0"/>
      <p:bldP spid="13341" grpId="0"/>
      <p:bldP spid="13342" grpId="0"/>
      <p:bldP spid="13343" grpId="0"/>
      <p:bldP spid="13344" grpId="0"/>
      <p:bldP spid="13353" grpId="0"/>
      <p:bldP spid="13354" grpId="0"/>
      <p:bldP spid="13355" grpId="0" advAuto="100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4337" name="AutoShape 6"/>
          <p:cNvSpPr/>
          <p:nvPr/>
        </p:nvSpPr>
        <p:spPr>
          <a:xfrm>
            <a:off x="469900" y="2256790"/>
            <a:ext cx="8053388" cy="3149600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eaLnBrk="0" hangingPunct="0"/>
            <a:endParaRPr lang="zh-CN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4338" name="矩形 1"/>
          <p:cNvSpPr/>
          <p:nvPr/>
        </p:nvSpPr>
        <p:spPr>
          <a:xfrm>
            <a:off x="468313" y="2472690"/>
            <a:ext cx="805497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由能流图可知，真正能转变为对外做有用功的能量只是</a:t>
            </a:r>
            <a:r>
              <a:rPr lang="zh-CN" altLang="en-US" sz="36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燃料燃烧时所释放能量的一部分。</a:t>
            </a:r>
            <a:endParaRPr lang="zh-CN" altLang="en-US" sz="36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5361" name="Rectangle 4"/>
          <p:cNvSpPr/>
          <p:nvPr/>
        </p:nvSpPr>
        <p:spPr>
          <a:xfrm>
            <a:off x="203518" y="1593850"/>
            <a:ext cx="8550275" cy="301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 eaLnBrk="0" hangingPunct="0">
              <a:lnSpc>
                <a:spcPct val="150000"/>
              </a:lnSpc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    </a:t>
            </a:r>
            <a:r>
              <a:rPr lang="en-US" altLang="x-none" sz="40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、定义：</a:t>
            </a:r>
            <a:r>
              <a:rPr lang="zh-CN" altLang="en-US" sz="4000" b="1" dirty="0">
                <a:latin typeface="Comic Sans MS" panose="030F0702030302020204" pitchFamily="2" charset="0"/>
                <a:ea typeface="宋体" panose="02010600030101010101" pitchFamily="2" charset="-122"/>
              </a:rPr>
              <a:t>用来做</a:t>
            </a:r>
            <a:r>
              <a:rPr lang="zh-CN" altLang="en-US" sz="4000" b="1" dirty="0">
                <a:solidFill>
                  <a:srgbClr val="0000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有用功</a:t>
            </a:r>
            <a:r>
              <a:rPr lang="zh-CN" altLang="en-US" sz="4000" b="1" dirty="0">
                <a:latin typeface="Comic Sans MS" panose="030F0702030302020204" pitchFamily="2" charset="0"/>
                <a:ea typeface="宋体" panose="02010600030101010101" pitchFamily="2" charset="-122"/>
              </a:rPr>
              <a:t>的那部分能量与</a:t>
            </a:r>
            <a:r>
              <a:rPr lang="zh-CN" altLang="en-US" sz="4000" b="1" dirty="0">
                <a:solidFill>
                  <a:srgbClr val="0000CC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燃料完全燃烧</a:t>
            </a:r>
            <a:r>
              <a:rPr lang="zh-CN" altLang="en-US" sz="4000" b="1" dirty="0">
                <a:latin typeface="Comic Sans MS" panose="030F0702030302020204" pitchFamily="2" charset="0"/>
                <a:ea typeface="宋体" panose="02010600030101010101" pitchFamily="2" charset="-122"/>
              </a:rPr>
              <a:t>释放的能量之比称为热机效率，即</a:t>
            </a:r>
            <a:r>
              <a:rPr lang="zh-CN" altLang="en-US" sz="4800" b="1" dirty="0">
                <a:latin typeface="Comic Sans MS" panose="030F0702030302020204" pitchFamily="2" charset="0"/>
                <a:ea typeface="宋体" panose="02010600030101010101" pitchFamily="2" charset="-122"/>
              </a:rPr>
              <a:t>：</a:t>
            </a:r>
            <a:endParaRPr lang="zh-CN" altLang="en-US" sz="48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graphicFrame>
        <p:nvGraphicFramePr>
          <p:cNvPr id="15362" name="对象 1536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84830" y="4832350"/>
          <a:ext cx="194310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522605" imgH="459105" progId="Equation.3">
                  <p:embed/>
                </p:oleObj>
              </mc:Choice>
              <mc:Fallback>
                <p:oleObj name="" r:id="rId2" imgW="522605" imgH="459105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84830" y="4832350"/>
                        <a:ext cx="1943100" cy="1225550"/>
                      </a:xfrm>
                      <a:prstGeom prst="rect">
                        <a:avLst/>
                      </a:prstGeom>
                      <a:gradFill rotWithShape="0">
                        <a:gsLst>
                          <a:gs pos="0">
                            <a:srgbClr val="4CB1B0"/>
                          </a:gs>
                          <a:gs pos="100000">
                            <a:srgbClr val="D3FCB4"/>
                          </a:gs>
                        </a:gsLst>
                        <a:lin ang="5400000" scaled="1"/>
                        <a:tileRect/>
                      </a:gradFill>
                      <a:ln w="9525" cap="flat" cmpd="sng">
                        <a:solidFill>
                          <a:schemeClr val="tx2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6385" name="AutoShape 6"/>
          <p:cNvSpPr/>
          <p:nvPr/>
        </p:nvSpPr>
        <p:spPr>
          <a:xfrm>
            <a:off x="445453" y="2005330"/>
            <a:ext cx="8281987" cy="4533900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eaLnBrk="0" hangingPunct="0"/>
            <a:endParaRPr lang="zh-CN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86" name="矩形 16386"/>
          <p:cNvSpPr/>
          <p:nvPr/>
        </p:nvSpPr>
        <p:spPr>
          <a:xfrm>
            <a:off x="589915" y="2292668"/>
            <a:ext cx="7019925" cy="603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fontAlgn="t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）热机的效率是热机性能的重要指标。</a:t>
            </a:r>
            <a:endParaRPr lang="zh-CN" altLang="en-US" sz="28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6387" name="矩形 16387"/>
          <p:cNvSpPr/>
          <p:nvPr/>
        </p:nvSpPr>
        <p:spPr>
          <a:xfrm>
            <a:off x="1022985" y="1268730"/>
            <a:ext cx="67500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fontAlgn="t" hangingPunct="0"/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．提高热机效率，节约能源，减少污染</a:t>
            </a:r>
            <a:endParaRPr lang="zh-CN" altLang="en-US" sz="2800" b="1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516890" y="3084830"/>
            <a:ext cx="7993063" cy="3673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fontAlgn="t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   （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）提高效率的途径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fontAlgn="t" hangingPunct="0">
              <a:lnSpc>
                <a:spcPct val="120000"/>
              </a:lnSpc>
            </a:pP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 </a:t>
            </a:r>
            <a:r>
              <a:rPr lang="zh-CN" altLang="en-US" sz="2800" b="1" dirty="0">
                <a:solidFill>
                  <a:srgbClr val="703D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a.提高燃料利用率，使燃料充分燃烧；</a:t>
            </a:r>
            <a:endParaRPr lang="zh-CN" altLang="en-US" sz="2800" b="1" dirty="0">
              <a:solidFill>
                <a:srgbClr val="703D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fontAlgn="t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703D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　　  b.改进热机，减少各种能量损失；</a:t>
            </a:r>
            <a:endParaRPr lang="zh-CN" altLang="en-US" sz="2800" b="1" dirty="0">
              <a:solidFill>
                <a:srgbClr val="703D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fontAlgn="t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703D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　　  c.利用废气的能量;</a:t>
            </a:r>
            <a:endParaRPr lang="zh-CN" altLang="en-US" sz="2800" b="1" dirty="0">
              <a:solidFill>
                <a:srgbClr val="703D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fontAlgn="t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703D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         d.注意保养，保证良好的润滑，减少因克服   摩擦阻力而额外消耗的能量。</a:t>
            </a:r>
            <a:endParaRPr lang="zh-CN" altLang="en-US" sz="2800" b="1" dirty="0">
              <a:solidFill>
                <a:srgbClr val="703DFF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fontAlgn="t" hangingPunct="0">
              <a:lnSpc>
                <a:spcPct val="120000"/>
              </a:lnSpc>
            </a:pPr>
            <a:endParaRPr lang="zh-CN" altLang="en-US" sz="2800" b="1" dirty="0">
              <a:solidFill>
                <a:srgbClr val="703DFF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9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389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58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389">
                                            <p:txEl>
                                              <p:charRg st="58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charRg st="73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6389">
                                            <p:txEl>
                                              <p:charRg st="73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grpSp>
        <p:nvGrpSpPr>
          <p:cNvPr id="18433" name="组合 18433"/>
          <p:cNvGrpSpPr/>
          <p:nvPr/>
        </p:nvGrpSpPr>
        <p:grpSpPr>
          <a:xfrm>
            <a:off x="389255" y="2404428"/>
            <a:ext cx="2657475" cy="2468562"/>
            <a:chOff x="0" y="0"/>
            <a:chExt cx="1674" cy="1555"/>
          </a:xfrm>
        </p:grpSpPr>
        <p:pic>
          <p:nvPicPr>
            <p:cNvPr id="18434" name="单圆角矩形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74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5" name="文本框 18435"/>
            <p:cNvSpPr txBox="1"/>
            <p:nvPr/>
          </p:nvSpPr>
          <p:spPr>
            <a:xfrm>
              <a:off x="116" y="66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 eaLnBrk="0" hangingPunct="0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什么是燃料的热值？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8437" name="组合 18436"/>
          <p:cNvGrpSpPr/>
          <p:nvPr/>
        </p:nvGrpSpPr>
        <p:grpSpPr>
          <a:xfrm>
            <a:off x="3411855" y="2404428"/>
            <a:ext cx="2000250" cy="2468562"/>
            <a:chOff x="0" y="0"/>
            <a:chExt cx="1152" cy="1555"/>
          </a:xfrm>
        </p:grpSpPr>
        <p:pic>
          <p:nvPicPr>
            <p:cNvPr id="2" name="单圆角矩形 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152" cy="15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8" name="文本框 18438"/>
            <p:cNvSpPr txBox="1"/>
            <p:nvPr/>
          </p:nvSpPr>
          <p:spPr>
            <a:xfrm>
              <a:off x="92" y="77"/>
              <a:ext cx="937" cy="143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 eaLnBrk="0" hangingPunct="0"/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燃料完全燃烧时放出热量如何计算</a:t>
              </a:r>
              <a:r>
                <a:rPr lang="en-US" altLang="x-none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?</a:t>
              </a:r>
              <a:endParaRPr lang="en-US" altLang="x-none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8439" name="组合 18439"/>
          <p:cNvGrpSpPr/>
          <p:nvPr/>
        </p:nvGrpSpPr>
        <p:grpSpPr>
          <a:xfrm>
            <a:off x="2619693" y="3052128"/>
            <a:ext cx="615950" cy="1322387"/>
            <a:chOff x="0" y="0"/>
            <a:chExt cx="388" cy="833"/>
          </a:xfrm>
        </p:grpSpPr>
        <p:pic>
          <p:nvPicPr>
            <p:cNvPr id="18440" name="燕尾形 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388" cy="8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1" name="文本框 18441"/>
            <p:cNvSpPr txBox="1"/>
            <p:nvPr/>
          </p:nvSpPr>
          <p:spPr>
            <a:xfrm>
              <a:off x="39" y="23"/>
              <a:ext cx="315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ctr" eaLnBrk="0" hangingPunct="0"/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8443" name="组合 18442"/>
          <p:cNvGrpSpPr/>
          <p:nvPr/>
        </p:nvGrpSpPr>
        <p:grpSpPr>
          <a:xfrm>
            <a:off x="5572443" y="2548890"/>
            <a:ext cx="3168650" cy="2470150"/>
            <a:chOff x="0" y="0"/>
            <a:chExt cx="1996" cy="1556"/>
          </a:xfrm>
        </p:grpSpPr>
        <p:grpSp>
          <p:nvGrpSpPr>
            <p:cNvPr id="4" name="组合 18443"/>
            <p:cNvGrpSpPr/>
            <p:nvPr/>
          </p:nvGrpSpPr>
          <p:grpSpPr>
            <a:xfrm>
              <a:off x="0" y="0"/>
              <a:ext cx="1996" cy="1556"/>
              <a:chOff x="0" y="0"/>
              <a:chExt cx="1682" cy="1556"/>
            </a:xfrm>
          </p:grpSpPr>
          <p:pic>
            <p:nvPicPr>
              <p:cNvPr id="18444" name="单圆角矩形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1682" cy="15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45" name="文本框 18445"/>
              <p:cNvSpPr txBox="1"/>
              <p:nvPr/>
            </p:nvSpPr>
            <p:spPr>
              <a:xfrm>
                <a:off x="597" y="65"/>
                <a:ext cx="937" cy="14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eaLnBrk="0" hangingPunct="0"/>
                <a:r>
                  <a:rPr lang="zh-CN" altLang="en-US" sz="28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提高热机的效率与节能环保</a:t>
                </a:r>
                <a:endPara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446" name="组合 18446"/>
            <p:cNvGrpSpPr/>
            <p:nvPr/>
          </p:nvGrpSpPr>
          <p:grpSpPr>
            <a:xfrm>
              <a:off x="49" y="249"/>
              <a:ext cx="387" cy="837"/>
              <a:chOff x="0" y="0"/>
              <a:chExt cx="387" cy="837"/>
            </a:xfrm>
          </p:grpSpPr>
          <p:pic>
            <p:nvPicPr>
              <p:cNvPr id="18447" name="燕尾形 6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387" cy="8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48" name="文本框 18448"/>
              <p:cNvSpPr txBox="1"/>
              <p:nvPr/>
            </p:nvSpPr>
            <p:spPr>
              <a:xfrm>
                <a:off x="36" y="24"/>
                <a:ext cx="315" cy="7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p>
                <a:pPr algn="ctr" eaLnBrk="0" hangingPunct="0"/>
                <a:endParaRPr lang="zh-CN" altLang="en-US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5361" name="矩形 9217"/>
          <p:cNvSpPr/>
          <p:nvPr/>
        </p:nvSpPr>
        <p:spPr>
          <a:xfrm>
            <a:off x="517843" y="1291908"/>
            <a:ext cx="7921625" cy="48875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eaLnBrk="0" hangingPunct="0">
              <a:lnSpc>
                <a:spcPct val="13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关于燃料的热值，以下说法中正确的是(　　)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A．燃料的热值与燃料的种类有关系，与燃料的质量和 燃烧状况无关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B．燃烧1 kg某种燃料放出的热量叫做这种燃料的热值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C．燃料燃烧时，质量越大，热值越大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D．燃料不完全燃烧时的热值比完全燃烧时的热值小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我国发射卫星的运载火箭发动机采用液态氢作为火箭的燃料，原因是液态氢具有(　　)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A．较大的比热容　　　　B．较低的沸点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C．较大的热值          D．较高的凝固点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9" name="矩形 9218"/>
          <p:cNvSpPr/>
          <p:nvPr/>
        </p:nvSpPr>
        <p:spPr>
          <a:xfrm>
            <a:off x="6594793" y="1356678"/>
            <a:ext cx="4032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A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9220" name="矩形 9219"/>
          <p:cNvSpPr/>
          <p:nvPr/>
        </p:nvSpPr>
        <p:spPr>
          <a:xfrm flipH="1">
            <a:off x="4516755" y="4707255"/>
            <a:ext cx="576263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C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" name="Text Box 1029"/>
          <p:cNvSpPr txBox="1"/>
          <p:nvPr/>
        </p:nvSpPr>
        <p:spPr>
          <a:xfrm>
            <a:off x="393065" y="1040765"/>
            <a:ext cx="807085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endParaRPr lang="zh-CN" altLang="en-US" sz="2800" dirty="0">
              <a:latin typeface="Times New Roman" panose="02020603050405020304" pitchFamily="2" charset="0"/>
              <a:ea typeface="楷体_GB2312" pitchFamily="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2" charset="0"/>
                <a:ea typeface="楷体_GB2312" pitchFamily="1" charset="-122"/>
              </a:rPr>
              <a:t>3.</a:t>
            </a:r>
            <a:r>
              <a:rPr lang="zh-CN" altLang="en-US" sz="2800" dirty="0">
                <a:latin typeface="Times New Roman" panose="02020603050405020304" pitchFamily="2" charset="0"/>
                <a:ea typeface="楷体_GB2312" pitchFamily="1" charset="-122"/>
              </a:rPr>
              <a:t>小明某次用火炉烧水时，共消耗了</a:t>
            </a:r>
            <a:r>
              <a:rPr lang="en-US" altLang="x-none" sz="2800" dirty="0">
                <a:latin typeface="Times New Roman" panose="02020603050405020304" pitchFamily="2" charset="0"/>
                <a:ea typeface="楷体_GB2312" pitchFamily="1" charset="-122"/>
              </a:rPr>
              <a:t>1.5kg</a:t>
            </a:r>
            <a:r>
              <a:rPr lang="zh-CN" altLang="en-US" sz="2800" dirty="0">
                <a:latin typeface="Times New Roman" panose="02020603050405020304" pitchFamily="2" charset="0"/>
                <a:ea typeface="楷体_GB2312" pitchFamily="1" charset="-122"/>
              </a:rPr>
              <a:t>的烟煤，试计算这些烟煤完全燃烧放出多少焦的热量</a:t>
            </a:r>
            <a:r>
              <a:rPr lang="en-US" altLang="x-none" sz="2800" dirty="0">
                <a:latin typeface="Times New Roman" panose="02020603050405020304" pitchFamily="2" charset="0"/>
                <a:ea typeface="楷体_GB2312" pitchFamily="1" charset="-122"/>
              </a:rPr>
              <a:t>?</a:t>
            </a:r>
            <a:r>
              <a:rPr lang="zh-CN" altLang="en-US" sz="2800" dirty="0">
                <a:latin typeface="Times New Roman" panose="02020603050405020304" pitchFamily="2" charset="0"/>
                <a:ea typeface="楷体_GB2312" pitchFamily="1" charset="-122"/>
              </a:rPr>
              <a:t>（烟煤的热值</a:t>
            </a:r>
            <a:r>
              <a:rPr lang="en-US" altLang="x-none" sz="2800" i="1" dirty="0">
                <a:latin typeface="Times New Roman" panose="02020603050405020304" pitchFamily="2" charset="0"/>
                <a:ea typeface="楷体_GB2312" pitchFamily="1" charset="-122"/>
              </a:rPr>
              <a:t>q</a:t>
            </a:r>
            <a:r>
              <a:rPr lang="en-US" altLang="x-none" sz="2800" dirty="0">
                <a:latin typeface="Times New Roman" panose="02020603050405020304" pitchFamily="2" charset="0"/>
                <a:ea typeface="楷体_GB2312" pitchFamily="1" charset="-122"/>
              </a:rPr>
              <a:t>=2.7×10</a:t>
            </a:r>
            <a:r>
              <a:rPr lang="en-US" altLang="x-none" sz="2800" baseline="30000" dirty="0">
                <a:latin typeface="Times New Roman" panose="02020603050405020304" pitchFamily="2" charset="0"/>
                <a:ea typeface="楷体_GB2312" pitchFamily="1" charset="-122"/>
              </a:rPr>
              <a:t>7</a:t>
            </a:r>
            <a:r>
              <a:rPr lang="en-US" altLang="x-none" sz="2800" dirty="0">
                <a:latin typeface="Times New Roman" panose="02020603050405020304" pitchFamily="2" charset="0"/>
                <a:ea typeface="楷体_GB2312" pitchFamily="1" charset="-122"/>
              </a:rPr>
              <a:t>J/kg)</a:t>
            </a:r>
            <a:endParaRPr lang="en-US" altLang="x-none" sz="2800" dirty="0"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4" name="Text Box 1030"/>
          <p:cNvSpPr txBox="1"/>
          <p:nvPr/>
        </p:nvSpPr>
        <p:spPr>
          <a:xfrm>
            <a:off x="535940" y="3274378"/>
            <a:ext cx="8072438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解：</a:t>
            </a:r>
            <a:r>
              <a:rPr lang="en-US" altLang="x-none" sz="3600" i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Q</a:t>
            </a:r>
            <a:r>
              <a:rPr lang="en-US" altLang="x-none" sz="36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=</a:t>
            </a:r>
            <a:r>
              <a:rPr lang="en-US" altLang="x-none" sz="3600" i="1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mq</a:t>
            </a:r>
            <a:r>
              <a:rPr lang="en-US" altLang="x-none" sz="36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=1.5kg×2.7×10</a:t>
            </a:r>
            <a:r>
              <a:rPr lang="en-US" altLang="x-none" sz="36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7</a:t>
            </a:r>
            <a:r>
              <a:rPr lang="en-US" altLang="x-none" sz="36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J/kg</a:t>
            </a:r>
            <a:endParaRPr lang="en-US" altLang="x-none" sz="3600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  <a:p>
            <a:r>
              <a:rPr lang="en-US" altLang="x-none" sz="36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                   =4.05×10</a:t>
            </a:r>
            <a:r>
              <a:rPr lang="en-US" altLang="x-none" sz="36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7</a:t>
            </a:r>
            <a:r>
              <a:rPr lang="en-US" altLang="x-none" sz="36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J</a:t>
            </a:r>
            <a:endParaRPr lang="en-US" altLang="x-none" sz="3600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  <p:sp>
        <p:nvSpPr>
          <p:cNvPr id="5" name="Text Box 1031"/>
          <p:cNvSpPr txBox="1"/>
          <p:nvPr/>
        </p:nvSpPr>
        <p:spPr>
          <a:xfrm>
            <a:off x="535940" y="4498340"/>
            <a:ext cx="8072438" cy="1190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答：这些煤完全燃烧放出的热量为</a:t>
            </a:r>
            <a:r>
              <a:rPr lang="en-US" altLang="x-none" sz="36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4.05×10</a:t>
            </a:r>
            <a:r>
              <a:rPr lang="en-US" altLang="x-none" sz="36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7</a:t>
            </a:r>
            <a:r>
              <a:rPr lang="en-US" altLang="x-none" sz="3600" dirty="0">
                <a:solidFill>
                  <a:srgbClr val="FF0000"/>
                </a:solidFill>
                <a:latin typeface="Times New Roman" panose="02020603050405020304" pitchFamily="2" charset="0"/>
                <a:ea typeface="楷体_GB2312" pitchFamily="1" charset="-122"/>
              </a:rPr>
              <a:t>J。</a:t>
            </a:r>
            <a:endParaRPr lang="en-US" altLang="x-none" sz="3600" dirty="0">
              <a:solidFill>
                <a:srgbClr val="FF0000"/>
              </a:solidFill>
              <a:latin typeface="Times New Roman" panose="02020603050405020304" pitchFamily="2" charset="0"/>
              <a:ea typeface="楷体_GB2312" pitchFamily="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3553" name="矩形 17409"/>
          <p:cNvSpPr/>
          <p:nvPr/>
        </p:nvSpPr>
        <p:spPr>
          <a:xfrm>
            <a:off x="144780" y="1798797"/>
            <a:ext cx="8855075" cy="3771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eaLnBrk="0" hangingPunct="0">
              <a:lnSpc>
                <a:spcPct val="130000"/>
              </a:lnSpc>
            </a:pPr>
            <a:r>
              <a:rPr lang="en-US" altLang="zh-CN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4.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现代生活中最重要的交通运输工具</a:t>
            </a:r>
            <a:r>
              <a:rPr lang="zh-CN" altLang="en-US" sz="2000" dirty="0">
                <a:latin typeface="Times New Roman" panose="02020603050405020304" pitchFamily="2" charset="0"/>
                <a:ea typeface="Times New Roman" panose="02020603050405020304" pitchFamily="2" charset="0"/>
              </a:rPr>
              <a:t>——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汽车，与我们的生活走得越来越近了。</a:t>
            </a:r>
            <a:endParaRPr lang="zh-CN" altLang="en-US" sz="2000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(1)某单缸汽油发动机汽缸的活塞面积是120 cm</a:t>
            </a:r>
            <a:r>
              <a:rPr lang="zh-CN" altLang="en-US" sz="2000" baseline="30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2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，做功冲程中活塞移动的距离是30 cm，气体的平均压强是5×10</a:t>
            </a:r>
            <a:r>
              <a:rPr lang="zh-CN" altLang="en-US" sz="2000" baseline="30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5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Pa。汽油的热值是4.6×10</a:t>
            </a:r>
            <a:r>
              <a:rPr lang="zh-CN" altLang="en-US" sz="2000" baseline="30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7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J/kg，每次做功耗油0.2 g，气体一次膨胀对活塞做的功是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____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J；若每次做功过程中汽油的90%完全燃烧，每次汽油燃烧放出的热量是</a:t>
            </a:r>
            <a:r>
              <a:rPr lang="zh-CN" altLang="en-US" sz="2000" u="sng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                  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J；排气过程中，废气温度</a:t>
            </a:r>
            <a:r>
              <a:rPr lang="zh-CN" altLang="en-US" sz="2000" u="sng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           </a:t>
            </a:r>
            <a:r>
              <a:rPr lang="zh-CN" altLang="en-US" sz="2000" u="sng" dirty="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2000" u="sng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，内能</a:t>
            </a:r>
            <a:r>
              <a:rPr lang="zh-CN" altLang="en-US" sz="2000" u="sng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                 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。</a:t>
            </a:r>
            <a:endParaRPr lang="zh-CN" altLang="en-US" sz="2000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(2)汽油机的效率很低，主要原因之一是</a:t>
            </a:r>
            <a:r>
              <a:rPr lang="zh-CN" altLang="en-US" sz="2000" dirty="0">
                <a:latin typeface="Times New Roman" panose="02020603050405020304" pitchFamily="2" charset="0"/>
                <a:ea typeface="宋体" panose="02010600030101010101" pitchFamily="2" charset="-122"/>
              </a:rPr>
              <a:t>什么？</a:t>
            </a:r>
            <a:endParaRPr lang="zh-CN" altLang="en-US" sz="2000" dirty="0"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  <a:p>
            <a:pPr indent="266700" eaLnBrk="0" hangingPunct="0">
              <a:lnSpc>
                <a:spcPct val="130000"/>
              </a:lnSpc>
            </a:pPr>
            <a:endParaRPr lang="zh-CN" altLang="en-US" sz="2400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17411" name="矩形 17410"/>
          <p:cNvSpPr/>
          <p:nvPr/>
        </p:nvSpPr>
        <p:spPr>
          <a:xfrm>
            <a:off x="4969828" y="3486468"/>
            <a:ext cx="69056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x-none" sz="2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1800</a:t>
            </a:r>
            <a:endParaRPr lang="en-US" altLang="x-none" sz="20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12" name="矩形 17411"/>
          <p:cNvSpPr/>
          <p:nvPr/>
        </p:nvSpPr>
        <p:spPr>
          <a:xfrm>
            <a:off x="5047615" y="3818890"/>
            <a:ext cx="1106488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x-none" sz="2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8.28×10</a:t>
            </a:r>
            <a:r>
              <a:rPr lang="en-US" altLang="x-none" sz="2000" baseline="30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Times New Roman" panose="02020603050405020304" pitchFamily="2" charset="0"/>
              </a:rPr>
              <a:t>3</a:t>
            </a:r>
            <a:endParaRPr lang="en-US" altLang="x-none" sz="2000" baseline="300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  <a:cs typeface="Times New Roman" panose="02020603050405020304" pitchFamily="2" charset="0"/>
            </a:endParaRPr>
          </a:p>
        </p:txBody>
      </p:sp>
      <p:sp>
        <p:nvSpPr>
          <p:cNvPr id="17413" name="矩形 17412"/>
          <p:cNvSpPr/>
          <p:nvPr/>
        </p:nvSpPr>
        <p:spPr>
          <a:xfrm>
            <a:off x="699135" y="4215765"/>
            <a:ext cx="690563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降低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14" name="矩形 17413"/>
          <p:cNvSpPr/>
          <p:nvPr/>
        </p:nvSpPr>
        <p:spPr>
          <a:xfrm>
            <a:off x="2392680" y="4215765"/>
            <a:ext cx="690563" cy="395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减少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7415" name="矩形 17414"/>
          <p:cNvSpPr/>
          <p:nvPr/>
        </p:nvSpPr>
        <p:spPr>
          <a:xfrm>
            <a:off x="699135" y="5214303"/>
            <a:ext cx="2978150" cy="4873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废气带走了大量的能量。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  <a:endParaRPr lang="zh-CN" altLang="en-US" sz="6600" dirty="0">
              <a:latin typeface="+mn-lt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一、新课引入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3074" name="矩形 3074"/>
          <p:cNvSpPr/>
          <p:nvPr/>
        </p:nvSpPr>
        <p:spPr>
          <a:xfrm>
            <a:off x="1403350" y="1035368"/>
            <a:ext cx="6651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>
              <a:buAutoNum type="arabicPeriod"/>
            </a:pPr>
            <a:r>
              <a:rPr lang="zh-CN" altLang="en-US" sz="2400" dirty="0">
                <a:latin typeface="Comic Sans MS" panose="030F0702030302020204" pitchFamily="2" charset="0"/>
                <a:ea typeface="宋体" panose="02010600030101010101" pitchFamily="2" charset="-122"/>
              </a:rPr>
              <a:t>说一说：在我们的生活中，会使用哪些燃料？</a:t>
            </a:r>
            <a:endParaRPr lang="zh-CN" altLang="en-US" sz="2400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pic>
        <p:nvPicPr>
          <p:cNvPr id="4" name="图片 3" descr="u=2065365414,2437217950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75" y="1628775"/>
            <a:ext cx="3168650" cy="225742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" name="图片 4" descr="u=2340537680,3445104436&amp;fm=23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557338"/>
            <a:ext cx="3311525" cy="2303462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6" name="图片 5" descr="u=4238541614,4082664551&amp;fm=23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4575" y="4149725"/>
            <a:ext cx="3168650" cy="237490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" name="图片 6" descr="u=3786947231,2627330632&amp;fm=23&amp;gp=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4149725"/>
            <a:ext cx="3333750" cy="2376488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4097" name="矩形 4097"/>
          <p:cNvSpPr/>
          <p:nvPr/>
        </p:nvSpPr>
        <p:spPr>
          <a:xfrm>
            <a:off x="477520" y="979170"/>
            <a:ext cx="6804025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zh-CN" altLang="en-US" sz="3200" dirty="0">
                <a:latin typeface="楷体" panose="02010609060101010101" pitchFamily="1" charset="-122"/>
                <a:ea typeface="楷体" panose="02010609060101010101" pitchFamily="1" charset="-122"/>
              </a:rPr>
              <a:t>2.想一想：同样烧开一壶水，使用不同的燃料，所消耗的燃料的质量是一样多吗？ </a:t>
            </a:r>
            <a:endParaRPr lang="zh-CN" altLang="en-US" sz="3200" dirty="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4099" name="矩形 4098"/>
          <p:cNvSpPr/>
          <p:nvPr/>
        </p:nvSpPr>
        <p:spPr>
          <a:xfrm>
            <a:off x="332105" y="2533650"/>
            <a:ext cx="8027988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烧开同一壶水，使用不同的燃料，消耗的燃料的质量是不同的。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4100" name="矩形 4099"/>
          <p:cNvSpPr/>
          <p:nvPr/>
        </p:nvSpPr>
        <p:spPr>
          <a:xfrm>
            <a:off x="332105" y="3656013"/>
            <a:ext cx="2743200" cy="5778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zh-CN" altLang="en-US" sz="3200">
                <a:latin typeface="Comic Sans MS" panose="030F0702030302020204" pitchFamily="2" charset="0"/>
                <a:ea typeface="楷体" panose="02010609060101010101" pitchFamily="1" charset="-122"/>
              </a:rPr>
              <a:t>这说明什么？</a:t>
            </a:r>
            <a:r>
              <a:rPr lang="zh-CN" altLang="en-US" sz="3200"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endParaRPr lang="zh-CN" altLang="en-US" sz="320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4101" name="矩形 4100"/>
          <p:cNvSpPr/>
          <p:nvPr/>
        </p:nvSpPr>
        <p:spPr>
          <a:xfrm>
            <a:off x="332105" y="4333875"/>
            <a:ext cx="8066088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zh-CN" altLang="en-US" sz="280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这说明，相同质量的不同的燃料，完全燃烧后放出的热量是不同的。 </a:t>
            </a:r>
            <a:endParaRPr lang="zh-CN" altLang="en-US" sz="2800">
              <a:solidFill>
                <a:srgbClr val="FF0000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477520" y="5520690"/>
            <a:ext cx="72256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dirty="0">
                <a:latin typeface="楷体" panose="02010609060101010101" pitchFamily="1" charset="-122"/>
                <a:ea typeface="楷体" panose="02010609060101010101" pitchFamily="1" charset="-122"/>
              </a:rPr>
              <a:t>3.在物理学中，我们用热值的概念来表示这种差异。这种下定义的方法叫“比值法”。</a:t>
            </a:r>
            <a:endParaRPr lang="zh-CN" altLang="en-US" sz="2800" dirty="0"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4101" grpId="0"/>
      <p:bldP spid="4102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5121" name="AutoShape 6"/>
          <p:cNvSpPr/>
          <p:nvPr/>
        </p:nvSpPr>
        <p:spPr>
          <a:xfrm>
            <a:off x="594360" y="1764665"/>
            <a:ext cx="8353425" cy="4968875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eaLnBrk="0" hangingPunct="0"/>
            <a:endParaRPr lang="zh-CN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5122" name="矩形 5122"/>
          <p:cNvSpPr/>
          <p:nvPr/>
        </p:nvSpPr>
        <p:spPr>
          <a:xfrm>
            <a:off x="486410" y="2313940"/>
            <a:ext cx="8054975" cy="1114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　　某种燃料完全燃烧放出的热量与其质量之比，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叫做这种燃料的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热值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124" name="矩形 5123"/>
          <p:cNvSpPr/>
          <p:nvPr/>
        </p:nvSpPr>
        <p:spPr>
          <a:xfrm>
            <a:off x="449898" y="5581015"/>
            <a:ext cx="8505825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国际单位：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焦每千克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；符号：</a:t>
            </a:r>
            <a:r>
              <a:rPr lang="en-US" altLang="x-none" sz="28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J/kg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气体燃料的单位：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焦每立方米；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符号：</a:t>
            </a:r>
            <a:r>
              <a:rPr lang="en-US" altLang="x-none" sz="2800" b="1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J/m</a:t>
            </a:r>
            <a:r>
              <a:rPr lang="en-US" altLang="x-none" sz="2800" b="1" baseline="30000" dirty="0">
                <a:solidFill>
                  <a:srgbClr val="CC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。</a:t>
            </a:r>
            <a:endParaRPr lang="en-US" altLang="x-none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" name="矩形 5124"/>
          <p:cNvSpPr/>
          <p:nvPr/>
        </p:nvSpPr>
        <p:spPr>
          <a:xfrm>
            <a:off x="1064895" y="1083310"/>
            <a:ext cx="35699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2" charset="0"/>
                <a:ea typeface="黑体" panose="02010609060101010101" pitchFamily="2" charset="-122"/>
              </a:rPr>
              <a:t>（一）燃料的热值</a:t>
            </a:r>
            <a:endParaRPr lang="zh-CN" altLang="en-US" sz="2800" b="1" dirty="0">
              <a:latin typeface="Times New Roman" panose="02020603050405020304" pitchFamily="2" charset="0"/>
              <a:ea typeface="黑体" panose="02010609060101010101" pitchFamily="2" charset="-122"/>
            </a:endParaRPr>
          </a:p>
        </p:txBody>
      </p:sp>
      <p:sp>
        <p:nvSpPr>
          <p:cNvPr id="5126" name="矩形 5125"/>
          <p:cNvSpPr/>
          <p:nvPr/>
        </p:nvSpPr>
        <p:spPr>
          <a:xfrm>
            <a:off x="486410" y="4091940"/>
            <a:ext cx="8010525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fontAlgn="t" hangingPunct="0"/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热值在数值上等于</a:t>
            </a:r>
            <a:r>
              <a:rPr lang="en-US" altLang="x-none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1 kg</a:t>
            </a:r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某种燃料完全燃烧放出的热量。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" name="矩形 5126"/>
          <p:cNvSpPr/>
          <p:nvPr/>
        </p:nvSpPr>
        <p:spPr>
          <a:xfrm>
            <a:off x="738823" y="1764665"/>
            <a:ext cx="238601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Symbol" panose="05050102010706020507" pitchFamily="2" charset="2"/>
                <a:ea typeface="宋体" panose="02010600030101010101" pitchFamily="2" charset="-122"/>
              </a:rPr>
              <a:t>1.热值的定义</a:t>
            </a:r>
            <a:endParaRPr lang="zh-CN" altLang="en-US" sz="2800" b="1" dirty="0">
              <a:latin typeface="Symbol" panose="05050102010706020507" pitchFamily="2" charset="2"/>
              <a:ea typeface="宋体" panose="02010600030101010101" pitchFamily="2" charset="-122"/>
            </a:endParaRPr>
          </a:p>
        </p:txBody>
      </p:sp>
      <p:sp>
        <p:nvSpPr>
          <p:cNvPr id="5128" name="矩形 5127"/>
          <p:cNvSpPr/>
          <p:nvPr/>
        </p:nvSpPr>
        <p:spPr>
          <a:xfrm>
            <a:off x="738823" y="3491865"/>
            <a:ext cx="230346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2.物理意义  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5129" name="矩形 5128"/>
          <p:cNvSpPr/>
          <p:nvPr/>
        </p:nvSpPr>
        <p:spPr>
          <a:xfrm>
            <a:off x="738823" y="5149215"/>
            <a:ext cx="143986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3.单位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/>
      <p:bldP spid="5124" grpId="1"/>
      <p:bldP spid="5126" grpId="0"/>
      <p:bldP spid="5128" grpId="0"/>
      <p:bldP spid="51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6" name="矩形 6145"/>
          <p:cNvSpPr/>
          <p:nvPr/>
        </p:nvSpPr>
        <p:spPr>
          <a:xfrm>
            <a:off x="1023620" y="5749290"/>
            <a:ext cx="667861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请说出你熟悉的燃料的热值，并说明其物理意义。</a:t>
            </a:r>
            <a:endParaRPr lang="en-US" altLang="x-none" sz="2800" b="1" dirty="0"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6146"/>
          <p:cNvSpPr/>
          <p:nvPr/>
        </p:nvSpPr>
        <p:spPr>
          <a:xfrm>
            <a:off x="1213168" y="1125855"/>
            <a:ext cx="400526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4.了解燃料的热值表</a:t>
            </a:r>
            <a:endParaRPr lang="zh-CN" altLang="en-US" sz="2800" b="1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6147" name="图片 6147" descr="]DN{@B@NXAG5YW(_]BDN%E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710" y="1756410"/>
            <a:ext cx="7820025" cy="39100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" name="AutoShape 6"/>
          <p:cNvSpPr/>
          <p:nvPr/>
        </p:nvSpPr>
        <p:spPr>
          <a:xfrm>
            <a:off x="286385" y="2218055"/>
            <a:ext cx="8386763" cy="3335338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p>
            <a:pPr eaLnBrk="0" hangingPunct="0"/>
            <a:endParaRPr lang="zh-CN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7170" name="Text Box 4"/>
          <p:cNvSpPr>
            <a:spLocks noGrp="1"/>
          </p:cNvSpPr>
          <p:nvPr/>
        </p:nvSpPr>
        <p:spPr>
          <a:xfrm>
            <a:off x="718185" y="1425893"/>
            <a:ext cx="8020050" cy="46847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7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热值是燃料的一种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特性</a:t>
            </a:r>
            <a:r>
              <a:rPr lang="zh-CN" altLang="en-US" sz="3200" b="1">
                <a:latin typeface="宋体" panose="02010600030101010101" pitchFamily="2" charset="-122"/>
              </a:rPr>
              <a:t>，其大小只与燃料的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种类</a:t>
            </a:r>
            <a:r>
              <a:rPr lang="zh-CN" altLang="en-US" sz="3200" b="1">
                <a:latin typeface="宋体" panose="02010600030101010101" pitchFamily="2" charset="-122"/>
              </a:rPr>
              <a:t>有关，与燃料的</a:t>
            </a:r>
            <a:r>
              <a:rPr lang="zh-CN" altLang="en-US" sz="3200" b="1">
                <a:solidFill>
                  <a:srgbClr val="000066"/>
                </a:solidFill>
                <a:latin typeface="宋体" panose="02010600030101010101" pitchFamily="2" charset="-122"/>
              </a:rPr>
              <a:t>质量（体积）、是否燃烧、是否完全燃烧无关。</a:t>
            </a:r>
            <a:endParaRPr lang="zh-CN" altLang="en-US" sz="3200" b="1">
              <a:solidFill>
                <a:srgbClr val="000066"/>
              </a:solidFill>
              <a:latin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3" name="矩形 8193"/>
          <p:cNvSpPr/>
          <p:nvPr/>
        </p:nvSpPr>
        <p:spPr>
          <a:xfrm>
            <a:off x="448310" y="2195513"/>
            <a:ext cx="8101013" cy="2041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/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       读P23页第二段的内容，归纳一下利用燃料的热值和质量，来计算物质完全燃烧所放出热量的公式。（用</a:t>
            </a:r>
            <a:r>
              <a:rPr lang="zh-CN" altLang="en-US" sz="3200" b="1" i="1" dirty="0">
                <a:solidFill>
                  <a:schemeClr val="folHlink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</a:t>
            </a:r>
            <a:r>
              <a:rPr lang="zh-CN" altLang="en-US" sz="3200" baseline="-25000" dirty="0">
                <a:solidFill>
                  <a:srgbClr val="703D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放</a:t>
            </a: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表示放出的热量，</a:t>
            </a:r>
            <a:r>
              <a:rPr lang="zh-CN" altLang="en-US" sz="3200" b="1" i="1" dirty="0">
                <a:solidFill>
                  <a:srgbClr val="703D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</a:t>
            </a: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代表燃料的热值，</a:t>
            </a:r>
            <a:r>
              <a:rPr lang="zh-CN" altLang="en-US" sz="3200" b="1" i="1" dirty="0">
                <a:solidFill>
                  <a:srgbClr val="703DFF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m</a:t>
            </a:r>
            <a:r>
              <a:rPr lang="zh-CN" altLang="en-US" sz="3200" dirty="0">
                <a:latin typeface="Times New Roman" panose="02020603050405020304" pitchFamily="2" charset="0"/>
                <a:ea typeface="宋体" panose="02010600030101010101" pitchFamily="2" charset="-122"/>
              </a:rPr>
              <a:t>代表燃料的质量）</a:t>
            </a:r>
            <a:endParaRPr lang="zh-CN" altLang="en-US" sz="3200" dirty="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16735" y="4141788"/>
            <a:ext cx="1768475" cy="744537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</a:t>
            </a:r>
            <a:r>
              <a:rPr lang="zh-CN" altLang="en-US" sz="3600" b="1" baseline="-280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放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=qm 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160973" y="5070475"/>
            <a:ext cx="729456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en-US" altLang="zh-CN" sz="3200">
                <a:latin typeface="Times New Roman" panose="02020603050405020304" pitchFamily="2" charset="0"/>
                <a:ea typeface="宋体" panose="02010600030101010101" pitchFamily="2" charset="-122"/>
              </a:rPr>
              <a:t>  </a:t>
            </a:r>
            <a:r>
              <a:rPr lang="zh-CN" altLang="en-US" sz="3200">
                <a:latin typeface="Times New Roman" panose="02020603050405020304" pitchFamily="2" charset="0"/>
                <a:ea typeface="宋体" panose="02010600030101010101" pitchFamily="2" charset="-122"/>
              </a:rPr>
              <a:t>如果是气体燃料，公式又是什么样的？</a:t>
            </a:r>
            <a:endParaRPr lang="zh-CN" altLang="en-US" sz="3200"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43710" y="5746750"/>
            <a:ext cx="1717675" cy="7318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eaLnBrk="0" hangingPunct="0"/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</a:t>
            </a:r>
            <a:r>
              <a:rPr lang="zh-CN" altLang="en-US" sz="3600" b="1" baseline="-2500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放</a:t>
            </a: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=qV 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2" charset="0"/>
              <a:ea typeface="Times New Roman" panose="02020603050405020304" pitchFamily="2" charset="0"/>
            </a:endParaRPr>
          </a:p>
        </p:txBody>
      </p:sp>
      <p:sp>
        <p:nvSpPr>
          <p:cNvPr id="6" name="文本框 8197"/>
          <p:cNvSpPr txBox="1"/>
          <p:nvPr/>
        </p:nvSpPr>
        <p:spPr>
          <a:xfrm>
            <a:off x="1666240" y="1222375"/>
            <a:ext cx="3073400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5.有关热值的计算</a:t>
            </a:r>
            <a:endParaRPr lang="zh-CN" altLang="en-US" sz="2800" b="1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196" grpId="1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1266" name="矩形 11265"/>
          <p:cNvSpPr/>
          <p:nvPr/>
        </p:nvSpPr>
        <p:spPr>
          <a:xfrm>
            <a:off x="560705" y="5804853"/>
            <a:ext cx="71393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just" eaLnBrk="0" hangingPunct="0"/>
            <a:r>
              <a:rPr lang="zh-CN" altLang="en-US" sz="2800" b="1" dirty="0">
                <a:latin typeface="Times New Roman" panose="02020603050405020304" pitchFamily="2" charset="0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用来做有用功的那部分能量，与燃料完全燃烧放出的能量之比，叫做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热机的效率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1266"/>
          <p:cNvSpPr/>
          <p:nvPr/>
        </p:nvSpPr>
        <p:spPr>
          <a:xfrm>
            <a:off x="650558" y="1926908"/>
            <a:ext cx="8145462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在内燃机中燃料是否能够完全燃烧？燃料燃烧释放的能量都到哪里去了？</a:t>
            </a:r>
            <a:endParaRPr lang="zh-CN" altLang="en-US" sz="2800" b="1" dirty="0"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267" name="组合 11267"/>
          <p:cNvGrpSpPr>
            <a:grpSpLocks noChangeAspect="1"/>
          </p:cNvGrpSpPr>
          <p:nvPr/>
        </p:nvGrpSpPr>
        <p:grpSpPr>
          <a:xfrm>
            <a:off x="1298258" y="3209925"/>
            <a:ext cx="5548312" cy="2359025"/>
            <a:chOff x="0" y="0"/>
            <a:chExt cx="4174" cy="1684"/>
          </a:xfrm>
        </p:grpSpPr>
        <p:pic>
          <p:nvPicPr>
            <p:cNvPr id="11268" name="图片 112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882" cy="16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69" name="图片 1126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7" y="0"/>
              <a:ext cx="3357" cy="168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270" name="矩形 11270"/>
          <p:cNvSpPr/>
          <p:nvPr/>
        </p:nvSpPr>
        <p:spPr>
          <a:xfrm>
            <a:off x="5276533" y="4198938"/>
            <a:ext cx="261937" cy="3619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1272" name="矩形 11271"/>
          <p:cNvSpPr/>
          <p:nvPr/>
        </p:nvSpPr>
        <p:spPr>
          <a:xfrm>
            <a:off x="5114608" y="2776538"/>
            <a:ext cx="1862137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0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无用的机械能</a:t>
            </a:r>
            <a:endParaRPr lang="zh-CN" altLang="en-US" sz="2000" b="1" dirty="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endParaRPr lang="en-US" altLang="x-none" sz="2000" b="1" dirty="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273" name="组合 11272"/>
          <p:cNvGrpSpPr/>
          <p:nvPr/>
        </p:nvGrpSpPr>
        <p:grpSpPr>
          <a:xfrm>
            <a:off x="4251008" y="4721225"/>
            <a:ext cx="2451100" cy="414338"/>
            <a:chOff x="0" y="0"/>
            <a:chExt cx="1544" cy="261"/>
          </a:xfrm>
        </p:grpSpPr>
        <p:sp>
          <p:nvSpPr>
            <p:cNvPr id="3" name="矩形 11273"/>
            <p:cNvSpPr/>
            <p:nvPr/>
          </p:nvSpPr>
          <p:spPr>
            <a:xfrm>
              <a:off x="0" y="0"/>
              <a:ext cx="181" cy="2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/>
            <a:p>
              <a:endParaRPr lang="zh-CN" altLang="en-US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1274" name="矩形 11274"/>
            <p:cNvSpPr/>
            <p:nvPr/>
          </p:nvSpPr>
          <p:spPr>
            <a:xfrm>
              <a:off x="455" y="11"/>
              <a:ext cx="108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/>
              <a:r>
                <a:rPr lang="zh-CN" altLang="en-US" sz="2000" b="1" dirty="0">
                  <a:solidFill>
                    <a:srgbClr val="CC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有用的机械能</a:t>
              </a:r>
              <a:endParaRPr lang="en-US" altLang="x-none" sz="20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275" name="矩形 11275"/>
          <p:cNvSpPr/>
          <p:nvPr/>
        </p:nvSpPr>
        <p:spPr>
          <a:xfrm>
            <a:off x="3250883" y="4243388"/>
            <a:ext cx="288925" cy="3603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1276" name="矩形 4"/>
          <p:cNvSpPr/>
          <p:nvPr/>
        </p:nvSpPr>
        <p:spPr>
          <a:xfrm>
            <a:off x="1081405" y="916623"/>
            <a:ext cx="3857625" cy="583565"/>
          </a:xfrm>
          <a:prstGeom prst="rect">
            <a:avLst/>
          </a:prstGeom>
          <a:noFill/>
          <a:ln w="9525">
            <a:noFill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（二）热机的效率</a:t>
            </a:r>
            <a:r>
              <a:rPr lang="zh-CN" altLang="en-US" sz="3200" b="1" dirty="0">
                <a:solidFill>
                  <a:srgbClr val="FFFFFF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　</a:t>
            </a:r>
            <a:endParaRPr lang="zh-CN" altLang="en-US" sz="3200" b="1" dirty="0">
              <a:solidFill>
                <a:srgbClr val="FFFFFF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1277" name="矩形 11277"/>
          <p:cNvSpPr/>
          <p:nvPr/>
        </p:nvSpPr>
        <p:spPr>
          <a:xfrm>
            <a:off x="560388" y="1505268"/>
            <a:ext cx="327660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想一想</a:t>
            </a:r>
            <a:endParaRPr lang="zh-CN" altLang="en-US" sz="2800" b="1" dirty="0"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9" name="矩形 11278"/>
          <p:cNvSpPr/>
          <p:nvPr/>
        </p:nvSpPr>
        <p:spPr>
          <a:xfrm>
            <a:off x="2666683" y="4360863"/>
            <a:ext cx="719137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fontAlgn="t" hangingPunct="0"/>
            <a:r>
              <a:rPr lang="zh-CN" altLang="en-US" sz="2000" b="1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燃气内能</a:t>
            </a:r>
            <a:endParaRPr lang="zh-CN" altLang="en-US" sz="2000" b="1" dirty="0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80" name="矩形 11279"/>
          <p:cNvSpPr/>
          <p:nvPr/>
        </p:nvSpPr>
        <p:spPr>
          <a:xfrm>
            <a:off x="3387408" y="2776538"/>
            <a:ext cx="1485900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fontAlgn="t" hangingPunct="0"/>
            <a:r>
              <a:rPr lang="zh-CN" altLang="en-US" sz="20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损失的内能</a:t>
            </a:r>
            <a:endParaRPr lang="zh-CN" altLang="en-US" sz="2000" b="1" dirty="0">
              <a:solidFill>
                <a:srgbClr val="00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27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 descr="图形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12289" name="图片 12289" descr="蒸汽机正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068" y="1414145"/>
            <a:ext cx="2916237" cy="1938338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2291" name="矩形 12290"/>
          <p:cNvSpPr/>
          <p:nvPr/>
        </p:nvSpPr>
        <p:spPr>
          <a:xfrm>
            <a:off x="471805" y="3576320"/>
            <a:ext cx="3689350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ctr" eaLnBrk="0" hangingPunct="0"/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蒸汽机的效率只有</a:t>
            </a:r>
            <a:r>
              <a:rPr lang="en-US" altLang="x-none" sz="20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6%~15%</a:t>
            </a:r>
            <a:endParaRPr lang="en-US" altLang="x-none" sz="20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2" name="图片 12291" descr="汽油机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605" y="1731645"/>
            <a:ext cx="3851275" cy="244475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2293" name="矩形 12292"/>
          <p:cNvSpPr/>
          <p:nvPr/>
        </p:nvSpPr>
        <p:spPr>
          <a:xfrm>
            <a:off x="4529455" y="1217295"/>
            <a:ext cx="3527425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ctr" eaLnBrk="0" hangingPunct="0"/>
            <a:r>
              <a:rPr lang="zh-CN" altLang="en-US" sz="2000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 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汽油机的效率为 </a:t>
            </a:r>
            <a:r>
              <a:rPr lang="en-US" altLang="x-none" sz="20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20%~30%</a:t>
            </a:r>
            <a:endParaRPr lang="en-US" altLang="x-none" sz="20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pic>
        <p:nvPicPr>
          <p:cNvPr id="3" name="图片 12293" descr="重卡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6480" y="4297045"/>
            <a:ext cx="3589338" cy="2090738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2295" name="矩形 12294"/>
          <p:cNvSpPr/>
          <p:nvPr/>
        </p:nvSpPr>
        <p:spPr>
          <a:xfrm>
            <a:off x="4935855" y="5449570"/>
            <a:ext cx="3419475" cy="396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ctr" eaLnBrk="0" hangingPunct="0"/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柴油机的效率为</a:t>
            </a:r>
            <a:r>
              <a:rPr lang="en-US" altLang="x-none" sz="2000" b="1" dirty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30%~45%</a:t>
            </a:r>
            <a:endParaRPr lang="en-US" altLang="x-none" sz="2000" b="1" dirty="0">
              <a:solidFill>
                <a:schemeClr val="tx2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3" grpId="0"/>
      <p:bldP spid="12295" grpId="0"/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25.xml><?xml version="1.0" encoding="utf-8"?>
<p:tagLst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1743</Words>
  <Application>WPS 演示</Application>
  <PresentationFormat>全屏显示(4:3)</PresentationFormat>
  <Paragraphs>186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幼圆</vt:lpstr>
      <vt:lpstr>黑体</vt:lpstr>
      <vt:lpstr>微软雅黑</vt:lpstr>
      <vt:lpstr>Comic Sans MS</vt:lpstr>
      <vt:lpstr>楷体</vt:lpstr>
      <vt:lpstr>Arial</vt:lpstr>
      <vt:lpstr>Times New Roman</vt:lpstr>
      <vt:lpstr>Symbol</vt:lpstr>
      <vt:lpstr>Verdana</vt:lpstr>
      <vt:lpstr>楷体_GB2312</vt:lpstr>
      <vt:lpstr>Arial Unicode MS</vt:lpstr>
      <vt:lpstr>新宋体</vt:lpstr>
      <vt:lpstr>Office 主题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宇恒编辑部</dc:creator>
  <cp:lastModifiedBy>Administrator</cp:lastModifiedBy>
  <cp:revision>80</cp:revision>
  <dcterms:created xsi:type="dcterms:W3CDTF">2015-11-16T05:18:00Z</dcterms:created>
  <dcterms:modified xsi:type="dcterms:W3CDTF">2018-03-15T05:24:09Z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