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5" r:id="rId3"/>
  </p:sldMasterIdLst>
  <p:notesMasterIdLst>
    <p:notesMasterId r:id="rId24"/>
  </p:notesMasterIdLst>
  <p:sldIdLst>
    <p:sldId id="256" r:id="rId4"/>
    <p:sldId id="257" r:id="rId5"/>
    <p:sldId id="258" r:id="rId6"/>
    <p:sldId id="259" r:id="rId7"/>
    <p:sldId id="260" r:id="rId8"/>
    <p:sldId id="261" r:id="rId9"/>
    <p:sldId id="262" r:id="rId10"/>
    <p:sldId id="263" r:id="rId11"/>
    <p:sldId id="264" r:id="rId12"/>
    <p:sldId id="265" r:id="rId13"/>
    <p:sldId id="266" r:id="rId14"/>
    <p:sldId id="268" r:id="rId15"/>
    <p:sldId id="267" r:id="rId16"/>
    <p:sldId id="269" r:id="rId17"/>
    <p:sldId id="270" r:id="rId18"/>
    <p:sldId id="271" r:id="rId19"/>
    <p:sldId id="272" r:id="rId20"/>
    <p:sldId id="273" r:id="rId21"/>
    <p:sldId id="274" r:id="rId22"/>
    <p:sldId id="27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2"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418" y="72"/>
      </p:cViewPr>
      <p:guideLst>
        <p:guide orient="horz" pos="2122"/>
        <p:guide pos="379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2025/6/6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课后作业">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课后作业</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2025/6/6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2025/6/6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2025/6/6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2025/6/6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905114" y="5773420"/>
            <a:ext cx="636061" cy="514985"/>
            <a:chOff x="3590"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90"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RJ</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2680970" y="3877310"/>
            <a:ext cx="7108825" cy="750173"/>
          </a:xfrm>
          <a:prstGeom prst="rect">
            <a:avLst/>
          </a:prstGeom>
          <a:noFill/>
        </p:spPr>
        <p:txBody>
          <a:bodyPr wrap="square" lIns="72358" tIns="36179" rIns="72358" bIns="36179" rtlCol="0">
            <a:spAutoFit/>
          </a:bodyPr>
          <a:lstStyle/>
          <a:p>
            <a:pPr algn="ctr"/>
            <a:r>
              <a:rPr lang="zh-CN" altLang="en-US" sz="44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第一课时</a:t>
            </a:r>
            <a:r>
              <a:rPr lang="en-US" altLang="zh-CN" sz="44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4400" b="1" dirty="0">
                <a:solidFill>
                  <a:srgbClr val="FFFF00"/>
                </a:solidFill>
                <a:latin typeface="Cambria Math" panose="02040503050406030204" pitchFamily="18" charset="0"/>
                <a:ea typeface="微软雅黑" panose="020B0503020204020204" charset="-122"/>
                <a:cs typeface="Cambria Math" panose="02040503050406030204" pitchFamily="18" charset="0"/>
                <a:sym typeface="微软雅黑" panose="020B0503020204020204" charset="-122"/>
              </a:rPr>
              <a:t>认识机械效率</a:t>
            </a:r>
          </a:p>
        </p:txBody>
      </p:sp>
      <p:sp>
        <p:nvSpPr>
          <p:cNvPr id="174" name="文本框 173"/>
          <p:cNvSpPr txBox="1"/>
          <p:nvPr userDrawn="1"/>
        </p:nvSpPr>
        <p:spPr>
          <a:xfrm>
            <a:off x="0" y="2121535"/>
            <a:ext cx="12192000" cy="1322070"/>
          </a:xfrm>
          <a:prstGeom prst="rect">
            <a:avLst/>
          </a:prstGeom>
          <a:noFill/>
          <a:effectLst/>
        </p:spPr>
        <p:txBody>
          <a:bodyPr wrap="square" rtlCol="0">
            <a:spAutoFit/>
            <a:scene3d>
              <a:camera prst="orthographicFront"/>
              <a:lightRig rig="threePt" dir="t"/>
            </a:scene3d>
            <a:sp3d contourW="12700"/>
          </a:bodyPr>
          <a:lstStyle/>
          <a:p>
            <a:pPr algn="ctr"/>
            <a:r>
              <a:rPr 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12.4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机械效率</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89635" y="1735455"/>
            <a:ext cx="4024630" cy="521970"/>
          </a:xfrm>
          <a:prstGeom prst="rect">
            <a:avLst/>
          </a:prstGeom>
          <a:noFill/>
        </p:spPr>
        <p:txBody>
          <a:bodyPr wrap="square" rtlCol="0">
            <a:spAutoFit/>
          </a:bodyPr>
          <a:lstStyle/>
          <a:p>
            <a:r>
              <a:rPr lang="zh-CN" sz="2800"/>
              <a:t>有用功、额外功和总功</a:t>
            </a:r>
          </a:p>
        </p:txBody>
      </p:sp>
      <p:pic>
        <p:nvPicPr>
          <p:cNvPr id="13" name="https://img8.file.cache.docer.com/storage/1643101707005288200/6ca98564067bf2facea79a4479c4aad1.png" descr="使用动滑轮是否省力.png"/>
          <p:cNvPicPr>
            <a:picLocks noChangeAspect="1"/>
          </p:cNvPicPr>
          <p:nvPr/>
        </p:nvPicPr>
        <p:blipFill>
          <a:blip r:embed="rId3"/>
          <a:srcRect l="45117"/>
          <a:stretch>
            <a:fillRect/>
          </a:stretch>
        </p:blipFill>
        <p:spPr>
          <a:xfrm>
            <a:off x="8152765" y="621665"/>
            <a:ext cx="3322320" cy="6053455"/>
          </a:xfrm>
          <a:prstGeom prst="rect">
            <a:avLst/>
          </a:prstGeom>
        </p:spPr>
      </p:pic>
      <p:sp>
        <p:nvSpPr>
          <p:cNvPr id="11" name="椭圆 10"/>
          <p:cNvSpPr/>
          <p:nvPr/>
        </p:nvSpPr>
        <p:spPr>
          <a:xfrm>
            <a:off x="8705215" y="4058285"/>
            <a:ext cx="1228725" cy="1381125"/>
          </a:xfrm>
          <a:prstGeom prst="ellipse">
            <a:avLst/>
          </a:prstGeom>
          <a:noFill/>
          <a:ln w="28575" cmpd="dbl">
            <a:solidFill>
              <a:srgbClr val="FF0000"/>
            </a:solidFill>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1000125" y="2330450"/>
            <a:ext cx="7152005" cy="1576070"/>
          </a:xfrm>
          <a:prstGeom prst="rect">
            <a:avLst/>
          </a:prstGeom>
          <a:noFill/>
        </p:spPr>
        <p:txBody>
          <a:bodyPr wrap="square" rtlCol="0">
            <a:spAutoFit/>
          </a:bodyPr>
          <a:lstStyle/>
          <a:p>
            <a:pPr indent="0" fontAlgn="auto">
              <a:lnSpc>
                <a:spcPct val="115000"/>
              </a:lnSpc>
            </a:pPr>
            <a:r>
              <a:rPr lang="zh-CN" altLang="en-US" sz="2800"/>
              <a:t>用动滑轮提升钩码时，我们还不可避免地要</a:t>
            </a:r>
            <a:r>
              <a:rPr lang="zh-CN" altLang="en-US" sz="2800" b="1">
                <a:solidFill>
                  <a:schemeClr val="accent5"/>
                </a:solidFill>
              </a:rPr>
              <a:t>克服动滑轮本身所受的重力以及摩擦力</a:t>
            </a:r>
            <a:r>
              <a:rPr lang="zh-CN" altLang="en-US" sz="2800"/>
              <a:t>等因素的影响而</a:t>
            </a:r>
            <a:r>
              <a:rPr lang="zh-CN" altLang="en-US" sz="2800" b="1">
                <a:solidFill>
                  <a:schemeClr val="accent5"/>
                </a:solidFill>
              </a:rPr>
              <a:t>多做一些功</a:t>
            </a:r>
            <a:r>
              <a:rPr lang="zh-CN" altLang="en-US" sz="2800"/>
              <a:t>，这部分叫作</a:t>
            </a:r>
            <a:r>
              <a:rPr lang="zh-CN" altLang="en-US" sz="2800" b="1">
                <a:solidFill>
                  <a:schemeClr val="accent5"/>
                </a:solidFill>
              </a:rPr>
              <a:t>额外功</a:t>
            </a:r>
            <a:r>
              <a:rPr lang="zh-CN" altLang="en-US" sz="2800"/>
              <a:t>。</a:t>
            </a:r>
          </a:p>
        </p:txBody>
      </p:sp>
      <p:grpSp>
        <p:nvGrpSpPr>
          <p:cNvPr id="14" name="组合 13"/>
          <p:cNvGrpSpPr/>
          <p:nvPr/>
        </p:nvGrpSpPr>
        <p:grpSpPr>
          <a:xfrm>
            <a:off x="334900" y="4233892"/>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889635" y="3906520"/>
            <a:ext cx="6625590" cy="1383665"/>
          </a:xfrm>
          <a:prstGeom prst="rect">
            <a:avLst/>
          </a:prstGeom>
          <a:noFill/>
        </p:spPr>
        <p:txBody>
          <a:bodyPr wrap="square" rtlCol="0">
            <a:spAutoFit/>
          </a:bodyPr>
          <a:lstStyle/>
          <a:p>
            <a:pPr>
              <a:lnSpc>
                <a:spcPct val="150000"/>
              </a:lnSpc>
            </a:pPr>
            <a:r>
              <a:rPr lang="zh-CN" altLang="en-US" sz="2800" b="1"/>
              <a:t>额外功：由于</a:t>
            </a:r>
            <a:r>
              <a:rPr lang="zh-CN" altLang="en-US" sz="2800" b="1">
                <a:solidFill>
                  <a:srgbClr val="FF0000"/>
                </a:solidFill>
              </a:rPr>
              <a:t>机械自重和摩擦</a:t>
            </a:r>
            <a:r>
              <a:rPr lang="zh-CN" altLang="en-US" sz="2800" b="1"/>
              <a:t>等因素影响，而</a:t>
            </a:r>
            <a:r>
              <a:rPr lang="zh-CN" altLang="en-US" sz="2800" b="1">
                <a:solidFill>
                  <a:srgbClr val="FF0000"/>
                </a:solidFill>
              </a:rPr>
              <a:t>不得不做的功</a:t>
            </a:r>
            <a:r>
              <a:rPr lang="zh-CN" altLang="en-US" sz="2800"/>
              <a:t>。</a:t>
            </a:r>
          </a:p>
        </p:txBody>
      </p:sp>
      <p:sp>
        <p:nvSpPr>
          <p:cNvPr id="18" name="文本框 17"/>
          <p:cNvSpPr txBox="1"/>
          <p:nvPr/>
        </p:nvSpPr>
        <p:spPr>
          <a:xfrm>
            <a:off x="889635" y="6010910"/>
            <a:ext cx="5835015" cy="521970"/>
          </a:xfrm>
          <a:prstGeom prst="rect">
            <a:avLst/>
          </a:prstGeom>
          <a:noFill/>
          <a:ln w="34925" cmpd="sng">
            <a:solidFill>
              <a:schemeClr val="accent2"/>
            </a:solidFill>
            <a:prstDash val="sysDot"/>
          </a:ln>
        </p:spPr>
        <p:txBody>
          <a:bodyPr wrap="square" rtlCol="0">
            <a:spAutoFit/>
            <a:scene3d>
              <a:camera prst="orthographicFront"/>
              <a:lightRig rig="threePt" dir="t"/>
            </a:scene3d>
          </a:bodyPr>
          <a:lstStyle/>
          <a:p>
            <a:pPr algn="ctr"/>
            <a:r>
              <a:rPr lang="zh-CN" altLang="en-US" sz="2800" b="1">
                <a:solidFill>
                  <a:schemeClr val="tx1"/>
                </a:solidFill>
                <a:effectLst>
                  <a:outerShdw blurRad="38100" dist="19050" dir="2700000" algn="tl" rotWithShape="0">
                    <a:schemeClr val="dk1">
                      <a:alpha val="40000"/>
                    </a:schemeClr>
                  </a:outerShdw>
                </a:effectLst>
              </a:rPr>
              <a:t>额外功是实现目的时多做的功。</a:t>
            </a:r>
          </a:p>
        </p:txBody>
      </p:sp>
      <p:sp>
        <p:nvSpPr>
          <p:cNvPr id="19" name="文本框 18"/>
          <p:cNvSpPr txBox="1"/>
          <p:nvPr/>
        </p:nvSpPr>
        <p:spPr>
          <a:xfrm>
            <a:off x="889635" y="5323205"/>
            <a:ext cx="1215390" cy="521970"/>
          </a:xfrm>
          <a:prstGeom prst="rect">
            <a:avLst/>
          </a:prstGeom>
          <a:noFill/>
        </p:spPr>
        <p:txBody>
          <a:bodyPr wrap="square" rtlCol="0">
            <a:spAutoFit/>
          </a:bodyPr>
          <a:lstStyle/>
          <a:p>
            <a:r>
              <a:rPr lang="zh-CN" altLang="en-US" sz="2800" b="1"/>
              <a:t>符号：</a:t>
            </a:r>
          </a:p>
        </p:txBody>
      </p:sp>
      <p:grpSp>
        <p:nvGrpSpPr>
          <p:cNvPr id="21" name="组合 20"/>
          <p:cNvGrpSpPr/>
          <p:nvPr/>
        </p:nvGrpSpPr>
        <p:grpSpPr>
          <a:xfrm>
            <a:off x="334900" y="5479127"/>
            <a:ext cx="295322" cy="210471"/>
            <a:chOff x="435463" y="1226414"/>
            <a:chExt cx="295380" cy="210512"/>
          </a:xfrm>
        </p:grpSpPr>
        <p:sp>
          <p:nvSpPr>
            <p:cNvPr id="22" name="矩形 2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946275" y="5327015"/>
            <a:ext cx="1059815" cy="521970"/>
          </a:xfrm>
          <a:prstGeom prst="rect">
            <a:avLst/>
          </a:prstGeom>
          <a:noFill/>
        </p:spPr>
        <p:txBody>
          <a:bodyPr wrap="square" rtlCol="0">
            <a:spAutoFit/>
          </a:bodyPr>
          <a:lstStyle/>
          <a:p>
            <a:r>
              <a:rPr lang="en-US" altLang="zh-CN" sz="2800" b="1" i="1"/>
              <a:t>W</a:t>
            </a:r>
            <a:r>
              <a:rPr lang="zh-CN" altLang="en-US" sz="2800" b="1" baseline="-25000"/>
              <a:t>额外</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ppt_y</p:attrName>
                                        </p:attrNameLst>
                                      </p:cBhvr>
                                      <p:tavLst>
                                        <p:tav tm="0">
                                          <p:val>
                                            <p:strVal val="#ppt_y+#ppt_h*1.125000"/>
                                          </p:val>
                                        </p:tav>
                                        <p:tav tm="100000">
                                          <p:val>
                                            <p:strVal val="#ppt_y"/>
                                          </p:val>
                                        </p:tav>
                                      </p:tavLst>
                                    </p:anim>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7" grpId="0"/>
      <p:bldP spid="18" grpId="0" bldLvl="0" animBg="1"/>
      <p:bldP spid="1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ttps://docer-ks3.wpscdn.cn/picture/104615923/1e6bd1a94280d2e4db98315cc27c74fa_612.jpg" descr="机齿轮"/>
          <p:cNvPicPr>
            <a:picLocks noChangeAspect="1"/>
          </p:cNvPicPr>
          <p:nvPr/>
        </p:nvPicPr>
        <p:blipFill>
          <a:blip r:embed="rId3">
            <a:alphaModFix amt="50000"/>
          </a:blip>
          <a:srcRect b="43562"/>
          <a:stretch>
            <a:fillRect/>
          </a:stretch>
        </p:blipFill>
        <p:spPr>
          <a:xfrm>
            <a:off x="0" y="592455"/>
            <a:ext cx="12191365" cy="6265545"/>
          </a:xfrm>
          <a:prstGeom prst="rect">
            <a:avLst/>
          </a:prstGeom>
        </p:spPr>
      </p:pic>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89635" y="1735455"/>
            <a:ext cx="4024630" cy="521970"/>
          </a:xfrm>
          <a:prstGeom prst="rect">
            <a:avLst/>
          </a:prstGeom>
          <a:noFill/>
        </p:spPr>
        <p:txBody>
          <a:bodyPr wrap="square" rtlCol="0">
            <a:spAutoFit/>
          </a:bodyPr>
          <a:lstStyle/>
          <a:p>
            <a:r>
              <a:rPr lang="zh-CN" sz="2800"/>
              <a:t>有用功、额外功和总功</a:t>
            </a:r>
          </a:p>
        </p:txBody>
      </p:sp>
      <p:sp>
        <p:nvSpPr>
          <p:cNvPr id="9" name="文本框 8"/>
          <p:cNvSpPr txBox="1"/>
          <p:nvPr/>
        </p:nvSpPr>
        <p:spPr>
          <a:xfrm>
            <a:off x="889635" y="2383155"/>
            <a:ext cx="6040120" cy="521970"/>
          </a:xfrm>
          <a:prstGeom prst="rect">
            <a:avLst/>
          </a:prstGeom>
          <a:noFill/>
        </p:spPr>
        <p:txBody>
          <a:bodyPr wrap="square" rtlCol="0">
            <a:spAutoFit/>
          </a:bodyPr>
          <a:lstStyle/>
          <a:p>
            <a:r>
              <a:rPr lang="zh-CN" altLang="en-US" sz="2800"/>
              <a:t>总功等于有用功和额外功之和，即：</a:t>
            </a:r>
          </a:p>
        </p:txBody>
      </p:sp>
      <p:sp>
        <p:nvSpPr>
          <p:cNvPr id="11" name="文本框 10"/>
          <p:cNvSpPr txBox="1"/>
          <p:nvPr/>
        </p:nvSpPr>
        <p:spPr>
          <a:xfrm>
            <a:off x="4064000" y="3563620"/>
            <a:ext cx="4064000" cy="583565"/>
          </a:xfrm>
          <a:prstGeom prst="rect">
            <a:avLst/>
          </a:prstGeom>
          <a:noFill/>
        </p:spPr>
        <p:txBody>
          <a:bodyPr wrap="square" rtlCol="0">
            <a:spAutoFit/>
          </a:bodyPr>
          <a:lstStyle/>
          <a:p>
            <a:pPr algn="ctr"/>
            <a:r>
              <a:rPr lang="en-US" altLang="zh-CN" sz="3200" b="1" i="1">
                <a:solidFill>
                  <a:srgbClr val="FF0000"/>
                </a:solidFill>
              </a:rPr>
              <a:t>W</a:t>
            </a:r>
            <a:r>
              <a:rPr lang="zh-CN" altLang="en-US" sz="3200" b="1" baseline="-25000">
                <a:solidFill>
                  <a:srgbClr val="FF0000"/>
                </a:solidFill>
              </a:rPr>
              <a:t>总</a:t>
            </a:r>
            <a:r>
              <a:rPr lang="en-US" altLang="zh-CN" sz="3200" b="1">
                <a:solidFill>
                  <a:srgbClr val="FF0000"/>
                </a:solidFill>
              </a:rPr>
              <a:t> = </a:t>
            </a:r>
            <a:r>
              <a:rPr lang="en-US" altLang="zh-CN" sz="3200" b="1" i="1">
                <a:solidFill>
                  <a:srgbClr val="FF0000"/>
                </a:solidFill>
              </a:rPr>
              <a:t>W</a:t>
            </a:r>
            <a:r>
              <a:rPr lang="zh-CN" altLang="en-US" sz="3200" b="1" baseline="-25000">
                <a:solidFill>
                  <a:srgbClr val="FF0000"/>
                </a:solidFill>
              </a:rPr>
              <a:t>有用</a:t>
            </a:r>
            <a:r>
              <a:rPr lang="en-US" altLang="zh-CN" sz="3200" b="1">
                <a:solidFill>
                  <a:srgbClr val="FF0000"/>
                </a:solidFill>
              </a:rPr>
              <a:t> + </a:t>
            </a:r>
            <a:r>
              <a:rPr lang="en-US" altLang="zh-CN" sz="3200" b="1" i="1">
                <a:solidFill>
                  <a:srgbClr val="FF0000"/>
                </a:solidFill>
              </a:rPr>
              <a:t>W</a:t>
            </a:r>
            <a:r>
              <a:rPr lang="zh-CN" altLang="en-US" sz="3200" b="1" baseline="-25000">
                <a:solidFill>
                  <a:srgbClr val="FF0000"/>
                </a:solidFill>
              </a:rPr>
              <a:t>额外</a:t>
            </a:r>
          </a:p>
        </p:txBody>
      </p:sp>
      <p:sp>
        <p:nvSpPr>
          <p:cNvPr id="12" name="文本框 11"/>
          <p:cNvSpPr txBox="1"/>
          <p:nvPr/>
        </p:nvSpPr>
        <p:spPr>
          <a:xfrm>
            <a:off x="889000" y="4805045"/>
            <a:ext cx="10266045" cy="138366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latin typeface="方正教材规范楷体_GBK" panose="02000000000000000000" charset="-122"/>
                <a:ea typeface="方正教材规范楷体_GBK" panose="02000000000000000000" charset="-122"/>
              </a:rPr>
              <a:t>大量实验表明，动力对机械所做的功（总功）总是大于机械对外所做的功（有用功）。事实上，使用任何机械都不能省功。</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89635" y="1735455"/>
            <a:ext cx="4024630" cy="521970"/>
          </a:xfrm>
          <a:prstGeom prst="rect">
            <a:avLst/>
          </a:prstGeom>
          <a:noFill/>
        </p:spPr>
        <p:txBody>
          <a:bodyPr wrap="square" rtlCol="0">
            <a:spAutoFit/>
          </a:bodyPr>
          <a:lstStyle/>
          <a:p>
            <a:r>
              <a:rPr lang="zh-CN" sz="2800"/>
              <a:t>有用功、额外功和总功</a:t>
            </a:r>
          </a:p>
        </p:txBody>
      </p:sp>
      <p:sp>
        <p:nvSpPr>
          <p:cNvPr id="9" name="文本框 8"/>
          <p:cNvSpPr txBox="1"/>
          <p:nvPr/>
        </p:nvSpPr>
        <p:spPr>
          <a:xfrm>
            <a:off x="889635" y="2257425"/>
            <a:ext cx="9350375" cy="521970"/>
          </a:xfrm>
          <a:prstGeom prst="rect">
            <a:avLst/>
          </a:prstGeom>
          <a:noFill/>
        </p:spPr>
        <p:txBody>
          <a:bodyPr wrap="square" rtlCol="0">
            <a:spAutoFit/>
          </a:bodyPr>
          <a:lstStyle/>
          <a:p>
            <a:r>
              <a:rPr lang="zh-CN" altLang="en-US" sz="2800">
                <a:latin typeface="方正教材规范楷体_GBK" panose="02000000000000000000" charset="-122"/>
                <a:ea typeface="方正教材规范楷体_GBK" panose="02000000000000000000" charset="-122"/>
              </a:rPr>
              <a:t>请判断以下情况中，有用功、额外功、总功分别是什么？</a:t>
            </a:r>
          </a:p>
        </p:txBody>
      </p:sp>
      <p:pic>
        <p:nvPicPr>
          <p:cNvPr id="13" name="图片 12"/>
          <p:cNvPicPr>
            <a:picLocks noChangeAspect="1"/>
          </p:cNvPicPr>
          <p:nvPr/>
        </p:nvPicPr>
        <p:blipFill>
          <a:blip r:embed="rId3"/>
          <a:stretch>
            <a:fillRect/>
          </a:stretch>
        </p:blipFill>
        <p:spPr>
          <a:xfrm>
            <a:off x="889635" y="2886075"/>
            <a:ext cx="6951980" cy="3534410"/>
          </a:xfrm>
          <a:prstGeom prst="rect">
            <a:avLst/>
          </a:prstGeom>
        </p:spPr>
      </p:pic>
      <p:sp>
        <p:nvSpPr>
          <p:cNvPr id="14" name="文本框 13"/>
          <p:cNvSpPr txBox="1"/>
          <p:nvPr/>
        </p:nvSpPr>
        <p:spPr>
          <a:xfrm>
            <a:off x="7774940" y="2779395"/>
            <a:ext cx="1463675" cy="2891790"/>
          </a:xfrm>
          <a:prstGeom prst="rect">
            <a:avLst/>
          </a:prstGeom>
          <a:noFill/>
        </p:spPr>
        <p:txBody>
          <a:bodyPr wrap="square" rtlCol="0">
            <a:spAutoFit/>
          </a:bodyPr>
          <a:lstStyle/>
          <a:p>
            <a:pPr algn="dist">
              <a:lnSpc>
                <a:spcPct val="150000"/>
              </a:lnSpc>
            </a:pPr>
            <a:r>
              <a:rPr lang="zh-CN" altLang="en-US" sz="2800">
                <a:solidFill>
                  <a:schemeClr val="accent5"/>
                </a:solidFill>
              </a:rPr>
              <a:t>有用功：</a:t>
            </a:r>
          </a:p>
          <a:p>
            <a:pPr algn="dist">
              <a:lnSpc>
                <a:spcPct val="200000"/>
              </a:lnSpc>
            </a:pPr>
            <a:r>
              <a:rPr lang="zh-CN" altLang="en-US" sz="2800">
                <a:solidFill>
                  <a:schemeClr val="accent5"/>
                </a:solidFill>
              </a:rPr>
              <a:t>额外功：</a:t>
            </a:r>
          </a:p>
          <a:p>
            <a:pPr algn="dist">
              <a:lnSpc>
                <a:spcPct val="150000"/>
              </a:lnSpc>
            </a:pPr>
            <a:endParaRPr lang="zh-CN" altLang="en-US" sz="2800">
              <a:solidFill>
                <a:schemeClr val="accent5"/>
              </a:solidFill>
            </a:endParaRPr>
          </a:p>
          <a:p>
            <a:pPr algn="dist">
              <a:lnSpc>
                <a:spcPct val="150000"/>
              </a:lnSpc>
            </a:pPr>
            <a:r>
              <a:rPr lang="zh-CN" altLang="en-US" sz="2800">
                <a:solidFill>
                  <a:schemeClr val="accent5"/>
                </a:solidFill>
              </a:rPr>
              <a:t>总功：</a:t>
            </a:r>
          </a:p>
        </p:txBody>
      </p:sp>
      <p:sp>
        <p:nvSpPr>
          <p:cNvPr id="16" name="文本框 15"/>
          <p:cNvSpPr txBox="1"/>
          <p:nvPr/>
        </p:nvSpPr>
        <p:spPr>
          <a:xfrm>
            <a:off x="9238615" y="2960370"/>
            <a:ext cx="2291715" cy="953135"/>
          </a:xfrm>
          <a:prstGeom prst="rect">
            <a:avLst/>
          </a:prstGeom>
          <a:noFill/>
        </p:spPr>
        <p:txBody>
          <a:bodyPr wrap="square" rtlCol="0">
            <a:spAutoFit/>
          </a:bodyPr>
          <a:lstStyle/>
          <a:p>
            <a:r>
              <a:rPr lang="zh-CN" altLang="en-US" sz="2800"/>
              <a:t>将木块提升高度</a:t>
            </a:r>
            <a:r>
              <a:rPr lang="en-US" altLang="zh-CN" sz="2800" i="1"/>
              <a:t>h</a:t>
            </a:r>
            <a:r>
              <a:rPr lang="zh-CN" altLang="en-US" sz="2800"/>
              <a:t>做的功</a:t>
            </a:r>
          </a:p>
        </p:txBody>
      </p:sp>
      <p:sp>
        <p:nvSpPr>
          <p:cNvPr id="17" name="文本框 16"/>
          <p:cNvSpPr txBox="1"/>
          <p:nvPr/>
        </p:nvSpPr>
        <p:spPr>
          <a:xfrm>
            <a:off x="9238615" y="3856355"/>
            <a:ext cx="2225675" cy="1383665"/>
          </a:xfrm>
          <a:prstGeom prst="rect">
            <a:avLst/>
          </a:prstGeom>
          <a:noFill/>
        </p:spPr>
        <p:txBody>
          <a:bodyPr wrap="square" rtlCol="0">
            <a:spAutoFit/>
          </a:bodyPr>
          <a:lstStyle/>
          <a:p>
            <a:r>
              <a:rPr lang="zh-CN" altLang="en-US" sz="2800"/>
              <a:t>克服木块与木板的摩擦力做功</a:t>
            </a:r>
          </a:p>
        </p:txBody>
      </p:sp>
      <p:sp>
        <p:nvSpPr>
          <p:cNvPr id="19" name="文本框 18"/>
          <p:cNvSpPr txBox="1"/>
          <p:nvPr/>
        </p:nvSpPr>
        <p:spPr>
          <a:xfrm>
            <a:off x="9238615" y="5172710"/>
            <a:ext cx="2291715" cy="1383665"/>
          </a:xfrm>
          <a:prstGeom prst="rect">
            <a:avLst/>
          </a:prstGeom>
          <a:noFill/>
        </p:spPr>
        <p:txBody>
          <a:bodyPr wrap="square" rtlCol="0">
            <a:spAutoFit/>
          </a:bodyPr>
          <a:lstStyle/>
          <a:p>
            <a:r>
              <a:rPr lang="zh-CN" altLang="en-US" sz="2800"/>
              <a:t>将木块向斜上方移动距离</a:t>
            </a:r>
            <a:r>
              <a:rPr lang="en-US" altLang="zh-CN" sz="2800" i="1"/>
              <a:t>s</a:t>
            </a:r>
            <a:r>
              <a:rPr lang="zh-CN" altLang="en-US" sz="2800"/>
              <a:t>做功</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par>
                                <p:cTn id="15" presetID="1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ttps://docer-ks3.wpscdn.cn/picture/49789708/4d181e281ca1c5c76f6855270486237b_612.jpg" descr="balance"/>
          <p:cNvPicPr>
            <a:picLocks noChangeAspect="1"/>
          </p:cNvPicPr>
          <p:nvPr/>
        </p:nvPicPr>
        <p:blipFill>
          <a:blip r:embed="rId3"/>
          <a:srcRect t="2330"/>
          <a:stretch>
            <a:fillRect/>
          </a:stretch>
        </p:blipFill>
        <p:spPr>
          <a:xfrm>
            <a:off x="0" y="572135"/>
            <a:ext cx="12192000" cy="6282690"/>
          </a:xfrm>
          <a:prstGeom prst="rect">
            <a:avLst/>
          </a:prstGeom>
        </p:spPr>
      </p:pic>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243395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机械效率</a:t>
            </a:r>
          </a:p>
        </p:txBody>
      </p:sp>
      <p:sp>
        <p:nvSpPr>
          <p:cNvPr id="10" name="文本框 9"/>
          <p:cNvSpPr txBox="1"/>
          <p:nvPr/>
        </p:nvSpPr>
        <p:spPr>
          <a:xfrm>
            <a:off x="889635" y="1735455"/>
            <a:ext cx="8740140" cy="203009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zh-CN" sz="2800">
                <a:latin typeface="方正教材规范楷体_GBK" panose="02000000000000000000" charset="-122"/>
                <a:ea typeface="方正教材规范楷体_GBK" panose="02000000000000000000" charset="-122"/>
              </a:rPr>
              <a:t>在保证所做有用功一定的情况下，人们总是希望额外功越少越好，即额外功在总功中所占的比例越小越好，也就是有用功跟总功的比值越大越好。</a:t>
            </a:r>
          </a:p>
        </p:txBody>
      </p:sp>
      <p:sp>
        <p:nvSpPr>
          <p:cNvPr id="9" name="流程图: 可选过程 8"/>
          <p:cNvSpPr/>
          <p:nvPr/>
        </p:nvSpPr>
        <p:spPr>
          <a:xfrm>
            <a:off x="2058670" y="3191510"/>
            <a:ext cx="3219450" cy="428625"/>
          </a:xfrm>
          <a:prstGeom prst="flowChartAlternateProcess">
            <a:avLst/>
          </a:prstGeom>
          <a:noFill/>
          <a:ln w="31750">
            <a:solidFill>
              <a:srgbClr val="FF0000"/>
            </a:solidFill>
            <a:prstDash val="lg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1" name="直接箭头连接符 10"/>
          <p:cNvCxnSpPr>
            <a:endCxn id="12" idx="1"/>
          </p:cNvCxnSpPr>
          <p:nvPr/>
        </p:nvCxnSpPr>
        <p:spPr>
          <a:xfrm>
            <a:off x="4544695" y="3658235"/>
            <a:ext cx="3257550" cy="882015"/>
          </a:xfrm>
          <a:prstGeom prst="straightConnector1">
            <a:avLst/>
          </a:prstGeom>
          <a:ln w="31750">
            <a:solidFill>
              <a:srgbClr val="FF0000"/>
            </a:solidFill>
            <a:tailEnd type="arrow" w="med" len="lg"/>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7802245" y="4279265"/>
            <a:ext cx="1978025" cy="521970"/>
          </a:xfrm>
          <a:prstGeom prst="rect">
            <a:avLst/>
          </a:prstGeom>
          <a:noFill/>
          <a:ln w="31750" cmpd="sng">
            <a:solidFill>
              <a:srgbClr val="FF0000"/>
            </a:solidFill>
            <a:prstDash val="lgDash"/>
          </a:ln>
        </p:spPr>
        <p:txBody>
          <a:bodyPr wrap="square" rtlCol="0">
            <a:spAutoFit/>
          </a:bodyPr>
          <a:lstStyle/>
          <a:p>
            <a:pPr algn="ctr"/>
            <a:r>
              <a:rPr lang="zh-CN" altLang="en-US" sz="2800"/>
              <a:t>机械效率</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amp;pky340_sjzg_VCG41N903758606_sjzg_VCG41N903758606&amp;"/>
          <p:cNvPicPr>
            <a:picLocks noChangeAspect="1"/>
          </p:cNvPicPr>
          <p:nvPr/>
        </p:nvPicPr>
        <p:blipFill>
          <a:blip r:embed="rId3">
            <a:alphaModFix amt="60000"/>
          </a:blip>
          <a:srcRect l="3480" t="11395" b="7440"/>
          <a:stretch>
            <a:fillRect/>
          </a:stretch>
        </p:blipFill>
        <p:spPr>
          <a:xfrm flipH="1">
            <a:off x="0" y="610235"/>
            <a:ext cx="12189460" cy="6247765"/>
          </a:xfrm>
          <a:prstGeom prst="rect">
            <a:avLst/>
          </a:prstGeom>
        </p:spPr>
      </p:pic>
      <p:grpSp>
        <p:nvGrpSpPr>
          <p:cNvPr id="14" name="组合 13"/>
          <p:cNvGrpSpPr/>
          <p:nvPr/>
        </p:nvGrpSpPr>
        <p:grpSpPr>
          <a:xfrm>
            <a:off x="324740" y="259114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889635" y="2422525"/>
            <a:ext cx="5872480" cy="521970"/>
          </a:xfrm>
          <a:prstGeom prst="rect">
            <a:avLst/>
          </a:prstGeom>
          <a:noFill/>
        </p:spPr>
        <p:txBody>
          <a:bodyPr wrap="none" rtlCol="0" anchor="t">
            <a:spAutoFit/>
          </a:bodyPr>
          <a:lstStyle/>
          <a:p>
            <a:r>
              <a:rPr lang="zh-CN" altLang="en-US" sz="2800" dirty="0">
                <a:uFillTx/>
                <a:latin typeface="微软雅黑" panose="020B0503020204020204" charset="-122"/>
                <a:ea typeface="微软雅黑" panose="020B0503020204020204" charset="-122"/>
                <a:sym typeface="+mn-ea"/>
              </a:rPr>
              <a:t>有用功跟总功的比值叫做</a:t>
            </a:r>
            <a:r>
              <a:rPr lang="zh-CN" altLang="en-US" sz="2800" b="1" dirty="0">
                <a:solidFill>
                  <a:srgbClr val="FF0000"/>
                </a:solidFill>
                <a:uFillTx/>
                <a:latin typeface="微软雅黑" panose="020B0503020204020204" charset="-122"/>
                <a:ea typeface="微软雅黑" panose="020B0503020204020204" charset="-122"/>
                <a:sym typeface="+mn-ea"/>
              </a:rPr>
              <a:t>机械效率</a:t>
            </a:r>
            <a:r>
              <a:rPr lang="zh-CN" altLang="en-US" sz="2800" dirty="0">
                <a:uFillTx/>
                <a:latin typeface="微软雅黑" panose="020B0503020204020204" charset="-122"/>
                <a:ea typeface="微软雅黑" panose="020B0503020204020204" charset="-122"/>
                <a:sym typeface="+mn-ea"/>
              </a:rPr>
              <a:t>。</a:t>
            </a:r>
            <a:endParaRPr lang="zh-CN" altLang="en-US" sz="2800"/>
          </a:p>
        </p:txBody>
      </p:sp>
      <p:grpSp>
        <p:nvGrpSpPr>
          <p:cNvPr id="35" name="组合 34"/>
          <p:cNvGrpSpPr/>
          <p:nvPr/>
        </p:nvGrpSpPr>
        <p:grpSpPr>
          <a:xfrm>
            <a:off x="889635" y="3108960"/>
            <a:ext cx="3020060" cy="1785620"/>
            <a:chOff x="1417" y="4476"/>
            <a:chExt cx="4756" cy="2812"/>
          </a:xfrm>
        </p:grpSpPr>
        <p:sp>
          <p:nvSpPr>
            <p:cNvPr id="12" name="文本框 11"/>
            <p:cNvSpPr txBox="1"/>
            <p:nvPr/>
          </p:nvSpPr>
          <p:spPr>
            <a:xfrm>
              <a:off x="1417" y="4476"/>
              <a:ext cx="3564" cy="822"/>
            </a:xfrm>
            <a:prstGeom prst="rect">
              <a:avLst/>
            </a:prstGeom>
            <a:noFill/>
          </p:spPr>
          <p:txBody>
            <a:bodyPr wrap="square" rtlCol="0" anchor="t">
              <a:spAutoFit/>
            </a:bodyPr>
            <a:lstStyle/>
            <a:p>
              <a:r>
                <a:rPr lang="zh-CN" altLang="en-US" sz="2800">
                  <a:latin typeface="微软雅黑" panose="020B0503020204020204" charset="-122"/>
                  <a:ea typeface="微软雅黑" panose="020B0503020204020204" charset="-122"/>
                  <a:sym typeface="+mn-ea"/>
                </a:rPr>
                <a:t>符号：</a:t>
              </a:r>
              <a:r>
                <a:rPr lang="en-US" altLang="zh-CN" sz="2800" i="1">
                  <a:latin typeface="Times New Roman" panose="02020603050405020304" pitchFamily="18" charset="0"/>
                  <a:ea typeface="微软雅黑" panose="020B0503020204020204" charset="-122"/>
                  <a:cs typeface="Times New Roman" panose="02020603050405020304" pitchFamily="18" charset="0"/>
                  <a:sym typeface="+mn-ea"/>
                </a:rPr>
                <a:t>η</a:t>
              </a:r>
            </a:p>
          </p:txBody>
        </p:sp>
        <mc:AlternateContent xmlns:mc="http://schemas.openxmlformats.org/markup-compatibility/2006" xmlns:a14="http://schemas.microsoft.com/office/drawing/2010/main">
          <mc:Choice Requires="a14">
            <p:sp>
              <p:nvSpPr>
                <p:cNvPr id="16" name="文本框 15"/>
                <p:cNvSpPr txBox="1"/>
                <p:nvPr/>
              </p:nvSpPr>
              <p:spPr>
                <a:xfrm>
                  <a:off x="1417" y="5876"/>
                  <a:ext cx="4756" cy="1412"/>
                </a:xfrm>
                <a:prstGeom prst="rect">
                  <a:avLst/>
                </a:prstGeom>
                <a:noFill/>
              </p:spPr>
              <p:txBody>
                <a:bodyPr wrap="square" rtlCol="0">
                  <a:spAutoFit/>
                </a:bodyPr>
                <a:lstStyle/>
                <a:p>
                  <a:r>
                    <a:rPr lang="zh-CN" altLang="en-US" sz="2800"/>
                    <a:t>公式：</a:t>
                  </a:r>
                  <a:r>
                    <a:rPr lang="en-US" altLang="zh-CN" sz="3200" i="1">
                      <a:latin typeface="Times New Roman" panose="02020603050405020304" pitchFamily="18" charset="0"/>
                      <a:ea typeface="微软雅黑" panose="020B0503020204020204" charset="-122"/>
                      <a:cs typeface="Times New Roman" panose="02020603050405020304" pitchFamily="18" charset="0"/>
                      <a:sym typeface="+mn-ea"/>
                    </a:rPr>
                    <a:t>η =</a:t>
                  </a:r>
                  <a:r>
                    <a:rPr lang="en-US" altLang="zh-CN" sz="3600" i="1">
                      <a:latin typeface="Times New Roman" panose="02020603050405020304" pitchFamily="18" charset="0"/>
                      <a:ea typeface="微软雅黑" panose="020B0503020204020204" charset="-122"/>
                      <a:cs typeface="Times New Roman" panose="02020603050405020304" pitchFamily="18" charset="0"/>
                      <a:sym typeface="+mn-ea"/>
                    </a:rPr>
                    <a:t> </a:t>
                  </a:r>
                  <a14:m>
                    <m:oMath xmlns:m="http://schemas.openxmlformats.org/officeDocument/2006/math">
                      <m:f>
                        <m:fPr>
                          <m:ctrlPr>
                            <a:rPr lang="en-US" altLang="zh-CN" sz="3600" i="1">
                              <a:latin typeface="Cambria Math" panose="02040503050406030204" pitchFamily="18" charset="0"/>
                              <a:ea typeface="微软雅黑" panose="020B0503020204020204" charset="-122"/>
                              <a:cs typeface="Cambria Math" panose="02040503050406030204" pitchFamily="18" charset="0"/>
                              <a:sym typeface="+mn-ea"/>
                            </a:rPr>
                          </m:ctrlPr>
                        </m:fPr>
                        <m:num>
                          <m:r>
                            <a:rPr lang="en-US" altLang="zh-CN" sz="3600" i="1">
                              <a:latin typeface="Cambria Math" panose="02040503050406030204" pitchFamily="18" charset="0"/>
                              <a:ea typeface="微软雅黑" panose="020B0503020204020204" charset="-122"/>
                              <a:cs typeface="Cambria Math" panose="02040503050406030204" pitchFamily="18" charset="0"/>
                              <a:sym typeface="+mn-ea"/>
                            </a:rPr>
                            <m:t>𝑊</m:t>
                          </m:r>
                          <m:r>
                            <a:rPr lang="en-US" altLang="zh-CN" sz="3600" baseline="-25000">
                              <a:latin typeface="Cambria Math" panose="02040503050406030204" pitchFamily="18" charset="0"/>
                              <a:ea typeface="微软雅黑" panose="020B0503020204020204" charset="-122"/>
                              <a:cs typeface="Cambria Math" panose="02040503050406030204" pitchFamily="18" charset="0"/>
                              <a:sym typeface="+mn-ea"/>
                            </a:rPr>
                            <m:t>有</m:t>
                          </m:r>
                        </m:num>
                        <m:den>
                          <m:r>
                            <a:rPr lang="en-US" altLang="zh-CN" sz="3600" i="1">
                              <a:latin typeface="Cambria Math" panose="02040503050406030204" pitchFamily="18" charset="0"/>
                              <a:ea typeface="微软雅黑" panose="020B0503020204020204" charset="-122"/>
                              <a:cs typeface="Cambria Math" panose="02040503050406030204" pitchFamily="18" charset="0"/>
                              <a:sym typeface="+mn-ea"/>
                            </a:rPr>
                            <m:t>𝑊</m:t>
                          </m:r>
                          <m:r>
                            <a:rPr lang="en-US" altLang="zh-CN" sz="3600" baseline="-25000">
                              <a:latin typeface="Cambria Math" panose="02040503050406030204" pitchFamily="18" charset="0"/>
                              <a:ea typeface="微软雅黑" panose="020B0503020204020204" charset="-122"/>
                              <a:cs typeface="Cambria Math" panose="02040503050406030204" pitchFamily="18" charset="0"/>
                              <a:sym typeface="+mn-ea"/>
                            </a:rPr>
                            <m:t>总</m:t>
                          </m:r>
                        </m:den>
                      </m:f>
                    </m:oMath>
                  </a14:m>
                  <a:endParaRPr lang="en-US" altLang="zh-CN" sz="3600" i="1">
                    <a:latin typeface="Cambria Math" panose="02040503050406030204" pitchFamily="18" charset="0"/>
                    <a:ea typeface="微软雅黑" panose="020B0503020204020204" charset="-122"/>
                    <a:cs typeface="Cambria Math" panose="02040503050406030204" pitchFamily="18" charset="0"/>
                    <a:sym typeface="+mn-ea"/>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1417" y="5876"/>
                  <a:ext cx="4756" cy="1412"/>
                </a:xfrm>
                <a:prstGeom prst="rect">
                  <a:avLst/>
                </a:prstGeom>
                <a:blipFill rotWithShape="1">
                  <a:blip r:embed="rId4"/>
                </a:blipFill>
              </p:spPr>
              <p:txBody>
                <a:bodyPr/>
                <a:lstStyle/>
                <a:p>
                  <a:r>
                    <a:rPr lang="zh-CN" altLang="en-US">
                      <a:noFill/>
                    </a:rPr>
                    <a:t> </a:t>
                  </a:r>
                </a:p>
              </p:txBody>
            </p:sp>
          </mc:Fallback>
        </mc:AlternateContent>
      </p:grpSp>
      <p:sp>
        <p:nvSpPr>
          <p:cNvPr id="20" name="圆角矩形标注 19"/>
          <p:cNvSpPr/>
          <p:nvPr/>
        </p:nvSpPr>
        <p:spPr>
          <a:xfrm>
            <a:off x="6168390" y="3979545"/>
            <a:ext cx="4560570" cy="1167765"/>
          </a:xfrm>
          <a:prstGeom prst="wedgeRoundRectCallout">
            <a:avLst>
              <a:gd name="adj1" fmla="val -135547"/>
              <a:gd name="adj2" fmla="val -89477"/>
              <a:gd name="adj3" fmla="val 16667"/>
            </a:avLst>
          </a:prstGeom>
          <a:solidFill>
            <a:srgbClr val="036EB8"/>
          </a:solidFill>
          <a:ln>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30000"/>
              </a:lnSpc>
            </a:pPr>
            <a:r>
              <a:rPr lang="zh-CN" altLang="en-US" sz="2400"/>
              <a:t>机械效率是有用功在总功中所占的百分比，所以没有单位。</a:t>
            </a:r>
          </a:p>
        </p:txBody>
      </p:sp>
      <p:sp>
        <p:nvSpPr>
          <p:cNvPr id="21" name="文本框 20"/>
          <p:cNvSpPr txBox="1"/>
          <p:nvPr/>
        </p:nvSpPr>
        <p:spPr>
          <a:xfrm>
            <a:off x="899795" y="5147310"/>
            <a:ext cx="7646670" cy="1296670"/>
          </a:xfrm>
          <a:prstGeom prst="rect">
            <a:avLst/>
          </a:prstGeom>
          <a:noFill/>
        </p:spPr>
        <p:txBody>
          <a:bodyPr wrap="square" rtlCol="0">
            <a:spAutoFit/>
          </a:bodyPr>
          <a:lstStyle/>
          <a:p>
            <a:pPr>
              <a:lnSpc>
                <a:spcPct val="140000"/>
              </a:lnSpc>
            </a:pPr>
            <a:r>
              <a:rPr lang="zh-CN" altLang="en-US" sz="2800"/>
              <a:t>有用功总是小于总功，所以机械效率总是小于</a:t>
            </a:r>
            <a:r>
              <a:rPr lang="en-US" altLang="zh-CN" sz="2800"/>
              <a:t>1</a:t>
            </a:r>
            <a:r>
              <a:rPr lang="zh-CN" altLang="en-US" sz="2800"/>
              <a:t>的；机械效率通常用</a:t>
            </a:r>
            <a:r>
              <a:rPr lang="zh-CN" altLang="en-US" sz="2800" b="1"/>
              <a:t>百分数</a:t>
            </a:r>
            <a:r>
              <a:rPr lang="zh-CN" altLang="en-US" sz="2800"/>
              <a:t>表示。</a:t>
            </a:r>
          </a:p>
        </p:txBody>
      </p:sp>
      <p:grpSp>
        <p:nvGrpSpPr>
          <p:cNvPr id="22" name="组合 21"/>
          <p:cNvGrpSpPr/>
          <p:nvPr/>
        </p:nvGrpSpPr>
        <p:grpSpPr>
          <a:xfrm>
            <a:off x="324740" y="3264882"/>
            <a:ext cx="295322" cy="210471"/>
            <a:chOff x="435463" y="1226414"/>
            <a:chExt cx="295380" cy="210512"/>
          </a:xfrm>
        </p:grpSpPr>
        <p:sp>
          <p:nvSpPr>
            <p:cNvPr id="23" name="矩形 2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324740" y="4369782"/>
            <a:ext cx="295322" cy="210471"/>
            <a:chOff x="435463" y="1226414"/>
            <a:chExt cx="295380" cy="210512"/>
          </a:xfrm>
        </p:grpSpPr>
        <p:sp>
          <p:nvSpPr>
            <p:cNvPr id="29" name="矩形 2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334900" y="5442932"/>
            <a:ext cx="295322" cy="210471"/>
            <a:chOff x="435463" y="1226414"/>
            <a:chExt cx="295380" cy="210512"/>
          </a:xfrm>
        </p:grpSpPr>
        <p:sp>
          <p:nvSpPr>
            <p:cNvPr id="33" name="矩形 3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243395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机械效率</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89635" y="1735455"/>
            <a:ext cx="1739265" cy="521970"/>
          </a:xfrm>
          <a:prstGeom prst="rect">
            <a:avLst/>
          </a:prstGeom>
          <a:noFill/>
        </p:spPr>
        <p:txBody>
          <a:bodyPr wrap="square" rtlCol="0">
            <a:spAutoFit/>
          </a:bodyPr>
          <a:lstStyle/>
          <a:p>
            <a:r>
              <a:rPr lang="zh-CN" sz="2800"/>
              <a:t>机械效率</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par>
                                <p:cTn id="30" presetID="14" presetClass="entr" presetSubtype="1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bldLvl="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243395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机械效率</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89635" y="1735455"/>
            <a:ext cx="3615690" cy="521970"/>
          </a:xfrm>
          <a:prstGeom prst="rect">
            <a:avLst/>
          </a:prstGeom>
          <a:noFill/>
        </p:spPr>
        <p:txBody>
          <a:bodyPr wrap="square" rtlCol="0">
            <a:spAutoFit/>
          </a:bodyPr>
          <a:lstStyle/>
          <a:p>
            <a:r>
              <a:rPr lang="zh-CN" sz="2800"/>
              <a:t>常见机械的机械效率</a:t>
            </a:r>
          </a:p>
        </p:txBody>
      </p:sp>
      <p:grpSp>
        <p:nvGrpSpPr>
          <p:cNvPr id="13" name="组合 12"/>
          <p:cNvGrpSpPr/>
          <p:nvPr/>
        </p:nvGrpSpPr>
        <p:grpSpPr>
          <a:xfrm>
            <a:off x="1368490" y="2756411"/>
            <a:ext cx="4499917" cy="3449316"/>
            <a:chOff x="3409" y="5334"/>
            <a:chExt cx="7575" cy="5888"/>
          </a:xfrm>
        </p:grpSpPr>
        <p:pic>
          <p:nvPicPr>
            <p:cNvPr id="11" name="图片 10"/>
            <p:cNvPicPr>
              <a:picLocks noChangeAspect="1"/>
            </p:cNvPicPr>
            <p:nvPr/>
          </p:nvPicPr>
          <p:blipFill>
            <a:blip r:embed="rId3"/>
            <a:stretch>
              <a:fillRect/>
            </a:stretch>
          </p:blipFill>
          <p:spPr>
            <a:xfrm>
              <a:off x="3409" y="5334"/>
              <a:ext cx="7575" cy="4261"/>
            </a:xfrm>
            <a:prstGeom prst="rect">
              <a:avLst/>
            </a:prstGeom>
          </p:spPr>
        </p:pic>
        <p:sp>
          <p:nvSpPr>
            <p:cNvPr id="12" name="文本框 11"/>
            <p:cNvSpPr txBox="1"/>
            <p:nvPr/>
          </p:nvSpPr>
          <p:spPr>
            <a:xfrm>
              <a:off x="4390" y="9595"/>
              <a:ext cx="5613" cy="1627"/>
            </a:xfrm>
            <a:prstGeom prst="rect">
              <a:avLst/>
            </a:prstGeom>
            <a:noFill/>
          </p:spPr>
          <p:txBody>
            <a:bodyPr wrap="square" rtlCol="0">
              <a:spAutoFit/>
            </a:bodyPr>
            <a:lstStyle/>
            <a:p>
              <a:pPr algn="ctr"/>
              <a:r>
                <a:rPr lang="zh-CN" altLang="en-US" sz="2800"/>
                <a:t>起重机的机械效率一般为</a:t>
              </a:r>
              <a:r>
                <a:rPr lang="en-US" altLang="zh-CN" sz="2800"/>
                <a:t>40%~50%</a:t>
              </a:r>
            </a:p>
          </p:txBody>
        </p:sp>
      </p:grpSp>
      <p:grpSp>
        <p:nvGrpSpPr>
          <p:cNvPr id="15" name="组合 14"/>
          <p:cNvGrpSpPr/>
          <p:nvPr/>
        </p:nvGrpSpPr>
        <p:grpSpPr>
          <a:xfrm>
            <a:off x="6561455" y="2742565"/>
            <a:ext cx="3765550" cy="3462655"/>
            <a:chOff x="10333" y="4319"/>
            <a:chExt cx="5930" cy="5453"/>
          </a:xfrm>
        </p:grpSpPr>
        <p:pic>
          <p:nvPicPr>
            <p:cNvPr id="9" name="https://docer-ks3.wpscdn.cn/picture/181292580/b885eacf5eb568e5402916e7482e6174_612.jpg" descr="抽水"/>
            <p:cNvPicPr>
              <a:picLocks noChangeAspect="1"/>
            </p:cNvPicPr>
            <p:nvPr/>
          </p:nvPicPr>
          <p:blipFill>
            <a:blip r:embed="rId4"/>
            <a:stretch>
              <a:fillRect/>
            </a:stretch>
          </p:blipFill>
          <p:spPr>
            <a:xfrm>
              <a:off x="10333" y="4319"/>
              <a:ext cx="5931" cy="3953"/>
            </a:xfrm>
            <a:prstGeom prst="rect">
              <a:avLst/>
            </a:prstGeom>
          </p:spPr>
        </p:pic>
        <p:sp>
          <p:nvSpPr>
            <p:cNvPr id="14" name="文本框 13"/>
            <p:cNvSpPr txBox="1"/>
            <p:nvPr/>
          </p:nvSpPr>
          <p:spPr>
            <a:xfrm>
              <a:off x="10673" y="8272"/>
              <a:ext cx="5251" cy="1501"/>
            </a:xfrm>
            <a:prstGeom prst="rect">
              <a:avLst/>
            </a:prstGeom>
            <a:noFill/>
          </p:spPr>
          <p:txBody>
            <a:bodyPr wrap="square" rtlCol="0">
              <a:spAutoFit/>
            </a:bodyPr>
            <a:lstStyle/>
            <a:p>
              <a:pPr algn="ctr"/>
              <a:r>
                <a:rPr lang="zh-CN" altLang="en-US" sz="2800"/>
                <a:t>抽水机的机械效率一般为</a:t>
              </a:r>
              <a:r>
                <a:rPr lang="en-US" altLang="zh-CN" sz="2800"/>
                <a:t>60%~80%</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34010" y="2014855"/>
            <a:ext cx="525780" cy="407670"/>
            <a:chOff x="367900" y="1226414"/>
            <a:chExt cx="278074" cy="210512"/>
          </a:xfrm>
        </p:grpSpPr>
        <p:sp>
          <p:nvSpPr>
            <p:cNvPr id="12" name="矩形 11"/>
            <p:cNvSpPr/>
            <p:nvPr/>
          </p:nvSpPr>
          <p:spPr>
            <a:xfrm rot="18900000">
              <a:off x="367900"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334900" y="8887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702310"/>
            <a:ext cx="243395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机械效率</a:t>
            </a:r>
          </a:p>
        </p:txBody>
      </p:sp>
      <p:grpSp>
        <p:nvGrpSpPr>
          <p:cNvPr id="2" name="组合 1"/>
          <p:cNvGrpSpPr/>
          <p:nvPr/>
        </p:nvGrpSpPr>
        <p:grpSpPr>
          <a:xfrm>
            <a:off x="334900" y="1567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89635" y="1411605"/>
            <a:ext cx="2815590" cy="521970"/>
          </a:xfrm>
          <a:prstGeom prst="rect">
            <a:avLst/>
          </a:prstGeom>
          <a:noFill/>
        </p:spPr>
        <p:txBody>
          <a:bodyPr wrap="square" rtlCol="0">
            <a:spAutoFit/>
          </a:bodyPr>
          <a:lstStyle/>
          <a:p>
            <a:r>
              <a:rPr lang="zh-CN" sz="2800"/>
              <a:t>机械效率的计算</a:t>
            </a:r>
          </a:p>
        </p:txBody>
      </p:sp>
      <p:sp>
        <p:nvSpPr>
          <p:cNvPr id="14" name="文本框 13"/>
          <p:cNvSpPr txBox="1"/>
          <p:nvPr/>
        </p:nvSpPr>
        <p:spPr>
          <a:xfrm>
            <a:off x="617220" y="2002155"/>
            <a:ext cx="11206480" cy="953135"/>
          </a:xfrm>
          <a:prstGeom prst="rect">
            <a:avLst/>
          </a:prstGeom>
          <a:noFill/>
        </p:spPr>
        <p:txBody>
          <a:bodyPr wrap="square" rtlCol="0">
            <a:spAutoFit/>
          </a:bodyPr>
          <a:lstStyle/>
          <a:p>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例题</a:t>
            </a: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	  </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起重机把质量为</a:t>
            </a: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0.5t</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的重物匀速提升了</a:t>
            </a: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3m</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，而它的电动机所做的功是</a:t>
            </a: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3.4</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a:t>
            </a: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10</a:t>
            </a:r>
            <a:r>
              <a:rPr lang="en-US" altLang="zh-CN" sz="2800" baseline="30000">
                <a:latin typeface="方正教材规范楷体_GBK" panose="02000000000000000000" charset="-122"/>
                <a:ea typeface="方正教材规范楷体_GBK" panose="02000000000000000000" charset="-122"/>
                <a:cs typeface="方正教材规范楷体_GBK" panose="02000000000000000000" charset="-122"/>
              </a:rPr>
              <a:t>4</a:t>
            </a: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J</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，起重机的机械效率是多少？</a:t>
            </a: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g</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取</a:t>
            </a: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10N/kg</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a:t>
            </a:r>
          </a:p>
        </p:txBody>
      </p:sp>
      <mc:AlternateContent xmlns:mc="http://schemas.openxmlformats.org/markup-compatibility/2006" xmlns:a14="http://schemas.microsoft.com/office/drawing/2010/main">
        <mc:Choice Requires="a14">
          <p:sp>
            <p:nvSpPr>
              <p:cNvPr id="15" name="文本框 14"/>
              <p:cNvSpPr txBox="1"/>
              <p:nvPr/>
            </p:nvSpPr>
            <p:spPr>
              <a:xfrm>
                <a:off x="744220" y="2955290"/>
                <a:ext cx="10818495" cy="3870960"/>
              </a:xfrm>
              <a:prstGeom prst="rect">
                <a:avLst/>
              </a:prstGeom>
              <a:noFill/>
            </p:spPr>
            <p:txBody>
              <a:bodyPr wrap="square" rtlCol="0">
                <a:spAutoFit/>
              </a:bodyPr>
              <a:lstStyle/>
              <a:p>
                <a:r>
                  <a:rPr lang="zh-CN" altLang="en-US" sz="2400">
                    <a:solidFill>
                      <a:srgbClr val="FF0000"/>
                    </a:solidFill>
                  </a:rPr>
                  <a:t>解：起重机匀速提升重物所用的力与物体所受的重力大小相等</a:t>
                </a:r>
              </a:p>
              <a:p>
                <a:pPr algn="ctr"/>
                <a:r>
                  <a:rPr lang="en-US" altLang="zh-CN" sz="2400">
                    <a:solidFill>
                      <a:srgbClr val="FF0000"/>
                    </a:solidFill>
                  </a:rPr>
                  <a:t>F = G = mg =0.5</a:t>
                </a:r>
                <a:r>
                  <a:rPr lang="zh-CN" altLang="en-US" sz="2400">
                    <a:solidFill>
                      <a:srgbClr val="FF0000"/>
                    </a:solidFill>
                  </a:rPr>
                  <a:t>×</a:t>
                </a:r>
                <a:r>
                  <a:rPr lang="en-US" altLang="zh-CN" sz="2400">
                    <a:solidFill>
                      <a:srgbClr val="FF0000"/>
                    </a:solidFill>
                  </a:rPr>
                  <a:t>10</a:t>
                </a:r>
                <a:r>
                  <a:rPr lang="en-US" altLang="zh-CN" sz="2400" baseline="30000">
                    <a:solidFill>
                      <a:srgbClr val="FF0000"/>
                    </a:solidFill>
                  </a:rPr>
                  <a:t>3</a:t>
                </a:r>
                <a:r>
                  <a:rPr lang="en-US" altLang="zh-CN" sz="2400">
                    <a:solidFill>
                      <a:srgbClr val="FF0000"/>
                    </a:solidFill>
                  </a:rPr>
                  <a:t>kg</a:t>
                </a:r>
                <a:r>
                  <a:rPr lang="zh-CN" altLang="en-US" sz="2400">
                    <a:solidFill>
                      <a:srgbClr val="FF0000"/>
                    </a:solidFill>
                  </a:rPr>
                  <a:t>×</a:t>
                </a:r>
                <a:r>
                  <a:rPr lang="en-US" altLang="zh-CN" sz="2400">
                    <a:solidFill>
                      <a:srgbClr val="FF0000"/>
                    </a:solidFill>
                  </a:rPr>
                  <a:t>10N/kg=5</a:t>
                </a:r>
                <a:r>
                  <a:rPr lang="zh-CN" altLang="en-US" sz="2400">
                    <a:solidFill>
                      <a:srgbClr val="FF0000"/>
                    </a:solidFill>
                  </a:rPr>
                  <a:t>×</a:t>
                </a:r>
                <a:r>
                  <a:rPr lang="en-US" altLang="zh-CN" sz="2400">
                    <a:solidFill>
                      <a:srgbClr val="FF0000"/>
                    </a:solidFill>
                  </a:rPr>
                  <a:t>10</a:t>
                </a:r>
                <a:r>
                  <a:rPr lang="en-US" altLang="zh-CN" sz="2400" baseline="30000">
                    <a:solidFill>
                      <a:srgbClr val="FF0000"/>
                    </a:solidFill>
                  </a:rPr>
                  <a:t>3</a:t>
                </a:r>
                <a:r>
                  <a:rPr lang="en-US" altLang="zh-CN" sz="2400">
                    <a:solidFill>
                      <a:srgbClr val="FF0000"/>
                    </a:solidFill>
                  </a:rPr>
                  <a:t>N</a:t>
                </a:r>
                <a:endParaRPr lang="zh-CN" altLang="en-US" sz="2400">
                  <a:solidFill>
                    <a:srgbClr val="FF0000"/>
                  </a:solidFill>
                </a:endParaRPr>
              </a:p>
              <a:p>
                <a:r>
                  <a:rPr lang="zh-CN" altLang="en-US" sz="2400">
                    <a:solidFill>
                      <a:srgbClr val="FF0000"/>
                    </a:solidFill>
                  </a:rPr>
                  <a:t>起重机提升重物所做的功是有用功</a:t>
                </a:r>
              </a:p>
              <a:p>
                <a:pPr algn="ctr"/>
                <a:r>
                  <a:rPr lang="en-US" altLang="zh-CN" sz="2400" i="1">
                    <a:solidFill>
                      <a:srgbClr val="FF0000"/>
                    </a:solidFill>
                  </a:rPr>
                  <a:t>W</a:t>
                </a:r>
                <a:r>
                  <a:rPr lang="zh-CN" altLang="en-US" sz="2400" baseline="-25000">
                    <a:solidFill>
                      <a:srgbClr val="FF0000"/>
                    </a:solidFill>
                  </a:rPr>
                  <a:t>有用</a:t>
                </a:r>
                <a:r>
                  <a:rPr lang="en-US" altLang="zh-CN" sz="2400">
                    <a:solidFill>
                      <a:srgbClr val="FF0000"/>
                    </a:solidFill>
                  </a:rPr>
                  <a:t>=</a:t>
                </a:r>
                <a:r>
                  <a:rPr lang="en-US" altLang="zh-CN" sz="2400" i="1">
                    <a:solidFill>
                      <a:srgbClr val="FF0000"/>
                    </a:solidFill>
                  </a:rPr>
                  <a:t>Fh</a:t>
                </a:r>
                <a:r>
                  <a:rPr lang="en-US" altLang="zh-CN" sz="2400">
                    <a:solidFill>
                      <a:srgbClr val="FF0000"/>
                    </a:solidFill>
                  </a:rPr>
                  <a:t>=5</a:t>
                </a:r>
                <a:r>
                  <a:rPr lang="zh-CN" altLang="en-US" sz="2400">
                    <a:solidFill>
                      <a:srgbClr val="FF0000"/>
                    </a:solidFill>
                  </a:rPr>
                  <a:t>×</a:t>
                </a:r>
                <a:r>
                  <a:rPr lang="en-US" altLang="zh-CN" sz="2400">
                    <a:solidFill>
                      <a:srgbClr val="FF0000"/>
                    </a:solidFill>
                  </a:rPr>
                  <a:t>10</a:t>
                </a:r>
                <a:r>
                  <a:rPr lang="en-US" altLang="zh-CN" sz="2400" baseline="30000">
                    <a:solidFill>
                      <a:srgbClr val="FF0000"/>
                    </a:solidFill>
                  </a:rPr>
                  <a:t>3</a:t>
                </a:r>
                <a:r>
                  <a:rPr lang="en-US" altLang="zh-CN" sz="2400">
                    <a:solidFill>
                      <a:srgbClr val="FF0000"/>
                    </a:solidFill>
                  </a:rPr>
                  <a:t>N</a:t>
                </a:r>
                <a:r>
                  <a:rPr lang="zh-CN" altLang="en-US" sz="2400">
                    <a:solidFill>
                      <a:srgbClr val="FF0000"/>
                    </a:solidFill>
                  </a:rPr>
                  <a:t>×</a:t>
                </a:r>
                <a:r>
                  <a:rPr lang="en-US" altLang="zh-CN" sz="2400">
                    <a:solidFill>
                      <a:srgbClr val="FF0000"/>
                    </a:solidFill>
                  </a:rPr>
                  <a:t>3m=1.5</a:t>
                </a:r>
                <a:r>
                  <a:rPr lang="zh-CN" altLang="en-US" sz="2400">
                    <a:solidFill>
                      <a:srgbClr val="FF0000"/>
                    </a:solidFill>
                  </a:rPr>
                  <a:t>×</a:t>
                </a:r>
                <a:r>
                  <a:rPr lang="en-US" altLang="zh-CN" sz="2400">
                    <a:solidFill>
                      <a:srgbClr val="FF0000"/>
                    </a:solidFill>
                  </a:rPr>
                  <a:t>10</a:t>
                </a:r>
                <a:r>
                  <a:rPr lang="en-US" altLang="zh-CN" sz="2400" baseline="30000">
                    <a:solidFill>
                      <a:srgbClr val="FF0000"/>
                    </a:solidFill>
                  </a:rPr>
                  <a:t>4</a:t>
                </a:r>
                <a:r>
                  <a:rPr lang="en-US" altLang="zh-CN" sz="2400">
                    <a:solidFill>
                      <a:srgbClr val="FF0000"/>
                    </a:solidFill>
                  </a:rPr>
                  <a:t>J</a:t>
                </a:r>
              </a:p>
              <a:p>
                <a:r>
                  <a:rPr lang="zh-CN" altLang="en-US" sz="2400">
                    <a:solidFill>
                      <a:srgbClr val="FF0000"/>
                    </a:solidFill>
                  </a:rPr>
                  <a:t>起重机的电动机所做的功是总功</a:t>
                </a:r>
              </a:p>
              <a:p>
                <a:pPr algn="ctr"/>
                <a:r>
                  <a:rPr lang="en-US" altLang="zh-CN" sz="2400" i="1">
                    <a:solidFill>
                      <a:srgbClr val="FF0000"/>
                    </a:solidFill>
                  </a:rPr>
                  <a:t>W</a:t>
                </a:r>
                <a:r>
                  <a:rPr lang="zh-CN" altLang="en-US" sz="2400" baseline="-25000">
                    <a:solidFill>
                      <a:srgbClr val="FF0000"/>
                    </a:solidFill>
                  </a:rPr>
                  <a:t>总</a:t>
                </a:r>
                <a:r>
                  <a:rPr lang="en-US" altLang="zh-CN" sz="2400">
                    <a:solidFill>
                      <a:srgbClr val="FF0000"/>
                    </a:solidFill>
                  </a:rPr>
                  <a:t>=3.4</a:t>
                </a:r>
                <a:r>
                  <a:rPr lang="zh-CN" altLang="en-US" sz="2400">
                    <a:solidFill>
                      <a:srgbClr val="FF0000"/>
                    </a:solidFill>
                  </a:rPr>
                  <a:t>×</a:t>
                </a:r>
                <a:r>
                  <a:rPr lang="en-US" altLang="zh-CN" sz="2400">
                    <a:solidFill>
                      <a:srgbClr val="FF0000"/>
                    </a:solidFill>
                  </a:rPr>
                  <a:t>10</a:t>
                </a:r>
                <a:r>
                  <a:rPr lang="en-US" altLang="zh-CN" sz="2400" baseline="30000">
                    <a:solidFill>
                      <a:srgbClr val="FF0000"/>
                    </a:solidFill>
                  </a:rPr>
                  <a:t>4</a:t>
                </a:r>
                <a:r>
                  <a:rPr lang="en-US" altLang="zh-CN" sz="2400">
                    <a:solidFill>
                      <a:srgbClr val="FF0000"/>
                    </a:solidFill>
                  </a:rPr>
                  <a:t>J</a:t>
                </a:r>
              </a:p>
              <a:p>
                <a:r>
                  <a:rPr lang="zh-CN" altLang="en-US" sz="2400">
                    <a:solidFill>
                      <a:srgbClr val="FF0000"/>
                    </a:solidFill>
                  </a:rPr>
                  <a:t>因此起重机的机械效率</a:t>
                </a:r>
              </a:p>
              <a:p>
                <a:pPr/>
                <a14:m>
                  <m:oMathPara xmlns:m="http://schemas.openxmlformats.org/officeDocument/2006/math">
                    <m:oMathParaPr>
                      <m:jc m:val="centerGroup"/>
                    </m:oMathParaPr>
                    <m:oMath xmlns:m="http://schemas.openxmlformats.org/officeDocument/2006/math">
                      <m:r>
                        <a:rPr lang="en-US" altLang="zh-CN" sz="2400" i="1">
                          <a:solidFill>
                            <a:srgbClr val="FF0000"/>
                          </a:solidFill>
                          <a:latin typeface="Cambria Math" panose="02040503050406030204" pitchFamily="18" charset="0"/>
                          <a:cs typeface="Cambria Math" panose="02040503050406030204" pitchFamily="18" charset="0"/>
                        </a:rPr>
                        <m:t>𝜂</m:t>
                      </m:r>
                      <m:r>
                        <a:rPr lang="en-US" altLang="zh-CN" sz="2400" i="1">
                          <a:solidFill>
                            <a:srgbClr val="FF0000"/>
                          </a:solidFill>
                          <a:latin typeface="Cambria Math" panose="02040503050406030204" pitchFamily="18" charset="0"/>
                          <a:cs typeface="Cambria Math" panose="02040503050406030204" pitchFamily="18" charset="0"/>
                        </a:rPr>
                        <m:t>=</m:t>
                      </m:r>
                      <m:f>
                        <m:fPr>
                          <m:ctrlPr>
                            <a:rPr lang="en-US" altLang="zh-CN" sz="2400" i="1">
                              <a:solidFill>
                                <a:srgbClr val="FF0000"/>
                              </a:solidFill>
                              <a:latin typeface="Cambria Math" panose="02040503050406030204" pitchFamily="18" charset="0"/>
                              <a:cs typeface="Cambria Math" panose="02040503050406030204" pitchFamily="18" charset="0"/>
                            </a:rPr>
                          </m:ctrlPr>
                        </m:fPr>
                        <m:num>
                          <m:sSub>
                            <m:sSubPr>
                              <m:ctrlPr>
                                <a:rPr lang="en-US" altLang="zh-CN" sz="2400" i="1">
                                  <a:solidFill>
                                    <a:srgbClr val="FF0000"/>
                                  </a:solidFill>
                                  <a:latin typeface="Cambria Math" panose="02040503050406030204" pitchFamily="18" charset="0"/>
                                  <a:cs typeface="Cambria Math" panose="02040503050406030204" pitchFamily="18" charset="0"/>
                                </a:rPr>
                              </m:ctrlPr>
                            </m:sSubPr>
                            <m:e>
                              <m:r>
                                <a:rPr lang="en-US" altLang="zh-CN" sz="2400" i="1">
                                  <a:solidFill>
                                    <a:srgbClr val="FF0000"/>
                                  </a:solidFill>
                                  <a:latin typeface="Cambria Math" panose="02040503050406030204" pitchFamily="18" charset="0"/>
                                  <a:cs typeface="Cambria Math" panose="02040503050406030204" pitchFamily="18" charset="0"/>
                                </a:rPr>
                                <m:t>𝑊</m:t>
                              </m:r>
                            </m:e>
                            <m:sub>
                              <m:r>
                                <a:rPr lang="en-US" altLang="zh-CN" sz="2400" i="1">
                                  <a:solidFill>
                                    <a:srgbClr val="FF0000"/>
                                  </a:solidFill>
                                  <a:latin typeface="Cambria Math" panose="02040503050406030204" pitchFamily="18" charset="0"/>
                                  <a:cs typeface="Cambria Math" panose="02040503050406030204" pitchFamily="18" charset="0"/>
                                </a:rPr>
                                <m:t>有用</m:t>
                              </m:r>
                            </m:sub>
                          </m:sSub>
                        </m:num>
                        <m:den>
                          <m:sSub>
                            <m:sSubPr>
                              <m:ctrlPr>
                                <a:rPr lang="en-US" altLang="zh-CN" sz="2400" i="1">
                                  <a:solidFill>
                                    <a:srgbClr val="FF0000"/>
                                  </a:solidFill>
                                  <a:latin typeface="Cambria Math" panose="02040503050406030204" pitchFamily="18" charset="0"/>
                                  <a:cs typeface="Cambria Math" panose="02040503050406030204" pitchFamily="18" charset="0"/>
                                </a:rPr>
                              </m:ctrlPr>
                            </m:sSubPr>
                            <m:e>
                              <m:r>
                                <a:rPr lang="en-US" altLang="zh-CN" sz="2400" i="1">
                                  <a:solidFill>
                                    <a:srgbClr val="FF0000"/>
                                  </a:solidFill>
                                  <a:latin typeface="Cambria Math" panose="02040503050406030204" pitchFamily="18" charset="0"/>
                                  <a:cs typeface="Cambria Math" panose="02040503050406030204" pitchFamily="18" charset="0"/>
                                </a:rPr>
                                <m:t>𝑊</m:t>
                              </m:r>
                            </m:e>
                            <m:sub>
                              <m:r>
                                <a:rPr lang="en-US" altLang="zh-CN" sz="2400" i="1">
                                  <a:solidFill>
                                    <a:srgbClr val="FF0000"/>
                                  </a:solidFill>
                                  <a:latin typeface="Cambria Math" panose="02040503050406030204" pitchFamily="18" charset="0"/>
                                  <a:cs typeface="Cambria Math" panose="02040503050406030204" pitchFamily="18" charset="0"/>
                                </a:rPr>
                                <m:t>总</m:t>
                              </m:r>
                            </m:sub>
                          </m:sSub>
                        </m:den>
                      </m:f>
                      <m:r>
                        <a:rPr lang="en-US" altLang="zh-CN" sz="2400" i="1">
                          <a:solidFill>
                            <a:srgbClr val="FF0000"/>
                          </a:solidFill>
                          <a:latin typeface="Cambria Math" panose="02040503050406030204" pitchFamily="18" charset="0"/>
                          <a:cs typeface="Cambria Math" panose="02040503050406030204" pitchFamily="18" charset="0"/>
                        </a:rPr>
                        <m:t>=</m:t>
                      </m:r>
                      <m:f>
                        <m:fPr>
                          <m:ctrlPr>
                            <a:rPr lang="en-US" altLang="zh-CN" sz="2400" i="1">
                              <a:solidFill>
                                <a:srgbClr val="FF0000"/>
                              </a:solidFill>
                              <a:latin typeface="Cambria Math" panose="02040503050406030204" pitchFamily="18" charset="0"/>
                              <a:cs typeface="Cambria Math" panose="02040503050406030204" pitchFamily="18" charset="0"/>
                            </a:rPr>
                          </m:ctrlPr>
                        </m:fPr>
                        <m:num>
                          <m:r>
                            <a:rPr lang="en-US" altLang="zh-CN" sz="2400" i="1">
                              <a:solidFill>
                                <a:srgbClr val="FF0000"/>
                              </a:solidFill>
                              <a:latin typeface="Cambria Math" panose="02040503050406030204" pitchFamily="18" charset="0"/>
                              <a:cs typeface="Cambria Math" panose="02040503050406030204" pitchFamily="18" charset="0"/>
                            </a:rPr>
                            <m:t>1.5×</m:t>
                          </m:r>
                          <m:sSup>
                            <m:sSupPr>
                              <m:ctrlPr>
                                <a:rPr lang="en-US" altLang="zh-CN" sz="2400" i="1">
                                  <a:solidFill>
                                    <a:srgbClr val="FF0000"/>
                                  </a:solidFill>
                                  <a:latin typeface="Cambria Math" panose="02040503050406030204" pitchFamily="18" charset="0"/>
                                  <a:cs typeface="Cambria Math" panose="02040503050406030204" pitchFamily="18" charset="0"/>
                                </a:rPr>
                              </m:ctrlPr>
                            </m:sSupPr>
                            <m:e>
                              <m:r>
                                <a:rPr lang="en-US" altLang="zh-CN" sz="2400" i="1">
                                  <a:solidFill>
                                    <a:srgbClr val="FF0000"/>
                                  </a:solidFill>
                                  <a:latin typeface="Cambria Math" panose="02040503050406030204" pitchFamily="18" charset="0"/>
                                  <a:cs typeface="Cambria Math" panose="02040503050406030204" pitchFamily="18" charset="0"/>
                                </a:rPr>
                                <m:t>10</m:t>
                              </m:r>
                            </m:e>
                            <m:sup>
                              <m:r>
                                <a:rPr lang="en-US" altLang="zh-CN" sz="2400" i="1">
                                  <a:solidFill>
                                    <a:srgbClr val="FF0000"/>
                                  </a:solidFill>
                                  <a:latin typeface="Cambria Math" panose="02040503050406030204" pitchFamily="18" charset="0"/>
                                  <a:cs typeface="Cambria Math" panose="02040503050406030204" pitchFamily="18" charset="0"/>
                                </a:rPr>
                                <m:t>4</m:t>
                              </m:r>
                            </m:sup>
                          </m:sSup>
                          <m:r>
                            <a:rPr lang="en-US" altLang="zh-CN" sz="2400" i="1">
                              <a:solidFill>
                                <a:srgbClr val="FF0000"/>
                              </a:solidFill>
                              <a:latin typeface="Cambria Math" panose="02040503050406030204" pitchFamily="18" charset="0"/>
                              <a:cs typeface="Cambria Math" panose="02040503050406030204" pitchFamily="18" charset="0"/>
                            </a:rPr>
                            <m:t>𝐽</m:t>
                          </m:r>
                        </m:num>
                        <m:den>
                          <m:r>
                            <a:rPr lang="en-US" altLang="zh-CN" sz="2400" i="1">
                              <a:solidFill>
                                <a:srgbClr val="FF0000"/>
                              </a:solidFill>
                              <a:latin typeface="Cambria Math" panose="02040503050406030204" pitchFamily="18" charset="0"/>
                              <a:cs typeface="Cambria Math" panose="02040503050406030204" pitchFamily="18" charset="0"/>
                            </a:rPr>
                            <m:t>3.4×</m:t>
                          </m:r>
                          <m:sSup>
                            <m:sSupPr>
                              <m:ctrlPr>
                                <a:rPr lang="en-US" altLang="zh-CN" sz="2400" i="1">
                                  <a:solidFill>
                                    <a:srgbClr val="FF0000"/>
                                  </a:solidFill>
                                  <a:latin typeface="Cambria Math" panose="02040503050406030204" pitchFamily="18" charset="0"/>
                                  <a:cs typeface="Cambria Math" panose="02040503050406030204" pitchFamily="18" charset="0"/>
                                </a:rPr>
                              </m:ctrlPr>
                            </m:sSupPr>
                            <m:e>
                              <m:r>
                                <a:rPr lang="en-US" altLang="zh-CN" sz="2400" i="1">
                                  <a:solidFill>
                                    <a:srgbClr val="FF0000"/>
                                  </a:solidFill>
                                  <a:latin typeface="Cambria Math" panose="02040503050406030204" pitchFamily="18" charset="0"/>
                                  <a:cs typeface="Cambria Math" panose="02040503050406030204" pitchFamily="18" charset="0"/>
                                </a:rPr>
                                <m:t>10</m:t>
                              </m:r>
                            </m:e>
                            <m:sup>
                              <m:r>
                                <a:rPr lang="en-US" altLang="zh-CN" sz="2400" i="1">
                                  <a:solidFill>
                                    <a:srgbClr val="FF0000"/>
                                  </a:solidFill>
                                  <a:latin typeface="Cambria Math" panose="02040503050406030204" pitchFamily="18" charset="0"/>
                                  <a:cs typeface="Cambria Math" panose="02040503050406030204" pitchFamily="18" charset="0"/>
                                </a:rPr>
                                <m:t>4</m:t>
                              </m:r>
                            </m:sup>
                          </m:sSup>
                          <m:r>
                            <a:rPr lang="en-US" altLang="zh-CN" sz="2400" i="1">
                              <a:solidFill>
                                <a:srgbClr val="FF0000"/>
                              </a:solidFill>
                              <a:latin typeface="Cambria Math" panose="02040503050406030204" pitchFamily="18" charset="0"/>
                              <a:cs typeface="Cambria Math" panose="02040503050406030204" pitchFamily="18" charset="0"/>
                            </a:rPr>
                            <m:t>𝐽</m:t>
                          </m:r>
                        </m:den>
                      </m:f>
                      <m:r>
                        <a:rPr lang="en-US" altLang="zh-CN" sz="2400" i="1">
                          <a:solidFill>
                            <a:srgbClr val="FF0000"/>
                          </a:solidFill>
                          <a:latin typeface="Cambria Math" panose="02040503050406030204" pitchFamily="18" charset="0"/>
                          <a:cs typeface="Cambria Math" panose="02040503050406030204" pitchFamily="18" charset="0"/>
                        </a:rPr>
                        <m:t>=0.44=44%</m:t>
                      </m:r>
                    </m:oMath>
                  </m:oMathPara>
                </a14:m>
                <a:endParaRPr lang="zh-CN" altLang="en-US" sz="2400">
                  <a:solidFill>
                    <a:srgbClr val="FF0000"/>
                  </a:solidFill>
                </a:endParaRPr>
              </a:p>
              <a:p>
                <a:r>
                  <a:rPr lang="zh-CN" altLang="en-US" sz="2400">
                    <a:solidFill>
                      <a:srgbClr val="FF0000"/>
                    </a:solidFill>
                  </a:rPr>
                  <a:t>这台起重机的机械效率为</a:t>
                </a:r>
                <a:r>
                  <a:rPr lang="en-US" altLang="zh-CN" sz="2400">
                    <a:solidFill>
                      <a:srgbClr val="FF0000"/>
                    </a:solidFill>
                  </a:rPr>
                  <a:t>44%</a:t>
                </a:r>
                <a:r>
                  <a:rPr lang="zh-CN" altLang="en-US" sz="2400">
                    <a:solidFill>
                      <a:srgbClr val="FF0000"/>
                    </a:solidFill>
                  </a:rPr>
                  <a:t>。</a:t>
                </a:r>
              </a:p>
            </p:txBody>
          </p:sp>
        </mc:Choice>
        <mc:Fallback xmlns="">
          <p:sp>
            <p:nvSpPr>
              <p:cNvPr id="15" name="文本框 14"/>
              <p:cNvSpPr txBox="1">
                <a:spLocks noRot="1" noChangeAspect="1" noMove="1" noResize="1" noEditPoints="1" noAdjustHandles="1" noChangeArrowheads="1" noChangeShapeType="1" noTextEdit="1"/>
              </p:cNvSpPr>
              <p:nvPr/>
            </p:nvSpPr>
            <p:spPr>
              <a:xfrm>
                <a:off x="744220" y="2955290"/>
                <a:ext cx="10818495" cy="3870960"/>
              </a:xfrm>
              <a:prstGeom prst="rect">
                <a:avLst/>
              </a:prstGeom>
              <a:blipFill rotWithShape="1">
                <a:blip r:embed="rId3"/>
                <a:stretch>
                  <a:fillRect/>
                </a:stretch>
              </a:blipFill>
            </p:spPr>
            <p:txBody>
              <a:bodyPr/>
              <a:lstStyle/>
              <a:p>
                <a:r>
                  <a:rPr lang="zh-CN" altLang="en-US">
                    <a:noFill/>
                  </a:rPr>
                  <a:t> </a:t>
                </a:r>
              </a:p>
            </p:txBody>
          </p:sp>
        </mc:Fallback>
      </mc:AlternateContent>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wipe(down)">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wipe(down)">
                                      <p:cBhvr>
                                        <p:cTn id="18" dur="5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wipe(down)">
                                      <p:cBhvr>
                                        <p:cTn id="23" dur="500"/>
                                        <p:tgtEl>
                                          <p:spTgt spid="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wipe(down)">
                                      <p:cBhvr>
                                        <p:cTn id="28" dur="500"/>
                                        <p:tgtEl>
                                          <p:spTgt spid="1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4" end="4"/>
                                            </p:txEl>
                                          </p:spTgt>
                                        </p:tgtEl>
                                        <p:attrNameLst>
                                          <p:attrName>style.visibility</p:attrName>
                                        </p:attrNameLst>
                                      </p:cBhvr>
                                      <p:to>
                                        <p:strVal val="visible"/>
                                      </p:to>
                                    </p:set>
                                    <p:animEffect transition="in" filter="wipe(down)">
                                      <p:cBhvr>
                                        <p:cTn id="33" dur="500"/>
                                        <p:tgtEl>
                                          <p:spTgt spid="1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5">
                                            <p:txEl>
                                              <p:pRg st="5" end="5"/>
                                            </p:txEl>
                                          </p:spTgt>
                                        </p:tgtEl>
                                        <p:attrNameLst>
                                          <p:attrName>style.visibility</p:attrName>
                                        </p:attrNameLst>
                                      </p:cBhvr>
                                      <p:to>
                                        <p:strVal val="visible"/>
                                      </p:to>
                                    </p:set>
                                    <p:animEffect transition="in" filter="wipe(down)">
                                      <p:cBhvr>
                                        <p:cTn id="38" dur="500"/>
                                        <p:tgtEl>
                                          <p:spTgt spid="1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xEl>
                                              <p:pRg st="6" end="6"/>
                                            </p:txEl>
                                          </p:spTgt>
                                        </p:tgtEl>
                                        <p:attrNameLst>
                                          <p:attrName>style.visibility</p:attrName>
                                        </p:attrNameLst>
                                      </p:cBhvr>
                                      <p:to>
                                        <p:strVal val="visible"/>
                                      </p:to>
                                    </p:set>
                                    <p:animEffect transition="in" filter="wipe(down)">
                                      <p:cBhvr>
                                        <p:cTn id="43" dur="500"/>
                                        <p:tgtEl>
                                          <p:spTgt spid="1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5">
                                            <p:txEl>
                                              <p:pRg st="7" end="7"/>
                                            </p:txEl>
                                          </p:spTgt>
                                        </p:tgtEl>
                                        <p:attrNameLst>
                                          <p:attrName>style.visibility</p:attrName>
                                        </p:attrNameLst>
                                      </p:cBhvr>
                                      <p:to>
                                        <p:strVal val="visible"/>
                                      </p:to>
                                    </p:set>
                                    <p:animEffect transition="in" filter="wipe(down)">
                                      <p:cBhvr>
                                        <p:cTn id="48" dur="500"/>
                                        <p:tgtEl>
                                          <p:spTgt spid="15">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5">
                                            <p:txEl>
                                              <p:pRg st="8" end="8"/>
                                            </p:txEl>
                                          </p:spTgt>
                                        </p:tgtEl>
                                        <p:attrNameLst>
                                          <p:attrName>style.visibility</p:attrName>
                                        </p:attrNameLst>
                                      </p:cBhvr>
                                      <p:to>
                                        <p:strVal val="visible"/>
                                      </p:to>
                                    </p:set>
                                    <p:animEffect transition="in" filter="wipe(down)">
                                      <p:cBhvr>
                                        <p:cTn id="53"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2170" y="732155"/>
            <a:ext cx="10558145" cy="5908040"/>
          </a:xfrm>
          <a:prstGeom prst="rect">
            <a:avLst/>
          </a:prstGeom>
          <a:noFill/>
        </p:spPr>
        <p:txBody>
          <a:bodyPr wrap="square" rtlCol="0">
            <a:spAutoFit/>
          </a:bodyPr>
          <a:lstStyle/>
          <a:p>
            <a:pPr>
              <a:lnSpc>
                <a:spcPct val="150000"/>
              </a:lnSpc>
            </a:pPr>
            <a:r>
              <a:rPr lang="en-US" altLang="zh-CN" sz="2800"/>
              <a:t>1. </a:t>
            </a:r>
            <a:r>
              <a:rPr lang="zh-CN" altLang="en-US" sz="2800"/>
              <a:t>建筑工地上，工人用如图所示的装置将重为</a:t>
            </a:r>
            <a:r>
              <a:rPr lang="en-US" altLang="zh-CN" sz="2800"/>
              <a:t>300N</a:t>
            </a:r>
            <a:r>
              <a:rPr lang="zh-CN" altLang="en-US" sz="2800"/>
              <a:t>的建材从地面匀速运送到离地面</a:t>
            </a:r>
            <a:r>
              <a:rPr lang="en-US" altLang="zh-CN" sz="2800"/>
              <a:t>8m</a:t>
            </a:r>
            <a:r>
              <a:rPr lang="zh-CN" altLang="en-US" sz="2800"/>
              <a:t>的高处，所用时间为</a:t>
            </a:r>
            <a:r>
              <a:rPr lang="en-US" altLang="zh-CN" sz="2800"/>
              <a:t>40s</a:t>
            </a:r>
            <a:r>
              <a:rPr lang="zh-CN" altLang="en-US" sz="2800"/>
              <a:t>。已知动滑轮重为</a:t>
            </a:r>
            <a:r>
              <a:rPr lang="en-US" altLang="zh-CN" sz="2800"/>
              <a:t>40N</a:t>
            </a:r>
            <a:r>
              <a:rPr lang="zh-CN" altLang="en-US" sz="2800"/>
              <a:t>，不计滑轮组的绳重和摩擦，下列说法正确的是（　　）</a:t>
            </a:r>
          </a:p>
          <a:p>
            <a:pPr>
              <a:lnSpc>
                <a:spcPct val="150000"/>
              </a:lnSpc>
            </a:pPr>
            <a:endParaRPr lang="en-US" altLang="zh-CN" sz="2800"/>
          </a:p>
          <a:p>
            <a:pPr>
              <a:lnSpc>
                <a:spcPct val="150000"/>
              </a:lnSpc>
            </a:pPr>
            <a:endParaRPr lang="en-US" altLang="zh-CN" sz="2800"/>
          </a:p>
          <a:p>
            <a:pPr>
              <a:lnSpc>
                <a:spcPct val="150000"/>
              </a:lnSpc>
            </a:pPr>
            <a:r>
              <a:rPr lang="en-US" altLang="zh-CN" sz="2800"/>
              <a:t>A</a:t>
            </a:r>
            <a:r>
              <a:rPr lang="zh-CN" altLang="en-US" sz="2800"/>
              <a:t>．工人做的总功为</a:t>
            </a:r>
            <a:r>
              <a:rPr lang="en-US" altLang="zh-CN" sz="2800"/>
              <a:t>2400J</a:t>
            </a:r>
          </a:p>
          <a:p>
            <a:pPr>
              <a:lnSpc>
                <a:spcPct val="150000"/>
              </a:lnSpc>
            </a:pPr>
            <a:r>
              <a:rPr lang="en-US" altLang="zh-CN" sz="2800"/>
              <a:t>B</a:t>
            </a:r>
            <a:r>
              <a:rPr lang="zh-CN" altLang="en-US" sz="2800"/>
              <a:t>．工人拉力的功率为</a:t>
            </a:r>
            <a:r>
              <a:rPr lang="en-US" altLang="zh-CN" sz="2800"/>
              <a:t>60W</a:t>
            </a:r>
          </a:p>
          <a:p>
            <a:pPr>
              <a:lnSpc>
                <a:spcPct val="150000"/>
              </a:lnSpc>
            </a:pPr>
            <a:r>
              <a:rPr lang="en-US" altLang="zh-CN" sz="2800"/>
              <a:t>C</a:t>
            </a:r>
            <a:r>
              <a:rPr lang="zh-CN" altLang="en-US" sz="2800"/>
              <a:t>．此过程中该装置的机械效率约为</a:t>
            </a:r>
            <a:r>
              <a:rPr lang="en-US" altLang="zh-CN" sz="2800"/>
              <a:t>88%</a:t>
            </a:r>
          </a:p>
          <a:p>
            <a:pPr>
              <a:lnSpc>
                <a:spcPct val="150000"/>
              </a:lnSpc>
            </a:pPr>
            <a:r>
              <a:rPr lang="en-US" altLang="zh-CN" sz="2800"/>
              <a:t>D</a:t>
            </a:r>
            <a:r>
              <a:rPr lang="zh-CN" altLang="en-US" sz="2800"/>
              <a:t>．可以通过增加动滑轮个数的方法提高该装置的机械效率</a:t>
            </a:r>
          </a:p>
        </p:txBody>
      </p:sp>
      <p:pic>
        <p:nvPicPr>
          <p:cNvPr id="100007" name="图片 100007" descr="@@@d17794d1-0302-4d98-84e9-9e7139d925bd"/>
          <p:cNvPicPr>
            <a:picLocks noChangeAspect="1"/>
          </p:cNvPicPr>
          <p:nvPr/>
        </p:nvPicPr>
        <p:blipFill>
          <a:blip r:embed="rId2"/>
          <a:stretch>
            <a:fillRect/>
          </a:stretch>
        </p:blipFill>
        <p:spPr>
          <a:xfrm>
            <a:off x="8617585" y="3004185"/>
            <a:ext cx="2188210" cy="2720340"/>
          </a:xfrm>
          <a:prstGeom prst="rect">
            <a:avLst/>
          </a:prstGeom>
        </p:spPr>
      </p:pic>
      <p:sp>
        <p:nvSpPr>
          <p:cNvPr id="3" name="文本框 2"/>
          <p:cNvSpPr txBox="1"/>
          <p:nvPr/>
        </p:nvSpPr>
        <p:spPr>
          <a:xfrm>
            <a:off x="9249410" y="2176780"/>
            <a:ext cx="963295" cy="583565"/>
          </a:xfrm>
          <a:prstGeom prst="rect">
            <a:avLst/>
          </a:prstGeom>
          <a:noFill/>
        </p:spPr>
        <p:txBody>
          <a:bodyPr wrap="square" rtlCol="0">
            <a:spAutoFit/>
          </a:bodyPr>
          <a:lstStyle/>
          <a:p>
            <a:pPr algn="ctr"/>
            <a:r>
              <a:rPr lang="en-US" altLang="zh-CN" sz="3200">
                <a:solidFill>
                  <a:srgbClr val="FF0000"/>
                </a:solidFill>
              </a:rPr>
              <a:t>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2170" y="1692275"/>
            <a:ext cx="6457950" cy="3969385"/>
          </a:xfrm>
          <a:prstGeom prst="rect">
            <a:avLst/>
          </a:prstGeom>
          <a:noFill/>
        </p:spPr>
        <p:txBody>
          <a:bodyPr wrap="square" rtlCol="0">
            <a:spAutoFit/>
          </a:bodyPr>
          <a:lstStyle/>
          <a:p>
            <a:pPr>
              <a:lnSpc>
                <a:spcPct val="150000"/>
              </a:lnSpc>
            </a:pPr>
            <a:r>
              <a:rPr lang="en-US" altLang="zh-CN" sz="2800"/>
              <a:t>2. </a:t>
            </a:r>
            <a:r>
              <a:rPr lang="zh-CN" altLang="en-US" sz="2800"/>
              <a:t>如图所示，工人利用动滑轮匀速提升重物，已知物重</a:t>
            </a:r>
            <a:r>
              <a:rPr lang="en-US" altLang="zh-CN" sz="2800"/>
              <a:t>400N</a:t>
            </a:r>
            <a:r>
              <a:rPr lang="zh-CN" altLang="en-US" sz="2800"/>
              <a:t>，施加在绳端竖直向上的拉力</a:t>
            </a:r>
            <a:r>
              <a:rPr lang="en-US" altLang="zh-CN" sz="2800"/>
              <a:t>F</a:t>
            </a:r>
            <a:r>
              <a:rPr lang="zh-CN" altLang="en-US" sz="2800"/>
              <a:t>为</a:t>
            </a:r>
            <a:r>
              <a:rPr lang="en-US" altLang="zh-CN" sz="2800"/>
              <a:t>250N</a:t>
            </a:r>
            <a:r>
              <a:rPr lang="zh-CN" altLang="en-US" sz="2800"/>
              <a:t>，在</a:t>
            </a:r>
            <a:r>
              <a:rPr lang="en-US" altLang="zh-CN" sz="2800"/>
              <a:t>100s</a:t>
            </a:r>
            <a:r>
              <a:rPr lang="zh-CN" altLang="en-US" sz="2800"/>
              <a:t>内将物体提升</a:t>
            </a:r>
            <a:r>
              <a:rPr lang="en-US" altLang="zh-CN" sz="2800"/>
              <a:t>10m</a:t>
            </a:r>
            <a:r>
              <a:rPr lang="zh-CN" altLang="en-US" sz="2800"/>
              <a:t>，不计绳重与摩擦，此过程中动滑轮的机械效率为</a:t>
            </a:r>
            <a:r>
              <a:rPr lang="en-US" altLang="zh-CN" sz="2800" u="sng"/>
              <a:t>           </a:t>
            </a:r>
            <a:r>
              <a:rPr lang="zh-CN" altLang="en-US" sz="2800"/>
              <a:t>，绳端拉力做功的功率为</a:t>
            </a:r>
            <a:r>
              <a:rPr lang="en-US" altLang="zh-CN" sz="2800" u="sng"/>
              <a:t>           </a:t>
            </a:r>
            <a:r>
              <a:rPr lang="en-US" altLang="zh-CN" sz="2800"/>
              <a:t>W</a:t>
            </a:r>
            <a:r>
              <a:rPr lang="zh-CN" altLang="en-US" sz="2800"/>
              <a:t>。</a:t>
            </a:r>
          </a:p>
        </p:txBody>
      </p:sp>
      <p:sp>
        <p:nvSpPr>
          <p:cNvPr id="3" name="文本框 2"/>
          <p:cNvSpPr txBox="1"/>
          <p:nvPr/>
        </p:nvSpPr>
        <p:spPr>
          <a:xfrm>
            <a:off x="4128135" y="4416425"/>
            <a:ext cx="963295" cy="583565"/>
          </a:xfrm>
          <a:prstGeom prst="rect">
            <a:avLst/>
          </a:prstGeom>
          <a:noFill/>
        </p:spPr>
        <p:txBody>
          <a:bodyPr wrap="square" rtlCol="0">
            <a:spAutoFit/>
          </a:bodyPr>
          <a:lstStyle/>
          <a:p>
            <a:pPr algn="ctr"/>
            <a:r>
              <a:rPr lang="en-US" altLang="zh-CN" sz="3200">
                <a:solidFill>
                  <a:srgbClr val="FF0000"/>
                </a:solidFill>
              </a:rPr>
              <a:t>80%</a:t>
            </a:r>
          </a:p>
        </p:txBody>
      </p:sp>
      <p:pic>
        <p:nvPicPr>
          <p:cNvPr id="100019" name="图片 100019" descr="@@@9f5ab30d-0473-4935-b71d-7440e02bb928"/>
          <p:cNvPicPr>
            <a:picLocks noChangeAspect="1"/>
          </p:cNvPicPr>
          <p:nvPr/>
        </p:nvPicPr>
        <p:blipFill>
          <a:blip r:embed="rId2"/>
          <a:stretch>
            <a:fillRect/>
          </a:stretch>
        </p:blipFill>
        <p:spPr>
          <a:xfrm>
            <a:off x="8239125" y="1918335"/>
            <a:ext cx="1492250" cy="3874770"/>
          </a:xfrm>
          <a:prstGeom prst="rect">
            <a:avLst/>
          </a:prstGeom>
        </p:spPr>
      </p:pic>
      <p:sp>
        <p:nvSpPr>
          <p:cNvPr id="4" name="文本框 3"/>
          <p:cNvSpPr txBox="1"/>
          <p:nvPr/>
        </p:nvSpPr>
        <p:spPr>
          <a:xfrm>
            <a:off x="3082925" y="5028565"/>
            <a:ext cx="963295" cy="583565"/>
          </a:xfrm>
          <a:prstGeom prst="rect">
            <a:avLst/>
          </a:prstGeom>
          <a:noFill/>
        </p:spPr>
        <p:txBody>
          <a:bodyPr wrap="square" rtlCol="0">
            <a:spAutoFit/>
          </a:bodyPr>
          <a:lstStyle/>
          <a:p>
            <a:pPr algn="ctr"/>
            <a:r>
              <a:rPr lang="en-US" altLang="zh-CN" sz="3200">
                <a:solidFill>
                  <a:srgbClr val="FF0000"/>
                </a:solidFill>
              </a:rPr>
              <a:t>50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2170" y="1842770"/>
            <a:ext cx="5831205" cy="2676525"/>
          </a:xfrm>
          <a:prstGeom prst="rect">
            <a:avLst/>
          </a:prstGeom>
          <a:noFill/>
        </p:spPr>
        <p:txBody>
          <a:bodyPr wrap="square" rtlCol="0">
            <a:spAutoFit/>
          </a:bodyPr>
          <a:lstStyle/>
          <a:p>
            <a:pPr>
              <a:lnSpc>
                <a:spcPct val="150000"/>
              </a:lnSpc>
            </a:pPr>
            <a:r>
              <a:rPr lang="en-US" altLang="zh-CN" sz="2800"/>
              <a:t>3. </a:t>
            </a:r>
            <a:r>
              <a:rPr lang="zh-CN" altLang="en-US" sz="2800"/>
              <a:t>用如图所示滑轮组将重</a:t>
            </a:r>
            <a:r>
              <a:rPr lang="en-US" altLang="zh-CN" sz="2800"/>
              <a:t>300N</a:t>
            </a:r>
            <a:r>
              <a:rPr lang="zh-CN" altLang="en-US" sz="2800"/>
              <a:t>的物体匀速提升</a:t>
            </a:r>
            <a:r>
              <a:rPr lang="en-US" altLang="zh-CN" sz="2800"/>
              <a:t>1m</a:t>
            </a:r>
            <a:r>
              <a:rPr lang="zh-CN" altLang="en-US" sz="2800"/>
              <a:t>，拉力</a:t>
            </a:r>
            <a:r>
              <a:rPr lang="en-US" altLang="zh-CN" sz="2800"/>
              <a:t>F</a:t>
            </a:r>
            <a:r>
              <a:rPr lang="zh-CN" altLang="en-US" sz="2800"/>
              <a:t>大小为</a:t>
            </a:r>
            <a:r>
              <a:rPr lang="en-US" altLang="zh-CN" sz="2800"/>
              <a:t>120N</a:t>
            </a:r>
            <a:r>
              <a:rPr lang="zh-CN" altLang="en-US" sz="2800"/>
              <a:t>，有用功为</a:t>
            </a:r>
            <a:r>
              <a:rPr lang="en-US" altLang="zh-CN" sz="2800" u="sng"/>
              <a:t>           </a:t>
            </a:r>
            <a:r>
              <a:rPr lang="en-US" altLang="zh-CN" sz="2800"/>
              <a:t>J</a:t>
            </a:r>
            <a:r>
              <a:rPr lang="zh-CN" altLang="en-US" sz="2800"/>
              <a:t>，滑轮组的机械效率为</a:t>
            </a:r>
            <a:r>
              <a:rPr lang="en-US" altLang="zh-CN" sz="2800" u="sng"/>
              <a:t>               </a:t>
            </a:r>
            <a:r>
              <a:rPr lang="zh-CN" altLang="en-US" sz="2800"/>
              <a:t>。</a:t>
            </a:r>
          </a:p>
        </p:txBody>
      </p:sp>
      <p:sp>
        <p:nvSpPr>
          <p:cNvPr id="3" name="文本框 2"/>
          <p:cNvSpPr txBox="1"/>
          <p:nvPr/>
        </p:nvSpPr>
        <p:spPr>
          <a:xfrm>
            <a:off x="1663700" y="3823335"/>
            <a:ext cx="1336675" cy="583565"/>
          </a:xfrm>
          <a:prstGeom prst="rect">
            <a:avLst/>
          </a:prstGeom>
          <a:noFill/>
        </p:spPr>
        <p:txBody>
          <a:bodyPr wrap="square" rtlCol="0">
            <a:spAutoFit/>
          </a:bodyPr>
          <a:lstStyle/>
          <a:p>
            <a:pPr algn="ctr"/>
            <a:r>
              <a:rPr lang="en-US" altLang="zh-CN" sz="3200">
                <a:solidFill>
                  <a:srgbClr val="FF0000"/>
                </a:solidFill>
              </a:rPr>
              <a:t>83.3%</a:t>
            </a:r>
          </a:p>
        </p:txBody>
      </p:sp>
      <p:sp>
        <p:nvSpPr>
          <p:cNvPr id="4" name="文本框 3"/>
          <p:cNvSpPr txBox="1"/>
          <p:nvPr/>
        </p:nvSpPr>
        <p:spPr>
          <a:xfrm>
            <a:off x="2397125" y="3239770"/>
            <a:ext cx="963295" cy="583565"/>
          </a:xfrm>
          <a:prstGeom prst="rect">
            <a:avLst/>
          </a:prstGeom>
          <a:noFill/>
        </p:spPr>
        <p:txBody>
          <a:bodyPr wrap="square" rtlCol="0">
            <a:spAutoFit/>
          </a:bodyPr>
          <a:lstStyle/>
          <a:p>
            <a:pPr algn="ctr"/>
            <a:r>
              <a:rPr lang="en-US" altLang="zh-CN" sz="3200">
                <a:solidFill>
                  <a:srgbClr val="FF0000"/>
                </a:solidFill>
              </a:rPr>
              <a:t>300</a:t>
            </a:r>
          </a:p>
        </p:txBody>
      </p:sp>
      <p:pic>
        <p:nvPicPr>
          <p:cNvPr id="100069" name="图片 100069" descr="@@@297cc3e8-e611-4907-b278-37bcc0890749"/>
          <p:cNvPicPr>
            <a:picLocks noChangeAspect="1"/>
          </p:cNvPicPr>
          <p:nvPr/>
        </p:nvPicPr>
        <p:blipFill>
          <a:blip r:embed="rId2"/>
          <a:stretch>
            <a:fillRect/>
          </a:stretch>
        </p:blipFill>
        <p:spPr>
          <a:xfrm>
            <a:off x="7263130" y="1496060"/>
            <a:ext cx="1887220" cy="5067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47670" y="2154555"/>
            <a:ext cx="2964815" cy="578448"/>
          </a:xfrm>
          <a:prstGeom prst="roundRect">
            <a:avLst/>
          </a:prstGeom>
          <a:noFill/>
          <a:ln>
            <a:solidFill>
              <a:srgbClr val="036EB8"/>
            </a:solidFill>
          </a:ln>
        </p:spPr>
        <p:txBody>
          <a:bodyPr wrap="square" rtlCol="0">
            <a:spAutoFit/>
          </a:bodyPr>
          <a:lstStyle/>
          <a:p>
            <a:pPr algn="ctr"/>
            <a:r>
              <a:rPr lang="en-US" altLang="zh-CN" sz="2800" dirty="0">
                <a:latin typeface="微软雅黑" panose="020B0503020204020204" charset="-122"/>
                <a:ea typeface="微软雅黑" panose="020B0503020204020204" charset="-122"/>
                <a:sym typeface="+mn-ea"/>
              </a:rPr>
              <a:t> </a:t>
            </a:r>
            <a:r>
              <a:rPr lang="zh-CN" altLang="en-US" sz="2800" dirty="0">
                <a:latin typeface="微软雅黑" panose="020B0503020204020204" charset="-122"/>
                <a:ea typeface="微软雅黑" panose="020B0503020204020204" charset="-122"/>
                <a:sym typeface="+mn-ea"/>
              </a:rPr>
              <a:t>有用功和额外功</a:t>
            </a:r>
          </a:p>
        </p:txBody>
      </p:sp>
      <p:sp>
        <p:nvSpPr>
          <p:cNvPr id="25" name="文本框 24"/>
          <p:cNvSpPr txBox="1"/>
          <p:nvPr/>
        </p:nvSpPr>
        <p:spPr>
          <a:xfrm>
            <a:off x="7035800" y="1401445"/>
            <a:ext cx="505142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演示</a:t>
            </a:r>
            <a:r>
              <a:rPr lang="en-US" altLang="zh-CN" sz="2800" dirty="0">
                <a:latin typeface="微软雅黑" panose="020B0503020204020204" charset="-122"/>
                <a:ea typeface="微软雅黑" panose="020B0503020204020204" charset="-122"/>
                <a:sym typeface="+mn-ea"/>
              </a:rPr>
              <a:t>  </a:t>
            </a:r>
            <a:r>
              <a:rPr lang="zh-CN" altLang="en-US" sz="2800">
                <a:sym typeface="+mn-ea"/>
              </a:rPr>
              <a:t>研究使用动滑轮是否省功</a:t>
            </a:r>
            <a:endParaRPr lang="zh-CN" altLang="en-US" sz="2800" dirty="0">
              <a:latin typeface="微软雅黑" panose="020B0503020204020204" charset="-122"/>
              <a:ea typeface="微软雅黑" panose="020B0503020204020204" charset="-122"/>
              <a:sym typeface="+mn-ea"/>
            </a:endParaRPr>
          </a:p>
        </p:txBody>
      </p:sp>
      <p:sp>
        <p:nvSpPr>
          <p:cNvPr id="2" name="圆角矩形 1"/>
          <p:cNvSpPr/>
          <p:nvPr/>
        </p:nvSpPr>
        <p:spPr>
          <a:xfrm>
            <a:off x="927735" y="2447925"/>
            <a:ext cx="716280" cy="2560955"/>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t>机械效率</a:t>
            </a:r>
          </a:p>
        </p:txBody>
      </p:sp>
      <p:sp>
        <p:nvSpPr>
          <p:cNvPr id="14" name="左大括号 13"/>
          <p:cNvSpPr/>
          <p:nvPr/>
        </p:nvSpPr>
        <p:spPr>
          <a:xfrm>
            <a:off x="1883410" y="2442845"/>
            <a:ext cx="906145" cy="256603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左大括号 7"/>
          <p:cNvSpPr/>
          <p:nvPr/>
        </p:nvSpPr>
        <p:spPr>
          <a:xfrm>
            <a:off x="6126480" y="1654175"/>
            <a:ext cx="876935" cy="156845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3" name="文本框 2"/>
          <p:cNvSpPr txBox="1"/>
          <p:nvPr/>
        </p:nvSpPr>
        <p:spPr>
          <a:xfrm>
            <a:off x="2947670" y="4713605"/>
            <a:ext cx="2183765" cy="578444"/>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机械效率</a:t>
            </a:r>
          </a:p>
        </p:txBody>
      </p:sp>
      <p:sp>
        <p:nvSpPr>
          <p:cNvPr id="6" name="左大括号 5"/>
          <p:cNvSpPr/>
          <p:nvPr/>
        </p:nvSpPr>
        <p:spPr>
          <a:xfrm>
            <a:off x="5481955" y="3936365"/>
            <a:ext cx="806450" cy="216281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7035800" y="2177415"/>
            <a:ext cx="3828415" cy="521970"/>
          </a:xfrm>
          <a:prstGeom prst="rect">
            <a:avLst/>
          </a:prstGeom>
          <a:noFill/>
          <a:ln>
            <a:solidFill>
              <a:srgbClr val="036EB8"/>
            </a:solidFill>
          </a:ln>
        </p:spPr>
        <p:txBody>
          <a:bodyPr wrap="square" rtlCol="0">
            <a:spAutoFit/>
          </a:bodyPr>
          <a:lstStyle/>
          <a:p>
            <a:pPr lvl="0" algn="l">
              <a:buClrTx/>
              <a:buSzTx/>
              <a:buFontTx/>
            </a:pPr>
            <a:r>
              <a:rPr lang="zh-CN" sz="2800" dirty="0">
                <a:latin typeface="微软雅黑" panose="020B0503020204020204" charset="-122"/>
                <a:ea typeface="微软雅黑" panose="020B0503020204020204" charset="-122"/>
                <a:sym typeface="+mn-ea"/>
              </a:rPr>
              <a:t>有用功、额外功和总功</a:t>
            </a:r>
            <a:endParaRPr lang="zh-CN" altLang="en-US" sz="2800" dirty="0">
              <a:latin typeface="微软雅黑" panose="020B0503020204020204" charset="-122"/>
              <a:ea typeface="微软雅黑" panose="020B0503020204020204" charset="-122"/>
              <a:sym typeface="+mn-ea"/>
            </a:endParaRPr>
          </a:p>
        </p:txBody>
      </p:sp>
      <p:sp>
        <p:nvSpPr>
          <p:cNvPr id="7" name="文本框 6"/>
          <p:cNvSpPr txBox="1"/>
          <p:nvPr/>
        </p:nvSpPr>
        <p:spPr>
          <a:xfrm>
            <a:off x="6447790" y="3655060"/>
            <a:ext cx="1017905" cy="521970"/>
          </a:xfrm>
          <a:prstGeom prst="rect">
            <a:avLst/>
          </a:prstGeom>
          <a:noFill/>
          <a:ln>
            <a:solidFill>
              <a:srgbClr val="036EB8"/>
            </a:solidFill>
          </a:ln>
        </p:spPr>
        <p:txBody>
          <a:bodyPr wrap="square" rtlCol="0">
            <a:spAutoFit/>
          </a:bodyPr>
          <a:lstStyle/>
          <a:p>
            <a:pPr lvl="0" algn="l">
              <a:buClrTx/>
              <a:buSzTx/>
              <a:buFontTx/>
            </a:pPr>
            <a:r>
              <a:rPr lang="zh-CN" sz="2800" dirty="0">
                <a:sym typeface="宋体" panose="02010600030101010101" pitchFamily="2" charset="-122"/>
              </a:rPr>
              <a:t>含义</a:t>
            </a:r>
            <a:endParaRPr lang="zh-CN" sz="2800" dirty="0">
              <a:latin typeface="微软雅黑" panose="020B0503020204020204" charset="-122"/>
              <a:ea typeface="微软雅黑" panose="020B0503020204020204" charset="-122"/>
              <a:sym typeface="+mn-ea"/>
            </a:endParaRPr>
          </a:p>
        </p:txBody>
      </p:sp>
      <p:sp>
        <p:nvSpPr>
          <p:cNvPr id="11" name="文本框 10"/>
          <p:cNvSpPr txBox="1"/>
          <p:nvPr/>
        </p:nvSpPr>
        <p:spPr>
          <a:xfrm>
            <a:off x="6455410" y="4382135"/>
            <a:ext cx="1009650" cy="521970"/>
          </a:xfrm>
          <a:prstGeom prst="rect">
            <a:avLst/>
          </a:prstGeom>
          <a:noFill/>
          <a:ln>
            <a:solidFill>
              <a:srgbClr val="036EB8"/>
            </a:solidFill>
          </a:ln>
        </p:spPr>
        <p:txBody>
          <a:bodyPr wrap="square" rtlCol="0">
            <a:spAutoFit/>
          </a:bodyPr>
          <a:lstStyle/>
          <a:p>
            <a:pPr lvl="0" algn="l">
              <a:buClrTx/>
              <a:buSzTx/>
              <a:buFontTx/>
            </a:pPr>
            <a:r>
              <a:rPr lang="zh-CN" altLang="en-US" sz="2800" dirty="0">
                <a:sym typeface="宋体" panose="02010600030101010101" pitchFamily="2" charset="-122"/>
              </a:rPr>
              <a:t>公式</a:t>
            </a:r>
            <a:endParaRPr lang="zh-CN" altLang="en-US" sz="2800" dirty="0">
              <a:latin typeface="微软雅黑" panose="020B0503020204020204" charset="-122"/>
              <a:ea typeface="微软雅黑" panose="020B0503020204020204" charset="-122"/>
              <a:sym typeface="+mn-ea"/>
            </a:endParaRPr>
          </a:p>
        </p:txBody>
      </p:sp>
      <p:sp>
        <p:nvSpPr>
          <p:cNvPr id="10" name="文本框 9"/>
          <p:cNvSpPr txBox="1"/>
          <p:nvPr/>
        </p:nvSpPr>
        <p:spPr>
          <a:xfrm>
            <a:off x="7035800" y="2953385"/>
            <a:ext cx="4819650" cy="521970"/>
          </a:xfrm>
          <a:prstGeom prst="rect">
            <a:avLst/>
          </a:prstGeom>
          <a:noFill/>
          <a:ln>
            <a:solidFill>
              <a:srgbClr val="036EB8"/>
            </a:solidFill>
          </a:ln>
        </p:spPr>
        <p:txBody>
          <a:bodyPr wrap="square" rtlCol="0">
            <a:spAutoFit/>
          </a:bodyPr>
          <a:lstStyle/>
          <a:p>
            <a:pPr lvl="0" algn="l">
              <a:buClrTx/>
              <a:buSzTx/>
              <a:buFontTx/>
            </a:pPr>
            <a:r>
              <a:rPr lang="zh-CN" sz="2800" dirty="0">
                <a:latin typeface="微软雅黑" panose="020B0503020204020204" charset="-122"/>
                <a:ea typeface="微软雅黑" panose="020B0503020204020204" charset="-122"/>
                <a:sym typeface="+mn-ea"/>
              </a:rPr>
              <a:t>有用功、额外功和总功的关系</a:t>
            </a:r>
          </a:p>
        </p:txBody>
      </p:sp>
      <p:sp>
        <p:nvSpPr>
          <p:cNvPr id="9" name="文本框 8"/>
          <p:cNvSpPr txBox="1"/>
          <p:nvPr/>
        </p:nvSpPr>
        <p:spPr>
          <a:xfrm>
            <a:off x="6455410" y="5145405"/>
            <a:ext cx="3535680" cy="521970"/>
          </a:xfrm>
          <a:prstGeom prst="rect">
            <a:avLst/>
          </a:prstGeom>
          <a:noFill/>
          <a:ln>
            <a:solidFill>
              <a:srgbClr val="036EB8"/>
            </a:solidFill>
          </a:ln>
        </p:spPr>
        <p:txBody>
          <a:bodyPr wrap="square" rtlCol="0">
            <a:spAutoFit/>
          </a:bodyPr>
          <a:lstStyle/>
          <a:p>
            <a:pPr lvl="0" algn="l">
              <a:buClrTx/>
              <a:buSzTx/>
              <a:buFontTx/>
            </a:pPr>
            <a:r>
              <a:rPr lang="zh-CN" altLang="en-US" sz="2800" dirty="0">
                <a:sym typeface="宋体" panose="02010600030101010101" pitchFamily="2" charset="-122"/>
              </a:rPr>
              <a:t>常见机械的机械功率</a:t>
            </a:r>
            <a:endParaRPr lang="zh-CN" altLang="en-US" sz="2800" dirty="0">
              <a:latin typeface="微软雅黑" panose="020B0503020204020204" charset="-122"/>
              <a:ea typeface="微软雅黑" panose="020B0503020204020204" charset="-122"/>
              <a:sym typeface="+mn-ea"/>
            </a:endParaRPr>
          </a:p>
        </p:txBody>
      </p:sp>
      <p:sp>
        <p:nvSpPr>
          <p:cNvPr id="12" name="文本框 11"/>
          <p:cNvSpPr txBox="1"/>
          <p:nvPr/>
        </p:nvSpPr>
        <p:spPr>
          <a:xfrm>
            <a:off x="6447790" y="5908675"/>
            <a:ext cx="270192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宋体" panose="02010600030101010101" pitchFamily="2" charset="-122"/>
              </a:rPr>
              <a:t>机械效率的计算</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5" grpId="0" bldLvl="0" animBg="1"/>
      <p:bldP spid="8" grpId="0" bldLvl="0" animBg="1"/>
      <p:bldP spid="3" grpId="0" bldLvl="0" animBg="1"/>
      <p:bldP spid="6" grpId="0" bldLvl="0" animBg="1"/>
      <p:bldP spid="4" grpId="0" bldLvl="0" animBg="1"/>
      <p:bldP spid="7" grpId="0" bldLvl="0" animBg="1"/>
      <p:bldP spid="11" grpId="0" bldLvl="0" animBg="1"/>
      <p:bldP spid="10" grpId="0" bldLvl="0" animBg="1"/>
      <p:bldP spid="9" grpId="0" bldLvl="0" animBg="1"/>
      <p:bldP spid="1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6238875" y="1634490"/>
            <a:ext cx="4784725" cy="3189605"/>
          </a:xfrm>
          <a:prstGeom prst="rect">
            <a:avLst/>
          </a:prstGeom>
        </p:spPr>
      </p:pic>
      <p:sp>
        <p:nvSpPr>
          <p:cNvPr id="2" name="文本框 1"/>
          <p:cNvSpPr txBox="1"/>
          <p:nvPr/>
        </p:nvSpPr>
        <p:spPr>
          <a:xfrm>
            <a:off x="1026795" y="1042670"/>
            <a:ext cx="9996805" cy="583565"/>
          </a:xfrm>
          <a:prstGeom prst="rect">
            <a:avLst/>
          </a:prstGeom>
          <a:noFill/>
        </p:spPr>
        <p:txBody>
          <a:bodyPr wrap="square" rtlCol="0">
            <a:spAutoFit/>
          </a:bodyPr>
          <a:lstStyle/>
          <a:p>
            <a:r>
              <a:rPr lang="zh-CN" altLang="en-US" sz="3200">
                <a:latin typeface="方正教材规范楷体_GBK" panose="02000000000000000000" charset="-122"/>
                <a:ea typeface="方正教材规范楷体_GBK" panose="02000000000000000000" charset="-122"/>
              </a:rPr>
              <a:t>利用机械帮助我们工作，会给我们带来极大的方便。</a:t>
            </a:r>
          </a:p>
        </p:txBody>
      </p:sp>
      <p:pic>
        <p:nvPicPr>
          <p:cNvPr id="3" name="https://docer-ks3.wpscdn.cn/picture/33722456/07ef63d989ad65cc88d15b54ed8ff6f7_612.jpg" descr="Rendering of yellow construction crane isolated on white background."/>
          <p:cNvPicPr>
            <a:picLocks noChangeAspect="1"/>
          </p:cNvPicPr>
          <p:nvPr/>
        </p:nvPicPr>
        <p:blipFill>
          <a:blip r:embed="rId4"/>
          <a:stretch>
            <a:fillRect/>
          </a:stretch>
        </p:blipFill>
        <p:spPr>
          <a:xfrm>
            <a:off x="1440815" y="1626235"/>
            <a:ext cx="4798060" cy="3197860"/>
          </a:xfrm>
          <a:prstGeom prst="rect">
            <a:avLst/>
          </a:prstGeom>
        </p:spPr>
      </p:pic>
      <p:sp>
        <p:nvSpPr>
          <p:cNvPr id="4" name="文本框 3"/>
          <p:cNvSpPr txBox="1"/>
          <p:nvPr/>
        </p:nvSpPr>
        <p:spPr>
          <a:xfrm>
            <a:off x="1880870" y="2952750"/>
            <a:ext cx="643890" cy="953135"/>
          </a:xfrm>
          <a:prstGeom prst="rect">
            <a:avLst/>
          </a:prstGeom>
          <a:noFill/>
        </p:spPr>
        <p:txBody>
          <a:bodyPr wrap="square" rtlCol="0">
            <a:spAutoFit/>
          </a:bodyPr>
          <a:lstStyle/>
          <a:p>
            <a:pPr algn="ctr"/>
            <a:r>
              <a:rPr lang="zh-CN" altLang="en-US" sz="2800"/>
              <a:t>省力</a:t>
            </a:r>
          </a:p>
        </p:txBody>
      </p:sp>
      <p:sp>
        <p:nvSpPr>
          <p:cNvPr id="6" name="文本框 5"/>
          <p:cNvSpPr txBox="1"/>
          <p:nvPr/>
        </p:nvSpPr>
        <p:spPr>
          <a:xfrm>
            <a:off x="10400665" y="2952750"/>
            <a:ext cx="508635" cy="1383665"/>
          </a:xfrm>
          <a:prstGeom prst="rect">
            <a:avLst/>
          </a:prstGeom>
          <a:noFill/>
        </p:spPr>
        <p:txBody>
          <a:bodyPr wrap="square" rtlCol="0">
            <a:spAutoFit/>
          </a:bodyPr>
          <a:lstStyle/>
          <a:p>
            <a:pPr algn="ctr"/>
            <a:r>
              <a:rPr lang="zh-CN" altLang="en-US" sz="2800"/>
              <a:t>省距离</a:t>
            </a:r>
          </a:p>
        </p:txBody>
      </p:sp>
      <p:sp>
        <p:nvSpPr>
          <p:cNvPr id="9" name="文本框 8"/>
          <p:cNvSpPr txBox="1"/>
          <p:nvPr/>
        </p:nvSpPr>
        <p:spPr>
          <a:xfrm>
            <a:off x="2675255" y="4483100"/>
            <a:ext cx="4064000" cy="2260371"/>
          </a:xfrm>
          <a:prstGeom prst="cloudCallout">
            <a:avLst>
              <a:gd name="adj1" fmla="val 73750"/>
              <a:gd name="adj2" fmla="val 12792"/>
            </a:avLst>
          </a:prstGeom>
          <a:noFill/>
          <a:ln w="28575" cmpd="sng">
            <a:solidFill>
              <a:schemeClr val="accent1"/>
            </a:solidFill>
            <a:prstDash val="solid"/>
          </a:ln>
        </p:spPr>
        <p:txBody>
          <a:bodyPr wrap="square" rtlCol="0">
            <a:spAutoFit/>
          </a:bodyPr>
          <a:lstStyle/>
          <a:p>
            <a:r>
              <a:rPr lang="zh-CN" altLang="en-US" sz="2400"/>
              <a:t>利用滑轮组提升重物，绳端拉力所做的功与滑轮组对重物所做的功相同吗？</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ppt_y</p:attrName>
                                        </p:attrNameLst>
                                      </p:cBhvr>
                                      <p:tavLst>
                                        <p:tav tm="0">
                                          <p:val>
                                            <p:strVal val="#ppt_y+#ppt_h*1.125000"/>
                                          </p:val>
                                        </p:tav>
                                        <p:tav tm="100000">
                                          <p:val>
                                            <p:strVal val="#ppt_y"/>
                                          </p:val>
                                        </p:tav>
                                      </p:tavLst>
                                    </p:anim>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strips(down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89635" y="1735455"/>
            <a:ext cx="5295265" cy="521970"/>
          </a:xfrm>
          <a:prstGeom prst="rect">
            <a:avLst/>
          </a:prstGeom>
          <a:noFill/>
        </p:spPr>
        <p:txBody>
          <a:bodyPr wrap="square" rtlCol="0">
            <a:spAutoFit/>
          </a:bodyPr>
          <a:lstStyle/>
          <a:p>
            <a:r>
              <a:rPr lang="zh-CN" sz="2800"/>
              <a:t>演示</a:t>
            </a:r>
            <a:r>
              <a:rPr lang="en-US" altLang="zh-CN" sz="2800"/>
              <a:t>	  </a:t>
            </a:r>
            <a:r>
              <a:rPr lang="zh-CN" altLang="en-US" sz="2800"/>
              <a:t>研究使用动滑轮是否省功</a:t>
            </a:r>
          </a:p>
        </p:txBody>
      </p:sp>
      <p:sp>
        <p:nvSpPr>
          <p:cNvPr id="10" name="文本框 9"/>
          <p:cNvSpPr txBox="1"/>
          <p:nvPr/>
        </p:nvSpPr>
        <p:spPr>
          <a:xfrm>
            <a:off x="883920" y="2383155"/>
            <a:ext cx="7252335" cy="396938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1. </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如图甲所示，用弹簧测力计将钩码缓慢地提升一定的高度，计算拉力所做的功。</a:t>
            </a:r>
          </a:p>
          <a:p>
            <a:pPr indent="711200" fontAlgn="auto">
              <a:lnSpc>
                <a:spcPct val="150000"/>
              </a:lnSpc>
              <a:extLst>
                <a:ext uri="{35155182-B16C-46BC-9424-99874614C6A1}">
                  <wpsdc:indentchars xmlns:wpsdc="http://www.wps.cn/officeDocument/2017/drawingmlCustomData" xmlns="" val="200" checksum="3773799597"/>
                </a:ext>
              </a:extLst>
            </a:pPr>
            <a:r>
              <a:rPr lang="en-US" altLang="zh-CN" sz="2800">
                <a:latin typeface="方正教材规范楷体_GBK" panose="02000000000000000000" charset="-122"/>
                <a:ea typeface="方正教材规范楷体_GBK" panose="02000000000000000000" charset="-122"/>
                <a:cs typeface="方正教材规范楷体_GBK" panose="02000000000000000000" charset="-122"/>
              </a:rPr>
              <a:t>2. </a:t>
            </a: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如图乙所示，用弹簧测力计并借助一个动滑轮将同样的钩码缓慢地提升相同的高度，计算弹簧测力计的拉力所做的功。</a:t>
            </a:r>
          </a:p>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latin typeface="方正教材规范楷体_GBK" panose="02000000000000000000" charset="-122"/>
                <a:ea typeface="方正教材规范楷体_GBK" panose="02000000000000000000" charset="-122"/>
                <a:cs typeface="方正教材规范楷体_GBK" panose="02000000000000000000" charset="-122"/>
              </a:rPr>
              <a:t>这两次拉力所做的功相同吗？为什么？</a:t>
            </a:r>
          </a:p>
        </p:txBody>
      </p:sp>
      <p:pic>
        <p:nvPicPr>
          <p:cNvPr id="11" name="https://img8.file.cache.docer.com/storage/1643101707005288200/6ca98564067bf2facea79a4479c4aad1.png" descr="使用动滑轮是否省力.png"/>
          <p:cNvPicPr>
            <a:picLocks noChangeAspect="1"/>
          </p:cNvPicPr>
          <p:nvPr/>
        </p:nvPicPr>
        <p:blipFill>
          <a:blip r:embed="rId3"/>
          <a:stretch>
            <a:fillRect/>
          </a:stretch>
        </p:blipFill>
        <p:spPr>
          <a:xfrm>
            <a:off x="6931660" y="678815"/>
            <a:ext cx="6053455" cy="605345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89635" y="1735455"/>
            <a:ext cx="5295265" cy="521970"/>
          </a:xfrm>
          <a:prstGeom prst="rect">
            <a:avLst/>
          </a:prstGeom>
          <a:noFill/>
        </p:spPr>
        <p:txBody>
          <a:bodyPr wrap="square" rtlCol="0">
            <a:spAutoFit/>
          </a:bodyPr>
          <a:lstStyle/>
          <a:p>
            <a:r>
              <a:rPr lang="zh-CN" sz="2800"/>
              <a:t>演示</a:t>
            </a:r>
            <a:r>
              <a:rPr lang="en-US" altLang="zh-CN" sz="2800"/>
              <a:t>	  </a:t>
            </a:r>
            <a:r>
              <a:rPr lang="zh-CN" altLang="en-US" sz="2800"/>
              <a:t>研究使用动滑轮是否省功</a:t>
            </a:r>
          </a:p>
        </p:txBody>
      </p:sp>
      <p:pic>
        <p:nvPicPr>
          <p:cNvPr id="12" name="20250521_104707">
            <a:hlinkClick r:id="" action="ppaction://media"/>
          </p:cNvPr>
          <p:cNvPicPr/>
          <p:nvPr>
            <a:videoFile r:link="rId2"/>
            <p:extLst>
              <p:ext uri="{DAA4B4D4-6D71-4841-9C94-3DE7FCFB9230}">
                <p14:media xmlns:p14="http://schemas.microsoft.com/office/powerpoint/2010/main" r:embed="rId3">
                  <p14:trim st="6028"/>
                </p14:media>
              </p:ext>
            </p:extLst>
          </p:nvPr>
        </p:nvPicPr>
        <p:blipFill>
          <a:blip r:embed="rId5"/>
          <a:stretch>
            <a:fillRect/>
          </a:stretch>
        </p:blipFill>
        <p:spPr>
          <a:xfrm>
            <a:off x="2311400" y="2383155"/>
            <a:ext cx="7849870" cy="421259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12"/>
                </p:tgtEl>
              </p:cMediaNode>
            </p:vide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89635" y="1735455"/>
            <a:ext cx="5295265" cy="521970"/>
          </a:xfrm>
          <a:prstGeom prst="rect">
            <a:avLst/>
          </a:prstGeom>
          <a:noFill/>
        </p:spPr>
        <p:txBody>
          <a:bodyPr wrap="square" rtlCol="0">
            <a:spAutoFit/>
          </a:bodyPr>
          <a:lstStyle/>
          <a:p>
            <a:r>
              <a:rPr lang="zh-CN" sz="2800"/>
              <a:t>演示</a:t>
            </a:r>
            <a:r>
              <a:rPr lang="en-US" altLang="zh-CN" sz="2800"/>
              <a:t>	  </a:t>
            </a:r>
            <a:r>
              <a:rPr lang="zh-CN" altLang="en-US" sz="2800"/>
              <a:t>研究使用动滑轮是否省功</a:t>
            </a:r>
          </a:p>
        </p:txBody>
      </p:sp>
      <p:sp>
        <p:nvSpPr>
          <p:cNvPr id="10" name="文本框 9"/>
          <p:cNvSpPr txBox="1"/>
          <p:nvPr/>
        </p:nvSpPr>
        <p:spPr>
          <a:xfrm>
            <a:off x="889635" y="2383155"/>
            <a:ext cx="2571115" cy="521970"/>
          </a:xfrm>
          <a:prstGeom prst="rect">
            <a:avLst/>
          </a:prstGeom>
          <a:noFill/>
        </p:spPr>
        <p:txBody>
          <a:bodyPr wrap="square" rtlCol="0">
            <a:spAutoFit/>
          </a:bodyPr>
          <a:lstStyle/>
          <a:p>
            <a:r>
              <a:rPr lang="zh-CN" altLang="en-US" sz="2800"/>
              <a:t>实验数据记录</a:t>
            </a:r>
          </a:p>
        </p:txBody>
      </p:sp>
      <p:graphicFrame>
        <p:nvGraphicFramePr>
          <p:cNvPr id="11" name="表格 10"/>
          <p:cNvGraphicFramePr/>
          <p:nvPr>
            <p:custDataLst>
              <p:tags r:id="rId2"/>
            </p:custDataLst>
          </p:nvPr>
        </p:nvGraphicFramePr>
        <p:xfrm>
          <a:off x="588645" y="3030855"/>
          <a:ext cx="11256645" cy="3064510"/>
        </p:xfrm>
        <a:graphic>
          <a:graphicData uri="http://schemas.openxmlformats.org/drawingml/2006/table">
            <a:tbl>
              <a:tblPr firstRow="1" bandRow="1">
                <a:tableStyleId>{5C22544A-7EE6-4342-B048-85BDC9FD1C3A}</a:tableStyleId>
              </a:tblPr>
              <a:tblGrid>
                <a:gridCol w="1675616">
                  <a:extLst>
                    <a:ext uri="{9D8B030D-6E8A-4147-A177-3AD203B41FA5}">
                      <a16:colId xmlns:a16="http://schemas.microsoft.com/office/drawing/2014/main" val="20000"/>
                    </a:ext>
                  </a:extLst>
                </a:gridCol>
                <a:gridCol w="1738424">
                  <a:extLst>
                    <a:ext uri="{9D8B030D-6E8A-4147-A177-3AD203B41FA5}">
                      <a16:colId xmlns:a16="http://schemas.microsoft.com/office/drawing/2014/main" val="20001"/>
                    </a:ext>
                  </a:extLst>
                </a:gridCol>
                <a:gridCol w="1820928">
                  <a:extLst>
                    <a:ext uri="{9D8B030D-6E8A-4147-A177-3AD203B41FA5}">
                      <a16:colId xmlns:a16="http://schemas.microsoft.com/office/drawing/2014/main" val="20002"/>
                    </a:ext>
                  </a:extLst>
                </a:gridCol>
                <a:gridCol w="1820928">
                  <a:extLst>
                    <a:ext uri="{9D8B030D-6E8A-4147-A177-3AD203B41FA5}">
                      <a16:colId xmlns:a16="http://schemas.microsoft.com/office/drawing/2014/main" val="20003"/>
                    </a:ext>
                  </a:extLst>
                </a:gridCol>
                <a:gridCol w="2086003">
                  <a:extLst>
                    <a:ext uri="{9D8B030D-6E8A-4147-A177-3AD203B41FA5}">
                      <a16:colId xmlns:a16="http://schemas.microsoft.com/office/drawing/2014/main" val="20004"/>
                    </a:ext>
                  </a:extLst>
                </a:gridCol>
                <a:gridCol w="2114746">
                  <a:extLst>
                    <a:ext uri="{9D8B030D-6E8A-4147-A177-3AD203B41FA5}">
                      <a16:colId xmlns:a16="http://schemas.microsoft.com/office/drawing/2014/main" val="20005"/>
                    </a:ext>
                  </a:extLst>
                </a:gridCol>
              </a:tblGrid>
              <a:tr h="851535">
                <a:tc>
                  <a:txBody>
                    <a:bodyPr/>
                    <a:lstStyle/>
                    <a:p>
                      <a:pPr algn="ctr">
                        <a:buNone/>
                      </a:pPr>
                      <a:r>
                        <a:rPr lang="zh-CN" altLang="en-US" sz="2800"/>
                        <a:t>实验次数</a:t>
                      </a:r>
                    </a:p>
                  </a:txBody>
                  <a:tcPr anchor="ctr"/>
                </a:tc>
                <a:tc>
                  <a:txBody>
                    <a:bodyPr/>
                    <a:lstStyle/>
                    <a:p>
                      <a:pPr algn="ctr">
                        <a:buNone/>
                      </a:pPr>
                      <a:r>
                        <a:rPr lang="zh-CN" altLang="en-US" sz="2800"/>
                        <a:t>是否使用动滑轮</a:t>
                      </a:r>
                    </a:p>
                  </a:txBody>
                  <a:tcPr anchor="ctr"/>
                </a:tc>
                <a:tc>
                  <a:txBody>
                    <a:bodyPr/>
                    <a:lstStyle/>
                    <a:p>
                      <a:pPr algn="ctr">
                        <a:buNone/>
                      </a:pPr>
                      <a:r>
                        <a:rPr lang="zh-CN" altLang="en-US" sz="2800"/>
                        <a:t>弹簧测力计示数</a:t>
                      </a:r>
                      <a:r>
                        <a:rPr lang="en-US" altLang="zh-CN" sz="2800" i="1"/>
                        <a:t>F</a:t>
                      </a:r>
                      <a:r>
                        <a:rPr lang="en-US" altLang="zh-CN" sz="2800"/>
                        <a:t>/N</a:t>
                      </a:r>
                    </a:p>
                  </a:txBody>
                  <a:tcPr anchor="ctr"/>
                </a:tc>
                <a:tc>
                  <a:txBody>
                    <a:bodyPr/>
                    <a:lstStyle/>
                    <a:p>
                      <a:pPr algn="ctr">
                        <a:buNone/>
                      </a:pPr>
                      <a:r>
                        <a:rPr lang="zh-CN" altLang="en-US" sz="2800"/>
                        <a:t>钩码移动的距离</a:t>
                      </a:r>
                      <a:r>
                        <a:rPr lang="en-US" altLang="zh-CN" sz="2800" i="1"/>
                        <a:t>s</a:t>
                      </a:r>
                      <a:r>
                        <a:rPr lang="en-US" altLang="zh-CN" sz="2800" i="1" baseline="-25000"/>
                        <a:t>1</a:t>
                      </a:r>
                      <a:r>
                        <a:rPr lang="en-US" altLang="zh-CN" sz="2800"/>
                        <a:t>/m</a:t>
                      </a:r>
                    </a:p>
                  </a:txBody>
                  <a:tcPr anchor="ctr"/>
                </a:tc>
                <a:tc>
                  <a:txBody>
                    <a:bodyPr/>
                    <a:lstStyle/>
                    <a:p>
                      <a:pPr algn="ctr">
                        <a:buNone/>
                      </a:pPr>
                      <a:r>
                        <a:rPr lang="zh-CN" altLang="en-US" sz="2800"/>
                        <a:t>弹簧测力计移动的距离</a:t>
                      </a:r>
                      <a:r>
                        <a:rPr lang="en-US" altLang="zh-CN" sz="2800" i="1"/>
                        <a:t>s</a:t>
                      </a:r>
                      <a:r>
                        <a:rPr lang="en-US" altLang="zh-CN" sz="2800" i="1" baseline="-25000"/>
                        <a:t>2</a:t>
                      </a:r>
                      <a:r>
                        <a:rPr lang="en-US" altLang="zh-CN" sz="2800"/>
                        <a:t>/m</a:t>
                      </a:r>
                    </a:p>
                  </a:txBody>
                  <a:tcPr anchor="ctr"/>
                </a:tc>
                <a:tc>
                  <a:txBody>
                    <a:bodyPr/>
                    <a:lstStyle/>
                    <a:p>
                      <a:pPr algn="ctr">
                        <a:buNone/>
                      </a:pPr>
                      <a:r>
                        <a:rPr lang="zh-CN" altLang="en-US" sz="2800"/>
                        <a:t>弹簧测力计所做的功</a:t>
                      </a:r>
                      <a:r>
                        <a:rPr lang="en-US" altLang="zh-CN" sz="2800" i="1"/>
                        <a:t>W</a:t>
                      </a:r>
                      <a:r>
                        <a:rPr lang="en-US" altLang="zh-CN" sz="2800"/>
                        <a:t>/J</a:t>
                      </a:r>
                    </a:p>
                  </a:txBody>
                  <a:tcPr anchor="ctr"/>
                </a:tc>
                <a:extLst>
                  <a:ext uri="{0D108BD9-81ED-4DB2-BD59-A6C34878D82A}">
                    <a16:rowId xmlns:a16="http://schemas.microsoft.com/office/drawing/2014/main" val="10000"/>
                  </a:ext>
                </a:extLst>
              </a:tr>
              <a:tr h="851535">
                <a:tc>
                  <a:txBody>
                    <a:bodyPr/>
                    <a:lstStyle/>
                    <a:p>
                      <a:pPr algn="ctr">
                        <a:buNone/>
                      </a:pPr>
                      <a:r>
                        <a:rPr lang="en-US" altLang="zh-CN" sz="2800"/>
                        <a:t>1</a:t>
                      </a:r>
                    </a:p>
                  </a:txBody>
                  <a:tcPr anchor="ctr"/>
                </a:tc>
                <a:tc>
                  <a:txBody>
                    <a:bodyPr/>
                    <a:lstStyle/>
                    <a:p>
                      <a:pPr algn="ctr">
                        <a:buNone/>
                      </a:pPr>
                      <a:r>
                        <a:rPr lang="zh-CN" altLang="en-US" sz="2800"/>
                        <a:t>否</a:t>
                      </a:r>
                    </a:p>
                  </a:txBody>
                  <a:tcPr anchor="ctr"/>
                </a:tc>
                <a:tc>
                  <a:txBody>
                    <a:bodyPr/>
                    <a:lstStyle/>
                    <a:p>
                      <a:pPr algn="ctr">
                        <a:buNone/>
                      </a:pPr>
                      <a:r>
                        <a:rPr lang="en-US" altLang="zh-CN" sz="2800"/>
                        <a:t>2</a:t>
                      </a:r>
                    </a:p>
                  </a:txBody>
                  <a:tcPr anchor="ctr"/>
                </a:tc>
                <a:tc>
                  <a:txBody>
                    <a:bodyPr/>
                    <a:lstStyle/>
                    <a:p>
                      <a:pPr algn="ctr">
                        <a:buNone/>
                      </a:pPr>
                      <a:r>
                        <a:rPr lang="en-US" altLang="zh-CN" sz="2800"/>
                        <a:t>0.1</a:t>
                      </a:r>
                    </a:p>
                  </a:txBody>
                  <a:tcPr anchor="ctr"/>
                </a:tc>
                <a:tc>
                  <a:txBody>
                    <a:bodyPr/>
                    <a:lstStyle/>
                    <a:p>
                      <a:pPr algn="ctr">
                        <a:buNone/>
                      </a:pPr>
                      <a:r>
                        <a:rPr lang="en-US" altLang="zh-CN" sz="2800"/>
                        <a:t>0.1</a:t>
                      </a:r>
                    </a:p>
                  </a:txBody>
                  <a:tcPr anchor="ctr"/>
                </a:tc>
                <a:tc>
                  <a:txBody>
                    <a:bodyPr/>
                    <a:lstStyle/>
                    <a:p>
                      <a:pPr algn="ctr">
                        <a:buNone/>
                      </a:pPr>
                      <a:r>
                        <a:rPr lang="en-US" altLang="zh-CN" sz="2800"/>
                        <a:t>0.2</a:t>
                      </a:r>
                    </a:p>
                  </a:txBody>
                  <a:tcPr anchor="ctr"/>
                </a:tc>
                <a:extLst>
                  <a:ext uri="{0D108BD9-81ED-4DB2-BD59-A6C34878D82A}">
                    <a16:rowId xmlns:a16="http://schemas.microsoft.com/office/drawing/2014/main" val="10001"/>
                  </a:ext>
                </a:extLst>
              </a:tr>
              <a:tr h="841375">
                <a:tc>
                  <a:txBody>
                    <a:bodyPr/>
                    <a:lstStyle/>
                    <a:p>
                      <a:pPr algn="ctr">
                        <a:buNone/>
                      </a:pPr>
                      <a:r>
                        <a:rPr lang="en-US" altLang="zh-CN" sz="2800"/>
                        <a:t>2</a:t>
                      </a:r>
                    </a:p>
                  </a:txBody>
                  <a:tcPr anchor="ctr"/>
                </a:tc>
                <a:tc>
                  <a:txBody>
                    <a:bodyPr/>
                    <a:lstStyle/>
                    <a:p>
                      <a:pPr algn="ctr">
                        <a:buNone/>
                      </a:pPr>
                      <a:r>
                        <a:rPr lang="zh-CN" altLang="en-US" sz="2800"/>
                        <a:t>是</a:t>
                      </a:r>
                    </a:p>
                  </a:txBody>
                  <a:tcPr anchor="ctr"/>
                </a:tc>
                <a:tc>
                  <a:txBody>
                    <a:bodyPr/>
                    <a:lstStyle/>
                    <a:p>
                      <a:pPr algn="ctr">
                        <a:buNone/>
                      </a:pPr>
                      <a:r>
                        <a:rPr lang="en-US" altLang="zh-CN" sz="2800"/>
                        <a:t>1.25</a:t>
                      </a:r>
                    </a:p>
                  </a:txBody>
                  <a:tcPr anchor="ctr"/>
                </a:tc>
                <a:tc>
                  <a:txBody>
                    <a:bodyPr/>
                    <a:lstStyle/>
                    <a:p>
                      <a:pPr algn="ctr">
                        <a:buNone/>
                      </a:pPr>
                      <a:r>
                        <a:rPr lang="en-US" altLang="zh-CN" sz="2800"/>
                        <a:t>0.1</a:t>
                      </a:r>
                    </a:p>
                  </a:txBody>
                  <a:tcPr anchor="ctr"/>
                </a:tc>
                <a:tc>
                  <a:txBody>
                    <a:bodyPr/>
                    <a:lstStyle/>
                    <a:p>
                      <a:pPr algn="ctr">
                        <a:buNone/>
                      </a:pPr>
                      <a:r>
                        <a:rPr lang="en-US" altLang="zh-CN" sz="2800"/>
                        <a:t>0.2</a:t>
                      </a:r>
                    </a:p>
                  </a:txBody>
                  <a:tcPr anchor="ctr"/>
                </a:tc>
                <a:tc>
                  <a:txBody>
                    <a:bodyPr/>
                    <a:lstStyle/>
                    <a:p>
                      <a:pPr algn="ctr">
                        <a:buNone/>
                      </a:pPr>
                      <a:r>
                        <a:rPr lang="en-US" altLang="zh-CN" sz="2800"/>
                        <a:t>0.25</a:t>
                      </a:r>
                    </a:p>
                  </a:txBody>
                  <a:tcPr anchor="ctr"/>
                </a:tc>
                <a:extLst>
                  <a:ext uri="{0D108BD9-81ED-4DB2-BD59-A6C34878D82A}">
                    <a16:rowId xmlns:a16="http://schemas.microsoft.com/office/drawing/2014/main" val="10002"/>
                  </a:ext>
                </a:extLst>
              </a:tr>
            </a:tbl>
          </a:graphicData>
        </a:graphic>
      </p:graphicFrame>
      <p:sp>
        <p:nvSpPr>
          <p:cNvPr id="12" name="圆角矩形 11"/>
          <p:cNvSpPr/>
          <p:nvPr/>
        </p:nvSpPr>
        <p:spPr>
          <a:xfrm>
            <a:off x="10059035" y="4407535"/>
            <a:ext cx="1482725" cy="1541145"/>
          </a:xfrm>
          <a:prstGeom prst="roundRect">
            <a:avLst/>
          </a:prstGeom>
          <a:noFill/>
          <a:ln w="34925" cmpd="sng">
            <a:solidFill>
              <a:srgbClr val="FF0000"/>
            </a:solidFill>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89635" y="1735455"/>
            <a:ext cx="5295265" cy="521970"/>
          </a:xfrm>
          <a:prstGeom prst="rect">
            <a:avLst/>
          </a:prstGeom>
          <a:noFill/>
        </p:spPr>
        <p:txBody>
          <a:bodyPr wrap="square" rtlCol="0">
            <a:spAutoFit/>
          </a:bodyPr>
          <a:lstStyle/>
          <a:p>
            <a:r>
              <a:rPr lang="zh-CN" sz="2800"/>
              <a:t>演示</a:t>
            </a:r>
            <a:r>
              <a:rPr lang="en-US" altLang="zh-CN" sz="2800"/>
              <a:t>	  </a:t>
            </a:r>
            <a:r>
              <a:rPr lang="zh-CN" altLang="en-US" sz="2800"/>
              <a:t>研究使用动滑轮是否省功</a:t>
            </a:r>
          </a:p>
        </p:txBody>
      </p:sp>
      <p:sp>
        <p:nvSpPr>
          <p:cNvPr id="10" name="文本框 9"/>
          <p:cNvSpPr txBox="1"/>
          <p:nvPr/>
        </p:nvSpPr>
        <p:spPr>
          <a:xfrm>
            <a:off x="889635" y="2383155"/>
            <a:ext cx="1737995" cy="521970"/>
          </a:xfrm>
          <a:prstGeom prst="rect">
            <a:avLst/>
          </a:prstGeom>
          <a:noFill/>
        </p:spPr>
        <p:txBody>
          <a:bodyPr wrap="square" rtlCol="0">
            <a:spAutoFit/>
          </a:bodyPr>
          <a:lstStyle/>
          <a:p>
            <a:r>
              <a:rPr lang="zh-CN" altLang="en-US" sz="2800"/>
              <a:t>实验结论</a:t>
            </a:r>
          </a:p>
        </p:txBody>
      </p:sp>
      <p:sp>
        <p:nvSpPr>
          <p:cNvPr id="11" name="文本框 10"/>
          <p:cNvSpPr txBox="1"/>
          <p:nvPr/>
        </p:nvSpPr>
        <p:spPr>
          <a:xfrm>
            <a:off x="889635" y="3100070"/>
            <a:ext cx="5614670" cy="2676525"/>
          </a:xfrm>
          <a:prstGeom prst="rect">
            <a:avLst/>
          </a:prstGeom>
          <a:noFill/>
        </p:spPr>
        <p:txBody>
          <a:bodyPr wrap="square" rtlCol="0">
            <a:spAutoFit/>
          </a:bodyPr>
          <a:lstStyle/>
          <a:p>
            <a:pPr>
              <a:lnSpc>
                <a:spcPct val="150000"/>
              </a:lnSpc>
            </a:pPr>
            <a:r>
              <a:rPr lang="zh-CN" altLang="en-US" sz="2800"/>
              <a:t>实验结果表明，</a:t>
            </a:r>
          </a:p>
          <a:p>
            <a:pPr indent="711200" fontAlgn="auto">
              <a:lnSpc>
                <a:spcPct val="150000"/>
              </a:lnSpc>
              <a:extLst>
                <a:ext uri="{35155182-B16C-46BC-9424-99874614C6A1}">
                  <wpsdc:indentchars xmlns:wpsdc="http://www.wps.cn/officeDocument/2017/drawingmlCustomData" xmlns="" val="200" checksum="3773799597"/>
                </a:ext>
              </a:extLst>
            </a:pPr>
            <a:r>
              <a:rPr lang="zh-CN" altLang="en-US" sz="2800" b="1"/>
              <a:t>虽然在两次实验中钩码被提升了相同高度，但</a:t>
            </a:r>
            <a:r>
              <a:rPr lang="zh-CN" altLang="en-US" sz="2800" b="1">
                <a:solidFill>
                  <a:schemeClr val="accent5"/>
                </a:solidFill>
              </a:rPr>
              <a:t>第二次实验中拉力做的功要多一些</a:t>
            </a:r>
            <a:r>
              <a:rPr lang="zh-CN" altLang="en-US" sz="2800"/>
              <a:t>。</a:t>
            </a:r>
          </a:p>
        </p:txBody>
      </p:sp>
      <p:pic>
        <p:nvPicPr>
          <p:cNvPr id="12" name="https://img8.file.cache.docer.com/storage/1643101707005288200/6ca98564067bf2facea79a4479c4aad1.png" descr="使用动滑轮是否省力.png"/>
          <p:cNvPicPr>
            <a:picLocks noChangeAspect="1"/>
          </p:cNvPicPr>
          <p:nvPr/>
        </p:nvPicPr>
        <p:blipFill>
          <a:blip r:embed="rId3"/>
          <a:stretch>
            <a:fillRect/>
          </a:stretch>
        </p:blipFill>
        <p:spPr>
          <a:xfrm>
            <a:off x="6931660" y="678815"/>
            <a:ext cx="6053455" cy="605345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89635" y="1735455"/>
            <a:ext cx="4024630" cy="521970"/>
          </a:xfrm>
          <a:prstGeom prst="rect">
            <a:avLst/>
          </a:prstGeom>
          <a:noFill/>
        </p:spPr>
        <p:txBody>
          <a:bodyPr wrap="square" rtlCol="0">
            <a:spAutoFit/>
          </a:bodyPr>
          <a:lstStyle/>
          <a:p>
            <a:r>
              <a:rPr lang="zh-CN" sz="2800"/>
              <a:t>有用功、额外功和总功</a:t>
            </a:r>
          </a:p>
        </p:txBody>
      </p:sp>
      <p:sp>
        <p:nvSpPr>
          <p:cNvPr id="11" name="文本框 10"/>
          <p:cNvSpPr txBox="1"/>
          <p:nvPr/>
        </p:nvSpPr>
        <p:spPr>
          <a:xfrm>
            <a:off x="889635" y="2257425"/>
            <a:ext cx="6146800" cy="2030095"/>
          </a:xfrm>
          <a:prstGeom prst="rect">
            <a:avLst/>
          </a:prstGeom>
          <a:noFill/>
        </p:spPr>
        <p:txBody>
          <a:bodyPr wrap="square" rtlCol="0">
            <a:spAutoFit/>
          </a:bodyPr>
          <a:lstStyle/>
          <a:p>
            <a:pPr>
              <a:lnSpc>
                <a:spcPct val="150000"/>
              </a:lnSpc>
            </a:pPr>
            <a:r>
              <a:rPr lang="zh-CN" altLang="en-US" sz="2800">
                <a:latin typeface="方正教材规范楷体_GBK" panose="02000000000000000000" charset="-122"/>
                <a:ea typeface="方正教材规范楷体_GBK" panose="02000000000000000000" charset="-122"/>
              </a:rPr>
              <a:t>在第二次实验中</a:t>
            </a:r>
            <a:r>
              <a:rPr lang="zh-CN" altLang="en-US" sz="2800"/>
              <a:t>，将</a:t>
            </a:r>
            <a:r>
              <a:rPr lang="zh-CN" altLang="en-US" sz="2800" b="1">
                <a:solidFill>
                  <a:schemeClr val="accent5"/>
                </a:solidFill>
              </a:rPr>
              <a:t>钩码提升一定的高度</a:t>
            </a:r>
            <a:r>
              <a:rPr lang="zh-CN" altLang="en-US" sz="2800"/>
              <a:t>是我们的</a:t>
            </a:r>
            <a:r>
              <a:rPr lang="zh-CN" altLang="en-US" sz="2800" b="1">
                <a:solidFill>
                  <a:schemeClr val="accent5"/>
                </a:solidFill>
              </a:rPr>
              <a:t>工作目的</a:t>
            </a:r>
            <a:r>
              <a:rPr lang="zh-CN" altLang="en-US" sz="2800"/>
              <a:t>，</a:t>
            </a:r>
            <a:r>
              <a:rPr lang="zh-CN" altLang="en-US" sz="2800" b="1">
                <a:solidFill>
                  <a:schemeClr val="accent5"/>
                </a:solidFill>
              </a:rPr>
              <a:t>动滑轮对钩码的拉力所做的功叫作有用功</a:t>
            </a:r>
            <a:r>
              <a:rPr lang="zh-CN" altLang="en-US" sz="2800"/>
              <a:t>。</a:t>
            </a:r>
          </a:p>
        </p:txBody>
      </p:sp>
      <p:pic>
        <p:nvPicPr>
          <p:cNvPr id="13" name="https://img8.file.cache.docer.com/storage/1643101707005288200/6ca98564067bf2facea79a4479c4aad1.png" descr="使用动滑轮是否省力.png"/>
          <p:cNvPicPr>
            <a:picLocks noChangeAspect="1"/>
          </p:cNvPicPr>
          <p:nvPr/>
        </p:nvPicPr>
        <p:blipFill>
          <a:blip r:embed="rId3"/>
          <a:srcRect l="45117"/>
          <a:stretch>
            <a:fillRect/>
          </a:stretch>
        </p:blipFill>
        <p:spPr>
          <a:xfrm>
            <a:off x="8152765" y="621665"/>
            <a:ext cx="3322320" cy="6053455"/>
          </a:xfrm>
          <a:prstGeom prst="rect">
            <a:avLst/>
          </a:prstGeom>
        </p:spPr>
      </p:pic>
      <p:sp>
        <p:nvSpPr>
          <p:cNvPr id="12" name="椭圆 11"/>
          <p:cNvSpPr/>
          <p:nvPr/>
        </p:nvSpPr>
        <p:spPr>
          <a:xfrm>
            <a:off x="8705215" y="5492750"/>
            <a:ext cx="1228725" cy="1165860"/>
          </a:xfrm>
          <a:prstGeom prst="ellipse">
            <a:avLst/>
          </a:prstGeom>
          <a:noFill/>
          <a:ln w="28575" cmpd="dbl">
            <a:solidFill>
              <a:srgbClr val="FF0000"/>
            </a:solidFill>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4" name="组合 13"/>
          <p:cNvGrpSpPr/>
          <p:nvPr/>
        </p:nvGrpSpPr>
        <p:grpSpPr>
          <a:xfrm>
            <a:off x="334900" y="447836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889635" y="4322445"/>
            <a:ext cx="5654040" cy="521970"/>
          </a:xfrm>
          <a:prstGeom prst="rect">
            <a:avLst/>
          </a:prstGeom>
          <a:noFill/>
        </p:spPr>
        <p:txBody>
          <a:bodyPr wrap="square" rtlCol="0">
            <a:spAutoFit/>
          </a:bodyPr>
          <a:lstStyle/>
          <a:p>
            <a:r>
              <a:rPr lang="zh-CN" altLang="en-US" sz="2800" b="1"/>
              <a:t>有用功：</a:t>
            </a:r>
            <a:r>
              <a:rPr lang="zh-CN" altLang="en-US" sz="2800" b="1">
                <a:solidFill>
                  <a:srgbClr val="FF0000"/>
                </a:solidFill>
              </a:rPr>
              <a:t>直接对物体所做的功</a:t>
            </a:r>
            <a:r>
              <a:rPr lang="zh-CN" altLang="en-US" sz="2800"/>
              <a:t>。</a:t>
            </a:r>
          </a:p>
        </p:txBody>
      </p:sp>
      <p:sp>
        <p:nvSpPr>
          <p:cNvPr id="18" name="文本框 17"/>
          <p:cNvSpPr txBox="1"/>
          <p:nvPr/>
        </p:nvSpPr>
        <p:spPr>
          <a:xfrm>
            <a:off x="889635" y="5677535"/>
            <a:ext cx="6146800" cy="521970"/>
          </a:xfrm>
          <a:prstGeom prst="rect">
            <a:avLst/>
          </a:prstGeom>
          <a:noFill/>
          <a:ln w="34925" cmpd="sng">
            <a:solidFill>
              <a:schemeClr val="accent1"/>
            </a:solidFill>
            <a:prstDash val="sysDot"/>
          </a:ln>
        </p:spPr>
        <p:txBody>
          <a:bodyPr wrap="square" rtlCol="0">
            <a:spAutoFit/>
            <a:scene3d>
              <a:camera prst="orthographicFront"/>
              <a:lightRig rig="threePt" dir="t"/>
            </a:scene3d>
          </a:bodyPr>
          <a:lstStyle/>
          <a:p>
            <a:pPr algn="ctr"/>
            <a:r>
              <a:rPr lang="zh-CN" altLang="en-US" sz="2800" b="1">
                <a:solidFill>
                  <a:schemeClr val="tx1"/>
                </a:solidFill>
                <a:effectLst>
                  <a:outerShdw blurRad="38100" dist="19050" dir="2700000" algn="tl" rotWithShape="0">
                    <a:schemeClr val="dk1">
                      <a:alpha val="40000"/>
                    </a:schemeClr>
                  </a:outerShdw>
                </a:effectLst>
              </a:rPr>
              <a:t>有用功是为了实现</a:t>
            </a:r>
            <a:r>
              <a:rPr lang="zh-CN" altLang="en-US" sz="2800" b="1">
                <a:solidFill>
                  <a:srgbClr val="FF0000"/>
                </a:solidFill>
                <a:effectLst>
                  <a:outerShdw blurRad="38100" dist="19050" dir="2700000" algn="tl" rotWithShape="0">
                    <a:schemeClr val="dk1">
                      <a:alpha val="40000"/>
                    </a:schemeClr>
                  </a:outerShdw>
                </a:effectLst>
              </a:rPr>
              <a:t>工作目的</a:t>
            </a:r>
            <a:r>
              <a:rPr lang="zh-CN" altLang="en-US" sz="2800" b="1">
                <a:solidFill>
                  <a:schemeClr val="tx1"/>
                </a:solidFill>
                <a:effectLst>
                  <a:outerShdw blurRad="38100" dist="19050" dir="2700000" algn="tl" rotWithShape="0">
                    <a:schemeClr val="dk1">
                      <a:alpha val="40000"/>
                    </a:schemeClr>
                  </a:outerShdw>
                </a:effectLst>
              </a:rPr>
              <a:t>而做的功。</a:t>
            </a:r>
          </a:p>
        </p:txBody>
      </p:sp>
      <p:sp>
        <p:nvSpPr>
          <p:cNvPr id="19" name="文本框 18"/>
          <p:cNvSpPr txBox="1"/>
          <p:nvPr/>
        </p:nvSpPr>
        <p:spPr>
          <a:xfrm>
            <a:off x="889635" y="4935220"/>
            <a:ext cx="1215390" cy="521970"/>
          </a:xfrm>
          <a:prstGeom prst="rect">
            <a:avLst/>
          </a:prstGeom>
          <a:noFill/>
        </p:spPr>
        <p:txBody>
          <a:bodyPr wrap="square" rtlCol="0">
            <a:spAutoFit/>
          </a:bodyPr>
          <a:lstStyle/>
          <a:p>
            <a:r>
              <a:rPr lang="zh-CN" altLang="en-US" sz="2800" b="1"/>
              <a:t>符号：</a:t>
            </a:r>
          </a:p>
        </p:txBody>
      </p:sp>
      <p:sp>
        <p:nvSpPr>
          <p:cNvPr id="20" name="文本框 19"/>
          <p:cNvSpPr txBox="1"/>
          <p:nvPr/>
        </p:nvSpPr>
        <p:spPr>
          <a:xfrm>
            <a:off x="2023745" y="4935220"/>
            <a:ext cx="1059815" cy="521970"/>
          </a:xfrm>
          <a:prstGeom prst="rect">
            <a:avLst/>
          </a:prstGeom>
          <a:noFill/>
        </p:spPr>
        <p:txBody>
          <a:bodyPr wrap="square" rtlCol="0">
            <a:spAutoFit/>
          </a:bodyPr>
          <a:lstStyle/>
          <a:p>
            <a:r>
              <a:rPr lang="en-US" altLang="zh-CN" sz="2800" b="1" i="1"/>
              <a:t>W</a:t>
            </a:r>
            <a:r>
              <a:rPr lang="zh-CN" altLang="en-US" sz="2800" b="1" baseline="-25000"/>
              <a:t>有用</a:t>
            </a:r>
          </a:p>
        </p:txBody>
      </p:sp>
      <p:grpSp>
        <p:nvGrpSpPr>
          <p:cNvPr id="21" name="组合 20"/>
          <p:cNvGrpSpPr/>
          <p:nvPr/>
        </p:nvGrpSpPr>
        <p:grpSpPr>
          <a:xfrm>
            <a:off x="334900" y="5091142"/>
            <a:ext cx="295322" cy="210471"/>
            <a:chOff x="435463" y="1226414"/>
            <a:chExt cx="295380" cy="210512"/>
          </a:xfrm>
        </p:grpSpPr>
        <p:sp>
          <p:nvSpPr>
            <p:cNvPr id="22" name="矩形 2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p:tgtEl>
                                          <p:spTgt spid="20"/>
                                        </p:tgtEl>
                                        <p:attrNameLst>
                                          <p:attrName>ppt_y</p:attrName>
                                        </p:attrNameLst>
                                      </p:cBhvr>
                                      <p:tavLst>
                                        <p:tav tm="0">
                                          <p:val>
                                            <p:strVal val="#ppt_y+#ppt_h*1.125000"/>
                                          </p:val>
                                        </p:tav>
                                        <p:tav tm="100000">
                                          <p:val>
                                            <p:strVal val="#ppt_y"/>
                                          </p:val>
                                        </p:tav>
                                      </p:tavLst>
                                    </p:anim>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7" grpId="0"/>
      <p:bldP spid="18" grpId="0" bldLvl="0" animBg="1"/>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89635" y="1026160"/>
            <a:ext cx="4023995"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有用功和额外功</a:t>
            </a:r>
          </a:p>
        </p:txBody>
      </p:sp>
      <p:grpSp>
        <p:nvGrpSpPr>
          <p:cNvPr id="2" name="组合 1"/>
          <p:cNvGrpSpPr/>
          <p:nvPr/>
        </p:nvGrpSpPr>
        <p:grpSpPr>
          <a:xfrm>
            <a:off x="334900" y="18913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89635" y="1735455"/>
            <a:ext cx="4024630" cy="521970"/>
          </a:xfrm>
          <a:prstGeom prst="rect">
            <a:avLst/>
          </a:prstGeom>
          <a:noFill/>
        </p:spPr>
        <p:txBody>
          <a:bodyPr wrap="square" rtlCol="0">
            <a:spAutoFit/>
          </a:bodyPr>
          <a:lstStyle/>
          <a:p>
            <a:r>
              <a:rPr lang="zh-CN" sz="2800"/>
              <a:t>有用功、额外功和总功</a:t>
            </a:r>
          </a:p>
        </p:txBody>
      </p:sp>
      <p:sp>
        <p:nvSpPr>
          <p:cNvPr id="18" name="文本框 17"/>
          <p:cNvSpPr txBox="1"/>
          <p:nvPr/>
        </p:nvSpPr>
        <p:spPr>
          <a:xfrm>
            <a:off x="889635" y="2383155"/>
            <a:ext cx="4684395" cy="1383665"/>
          </a:xfrm>
          <a:prstGeom prst="rect">
            <a:avLst/>
          </a:prstGeom>
          <a:noFill/>
        </p:spPr>
        <p:txBody>
          <a:bodyPr wrap="square" rtlCol="0">
            <a:spAutoFit/>
          </a:bodyPr>
          <a:lstStyle/>
          <a:p>
            <a:pPr>
              <a:lnSpc>
                <a:spcPct val="150000"/>
              </a:lnSpc>
            </a:pPr>
            <a:r>
              <a:rPr lang="zh-CN" altLang="en-US" sz="2800"/>
              <a:t>弹簧测力计的拉力所做的功，叫作</a:t>
            </a:r>
            <a:r>
              <a:rPr lang="zh-CN" altLang="en-US" sz="2800" b="1">
                <a:solidFill>
                  <a:schemeClr val="accent5"/>
                </a:solidFill>
              </a:rPr>
              <a:t>总功</a:t>
            </a:r>
            <a:r>
              <a:rPr lang="zh-CN" altLang="en-US" sz="2800"/>
              <a:t>。</a:t>
            </a:r>
          </a:p>
        </p:txBody>
      </p:sp>
      <p:pic>
        <p:nvPicPr>
          <p:cNvPr id="19" name="https://img8.file.cache.docer.com/storage/1643101707005288200/6ca98564067bf2facea79a4479c4aad1.png" descr="使用动滑轮是否省力.png"/>
          <p:cNvPicPr>
            <a:picLocks noChangeAspect="1"/>
          </p:cNvPicPr>
          <p:nvPr/>
        </p:nvPicPr>
        <p:blipFill>
          <a:blip r:embed="rId4"/>
          <a:srcRect l="45117"/>
          <a:stretch>
            <a:fillRect/>
          </a:stretch>
        </p:blipFill>
        <p:spPr>
          <a:xfrm>
            <a:off x="8152765" y="621665"/>
            <a:ext cx="3322320" cy="6053455"/>
          </a:xfrm>
          <a:prstGeom prst="rect">
            <a:avLst/>
          </a:prstGeom>
        </p:spPr>
      </p:pic>
      <p:sp>
        <p:nvSpPr>
          <p:cNvPr id="20" name="椭圆 19"/>
          <p:cNvSpPr/>
          <p:nvPr/>
        </p:nvSpPr>
        <p:spPr>
          <a:xfrm>
            <a:off x="9208770" y="1169035"/>
            <a:ext cx="813435" cy="3301365"/>
          </a:xfrm>
          <a:prstGeom prst="ellipse">
            <a:avLst/>
          </a:prstGeom>
          <a:noFill/>
          <a:ln w="28575" cmpd="dbl">
            <a:solidFill>
              <a:srgbClr val="FF0000"/>
            </a:solidFill>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nvSpPr>
        <p:spPr>
          <a:xfrm>
            <a:off x="889635" y="3892550"/>
            <a:ext cx="1215390" cy="521970"/>
          </a:xfrm>
          <a:prstGeom prst="rect">
            <a:avLst/>
          </a:prstGeom>
          <a:noFill/>
        </p:spPr>
        <p:txBody>
          <a:bodyPr wrap="square" rtlCol="0">
            <a:spAutoFit/>
          </a:bodyPr>
          <a:lstStyle/>
          <a:p>
            <a:r>
              <a:rPr lang="zh-CN" altLang="en-US" sz="2800" b="1"/>
              <a:t>符号：</a:t>
            </a:r>
          </a:p>
        </p:txBody>
      </p:sp>
      <p:sp>
        <p:nvSpPr>
          <p:cNvPr id="22" name="文本框 21"/>
          <p:cNvSpPr txBox="1"/>
          <p:nvPr/>
        </p:nvSpPr>
        <p:spPr>
          <a:xfrm>
            <a:off x="2023745" y="3892550"/>
            <a:ext cx="1059815" cy="521970"/>
          </a:xfrm>
          <a:prstGeom prst="rect">
            <a:avLst/>
          </a:prstGeom>
          <a:noFill/>
        </p:spPr>
        <p:txBody>
          <a:bodyPr wrap="square" rtlCol="0">
            <a:spAutoFit/>
          </a:bodyPr>
          <a:lstStyle/>
          <a:p>
            <a:r>
              <a:rPr lang="en-US" altLang="zh-CN" sz="2800" b="1" i="1"/>
              <a:t>W</a:t>
            </a:r>
            <a:r>
              <a:rPr lang="zh-CN" altLang="en-US" sz="2800" b="1" baseline="-25000"/>
              <a:t>总</a:t>
            </a:r>
          </a:p>
        </p:txBody>
      </p:sp>
      <p:grpSp>
        <p:nvGrpSpPr>
          <p:cNvPr id="23" name="组合 22"/>
          <p:cNvGrpSpPr/>
          <p:nvPr/>
        </p:nvGrpSpPr>
        <p:grpSpPr>
          <a:xfrm>
            <a:off x="334900" y="4048472"/>
            <a:ext cx="295322" cy="210471"/>
            <a:chOff x="435463" y="1226414"/>
            <a:chExt cx="295380" cy="210512"/>
          </a:xfrm>
        </p:grpSpPr>
        <p:sp>
          <p:nvSpPr>
            <p:cNvPr id="24" name="矩形 2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p:cNvSpPr txBox="1"/>
          <p:nvPr/>
        </p:nvSpPr>
        <p:spPr>
          <a:xfrm>
            <a:off x="889635" y="4802505"/>
            <a:ext cx="5835015" cy="521970"/>
          </a:xfrm>
          <a:prstGeom prst="rect">
            <a:avLst/>
          </a:prstGeom>
          <a:noFill/>
          <a:ln w="34925" cmpd="sng">
            <a:solidFill>
              <a:schemeClr val="accent6"/>
            </a:solidFill>
            <a:prstDash val="sysDot"/>
          </a:ln>
        </p:spPr>
        <p:txBody>
          <a:bodyPr wrap="square" rtlCol="0">
            <a:spAutoFit/>
            <a:scene3d>
              <a:camera prst="orthographicFront"/>
              <a:lightRig rig="threePt" dir="t"/>
            </a:scene3d>
          </a:bodyPr>
          <a:lstStyle/>
          <a:p>
            <a:pPr algn="ctr"/>
            <a:r>
              <a:rPr lang="zh-CN" altLang="en-US" sz="2800" b="1">
                <a:solidFill>
                  <a:schemeClr val="tx1"/>
                </a:solidFill>
                <a:effectLst>
                  <a:outerShdw blurRad="38100" dist="19050" dir="2700000" algn="tl" rotWithShape="0">
                    <a:schemeClr val="dk1">
                      <a:alpha val="40000"/>
                    </a:schemeClr>
                  </a:outerShdw>
                </a:effectLst>
              </a:rPr>
              <a:t>总功是物体提升过程中实际做的功。</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p:tgtEl>
                                          <p:spTgt spid="20"/>
                                        </p:tgtEl>
                                        <p:attrNameLst>
                                          <p:attrName>ppt_y</p:attrName>
                                        </p:attrNameLst>
                                      </p:cBhvr>
                                      <p:tavLst>
                                        <p:tav tm="0">
                                          <p:val>
                                            <p:strVal val="#ppt_y+#ppt_h*1.125000"/>
                                          </p:val>
                                        </p:tav>
                                        <p:tav tm="100000">
                                          <p:val>
                                            <p:strVal val="#ppt_y"/>
                                          </p:val>
                                        </p:tav>
                                      </p:tavLst>
                                    </p:anim>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bldLvl="0" animBg="1"/>
      <p:bldP spid="21" grpId="0"/>
      <p:bldP spid="22" grpId="0"/>
      <p:bldP spid="2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886*200"/>
  <p:tag name="TABLE_ENDDRAG_RECT" val="46*238*886*200"/>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1077</Words>
  <Application>Microsoft Office PowerPoint</Application>
  <PresentationFormat>宽屏</PresentationFormat>
  <Paragraphs>125</Paragraphs>
  <Slides>20</Slides>
  <Notes>1</Notes>
  <HiddenSlides>0</HiddenSlides>
  <MMClips>1</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20</vt:i4>
      </vt:variant>
    </vt:vector>
  </HeadingPairs>
  <TitlesOfParts>
    <vt:vector size="30" baseType="lpstr">
      <vt:lpstr>方正教材规范楷体_GBK</vt:lpstr>
      <vt:lpstr>宋体</vt:lpstr>
      <vt:lpstr>微软雅黑</vt:lpstr>
      <vt:lpstr>Arial</vt:lpstr>
      <vt:lpstr>Calibri</vt:lpstr>
      <vt:lpstr>Cambria Math</vt:lpstr>
      <vt:lpstr>Times New Roman</vt:lpstr>
      <vt:lpstr>木牍原创课件-封面</vt:lpstr>
      <vt:lpstr>木牍原创课件-目录</vt:lpstr>
      <vt:lpstr>木牍原创课件-内文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1</cp:revision>
  <dcterms:created xsi:type="dcterms:W3CDTF">2019-06-19T02:08:00Z</dcterms:created>
  <dcterms:modified xsi:type="dcterms:W3CDTF">2025-06-05T22:41:32Z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BDCA6CC7CC9A40ECAF8CDAC1377E0517_11</vt:lpwstr>
  </property>
</Properties>
</file>