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7"/>
  </p:notesMasterIdLst>
  <p:sldIdLst>
    <p:sldId id="396" r:id="rId3"/>
    <p:sldId id="293" r:id="rId4"/>
    <p:sldId id="516" r:id="rId5"/>
    <p:sldId id="517" r:id="rId6"/>
    <p:sldId id="423" r:id="rId7"/>
    <p:sldId id="510" r:id="rId8"/>
    <p:sldId id="433" r:id="rId9"/>
    <p:sldId id="507" r:id="rId10"/>
    <p:sldId id="519" r:id="rId11"/>
    <p:sldId id="520" r:id="rId12"/>
    <p:sldId id="511" r:id="rId13"/>
    <p:sldId id="521" r:id="rId14"/>
    <p:sldId id="522" r:id="rId15"/>
    <p:sldId id="513" r:id="rId16"/>
    <p:sldId id="424" r:id="rId17"/>
    <p:sldId id="425" r:id="rId18"/>
    <p:sldId id="472" r:id="rId19"/>
    <p:sldId id="474" r:id="rId20"/>
    <p:sldId id="514" r:id="rId21"/>
    <p:sldId id="427" r:id="rId22"/>
    <p:sldId id="428" r:id="rId23"/>
    <p:sldId id="438" r:id="rId24"/>
    <p:sldId id="459" r:id="rId25"/>
    <p:sldId id="475" r:id="rId26"/>
    <p:sldId id="477" r:id="rId27"/>
    <p:sldId id="479" r:id="rId28"/>
    <p:sldId id="515" r:id="rId29"/>
    <p:sldId id="429" r:id="rId30"/>
    <p:sldId id="430" r:id="rId31"/>
    <p:sldId id="523" r:id="rId32"/>
    <p:sldId id="460" r:id="rId33"/>
    <p:sldId id="461" r:id="rId34"/>
    <p:sldId id="441" r:id="rId35"/>
    <p:sldId id="482" r:id="rId36"/>
    <p:sldId id="484" r:id="rId37"/>
    <p:sldId id="493" r:id="rId38"/>
    <p:sldId id="524" r:id="rId39"/>
    <p:sldId id="525" r:id="rId40"/>
    <p:sldId id="494" r:id="rId41"/>
    <p:sldId id="512" r:id="rId42"/>
    <p:sldId id="496" r:id="rId43"/>
    <p:sldId id="526" r:id="rId44"/>
    <p:sldId id="432" r:id="rId45"/>
    <p:sldId id="471" r:id="rId46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842" y="-84"/>
      </p:cViewPr>
      <p:guideLst>
        <p:guide orient="horz" pos="2144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9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file:///C:\Documents%20and%20Settings\Administrator\&#26700;&#38754;\pai\&#27491;&#25991;pai\2018XD-61.eps" TargetMode="Externa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453230" y="2261047"/>
            <a:ext cx="4282082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第二部分  物质、运动和相互作用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质量与密度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952739"/>
            <a:ext cx="8531561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(5)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根据所测数据计算出鹅卵石的密度为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／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(6)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若小明在第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(4)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步骤测量过程中，用镊子添加砝码并向右旋动平衡螺母，直到天平平衡，此错误操作将导致所测密度偏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769441"/>
            <a:ext cx="5824728" cy="2304586"/>
          </a:xfrm>
          <a:prstGeom prst="rect">
            <a:avLst/>
          </a:prstGeom>
        </p:spPr>
      </p:pic>
      <p:sp>
        <p:nvSpPr>
          <p:cNvPr id="11" name="TextBox 16"/>
          <p:cNvSpPr txBox="1"/>
          <p:nvPr/>
        </p:nvSpPr>
        <p:spPr>
          <a:xfrm>
            <a:off x="6540884" y="3396485"/>
            <a:ext cx="97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2.65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188084" y="4872860"/>
            <a:ext cx="97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2" y="1087724"/>
            <a:ext cx="8274779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两种实心物体的质量与体积的关系如图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4-3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所示，把体积相等的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物体挂在滑轮组下，若要使它们处于静止状态，则图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4-3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的虚线框内悬挂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物体的个数是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不计摩擦和滑轮的自重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)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个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个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个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个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951278" y="3080108"/>
            <a:ext cx="97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57" y="3341718"/>
            <a:ext cx="5367528" cy="2679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0518" y="901359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17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学校创新实验小组欲测量某矿石的密度，而该矿石形状不规则，无法放入量筒，故选用水、烧杯、天平</a:t>
            </a:r>
            <a:r>
              <a:rPr lang="en-US" altLang="zh-CN" sz="2800" dirty="0"/>
              <a:t>(</a:t>
            </a:r>
            <a:r>
              <a:rPr lang="zh-CN" altLang="zh-CN" sz="2800" dirty="0"/>
              <a:t>带砝码和镊子</a:t>
            </a:r>
            <a:r>
              <a:rPr lang="en-US" altLang="zh-CN" sz="2800" dirty="0"/>
              <a:t>)</a:t>
            </a:r>
            <a:r>
              <a:rPr lang="zh-CN" altLang="zh-CN" sz="2800" dirty="0"/>
              <a:t>、细线、铁架台等器材进行实验，主要过程如下</a:t>
            </a:r>
            <a:r>
              <a:rPr lang="zh-CN" altLang="zh-CN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/>
              <a:t>(1)</a:t>
            </a:r>
            <a:r>
              <a:rPr lang="zh-CN" altLang="zh-CN" sz="2800" dirty="0"/>
              <a:t>将天平放置在水平桌面上，把游码拨至标尺的</a:t>
            </a:r>
            <a:r>
              <a:rPr lang="en-US" altLang="zh-CN" sz="2800" dirty="0"/>
              <a:t>________</a:t>
            </a:r>
            <a:r>
              <a:rPr lang="zh-CN" altLang="zh-CN" sz="2800" dirty="0"/>
              <a:t>处，并调节平衡螺母，使天平平衡。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150668" y="5979509"/>
            <a:ext cx="188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零刻度线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3" y="2877457"/>
            <a:ext cx="7488936" cy="2534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0518" y="901359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2)</a:t>
            </a:r>
            <a:r>
              <a:rPr lang="zh-CN" altLang="zh-CN" sz="2800" dirty="0"/>
              <a:t>将有适量水的烧杯放入天平的左盘，先估计烧杯和水的质量，然后用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往天平的右盘</a:t>
            </a:r>
            <a:r>
              <a:rPr lang="en-US" altLang="zh-CN" sz="2800" dirty="0"/>
              <a:t>____________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从小到大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从大到小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试</a:t>
            </a:r>
            <a:r>
              <a:rPr lang="zh-CN" altLang="zh-CN" sz="2800" dirty="0"/>
              <a:t>加砝码，并移动游码，直至天平平衡，这时右盘中的砝码和游码所在的位置如图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/>
              <a:t>4</a:t>
            </a:r>
            <a:r>
              <a:rPr lang="zh-CN" altLang="zh-CN" sz="2800" dirty="0"/>
              <a:t>甲所示，则烧杯和水</a:t>
            </a:r>
            <a:r>
              <a:rPr lang="zh-CN" altLang="zh-CN" sz="2800" dirty="0" smtClean="0"/>
              <a:t>的总质量为</a:t>
            </a:r>
            <a:r>
              <a:rPr lang="en-US" altLang="zh-CN" sz="2800" dirty="0" smtClean="0"/>
              <a:t>__________g</a:t>
            </a:r>
            <a:r>
              <a:rPr lang="zh-CN" altLang="zh-CN" sz="2800" dirty="0" smtClean="0"/>
              <a:t>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3479046" y="4342733"/>
            <a:ext cx="188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镊子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8" y="964708"/>
            <a:ext cx="7488936" cy="2534633"/>
          </a:xfrm>
          <a:prstGeom prst="rect">
            <a:avLst/>
          </a:prstGeom>
        </p:spPr>
      </p:pic>
      <p:sp>
        <p:nvSpPr>
          <p:cNvPr id="11" name="TextBox 16"/>
          <p:cNvSpPr txBox="1"/>
          <p:nvPr/>
        </p:nvSpPr>
        <p:spPr>
          <a:xfrm>
            <a:off x="501657" y="4732877"/>
            <a:ext cx="188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从大到小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2086110" y="5966413"/>
            <a:ext cx="188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124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2651" y="3514159"/>
            <a:ext cx="8490512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(3)</a:t>
            </a:r>
            <a:r>
              <a:rPr lang="zh-CN" altLang="zh-CN" sz="2600" dirty="0"/>
              <a:t>如图</a:t>
            </a:r>
            <a:r>
              <a:rPr lang="en-US" altLang="zh-CN" sz="2600" dirty="0"/>
              <a:t>4</a:t>
            </a:r>
            <a:r>
              <a:rPr lang="zh-CN" altLang="zh-CN" sz="2600" dirty="0"/>
              <a:t>－</a:t>
            </a:r>
            <a:r>
              <a:rPr lang="en-US" altLang="zh-CN" sz="2600" dirty="0"/>
              <a:t>4</a:t>
            </a:r>
            <a:r>
              <a:rPr lang="zh-CN" altLang="zh-CN" sz="2600" dirty="0"/>
              <a:t>乙所示用细线系住矿石，悬挂在铁架台上，让矿石浸没在水中，细线和矿石都没有与烧杯接触，天平重新平衡时，右盘中砝码的总质量及游码指示的质量值总和为</a:t>
            </a:r>
            <a:r>
              <a:rPr lang="en-US" altLang="zh-CN" sz="2600" dirty="0"/>
              <a:t>144 g</a:t>
            </a:r>
            <a:r>
              <a:rPr lang="zh-CN" altLang="zh-CN" sz="2600" dirty="0"/>
              <a:t>，则矿石的体积为</a:t>
            </a:r>
            <a:r>
              <a:rPr lang="en-US" altLang="zh-CN" sz="2600" dirty="0"/>
              <a:t>__________m</a:t>
            </a:r>
            <a:r>
              <a:rPr lang="en-US" altLang="zh-CN" sz="2600" baseline="30000" dirty="0"/>
              <a:t>3</a:t>
            </a:r>
            <a:r>
              <a:rPr lang="zh-CN" altLang="zh-CN" sz="2600" dirty="0"/>
              <a:t>。</a:t>
            </a:r>
            <a:r>
              <a:rPr lang="en-US" altLang="zh-CN" sz="2600" dirty="0"/>
              <a:t>(</a:t>
            </a:r>
            <a:r>
              <a:rPr lang="zh-CN" altLang="zh-CN" sz="2600" i="1" dirty="0"/>
              <a:t>ρ</a:t>
            </a:r>
            <a:r>
              <a:rPr lang="zh-CN" altLang="zh-CN" sz="2600" baseline="-25000" dirty="0"/>
              <a:t>水</a:t>
            </a:r>
            <a:r>
              <a:rPr lang="zh-CN" altLang="zh-CN" sz="2600" dirty="0"/>
              <a:t>＝</a:t>
            </a:r>
            <a:r>
              <a:rPr lang="en-US" altLang="zh-CN" sz="2600" dirty="0"/>
              <a:t>1.0×10</a:t>
            </a:r>
            <a:r>
              <a:rPr lang="en-US" altLang="zh-CN" sz="2600" baseline="30000" dirty="0"/>
              <a:t>3</a:t>
            </a:r>
            <a:r>
              <a:rPr lang="en-US" altLang="zh-CN" sz="2600" dirty="0"/>
              <a:t> kg/m</a:t>
            </a:r>
            <a:r>
              <a:rPr lang="en-US" altLang="zh-CN" sz="2600" baseline="30000" dirty="0"/>
              <a:t>3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(4)</a:t>
            </a:r>
            <a:r>
              <a:rPr lang="zh-CN" altLang="zh-CN" sz="2600" dirty="0"/>
              <a:t>如图</a:t>
            </a:r>
            <a:r>
              <a:rPr lang="en-US" altLang="zh-CN" sz="2600" dirty="0"/>
              <a:t>4</a:t>
            </a:r>
            <a:r>
              <a:rPr lang="zh-CN" altLang="zh-CN" sz="2600" dirty="0"/>
              <a:t>－</a:t>
            </a:r>
            <a:r>
              <a:rPr lang="en-US" altLang="zh-CN" sz="2600" dirty="0"/>
              <a:t>4</a:t>
            </a:r>
            <a:r>
              <a:rPr lang="zh-CN" altLang="zh-CN" sz="2600" dirty="0"/>
              <a:t>丙所示，矿石下沉到烧杯底部，天平再次平衡时，右盘中砝码的总质量及游码指示的质量值总和为</a:t>
            </a:r>
            <a:r>
              <a:rPr lang="en-US" altLang="zh-CN" sz="2600" dirty="0"/>
              <a:t>174 g</a:t>
            </a:r>
            <a:r>
              <a:rPr lang="zh-CN" altLang="zh-CN" sz="2600" dirty="0"/>
              <a:t>，则矿石的密度为</a:t>
            </a:r>
            <a:r>
              <a:rPr lang="en-US" altLang="zh-CN" sz="2600" dirty="0"/>
              <a:t>____________kg/m</a:t>
            </a:r>
            <a:r>
              <a:rPr lang="en-US" altLang="zh-CN" sz="2600" baseline="30000" dirty="0"/>
              <a:t>3</a:t>
            </a:r>
            <a:r>
              <a:rPr lang="zh-CN" altLang="zh-CN" sz="2600" dirty="0"/>
              <a:t>。</a:t>
            </a:r>
            <a:endParaRPr lang="en-US" altLang="zh-CN" sz="2600" dirty="0"/>
          </a:p>
        </p:txBody>
      </p:sp>
      <p:sp>
        <p:nvSpPr>
          <p:cNvPr id="18" name="TextBox 16"/>
          <p:cNvSpPr txBox="1"/>
          <p:nvPr/>
        </p:nvSpPr>
        <p:spPr>
          <a:xfrm>
            <a:off x="4274612" y="4710415"/>
            <a:ext cx="188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-5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3850940" y="6228023"/>
            <a:ext cx="188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2.5×10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质量；物质的属性；新材料的特点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6200" y="946785"/>
            <a:ext cx="8933815" cy="26765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】下列实例与所利用的物质的性质不相符的是（  ）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．划玻璃的刀刃用金刚石做成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因为金刚石的硬度大　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．电线的线芯用铜做成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因为铜的导电性能好　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．毛皮摩擦过的塑料尺能吸引碎纸屑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因为塑料尺有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磁性　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．水壶的把手用胶木做成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因为胶木的导热性差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9" name="文本框 16"/>
          <p:cNvSpPr txBox="1"/>
          <p:nvPr/>
        </p:nvSpPr>
        <p:spPr>
          <a:xfrm>
            <a:off x="215731" y="3802975"/>
            <a:ext cx="8490512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dirty="0"/>
              <a:t>A.</a:t>
            </a:r>
            <a:r>
              <a:rPr lang="zh-CN" altLang="zh-CN" sz="2400" dirty="0"/>
              <a:t>划玻璃的刀头镶嵌有金刚石，是因为金刚石的硬度大，可以将玻璃划破，此选项符合实际； </a:t>
            </a:r>
            <a:r>
              <a:rPr lang="en-US" altLang="zh-CN" sz="2400" dirty="0"/>
              <a:t>B</a:t>
            </a:r>
            <a:r>
              <a:rPr lang="zh-CN" altLang="zh-CN" sz="2400" dirty="0"/>
              <a:t>．因为铜的导电性能好，电阻小，用来作为输电导线的内芯，此选项符合实际；</a:t>
            </a:r>
            <a:r>
              <a:rPr lang="en-US" altLang="zh-CN" sz="2400" dirty="0"/>
              <a:t>C.</a:t>
            </a:r>
            <a:r>
              <a:rPr lang="zh-CN" altLang="zh-CN" sz="2400" dirty="0"/>
              <a:t>塑料尺本身不具有磁性，塑料尺能吸引碎纸屑是摩擦带电的原因，此选项不符合实际； </a:t>
            </a:r>
            <a:r>
              <a:rPr lang="en-US" altLang="zh-CN" sz="2400" dirty="0"/>
              <a:t>D</a:t>
            </a:r>
            <a:r>
              <a:rPr lang="zh-CN" altLang="zh-CN" sz="2400" dirty="0"/>
              <a:t>．水壶的把手用胶木做成，是因为胶木的导热性能差，人手接触胶木时不会感到烫手，此选项符合实际。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8286114" y="933517"/>
            <a:ext cx="6461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文本框 16"/>
          <p:cNvSpPr txBox="1"/>
          <p:nvPr/>
        </p:nvSpPr>
        <p:spPr>
          <a:xfrm>
            <a:off x="215731" y="4246798"/>
            <a:ext cx="8490512" cy="12840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思维点拨：本题考查了物质的物理性质的应用，了解物质的特性是正确解题的关键。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3080" y="946732"/>
            <a:ext cx="8411845" cy="57477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避免人体肩部受到伤害，专家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建议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人肩负的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书包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总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质量不要超过人体质量的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15%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。根据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建议，你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估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计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中学生肩负的书包总质量通常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不要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超过（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 t  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 kg  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 g  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9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mg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连云港市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清华大学的研究人员发明一种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新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型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陶瓷，既可以像海绵一样变形，也能像陶瓷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一样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隔热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、绝缘，同时具有超轻、高韧性等特点。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这种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材料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适合用来制造下列哪种物品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．自行车的车架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．新型消防服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．输电导线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．便携式水果刀</a:t>
            </a:r>
          </a:p>
        </p:txBody>
      </p:sp>
      <p:sp>
        <p:nvSpPr>
          <p:cNvPr id="4" name="矩形 3"/>
          <p:cNvSpPr/>
          <p:nvPr/>
        </p:nvSpPr>
        <p:spPr>
          <a:xfrm>
            <a:off x="7737867" y="230735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195198" y="511760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3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5742" y="808149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枣庄市</a:t>
            </a:r>
            <a:r>
              <a:rPr lang="en-US" altLang="zh-CN" sz="2800" dirty="0"/>
              <a:t>)</a:t>
            </a:r>
            <a:r>
              <a:rPr lang="zh-CN" altLang="zh-CN" sz="2800" dirty="0"/>
              <a:t>用水银温度计测量热水温度时，温度计内水银液面慢慢升高，在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水银液面升高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的过程中，有关温度计内水</a:t>
            </a:r>
            <a:r>
              <a:rPr lang="zh-CN" altLang="zh-CN" sz="2800" dirty="0"/>
              <a:t>银的物理量不变的是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．温度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B</a:t>
            </a:r>
            <a:r>
              <a:rPr lang="zh-CN" altLang="zh-CN" sz="2800" dirty="0"/>
              <a:t>．体积  </a:t>
            </a:r>
            <a:r>
              <a:rPr lang="en-US" altLang="zh-CN" sz="2800" dirty="0" smtClean="0"/>
              <a:t>	C</a:t>
            </a:r>
            <a:r>
              <a:rPr lang="zh-CN" altLang="zh-CN" sz="2800" dirty="0"/>
              <a:t>．密度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D</a:t>
            </a:r>
            <a:r>
              <a:rPr lang="zh-CN" altLang="zh-CN" sz="2800" dirty="0"/>
              <a:t>．</a:t>
            </a:r>
            <a:r>
              <a:rPr lang="zh-CN" altLang="zh-CN" sz="2800" dirty="0" smtClean="0"/>
              <a:t>质量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苏州市</a:t>
            </a:r>
            <a:r>
              <a:rPr lang="en-US" altLang="zh-CN" sz="2800" dirty="0"/>
              <a:t>)</a:t>
            </a:r>
            <a:r>
              <a:rPr lang="zh-CN" altLang="zh-CN" sz="2800" dirty="0"/>
              <a:t>中科院苏州纳米所的科研人员近期研制出一种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超级保温材料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。</a:t>
            </a:r>
            <a:r>
              <a:rPr lang="zh-CN" altLang="zh-CN" sz="2800" dirty="0"/>
              <a:t>实验测试显示，在－</a:t>
            </a:r>
            <a:r>
              <a:rPr lang="en-US" altLang="zh-CN" sz="2800" dirty="0"/>
              <a:t>60 ℃</a:t>
            </a:r>
            <a:r>
              <a:rPr lang="zh-CN" altLang="zh-CN" sz="2800" dirty="0"/>
              <a:t>环境中，其保温能力是棉纤维的</a:t>
            </a:r>
            <a:r>
              <a:rPr lang="en-US" altLang="zh-CN" sz="2800" dirty="0"/>
              <a:t>2.8</a:t>
            </a:r>
            <a:r>
              <a:rPr lang="zh-CN" altLang="zh-CN" sz="2800" dirty="0"/>
              <a:t>倍，这体现了该材料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 smtClean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．导热性差</a:t>
            </a:r>
            <a:r>
              <a:rPr lang="en-US" altLang="zh-CN" sz="2800" dirty="0"/>
              <a:t>  B</a:t>
            </a:r>
            <a:r>
              <a:rPr lang="zh-CN" altLang="zh-CN" sz="2800" dirty="0"/>
              <a:t>．导电性好</a:t>
            </a:r>
            <a:r>
              <a:rPr lang="en-US" altLang="zh-CN" sz="2800" dirty="0"/>
              <a:t>  C</a:t>
            </a:r>
            <a:r>
              <a:rPr lang="zh-CN" altLang="zh-CN" sz="2800" dirty="0"/>
              <a:t>．硬度大</a:t>
            </a:r>
            <a:r>
              <a:rPr lang="en-US" altLang="zh-CN" sz="2800" dirty="0"/>
              <a:t>  D</a:t>
            </a:r>
            <a:r>
              <a:rPr lang="zh-CN" altLang="zh-CN" sz="2800" dirty="0"/>
              <a:t>．密度</a:t>
            </a:r>
            <a:r>
              <a:rPr lang="zh-CN" altLang="zh-CN" sz="2800" dirty="0" smtClean="0"/>
              <a:t>大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泰州市</a:t>
            </a:r>
            <a:r>
              <a:rPr lang="en-US" altLang="zh-CN" sz="2800" dirty="0"/>
              <a:t>)</a:t>
            </a:r>
            <a:r>
              <a:rPr lang="zh-CN" altLang="zh-CN" sz="2800" dirty="0"/>
              <a:t>撑竿跳高是应用了撑竿的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．延展性好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B</a:t>
            </a:r>
            <a:r>
              <a:rPr lang="zh-CN" altLang="zh-CN" sz="2800" dirty="0"/>
              <a:t>．密度大</a:t>
            </a:r>
            <a:r>
              <a:rPr lang="en-US" altLang="zh-CN" sz="2800" dirty="0"/>
              <a:t>  C</a:t>
            </a:r>
            <a:r>
              <a:rPr lang="zh-CN" altLang="zh-CN" sz="2800" dirty="0"/>
              <a:t>．弹性好</a:t>
            </a:r>
            <a:r>
              <a:rPr lang="en-US" altLang="zh-CN" sz="2800" dirty="0"/>
              <a:t>  D</a:t>
            </a:r>
            <a:r>
              <a:rPr lang="zh-CN" altLang="zh-CN" sz="2800" dirty="0"/>
              <a:t>．硬度大</a:t>
            </a:r>
          </a:p>
        </p:txBody>
      </p:sp>
      <p:sp>
        <p:nvSpPr>
          <p:cNvPr id="9" name="矩形 8"/>
          <p:cNvSpPr/>
          <p:nvPr/>
        </p:nvSpPr>
        <p:spPr>
          <a:xfrm>
            <a:off x="7400127" y="16972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08910" y="427419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7177951" y="55604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25766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在下列数字后面填上合适的单位：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选填“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g”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kg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”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t”)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一个鸡蛋的质量大约是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50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中学生小超的质量大约是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50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5079667" y="262746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g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34920" y="3232462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kg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天平的使用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0144" y="1926999"/>
          <a:ext cx="8369578" cy="432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9632"/>
                <a:gridCol w="5969946"/>
              </a:tblGrid>
              <a:tr h="617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质量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物体所含</a:t>
                      </a:r>
                      <a:r>
                        <a:rPr lang="en-US" sz="2800" kern="100" dirty="0">
                          <a:effectLst/>
                        </a:rPr>
                        <a:t>________</a:t>
                      </a:r>
                      <a:r>
                        <a:rPr lang="zh-CN" sz="2800" kern="100" dirty="0">
                          <a:effectLst/>
                        </a:rPr>
                        <a:t>的多少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617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单位及换算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68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特点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质量是物体的一种属性，物体的质量不随它的</a:t>
                      </a:r>
                      <a:r>
                        <a:rPr lang="en-US" sz="2800" kern="100" dirty="0" smtClean="0">
                          <a:effectLst/>
                        </a:rPr>
                        <a:t>___________</a:t>
                      </a:r>
                      <a:r>
                        <a:rPr lang="zh-CN" sz="2800" kern="100" dirty="0">
                          <a:effectLst/>
                        </a:rPr>
                        <a:t>、</a:t>
                      </a:r>
                      <a:r>
                        <a:rPr lang="en-US" sz="2800" kern="100" dirty="0" smtClean="0">
                          <a:effectLst/>
                        </a:rPr>
                        <a:t>___________</a:t>
                      </a:r>
                      <a:r>
                        <a:rPr lang="zh-CN" sz="2800" kern="100" dirty="0">
                          <a:effectLst/>
                        </a:rPr>
                        <a:t>、</a:t>
                      </a:r>
                      <a:r>
                        <a:rPr lang="en-US" sz="2800" kern="100" dirty="0">
                          <a:effectLst/>
                        </a:rPr>
                        <a:t>____________</a:t>
                      </a:r>
                      <a:r>
                        <a:rPr lang="zh-CN" sz="2800" kern="100" dirty="0">
                          <a:effectLst/>
                        </a:rPr>
                        <a:t>而改变。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617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工具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天平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80146" y="1017267"/>
            <a:ext cx="8275078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．质量和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天平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023" y="1926999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3" name="TextBox 16"/>
          <p:cNvSpPr txBox="1"/>
          <p:nvPr/>
        </p:nvSpPr>
        <p:spPr>
          <a:xfrm>
            <a:off x="4517685" y="4086999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6820733" y="4075563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状态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3130092" y="4509266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987078"/>
            <a:ext cx="8292465" cy="35804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】小王把天平放在水平台面上，将游码拨到零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刻度线处后，指针静止时出现如图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4-5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的情形，此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时应向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调节平衡螺母，使天平横梁平衡。由图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4-</a:t>
            </a:r>
          </a:p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乙、丙可知烧杯的质量为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，烧杯中液体的质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量为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395544" y="1818069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左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4585840" y="2266693"/>
            <a:ext cx="1026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32.4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71166" y="2671180"/>
            <a:ext cx="1026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50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3" y="3443480"/>
            <a:ext cx="8455245" cy="1955056"/>
          </a:xfrm>
          <a:prstGeom prst="rect">
            <a:avLst/>
          </a:prstGeom>
        </p:spPr>
      </p:pic>
      <p:sp>
        <p:nvSpPr>
          <p:cNvPr id="14" name="文本框 16"/>
          <p:cNvSpPr txBox="1"/>
          <p:nvPr/>
        </p:nvSpPr>
        <p:spPr>
          <a:xfrm>
            <a:off x="314996" y="5398536"/>
            <a:ext cx="849051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800" dirty="0"/>
              <a:t>调节天平平衡的方法是指针向右偏，平衡螺母向左调。天平读数是砝码质量加游码指示的质量。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14996" y="5118296"/>
            <a:ext cx="8490512" cy="15696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思维点拨</a:t>
            </a:r>
            <a:r>
              <a:rPr lang="zh-CN" altLang="zh-CN" sz="2400" dirty="0" smtClean="0"/>
              <a:t>：</a:t>
            </a:r>
            <a:r>
              <a:rPr lang="zh-CN" altLang="zh-CN" sz="2400" dirty="0"/>
              <a:t>天平的使用规则及注意事项是重点知识，包括放置天平，调节横梁平衡，调节横梁平衡前要将游码移到标尺左端的零刻度线处，左盘放物体，右盘放砝码，向右移动游码的作用，读数等。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0700" y="882653"/>
            <a:ext cx="8343265" cy="5404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ct val="12500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在用天平测物体质量时，应将天平放在水平桌面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上，把游码拨至标尺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，发现横梁稳定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时指针偏向分度盘的右侧，要使横梁在水平位置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平衡，应将平衡螺母往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（选填“左”或“右”）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调。同时，根据估计物重，按质量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（选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填“由小到大”或“由大到小”）的顺序向右盘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中增减砝码。在调换砝码时，如果发现添加最小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的砝码偏大，而取出最小的砝码又偏小，这时应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采取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的方法使天平平衡。</a:t>
            </a:r>
          </a:p>
        </p:txBody>
      </p:sp>
      <p:sp>
        <p:nvSpPr>
          <p:cNvPr id="4" name="矩形 3"/>
          <p:cNvSpPr/>
          <p:nvPr/>
        </p:nvSpPr>
        <p:spPr>
          <a:xfrm>
            <a:off x="4108534" y="1978627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零刻度线处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62624" y="300647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左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43928" y="352969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由大到小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98716" y="569724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移动游码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060763"/>
            <a:ext cx="8663940" cy="57861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．某托盘天平的全部砝码及标尺如图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4-6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示，此天平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的称量是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。若将此天平调节平衡后测一个物体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的质量，物体应放在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盘。当加入一定量的砝码后，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发现天平的指针偏向分度盘的左侧，再加入最小的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砝码，指针偏向分度盘的右侧，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这时应该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              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直至天平平衡。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         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9167" y="152891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210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84233" y="5418890"/>
            <a:ext cx="184731" cy="508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660"/>
              </a:lnSpc>
            </a:pP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1290" y="198260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左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8679" y="3355700"/>
            <a:ext cx="7777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取下最小砝码（或取下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5 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的砝码）并向右移游码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46" y="4170083"/>
            <a:ext cx="3449830" cy="2440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060763"/>
            <a:ext cx="8663940" cy="52619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贵港市</a:t>
            </a:r>
            <a:r>
              <a:rPr lang="en-US" altLang="zh-CN" sz="2800" dirty="0"/>
              <a:t>)</a:t>
            </a:r>
            <a:r>
              <a:rPr lang="zh-CN" altLang="zh-CN" sz="2800" dirty="0"/>
              <a:t>某同学在用调节好的托盘天平称一物体的质量时，在天平的右盘加减砝码过程中，他发现：当放入质量最小的砝码时，指针偏右；若将这个砝码取出，指针偏左。则要测出物体的质量，该同学下一步的正确操作是：取出质量最小</a:t>
            </a:r>
            <a:r>
              <a:rPr lang="zh-CN" altLang="zh-CN" sz="2800" dirty="0" smtClean="0"/>
              <a:t>的砝码</a:t>
            </a:r>
            <a:r>
              <a:rPr lang="zh-CN" altLang="zh-CN" sz="2800" dirty="0"/>
              <a:t>，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。天平平衡时，天平右盘中砝码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zh-CN" altLang="zh-CN" sz="2800" dirty="0" smtClean="0"/>
              <a:t>质量</a:t>
            </a:r>
            <a:r>
              <a:rPr lang="zh-CN" altLang="zh-CN" sz="2800" dirty="0"/>
              <a:t>和游码的位置如图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 smtClean="0"/>
              <a:t>7</a:t>
            </a:r>
          </a:p>
          <a:p>
            <a:pPr>
              <a:lnSpc>
                <a:spcPct val="135000"/>
              </a:lnSpc>
            </a:pPr>
            <a:r>
              <a:rPr lang="zh-CN" altLang="zh-CN" sz="2800" dirty="0" smtClean="0"/>
              <a:t>所</a:t>
            </a:r>
            <a:r>
              <a:rPr lang="zh-CN" altLang="zh-CN" sz="2800" dirty="0"/>
              <a:t>示，则该物体的质量</a:t>
            </a:r>
            <a:r>
              <a:rPr lang="zh-CN" altLang="zh-CN" sz="2800" dirty="0" smtClean="0"/>
              <a:t>为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________</a:t>
            </a:r>
            <a:r>
              <a:rPr lang="en-US" altLang="zh-CN" sz="2800" dirty="0"/>
              <a:t>g</a:t>
            </a:r>
            <a:r>
              <a:rPr lang="zh-CN" altLang="zh-CN" sz="2800" dirty="0"/>
              <a:t>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84233" y="5418890"/>
            <a:ext cx="184731" cy="508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660"/>
              </a:lnSpc>
            </a:pP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01250" y="3430129"/>
            <a:ext cx="1753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移动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游码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940" y="5673287"/>
            <a:ext cx="1558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32.6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648" y="4169306"/>
            <a:ext cx="3967168" cy="2244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8310" y="414830"/>
            <a:ext cx="8274780" cy="5406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．用托盘天平测量物体的质量，测量过程中向右移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动游码的作用相当于（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．往右盘增加砝码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．往右盘减少砝码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．向左调节平衡螺母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．向右调节平衡螺母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2333" y="158571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66268"/>
            <a:ext cx="8274780" cy="59708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安徽省</a:t>
            </a:r>
            <a:r>
              <a:rPr lang="en-US" altLang="zh-CN" sz="2800" dirty="0"/>
              <a:t>)</a:t>
            </a:r>
            <a:r>
              <a:rPr lang="zh-CN" altLang="zh-CN" sz="2800" dirty="0"/>
              <a:t>小明使用天平测小石块的质量。测量前，他将天平放在水平桌面上，然后进行天平横梁平衡的调节，调节完成后指针静止时的位置和游码的位置如图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甲所示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600" dirty="0"/>
              <a:t> (1)</a:t>
            </a:r>
            <a:r>
              <a:rPr lang="zh-CN" altLang="zh-CN" sz="2600" dirty="0"/>
              <a:t>请你指出小明调节天平横梁平衡的过程中遗漏的操作步骤：</a:t>
            </a:r>
            <a:r>
              <a:rPr lang="en-US" altLang="zh-CN" sz="2600" dirty="0" smtClean="0"/>
              <a:t>__________________________________</a:t>
            </a:r>
            <a:r>
              <a:rPr lang="en-US" altLang="zh-CN" sz="2600" dirty="0"/>
              <a:t>_____</a:t>
            </a:r>
            <a:r>
              <a:rPr lang="en-US" altLang="zh-CN" sz="2600" dirty="0" smtClean="0"/>
              <a:t>____</a:t>
            </a:r>
            <a:r>
              <a:rPr lang="zh-CN" altLang="zh-CN" sz="2600" dirty="0"/>
              <a:t>；</a:t>
            </a:r>
          </a:p>
          <a:p>
            <a:r>
              <a:rPr lang="en-US" altLang="zh-CN" sz="2600" dirty="0"/>
              <a:t>(2)</a:t>
            </a:r>
            <a:r>
              <a:rPr lang="zh-CN" altLang="zh-CN" sz="2600" dirty="0"/>
              <a:t>完成遗漏的操作步骤后，为了调节横梁平衡，他需向</a:t>
            </a:r>
            <a:r>
              <a:rPr lang="en-US" altLang="zh-CN" sz="2600" dirty="0"/>
              <a:t>______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选填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左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或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右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”)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调节</a:t>
            </a:r>
            <a:r>
              <a:rPr lang="zh-CN" altLang="zh-CN" sz="2600" dirty="0"/>
              <a:t>平衡螺母，使指针指到分度盘中央刻度线或在中央刻度线两侧等幅摆动</a:t>
            </a:r>
            <a:r>
              <a:rPr lang="zh-CN" altLang="zh-CN" sz="2600" dirty="0" smtClean="0"/>
              <a:t>；</a:t>
            </a:r>
            <a:endParaRPr lang="zh-CN" altLang="zh-CN" sz="2600" dirty="0"/>
          </a:p>
        </p:txBody>
      </p:sp>
      <p:sp>
        <p:nvSpPr>
          <p:cNvPr id="10" name="矩形 9"/>
          <p:cNvSpPr/>
          <p:nvPr/>
        </p:nvSpPr>
        <p:spPr>
          <a:xfrm>
            <a:off x="2112264" y="5076196"/>
            <a:ext cx="629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将游码移到标尺左端的零刻度线处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" y="2678207"/>
            <a:ext cx="6986016" cy="214699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8679" y="5813812"/>
            <a:ext cx="71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4943" y="4825198"/>
            <a:ext cx="8490512" cy="1949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调节横梁平衡后，小明将小石块放在左盘，在右盘中加减砝码并调节游码在标尺上的位置，直到横梁恢复平衡。这时右盘中的砝码情况和游码在标尺上的位置如图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乙所示，则小石块的质量为</a:t>
            </a:r>
            <a:r>
              <a:rPr lang="en-US" altLang="zh-CN" sz="2800" dirty="0"/>
              <a:t>________g</a:t>
            </a:r>
            <a:r>
              <a:rPr lang="zh-CN" altLang="zh-CN" sz="2800" dirty="0"/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832770" y="6251486"/>
            <a:ext cx="1753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78.4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8310" y="882653"/>
            <a:ext cx="8274780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在使用托盘天平测量物体质量的实验中：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）将托盘天平放在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台面上，将游码移至零刻度线处，发现指针位置如图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4-9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此时应向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（选填“左”或“右”）旋动平衡螺母，直到指针静止时指在分度盘的中线处。</a:t>
            </a:r>
          </a:p>
        </p:txBody>
      </p:sp>
      <p:sp>
        <p:nvSpPr>
          <p:cNvPr id="9" name="矩形 8"/>
          <p:cNvSpPr/>
          <p:nvPr/>
        </p:nvSpPr>
        <p:spPr>
          <a:xfrm>
            <a:off x="4041088" y="4277887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水平</a:t>
            </a:r>
          </a:p>
        </p:txBody>
      </p:sp>
      <p:sp>
        <p:nvSpPr>
          <p:cNvPr id="10" name="矩形 9"/>
          <p:cNvSpPr/>
          <p:nvPr/>
        </p:nvSpPr>
        <p:spPr>
          <a:xfrm>
            <a:off x="1960914" y="5324699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右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2" y="1696328"/>
            <a:ext cx="7796869" cy="230135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8310" y="4125808"/>
            <a:ext cx="8490512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）在测量物体质量时，应将物体放在</a:t>
            </a:r>
            <a:r>
              <a:rPr lang="zh-CN" altLang="en-US" sz="25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（选填“左”或“右”）盘，</a:t>
            </a:r>
            <a:r>
              <a:rPr lang="en-US" altLang="zh-CN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往另一个盘增减砝码时要使用</a:t>
            </a:r>
            <a:r>
              <a:rPr lang="zh-CN" altLang="en-US" sz="25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/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）多次增减砝码，当加入</a:t>
            </a:r>
            <a:r>
              <a:rPr lang="en-US" altLang="zh-CN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 g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的砝码后，指针静止时，指在分度盘中线左侧附近，此时应移动</a:t>
            </a:r>
            <a:r>
              <a:rPr lang="zh-CN" altLang="en-US" sz="25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使横梁恢复平衡。若天平平衡时，盘中砝码和游码的位置如图</a:t>
            </a:r>
            <a:r>
              <a:rPr lang="en-US" altLang="zh-CN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4-9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乙所示，则被测物体的质量为</a:t>
            </a:r>
            <a:r>
              <a:rPr lang="zh-CN" altLang="en-US" sz="25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5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230069" y="4111982"/>
            <a:ext cx="15531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左</a:t>
            </a:r>
          </a:p>
        </p:txBody>
      </p:sp>
      <p:sp>
        <p:nvSpPr>
          <p:cNvPr id="15" name="矩形 14"/>
          <p:cNvSpPr/>
          <p:nvPr/>
        </p:nvSpPr>
        <p:spPr>
          <a:xfrm>
            <a:off x="7296218" y="4462657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镊子</a:t>
            </a:r>
          </a:p>
        </p:txBody>
      </p:sp>
      <p:sp>
        <p:nvSpPr>
          <p:cNvPr id="20" name="矩形 19"/>
          <p:cNvSpPr/>
          <p:nvPr/>
        </p:nvSpPr>
        <p:spPr>
          <a:xfrm>
            <a:off x="5605562" y="5244005"/>
            <a:ext cx="829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游码</a:t>
            </a:r>
          </a:p>
        </p:txBody>
      </p:sp>
      <p:sp>
        <p:nvSpPr>
          <p:cNvPr id="21" name="矩形 20"/>
          <p:cNvSpPr/>
          <p:nvPr/>
        </p:nvSpPr>
        <p:spPr>
          <a:xfrm>
            <a:off x="3106187" y="6024425"/>
            <a:ext cx="7457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78.4</a:t>
            </a:r>
            <a:endParaRPr lang="zh-CN" alt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/>
      <p:bldP spid="15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密度的概念；密度的测量与应用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992750"/>
            <a:ext cx="829246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2014·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自贡市） 如图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4-10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为探究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、乙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两种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物质的质量和体积的关系的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图象。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下列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分析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中正确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的是（   ）</a:t>
            </a:r>
          </a:p>
          <a:p>
            <a:pPr>
              <a:lnSpc>
                <a:spcPts val="366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．同种物质的质量跟体积的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比值是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不同的</a:t>
            </a:r>
          </a:p>
          <a:p>
            <a:pPr>
              <a:lnSpc>
                <a:spcPts val="366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．不同物质的质量跟体积的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比值是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相同的</a:t>
            </a:r>
          </a:p>
          <a:p>
            <a:pPr>
              <a:lnSpc>
                <a:spcPts val="366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．甲物质的质量跟体积的比值比乙物质的大</a:t>
            </a:r>
          </a:p>
          <a:p>
            <a:pPr>
              <a:lnSpc>
                <a:spcPts val="366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．甲物质的质量跟体积的比值比乙物质的小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79046" y="2004528"/>
            <a:ext cx="479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11" y="1086754"/>
            <a:ext cx="2775881" cy="2356072"/>
          </a:xfrm>
          <a:prstGeom prst="rect">
            <a:avLst/>
          </a:prstGeom>
        </p:spPr>
      </p:pic>
      <p:sp>
        <p:nvSpPr>
          <p:cNvPr id="13" name="文本框 16"/>
          <p:cNvSpPr txBox="1"/>
          <p:nvPr/>
        </p:nvSpPr>
        <p:spPr>
          <a:xfrm>
            <a:off x="284832" y="4630905"/>
            <a:ext cx="8490512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800" dirty="0"/>
              <a:t>从图象可知，物质的质量与体积呈线性关系，且图象过原点，说明物质的质量与体积成正比。体积相同时，甲物质的质量大于乙物质的质量，故甲物质的密度大于乙物质的密度。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6"/>
          <p:cNvSpPr txBox="1"/>
          <p:nvPr/>
        </p:nvSpPr>
        <p:spPr>
          <a:xfrm>
            <a:off x="284832" y="4569350"/>
            <a:ext cx="8490512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思维点拨</a:t>
            </a:r>
            <a:r>
              <a:rPr lang="zh-CN" altLang="zh-CN" sz="2400" dirty="0" smtClean="0"/>
              <a:t>：</a:t>
            </a:r>
            <a:r>
              <a:rPr lang="zh-CN" altLang="zh-CN" sz="2400" dirty="0"/>
              <a:t>此题主要通过质量</a:t>
            </a:r>
            <a:r>
              <a:rPr lang="en-US" altLang="zh-CN" sz="2400" dirty="0"/>
              <a:t>—</a:t>
            </a:r>
            <a:r>
              <a:rPr lang="zh-CN" altLang="zh-CN" sz="2400" dirty="0"/>
              <a:t>体积图象考查学生对密度及其特性的理解和掌握。根据图象或图表探究物质的规律是近两年来出现较多的题目，图象可以使我们建立更多的感性认识，从表象中去探究本质规律，体验知识的形成过程。解有关图象的问题，首先要明确图象中横、纵坐标所表示的物理意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149565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宜昌市</a:t>
            </a:r>
            <a:r>
              <a:rPr lang="en-US" altLang="zh-CN" sz="2800" dirty="0"/>
              <a:t>)</a:t>
            </a:r>
            <a:r>
              <a:rPr lang="zh-CN" altLang="zh-CN" sz="2800" dirty="0"/>
              <a:t>室内火灾发生时，受困人员应采取弯腰甚至匍匐的姿势撤离，以尽量减少有害气体的吸入。这是因为燃烧产生的有害气体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．温度较低，密度较大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．温度较低，密度较小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．温度较高，密度较大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．温度较高，密度较小</a:t>
            </a:r>
          </a:p>
        </p:txBody>
      </p:sp>
      <p:sp>
        <p:nvSpPr>
          <p:cNvPr id="4" name="矩形 3"/>
          <p:cNvSpPr/>
          <p:nvPr/>
        </p:nvSpPr>
        <p:spPr>
          <a:xfrm>
            <a:off x="6384665" y="24294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0146" y="1017267"/>
            <a:ext cx="8275078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．质量和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天平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8706" y="2014018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3213" y="1667695"/>
          <a:ext cx="877824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843"/>
                <a:gridCol w="749808"/>
                <a:gridCol w="7178589"/>
              </a:tblGrid>
              <a:tr h="370840">
                <a:tc rowSpan="5">
                  <a:txBody>
                    <a:bodyPr/>
                    <a:lstStyle/>
                    <a:p>
                      <a:r>
                        <a:rPr lang="zh-CN" altLang="zh-CN" sz="2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测</a:t>
                      </a:r>
                      <a:endParaRPr lang="en-US" altLang="zh-CN" sz="27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zh-CN" sz="2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量</a:t>
                      </a:r>
                      <a:endParaRPr lang="zh-CN" alt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r>
                        <a:rPr lang="zh-CN" altLang="zh-CN" sz="2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使</a:t>
                      </a:r>
                      <a:endParaRPr lang="en-US" altLang="zh-CN" sz="27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zh-CN" sz="2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</a:t>
                      </a:r>
                    </a:p>
                    <a:p>
                      <a:r>
                        <a:rPr lang="zh-CN" altLang="zh-CN" sz="2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方</a:t>
                      </a:r>
                      <a:endParaRPr lang="en-US" altLang="zh-CN" sz="27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zh-CN" sz="2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法</a:t>
                      </a:r>
                      <a:endParaRPr lang="zh-CN" alt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看：观察天平的量程和分度值。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放：将天平放在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台上，将游码移到标尺左端的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处。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调：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平衡螺母，使指针对准分度盘中央的刻度线。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lang="zh-CN" sz="27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称：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盘放物体，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盘放砝码。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记：被测物体的质量等于砝码总质量和游码</a:t>
                      </a:r>
                      <a:r>
                        <a:rPr lang="en-US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之和。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7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常见值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中学生的质量约为</a:t>
                      </a:r>
                      <a:r>
                        <a:rPr lang="en-US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kg</a:t>
                      </a:r>
                      <a:r>
                        <a:rPr lang="zh-CN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；一瓶矿泉水的质量约为</a:t>
                      </a:r>
                      <a:r>
                        <a:rPr lang="en-US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 g</a:t>
                      </a:r>
                      <a:r>
                        <a:rPr lang="zh-CN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；一本物理书质量约为</a:t>
                      </a:r>
                      <a:r>
                        <a:rPr lang="en-US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g</a:t>
                      </a:r>
                      <a:r>
                        <a:rPr lang="zh-CN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；一个苹果的质量约为</a:t>
                      </a:r>
                      <a:r>
                        <a:rPr lang="en-US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g</a:t>
                      </a:r>
                      <a:r>
                        <a:rPr lang="zh-CN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；一个鸡蛋的质量约为</a:t>
                      </a:r>
                      <a:r>
                        <a:rPr lang="en-US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g</a:t>
                      </a:r>
                      <a:r>
                        <a:rPr lang="zh-CN" altLang="zh-CN" sz="27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extBox 16"/>
          <p:cNvSpPr txBox="1"/>
          <p:nvPr/>
        </p:nvSpPr>
        <p:spPr>
          <a:xfrm>
            <a:off x="3460758" y="2378629"/>
            <a:ext cx="169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零刻度线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2996936" y="2810727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96935" y="3661605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6113834" y="3684330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1898450" y="4448334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5" grpId="0"/>
      <p:bldP spid="16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14956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zh-CN" sz="2800" dirty="0"/>
              <a:t>．阅读下表信息判断下面的说法，其中正确的</a:t>
            </a:r>
            <a:r>
              <a:rPr lang="zh-CN" altLang="zh-CN" sz="2800" dirty="0" smtClean="0"/>
              <a:t>是</a:t>
            </a:r>
            <a:endParaRPr lang="en-US" altLang="zh-CN" sz="2800" dirty="0" smtClean="0"/>
          </a:p>
          <a:p>
            <a:r>
              <a:rPr lang="en-US" altLang="zh-CN" sz="2800" dirty="0" smtClean="0">
                <a:latin typeface="+mn-ea"/>
              </a:rPr>
              <a:t>(     )</a:t>
            </a:r>
          </a:p>
          <a:p>
            <a:r>
              <a:rPr lang="en-US" altLang="zh-CN" sz="2800" dirty="0" smtClean="0"/>
              <a:t>              </a:t>
            </a:r>
            <a:r>
              <a:rPr lang="zh-CN" altLang="zh-CN" sz="2800" dirty="0" smtClean="0"/>
              <a:t>常温</a:t>
            </a:r>
            <a:r>
              <a:rPr lang="zh-CN" altLang="zh-CN" sz="2800" dirty="0"/>
              <a:t>常压下部分物质的密度</a:t>
            </a:r>
            <a:r>
              <a:rPr lang="en-US" altLang="zh-CN" sz="2800" dirty="0"/>
              <a:t>/(</a:t>
            </a:r>
            <a:r>
              <a:rPr lang="en-US" altLang="zh-CN" sz="2800" dirty="0" err="1"/>
              <a:t>kg·m</a:t>
            </a:r>
            <a:r>
              <a:rPr lang="zh-CN" altLang="zh-CN" sz="2800" baseline="30000" dirty="0"/>
              <a:t>－</a:t>
            </a:r>
            <a:r>
              <a:rPr lang="en-US" altLang="zh-CN" sz="2800" baseline="30000" dirty="0"/>
              <a:t>3</a:t>
            </a:r>
            <a:r>
              <a:rPr lang="en-US" altLang="zh-CN" sz="2800" dirty="0" smtClean="0"/>
              <a:t>)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en-US" altLang="zh-CN" sz="2800" dirty="0" smtClean="0"/>
              <a:t>.   </a:t>
            </a:r>
            <a:r>
              <a:rPr lang="zh-CN" altLang="zh-CN" sz="2800" dirty="0" smtClean="0"/>
              <a:t>固体</a:t>
            </a:r>
            <a:r>
              <a:rPr lang="zh-CN" altLang="zh-CN" sz="2800" dirty="0"/>
              <a:t>的密度一定比液体的密度大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．体积相同的植物油和酒精，酒精的质量大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．同种物质在不同状态下，其密度一般不同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．不同物质的密度一定不同</a:t>
            </a:r>
          </a:p>
        </p:txBody>
      </p:sp>
      <p:sp>
        <p:nvSpPr>
          <p:cNvPr id="4" name="矩形 3"/>
          <p:cNvSpPr/>
          <p:nvPr/>
        </p:nvSpPr>
        <p:spPr>
          <a:xfrm>
            <a:off x="937994" y="142183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4943" y="2349206"/>
          <a:ext cx="8088179" cy="19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737"/>
                <a:gridCol w="2039112"/>
                <a:gridCol w="1773936"/>
                <a:gridCol w="2738394"/>
              </a:tblGrid>
              <a:tr h="49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金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19.3×10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水银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13.6×10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钢、铁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7.9×10</a:t>
                      </a:r>
                      <a:r>
                        <a:rPr lang="en-US" sz="2800" kern="100" baseline="30000" dirty="0">
                          <a:effectLst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纯水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1.0×10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冰</a:t>
                      </a:r>
                      <a:r>
                        <a:rPr lang="en-US" sz="2800" kern="100">
                          <a:effectLst/>
                        </a:rPr>
                        <a:t>(0 ℃)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0.9×10</a:t>
                      </a:r>
                      <a:r>
                        <a:rPr lang="en-US" sz="2800" kern="100" baseline="30000" dirty="0">
                          <a:effectLst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植物油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0.9×10</a:t>
                      </a:r>
                      <a:r>
                        <a:rPr lang="en-US" sz="2800" kern="100" baseline="30000" dirty="0">
                          <a:effectLst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干松木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0.5×10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酒精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0.8×10</a:t>
                      </a:r>
                      <a:r>
                        <a:rPr lang="en-US" sz="2800" kern="100" baseline="30000" dirty="0">
                          <a:effectLst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80703" y="999197"/>
            <a:ext cx="8184522" cy="53117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4-11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示，由不同物质制成的甲、乙两种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实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心球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的体积相等，此时天平平衡。则制成甲、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两种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球的物质密度之比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3∶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		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4∶3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2∶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		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1∶2</a:t>
            </a: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把一杯水放入冰箱的冷冻室中，当水结成冰后，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体积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，密度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。（以上两空均选填“变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大”“变小”或“不变”）</a:t>
            </a:r>
          </a:p>
        </p:txBody>
      </p:sp>
      <p:sp>
        <p:nvSpPr>
          <p:cNvPr id="4" name="矩形 3"/>
          <p:cNvSpPr/>
          <p:nvPr/>
        </p:nvSpPr>
        <p:spPr>
          <a:xfrm>
            <a:off x="1230602" y="2425485"/>
            <a:ext cx="408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731866" y="514929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变大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4454" y="518455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变小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300" y="2114589"/>
            <a:ext cx="3151900" cy="2309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99753" y="1095082"/>
            <a:ext cx="8184522" cy="15158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菏泽市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小丽用天平和量筒等器材测量小石块的密度。如图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示，石块的质量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，石块的体积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cm</a:t>
            </a:r>
            <a:r>
              <a:rPr lang="en-US" altLang="zh-CN" sz="2800" baseline="30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，石块的密度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g/cm</a:t>
            </a:r>
            <a:r>
              <a:rPr lang="en-US" altLang="zh-CN" sz="2800" baseline="30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477240" y="152370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27.2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3278" y="2029633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10280" y="1989633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2.72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83" y="2682196"/>
            <a:ext cx="5721181" cy="2288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737057"/>
            <a:ext cx="8663940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6.(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2017·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济宁市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小可为测量酸奶的密度，先借助天平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测量了一些数据并记录在下表中，则酸奶的密度为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kg/m</a:t>
            </a:r>
            <a:r>
              <a:rPr lang="en-US" altLang="zh-CN" sz="2800" baseline="30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，然后观察到盒上标注的净含量为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230 g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，计算出酸奶的体积为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mL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0569" y="2673982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1.15×10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/>
              </a:rPr>
              <a:t>3</a:t>
            </a:r>
            <a:endParaRPr lang="zh-CN" altLang="en-US" baseline="30000" dirty="0"/>
          </a:p>
        </p:txBody>
      </p:sp>
      <p:sp>
        <p:nvSpPr>
          <p:cNvPr id="16" name="矩形 15"/>
          <p:cNvSpPr/>
          <p:nvPr/>
        </p:nvSpPr>
        <p:spPr>
          <a:xfrm>
            <a:off x="5149354" y="315416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200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6690" y="3854122"/>
          <a:ext cx="876061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768"/>
                <a:gridCol w="1939441"/>
                <a:gridCol w="2174093"/>
                <a:gridCol w="2991308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测量步骤</a:t>
                      </a:r>
                      <a:endParaRPr lang="zh-CN" altLang="en-US" sz="2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①测整盒酸奶的质量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②喝掉部分酸奶后，测质量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③用纯净水将喝掉的酸奶补齐后，测质量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测量数据</a:t>
                      </a:r>
                      <a:endParaRPr lang="zh-CN" alt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238.7 g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151.3 g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227.3 g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方正静蕾简体" panose="03000509000000000000" pitchFamily="65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57726" y="882653"/>
            <a:ext cx="8274780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．为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测量某种液体的密度，小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明利用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天平和量杯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测量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了液体和量杯的总质量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液体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的体积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，得到了几组数据并绘出了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m-V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图象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4-13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示。下列说法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确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的是（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．该液体的密度为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g/cm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．该液体的密度为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1.25 g/cm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．量杯的质量为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g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cm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的该液体的质量为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g</a:t>
            </a:r>
          </a:p>
        </p:txBody>
      </p:sp>
      <p:sp>
        <p:nvSpPr>
          <p:cNvPr id="9" name="矩形 8"/>
          <p:cNvSpPr/>
          <p:nvPr/>
        </p:nvSpPr>
        <p:spPr>
          <a:xfrm>
            <a:off x="1728195" y="35868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92" y="2467667"/>
            <a:ext cx="3675260" cy="2735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8.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学习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质量和密度的知识后，小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明同学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想用天平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量筒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和水完成下列实践课题，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你认为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能够完成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①测量牛奶的密度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②鉴别金戒指的真伪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③测定一捆铜导线的长度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④鉴定铜球是空心的还是实心的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⑤测定一大堆大头针的数目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．①②   </a:t>
            </a:r>
            <a:r>
              <a:rPr lang="zh-CN" altLang="en-US" sz="4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．①②④   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．①②④⑤  	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．①②③④⑤</a:t>
            </a:r>
          </a:p>
        </p:txBody>
      </p:sp>
      <p:sp>
        <p:nvSpPr>
          <p:cNvPr id="9" name="矩形 8"/>
          <p:cNvSpPr/>
          <p:nvPr/>
        </p:nvSpPr>
        <p:spPr>
          <a:xfrm>
            <a:off x="1893364" y="226869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某瓶氧气的密度是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，给人供氧用去了氧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气质量的一半，则瓶内剩余氧气的密度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。容积是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L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的瓶子装满了煤油，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已知煤油的密度是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0.8×10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，则瓶内煤油的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质量是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kg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；将煤油倒去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 kg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后，瓶内剩余煤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油的密度是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401020" y="226732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2.5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4746" y="322600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8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44336" y="3690610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0.8×10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3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10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盐城市</a:t>
            </a:r>
            <a:r>
              <a:rPr lang="en-US" altLang="zh-CN" sz="2800" dirty="0"/>
              <a:t>)</a:t>
            </a:r>
            <a:r>
              <a:rPr lang="zh-CN" altLang="zh-CN" sz="2800" dirty="0"/>
              <a:t>小明用饮料吸管制作了一只如图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所示的简易密度计，将其放入水中时，密度计不能直立，应</a:t>
            </a:r>
            <a:r>
              <a:rPr lang="en-US" altLang="zh-CN" sz="2800" dirty="0"/>
              <a:t>________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增加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减少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吸管</a:t>
            </a:r>
            <a:r>
              <a:rPr lang="zh-CN" altLang="zh-CN" sz="2800" dirty="0"/>
              <a:t>中铁丝质量。改进后，用它分别测量水和盐水的密度时，吸管浸入液体的深度分别为</a:t>
            </a:r>
            <a:r>
              <a:rPr lang="en-US" altLang="zh-CN" sz="2800" i="1" dirty="0"/>
              <a:t>h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i="1" dirty="0"/>
              <a:t>h</a:t>
            </a:r>
            <a:r>
              <a:rPr lang="en-US" altLang="zh-CN" sz="2800" baseline="-25000" dirty="0"/>
              <a:t>2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则</a:t>
            </a:r>
            <a:r>
              <a:rPr lang="en-US" altLang="zh-CN" sz="2800" i="1" dirty="0"/>
              <a:t>h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________</a:t>
            </a:r>
            <a:r>
              <a:rPr lang="en-US" altLang="zh-CN" sz="2800" i="1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/>
              <a:t>选填“＞”“＜”</a:t>
            </a:r>
            <a:r>
              <a:rPr lang="zh-CN" altLang="zh-CN" sz="2800" dirty="0" smtClean="0"/>
              <a:t>或</a:t>
            </a:r>
            <a:endParaRPr lang="en-US" altLang="zh-CN" sz="2800" dirty="0" smtClean="0"/>
          </a:p>
          <a:p>
            <a:r>
              <a:rPr lang="zh-CN" altLang="zh-CN" sz="2800" dirty="0" smtClean="0"/>
              <a:t>“＝”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/>
              <a:t>，用它测量可乐密度时，</a:t>
            </a:r>
            <a:r>
              <a:rPr lang="zh-CN" altLang="zh-CN" sz="2800" dirty="0" smtClean="0"/>
              <a:t>吸管</a:t>
            </a:r>
            <a:endParaRPr lang="en-US" altLang="zh-CN" sz="2800" dirty="0" smtClean="0"/>
          </a:p>
          <a:p>
            <a:r>
              <a:rPr lang="zh-CN" altLang="zh-CN" sz="2800" dirty="0" smtClean="0"/>
              <a:t>上</a:t>
            </a:r>
            <a:r>
              <a:rPr lang="zh-CN" altLang="zh-CN" sz="2800" dirty="0"/>
              <a:t>“沾”上许多小气泡，测得的</a:t>
            </a:r>
            <a:r>
              <a:rPr lang="zh-CN" altLang="zh-CN" sz="2800" dirty="0" smtClean="0"/>
              <a:t>密度</a:t>
            </a:r>
            <a:endParaRPr lang="en-US" altLang="zh-CN" sz="2800" dirty="0" smtClean="0"/>
          </a:p>
          <a:p>
            <a:r>
              <a:rPr lang="zh-CN" altLang="zh-CN" sz="2800" dirty="0" smtClean="0"/>
              <a:t>偏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2487916" y="2079889"/>
            <a:ext cx="198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增加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72" y="3005015"/>
            <a:ext cx="2350619" cy="35656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85157" y="3387698"/>
            <a:ext cx="198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+mn-ea"/>
                <a:sym typeface="+mn-ea"/>
              </a:rPr>
              <a:t>＞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60156" y="4628017"/>
            <a:ext cx="198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1020883"/>
            <a:ext cx="8274780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11</a:t>
            </a:r>
            <a:r>
              <a:rPr lang="zh-CN" altLang="zh-CN" sz="2800" dirty="0"/>
              <a:t>．</a:t>
            </a:r>
            <a:r>
              <a:rPr lang="en-US" altLang="zh-CN" sz="2800" dirty="0"/>
              <a:t>(2018·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小明同学为测量图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/>
              <a:t>15</a:t>
            </a:r>
            <a:r>
              <a:rPr lang="zh-CN" altLang="zh-CN" sz="2800" dirty="0"/>
              <a:t>中酸奶的密度，先借助天平测量了整盒酸奶的质量为</a:t>
            </a:r>
            <a:r>
              <a:rPr lang="en-US" altLang="zh-CN" sz="2800" dirty="0"/>
              <a:t>138 g</a:t>
            </a:r>
            <a:r>
              <a:rPr lang="zh-CN" altLang="zh-CN" sz="2800" dirty="0"/>
              <a:t>，喝掉部分酸奶后再测其质量为</a:t>
            </a:r>
            <a:r>
              <a:rPr lang="en-US" altLang="zh-CN" sz="2800" dirty="0"/>
              <a:t>92 g</a:t>
            </a:r>
            <a:r>
              <a:rPr lang="zh-CN" altLang="zh-CN" sz="2800" dirty="0" smtClean="0"/>
              <a:t>，此时</a:t>
            </a:r>
            <a:r>
              <a:rPr lang="zh-CN" altLang="zh-CN" sz="2800" dirty="0"/>
              <a:t>剩余酸奶的密度</a:t>
            </a:r>
            <a:r>
              <a:rPr lang="en-US" altLang="zh-CN" sz="2800" dirty="0">
                <a:latin typeface="+mn-ea"/>
              </a:rPr>
              <a:t>________(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大于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小于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或“等于”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/>
              <a:t>原来酸奶的密度。若用纯水将喝掉的</a:t>
            </a:r>
            <a:r>
              <a:rPr lang="zh-CN" altLang="zh-CN" sz="2800" dirty="0" smtClean="0"/>
              <a:t>酸</a:t>
            </a:r>
            <a:endParaRPr lang="en-US" altLang="zh-CN" sz="2800" dirty="0" smtClean="0"/>
          </a:p>
          <a:p>
            <a:r>
              <a:rPr lang="zh-CN" altLang="zh-CN" sz="2800" dirty="0" smtClean="0"/>
              <a:t>奶</a:t>
            </a:r>
            <a:r>
              <a:rPr lang="zh-CN" altLang="zh-CN" sz="2800" dirty="0"/>
              <a:t>补至原来的高度，再测量其总</a:t>
            </a:r>
            <a:r>
              <a:rPr lang="zh-CN" altLang="zh-CN" sz="2800" dirty="0" smtClean="0"/>
              <a:t>质量</a:t>
            </a:r>
            <a:endParaRPr lang="en-US" altLang="zh-CN" sz="2800" dirty="0" smtClean="0"/>
          </a:p>
          <a:p>
            <a:r>
              <a:rPr lang="zh-CN" altLang="zh-CN" sz="2800" dirty="0" smtClean="0"/>
              <a:t>为</a:t>
            </a:r>
            <a:r>
              <a:rPr lang="en-US" altLang="zh-CN" sz="2800" dirty="0"/>
              <a:t>132 g</a:t>
            </a:r>
            <a:r>
              <a:rPr lang="zh-CN" altLang="zh-CN" sz="2800" dirty="0"/>
              <a:t>，则酸奶的密度为</a:t>
            </a:r>
            <a:r>
              <a:rPr lang="en-US" altLang="zh-CN" sz="2800" dirty="0" smtClean="0"/>
              <a:t>________</a:t>
            </a:r>
          </a:p>
          <a:p>
            <a:r>
              <a:rPr lang="en-US" altLang="zh-CN" sz="2800" dirty="0" smtClean="0"/>
              <a:t>kg/m</a:t>
            </a:r>
            <a:r>
              <a:rPr lang="en-US" altLang="zh-CN" sz="2800" baseline="30000" dirty="0" smtClean="0"/>
              <a:t>3</a:t>
            </a:r>
            <a:r>
              <a:rPr lang="zh-CN" altLang="zh-CN" sz="2800" dirty="0"/>
              <a:t>，若加入的纯水超过原有酸奶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r>
              <a:rPr lang="zh-CN" altLang="zh-CN" sz="2800" dirty="0" smtClean="0"/>
              <a:t>高度</a:t>
            </a:r>
            <a:r>
              <a:rPr lang="zh-CN" altLang="zh-CN" sz="2800" dirty="0"/>
              <a:t>，则测量出的酸奶密度比真实</a:t>
            </a:r>
            <a:r>
              <a:rPr lang="zh-CN" altLang="zh-CN" sz="2800" dirty="0" smtClean="0"/>
              <a:t>值</a:t>
            </a:r>
            <a:endParaRPr lang="en-US" altLang="zh-CN" sz="2800" dirty="0" smtClean="0"/>
          </a:p>
          <a:p>
            <a:r>
              <a:rPr lang="en-US" altLang="zh-CN" sz="2800" dirty="0" smtClean="0">
                <a:latin typeface="+mn-ea"/>
              </a:rPr>
              <a:t>________(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偏大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偏小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496786" y="2280412"/>
            <a:ext cx="198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等于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299" y="3072384"/>
            <a:ext cx="2585831" cy="28310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502114" y="3612388"/>
            <a:ext cx="198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1.15×10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3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8679" y="4877926"/>
            <a:ext cx="198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偏小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．小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明用天平、烧杯和量筒测牛奶的密度，如图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左向右表示了他主要的操作过程，调节天平平衡时，指针偏左，应将平衡螺母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向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移动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，测出牛奶密度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kg/m</a:t>
            </a:r>
            <a:r>
              <a:rPr lang="en-US" altLang="zh-CN" sz="2800" baseline="30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，测出的密度比牛奶的实际密度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偏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2192" y="219240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右</a:t>
            </a:r>
          </a:p>
        </p:txBody>
      </p:sp>
      <p:sp>
        <p:nvSpPr>
          <p:cNvPr id="17" name="矩形 16"/>
          <p:cNvSpPr/>
          <p:nvPr/>
        </p:nvSpPr>
        <p:spPr>
          <a:xfrm>
            <a:off x="1890554" y="2715622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1.224×10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3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42969" y="319568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2" y="3964146"/>
            <a:ext cx="7589520" cy="1642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0146" y="1017267"/>
            <a:ext cx="8275078" cy="44165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．质量和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天平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zh-CN" sz="2800" dirty="0"/>
              <a:t>注意</a:t>
            </a:r>
            <a:r>
              <a:rPr lang="zh-CN" altLang="zh-CN" sz="2800" dirty="0" smtClean="0"/>
              <a:t>：</a:t>
            </a:r>
            <a:endParaRPr lang="en-US" altLang="zh-CN" sz="2800" dirty="0" smtClean="0"/>
          </a:p>
          <a:p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调节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好天平在使用过程中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再动平衡螺母。</a:t>
            </a:r>
          </a:p>
          <a:p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添加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砝码先估计称量物大小，先从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砝码加起。</a:t>
            </a:r>
          </a:p>
          <a:p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用砝码必须用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，称量完毕，取下的砝码应放回砝码盒中，把游码移回零点。</a:t>
            </a:r>
          </a:p>
          <a:p>
            <a:pPr fontAlgn="auto">
              <a:lnSpc>
                <a:spcPts val="33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5" name="TextBox 16"/>
          <p:cNvSpPr txBox="1"/>
          <p:nvPr/>
        </p:nvSpPr>
        <p:spPr>
          <a:xfrm>
            <a:off x="5214924" y="2256248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6656628" y="3103592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3861988" y="3972272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镊子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2" y="1073691"/>
            <a:ext cx="8274780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16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．有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四个颜色相同的实心球，其中一个与其他三个材料不同。为找出这个球，测得如下数据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4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通过计算处理数据可以完成任务，则表格中</a:t>
            </a:r>
            <a:r>
              <a:rPr lang="en-US" altLang="zh-CN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(a)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处的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内容</a:t>
            </a: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4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4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除计算外，还可以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通过</a:t>
            </a:r>
            <a:r>
              <a:rPr lang="en-US" altLang="zh-CN" sz="24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方法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，更加形象直观的处理数据，找出这个球。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分析可知，标号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4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球与其他三个球材料不同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ele xmlns="" attr="{B5F7EB48-8DBD-4321-A086-A4032D429A04}"/>
                  </a:ext>
                </a:extLst>
              </p:cNvPr>
              <p:cNvSpPr/>
              <p:nvPr/>
            </p:nvSpPr>
            <p:spPr>
              <a:xfrm>
                <a:off x="705199" y="4119920"/>
                <a:ext cx="2615395" cy="84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  <a:sym typeface="+mn-ea"/>
                            </a:rPr>
                          </m:ctrlPr>
                        </m:fPr>
                        <m:num>
                          <m:r>
                            <a:rPr lang="zh-CN" alt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sym typeface="+mn-ea"/>
                            </a:rPr>
                            <m:t>质量</m:t>
                          </m:r>
                        </m:num>
                        <m:den>
                          <m:r>
                            <a:rPr lang="zh-CN" alt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sym typeface="+mn-ea"/>
                            </a:rPr>
                            <m:t>体积</m:t>
                          </m:r>
                        </m:den>
                      </m:f>
                      <m:r>
                        <a:rPr lang="en-US" altLang="zh-CN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/(</m:t>
                      </m:r>
                      <m:r>
                        <a:rPr lang="en-US" altLang="zh-CN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𝒈</m:t>
                      </m:r>
                      <m:r>
                        <a:rPr lang="en-US" altLang="zh-CN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·</m:t>
                      </m:r>
                      <m:r>
                        <a:rPr lang="en-US" altLang="zh-CN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𝒄𝒎</m:t>
                      </m:r>
                      <m:r>
                        <a:rPr lang="zh-CN" altLang="en-US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－</m:t>
                      </m:r>
                      <m:r>
                        <a:rPr lang="en-US" altLang="zh-CN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𝟑</m:t>
                      </m:r>
                      <m:r>
                        <a:rPr lang="en-US" altLang="zh-CN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99" y="4119920"/>
                <a:ext cx="2615395" cy="8467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93861" y="2100633"/>
          <a:ext cx="514998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760"/>
                <a:gridCol w="802773"/>
                <a:gridCol w="914400"/>
                <a:gridCol w="942975"/>
                <a:gridCol w="98107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球的标号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/cm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质量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/g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36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(a)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ele xmlns="" attr="{B5F7EB48-8DBD-4321-A086-A4032D429A04}"/>
                  </a:ext>
                </a:extLst>
              </p:cNvPr>
              <p:cNvSpPr/>
              <p:nvPr/>
            </p:nvSpPr>
            <p:spPr>
              <a:xfrm>
                <a:off x="3962878" y="5081945"/>
                <a:ext cx="1263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画图象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78" y="5081945"/>
                <a:ext cx="126348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ele xmlns="" attr="{B5F7EB48-8DBD-4321-A086-A4032D429A04}"/>
                  </a:ext>
                </a:extLst>
              </p:cNvPr>
              <p:cNvSpPr/>
              <p:nvPr/>
            </p:nvSpPr>
            <p:spPr>
              <a:xfrm>
                <a:off x="3399903" y="6055712"/>
                <a:ext cx="562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sym typeface="+mn-ea"/>
                        </a:rPr>
                        <m:t>𝐁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03" y="6055712"/>
                <a:ext cx="5629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4886" y="930021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14</a:t>
            </a:r>
            <a:r>
              <a:rPr lang="zh-CN" altLang="zh-CN" sz="2800" dirty="0"/>
              <a:t>．在测量小石块密度实验中</a:t>
            </a:r>
            <a:r>
              <a:rPr lang="zh-CN" altLang="zh-CN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zh-CN" altLang="zh-CN" sz="2800" dirty="0"/>
          </a:p>
          <a:p>
            <a:r>
              <a:rPr lang="en-US" altLang="zh-CN" sz="2800" dirty="0"/>
              <a:t>(1)</a:t>
            </a:r>
            <a:r>
              <a:rPr lang="zh-CN" altLang="zh-CN" sz="2800" dirty="0"/>
              <a:t>小李同学首先用天平测出石块的质量，天平平衡时右盘砝码和游码位置如图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/>
              <a:t>17</a:t>
            </a:r>
            <a:r>
              <a:rPr lang="zh-CN" altLang="zh-CN" sz="2800" dirty="0"/>
              <a:t>甲所示。则石块的质量为</a:t>
            </a:r>
            <a:r>
              <a:rPr lang="en-US" altLang="zh-CN" sz="2800" dirty="0"/>
              <a:t>________g</a:t>
            </a:r>
            <a:r>
              <a:rPr lang="zh-CN" altLang="zh-CN" sz="2800" dirty="0"/>
              <a:t>。</a:t>
            </a:r>
          </a:p>
          <a:p>
            <a:r>
              <a:rPr lang="en-US" altLang="zh-CN" sz="2800" dirty="0"/>
              <a:t> (2)</a:t>
            </a:r>
            <a:r>
              <a:rPr lang="zh-CN" altLang="zh-CN" sz="2800" dirty="0"/>
              <a:t>为了测量出石块的体积，小李同学先往量筒中加入一定量的水，如图</a:t>
            </a:r>
            <a:r>
              <a:rPr lang="en-US" altLang="zh-CN" sz="2800" dirty="0"/>
              <a:t>4</a:t>
            </a:r>
            <a:r>
              <a:rPr lang="zh-CN" altLang="zh-CN" sz="2800" dirty="0"/>
              <a:t>－</a:t>
            </a:r>
            <a:r>
              <a:rPr lang="en-US" altLang="zh-CN" sz="2800" dirty="0"/>
              <a:t>17</a:t>
            </a:r>
            <a:r>
              <a:rPr lang="zh-CN" altLang="zh-CN" sz="2800" dirty="0"/>
              <a:t>乙所示。他的操作合理吗？为什么？答：</a:t>
            </a:r>
            <a:r>
              <a:rPr lang="en-US" altLang="zh-CN" sz="2800" dirty="0" smtClean="0"/>
              <a:t>__________</a:t>
            </a:r>
            <a:r>
              <a:rPr lang="en-US" altLang="zh-CN" sz="2800" dirty="0"/>
              <a:t>___</a:t>
            </a:r>
            <a:r>
              <a:rPr lang="en-US" altLang="zh-CN" sz="2800" dirty="0" smtClean="0"/>
              <a:t>___________</a:t>
            </a:r>
            <a:r>
              <a:rPr lang="zh-CN" altLang="zh-CN" sz="28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478861" y="4733163"/>
            <a:ext cx="121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43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92" y="1550167"/>
            <a:ext cx="4992624" cy="23387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88920" y="6028563"/>
            <a:ext cx="411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不合理，量筒装水太多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4886" y="930021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(3)</a:t>
            </a:r>
            <a:r>
              <a:rPr lang="zh-CN" altLang="zh-CN" sz="2800" dirty="0"/>
              <a:t>四个小组测量出的石块密度如下表所示</a:t>
            </a:r>
            <a:r>
              <a:rPr lang="zh-CN" altLang="zh-CN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zh-CN" altLang="zh-CN" sz="2800" dirty="0"/>
          </a:p>
          <a:p>
            <a:r>
              <a:rPr lang="zh-CN" altLang="zh-CN" sz="2800" dirty="0"/>
              <a:t>其中错误的是第</a:t>
            </a:r>
            <a:r>
              <a:rPr lang="en-US" altLang="zh-CN" sz="2800" dirty="0"/>
              <a:t>________</a:t>
            </a:r>
            <a:r>
              <a:rPr lang="zh-CN" altLang="zh-CN" sz="2800" dirty="0"/>
              <a:t>组的测量结果。</a:t>
            </a:r>
          </a:p>
          <a:p>
            <a:r>
              <a:rPr lang="en-US" altLang="zh-CN" sz="2800" dirty="0"/>
              <a:t>(4)</a:t>
            </a:r>
            <a:r>
              <a:rPr lang="zh-CN" altLang="zh-CN" sz="2800" dirty="0"/>
              <a:t>对实验进行评估时，下列分析正确的是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．放置天平的操作台面不水平，测出的质量偏大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．放置天平的操作台面不水平，测出的质量偏小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．先测石块体积，后测石块质量，测出的密度偏小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．先测石块体积，后测石块质量，测出的密度偏大</a:t>
            </a:r>
          </a:p>
        </p:txBody>
      </p:sp>
      <p:sp>
        <p:nvSpPr>
          <p:cNvPr id="9" name="矩形 8"/>
          <p:cNvSpPr/>
          <p:nvPr/>
        </p:nvSpPr>
        <p:spPr>
          <a:xfrm>
            <a:off x="3313657" y="3943730"/>
            <a:ext cx="121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三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2470" y="1591848"/>
          <a:ext cx="8612346" cy="235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820"/>
                <a:gridCol w="1930353"/>
                <a:gridCol w="1930353"/>
                <a:gridCol w="2375820"/>
              </a:tblGrid>
              <a:tr h="1175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第一组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第二组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第三组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第四组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2.5×10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r>
                        <a:rPr lang="en-US" sz="2800" kern="100">
                          <a:effectLst/>
                        </a:rPr>
                        <a:t> kg/m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2.6 g/cm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1.0</a:t>
                      </a:r>
                      <a:r>
                        <a:rPr lang="zh-CN" sz="2800" kern="100">
                          <a:effectLst/>
                        </a:rPr>
                        <a:t>×</a:t>
                      </a:r>
                      <a:r>
                        <a:rPr lang="en-US" sz="2800" kern="100">
                          <a:effectLst/>
                        </a:rPr>
                        <a:t>10</a:t>
                      </a:r>
                      <a:r>
                        <a:rPr lang="en-US" sz="2800" kern="100" baseline="30000">
                          <a:effectLst/>
                        </a:rPr>
                        <a:t>2</a:t>
                      </a:r>
                      <a:r>
                        <a:rPr lang="en-US" sz="2800" kern="100">
                          <a:effectLst/>
                        </a:rPr>
                        <a:t> kg/m</a:t>
                      </a:r>
                      <a:r>
                        <a:rPr lang="en-US" sz="2800" kern="100" baseline="3000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2.5 g/cm</a:t>
                      </a:r>
                      <a:r>
                        <a:rPr lang="en-US" sz="2800" kern="100" baseline="30000" dirty="0">
                          <a:effectLst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7105369" y="4343947"/>
            <a:ext cx="121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61043" y="178382"/>
              <a:ext cx="2487106" cy="768350"/>
              <a:chOff x="461043" y="178382"/>
              <a:chExt cx="2487106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61043" y="178382"/>
                <a:ext cx="48831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77825" y="1285875"/>
            <a:ext cx="8328025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讲理解要求的考点：</a:t>
            </a:r>
            <a:r>
              <a:rPr lang="zh-CN" altLang="zh-CN" sz="2800" u="sng" dirty="0">
                <a:latin typeface="+mn-ea"/>
              </a:rPr>
              <a:t>密度的概念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密度知识的简单应用</a:t>
            </a:r>
            <a:r>
              <a:rPr lang="zh-CN" altLang="zh-CN" sz="2800" dirty="0">
                <a:latin typeface="+mn-ea"/>
              </a:rPr>
              <a:t>。操作要求的考点：</a:t>
            </a:r>
            <a:r>
              <a:rPr lang="zh-CN" altLang="zh-CN" sz="2800" u="sng" dirty="0">
                <a:latin typeface="+mn-ea"/>
              </a:rPr>
              <a:t>固体和液体质量、密度的测量</a:t>
            </a:r>
            <a:r>
              <a:rPr lang="zh-CN" altLang="zh-CN" sz="2800" dirty="0">
                <a:latin typeface="+mn-ea"/>
              </a:rPr>
              <a:t>。认识要求的考点：物质的属性；物质的组成；了解新材料的特点。近三年中考题型以选择题、填空题、实验题、基础计算为主，其中</a:t>
            </a:r>
            <a:r>
              <a:rPr lang="zh-CN" altLang="zh-CN" sz="2800" u="sng" dirty="0">
                <a:latin typeface="+mn-ea"/>
              </a:rPr>
              <a:t>天平使用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密度测量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密度简单计算</a:t>
            </a:r>
            <a:r>
              <a:rPr lang="zh-CN" altLang="zh-CN" sz="2800" dirty="0">
                <a:latin typeface="+mn-ea"/>
              </a:rPr>
              <a:t>为每年必考知识。本讲分值大约是</a:t>
            </a:r>
            <a:r>
              <a:rPr lang="en-US" altLang="zh-CN" sz="2800" dirty="0">
                <a:latin typeface="+mn-ea"/>
              </a:rPr>
              <a:t>5</a:t>
            </a:r>
            <a:r>
              <a:rPr lang="zh-CN" altLang="zh-CN" sz="2800" dirty="0">
                <a:latin typeface="+mn-ea"/>
              </a:rPr>
              <a:t>分。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</a:t>
            </a:r>
            <a:r>
              <a:rPr lang="zh-CN" altLang="zh-CN" sz="2800" u="sng" dirty="0">
                <a:latin typeface="+mn-ea"/>
              </a:rPr>
              <a:t>天平、量筒的使用及读数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密度简单计算</a:t>
            </a:r>
            <a:r>
              <a:rPr lang="zh-CN" altLang="zh-CN" sz="2800">
                <a:latin typeface="+mn-ea"/>
              </a:rPr>
              <a:t>；</a:t>
            </a:r>
            <a:r>
              <a:rPr lang="zh-CN" altLang="zh-CN" sz="2800" u="sng" smtClean="0">
                <a:latin typeface="+mn-ea"/>
              </a:rPr>
              <a:t>密度</a:t>
            </a:r>
            <a:r>
              <a:rPr lang="zh-CN" altLang="en-US" sz="2800" u="sng" smtClean="0">
                <a:latin typeface="+mn-ea"/>
              </a:rPr>
              <a:t>、</a:t>
            </a:r>
            <a:r>
              <a:rPr lang="zh-CN" altLang="zh-CN" sz="2800" u="sng" smtClean="0">
                <a:latin typeface="+mn-ea"/>
              </a:rPr>
              <a:t>压强</a:t>
            </a:r>
            <a:r>
              <a:rPr lang="zh-CN" altLang="en-US" sz="2800" u="sng" smtClean="0">
                <a:latin typeface="+mn-ea"/>
              </a:rPr>
              <a:t>、浮力</a:t>
            </a:r>
            <a:r>
              <a:rPr lang="zh-CN" altLang="zh-CN" sz="2800" u="sng" smtClean="0">
                <a:latin typeface="+mn-ea"/>
              </a:rPr>
              <a:t>综合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新材料应用</a:t>
            </a:r>
            <a:r>
              <a:rPr lang="zh-CN" altLang="zh-CN" sz="2800" dirty="0">
                <a:latin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837" y="1108403"/>
            <a:ext cx="8300406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．密度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概念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：单位体积的某种物质的质量叫这种物质的密度。密度是物质的一种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，不同物质密度一般不同。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单位：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掌握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图象求密度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800" dirty="0" smtClean="0">
                <a:latin typeface="+mn-ea"/>
                <a:cs typeface="Times New Roman" panose="02020603050405020304" pitchFamily="18" charset="0"/>
              </a:rPr>
              <a:t>见右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图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 fontAlgn="auto">
              <a:lnSpc>
                <a:spcPct val="15000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026" name="Picture 2" descr="C:\Documents and Settings\Administrator\桌面\pai\正文pai\2018XD-61.ep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70" y="3685031"/>
            <a:ext cx="2551978" cy="245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TextBox 16"/>
          <p:cNvSpPr txBox="1"/>
          <p:nvPr/>
        </p:nvSpPr>
        <p:spPr>
          <a:xfrm>
            <a:off x="4958892" y="2466560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特性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019847" y="3316925"/>
          <a:ext cx="906526" cy="96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8839200" imgH="9448800" progId="Equation.DSMT4">
                  <p:embed/>
                </p:oleObj>
              </mc:Choice>
              <mc:Fallback>
                <p:oleObj name="Equation" r:id="rId6" imgW="8839200" imgH="9448800" progId="Equation.DSMT4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9847" y="3316925"/>
                        <a:ext cx="906526" cy="96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6"/>
          <p:cNvSpPr txBox="1"/>
          <p:nvPr/>
        </p:nvSpPr>
        <p:spPr>
          <a:xfrm>
            <a:off x="859332" y="4390974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kg/m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300940" y="4398009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g/cm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837" y="1108403"/>
            <a:ext cx="8300406" cy="532453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．密度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）掌握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用天平和量筒测固体和液体密度的方法。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①测固体密度的基本方法是：用天平测出固体的质量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，在量筒中倒入适量水，读出体积为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，再将固体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浸没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水中，测出总体积为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，固体密度为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360"/>
              </a:lnSpc>
            </a:pPr>
            <a:endParaRPr lang="en-US" altLang="zh-C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测液体密度的基本方法是：用天平测出烧杯和液体的总质量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，将烧杯中液体的一部分倒入量筒，测出这部分液体的体积为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，再用天平测量烧杯和剩余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液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体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的总质量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，液体密度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360"/>
              </a:lnSpc>
            </a:pP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9"/>
              <p:cNvSpPr txBox="1"/>
              <p:nvPr/>
            </p:nvSpPr>
            <p:spPr>
              <a:xfrm>
                <a:off x="7134707" y="2784493"/>
                <a:ext cx="1837844" cy="834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𝒎</m:t>
                          </m:r>
                        </m:num>
                        <m:den>
                          <m: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𝑽</m:t>
                          </m:r>
                          <m:r>
                            <a:rPr lang="en-US" altLang="zh-CN" sz="2800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  <m:r>
                            <a:rPr lang="zh-CN" alt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－</m:t>
                          </m:r>
                          <m: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𝑽</m:t>
                          </m:r>
                          <m:r>
                            <a:rPr lang="en-US" altLang="zh-CN" sz="2800" b="1" i="1" baseline="-25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707" y="2784493"/>
                <a:ext cx="1837844" cy="834844"/>
              </a:xfrm>
              <a:prstGeom prst="rect">
                <a:avLst/>
              </a:prstGeom>
              <a:blipFill rotWithShape="1">
                <a:blip r:embed="rId3"/>
                <a:stretch>
                  <a:fillRect b="-3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9"/>
              <p:cNvSpPr txBox="1"/>
              <p:nvPr/>
            </p:nvSpPr>
            <p:spPr>
              <a:xfrm>
                <a:off x="4934432" y="4969645"/>
                <a:ext cx="1837844" cy="834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𝒎</m:t>
                          </m:r>
                          <m:r>
                            <a:rPr lang="en-US" altLang="zh-CN" sz="2800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𝟏</m:t>
                          </m:r>
                          <m:r>
                            <a:rPr lang="zh-CN" alt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－</m:t>
                          </m:r>
                          <m: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𝒎</m:t>
                          </m:r>
                          <m:r>
                            <a:rPr lang="en-US" altLang="zh-CN" sz="2800" b="1" i="1" baseline="-2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432" y="4969645"/>
                <a:ext cx="1837844" cy="8348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6138" y="1037030"/>
            <a:ext cx="8668310" cy="48310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．物质属性、新材料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）物质属性：磁性、导电性、导热性、硬度、延  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展性。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）新材料：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①纳米材料，微粒小到纳米尺寸的材料。（纳米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是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单位，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 nm=10</a:t>
            </a:r>
            <a:r>
              <a:rPr lang="en-US" altLang="zh-CN" sz="2800" baseline="30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-9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m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②半导体材料，导电性能介于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之间。  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（如锗、硅、砷化镓等）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③超导材料，当温度降至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4.2 K(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相当于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-269 ℃)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时，   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汞的电阻会突然接近于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，材料这种性质称为超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导性。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66125" y="3114317"/>
            <a:ext cx="143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长度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5169161" y="3529289"/>
            <a:ext cx="298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导体和绝缘体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4334799" y="4840112"/>
            <a:ext cx="81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952739"/>
            <a:ext cx="8531561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题）小明用天平、烧杯、油性笔及足量的水测量一块鹅卵石的密度，实验步骤如下：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将天平放在水平桌面上，把游码拨至标尺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，发现横梁稳定时指针偏向分度盘的右侧，要使横梁在水平位置平衡，应将平衡螺母往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选填“左”或“右”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调。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用调好的天平测出鹅卵石的质量是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31.8 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，空烧杯的质量是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90 g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7164137" y="1904680"/>
            <a:ext cx="171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零刻度处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5406584" y="2900565"/>
            <a:ext cx="104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952739"/>
            <a:ext cx="8531561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6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4-2</a:t>
            </a:r>
            <a:r>
              <a:rPr lang="zh-CN" altLang="en-US" sz="26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所示，把鹅卵石轻轻放入烧杯中，往烧杯倒入适量的水，用油性笔在烧杯壁记下此时水面位置为</a:t>
            </a: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，然后放在天平左盘，如图</a:t>
            </a: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4-4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丙所示，杯、水和鹅卵石的总质量为</a:t>
            </a:r>
            <a:r>
              <a:rPr lang="zh-CN" altLang="en-US" sz="26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6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860"/>
              </a:lnSpc>
            </a:pP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(4)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将鹅卵石从水中取出后，再往烧杯中缓慢加水，使水面上升至记号</a:t>
            </a: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，如图</a:t>
            </a: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4-4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乙所示，用天平测出杯和水的总质量为</a:t>
            </a: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142 g</a:t>
            </a:r>
            <a:r>
              <a:rPr lang="zh-CN" altLang="en-US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，此时杯中水的体积为</a:t>
            </a:r>
            <a:r>
              <a:rPr lang="zh-CN" altLang="en-US" sz="26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6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cm</a:t>
            </a:r>
            <a:r>
              <a:rPr lang="en-US" altLang="zh-CN" sz="26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6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769441"/>
            <a:ext cx="5824728" cy="2304586"/>
          </a:xfrm>
          <a:prstGeom prst="rect">
            <a:avLst/>
          </a:prstGeom>
        </p:spPr>
      </p:pic>
      <p:sp>
        <p:nvSpPr>
          <p:cNvPr id="9" name="TextBox 16"/>
          <p:cNvSpPr txBox="1"/>
          <p:nvPr/>
        </p:nvSpPr>
        <p:spPr>
          <a:xfrm>
            <a:off x="699072" y="4426559"/>
            <a:ext cx="171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161.8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5042709" y="5867279"/>
            <a:ext cx="97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52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6281</Words>
  <Application>Microsoft Office PowerPoint</Application>
  <PresentationFormat>自定义</PresentationFormat>
  <Paragraphs>541</Paragraphs>
  <Slides>44</Slides>
  <Notes>42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7" baseType="lpstr">
      <vt:lpstr>Office 主题</vt:lpstr>
      <vt:lpstr>1_Office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2016-09-10T02:18:00Z</dcterms:created>
  <dcterms:modified xsi:type="dcterms:W3CDTF">2020-04-18T09:57:18Z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