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notesSlides/notesSlide8.xml" ContentType="application/vnd.openxmlformats-officedocument.presentationml.notesSlide+xml"/>
  <Override PartName="/ppt/tags/tag11.xml" ContentType="application/vnd.openxmlformats-officedocument.presentationml.tags+xml"/>
  <Override PartName="/ppt/notesSlides/notesSlide9.xml" ContentType="application/vnd.openxmlformats-officedocument.presentationml.notesSlide+xml"/>
  <Override PartName="/ppt/tags/tag12.xml" ContentType="application/vnd.openxmlformats-officedocument.presentationml.tags+xml"/>
  <Override PartName="/ppt/notesSlides/notesSlide10.xml" ContentType="application/vnd.openxmlformats-officedocument.presentationml.notesSlide+xml"/>
  <Override PartName="/ppt/tags/tag13.xml" ContentType="application/vnd.openxmlformats-officedocument.presentationml.tags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42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2061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slide" Target="slide1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.png"/><Relationship Id="rId5" Type="http://schemas.openxmlformats.org/officeDocument/2006/relationships/slide" Target="slide3.xml"/><Relationship Id="rId4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6" Type="http://schemas.openxmlformats.org/officeDocument/2006/relationships/image" Target="../media/image15.png"/><Relationship Id="rId5" Type="http://schemas.openxmlformats.org/officeDocument/2006/relationships/image" Target="../media/image14.tiff"/><Relationship Id="rId4" Type="http://schemas.openxmlformats.org/officeDocument/2006/relationships/image" Target="../media/image13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5" Type="http://schemas.openxmlformats.org/officeDocument/2006/relationships/image" Target="NULL" TargetMode="Externa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4" Type="http://schemas.openxmlformats.org/officeDocument/2006/relationships/image" Target="../media/image14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5" Type="http://schemas.openxmlformats.org/officeDocument/2006/relationships/slide" Target="slide6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4.tiff"/><Relationship Id="rId5" Type="http://schemas.openxmlformats.org/officeDocument/2006/relationships/image" Target="../media/image3.tiff"/><Relationship Id="rId4" Type="http://schemas.openxmlformats.org/officeDocument/2006/relationships/image" Target="../media/image2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5" Type="http://schemas.openxmlformats.org/officeDocument/2006/relationships/slide" Target="slide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5" Type="http://schemas.openxmlformats.org/officeDocument/2006/relationships/slide" Target="slide2.xml"/><Relationship Id="rId4" Type="http://schemas.openxmlformats.org/officeDocument/2006/relationships/image" Target="../media/image7.tif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slideLayout" Target="../slideLayouts/slideLayout7.xml"/><Relationship Id="rId7" Type="http://schemas.openxmlformats.org/officeDocument/2006/relationships/oleObject" Target="../embeddings/oleObject1.bin"/><Relationship Id="rId2" Type="http://schemas.openxmlformats.org/officeDocument/2006/relationships/tags" Target="../tags/tag8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png"/><Relationship Id="rId11" Type="http://schemas.openxmlformats.org/officeDocument/2006/relationships/slide" Target="slide2.xml"/><Relationship Id="rId5" Type="http://schemas.openxmlformats.org/officeDocument/2006/relationships/image" Target="../media/image2.tiff"/><Relationship Id="rId10" Type="http://schemas.openxmlformats.org/officeDocument/2006/relationships/image" Target="../media/image9.wmf"/><Relationship Id="rId4" Type="http://schemas.openxmlformats.org/officeDocument/2006/relationships/notesSlide" Target="../notesSlides/notesSlide6.xml"/><Relationship Id="rId9" Type="http://schemas.openxmlformats.org/officeDocument/2006/relationships/oleObject" Target="../embeddings/oleObject2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</a:p>
        </p:txBody>
      </p:sp>
      <p:grpSp>
        <p:nvGrpSpPr>
          <p:cNvPr id="17412" name="组合 3"/>
          <p:cNvGrpSpPr/>
          <p:nvPr/>
        </p:nvGrpSpPr>
        <p:grpSpPr>
          <a:xfrm>
            <a:off x="2587625" y="3348990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5" action="ppaction://hlinksldjump"/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2587625" y="4666615"/>
            <a:ext cx="7399447" cy="751205"/>
            <a:chOff x="3529" y="5686"/>
            <a:chExt cx="11652" cy="1183"/>
          </a:xfrm>
        </p:grpSpPr>
        <p:sp>
          <p:nvSpPr>
            <p:cNvPr id="17418" name="文本框 108">
              <a:hlinkClick r:id="rId7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5902" y="5686"/>
              <a:ext cx="927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l">
                <a:lnSpc>
                  <a:spcPct val="120000"/>
                </a:lnSpc>
                <a:buSzPct val="100000"/>
              </a:pPr>
              <a:r>
                <a:rPr 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河南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年真题、备用卷精讲练</a:t>
              </a:r>
              <a:endPara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</a:p>
            </p:txBody>
          </p:sp>
        </p:grpSp>
      </p:grpSp>
      <p:sp>
        <p:nvSpPr>
          <p:cNvPr id="104" name="矩形 103"/>
          <p:cNvSpPr/>
          <p:nvPr/>
        </p:nvSpPr>
        <p:spPr>
          <a:xfrm>
            <a:off x="2253614" y="1295995"/>
            <a:ext cx="7176135" cy="12464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kumimoji="0" lang="en-US" altLang="zh-CN" sz="6000" b="1" i="0" u="none" strike="noStrike" kern="1200" cap="none" spc="0" normalizeH="0" baseline="0" noProof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16</a:t>
            </a:r>
            <a:r>
              <a:rPr kumimoji="0" lang="zh-CN" altLang="en-US" sz="6000" b="1" i="0" u="none" strike="noStrike" kern="1200" cap="none" spc="0" normalizeH="0" baseline="0" noProof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讲  生活用电</a:t>
            </a:r>
          </a:p>
        </p:txBody>
      </p:sp>
    </p:spTree>
    <p:custDataLst>
      <p:tags r:id="rId1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1805" y="984250"/>
            <a:ext cx="11418570" cy="5259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(3)</a:t>
            </a:r>
            <a:r>
              <a:rPr lang="zh-CN" sz="2400">
                <a:ea typeface="黑体" panose="02010609060101010101" pitchFamily="49" charset="-122"/>
              </a:rPr>
              <a:t>触电急救措施：</a:t>
            </a:r>
            <a:r>
              <a:rPr lang="zh-CN" sz="2400">
                <a:ea typeface="宋体" panose="02010600030101010101" pitchFamily="2" charset="-122"/>
              </a:rPr>
              <a:t>应立即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电源，或用绝缘体使触电者远离带电体，必要时应对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触电者进行急救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.________</a:t>
            </a:r>
            <a:r>
              <a:rPr lang="zh-CN" sz="2400">
                <a:ea typeface="宋体" panose="02010600030101010101" pitchFamily="2" charset="-122"/>
              </a:rPr>
              <a:t>用手直接拉触电者．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3. </a:t>
            </a:r>
            <a:r>
              <a:rPr lang="zh-CN" sz="2400">
                <a:ea typeface="黑体" panose="02010609060101010101" pitchFamily="49" charset="-122"/>
              </a:rPr>
              <a:t>安全用电原则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(2015.10BCD</a:t>
            </a:r>
            <a:r>
              <a:rPr lang="zh-CN" sz="2400">
                <a:cs typeface="仿宋_GB2312" charset="0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2014.9BCD)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(1)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低压带电体，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高压带电体．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更换灯泡、搬动电器前应先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电源开关．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(3)</a:t>
            </a:r>
            <a:r>
              <a:rPr lang="zh-CN" sz="2400">
                <a:ea typeface="宋体" panose="02010600030101010101" pitchFamily="2" charset="-122"/>
              </a:rPr>
              <a:t>不弄湿用电器，不损坏绝缘皮．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(4)</a:t>
            </a:r>
            <a:r>
              <a:rPr lang="zh-CN" sz="2400">
                <a:ea typeface="宋体" panose="02010600030101010101" pitchFamily="2" charset="-122"/>
              </a:rPr>
              <a:t>保险装置、插座、导线、家用电器等达到使用寿命应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(5)</a:t>
            </a:r>
            <a:r>
              <a:rPr lang="zh-CN" sz="2400">
                <a:ea typeface="宋体" panose="02010600030101010101" pitchFamily="2" charset="-122"/>
              </a:rPr>
              <a:t>有金属外壳的家用电器，外壳一定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4. </a:t>
            </a:r>
            <a:r>
              <a:rPr lang="zh-CN" sz="2400">
                <a:ea typeface="黑体" panose="02010609060101010101" pitchFamily="49" charset="-122"/>
              </a:rPr>
              <a:t>注意防雷：</a:t>
            </a:r>
            <a:r>
              <a:rPr lang="zh-CN" sz="2400">
                <a:ea typeface="宋体" panose="02010600030101010101" pitchFamily="2" charset="-122"/>
              </a:rPr>
              <a:t>高大建筑顶端的针状金属物，叫做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>
                <a:ea typeface="宋体" panose="02010600030101010101" pitchFamily="2" charset="-122"/>
              </a:rPr>
              <a:t>，通过很粗的金属线与大地相连，可以防雷．如高压输电线最上面的两条导线也是用来防雷的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sz="2400"/>
          </a:p>
        </p:txBody>
      </p:sp>
      <p:sp>
        <p:nvSpPr>
          <p:cNvPr id="4" name="矩形 3"/>
          <p:cNvSpPr/>
          <p:nvPr/>
        </p:nvSpPr>
        <p:spPr>
          <a:xfrm>
            <a:off x="4224392" y="106589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切断</a:t>
            </a:r>
          </a:p>
        </p:txBody>
      </p:sp>
      <p:sp>
        <p:nvSpPr>
          <p:cNvPr id="3" name="矩形 2"/>
          <p:cNvSpPr/>
          <p:nvPr/>
        </p:nvSpPr>
        <p:spPr>
          <a:xfrm>
            <a:off x="3578860" y="1568450"/>
            <a:ext cx="80581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不能</a:t>
            </a:r>
          </a:p>
        </p:txBody>
      </p:sp>
      <p:sp>
        <p:nvSpPr>
          <p:cNvPr id="5" name="矩形 4"/>
          <p:cNvSpPr/>
          <p:nvPr/>
        </p:nvSpPr>
        <p:spPr>
          <a:xfrm>
            <a:off x="995680" y="2573020"/>
            <a:ext cx="111061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不接触</a:t>
            </a:r>
          </a:p>
        </p:txBody>
      </p:sp>
      <p:sp>
        <p:nvSpPr>
          <p:cNvPr id="6" name="矩形 5"/>
          <p:cNvSpPr/>
          <p:nvPr/>
        </p:nvSpPr>
        <p:spPr>
          <a:xfrm>
            <a:off x="4009127" y="2644502"/>
            <a:ext cx="1097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不靠近</a:t>
            </a:r>
          </a:p>
        </p:txBody>
      </p:sp>
      <p:sp>
        <p:nvSpPr>
          <p:cNvPr id="7" name="矩形 6"/>
          <p:cNvSpPr/>
          <p:nvPr/>
        </p:nvSpPr>
        <p:spPr>
          <a:xfrm>
            <a:off x="4798432" y="314678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断开</a:t>
            </a:r>
          </a:p>
        </p:txBody>
      </p:sp>
      <p:sp>
        <p:nvSpPr>
          <p:cNvPr id="8" name="矩形 7"/>
          <p:cNvSpPr/>
          <p:nvPr/>
        </p:nvSpPr>
        <p:spPr>
          <a:xfrm>
            <a:off x="7867387" y="4134847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及时更换</a:t>
            </a:r>
          </a:p>
        </p:txBody>
      </p:sp>
      <p:sp>
        <p:nvSpPr>
          <p:cNvPr id="9" name="矩形 8"/>
          <p:cNvSpPr/>
          <p:nvPr/>
        </p:nvSpPr>
        <p:spPr>
          <a:xfrm>
            <a:off x="5930002" y="463713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接地</a:t>
            </a:r>
          </a:p>
        </p:txBody>
      </p:sp>
      <p:sp>
        <p:nvSpPr>
          <p:cNvPr id="10" name="矩形 9"/>
          <p:cNvSpPr/>
          <p:nvPr/>
        </p:nvSpPr>
        <p:spPr>
          <a:xfrm>
            <a:off x="7149837" y="5211172"/>
            <a:ext cx="1097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避雷针</a:t>
            </a:r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454515" y="455041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4"/>
          <p:cNvGrpSpPr/>
          <p:nvPr/>
        </p:nvGrpSpPr>
        <p:grpSpPr>
          <a:xfrm>
            <a:off x="836104" y="941715"/>
            <a:ext cx="10515147" cy="645159"/>
            <a:chOff x="1208" y="1182"/>
            <a:chExt cx="16640" cy="1018"/>
          </a:xfrm>
        </p:grpSpPr>
        <p:pic>
          <p:nvPicPr>
            <p:cNvPr id="9" name="图片 1" descr="F:\河南面对面外协做课件文件\2020季面对面课件版式\2020面对面备用标（全）\一级标（16字）.tif一级标（16字）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1208" y="1322"/>
              <a:ext cx="16640" cy="71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" name="文本框 10"/>
            <p:cNvSpPr txBox="1"/>
            <p:nvPr/>
          </p:nvSpPr>
          <p:spPr>
            <a:xfrm>
              <a:off x="4719" y="1182"/>
              <a:ext cx="9759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河南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6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年真题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、备用卷精讲练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74065" y="1548130"/>
            <a:ext cx="5695950" cy="737235"/>
            <a:chOff x="87" y="2977"/>
            <a:chExt cx="8970" cy="1161"/>
          </a:xfrm>
        </p:grpSpPr>
        <p:pic>
          <p:nvPicPr>
            <p:cNvPr id="20" name="图片 19" descr="考点3字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21" name="组合 20"/>
            <p:cNvGrpSpPr/>
            <p:nvPr/>
          </p:nvGrpSpPr>
          <p:grpSpPr>
            <a:xfrm>
              <a:off x="160" y="2977"/>
              <a:ext cx="8897" cy="1161"/>
              <a:chOff x="273" y="2977"/>
              <a:chExt cx="8897" cy="1161"/>
            </a:xfrm>
          </p:grpSpPr>
          <p:sp>
            <p:nvSpPr>
              <p:cNvPr id="22" name="文本框 4"/>
              <p:cNvSpPr txBox="1"/>
              <p:nvPr/>
            </p:nvSpPr>
            <p:spPr>
              <a:xfrm>
                <a:off x="3894" y="2977"/>
                <a:ext cx="5276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sz="28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家庭电路连接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(必考)</a:t>
                </a:r>
              </a:p>
            </p:txBody>
          </p:sp>
          <p:grpSp>
            <p:nvGrpSpPr>
              <p:cNvPr id="23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4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</a:p>
              </p:txBody>
            </p:sp>
            <p:sp>
              <p:nvSpPr>
                <p:cNvPr id="25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lstStyle/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</a:p>
              </p:txBody>
            </p:sp>
          </p:grpSp>
        </p:grpSp>
      </p:grpSp>
      <p:pic>
        <p:nvPicPr>
          <p:cNvPr id="2" name="图片 -21474817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30085" y="3380105"/>
            <a:ext cx="4177665" cy="2009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8937625" y="5598795"/>
            <a:ext cx="10947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2" name="文本框 11"/>
          <p:cNvSpPr txBox="1"/>
          <p:nvPr/>
        </p:nvSpPr>
        <p:spPr>
          <a:xfrm>
            <a:off x="748665" y="2275205"/>
            <a:ext cx="1097597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备用卷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11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小玲家的家庭电路简化后如图所示，由该电路可知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线是零线，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线是火线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>
                <a:ea typeface="宋体" panose="02010600030101010101" pitchFamily="2" charset="-122"/>
              </a:rPr>
              <a:t>灯泡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zh-CN" sz="2400">
                <a:ea typeface="宋体" panose="02010600030101010101" pitchFamily="2" charset="-122"/>
              </a:rPr>
              <a:t>与插座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zh-CN" sz="2400">
                <a:ea typeface="宋体" panose="02010600030101010101" pitchFamily="2" charset="-122"/>
              </a:rPr>
              <a:t>是串联关系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>
                <a:ea typeface="宋体" panose="02010600030101010101" pitchFamily="2" charset="-122"/>
              </a:rPr>
              <a:t>处断开，洗衣机插头插入插座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，</a:t>
            </a: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洗衣机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虽能工作但有安全隐患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>
                <a:ea typeface="宋体" panose="02010600030101010101" pitchFamily="2" charset="-122"/>
              </a:rPr>
              <a:t>台灯插头插入插座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zh-CN" sz="2400">
                <a:ea typeface="宋体" panose="02010600030101010101" pitchFamily="2" charset="-122"/>
              </a:rPr>
              <a:t>后，空气开关</a:t>
            </a: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立刻跳闸，是因为灯丝断路造成的</a:t>
            </a:r>
            <a:endParaRPr lang="zh-CN" altLang="en-US" sz="2400"/>
          </a:p>
        </p:txBody>
      </p:sp>
      <p:sp>
        <p:nvSpPr>
          <p:cNvPr id="3" name="矩形 2"/>
          <p:cNvSpPr/>
          <p:nvPr/>
        </p:nvSpPr>
        <p:spPr>
          <a:xfrm>
            <a:off x="10809342" y="2412727"/>
            <a:ext cx="386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-21474817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4810" y="1925320"/>
            <a:ext cx="3757295" cy="17894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5349875" y="3948430"/>
            <a:ext cx="10483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8" name="文本框 7"/>
          <p:cNvSpPr txBox="1"/>
          <p:nvPr/>
        </p:nvSpPr>
        <p:spPr>
          <a:xfrm>
            <a:off x="944880" y="711835"/>
            <a:ext cx="1046162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(2016</a:t>
            </a:r>
            <a:r>
              <a:rPr lang="zh-CN" sz="2400">
                <a:cs typeface="楷体_GB2312" charset="0"/>
              </a:rPr>
              <a:t>河南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10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如图是某同学设计的家庭电路，电灯开关已断开．下列说法正确的是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>
                <a:ea typeface="宋体" panose="02010600030101010101" pitchFamily="2" charset="-122"/>
              </a:rPr>
              <a:t>灯泡和两孔插座是串联的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>
                <a:ea typeface="宋体" panose="02010600030101010101" pitchFamily="2" charset="-122"/>
              </a:rPr>
              <a:t>试电笔接触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sz="2400">
                <a:ea typeface="宋体" panose="02010600030101010101" pitchFamily="2" charset="-122"/>
              </a:rPr>
              <a:t>点，氖管不发光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zh-CN" sz="2400">
                <a:ea typeface="宋体" panose="02010600030101010101" pitchFamily="2" charset="-122"/>
              </a:rPr>
              <a:t>开关和三孔插座的连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接都是错误的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>
                <a:ea typeface="宋体" panose="02010600030101010101" pitchFamily="2" charset="-122"/>
              </a:rPr>
              <a:t>试电笔插入两孔插座的左孔，氖管发光</a:t>
            </a:r>
            <a:endParaRPr lang="zh-CN" altLang="en-US" sz="2400"/>
          </a:p>
        </p:txBody>
      </p:sp>
      <p:sp>
        <p:nvSpPr>
          <p:cNvPr id="10" name="矩形 9"/>
          <p:cNvSpPr/>
          <p:nvPr/>
        </p:nvSpPr>
        <p:spPr>
          <a:xfrm>
            <a:off x="2988047" y="1408157"/>
            <a:ext cx="386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935990" y="1081405"/>
            <a:ext cx="1011618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(2017</a:t>
            </a:r>
            <a:r>
              <a:rPr lang="zh-CN" sz="2400">
                <a:cs typeface="楷体_GB2312" charset="0"/>
              </a:rPr>
              <a:t>河南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15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图中虚线框内是一台灯旋钮开关的内部电路简图，通过它可控制台灯的通断和亮度．请将电路图连接完整，使其符合安全用电的原则．</a:t>
            </a:r>
            <a:endParaRPr lang="zh-CN" altLang="en-US" sz="2400"/>
          </a:p>
        </p:txBody>
      </p:sp>
      <p:pic>
        <p:nvPicPr>
          <p:cNvPr id="42" name="图片 993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3806825" y="2654935"/>
            <a:ext cx="4578350" cy="253555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5313045" y="5627370"/>
            <a:ext cx="10795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grpSp>
        <p:nvGrpSpPr>
          <p:cNvPr id="7" name="组合 6"/>
          <p:cNvGrpSpPr/>
          <p:nvPr/>
        </p:nvGrpSpPr>
        <p:grpSpPr>
          <a:xfrm>
            <a:off x="4402455" y="2764790"/>
            <a:ext cx="2715260" cy="1982470"/>
            <a:chOff x="6932" y="4354"/>
            <a:chExt cx="4276" cy="3122"/>
          </a:xfrm>
        </p:grpSpPr>
        <p:sp>
          <p:nvSpPr>
            <p:cNvPr id="2" name="椭圆 1"/>
            <p:cNvSpPr/>
            <p:nvPr/>
          </p:nvSpPr>
          <p:spPr>
            <a:xfrm>
              <a:off x="6932" y="4949"/>
              <a:ext cx="119" cy="1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7009" y="4936"/>
              <a:ext cx="26" cy="1097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6991" y="6443"/>
              <a:ext cx="18" cy="1020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11187" y="4379"/>
              <a:ext cx="21" cy="3097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椭圆 5"/>
            <p:cNvSpPr/>
            <p:nvPr/>
          </p:nvSpPr>
          <p:spPr>
            <a:xfrm>
              <a:off x="11087" y="4354"/>
              <a:ext cx="119" cy="1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1116965" y="1389380"/>
            <a:ext cx="6041390" cy="737235"/>
            <a:chOff x="87" y="2953"/>
            <a:chExt cx="9514" cy="1161"/>
          </a:xfrm>
        </p:grpSpPr>
        <p:pic>
          <p:nvPicPr>
            <p:cNvPr id="20" name="图片 19" descr="考点3字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21" name="组合 20"/>
            <p:cNvGrpSpPr/>
            <p:nvPr/>
          </p:nvGrpSpPr>
          <p:grpSpPr>
            <a:xfrm>
              <a:off x="160" y="2953"/>
              <a:ext cx="9441" cy="1161"/>
              <a:chOff x="273" y="2953"/>
              <a:chExt cx="9441" cy="1161"/>
            </a:xfrm>
          </p:grpSpPr>
          <p:sp>
            <p:nvSpPr>
              <p:cNvPr id="22" name="文本框 4"/>
              <p:cNvSpPr txBox="1"/>
              <p:nvPr/>
            </p:nvSpPr>
            <p:spPr>
              <a:xfrm>
                <a:off x="3894" y="2953"/>
                <a:ext cx="5820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sz="28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安全用电原则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(6年4考)</a:t>
                </a:r>
              </a:p>
            </p:txBody>
          </p:sp>
          <p:grpSp>
            <p:nvGrpSpPr>
              <p:cNvPr id="23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4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</a:p>
              </p:txBody>
            </p:sp>
            <p:sp>
              <p:nvSpPr>
                <p:cNvPr id="25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lstStyle/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</a:p>
              </p:txBody>
            </p:sp>
          </p:grpSp>
        </p:grpSp>
      </p:grpSp>
      <p:sp>
        <p:nvSpPr>
          <p:cNvPr id="5" name="文本框 4"/>
          <p:cNvSpPr txBox="1"/>
          <p:nvPr/>
        </p:nvSpPr>
        <p:spPr>
          <a:xfrm>
            <a:off x="1061085" y="2286635"/>
            <a:ext cx="1019492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(2017</a:t>
            </a:r>
            <a:r>
              <a:rPr lang="zh-CN" sz="2400">
                <a:cs typeface="楷体_GB2312" charset="0"/>
              </a:rPr>
              <a:t>备用卷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10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在家庭电路中，下列情况可能引起空气开关跳闸的是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>
                <a:ea typeface="宋体" panose="02010600030101010101" pitchFamily="2" charset="-122"/>
              </a:rPr>
              <a:t>开关中的两个线头相碰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>
                <a:ea typeface="宋体" panose="02010600030101010101" pitchFamily="2" charset="-122"/>
              </a:rPr>
              <a:t>插座中的两个线头相碰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zh-CN" sz="2400">
                <a:ea typeface="宋体" panose="02010600030101010101" pitchFamily="2" charset="-122"/>
              </a:rPr>
              <a:t>关闭正在使用的电视机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>
                <a:ea typeface="宋体" panose="02010600030101010101" pitchFamily="2" charset="-122"/>
              </a:rPr>
              <a:t>夏天使用空调时把设定温度调高</a:t>
            </a:r>
            <a:endParaRPr lang="zh-CN" altLang="en-US" sz="2400"/>
          </a:p>
        </p:txBody>
      </p:sp>
      <p:sp>
        <p:nvSpPr>
          <p:cNvPr id="10" name="矩形 9"/>
          <p:cNvSpPr/>
          <p:nvPr/>
        </p:nvSpPr>
        <p:spPr>
          <a:xfrm>
            <a:off x="1696457" y="2986767"/>
            <a:ext cx="386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19150" y="758190"/>
            <a:ext cx="1016317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(2015</a:t>
            </a:r>
            <a:r>
              <a:rPr lang="zh-CN" sz="2400">
                <a:cs typeface="楷体_GB2312" charset="0"/>
              </a:rPr>
              <a:t>河南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10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关于家庭电路和安全用电，下列说法正确的是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>
                <a:ea typeface="宋体" panose="02010600030101010101" pitchFamily="2" charset="-122"/>
              </a:rPr>
              <a:t>开关应接在用电器和零线之间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>
                <a:ea typeface="宋体" panose="02010600030101010101" pitchFamily="2" charset="-122"/>
              </a:rPr>
              <a:t>用电器着火时，应迅速向用电器泼水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zh-CN" sz="2400">
                <a:ea typeface="宋体" panose="02010600030101010101" pitchFamily="2" charset="-122"/>
              </a:rPr>
              <a:t>使用电冰箱时，外壳必须接地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>
                <a:ea typeface="宋体" panose="02010600030101010101" pitchFamily="2" charset="-122"/>
              </a:rPr>
              <a:t>为了方便，可抓着导线拉出插座上的插头</a:t>
            </a: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6. </a:t>
            </a:r>
            <a:r>
              <a:rPr lang="en-US" sz="2400">
                <a:latin typeface="Times New Roman" panose="02020603050405020304" pitchFamily="18" charset="0"/>
                <a:cs typeface="楷体_GB2312" charset="0"/>
                <a:sym typeface="+mn-ea"/>
              </a:rPr>
              <a:t>(2014</a:t>
            </a:r>
            <a:r>
              <a:rPr lang="zh-CN" sz="2400">
                <a:cs typeface="楷体_GB2312" charset="0"/>
                <a:sym typeface="+mn-ea"/>
              </a:rPr>
              <a:t>河南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  <a:sym typeface="+mn-ea"/>
              </a:rPr>
              <a:t>9</a:t>
            </a:r>
            <a:r>
              <a:rPr lang="zh-CN" sz="2400">
                <a:cs typeface="楷体_GB2312" charset="0"/>
                <a:sym typeface="+mn-ea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  <a:sym typeface="+mn-ea"/>
              </a:rPr>
              <a:t>2</a:t>
            </a:r>
            <a:r>
              <a:rPr lang="zh-CN" sz="2400">
                <a:cs typeface="楷体_GB2312" charset="0"/>
                <a:sym typeface="+mn-ea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  <a:sym typeface="+mn-ea"/>
              </a:rPr>
              <a:t>)</a:t>
            </a:r>
            <a:r>
              <a:rPr lang="zh-CN" sz="2400">
                <a:sym typeface="+mn-ea"/>
              </a:rPr>
              <a:t>下列做法不符合</a:t>
            </a:r>
            <a:r>
              <a:rPr lang="zh-CN" sz="2400">
                <a:latin typeface="Times New Roman" panose="02020603050405020304" pitchFamily="18" charset="0"/>
                <a:sym typeface="+mn-ea"/>
              </a:rPr>
              <a:t>安全用电的原则的是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(</a:t>
            </a:r>
            <a:r>
              <a:rPr lang="zh-CN" sz="2400">
                <a:sym typeface="+mn-ea"/>
              </a:rPr>
              <a:t>　　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A. </a:t>
            </a:r>
            <a:r>
              <a:rPr lang="zh-CN" sz="2400">
                <a:sym typeface="+mn-ea"/>
              </a:rPr>
              <a:t>控制灯的开关要接在零线上</a:t>
            </a:r>
            <a:endParaRPr lang="en-US" sz="2400">
              <a:latin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B. </a:t>
            </a:r>
            <a:r>
              <a:rPr lang="zh-CN" sz="2400">
                <a:sym typeface="+mn-ea"/>
              </a:rPr>
              <a:t>更换电灯前要先断开电源开关</a:t>
            </a:r>
            <a:endParaRPr lang="en-US" sz="2400">
              <a:latin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C. </a:t>
            </a:r>
            <a:r>
              <a:rPr lang="zh-CN" sz="2400">
                <a:sym typeface="+mn-ea"/>
              </a:rPr>
              <a:t>洗衣机的金属外壳要接地线</a:t>
            </a:r>
            <a:endParaRPr lang="en-US" sz="2400">
              <a:latin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D. </a:t>
            </a:r>
            <a:r>
              <a:rPr lang="zh-CN" sz="2400">
                <a:sym typeface="+mn-ea"/>
              </a:rPr>
              <a:t>绝缘层破损的导线要及时更换</a:t>
            </a:r>
            <a:endParaRPr lang="zh-CN" altLang="en-US" sz="2400"/>
          </a:p>
        </p:txBody>
      </p:sp>
      <p:sp>
        <p:nvSpPr>
          <p:cNvPr id="10" name="矩形 9"/>
          <p:cNvSpPr/>
          <p:nvPr/>
        </p:nvSpPr>
        <p:spPr>
          <a:xfrm>
            <a:off x="9948282" y="905872"/>
            <a:ext cx="386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</a:p>
        </p:txBody>
      </p:sp>
      <p:sp>
        <p:nvSpPr>
          <p:cNvPr id="2" name="矩形 1"/>
          <p:cNvSpPr/>
          <p:nvPr/>
        </p:nvSpPr>
        <p:spPr>
          <a:xfrm>
            <a:off x="8584937" y="3632562"/>
            <a:ext cx="40322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MainIdea"/>
          <p:cNvSpPr/>
          <p:nvPr/>
        </p:nvSpPr>
        <p:spPr>
          <a:xfrm>
            <a:off x="5150485" y="2704465"/>
            <a:ext cx="1635760" cy="1670685"/>
          </a:xfrm>
          <a:custGeom>
            <a:avLst/>
            <a:gdLst>
              <a:gd name="rtl" fmla="*/ 331664 w 1183168"/>
              <a:gd name="rtt" fmla="*/ 132240 h 843600"/>
              <a:gd name="rtr" fmla="*/ 848464 w 1183168"/>
              <a:gd name="rtb" fmla="*/ 725040 h 843600"/>
            </a:gdLst>
            <a:ahLst/>
            <a:cxnLst/>
            <a:rect l="rtl" t="rtt" r="rtr" b="rtb"/>
            <a:pathLst>
              <a:path w="1183168" h="843600">
                <a:moveTo>
                  <a:pt x="421800" y="0"/>
                </a:moveTo>
                <a:lnTo>
                  <a:pt x="761368" y="0"/>
                </a:lnTo>
                <a:cubicBezTo>
                  <a:pt x="994331" y="0"/>
                  <a:pt x="1183168" y="188839"/>
                  <a:pt x="1183168" y="421800"/>
                </a:cubicBezTo>
                <a:cubicBezTo>
                  <a:pt x="1183168" y="654760"/>
                  <a:pt x="994331" y="843600"/>
                  <a:pt x="761368" y="843600"/>
                </a:cubicBezTo>
                <a:lnTo>
                  <a:pt x="421800" y="843600"/>
                </a:lnTo>
                <a:cubicBezTo>
                  <a:pt x="188839" y="843600"/>
                  <a:pt x="0" y="654760"/>
                  <a:pt x="0" y="421800"/>
                </a:cubicBezTo>
                <a:cubicBezTo>
                  <a:pt x="0" y="188839"/>
                  <a:pt x="188839" y="0"/>
                  <a:pt x="4218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chemeClr val="accent4"/>
            </a:solidFill>
            <a:round/>
          </a:ln>
        </p:spPr>
        <p:txBody>
          <a:bodyPr wrap="square" lIns="0" tIns="0" rIns="0" bIns="22500" rtlCol="0" anchor="ctr"/>
          <a:lstStyle/>
          <a:p>
            <a:pPr algn="l">
              <a:lnSpc>
                <a:spcPct val="100000"/>
              </a:lnSpc>
            </a:pPr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生活</a:t>
            </a:r>
          </a:p>
          <a:p>
            <a:pPr algn="l">
              <a:lnSpc>
                <a:spcPct val="100000"/>
              </a:lnSpc>
            </a:pPr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用电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6964680" y="1464945"/>
            <a:ext cx="2639695" cy="2416810"/>
            <a:chOff x="10967" y="2985"/>
            <a:chExt cx="4157" cy="3806"/>
          </a:xfrm>
        </p:grpSpPr>
        <p:sp>
          <p:nvSpPr>
            <p:cNvPr id="105" name="MMConnector"/>
            <p:cNvSpPr/>
            <p:nvPr/>
          </p:nvSpPr>
          <p:spPr>
            <a:xfrm>
              <a:off x="10967" y="4849"/>
              <a:ext cx="1958" cy="1942"/>
            </a:xfrm>
            <a:custGeom>
              <a:avLst/>
              <a:gdLst/>
              <a:ahLst/>
              <a:cxnLst/>
              <a:rect l="0" t="0" r="0" b="0"/>
              <a:pathLst>
                <a:path w="860862" h="563045">
                  <a:moveTo>
                    <a:pt x="-183758" y="150828"/>
                  </a:moveTo>
                  <a:cubicBezTo>
                    <a:pt x="-198210" y="163395"/>
                    <a:pt x="-199639" y="180994"/>
                    <a:pt x="-189910" y="191921"/>
                  </a:cubicBezTo>
                  <a:cubicBezTo>
                    <a:pt x="-180182" y="202848"/>
                    <a:pt x="-162281" y="203738"/>
                    <a:pt x="-148382" y="190562"/>
                  </a:cubicBezTo>
                  <a:cubicBezTo>
                    <a:pt x="-135301" y="178161"/>
                    <a:pt x="-122220" y="165760"/>
                    <a:pt x="-109405" y="153158"/>
                  </a:cubicBezTo>
                  <a:cubicBezTo>
                    <a:pt x="-96590" y="140555"/>
                    <a:pt x="-84041" y="127751"/>
                    <a:pt x="-71625" y="114865"/>
                  </a:cubicBezTo>
                  <a:cubicBezTo>
                    <a:pt x="-59208" y="101979"/>
                    <a:pt x="-46924" y="89011"/>
                    <a:pt x="-34745" y="75987"/>
                  </a:cubicBezTo>
                  <a:cubicBezTo>
                    <a:pt x="-22566" y="62963"/>
                    <a:pt x="-10492" y="49884"/>
                    <a:pt x="1533" y="36797"/>
                  </a:cubicBezTo>
                  <a:cubicBezTo>
                    <a:pt x="13558" y="23710"/>
                    <a:pt x="25533" y="10615"/>
                    <a:pt x="37508" y="-2447"/>
                  </a:cubicBezTo>
                  <a:cubicBezTo>
                    <a:pt x="49482" y="-15509"/>
                    <a:pt x="61455" y="-28539"/>
                    <a:pt x="73476" y="-41494"/>
                  </a:cubicBezTo>
                  <a:cubicBezTo>
                    <a:pt x="85496" y="-54449"/>
                    <a:pt x="97565" y="-67329"/>
                    <a:pt x="109731" y="-80089"/>
                  </a:cubicBezTo>
                  <a:cubicBezTo>
                    <a:pt x="121896" y="-92850"/>
                    <a:pt x="134157" y="-105490"/>
                    <a:pt x="146562" y="-117963"/>
                  </a:cubicBezTo>
                  <a:cubicBezTo>
                    <a:pt x="158967" y="-130435"/>
                    <a:pt x="171516" y="-142739"/>
                    <a:pt x="184254" y="-154821"/>
                  </a:cubicBezTo>
                  <a:cubicBezTo>
                    <a:pt x="196992" y="-166903"/>
                    <a:pt x="209920" y="-178762"/>
                    <a:pt x="223079" y="-190339"/>
                  </a:cubicBezTo>
                  <a:cubicBezTo>
                    <a:pt x="236238" y="-201915"/>
                    <a:pt x="249629" y="-213208"/>
                    <a:pt x="263287" y="-224152"/>
                  </a:cubicBezTo>
                  <a:cubicBezTo>
                    <a:pt x="276946" y="-235095"/>
                    <a:pt x="290872" y="-245689"/>
                    <a:pt x="305094" y="-255859"/>
                  </a:cubicBezTo>
                  <a:cubicBezTo>
                    <a:pt x="319316" y="-266030"/>
                    <a:pt x="333833" y="-275778"/>
                    <a:pt x="348659" y="-285029"/>
                  </a:cubicBezTo>
                  <a:cubicBezTo>
                    <a:pt x="363485" y="-294280"/>
                    <a:pt x="378620" y="-303033"/>
                    <a:pt x="394062" y="-311218"/>
                  </a:cubicBezTo>
                  <a:cubicBezTo>
                    <a:pt x="409505" y="-319403"/>
                    <a:pt x="425254" y="-327020"/>
                    <a:pt x="441285" y="-334005"/>
                  </a:cubicBezTo>
                  <a:cubicBezTo>
                    <a:pt x="457316" y="-340991"/>
                    <a:pt x="473629" y="-347346"/>
                    <a:pt x="490199" y="-353033"/>
                  </a:cubicBezTo>
                  <a:cubicBezTo>
                    <a:pt x="506770" y="-358719"/>
                    <a:pt x="523599" y="-363736"/>
                    <a:pt x="540574" y="-368049"/>
                  </a:cubicBezTo>
                  <a:cubicBezTo>
                    <a:pt x="557549" y="-372362"/>
                    <a:pt x="574670" y="-375970"/>
                    <a:pt x="592101" y="-378940"/>
                  </a:cubicBezTo>
                  <a:cubicBezTo>
                    <a:pt x="609531" y="-381911"/>
                    <a:pt x="627271" y="-384243"/>
                    <a:pt x="644438" y="-385738"/>
                  </a:cubicBezTo>
                  <a:cubicBezTo>
                    <a:pt x="661605" y="-387233"/>
                    <a:pt x="678198" y="-387892"/>
                    <a:pt x="694792" y="-388550"/>
                  </a:cubicBezTo>
                  <a:cubicBezTo>
                    <a:pt x="697526" y="-388658"/>
                    <a:pt x="699352" y="-390260"/>
                    <a:pt x="699352" y="-392350"/>
                  </a:cubicBezTo>
                  <a:cubicBezTo>
                    <a:pt x="699352" y="-394440"/>
                    <a:pt x="697528" y="-396141"/>
                    <a:pt x="694792" y="-396150"/>
                  </a:cubicBezTo>
                  <a:cubicBezTo>
                    <a:pt x="678002" y="-396206"/>
                    <a:pt x="661212" y="-396261"/>
                    <a:pt x="643761" y="-395494"/>
                  </a:cubicBezTo>
                  <a:cubicBezTo>
                    <a:pt x="626311" y="-394726"/>
                    <a:pt x="608200" y="-393135"/>
                    <a:pt x="590339" y="-390876"/>
                  </a:cubicBezTo>
                  <a:cubicBezTo>
                    <a:pt x="572479" y="-388617"/>
                    <a:pt x="554868" y="-385690"/>
                    <a:pt x="537342" y="-382030"/>
                  </a:cubicBezTo>
                  <a:cubicBezTo>
                    <a:pt x="519817" y="-378371"/>
                    <a:pt x="502376" y="-373978"/>
                    <a:pt x="485143" y="-368881"/>
                  </a:cubicBezTo>
                  <a:cubicBezTo>
                    <a:pt x="467910" y="-363783"/>
                    <a:pt x="450886" y="-357981"/>
                    <a:pt x="434107" y="-351511"/>
                  </a:cubicBezTo>
                  <a:cubicBezTo>
                    <a:pt x="417327" y="-345042"/>
                    <a:pt x="400792" y="-337905"/>
                    <a:pt x="384542" y="-330167"/>
                  </a:cubicBezTo>
                  <a:cubicBezTo>
                    <a:pt x="368292" y="-322429"/>
                    <a:pt x="352326" y="-314089"/>
                    <a:pt x="336661" y="-305225"/>
                  </a:cubicBezTo>
                  <a:cubicBezTo>
                    <a:pt x="320995" y="-296362"/>
                    <a:pt x="305629" y="-286975"/>
                    <a:pt x="290560" y="-277147"/>
                  </a:cubicBezTo>
                  <a:cubicBezTo>
                    <a:pt x="275491" y="-267320"/>
                    <a:pt x="260718" y="-257053"/>
                    <a:pt x="246222" y="-246428"/>
                  </a:cubicBezTo>
                  <a:cubicBezTo>
                    <a:pt x="231726" y="-235803"/>
                    <a:pt x="217507" y="-224819"/>
                    <a:pt x="203534" y="-213554"/>
                  </a:cubicBezTo>
                  <a:cubicBezTo>
                    <a:pt x="189562" y="-202288"/>
                    <a:pt x="175835" y="-190740"/>
                    <a:pt x="162317" y="-178979"/>
                  </a:cubicBezTo>
                  <a:cubicBezTo>
                    <a:pt x="148798" y="-167218"/>
                    <a:pt x="135488" y="-155243"/>
                    <a:pt x="122344" y="-143117"/>
                  </a:cubicBezTo>
                  <a:cubicBezTo>
                    <a:pt x="109200" y="-130990"/>
                    <a:pt x="96221" y="-118711"/>
                    <a:pt x="83365" y="-106336"/>
                  </a:cubicBezTo>
                  <a:cubicBezTo>
                    <a:pt x="70508" y="-93961"/>
                    <a:pt x="57773" y="-81489"/>
                    <a:pt x="45115" y="-68971"/>
                  </a:cubicBezTo>
                  <a:cubicBezTo>
                    <a:pt x="32457" y="-56454"/>
                    <a:pt x="19876" y="-43891"/>
                    <a:pt x="7328" y="-31330"/>
                  </a:cubicBezTo>
                  <a:cubicBezTo>
                    <a:pt x="-5220" y="-18770"/>
                    <a:pt x="-17736" y="-6212"/>
                    <a:pt x="-30262" y="6297"/>
                  </a:cubicBezTo>
                  <a:cubicBezTo>
                    <a:pt x="-42788" y="18806"/>
                    <a:pt x="-55324" y="31266"/>
                    <a:pt x="-67917" y="43623"/>
                  </a:cubicBezTo>
                  <a:cubicBezTo>
                    <a:pt x="-80510" y="55981"/>
                    <a:pt x="-93160" y="68235"/>
                    <a:pt x="-105892" y="80360"/>
                  </a:cubicBezTo>
                  <a:cubicBezTo>
                    <a:pt x="-118623" y="92485"/>
                    <a:pt x="-131438" y="104480"/>
                    <a:pt x="-144429" y="116203"/>
                  </a:cubicBezTo>
                  <a:cubicBezTo>
                    <a:pt x="-157420" y="127926"/>
                    <a:pt x="-170589" y="139377"/>
                    <a:pt x="-183758" y="150828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4" name="MainTopic"/>
            <p:cNvSpPr/>
            <p:nvPr/>
          </p:nvSpPr>
          <p:spPr>
            <a:xfrm>
              <a:off x="12548" y="2985"/>
              <a:ext cx="2576" cy="1022"/>
            </a:xfrm>
            <a:custGeom>
              <a:avLst/>
              <a:gdLst>
                <a:gd name="rtl" fmla="*/ 135280 w 1026000"/>
                <a:gd name="rtt" fmla="*/ 71440 h 296400"/>
                <a:gd name="rtr" fmla="*/ 887680 w 1026000"/>
                <a:gd name="rtb" fmla="*/ 238640 h 296400"/>
              </a:gdLst>
              <a:ahLst/>
              <a:cxnLst/>
              <a:rect l="rtl" t="rtt" r="rtr" b="rtb"/>
              <a:pathLst>
                <a:path w="1026000" h="296400">
                  <a:moveTo>
                    <a:pt x="30400" y="0"/>
                  </a:moveTo>
                  <a:lnTo>
                    <a:pt x="995600" y="0"/>
                  </a:lnTo>
                  <a:cubicBezTo>
                    <a:pt x="1012381" y="0"/>
                    <a:pt x="1026000" y="13619"/>
                    <a:pt x="1026000" y="30400"/>
                  </a:cubicBezTo>
                  <a:lnTo>
                    <a:pt x="1026000" y="266000"/>
                  </a:lnTo>
                  <a:cubicBezTo>
                    <a:pt x="1026000" y="282781"/>
                    <a:pt x="1012381" y="296400"/>
                    <a:pt x="9956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漏电保护器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964680" y="2480945"/>
            <a:ext cx="2578735" cy="1126490"/>
            <a:chOff x="10967" y="4585"/>
            <a:chExt cx="4061" cy="1774"/>
          </a:xfrm>
        </p:grpSpPr>
        <p:sp>
          <p:nvSpPr>
            <p:cNvPr id="107" name="MMConnector"/>
            <p:cNvSpPr/>
            <p:nvPr/>
          </p:nvSpPr>
          <p:spPr>
            <a:xfrm>
              <a:off x="10967" y="5737"/>
              <a:ext cx="1836" cy="622"/>
            </a:xfrm>
            <a:custGeom>
              <a:avLst/>
              <a:gdLst/>
              <a:ahLst/>
              <a:cxnLst/>
              <a:rect l="0" t="0" r="0" b="0"/>
              <a:pathLst>
                <a:path w="807468" h="180510">
                  <a:moveTo>
                    <a:pt x="-120061" y="20056"/>
                  </a:moveTo>
                  <a:cubicBezTo>
                    <a:pt x="-138579" y="24941"/>
                    <a:pt x="-147403" y="40417"/>
                    <a:pt x="-143342" y="54472"/>
                  </a:cubicBezTo>
                  <a:cubicBezTo>
                    <a:pt x="-139280" y="68527"/>
                    <a:pt x="-123514" y="77058"/>
                    <a:pt x="-105292" y="71164"/>
                  </a:cubicBezTo>
                  <a:cubicBezTo>
                    <a:pt x="-88300" y="65669"/>
                    <a:pt x="-71308" y="60173"/>
                    <a:pt x="-54381" y="54560"/>
                  </a:cubicBezTo>
                  <a:cubicBezTo>
                    <a:pt x="-37453" y="48946"/>
                    <a:pt x="-20591" y="43213"/>
                    <a:pt x="-3762" y="37438"/>
                  </a:cubicBezTo>
                  <a:cubicBezTo>
                    <a:pt x="13067" y="31664"/>
                    <a:pt x="29863" y="25846"/>
                    <a:pt x="46634" y="20012"/>
                  </a:cubicBezTo>
                  <a:cubicBezTo>
                    <a:pt x="63406" y="14179"/>
                    <a:pt x="80152" y="8329"/>
                    <a:pt x="96891" y="2504"/>
                  </a:cubicBezTo>
                  <a:cubicBezTo>
                    <a:pt x="113630" y="-3320"/>
                    <a:pt x="130361" y="-9119"/>
                    <a:pt x="147100" y="-14853"/>
                  </a:cubicBezTo>
                  <a:cubicBezTo>
                    <a:pt x="163838" y="-20587"/>
                    <a:pt x="180584" y="-26257"/>
                    <a:pt x="197353" y="-31821"/>
                  </a:cubicBezTo>
                  <a:cubicBezTo>
                    <a:pt x="214121" y="-37385"/>
                    <a:pt x="230913" y="-42844"/>
                    <a:pt x="247741" y="-48157"/>
                  </a:cubicBezTo>
                  <a:cubicBezTo>
                    <a:pt x="264569" y="-53470"/>
                    <a:pt x="281434" y="-58637"/>
                    <a:pt x="298348" y="-63620"/>
                  </a:cubicBezTo>
                  <a:cubicBezTo>
                    <a:pt x="315262" y="-68602"/>
                    <a:pt x="332225" y="-73398"/>
                    <a:pt x="349243" y="-77972"/>
                  </a:cubicBezTo>
                  <a:cubicBezTo>
                    <a:pt x="366261" y="-82546"/>
                    <a:pt x="383334" y="-86897"/>
                    <a:pt x="400476" y="-90990"/>
                  </a:cubicBezTo>
                  <a:cubicBezTo>
                    <a:pt x="417618" y="-95083"/>
                    <a:pt x="434829" y="-98918"/>
                    <a:pt x="452075" y="-102465"/>
                  </a:cubicBezTo>
                  <a:cubicBezTo>
                    <a:pt x="469321" y="-106011"/>
                    <a:pt x="486602" y="-109267"/>
                    <a:pt x="504044" y="-112214"/>
                  </a:cubicBezTo>
                  <a:cubicBezTo>
                    <a:pt x="521487" y="-115161"/>
                    <a:pt x="539092" y="-117798"/>
                    <a:pt x="556362" y="-120088"/>
                  </a:cubicBezTo>
                  <a:cubicBezTo>
                    <a:pt x="573632" y="-122377"/>
                    <a:pt x="590567" y="-124319"/>
                    <a:pt x="608984" y="-125970"/>
                  </a:cubicBezTo>
                  <a:cubicBezTo>
                    <a:pt x="627401" y="-127620"/>
                    <a:pt x="647300" y="-128980"/>
                    <a:pt x="661848" y="-129786"/>
                  </a:cubicBezTo>
                  <a:cubicBezTo>
                    <a:pt x="676396" y="-130593"/>
                    <a:pt x="685594" y="-130846"/>
                    <a:pt x="694792" y="-131100"/>
                  </a:cubicBezTo>
                  <a:cubicBezTo>
                    <a:pt x="697527" y="-131175"/>
                    <a:pt x="699352" y="-132810"/>
                    <a:pt x="699352" y="-134900"/>
                  </a:cubicBezTo>
                  <a:cubicBezTo>
                    <a:pt x="699352" y="-136990"/>
                    <a:pt x="697527" y="-138625"/>
                    <a:pt x="694792" y="-138700"/>
                  </a:cubicBezTo>
                  <a:cubicBezTo>
                    <a:pt x="685542" y="-138953"/>
                    <a:pt x="676291" y="-139205"/>
                    <a:pt x="661615" y="-139197"/>
                  </a:cubicBezTo>
                  <a:cubicBezTo>
                    <a:pt x="646939" y="-139190"/>
                    <a:pt x="626838" y="-138922"/>
                    <a:pt x="608192" y="-138278"/>
                  </a:cubicBezTo>
                  <a:cubicBezTo>
                    <a:pt x="589546" y="-137633"/>
                    <a:pt x="572354" y="-136613"/>
                    <a:pt x="554793" y="-135259"/>
                  </a:cubicBezTo>
                  <a:cubicBezTo>
                    <a:pt x="537232" y="-133905"/>
                    <a:pt x="519301" y="-132218"/>
                    <a:pt x="501505" y="-130207"/>
                  </a:cubicBezTo>
                  <a:cubicBezTo>
                    <a:pt x="483709" y="-128197"/>
                    <a:pt x="466049" y="-125863"/>
                    <a:pt x="448402" y="-123233"/>
                  </a:cubicBezTo>
                  <a:cubicBezTo>
                    <a:pt x="430756" y="-120603"/>
                    <a:pt x="413123" y="-117677"/>
                    <a:pt x="395545" y="-114487"/>
                  </a:cubicBezTo>
                  <a:cubicBezTo>
                    <a:pt x="377968" y="-111297"/>
                    <a:pt x="360447" y="-107843"/>
                    <a:pt x="342974" y="-104161"/>
                  </a:cubicBezTo>
                  <a:cubicBezTo>
                    <a:pt x="325502" y="-100479"/>
                    <a:pt x="308079" y="-96569"/>
                    <a:pt x="290708" y="-92473"/>
                  </a:cubicBezTo>
                  <a:cubicBezTo>
                    <a:pt x="273336" y="-88376"/>
                    <a:pt x="256015" y="-84092"/>
                    <a:pt x="238741" y="-79663"/>
                  </a:cubicBezTo>
                  <a:cubicBezTo>
                    <a:pt x="221467" y="-75235"/>
                    <a:pt x="204239" y="-70662"/>
                    <a:pt x="187051" y="-65987"/>
                  </a:cubicBezTo>
                  <a:cubicBezTo>
                    <a:pt x="169863" y="-61313"/>
                    <a:pt x="152715" y="-56537"/>
                    <a:pt x="135597" y="-51704"/>
                  </a:cubicBezTo>
                  <a:cubicBezTo>
                    <a:pt x="118480" y="-46871"/>
                    <a:pt x="101393" y="-41980"/>
                    <a:pt x="84328" y="-37073"/>
                  </a:cubicBezTo>
                  <a:cubicBezTo>
                    <a:pt x="67263" y="-32166"/>
                    <a:pt x="50219" y="-27243"/>
                    <a:pt x="33186" y="-22347"/>
                  </a:cubicBezTo>
                  <a:cubicBezTo>
                    <a:pt x="16152" y="-17451"/>
                    <a:pt x="-870" y="-12582"/>
                    <a:pt x="-17890" y="-7767"/>
                  </a:cubicBezTo>
                  <a:cubicBezTo>
                    <a:pt x="-34910" y="-2952"/>
                    <a:pt x="-51927" y="1809"/>
                    <a:pt x="-68955" y="6437"/>
                  </a:cubicBezTo>
                  <a:cubicBezTo>
                    <a:pt x="-85984" y="11066"/>
                    <a:pt x="-103022" y="15561"/>
                    <a:pt x="-120061" y="20056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6" name="MainTopic"/>
            <p:cNvSpPr/>
            <p:nvPr/>
          </p:nvSpPr>
          <p:spPr>
            <a:xfrm>
              <a:off x="12548" y="4585"/>
              <a:ext cx="2481" cy="1373"/>
            </a:xfrm>
            <a:custGeom>
              <a:avLst/>
              <a:gdLst>
                <a:gd name="rtl" fmla="*/ 135280 w 1459200"/>
                <a:gd name="rtt" fmla="*/ 71440 h 296400"/>
                <a:gd name="rtr" fmla="*/ 1320880 w 1459200"/>
                <a:gd name="rtb" fmla="*/ 238640 h 296400"/>
              </a:gdLst>
              <a:ahLst/>
              <a:cxnLst/>
              <a:rect l="rtl" t="rtt" r="rtr" b="rtb"/>
              <a:pathLst>
                <a:path w="1459200" h="296400">
                  <a:moveTo>
                    <a:pt x="30400" y="0"/>
                  </a:moveTo>
                  <a:lnTo>
                    <a:pt x="1428800" y="0"/>
                  </a:lnTo>
                  <a:cubicBezTo>
                    <a:pt x="1445581" y="0"/>
                    <a:pt x="1459200" y="13619"/>
                    <a:pt x="1459200" y="30400"/>
                  </a:cubicBezTo>
                  <a:lnTo>
                    <a:pt x="1459200" y="266000"/>
                  </a:lnTo>
                  <a:cubicBezTo>
                    <a:pt x="1459200" y="282781"/>
                    <a:pt x="1445581" y="296400"/>
                    <a:pt x="1428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家庭电路</a:t>
              </a:r>
            </a:p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电流过大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986905" y="4076700"/>
            <a:ext cx="2253615" cy="883285"/>
            <a:chOff x="11002" y="7098"/>
            <a:chExt cx="3549" cy="1391"/>
          </a:xfrm>
        </p:grpSpPr>
        <p:sp>
          <p:nvSpPr>
            <p:cNvPr id="109" name="MMConnector"/>
            <p:cNvSpPr/>
            <p:nvPr/>
          </p:nvSpPr>
          <p:spPr>
            <a:xfrm>
              <a:off x="11002" y="7098"/>
              <a:ext cx="1887" cy="1221"/>
            </a:xfrm>
            <a:custGeom>
              <a:avLst/>
              <a:gdLst/>
              <a:ahLst/>
              <a:cxnLst/>
              <a:rect l="0" t="0" r="0" b="0"/>
              <a:pathLst>
                <a:path w="829761" h="354028">
                  <a:moveTo>
                    <a:pt x="-121766" y="-119670"/>
                  </a:moveTo>
                  <a:cubicBezTo>
                    <a:pt x="-138077" y="-129707"/>
                    <a:pt x="-155418" y="-125122"/>
                    <a:pt x="-162679" y="-112421"/>
                  </a:cubicBezTo>
                  <a:cubicBezTo>
                    <a:pt x="-169941" y="-99721"/>
                    <a:pt x="-164962" y="-82699"/>
                    <a:pt x="-148172" y="-73486"/>
                  </a:cubicBezTo>
                  <a:cubicBezTo>
                    <a:pt x="-132809" y="-65056"/>
                    <a:pt x="-117446" y="-56625"/>
                    <a:pt x="-102164" y="-47967"/>
                  </a:cubicBezTo>
                  <a:cubicBezTo>
                    <a:pt x="-86881" y="-39308"/>
                    <a:pt x="-71679" y="-30420"/>
                    <a:pt x="-56504" y="-21434"/>
                  </a:cubicBezTo>
                  <a:cubicBezTo>
                    <a:pt x="-41328" y="-12447"/>
                    <a:pt x="-26179" y="-3361"/>
                    <a:pt x="-11034" y="5789"/>
                  </a:cubicBezTo>
                  <a:cubicBezTo>
                    <a:pt x="4111" y="14939"/>
                    <a:pt x="19252" y="24153"/>
                    <a:pt x="34422" y="33368"/>
                  </a:cubicBezTo>
                  <a:cubicBezTo>
                    <a:pt x="49592" y="42584"/>
                    <a:pt x="64791" y="51801"/>
                    <a:pt x="80050" y="60962"/>
                  </a:cubicBezTo>
                  <a:cubicBezTo>
                    <a:pt x="95310" y="70124"/>
                    <a:pt x="110631" y="79230"/>
                    <a:pt x="126044" y="88218"/>
                  </a:cubicBezTo>
                  <a:cubicBezTo>
                    <a:pt x="141456" y="97206"/>
                    <a:pt x="156961" y="106077"/>
                    <a:pt x="172587" y="114767"/>
                  </a:cubicBezTo>
                  <a:cubicBezTo>
                    <a:pt x="188212" y="123457"/>
                    <a:pt x="203958" y="131966"/>
                    <a:pt x="219848" y="140227"/>
                  </a:cubicBezTo>
                  <a:cubicBezTo>
                    <a:pt x="235738" y="148489"/>
                    <a:pt x="251772" y="156503"/>
                    <a:pt x="267967" y="164202"/>
                  </a:cubicBezTo>
                  <a:cubicBezTo>
                    <a:pt x="284161" y="171901"/>
                    <a:pt x="300515" y="179286"/>
                    <a:pt x="317038" y="186289"/>
                  </a:cubicBezTo>
                  <a:cubicBezTo>
                    <a:pt x="333560" y="193293"/>
                    <a:pt x="350251" y="199916"/>
                    <a:pt x="367100" y="206096"/>
                  </a:cubicBezTo>
                  <a:cubicBezTo>
                    <a:pt x="383949" y="212277"/>
                    <a:pt x="400957" y="218015"/>
                    <a:pt x="418126" y="223257"/>
                  </a:cubicBezTo>
                  <a:cubicBezTo>
                    <a:pt x="435296" y="228499"/>
                    <a:pt x="452628" y="233246"/>
                    <a:pt x="470022" y="237460"/>
                  </a:cubicBezTo>
                  <a:cubicBezTo>
                    <a:pt x="487417" y="241674"/>
                    <a:pt x="504875" y="245355"/>
                    <a:pt x="522632" y="248470"/>
                  </a:cubicBezTo>
                  <a:cubicBezTo>
                    <a:pt x="540388" y="251586"/>
                    <a:pt x="558444" y="254136"/>
                    <a:pt x="575754" y="256150"/>
                  </a:cubicBezTo>
                  <a:cubicBezTo>
                    <a:pt x="593064" y="258164"/>
                    <a:pt x="609629" y="259642"/>
                    <a:pt x="629169" y="260463"/>
                  </a:cubicBezTo>
                  <a:cubicBezTo>
                    <a:pt x="648709" y="261284"/>
                    <a:pt x="671224" y="261448"/>
                    <a:pt x="682657" y="261469"/>
                  </a:cubicBezTo>
                  <a:cubicBezTo>
                    <a:pt x="694090" y="261491"/>
                    <a:pt x="694441" y="261370"/>
                    <a:pt x="694792" y="261250"/>
                  </a:cubicBezTo>
                  <a:cubicBezTo>
                    <a:pt x="697380" y="260362"/>
                    <a:pt x="699352" y="259540"/>
                    <a:pt x="699352" y="257450"/>
                  </a:cubicBezTo>
                  <a:cubicBezTo>
                    <a:pt x="699352" y="255360"/>
                    <a:pt x="697425" y="252906"/>
                    <a:pt x="694792" y="253650"/>
                  </a:cubicBezTo>
                  <a:cubicBezTo>
                    <a:pt x="694432" y="253752"/>
                    <a:pt x="694072" y="253853"/>
                    <a:pt x="682767" y="253269"/>
                  </a:cubicBezTo>
                  <a:cubicBezTo>
                    <a:pt x="671461" y="252685"/>
                    <a:pt x="649211" y="251414"/>
                    <a:pt x="629972" y="249645"/>
                  </a:cubicBezTo>
                  <a:cubicBezTo>
                    <a:pt x="610733" y="247876"/>
                    <a:pt x="594505" y="245608"/>
                    <a:pt x="577593" y="242781"/>
                  </a:cubicBezTo>
                  <a:cubicBezTo>
                    <a:pt x="560681" y="239954"/>
                    <a:pt x="543084" y="236568"/>
                    <a:pt x="525835" y="232649"/>
                  </a:cubicBezTo>
                  <a:cubicBezTo>
                    <a:pt x="508585" y="228730"/>
                    <a:pt x="491683" y="224276"/>
                    <a:pt x="474885" y="219311"/>
                  </a:cubicBezTo>
                  <a:cubicBezTo>
                    <a:pt x="458087" y="214345"/>
                    <a:pt x="441393" y="208867"/>
                    <a:pt x="424891" y="202916"/>
                  </a:cubicBezTo>
                  <a:cubicBezTo>
                    <a:pt x="408390" y="196966"/>
                    <a:pt x="392079" y="190543"/>
                    <a:pt x="375945" y="183696"/>
                  </a:cubicBezTo>
                  <a:cubicBezTo>
                    <a:pt x="359812" y="176850"/>
                    <a:pt x="343854" y="169580"/>
                    <a:pt x="328072" y="161943"/>
                  </a:cubicBezTo>
                  <a:cubicBezTo>
                    <a:pt x="312289" y="154306"/>
                    <a:pt x="296681" y="146302"/>
                    <a:pt x="281229" y="137989"/>
                  </a:cubicBezTo>
                  <a:cubicBezTo>
                    <a:pt x="265777" y="129676"/>
                    <a:pt x="250481" y="121056"/>
                    <a:pt x="235316" y="112186"/>
                  </a:cubicBezTo>
                  <a:cubicBezTo>
                    <a:pt x="220151" y="103317"/>
                    <a:pt x="205116" y="94199"/>
                    <a:pt x="190181" y="84892"/>
                  </a:cubicBezTo>
                  <a:cubicBezTo>
                    <a:pt x="175245" y="75584"/>
                    <a:pt x="160408" y="66087"/>
                    <a:pt x="145635" y="56456"/>
                  </a:cubicBezTo>
                  <a:cubicBezTo>
                    <a:pt x="130861" y="46825"/>
                    <a:pt x="116151" y="37061"/>
                    <a:pt x="101465" y="27219"/>
                  </a:cubicBezTo>
                  <a:cubicBezTo>
                    <a:pt x="86779" y="17377"/>
                    <a:pt x="72118" y="7456"/>
                    <a:pt x="57443" y="-2490"/>
                  </a:cubicBezTo>
                  <a:cubicBezTo>
                    <a:pt x="42768" y="-12437"/>
                    <a:pt x="28079" y="-22409"/>
                    <a:pt x="13334" y="-32350"/>
                  </a:cubicBezTo>
                  <a:cubicBezTo>
                    <a:pt x="-1411" y="-42291"/>
                    <a:pt x="-16212" y="-52201"/>
                    <a:pt x="-31092" y="-62044"/>
                  </a:cubicBezTo>
                  <a:cubicBezTo>
                    <a:pt x="-45973" y="-71888"/>
                    <a:pt x="-60932" y="-81664"/>
                    <a:pt x="-76058" y="-91257"/>
                  </a:cubicBezTo>
                  <a:cubicBezTo>
                    <a:pt x="-91183" y="-100850"/>
                    <a:pt x="-106475" y="-110260"/>
                    <a:pt x="-121766" y="-119670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8" name="MainTopic"/>
            <p:cNvSpPr/>
            <p:nvPr/>
          </p:nvSpPr>
          <p:spPr>
            <a:xfrm>
              <a:off x="12547" y="7467"/>
              <a:ext cx="2005" cy="1022"/>
            </a:xfrm>
            <a:custGeom>
              <a:avLst/>
              <a:gdLst>
                <a:gd name="rtl" fmla="*/ 135280 w 881600"/>
                <a:gd name="rtt" fmla="*/ 71440 h 296400"/>
                <a:gd name="rtr" fmla="*/ 743280 w 881600"/>
                <a:gd name="rtb" fmla="*/ 238640 h 296400"/>
              </a:gdLst>
              <a:ahLst/>
              <a:cxnLst/>
              <a:rect l="rtl" t="rtt" r="rtr" b="rtb"/>
              <a:pathLst>
                <a:path w="881600" h="296400">
                  <a:moveTo>
                    <a:pt x="30400" y="0"/>
                  </a:moveTo>
                  <a:lnTo>
                    <a:pt x="851200" y="0"/>
                  </a:lnTo>
                  <a:cubicBezTo>
                    <a:pt x="867981" y="0"/>
                    <a:pt x="881600" y="13619"/>
                    <a:pt x="881600" y="30400"/>
                  </a:cubicBezTo>
                  <a:lnTo>
                    <a:pt x="881600" y="266000"/>
                  </a:lnTo>
                  <a:cubicBezTo>
                    <a:pt x="881600" y="282781"/>
                    <a:pt x="867981" y="296400"/>
                    <a:pt x="8512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安全用电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255010" y="1943735"/>
            <a:ext cx="2487930" cy="1803400"/>
            <a:chOff x="5125" y="3739"/>
            <a:chExt cx="3918" cy="2840"/>
          </a:xfrm>
        </p:grpSpPr>
        <p:sp>
          <p:nvSpPr>
            <p:cNvPr id="117" name="MMConnector"/>
            <p:cNvSpPr/>
            <p:nvPr/>
          </p:nvSpPr>
          <p:spPr>
            <a:xfrm>
              <a:off x="8018" y="5226"/>
              <a:ext cx="1025" cy="1353"/>
            </a:xfrm>
            <a:custGeom>
              <a:avLst/>
              <a:gdLst/>
              <a:ahLst/>
              <a:cxnLst/>
              <a:rect l="0" t="0" r="0" b="0"/>
              <a:pathLst>
                <a:path w="835422" h="392252">
                  <a:moveTo>
                    <a:pt x="126416" y="131635"/>
                  </a:moveTo>
                  <a:cubicBezTo>
                    <a:pt x="142266" y="142385"/>
                    <a:pt x="159792" y="138575"/>
                    <a:pt x="167610" y="126209"/>
                  </a:cubicBezTo>
                  <a:cubicBezTo>
                    <a:pt x="175428" y="113843"/>
                    <a:pt x="171197" y="96637"/>
                    <a:pt x="154844" y="86668"/>
                  </a:cubicBezTo>
                  <a:cubicBezTo>
                    <a:pt x="139896" y="77556"/>
                    <a:pt x="124948" y="68443"/>
                    <a:pt x="110098" y="59089"/>
                  </a:cubicBezTo>
                  <a:cubicBezTo>
                    <a:pt x="95249" y="49734"/>
                    <a:pt x="80498" y="40138"/>
                    <a:pt x="65784" y="30435"/>
                  </a:cubicBezTo>
                  <a:cubicBezTo>
                    <a:pt x="51069" y="20732"/>
                    <a:pt x="36391" y="10921"/>
                    <a:pt x="21724" y="1038"/>
                  </a:cubicBezTo>
                  <a:cubicBezTo>
                    <a:pt x="7058" y="-8845"/>
                    <a:pt x="-7596" y="-18801"/>
                    <a:pt x="-22275" y="-28767"/>
                  </a:cubicBezTo>
                  <a:cubicBezTo>
                    <a:pt x="-36955" y="-38733"/>
                    <a:pt x="-51659" y="-48710"/>
                    <a:pt x="-66425" y="-58640"/>
                  </a:cubicBezTo>
                  <a:cubicBezTo>
                    <a:pt x="-81190" y="-68570"/>
                    <a:pt x="-96016" y="-78454"/>
                    <a:pt x="-110938" y="-88231"/>
                  </a:cubicBezTo>
                  <a:cubicBezTo>
                    <a:pt x="-125859" y="-98007"/>
                    <a:pt x="-140878" y="-107676"/>
                    <a:pt x="-156025" y="-117174"/>
                  </a:cubicBezTo>
                  <a:cubicBezTo>
                    <a:pt x="-171172" y="-126672"/>
                    <a:pt x="-186449" y="-135999"/>
                    <a:pt x="-201883" y="-145087"/>
                  </a:cubicBezTo>
                  <a:cubicBezTo>
                    <a:pt x="-217318" y="-154176"/>
                    <a:pt x="-232911" y="-163026"/>
                    <a:pt x="-248683" y="-171568"/>
                  </a:cubicBezTo>
                  <a:cubicBezTo>
                    <a:pt x="-264456" y="-180110"/>
                    <a:pt x="-280408" y="-188344"/>
                    <a:pt x="-296553" y="-196199"/>
                  </a:cubicBezTo>
                  <a:cubicBezTo>
                    <a:pt x="-312698" y="-204055"/>
                    <a:pt x="-329036" y="-211531"/>
                    <a:pt x="-345564" y="-218561"/>
                  </a:cubicBezTo>
                  <a:cubicBezTo>
                    <a:pt x="-362093" y="-225590"/>
                    <a:pt x="-378812" y="-232173"/>
                    <a:pt x="-395718" y="-238248"/>
                  </a:cubicBezTo>
                  <a:cubicBezTo>
                    <a:pt x="-412623" y="-244323"/>
                    <a:pt x="-429714" y="-249890"/>
                    <a:pt x="-446935" y="-254901"/>
                  </a:cubicBezTo>
                  <a:cubicBezTo>
                    <a:pt x="-464156" y="-259912"/>
                    <a:pt x="-481507" y="-264366"/>
                    <a:pt x="-499064" y="-268233"/>
                  </a:cubicBezTo>
                  <a:cubicBezTo>
                    <a:pt x="-516622" y="-272100"/>
                    <a:pt x="-534387" y="-275379"/>
                    <a:pt x="-551894" y="-278059"/>
                  </a:cubicBezTo>
                  <a:cubicBezTo>
                    <a:pt x="-569400" y="-280740"/>
                    <a:pt x="-586649" y="-282821"/>
                    <a:pt x="-605176" y="-284306"/>
                  </a:cubicBezTo>
                  <a:cubicBezTo>
                    <a:pt x="-623704" y="-285791"/>
                    <a:pt x="-643511" y="-286679"/>
                    <a:pt x="-658660" y="-287012"/>
                  </a:cubicBezTo>
                  <a:cubicBezTo>
                    <a:pt x="-673809" y="-287345"/>
                    <a:pt x="-684301" y="-287122"/>
                    <a:pt x="-694792" y="-286900"/>
                  </a:cubicBezTo>
                  <a:cubicBezTo>
                    <a:pt x="-697527" y="-286842"/>
                    <a:pt x="-699352" y="-285190"/>
                    <a:pt x="-699352" y="-283100"/>
                  </a:cubicBezTo>
                  <a:cubicBezTo>
                    <a:pt x="-699352" y="-281010"/>
                    <a:pt x="-697527" y="-279375"/>
                    <a:pt x="-694792" y="-279300"/>
                  </a:cubicBezTo>
                  <a:cubicBezTo>
                    <a:pt x="-684396" y="-279016"/>
                    <a:pt x="-673999" y="-278732"/>
                    <a:pt x="-659055" y="-277677"/>
                  </a:cubicBezTo>
                  <a:cubicBezTo>
                    <a:pt x="-644111" y="-276623"/>
                    <a:pt x="-624620" y="-274798"/>
                    <a:pt x="-606454" y="-272452"/>
                  </a:cubicBezTo>
                  <a:cubicBezTo>
                    <a:pt x="-588288" y="-270106"/>
                    <a:pt x="-571448" y="-267238"/>
                    <a:pt x="-554408" y="-263776"/>
                  </a:cubicBezTo>
                  <a:cubicBezTo>
                    <a:pt x="-537369" y="-260315"/>
                    <a:pt x="-520131" y="-256260"/>
                    <a:pt x="-503148" y="-251646"/>
                  </a:cubicBezTo>
                  <a:cubicBezTo>
                    <a:pt x="-486165" y="-247032"/>
                    <a:pt x="-469436" y="-241860"/>
                    <a:pt x="-452875" y="-236157"/>
                  </a:cubicBezTo>
                  <a:cubicBezTo>
                    <a:pt x="-436314" y="-230454"/>
                    <a:pt x="-419921" y="-224220"/>
                    <a:pt x="-403740" y="-217503"/>
                  </a:cubicBezTo>
                  <a:cubicBezTo>
                    <a:pt x="-387558" y="-210785"/>
                    <a:pt x="-371588" y="-203585"/>
                    <a:pt x="-355823" y="-195957"/>
                  </a:cubicBezTo>
                  <a:cubicBezTo>
                    <a:pt x="-340057" y="-188330"/>
                    <a:pt x="-324495" y="-180275"/>
                    <a:pt x="-309128" y="-171854"/>
                  </a:cubicBezTo>
                  <a:cubicBezTo>
                    <a:pt x="-293762" y="-163432"/>
                    <a:pt x="-278589" y="-154645"/>
                    <a:pt x="-263589" y="-145554"/>
                  </a:cubicBezTo>
                  <a:cubicBezTo>
                    <a:pt x="-248589" y="-136464"/>
                    <a:pt x="-233761" y="-127070"/>
                    <a:pt x="-219074" y="-117434"/>
                  </a:cubicBezTo>
                  <a:cubicBezTo>
                    <a:pt x="-204388" y="-107798"/>
                    <a:pt x="-189843" y="-97920"/>
                    <a:pt x="-175404" y="-87859"/>
                  </a:cubicBezTo>
                  <a:cubicBezTo>
                    <a:pt x="-160965" y="-77799"/>
                    <a:pt x="-146632" y="-67555"/>
                    <a:pt x="-132364" y="-57186"/>
                  </a:cubicBezTo>
                  <a:cubicBezTo>
                    <a:pt x="-118097" y="-46816"/>
                    <a:pt x="-103895" y="-36320"/>
                    <a:pt x="-89717" y="-25752"/>
                  </a:cubicBezTo>
                  <a:cubicBezTo>
                    <a:pt x="-75539" y="-15184"/>
                    <a:pt x="-61385" y="-4544"/>
                    <a:pt x="-47213" y="6117"/>
                  </a:cubicBezTo>
                  <a:cubicBezTo>
                    <a:pt x="-33040" y="16778"/>
                    <a:pt x="-18850" y="27459"/>
                    <a:pt x="-4595" y="38105"/>
                  </a:cubicBezTo>
                  <a:cubicBezTo>
                    <a:pt x="9660" y="48750"/>
                    <a:pt x="23980" y="59360"/>
                    <a:pt x="38389" y="69899"/>
                  </a:cubicBezTo>
                  <a:cubicBezTo>
                    <a:pt x="52798" y="80438"/>
                    <a:pt x="67298" y="90906"/>
                    <a:pt x="81984" y="101184"/>
                  </a:cubicBezTo>
                  <a:cubicBezTo>
                    <a:pt x="96670" y="111461"/>
                    <a:pt x="111543" y="121548"/>
                    <a:pt x="126416" y="131635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16" name="MainTopic"/>
            <p:cNvSpPr/>
            <p:nvPr/>
          </p:nvSpPr>
          <p:spPr>
            <a:xfrm>
              <a:off x="5125" y="3739"/>
              <a:ext cx="2005" cy="1022"/>
            </a:xfrm>
            <a:custGeom>
              <a:avLst/>
              <a:gdLst>
                <a:gd name="rtl" fmla="*/ 135280 w 881600"/>
                <a:gd name="rtt" fmla="*/ 71440 h 296400"/>
                <a:gd name="rtr" fmla="*/ 743280 w 881600"/>
                <a:gd name="rtb" fmla="*/ 238640 h 296400"/>
              </a:gdLst>
              <a:ahLst/>
              <a:cxnLst/>
              <a:rect l="rtl" t="rtt" r="rtr" b="rtb"/>
              <a:pathLst>
                <a:path w="881600" h="296400">
                  <a:moveTo>
                    <a:pt x="30400" y="0"/>
                  </a:moveTo>
                  <a:lnTo>
                    <a:pt x="851200" y="0"/>
                  </a:lnTo>
                  <a:cubicBezTo>
                    <a:pt x="867981" y="0"/>
                    <a:pt x="881600" y="13619"/>
                    <a:pt x="881600" y="30400"/>
                  </a:cubicBezTo>
                  <a:lnTo>
                    <a:pt x="881600" y="266000"/>
                  </a:lnTo>
                  <a:cubicBezTo>
                    <a:pt x="881600" y="282781"/>
                    <a:pt x="867981" y="296400"/>
                    <a:pt x="8512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4" action="ppaction://hlinksldjump"/>
                </a:rPr>
                <a:t>家庭电路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754235" y="2479675"/>
            <a:ext cx="1687195" cy="458470"/>
            <a:chOff x="15360" y="4583"/>
            <a:chExt cx="2657" cy="722"/>
          </a:xfrm>
        </p:grpSpPr>
        <p:sp>
          <p:nvSpPr>
            <p:cNvPr id="201" name="MMConnector"/>
            <p:cNvSpPr/>
            <p:nvPr/>
          </p:nvSpPr>
          <p:spPr>
            <a:xfrm>
              <a:off x="15360" y="5239"/>
              <a:ext cx="570" cy="66"/>
            </a:xfrm>
            <a:custGeom>
              <a:avLst/>
              <a:gdLst/>
              <a:ahLst/>
              <a:cxnLst/>
              <a:rect l="0" t="0" r="0" b="0"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0" name="SubTopic"/>
            <p:cNvSpPr/>
            <p:nvPr/>
          </p:nvSpPr>
          <p:spPr>
            <a:xfrm>
              <a:off x="15623" y="4583"/>
              <a:ext cx="2395" cy="622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总功率过大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754235" y="2958465"/>
            <a:ext cx="729615" cy="614045"/>
            <a:chOff x="15360" y="5337"/>
            <a:chExt cx="1149" cy="967"/>
          </a:xfrm>
        </p:grpSpPr>
        <p:sp>
          <p:nvSpPr>
            <p:cNvPr id="202" name="MMConnector"/>
            <p:cNvSpPr/>
            <p:nvPr/>
          </p:nvSpPr>
          <p:spPr>
            <a:xfrm>
              <a:off x="15360" y="5616"/>
              <a:ext cx="570" cy="688"/>
            </a:xfrm>
            <a:custGeom>
              <a:avLst/>
              <a:gdLst/>
              <a:ahLst/>
              <a:cxnLst/>
              <a:rect l="0" t="0" r="0" b="0"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8" name="SubTopic"/>
            <p:cNvSpPr/>
            <p:nvPr/>
          </p:nvSpPr>
          <p:spPr>
            <a:xfrm>
              <a:off x="15645" y="5337"/>
              <a:ext cx="864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短路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344420" y="1113155"/>
            <a:ext cx="1091565" cy="1534795"/>
            <a:chOff x="2787" y="2431"/>
            <a:chExt cx="1719" cy="2417"/>
          </a:xfrm>
        </p:grpSpPr>
        <p:sp>
          <p:nvSpPr>
            <p:cNvPr id="321" name="MMConnector"/>
            <p:cNvSpPr/>
            <p:nvPr/>
          </p:nvSpPr>
          <p:spPr>
            <a:xfrm>
              <a:off x="3936" y="3652"/>
              <a:ext cx="570" cy="1196"/>
            </a:xfrm>
            <a:custGeom>
              <a:avLst/>
              <a:gdLst/>
              <a:ahLst/>
              <a:cxnLst/>
              <a:rect l="0" t="0" r="0" b="0"/>
              <a:pathLst>
                <a:path w="250800" h="346750" fill="none">
                  <a:moveTo>
                    <a:pt x="125400" y="173375"/>
                  </a:moveTo>
                  <a:cubicBezTo>
                    <a:pt x="-13793" y="173375"/>
                    <a:pt x="40543" y="-173375"/>
                    <a:pt x="-125400" y="-173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00" name="SubTopic"/>
            <p:cNvSpPr/>
            <p:nvPr/>
          </p:nvSpPr>
          <p:spPr>
            <a:xfrm>
              <a:off x="2787" y="2431"/>
              <a:ext cx="864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组成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344420" y="1591945"/>
            <a:ext cx="1091565" cy="815975"/>
            <a:chOff x="2787" y="3185"/>
            <a:chExt cx="1719" cy="1285"/>
          </a:xfrm>
        </p:grpSpPr>
        <p:sp>
          <p:nvSpPr>
            <p:cNvPr id="322" name="MMConnector"/>
            <p:cNvSpPr/>
            <p:nvPr/>
          </p:nvSpPr>
          <p:spPr>
            <a:xfrm>
              <a:off x="3936" y="4028"/>
              <a:ext cx="570" cy="442"/>
            </a:xfrm>
            <a:custGeom>
              <a:avLst/>
              <a:gdLst/>
              <a:ahLst/>
              <a:cxnLst/>
              <a:rect l="0" t="0" r="0" b="0"/>
              <a:pathLst>
                <a:path w="250800" h="128250" fill="none">
                  <a:moveTo>
                    <a:pt x="125400" y="64125"/>
                  </a:moveTo>
                  <a:cubicBezTo>
                    <a:pt x="10072" y="64125"/>
                    <a:pt x="-15142" y="-64125"/>
                    <a:pt x="-125400" y="-64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08" name="SubTopic"/>
            <p:cNvSpPr/>
            <p:nvPr/>
          </p:nvSpPr>
          <p:spPr>
            <a:xfrm>
              <a:off x="2787" y="3185"/>
              <a:ext cx="864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连接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168525" y="2548890"/>
            <a:ext cx="1267460" cy="732790"/>
            <a:chOff x="2510" y="4692"/>
            <a:chExt cx="1996" cy="1154"/>
          </a:xfrm>
        </p:grpSpPr>
        <p:sp>
          <p:nvSpPr>
            <p:cNvPr id="390" name="MMConnector"/>
            <p:cNvSpPr/>
            <p:nvPr/>
          </p:nvSpPr>
          <p:spPr>
            <a:xfrm>
              <a:off x="3936" y="4782"/>
              <a:ext cx="570" cy="1065"/>
            </a:xfrm>
            <a:custGeom>
              <a:avLst/>
              <a:gdLst/>
              <a:ahLst/>
              <a:cxnLst/>
              <a:rect l="0" t="0" r="0" b="0"/>
              <a:pathLst>
                <a:path w="250800" h="308750" fill="none">
                  <a:moveTo>
                    <a:pt x="125400" y="-154375"/>
                  </a:moveTo>
                  <a:cubicBezTo>
                    <a:pt x="-9893" y="-154375"/>
                    <a:pt x="31445" y="154375"/>
                    <a:pt x="-125400" y="154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89" name="SubTopic"/>
            <p:cNvSpPr/>
            <p:nvPr/>
          </p:nvSpPr>
          <p:spPr>
            <a:xfrm>
              <a:off x="2510" y="4692"/>
              <a:ext cx="1141" cy="622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保险丝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257935" y="2070100"/>
            <a:ext cx="1091565" cy="1111885"/>
            <a:chOff x="1076" y="3938"/>
            <a:chExt cx="1719" cy="1751"/>
          </a:xfrm>
        </p:grpSpPr>
        <p:sp>
          <p:nvSpPr>
            <p:cNvPr id="155" name="MMConnector"/>
            <p:cNvSpPr/>
            <p:nvPr/>
          </p:nvSpPr>
          <p:spPr>
            <a:xfrm>
              <a:off x="2225" y="4937"/>
              <a:ext cx="570" cy="753"/>
            </a:xfrm>
            <a:custGeom>
              <a:avLst/>
              <a:gdLst/>
              <a:ahLst/>
              <a:cxnLst/>
              <a:rect l="0" t="0" r="0" b="0"/>
              <a:pathLst>
                <a:path w="250800" h="218500" fill="none">
                  <a:moveTo>
                    <a:pt x="125400" y="109250"/>
                  </a:moveTo>
                  <a:cubicBezTo>
                    <a:pt x="-162" y="109250"/>
                    <a:pt x="8738" y="-109250"/>
                    <a:pt x="-125400" y="-1092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4" name="SubTopic"/>
            <p:cNvSpPr/>
            <p:nvPr/>
          </p:nvSpPr>
          <p:spPr>
            <a:xfrm>
              <a:off x="1076" y="3938"/>
              <a:ext cx="864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位置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257935" y="2548890"/>
            <a:ext cx="1091565" cy="411480"/>
            <a:chOff x="1076" y="4692"/>
            <a:chExt cx="1719" cy="648"/>
          </a:xfrm>
        </p:grpSpPr>
        <p:sp>
          <p:nvSpPr>
            <p:cNvPr id="158" name="MMConnector"/>
            <p:cNvSpPr/>
            <p:nvPr/>
          </p:nvSpPr>
          <p:spPr>
            <a:xfrm>
              <a:off x="2225" y="5314"/>
              <a:ext cx="570" cy="26"/>
            </a:xfrm>
            <a:custGeom>
              <a:avLst/>
              <a:gdLst/>
              <a:ahLst/>
              <a:cxnLst/>
              <a:rect l="0" t="0" r="0" b="0"/>
              <a:pathLst>
                <a:path w="250800" h="7600" fill="none">
                  <a:moveTo>
                    <a:pt x="125400" y="0"/>
                  </a:moveTo>
                  <a:cubicBezTo>
                    <a:pt x="25080" y="0"/>
                    <a:pt x="-50160" y="0"/>
                    <a:pt x="-125400" y="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7" name="SubTopic"/>
            <p:cNvSpPr/>
            <p:nvPr/>
          </p:nvSpPr>
          <p:spPr>
            <a:xfrm>
              <a:off x="1076" y="4692"/>
              <a:ext cx="864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作用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257935" y="3027045"/>
            <a:ext cx="1091565" cy="633730"/>
            <a:chOff x="1076" y="5445"/>
            <a:chExt cx="1719" cy="998"/>
          </a:xfrm>
        </p:grpSpPr>
        <p:sp>
          <p:nvSpPr>
            <p:cNvPr id="162" name="MMConnector"/>
            <p:cNvSpPr/>
            <p:nvPr/>
          </p:nvSpPr>
          <p:spPr>
            <a:xfrm>
              <a:off x="2225" y="5691"/>
              <a:ext cx="570" cy="753"/>
            </a:xfrm>
            <a:custGeom>
              <a:avLst/>
              <a:gdLst/>
              <a:ahLst/>
              <a:cxnLst/>
              <a:rect l="0" t="0" r="0" b="0"/>
              <a:pathLst>
                <a:path w="250800" h="218500" fill="none">
                  <a:moveTo>
                    <a:pt x="125400" y="-109250"/>
                  </a:moveTo>
                  <a:cubicBezTo>
                    <a:pt x="-162" y="-109250"/>
                    <a:pt x="8738" y="109250"/>
                    <a:pt x="-125400" y="1092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1" name="SubTopic"/>
            <p:cNvSpPr/>
            <p:nvPr/>
          </p:nvSpPr>
          <p:spPr>
            <a:xfrm>
              <a:off x="1076" y="5445"/>
              <a:ext cx="864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材料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889885" y="3866515"/>
            <a:ext cx="3240405" cy="683260"/>
            <a:chOff x="4550" y="6767"/>
            <a:chExt cx="5103" cy="1076"/>
          </a:xfrm>
        </p:grpSpPr>
        <p:sp>
          <p:nvSpPr>
            <p:cNvPr id="2" name="MMConnector"/>
            <p:cNvSpPr/>
            <p:nvPr/>
          </p:nvSpPr>
          <p:spPr>
            <a:xfrm>
              <a:off x="7807" y="6767"/>
              <a:ext cx="1846" cy="760"/>
            </a:xfrm>
            <a:custGeom>
              <a:avLst/>
              <a:gdLst/>
              <a:ahLst/>
              <a:cxnLst/>
              <a:rect l="0" t="0" r="0" b="0"/>
              <a:pathLst>
                <a:path w="811799" h="220332">
                  <a:moveTo>
                    <a:pt x="125896" y="-31386"/>
                  </a:moveTo>
                  <a:cubicBezTo>
                    <a:pt x="144084" y="-37387"/>
                    <a:pt x="151981" y="-53335"/>
                    <a:pt x="147092" y="-67123"/>
                  </a:cubicBezTo>
                  <a:cubicBezTo>
                    <a:pt x="142203" y="-80912"/>
                    <a:pt x="125956" y="-88499"/>
                    <a:pt x="108118" y="-81527"/>
                  </a:cubicBezTo>
                  <a:cubicBezTo>
                    <a:pt x="91462" y="-75018"/>
                    <a:pt x="74805" y="-68508"/>
                    <a:pt x="58236" y="-61860"/>
                  </a:cubicBezTo>
                  <a:cubicBezTo>
                    <a:pt x="41667" y="-55212"/>
                    <a:pt x="25184" y="-48425"/>
                    <a:pt x="8746" y="-41590"/>
                  </a:cubicBezTo>
                  <a:cubicBezTo>
                    <a:pt x="-7693" y="-34754"/>
                    <a:pt x="-24089" y="-27869"/>
                    <a:pt x="-40454" y="-20966"/>
                  </a:cubicBezTo>
                  <a:cubicBezTo>
                    <a:pt x="-56818" y="-14063"/>
                    <a:pt x="-73152" y="-7141"/>
                    <a:pt x="-89478" y="-249"/>
                  </a:cubicBezTo>
                  <a:cubicBezTo>
                    <a:pt x="-105803" y="6642"/>
                    <a:pt x="-122121" y="13504"/>
                    <a:pt x="-138452" y="20291"/>
                  </a:cubicBezTo>
                  <a:cubicBezTo>
                    <a:pt x="-154782" y="27078"/>
                    <a:pt x="-171126" y="33791"/>
                    <a:pt x="-187504" y="40381"/>
                  </a:cubicBezTo>
                  <a:cubicBezTo>
                    <a:pt x="-203882" y="46972"/>
                    <a:pt x="-220294" y="53440"/>
                    <a:pt x="-236759" y="59741"/>
                  </a:cubicBezTo>
                  <a:cubicBezTo>
                    <a:pt x="-253224" y="66041"/>
                    <a:pt x="-269742" y="72173"/>
                    <a:pt x="-286329" y="78091"/>
                  </a:cubicBezTo>
                  <a:cubicBezTo>
                    <a:pt x="-302916" y="84009"/>
                    <a:pt x="-319572" y="89712"/>
                    <a:pt x="-336308" y="95157"/>
                  </a:cubicBezTo>
                  <a:cubicBezTo>
                    <a:pt x="-353043" y="100602"/>
                    <a:pt x="-369859" y="105788"/>
                    <a:pt x="-386763" y="110676"/>
                  </a:cubicBezTo>
                  <a:cubicBezTo>
                    <a:pt x="-403666" y="115563"/>
                    <a:pt x="-420658" y="120151"/>
                    <a:pt x="-437731" y="124404"/>
                  </a:cubicBezTo>
                  <a:cubicBezTo>
                    <a:pt x="-454804" y="128656"/>
                    <a:pt x="-471957" y="132573"/>
                    <a:pt x="-489215" y="136127"/>
                  </a:cubicBezTo>
                  <a:cubicBezTo>
                    <a:pt x="-506473" y="139682"/>
                    <a:pt x="-523836" y="142874"/>
                    <a:pt x="-541184" y="145671"/>
                  </a:cubicBezTo>
                  <a:cubicBezTo>
                    <a:pt x="-558532" y="148467"/>
                    <a:pt x="-575865" y="150868"/>
                    <a:pt x="-593574" y="152905"/>
                  </a:cubicBezTo>
                  <a:cubicBezTo>
                    <a:pt x="-611283" y="154943"/>
                    <a:pt x="-629368" y="156619"/>
                    <a:pt x="-646300" y="157753"/>
                  </a:cubicBezTo>
                  <a:cubicBezTo>
                    <a:pt x="-663232" y="158888"/>
                    <a:pt x="-679012" y="159481"/>
                    <a:pt x="-694792" y="160075"/>
                  </a:cubicBezTo>
                  <a:cubicBezTo>
                    <a:pt x="-697526" y="160178"/>
                    <a:pt x="-699352" y="161785"/>
                    <a:pt x="-699352" y="163875"/>
                  </a:cubicBezTo>
                  <a:cubicBezTo>
                    <a:pt x="-699352" y="165965"/>
                    <a:pt x="-697528" y="167631"/>
                    <a:pt x="-694792" y="167675"/>
                  </a:cubicBezTo>
                  <a:cubicBezTo>
                    <a:pt x="-678891" y="167933"/>
                    <a:pt x="-662990" y="168192"/>
                    <a:pt x="-645874" y="167968"/>
                  </a:cubicBezTo>
                  <a:cubicBezTo>
                    <a:pt x="-628757" y="167744"/>
                    <a:pt x="-610424" y="167038"/>
                    <a:pt x="-592431" y="165944"/>
                  </a:cubicBezTo>
                  <a:cubicBezTo>
                    <a:pt x="-574437" y="164850"/>
                    <a:pt x="-556783" y="163368"/>
                    <a:pt x="-539075" y="161485"/>
                  </a:cubicBezTo>
                  <a:cubicBezTo>
                    <a:pt x="-521367" y="159601"/>
                    <a:pt x="-503606" y="157315"/>
                    <a:pt x="-485919" y="154655"/>
                  </a:cubicBezTo>
                  <a:cubicBezTo>
                    <a:pt x="-468232" y="151995"/>
                    <a:pt x="-450619" y="148961"/>
                    <a:pt x="-433064" y="145580"/>
                  </a:cubicBezTo>
                  <a:cubicBezTo>
                    <a:pt x="-415508" y="142199"/>
                    <a:pt x="-398010" y="138471"/>
                    <a:pt x="-380586" y="134435"/>
                  </a:cubicBezTo>
                  <a:cubicBezTo>
                    <a:pt x="-363162" y="130400"/>
                    <a:pt x="-345812" y="126056"/>
                    <a:pt x="-328537" y="121447"/>
                  </a:cubicBezTo>
                  <a:cubicBezTo>
                    <a:pt x="-311261" y="116838"/>
                    <a:pt x="-294060" y="111965"/>
                    <a:pt x="-276931" y="106875"/>
                  </a:cubicBezTo>
                  <a:cubicBezTo>
                    <a:pt x="-259803" y="101785"/>
                    <a:pt x="-242747" y="96479"/>
                    <a:pt x="-225757" y="91006"/>
                  </a:cubicBezTo>
                  <a:cubicBezTo>
                    <a:pt x="-208766" y="85533"/>
                    <a:pt x="-191841" y="79894"/>
                    <a:pt x="-174970" y="74139"/>
                  </a:cubicBezTo>
                  <a:cubicBezTo>
                    <a:pt x="-158099" y="68384"/>
                    <a:pt x="-141283" y="62514"/>
                    <a:pt x="-124507" y="56579"/>
                  </a:cubicBezTo>
                  <a:cubicBezTo>
                    <a:pt x="-107731" y="50644"/>
                    <a:pt x="-90996" y="44644"/>
                    <a:pt x="-74288" y="38628"/>
                  </a:cubicBezTo>
                  <a:cubicBezTo>
                    <a:pt x="-57579" y="32612"/>
                    <a:pt x="-40896" y="26580"/>
                    <a:pt x="-24224" y="20581"/>
                  </a:cubicBezTo>
                  <a:cubicBezTo>
                    <a:pt x="-7552" y="14583"/>
                    <a:pt x="9110" y="8620"/>
                    <a:pt x="25773" y="2721"/>
                  </a:cubicBezTo>
                  <a:cubicBezTo>
                    <a:pt x="42436" y="-3177"/>
                    <a:pt x="59101" y="-9011"/>
                    <a:pt x="75788" y="-14685"/>
                  </a:cubicBezTo>
                  <a:cubicBezTo>
                    <a:pt x="92476" y="-20358"/>
                    <a:pt x="109186" y="-25872"/>
                    <a:pt x="125896" y="-31386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63" name="MainTopic"/>
            <p:cNvSpPr/>
            <p:nvPr/>
          </p:nvSpPr>
          <p:spPr>
            <a:xfrm>
              <a:off x="4550" y="6821"/>
              <a:ext cx="1677" cy="1022"/>
            </a:xfrm>
            <a:custGeom>
              <a:avLst/>
              <a:gdLst>
                <a:gd name="rtl" fmla="*/ 135280 w 737200"/>
                <a:gd name="rtt" fmla="*/ 71440 h 296400"/>
                <a:gd name="rtr" fmla="*/ 598880 w 737200"/>
                <a:gd name="rtb" fmla="*/ 238640 h 296400"/>
              </a:gdLst>
              <a:ahLst/>
              <a:cxnLst/>
              <a:rect l="rtl" t="rtt" r="rtr" b="rtb"/>
              <a:pathLst>
                <a:path w="737200" h="296400">
                  <a:moveTo>
                    <a:pt x="30400" y="0"/>
                  </a:moveTo>
                  <a:lnTo>
                    <a:pt x="706800" y="0"/>
                  </a:lnTo>
                  <a:cubicBezTo>
                    <a:pt x="723581" y="0"/>
                    <a:pt x="737200" y="13619"/>
                    <a:pt x="737200" y="30400"/>
                  </a:cubicBezTo>
                  <a:lnTo>
                    <a:pt x="737200" y="266000"/>
                  </a:lnTo>
                  <a:cubicBezTo>
                    <a:pt x="737200" y="282781"/>
                    <a:pt x="723581" y="296400"/>
                    <a:pt x="706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5" action="ppaction://hlinksldjump"/>
                </a:rPr>
                <a:t>试电笔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78660" y="3788410"/>
            <a:ext cx="1092200" cy="457835"/>
            <a:chOff x="3115" y="6644"/>
            <a:chExt cx="1720" cy="721"/>
          </a:xfrm>
        </p:grpSpPr>
        <p:sp>
          <p:nvSpPr>
            <p:cNvPr id="167" name="MMConnector"/>
            <p:cNvSpPr/>
            <p:nvPr/>
          </p:nvSpPr>
          <p:spPr>
            <a:xfrm>
              <a:off x="4265" y="7299"/>
              <a:ext cx="570" cy="66"/>
            </a:xfrm>
            <a:custGeom>
              <a:avLst/>
              <a:gdLst/>
              <a:ahLst/>
              <a:cxnLst/>
              <a:rect l="0" t="0" r="0" b="0"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6" name="SubTopic"/>
            <p:cNvSpPr/>
            <p:nvPr/>
          </p:nvSpPr>
          <p:spPr>
            <a:xfrm>
              <a:off x="3115" y="6644"/>
              <a:ext cx="864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作用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419225" y="4267200"/>
            <a:ext cx="1651635" cy="613410"/>
            <a:chOff x="2234" y="7398"/>
            <a:chExt cx="2601" cy="966"/>
          </a:xfrm>
        </p:grpSpPr>
        <p:sp>
          <p:nvSpPr>
            <p:cNvPr id="169" name="MMConnector"/>
            <p:cNvSpPr/>
            <p:nvPr/>
          </p:nvSpPr>
          <p:spPr>
            <a:xfrm>
              <a:off x="4265" y="7676"/>
              <a:ext cx="570" cy="688"/>
            </a:xfrm>
            <a:custGeom>
              <a:avLst/>
              <a:gdLst/>
              <a:ahLst/>
              <a:cxnLst/>
              <a:rect l="0" t="0" r="0" b="0"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8" name="SubTopic"/>
            <p:cNvSpPr/>
            <p:nvPr/>
          </p:nvSpPr>
          <p:spPr>
            <a:xfrm>
              <a:off x="2234" y="7398"/>
              <a:ext cx="1745" cy="62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使用方法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680970" y="4486275"/>
            <a:ext cx="3538220" cy="1430020"/>
            <a:chOff x="4221" y="7743"/>
            <a:chExt cx="5572" cy="2252"/>
          </a:xfrm>
        </p:grpSpPr>
        <p:sp>
          <p:nvSpPr>
            <p:cNvPr id="146" name="MMConnector"/>
            <p:cNvSpPr/>
            <p:nvPr/>
          </p:nvSpPr>
          <p:spPr>
            <a:xfrm>
              <a:off x="7807" y="7743"/>
              <a:ext cx="1987" cy="2252"/>
            </a:xfrm>
            <a:custGeom>
              <a:avLst/>
              <a:gdLst/>
              <a:ahLst/>
              <a:cxnLst/>
              <a:rect l="0" t="0" r="0" b="0"/>
              <a:pathLst>
                <a:path w="873542" h="653006">
                  <a:moveTo>
                    <a:pt x="197726" y="-187391"/>
                  </a:moveTo>
                  <a:cubicBezTo>
                    <a:pt x="211280" y="-200922"/>
                    <a:pt x="211555" y="-218551"/>
                    <a:pt x="201118" y="-228803"/>
                  </a:cubicBezTo>
                  <a:cubicBezTo>
                    <a:pt x="190680" y="-239055"/>
                    <a:pt x="172770" y="-238737"/>
                    <a:pt x="159773" y="-224671"/>
                  </a:cubicBezTo>
                  <a:cubicBezTo>
                    <a:pt x="147528" y="-211419"/>
                    <a:pt x="135284" y="-198167"/>
                    <a:pt x="123336" y="-184716"/>
                  </a:cubicBezTo>
                  <a:cubicBezTo>
                    <a:pt x="111388" y="-171265"/>
                    <a:pt x="99737" y="-157616"/>
                    <a:pt x="88237" y="-143883"/>
                  </a:cubicBezTo>
                  <a:cubicBezTo>
                    <a:pt x="76737" y="-130150"/>
                    <a:pt x="65388" y="-116332"/>
                    <a:pt x="54164" y="-102452"/>
                  </a:cubicBezTo>
                  <a:cubicBezTo>
                    <a:pt x="42940" y="-88572"/>
                    <a:pt x="31841" y="-74631"/>
                    <a:pt x="20811" y="-60669"/>
                  </a:cubicBezTo>
                  <a:cubicBezTo>
                    <a:pt x="9780" y="-46707"/>
                    <a:pt x="-1182" y="-32725"/>
                    <a:pt x="-12123" y="-18756"/>
                  </a:cubicBezTo>
                  <a:cubicBezTo>
                    <a:pt x="-23063" y="-4788"/>
                    <a:pt x="-33982" y="9167"/>
                    <a:pt x="-44929" y="23073"/>
                  </a:cubicBezTo>
                  <a:cubicBezTo>
                    <a:pt x="-55875" y="36980"/>
                    <a:pt x="-66848" y="50837"/>
                    <a:pt x="-77896" y="64610"/>
                  </a:cubicBezTo>
                  <a:cubicBezTo>
                    <a:pt x="-88944" y="78383"/>
                    <a:pt x="-100066" y="92070"/>
                    <a:pt x="-111311" y="105634"/>
                  </a:cubicBezTo>
                  <a:cubicBezTo>
                    <a:pt x="-122556" y="119197"/>
                    <a:pt x="-133922" y="132635"/>
                    <a:pt x="-145459" y="145905"/>
                  </a:cubicBezTo>
                  <a:cubicBezTo>
                    <a:pt x="-156995" y="159174"/>
                    <a:pt x="-168700" y="172275"/>
                    <a:pt x="-180622" y="185155"/>
                  </a:cubicBezTo>
                  <a:cubicBezTo>
                    <a:pt x="-192544" y="198036"/>
                    <a:pt x="-204681" y="210697"/>
                    <a:pt x="-217078" y="223079"/>
                  </a:cubicBezTo>
                  <a:cubicBezTo>
                    <a:pt x="-229476" y="235462"/>
                    <a:pt x="-242133" y="247566"/>
                    <a:pt x="-255091" y="259325"/>
                  </a:cubicBezTo>
                  <a:cubicBezTo>
                    <a:pt x="-268048" y="271084"/>
                    <a:pt x="-281305" y="282497"/>
                    <a:pt x="-294893" y="293491"/>
                  </a:cubicBezTo>
                  <a:cubicBezTo>
                    <a:pt x="-308481" y="304485"/>
                    <a:pt x="-322400" y="315059"/>
                    <a:pt x="-336670" y="325133"/>
                  </a:cubicBezTo>
                  <a:cubicBezTo>
                    <a:pt x="-350939" y="335208"/>
                    <a:pt x="-365560" y="344783"/>
                    <a:pt x="-380528" y="353778"/>
                  </a:cubicBezTo>
                  <a:cubicBezTo>
                    <a:pt x="-395497" y="362774"/>
                    <a:pt x="-410812" y="371191"/>
                    <a:pt x="-426474" y="378959"/>
                  </a:cubicBezTo>
                  <a:cubicBezTo>
                    <a:pt x="-442135" y="386726"/>
                    <a:pt x="-458142" y="393844"/>
                    <a:pt x="-474388" y="400258"/>
                  </a:cubicBezTo>
                  <a:cubicBezTo>
                    <a:pt x="-490634" y="406673"/>
                    <a:pt x="-507119" y="412384"/>
                    <a:pt x="-524033" y="417366"/>
                  </a:cubicBezTo>
                  <a:cubicBezTo>
                    <a:pt x="-540947" y="422349"/>
                    <a:pt x="-558291" y="426603"/>
                    <a:pt x="-575073" y="430119"/>
                  </a:cubicBezTo>
                  <a:cubicBezTo>
                    <a:pt x="-591855" y="433636"/>
                    <a:pt x="-608074" y="436415"/>
                    <a:pt x="-627121" y="438518"/>
                  </a:cubicBezTo>
                  <a:cubicBezTo>
                    <a:pt x="-646168" y="440622"/>
                    <a:pt x="-668041" y="442051"/>
                    <a:pt x="-679791" y="442715"/>
                  </a:cubicBezTo>
                  <a:cubicBezTo>
                    <a:pt x="-691540" y="443379"/>
                    <a:pt x="-693166" y="443277"/>
                    <a:pt x="-694792" y="443175"/>
                  </a:cubicBezTo>
                  <a:cubicBezTo>
                    <a:pt x="-697523" y="443004"/>
                    <a:pt x="-699352" y="444885"/>
                    <a:pt x="-699352" y="446975"/>
                  </a:cubicBezTo>
                  <a:cubicBezTo>
                    <a:pt x="-699352" y="449065"/>
                    <a:pt x="-697513" y="450493"/>
                    <a:pt x="-694792" y="450775"/>
                  </a:cubicBezTo>
                  <a:cubicBezTo>
                    <a:pt x="-693162" y="450944"/>
                    <a:pt x="-691532" y="451113"/>
                    <a:pt x="-679619" y="450921"/>
                  </a:cubicBezTo>
                  <a:cubicBezTo>
                    <a:pt x="-667706" y="450729"/>
                    <a:pt x="-645511" y="450175"/>
                    <a:pt x="-626102" y="448818"/>
                  </a:cubicBezTo>
                  <a:cubicBezTo>
                    <a:pt x="-606694" y="447462"/>
                    <a:pt x="-590072" y="445302"/>
                    <a:pt x="-572817" y="442407"/>
                  </a:cubicBezTo>
                  <a:cubicBezTo>
                    <a:pt x="-555562" y="439512"/>
                    <a:pt x="-537674" y="435881"/>
                    <a:pt x="-520160" y="431480"/>
                  </a:cubicBezTo>
                  <a:cubicBezTo>
                    <a:pt x="-502645" y="427078"/>
                    <a:pt x="-485504" y="421904"/>
                    <a:pt x="-468556" y="415990"/>
                  </a:cubicBezTo>
                  <a:cubicBezTo>
                    <a:pt x="-451608" y="410075"/>
                    <a:pt x="-434853" y="403420"/>
                    <a:pt x="-418412" y="396075"/>
                  </a:cubicBezTo>
                  <a:cubicBezTo>
                    <a:pt x="-401971" y="388731"/>
                    <a:pt x="-385846" y="380697"/>
                    <a:pt x="-370051" y="372050"/>
                  </a:cubicBezTo>
                  <a:cubicBezTo>
                    <a:pt x="-354256" y="363404"/>
                    <a:pt x="-338793" y="354144"/>
                    <a:pt x="-323676" y="344360"/>
                  </a:cubicBezTo>
                  <a:cubicBezTo>
                    <a:pt x="-308559" y="334575"/>
                    <a:pt x="-293790" y="324265"/>
                    <a:pt x="-279355" y="313518"/>
                  </a:cubicBezTo>
                  <a:cubicBezTo>
                    <a:pt x="-264921" y="302772"/>
                    <a:pt x="-250823" y="291590"/>
                    <a:pt x="-237036" y="280055"/>
                  </a:cubicBezTo>
                  <a:cubicBezTo>
                    <a:pt x="-223248" y="268520"/>
                    <a:pt x="-209771" y="256632"/>
                    <a:pt x="-196569" y="244468"/>
                  </a:cubicBezTo>
                  <a:cubicBezTo>
                    <a:pt x="-183367" y="232303"/>
                    <a:pt x="-170440" y="219861"/>
                    <a:pt x="-157746" y="207209"/>
                  </a:cubicBezTo>
                  <a:cubicBezTo>
                    <a:pt x="-145052" y="194556"/>
                    <a:pt x="-132591" y="181691"/>
                    <a:pt x="-120319" y="168673"/>
                  </a:cubicBezTo>
                  <a:cubicBezTo>
                    <a:pt x="-108047" y="155655"/>
                    <a:pt x="-95963" y="142483"/>
                    <a:pt x="-84023" y="129207"/>
                  </a:cubicBezTo>
                  <a:cubicBezTo>
                    <a:pt x="-72082" y="115930"/>
                    <a:pt x="-60285" y="102551"/>
                    <a:pt x="-48586" y="89112"/>
                  </a:cubicBezTo>
                  <a:cubicBezTo>
                    <a:pt x="-36886" y="75674"/>
                    <a:pt x="-25285" y="62176"/>
                    <a:pt x="-13737" y="48662"/>
                  </a:cubicBezTo>
                  <a:cubicBezTo>
                    <a:pt x="-2188" y="35148"/>
                    <a:pt x="9307" y="21617"/>
                    <a:pt x="20793" y="8109"/>
                  </a:cubicBezTo>
                  <a:cubicBezTo>
                    <a:pt x="32279" y="-5398"/>
                    <a:pt x="43756" y="-18882"/>
                    <a:pt x="55266" y="-32303"/>
                  </a:cubicBezTo>
                  <a:cubicBezTo>
                    <a:pt x="66776" y="-45723"/>
                    <a:pt x="78320" y="-59081"/>
                    <a:pt x="89944" y="-72328"/>
                  </a:cubicBezTo>
                  <a:cubicBezTo>
                    <a:pt x="101568" y="-85574"/>
                    <a:pt x="113272" y="-98708"/>
                    <a:pt x="125081" y="-111709"/>
                  </a:cubicBezTo>
                  <a:cubicBezTo>
                    <a:pt x="136890" y="-124709"/>
                    <a:pt x="148803" y="-137575"/>
                    <a:pt x="160928" y="-150166"/>
                  </a:cubicBezTo>
                  <a:cubicBezTo>
                    <a:pt x="173053" y="-162758"/>
                    <a:pt x="185390" y="-175074"/>
                    <a:pt x="197726" y="-187391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45" name="MainTopic"/>
            <p:cNvSpPr/>
            <p:nvPr/>
          </p:nvSpPr>
          <p:spPr>
            <a:xfrm>
              <a:off x="4221" y="8774"/>
              <a:ext cx="2005" cy="1022"/>
            </a:xfrm>
            <a:custGeom>
              <a:avLst/>
              <a:gdLst>
                <a:gd name="rtl" fmla="*/ 135280 w 881600"/>
                <a:gd name="rtt" fmla="*/ 71440 h 296400"/>
                <a:gd name="rtr" fmla="*/ 743280 w 881600"/>
                <a:gd name="rtb" fmla="*/ 238640 h 296400"/>
              </a:gdLst>
              <a:ahLst/>
              <a:cxnLst/>
              <a:rect l="rtl" t="rtt" r="rtr" b="rtb"/>
              <a:pathLst>
                <a:path w="881600" h="296400">
                  <a:moveTo>
                    <a:pt x="30400" y="0"/>
                  </a:moveTo>
                  <a:lnTo>
                    <a:pt x="851200" y="0"/>
                  </a:lnTo>
                  <a:cubicBezTo>
                    <a:pt x="867981" y="0"/>
                    <a:pt x="881600" y="13619"/>
                    <a:pt x="881600" y="30400"/>
                  </a:cubicBezTo>
                  <a:lnTo>
                    <a:pt x="881600" y="266000"/>
                  </a:lnTo>
                  <a:cubicBezTo>
                    <a:pt x="881600" y="282781"/>
                    <a:pt x="867981" y="296400"/>
                    <a:pt x="8512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5" action="ppaction://hlinksldjump"/>
                </a:rPr>
                <a:t>三脚插头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46455" y="5027930"/>
            <a:ext cx="2015490" cy="458470"/>
            <a:chOff x="1332" y="8596"/>
            <a:chExt cx="3174" cy="722"/>
          </a:xfrm>
        </p:grpSpPr>
        <p:sp>
          <p:nvSpPr>
            <p:cNvPr id="148" name="MMConnector"/>
            <p:cNvSpPr/>
            <p:nvPr/>
          </p:nvSpPr>
          <p:spPr>
            <a:xfrm>
              <a:off x="3936" y="9252"/>
              <a:ext cx="570" cy="66"/>
            </a:xfrm>
            <a:custGeom>
              <a:avLst/>
              <a:gdLst/>
              <a:ahLst/>
              <a:cxnLst/>
              <a:rect l="0" t="0" r="0" b="0"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47" name="SubTopic"/>
            <p:cNvSpPr/>
            <p:nvPr/>
          </p:nvSpPr>
          <p:spPr>
            <a:xfrm>
              <a:off x="1332" y="8596"/>
              <a:ext cx="2319" cy="62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连接方法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46455" y="5506720"/>
            <a:ext cx="2015490" cy="614045"/>
            <a:chOff x="1332" y="9350"/>
            <a:chExt cx="3174" cy="967"/>
          </a:xfrm>
        </p:grpSpPr>
        <p:sp>
          <p:nvSpPr>
            <p:cNvPr id="150" name="MMConnector"/>
            <p:cNvSpPr/>
            <p:nvPr/>
          </p:nvSpPr>
          <p:spPr>
            <a:xfrm>
              <a:off x="3936" y="9629"/>
              <a:ext cx="570" cy="688"/>
            </a:xfrm>
            <a:custGeom>
              <a:avLst/>
              <a:gdLst/>
              <a:ahLst/>
              <a:cxnLst/>
              <a:rect l="0" t="0" r="0" b="0"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49" name="SubTopic"/>
            <p:cNvSpPr/>
            <p:nvPr/>
          </p:nvSpPr>
          <p:spPr>
            <a:xfrm>
              <a:off x="1332" y="9350"/>
              <a:ext cx="2320" cy="622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地线的作用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774555" y="1591310"/>
            <a:ext cx="852170" cy="494030"/>
            <a:chOff x="15392" y="3184"/>
            <a:chExt cx="1342" cy="778"/>
          </a:xfrm>
        </p:grpSpPr>
        <p:sp>
          <p:nvSpPr>
            <p:cNvPr id="152" name="MMConnector"/>
            <p:cNvSpPr/>
            <p:nvPr/>
          </p:nvSpPr>
          <p:spPr>
            <a:xfrm>
              <a:off x="15392" y="3652"/>
              <a:ext cx="570" cy="311"/>
            </a:xfrm>
            <a:custGeom>
              <a:avLst/>
              <a:gdLst/>
              <a:ahLst/>
              <a:cxnLst/>
              <a:rect l="0" t="0" r="0" b="0"/>
              <a:pathLst>
                <a:path w="250800" h="90250" fill="none">
                  <a:moveTo>
                    <a:pt x="-125400" y="-45125"/>
                  </a:moveTo>
                  <a:cubicBezTo>
                    <a:pt x="-14483" y="-45125"/>
                    <a:pt x="25434" y="45125"/>
                    <a:pt x="125400" y="45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1" name="SubTopic"/>
            <p:cNvSpPr/>
            <p:nvPr/>
          </p:nvSpPr>
          <p:spPr>
            <a:xfrm>
              <a:off x="15678" y="3184"/>
              <a:ext cx="1056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作用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422765" y="4197985"/>
            <a:ext cx="1903095" cy="458470"/>
            <a:chOff x="14838" y="7289"/>
            <a:chExt cx="2997" cy="722"/>
          </a:xfrm>
        </p:grpSpPr>
        <p:sp>
          <p:nvSpPr>
            <p:cNvPr id="176" name="MMConnector"/>
            <p:cNvSpPr/>
            <p:nvPr/>
          </p:nvSpPr>
          <p:spPr>
            <a:xfrm>
              <a:off x="14838" y="7945"/>
              <a:ext cx="570" cy="66"/>
            </a:xfrm>
            <a:custGeom>
              <a:avLst/>
              <a:gdLst/>
              <a:ahLst/>
              <a:cxnLst/>
              <a:rect l="0" t="0" r="0" b="0"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5" name="SubTopic"/>
            <p:cNvSpPr/>
            <p:nvPr/>
          </p:nvSpPr>
          <p:spPr>
            <a:xfrm>
              <a:off x="15123" y="7289"/>
              <a:ext cx="2713" cy="622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安全用电原则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422765" y="4676775"/>
            <a:ext cx="1903095" cy="614045"/>
            <a:chOff x="14838" y="8043"/>
            <a:chExt cx="2997" cy="967"/>
          </a:xfrm>
        </p:grpSpPr>
        <p:sp>
          <p:nvSpPr>
            <p:cNvPr id="178" name="MMConnector"/>
            <p:cNvSpPr/>
            <p:nvPr/>
          </p:nvSpPr>
          <p:spPr>
            <a:xfrm>
              <a:off x="14838" y="8322"/>
              <a:ext cx="570" cy="688"/>
            </a:xfrm>
            <a:custGeom>
              <a:avLst/>
              <a:gdLst/>
              <a:ahLst/>
              <a:cxnLst/>
              <a:rect l="0" t="0" r="0" b="0"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7" name="SubTopic"/>
            <p:cNvSpPr/>
            <p:nvPr/>
          </p:nvSpPr>
          <p:spPr>
            <a:xfrm>
              <a:off x="15123" y="8043"/>
              <a:ext cx="2713" cy="622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触电急救措施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422765" y="5092700"/>
            <a:ext cx="1903095" cy="914400"/>
            <a:chOff x="14838" y="8698"/>
            <a:chExt cx="2997" cy="1440"/>
          </a:xfrm>
        </p:grpSpPr>
        <p:sp>
          <p:nvSpPr>
            <p:cNvPr id="181" name="MMConnector"/>
            <p:cNvSpPr/>
            <p:nvPr/>
          </p:nvSpPr>
          <p:spPr>
            <a:xfrm>
              <a:off x="14838" y="8698"/>
              <a:ext cx="570" cy="1441"/>
            </a:xfrm>
            <a:custGeom>
              <a:avLst/>
              <a:gdLst/>
              <a:ahLst/>
              <a:cxnLst/>
              <a:rect l="0" t="0" r="0" b="0"/>
              <a:pathLst>
                <a:path w="250800" h="418000" fill="none">
                  <a:moveTo>
                    <a:pt x="-125400" y="-209000"/>
                  </a:moveTo>
                  <a:cubicBezTo>
                    <a:pt x="20723" y="-209000"/>
                    <a:pt x="-56714" y="209000"/>
                    <a:pt x="125400" y="2090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9" name="SubTopic"/>
            <p:cNvSpPr/>
            <p:nvPr/>
          </p:nvSpPr>
          <p:spPr>
            <a:xfrm>
              <a:off x="15123" y="8796"/>
              <a:ext cx="2713" cy="62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注意防雷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422765" y="3719830"/>
            <a:ext cx="1903095" cy="1174750"/>
            <a:chOff x="14838" y="6536"/>
            <a:chExt cx="2997" cy="1850"/>
          </a:xfrm>
        </p:grpSpPr>
        <p:sp>
          <p:nvSpPr>
            <p:cNvPr id="183" name="MMConnector"/>
            <p:cNvSpPr/>
            <p:nvPr/>
          </p:nvSpPr>
          <p:spPr>
            <a:xfrm>
              <a:off x="14838" y="7568"/>
              <a:ext cx="570" cy="819"/>
            </a:xfrm>
            <a:custGeom>
              <a:avLst/>
              <a:gdLst/>
              <a:ahLst/>
              <a:cxnLst/>
              <a:rect l="0" t="0" r="0" b="0"/>
              <a:pathLst>
                <a:path w="250800" h="237500" fill="none">
                  <a:moveTo>
                    <a:pt x="-125400" y="118750"/>
                  </a:moveTo>
                  <a:cubicBezTo>
                    <a:pt x="2259" y="118750"/>
                    <a:pt x="-13632" y="-118750"/>
                    <a:pt x="125400" y="-118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2" name="SubTopic"/>
            <p:cNvSpPr/>
            <p:nvPr/>
          </p:nvSpPr>
          <p:spPr>
            <a:xfrm>
              <a:off x="15123" y="6536"/>
              <a:ext cx="2713" cy="62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触电类型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56310" y="1120775"/>
            <a:ext cx="1591945" cy="1112520"/>
            <a:chOff x="288" y="3938"/>
            <a:chExt cx="2507" cy="1752"/>
          </a:xfrm>
        </p:grpSpPr>
        <p:sp>
          <p:nvSpPr>
            <p:cNvPr id="27" name="MMConnector"/>
            <p:cNvSpPr/>
            <p:nvPr/>
          </p:nvSpPr>
          <p:spPr>
            <a:xfrm>
              <a:off x="2225" y="4937"/>
              <a:ext cx="570" cy="753"/>
            </a:xfrm>
            <a:custGeom>
              <a:avLst/>
              <a:gdLst/>
              <a:ahLst/>
              <a:cxnLst/>
              <a:rect l="0" t="0" r="0" b="0"/>
              <a:pathLst>
                <a:path w="250800" h="218500" fill="none">
                  <a:moveTo>
                    <a:pt x="125400" y="109250"/>
                  </a:moveTo>
                  <a:cubicBezTo>
                    <a:pt x="-162" y="109250"/>
                    <a:pt x="8738" y="-109250"/>
                    <a:pt x="-125400" y="-1092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8" name="SubTopic"/>
            <p:cNvSpPr/>
            <p:nvPr/>
          </p:nvSpPr>
          <p:spPr>
            <a:xfrm>
              <a:off x="288" y="3938"/>
              <a:ext cx="1652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开关</a:t>
              </a: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位置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74065" y="1599565"/>
            <a:ext cx="1702435" cy="411480"/>
            <a:chOff x="114" y="4692"/>
            <a:chExt cx="2681" cy="648"/>
          </a:xfrm>
        </p:grpSpPr>
        <p:sp>
          <p:nvSpPr>
            <p:cNvPr id="30" name="MMConnector"/>
            <p:cNvSpPr/>
            <p:nvPr/>
          </p:nvSpPr>
          <p:spPr>
            <a:xfrm>
              <a:off x="2225" y="5314"/>
              <a:ext cx="570" cy="26"/>
            </a:xfrm>
            <a:custGeom>
              <a:avLst/>
              <a:gdLst/>
              <a:ahLst/>
              <a:cxnLst/>
              <a:rect l="0" t="0" r="0" b="0"/>
              <a:pathLst>
                <a:path w="250800" h="7600" fill="none">
                  <a:moveTo>
                    <a:pt x="125400" y="0"/>
                  </a:moveTo>
                  <a:cubicBezTo>
                    <a:pt x="25080" y="0"/>
                    <a:pt x="-50160" y="0"/>
                    <a:pt x="-125400" y="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1" name="SubTopic"/>
            <p:cNvSpPr/>
            <p:nvPr/>
          </p:nvSpPr>
          <p:spPr>
            <a:xfrm>
              <a:off x="114" y="4692"/>
              <a:ext cx="1826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用电器并联</a:t>
              </a:r>
            </a:p>
          </p:txBody>
        </p:sp>
      </p:grp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40080" y="2635250"/>
            <a:ext cx="4500880" cy="523080"/>
            <a:chOff x="894" y="3246"/>
            <a:chExt cx="7088" cy="824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408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家庭电路</a:t>
              </a:r>
              <a:r>
                <a:rPr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(必考)</a:t>
              </a: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4"/>
              <a:chOff x="6686" y="8865"/>
              <a:chExt cx="2836" cy="879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</a:p>
            </p:txBody>
          </p:sp>
        </p:grpSp>
      </p:grpSp>
      <p:grpSp>
        <p:nvGrpSpPr>
          <p:cNvPr id="18440" name="组合 4"/>
          <p:cNvGrpSpPr/>
          <p:nvPr/>
        </p:nvGrpSpPr>
        <p:grpSpPr>
          <a:xfrm>
            <a:off x="838009" y="1035050"/>
            <a:ext cx="10515147" cy="645159"/>
            <a:chOff x="1208" y="1190"/>
            <a:chExt cx="16640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5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92785" y="1684655"/>
            <a:ext cx="2889885" cy="648335"/>
            <a:chOff x="1456" y="3050"/>
            <a:chExt cx="4551" cy="1021"/>
          </a:xfrm>
        </p:grpSpPr>
        <p:sp>
          <p:nvSpPr>
            <p:cNvPr id="37" name="文本框 36"/>
            <p:cNvSpPr txBox="1"/>
            <p:nvPr/>
          </p:nvSpPr>
          <p:spPr>
            <a:xfrm>
              <a:off x="3000" y="3132"/>
              <a:ext cx="300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l"/>
              <a:r>
                <a:rPr lang="zh-CN" sz="2800">
                  <a:ea typeface="黑体" panose="02010609060101010101" pitchFamily="49" charset="-122"/>
                </a:rPr>
                <a:t>考点梳理</a:t>
              </a:r>
            </a:p>
          </p:txBody>
        </p:sp>
        <p:pic>
          <p:nvPicPr>
            <p:cNvPr id="38" name="图片 37" descr="二级标（14磅）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sp>
        <p:nvSpPr>
          <p:cNvPr id="100" name="文本框 99"/>
          <p:cNvSpPr txBox="1"/>
          <p:nvPr/>
        </p:nvSpPr>
        <p:spPr>
          <a:xfrm>
            <a:off x="692785" y="3223895"/>
            <a:ext cx="105156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组成：</a:t>
            </a:r>
            <a:r>
              <a:rPr lang="zh-CN" sz="2400">
                <a:ea typeface="宋体" panose="02010600030101010101" pitchFamily="2" charset="-122"/>
              </a:rPr>
              <a:t>由两根进户线、电能表、总开关、保险盒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、用电器、导线等组成．如图所示．</a:t>
            </a:r>
            <a:endParaRPr lang="zh-CN" altLang="en-US" sz="2400"/>
          </a:p>
        </p:txBody>
      </p:sp>
      <p:pic>
        <p:nvPicPr>
          <p:cNvPr id="2" name="图片 -214748173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35705" y="4022090"/>
            <a:ext cx="4721225" cy="2146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" name="流程图: 终止 42">
            <a:hlinkClick r:id="rId8" action="ppaction://hlinksldjump"/>
          </p:cNvPr>
          <p:cNvSpPr/>
          <p:nvPr/>
        </p:nvSpPr>
        <p:spPr>
          <a:xfrm>
            <a:off x="9173845" y="531177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</a:p>
        </p:txBody>
      </p:sp>
    </p:spTree>
    <p:custDataLst>
      <p:tags r:id="rId1"/>
    </p:custData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38175" y="1012825"/>
            <a:ext cx="1091565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各元件的连接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</a:t>
            </a:r>
            <a:r>
              <a:rPr lang="zh-CN" sz="2400">
                <a:cs typeface="仿宋_GB2312" charset="0"/>
              </a:rPr>
              <a:t>必考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家庭电路中各用电器要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联接入电路，控制开关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应与用电器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联．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(6</a:t>
            </a:r>
            <a:r>
              <a:rPr lang="zh-CN" sz="2400">
                <a:cs typeface="仿宋_GB2312" charset="0"/>
              </a:rPr>
              <a:t>年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5</a:t>
            </a:r>
            <a:r>
              <a:rPr lang="zh-CN" sz="2400">
                <a:cs typeface="仿宋_GB2312" charset="0"/>
              </a:rPr>
              <a:t>考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开关、保险丝应接在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线上，螺口灯泡的螺旋套应接在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线上．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(3)</a:t>
            </a:r>
            <a:r>
              <a:rPr lang="zh-CN" sz="2400">
                <a:ea typeface="宋体" panose="02010600030101010101" pitchFamily="2" charset="-122"/>
              </a:rPr>
              <a:t>两孔插座：接法为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(4)</a:t>
            </a:r>
            <a:r>
              <a:rPr lang="zh-CN" sz="2400">
                <a:ea typeface="宋体" panose="02010600030101010101" pitchFamily="2" charset="-122"/>
              </a:rPr>
              <a:t>三孔插座：接法为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3. </a:t>
            </a:r>
            <a:r>
              <a:rPr lang="zh-CN" sz="2400">
                <a:ea typeface="黑体" panose="02010609060101010101" pitchFamily="49" charset="-122"/>
              </a:rPr>
              <a:t>进户线：</a:t>
            </a:r>
            <a:r>
              <a:rPr lang="zh-CN" sz="2400">
                <a:ea typeface="宋体" panose="02010600030101010101" pitchFamily="2" charset="-122"/>
              </a:rPr>
              <a:t>进户的两条输电线中，一条叫做火线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(L)</a:t>
            </a:r>
            <a:r>
              <a:rPr lang="zh-CN" sz="2400">
                <a:ea typeface="宋体" panose="02010600030101010101" pitchFamily="2" charset="-122"/>
              </a:rPr>
              <a:t>，另一条叫做零线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(N)</a:t>
            </a:r>
            <a:r>
              <a:rPr lang="zh-CN" sz="2400">
                <a:ea typeface="宋体" panose="02010600030101010101" pitchFamily="2" charset="-122"/>
              </a:rPr>
              <a:t>，它在入户之前已经和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相连．火线与零线之间的电压为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______V</a:t>
            </a:r>
            <a:r>
              <a:rPr lang="zh-CN" sz="2400">
                <a:ea typeface="宋体" panose="02010600030101010101" pitchFamily="2" charset="-122"/>
              </a:rPr>
              <a:t>，零线与大地之间的电压为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________V.</a:t>
            </a:r>
            <a:endParaRPr lang="zh-CN" altLang="en-US" sz="2400"/>
          </a:p>
        </p:txBody>
      </p:sp>
      <p:sp>
        <p:nvSpPr>
          <p:cNvPr id="4" name="矩形 3"/>
          <p:cNvSpPr/>
          <p:nvPr/>
        </p:nvSpPr>
        <p:spPr>
          <a:xfrm>
            <a:off x="4511412" y="1639932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并</a:t>
            </a:r>
          </a:p>
        </p:txBody>
      </p:sp>
      <p:sp>
        <p:nvSpPr>
          <p:cNvPr id="2" name="矩形 1"/>
          <p:cNvSpPr/>
          <p:nvPr/>
        </p:nvSpPr>
        <p:spPr>
          <a:xfrm>
            <a:off x="10235302" y="1695177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串</a:t>
            </a:r>
          </a:p>
        </p:txBody>
      </p:sp>
      <p:sp>
        <p:nvSpPr>
          <p:cNvPr id="5" name="矩形 4"/>
          <p:cNvSpPr/>
          <p:nvPr/>
        </p:nvSpPr>
        <p:spPr>
          <a:xfrm>
            <a:off x="4136127" y="2771502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火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661262" y="2771502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零</a:t>
            </a:r>
          </a:p>
        </p:txBody>
      </p:sp>
      <p:sp>
        <p:nvSpPr>
          <p:cNvPr id="8" name="矩形 7"/>
          <p:cNvSpPr/>
          <p:nvPr/>
        </p:nvSpPr>
        <p:spPr>
          <a:xfrm>
            <a:off x="3777352" y="3345542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左零右火</a:t>
            </a:r>
          </a:p>
        </p:txBody>
      </p:sp>
      <p:sp>
        <p:nvSpPr>
          <p:cNvPr id="9" name="矩形 8"/>
          <p:cNvSpPr/>
          <p:nvPr/>
        </p:nvSpPr>
        <p:spPr>
          <a:xfrm>
            <a:off x="3705597" y="3860527"/>
            <a:ext cx="2316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左零右火上接地</a:t>
            </a:r>
          </a:p>
        </p:txBody>
      </p:sp>
      <p:sp>
        <p:nvSpPr>
          <p:cNvPr id="10" name="矩形 9"/>
          <p:cNvSpPr/>
          <p:nvPr/>
        </p:nvSpPr>
        <p:spPr>
          <a:xfrm>
            <a:off x="2988047" y="496225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大地</a:t>
            </a:r>
          </a:p>
        </p:txBody>
      </p:sp>
      <p:sp>
        <p:nvSpPr>
          <p:cNvPr id="11" name="矩形 10"/>
          <p:cNvSpPr/>
          <p:nvPr/>
        </p:nvSpPr>
        <p:spPr>
          <a:xfrm>
            <a:off x="8154407" y="4995907"/>
            <a:ext cx="640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220</a:t>
            </a:r>
          </a:p>
        </p:txBody>
      </p:sp>
      <p:sp>
        <p:nvSpPr>
          <p:cNvPr id="12" name="矩形 11"/>
          <p:cNvSpPr/>
          <p:nvPr/>
        </p:nvSpPr>
        <p:spPr>
          <a:xfrm>
            <a:off x="2629272" y="5498192"/>
            <a:ext cx="335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</a:p>
        </p:txBody>
      </p:sp>
      <p:sp>
        <p:nvSpPr>
          <p:cNvPr id="43" name="流程图: 终止 42">
            <a:hlinkClick r:id="rId4" action="ppaction://hlinksldjump"/>
          </p:cNvPr>
          <p:cNvSpPr/>
          <p:nvPr/>
        </p:nvSpPr>
        <p:spPr>
          <a:xfrm>
            <a:off x="9311005" y="562673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</a:p>
        </p:txBody>
      </p:sp>
    </p:spTree>
    <p:custDataLst>
      <p:tags r:id="rId1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81660" y="1031240"/>
            <a:ext cx="1104011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4. </a:t>
            </a:r>
            <a:r>
              <a:rPr lang="zh-CN" sz="2400">
                <a:ea typeface="黑体" panose="02010609060101010101" pitchFamily="49" charset="-122"/>
              </a:rPr>
              <a:t>漏电保护器：</a:t>
            </a:r>
            <a:r>
              <a:rPr lang="zh-CN" sz="2400">
                <a:ea typeface="宋体" panose="02010600030101010101" pitchFamily="2" charset="-122"/>
              </a:rPr>
              <a:t>装在控制插座的总开关上，当电流经过人体流入大地时，它会迅速切断电路．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5. </a:t>
            </a:r>
            <a:r>
              <a:rPr lang="zh-CN" sz="2400">
                <a:ea typeface="黑体" panose="02010609060101010101" pitchFamily="49" charset="-122"/>
              </a:rPr>
              <a:t>保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</a:rPr>
              <a:t>险丝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(1)</a:t>
            </a:r>
            <a:r>
              <a:rPr lang="zh-CN" sz="2400">
                <a:ea typeface="黑体" panose="02010609060101010101" pitchFamily="49" charset="-122"/>
              </a:rPr>
              <a:t>作用：</a:t>
            </a:r>
            <a:r>
              <a:rPr lang="zh-CN" sz="2400">
                <a:ea typeface="宋体" panose="02010600030101010101" pitchFamily="2" charset="-122"/>
              </a:rPr>
              <a:t>当家庭电路电流过大时熔断，切断电路．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(2)</a:t>
            </a:r>
            <a:r>
              <a:rPr lang="zh-CN" sz="2400">
                <a:ea typeface="黑体" panose="02010609060101010101" pitchFamily="49" charset="-122"/>
              </a:rPr>
              <a:t>连接：</a:t>
            </a:r>
            <a:r>
              <a:rPr lang="zh-CN" sz="2400">
                <a:ea typeface="宋体" panose="02010600030101010101" pitchFamily="2" charset="-122"/>
              </a:rPr>
              <a:t>安装在总开关的后面，串联在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上．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(3)</a:t>
            </a:r>
            <a:r>
              <a:rPr lang="zh-CN" sz="2400">
                <a:ea typeface="黑体" panose="02010609060101010101" pitchFamily="49" charset="-122"/>
              </a:rPr>
              <a:t>材料：</a:t>
            </a:r>
            <a:r>
              <a:rPr lang="zh-CN" sz="2400">
                <a:ea typeface="宋体" panose="02010600030101010101" pitchFamily="2" charset="-122"/>
              </a:rPr>
              <a:t>电阻率大、熔点较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的铅锑合金，保险丝越粗熔断电流越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．不能用铜丝、铁丝等代替保险丝．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6. </a:t>
            </a:r>
            <a:r>
              <a:rPr lang="zh-CN" sz="2400">
                <a:ea typeface="黑体" panose="02010609060101010101" pitchFamily="49" charset="-122"/>
              </a:rPr>
              <a:t>空气开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</a:rPr>
              <a:t>关：</a:t>
            </a:r>
            <a:r>
              <a:rPr lang="zh-CN" sz="2400">
                <a:ea typeface="宋体" panose="02010600030101010101" pitchFamily="2" charset="-122"/>
              </a:rPr>
              <a:t>既有总开关的作用，又有保护电路的作用．串联在干路中，安装在电能表之后．</a:t>
            </a:r>
            <a:endParaRPr lang="zh-CN" altLang="en-US" sz="2400"/>
          </a:p>
        </p:txBody>
      </p:sp>
      <p:sp>
        <p:nvSpPr>
          <p:cNvPr id="4" name="矩形 3"/>
          <p:cNvSpPr/>
          <p:nvPr/>
        </p:nvSpPr>
        <p:spPr>
          <a:xfrm>
            <a:off x="6090022" y="331569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火线</a:t>
            </a:r>
          </a:p>
        </p:txBody>
      </p:sp>
      <p:sp>
        <p:nvSpPr>
          <p:cNvPr id="2" name="矩形 1"/>
          <p:cNvSpPr/>
          <p:nvPr/>
        </p:nvSpPr>
        <p:spPr>
          <a:xfrm>
            <a:off x="4511412" y="3877037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低</a:t>
            </a:r>
          </a:p>
        </p:txBody>
      </p:sp>
      <p:sp>
        <p:nvSpPr>
          <p:cNvPr id="3" name="矩形 2"/>
          <p:cNvSpPr/>
          <p:nvPr/>
        </p:nvSpPr>
        <p:spPr>
          <a:xfrm>
            <a:off x="923662" y="4438377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大</a:t>
            </a:r>
          </a:p>
        </p:txBody>
      </p:sp>
      <p:sp>
        <p:nvSpPr>
          <p:cNvPr id="43" name="流程图: 终止 42">
            <a:hlinkClick r:id="rId3" action="ppaction://hlinksldjump"/>
          </p:cNvPr>
          <p:cNvSpPr/>
          <p:nvPr/>
        </p:nvSpPr>
        <p:spPr>
          <a:xfrm>
            <a:off x="9311005" y="562673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02945" y="748030"/>
            <a:ext cx="1082230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7. </a:t>
            </a:r>
            <a:r>
              <a:rPr lang="zh-CN" sz="2400">
                <a:ea typeface="宋体" panose="02010600030101010101" pitchFamily="2" charset="-122"/>
              </a:rPr>
              <a:t>三脚插头：较长的一个插脚与用电器的金属外壳相连，以保证通电时先接地，断电时最后脱离接地．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8. </a:t>
            </a:r>
            <a:r>
              <a:rPr lang="zh-CN" sz="2400">
                <a:ea typeface="黑体" panose="02010609060101010101" pitchFamily="49" charset="-122"/>
              </a:rPr>
              <a:t>试电笔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(1)</a:t>
            </a:r>
            <a:r>
              <a:rPr lang="zh-CN" sz="2400">
                <a:ea typeface="黑体" panose="02010609060101010101" pitchFamily="49" charset="-122"/>
              </a:rPr>
              <a:t>作用：</a:t>
            </a:r>
            <a:r>
              <a:rPr lang="zh-CN" sz="2400">
                <a:ea typeface="宋体" panose="02010600030101010101" pitchFamily="2" charset="-122"/>
              </a:rPr>
              <a:t>用来辨别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(2)</a:t>
            </a:r>
            <a:r>
              <a:rPr lang="zh-CN" sz="2400">
                <a:ea typeface="黑体" panose="02010609060101010101" pitchFamily="49" charset="-122"/>
              </a:rPr>
              <a:t>原理：</a:t>
            </a:r>
            <a:r>
              <a:rPr lang="zh-CN" sz="2400">
                <a:ea typeface="宋体" panose="02010600030101010101" pitchFamily="2" charset="-122"/>
              </a:rPr>
              <a:t>被测导线是火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线时，电流经过笔尖、</a:t>
            </a: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电阻、氖管、弹簧，再经过人体、大地，流到零线，与电源构成闭合电路，氖管就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发光；如果被测导线是零线，氖管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发光．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均选填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(2016.10BD)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(3)</a:t>
            </a:r>
            <a:r>
              <a:rPr lang="zh-CN" sz="2400">
                <a:ea typeface="黑体" panose="02010609060101010101" pitchFamily="49" charset="-122"/>
              </a:rPr>
              <a:t>使用：</a:t>
            </a:r>
            <a:r>
              <a:rPr lang="zh-CN" sz="2400">
                <a:ea typeface="宋体" panose="02010600030101010101" pitchFamily="2" charset="-122"/>
              </a:rPr>
              <a:t>手指按住笔卡或抵住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金属体，笔尖接触导线观察氖管是否发光，手指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能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不能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接触笔尖金属体，否则会触电．</a:t>
            </a:r>
            <a:endParaRPr lang="zh-CN" altLang="en-US" sz="2400"/>
          </a:p>
        </p:txBody>
      </p:sp>
      <p:pic>
        <p:nvPicPr>
          <p:cNvPr id="2" name="图片 -214748173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81270" y="1271270"/>
            <a:ext cx="6417310" cy="12458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3506842" y="250099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火线</a:t>
            </a:r>
          </a:p>
        </p:txBody>
      </p:sp>
      <p:sp>
        <p:nvSpPr>
          <p:cNvPr id="5" name="矩形 4"/>
          <p:cNvSpPr/>
          <p:nvPr/>
        </p:nvSpPr>
        <p:spPr>
          <a:xfrm>
            <a:off x="5157207" y="250099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零线</a:t>
            </a:r>
          </a:p>
        </p:txBody>
      </p:sp>
      <p:sp>
        <p:nvSpPr>
          <p:cNvPr id="6" name="矩形 5"/>
          <p:cNvSpPr/>
          <p:nvPr/>
        </p:nvSpPr>
        <p:spPr>
          <a:xfrm>
            <a:off x="1712967" y="4151357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会</a:t>
            </a:r>
          </a:p>
        </p:txBody>
      </p:sp>
      <p:sp>
        <p:nvSpPr>
          <p:cNvPr id="7" name="矩形 6"/>
          <p:cNvSpPr/>
          <p:nvPr/>
        </p:nvSpPr>
        <p:spPr>
          <a:xfrm>
            <a:off x="7381612" y="415135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不会</a:t>
            </a:r>
          </a:p>
        </p:txBody>
      </p:sp>
      <p:sp>
        <p:nvSpPr>
          <p:cNvPr id="8" name="矩形 7"/>
          <p:cNvSpPr/>
          <p:nvPr/>
        </p:nvSpPr>
        <p:spPr>
          <a:xfrm>
            <a:off x="5013697" y="522768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笔尾</a:t>
            </a:r>
          </a:p>
        </p:txBody>
      </p:sp>
      <p:sp>
        <p:nvSpPr>
          <p:cNvPr id="9" name="矩形 8"/>
          <p:cNvSpPr/>
          <p:nvPr/>
        </p:nvSpPr>
        <p:spPr>
          <a:xfrm>
            <a:off x="2143497" y="580172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不能</a:t>
            </a:r>
          </a:p>
        </p:txBody>
      </p:sp>
      <p:sp>
        <p:nvSpPr>
          <p:cNvPr id="43" name="流程图: 终止 42">
            <a:hlinkClick r:id="rId5" action="ppaction://hlinksldjump"/>
          </p:cNvPr>
          <p:cNvSpPr/>
          <p:nvPr/>
        </p:nvSpPr>
        <p:spPr>
          <a:xfrm>
            <a:off x="9311005" y="469392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</a:p>
        </p:txBody>
      </p:sp>
    </p:spTree>
    <p:custDataLst>
      <p:tags r:id="rId1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981075" y="2430780"/>
            <a:ext cx="1838960" cy="474345"/>
            <a:chOff x="1318" y="2359"/>
            <a:chExt cx="2896" cy="747"/>
          </a:xfrm>
        </p:grpSpPr>
        <p:pic>
          <p:nvPicPr>
            <p:cNvPr id="31" name="图片 30" descr="三级标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适时总结</a:t>
              </a: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909320" y="3136265"/>
            <a:ext cx="1005268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判断家庭电路故障时，若氖管发光，说明测试点与火线接通；若氖管不发光，说明测试点与火线之间存在断路．</a:t>
            </a:r>
            <a:endParaRPr lang="zh-CN" altLang="en-US" sz="2400">
              <a:solidFill>
                <a:srgbClr val="1D41D5"/>
              </a:solidFill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5" action="ppaction://hlinksldjump"/>
          </p:cNvPr>
          <p:cNvSpPr/>
          <p:nvPr/>
        </p:nvSpPr>
        <p:spPr>
          <a:xfrm>
            <a:off x="8927465" y="449707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</a:p>
        </p:txBody>
      </p:sp>
    </p:spTree>
    <p:custDataLst>
      <p:tags r:id="rId1"/>
    </p:custData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70610" y="841375"/>
            <a:ext cx="6586220" cy="521970"/>
            <a:chOff x="894" y="3246"/>
            <a:chExt cx="10372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737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家庭电路中电流过大的原因</a:t>
              </a: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</a:p>
            </p:txBody>
          </p:sp>
        </p:grpSp>
      </p:grpSp>
      <p:sp>
        <p:nvSpPr>
          <p:cNvPr id="7" name="文本框 6"/>
          <p:cNvSpPr txBox="1"/>
          <p:nvPr/>
        </p:nvSpPr>
        <p:spPr>
          <a:xfrm>
            <a:off x="927100" y="1363345"/>
            <a:ext cx="997458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用电器总功率过大：</a:t>
            </a:r>
            <a:r>
              <a:rPr lang="zh-CN" sz="2400">
                <a:ea typeface="宋体" panose="02010600030101010101" pitchFamily="2" charset="-122"/>
              </a:rPr>
              <a:t>如图甲所示，在家庭电路中，用电器的电压是一定的，由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sz="2400">
                <a:ea typeface="宋体" panose="02010600030101010101" pitchFamily="2" charset="-122"/>
              </a:rPr>
              <a:t>＝        可知，用电器的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越大，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电路中的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越大．如大功率用电器的使用或多个用电器同时使用．</a:t>
            </a:r>
            <a:endParaRPr lang="zh-CN" altLang="en-US" sz="2400"/>
          </a:p>
        </p:txBody>
      </p:sp>
      <p:pic>
        <p:nvPicPr>
          <p:cNvPr id="2" name="图片 -2147481730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1740" y="2973070"/>
            <a:ext cx="4305935" cy="19386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855345" y="4683760"/>
            <a:ext cx="1058608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sz="2400">
                <a:ea typeface="黑体" panose="02010609060101010101" pitchFamily="49" charset="-122"/>
              </a:rPr>
              <a:t>短路：</a:t>
            </a:r>
            <a:r>
              <a:rPr lang="zh-CN" sz="2400">
                <a:ea typeface="宋体" panose="02010600030101010101" pitchFamily="2" charset="-122"/>
              </a:rPr>
              <a:t>如图乙所示，在家庭电路中，用电器的电压是一定的，由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sz="2400">
                <a:ea typeface="宋体" panose="02010600030101010101" pitchFamily="2" charset="-122"/>
              </a:rPr>
              <a:t>＝        可知，电路短路，电路中的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很小，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很大．如改装电路时不小心使火线和零线直接连通，或电线绝缘皮破损、老化．</a:t>
            </a:r>
            <a:endParaRPr lang="zh-CN" altLang="en-US" sz="2400"/>
          </a:p>
        </p:txBody>
      </p:sp>
      <p:graphicFrame>
        <p:nvGraphicFramePr>
          <p:cNvPr id="10" name="对象 9"/>
          <p:cNvGraphicFramePr/>
          <p:nvPr/>
        </p:nvGraphicFramePr>
        <p:xfrm>
          <a:off x="2329815" y="1859280"/>
          <a:ext cx="504190" cy="785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r:id="rId7" imgW="494030" imgH="741680" progId="Equation.DSMT4">
                  <p:embed/>
                </p:oleObj>
              </mc:Choice>
              <mc:Fallback>
                <p:oleObj r:id="rId7" imgW="494030" imgH="741680" progId="Equation.DSMT4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329815" y="1859280"/>
                        <a:ext cx="504190" cy="7854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/>
          <p:nvPr/>
        </p:nvGraphicFramePr>
        <p:xfrm>
          <a:off x="10186670" y="4634230"/>
          <a:ext cx="636905" cy="8108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r:id="rId9" imgW="478155" imgH="709930" progId="Equation.DSMT4">
                  <p:embed/>
                </p:oleObj>
              </mc:Choice>
              <mc:Fallback>
                <p:oleObj r:id="rId9" imgW="478155" imgH="709930" progId="Equation.DSMT4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186670" y="4634230"/>
                        <a:ext cx="636905" cy="8108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5085452" y="1998707"/>
            <a:ext cx="1097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总功率</a:t>
            </a:r>
          </a:p>
        </p:txBody>
      </p:sp>
      <p:sp>
        <p:nvSpPr>
          <p:cNvPr id="3" name="矩形 2"/>
          <p:cNvSpPr/>
          <p:nvPr/>
        </p:nvSpPr>
        <p:spPr>
          <a:xfrm>
            <a:off x="8601447" y="199870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电流</a:t>
            </a:r>
          </a:p>
        </p:txBody>
      </p:sp>
      <p:sp>
        <p:nvSpPr>
          <p:cNvPr id="5" name="矩形 4"/>
          <p:cNvSpPr/>
          <p:nvPr/>
        </p:nvSpPr>
        <p:spPr>
          <a:xfrm>
            <a:off x="4367902" y="5371192"/>
            <a:ext cx="1097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总电阻</a:t>
            </a:r>
          </a:p>
        </p:txBody>
      </p:sp>
      <p:sp>
        <p:nvSpPr>
          <p:cNvPr id="8" name="矩形 7"/>
          <p:cNvSpPr/>
          <p:nvPr/>
        </p:nvSpPr>
        <p:spPr>
          <a:xfrm>
            <a:off x="6592307" y="537119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电流</a:t>
            </a:r>
          </a:p>
        </p:txBody>
      </p:sp>
      <p:sp>
        <p:nvSpPr>
          <p:cNvPr id="43" name="流程图: 终止 42">
            <a:hlinkClick r:id="rId11" action="ppaction://hlinksldjump"/>
          </p:cNvPr>
          <p:cNvSpPr/>
          <p:nvPr/>
        </p:nvSpPr>
        <p:spPr>
          <a:xfrm>
            <a:off x="9167495" y="581660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</a:p>
        </p:txBody>
      </p:sp>
    </p:spTree>
    <p:custDataLst>
      <p:tags r:id="rId2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83590" y="1128395"/>
            <a:ext cx="4892675" cy="521970"/>
            <a:chOff x="894" y="3246"/>
            <a:chExt cx="7705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470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安全用电</a:t>
              </a:r>
              <a:r>
                <a:rPr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(6年2考)</a:t>
              </a: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</a:p>
            </p:txBody>
          </p:sp>
        </p:grpSp>
      </p:grpSp>
      <p:sp>
        <p:nvSpPr>
          <p:cNvPr id="8" name="文本框 7"/>
          <p:cNvSpPr txBox="1"/>
          <p:nvPr/>
        </p:nvSpPr>
        <p:spPr>
          <a:xfrm>
            <a:off x="711835" y="1917065"/>
            <a:ext cx="71501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人体安全电压：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________36 V.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sz="2400">
                <a:ea typeface="黑体" panose="02010609060101010101" pitchFamily="49" charset="-122"/>
              </a:rPr>
              <a:t>常见的触电事故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(1)</a:t>
            </a:r>
            <a:r>
              <a:rPr lang="zh-CN" sz="2400">
                <a:ea typeface="黑体" panose="02010609060101010101" pitchFamily="49" charset="-122"/>
              </a:rPr>
              <a:t>触电原因：</a:t>
            </a:r>
            <a:r>
              <a:rPr lang="zh-CN" sz="2400">
                <a:ea typeface="宋体" panose="02010600030101010101" pitchFamily="2" charset="-122"/>
              </a:rPr>
              <a:t>人体直接或间接与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线接触．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(2)</a:t>
            </a:r>
            <a:r>
              <a:rPr lang="zh-CN" sz="2400">
                <a:ea typeface="黑体" panose="02010609060101010101" pitchFamily="49" charset="-122"/>
              </a:rPr>
              <a:t>常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</a:rPr>
              <a:t>见触电类型</a:t>
            </a:r>
            <a:endParaRPr lang="zh-CN" sz="2400"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低压触电：</a:t>
            </a:r>
            <a:r>
              <a:rPr lang="zh-CN" sz="2400">
                <a:ea typeface="宋体" panose="02010600030101010101" pitchFamily="2" charset="-122"/>
              </a:rPr>
              <a:t>单线触电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如图甲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、双线触电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如图乙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sz="2400"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高压触电：</a:t>
            </a:r>
            <a:r>
              <a:rPr lang="zh-CN" sz="2400">
                <a:ea typeface="宋体" panose="02010600030101010101" pitchFamily="2" charset="-122"/>
              </a:rPr>
              <a:t>高压电弧触电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如图丙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，跨步电压触电</a:t>
            </a: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如图丁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pic>
        <p:nvPicPr>
          <p:cNvPr id="2" name="图片 -21474817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2225" y="1751330"/>
            <a:ext cx="3705225" cy="20612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17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1820" y="3812540"/>
            <a:ext cx="2861945" cy="2047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3291577" y="2070462"/>
            <a:ext cx="1097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不高于</a:t>
            </a:r>
          </a:p>
        </p:txBody>
      </p:sp>
      <p:sp>
        <p:nvSpPr>
          <p:cNvPr id="6" name="矩形 5"/>
          <p:cNvSpPr/>
          <p:nvPr/>
        </p:nvSpPr>
        <p:spPr>
          <a:xfrm>
            <a:off x="5444227" y="3146787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火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" name="流程图: 终止 42">
            <a:hlinkClick r:id="rId5" action="ppaction://hlinksldjump"/>
          </p:cNvPr>
          <p:cNvSpPr/>
          <p:nvPr/>
        </p:nvSpPr>
        <p:spPr>
          <a:xfrm>
            <a:off x="5436235" y="548322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TEM_CNT" val="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TEM_CNT" val="1"/>
  <p:tag name="KSO_WM_SLIDE_MODEL_TYPE" val="timelin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TEM_CNT" val="1"/>
  <p:tag name="KSO_WM_SLIDE_MODEL_TYPE" val="timelin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TEM_CNT" val="1"/>
  <p:tag name="KSO_WM_SLIDE_MODEL_TYPE" val="timelin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TEM_CNT" val="1"/>
  <p:tag name="KSO_WM_SLIDE_MODEL_TYPE" val="timelin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TEM_CNT" val="1"/>
  <p:tag name="KSO_WM_SLIDE_MODEL_TYPE" val="timelin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TEM_CNT" val="1"/>
  <p:tag name="KSO_WM_SLIDE_MODEL_TYPE" val="timelin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TEM_CNT" val="1"/>
  <p:tag name="KSO_WM_SLIDE_MODEL_TYPE" val="timelin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TEM_CNT" val="1"/>
  <p:tag name="KSO_WM_SLIDE_MODEL_TYPE" val="timelin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TEM_CNT" val="1"/>
  <p:tag name="KSO_WM_SLIDE_MODEL_TYPE" val="timelin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TEM_CNT" val="1"/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1208</Words>
  <Application>Microsoft Office PowerPoint</Application>
  <PresentationFormat>自定义</PresentationFormat>
  <Paragraphs>171</Paragraphs>
  <Slides>15</Slides>
  <Notes>11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Office 主题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User</cp:lastModifiedBy>
  <cp:revision>1</cp:revision>
  <dcterms:created xsi:type="dcterms:W3CDTF">2019-11-26T04:16:00Z</dcterms:created>
  <dcterms:modified xsi:type="dcterms:W3CDTF">2020-02-18T03:43:27Z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