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18.em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image" Target="../media/image21.emf"/><Relationship Id="rId2" Type="http://schemas.openxmlformats.org/officeDocument/2006/relationships/image" Target="file:///C:\Documents and Settings\Administrator\&#26700;&#38754;\&#29289;&#29702;&#65288;&#23665;&#35199;&#65289;\&#23665;&#35199;&#29289;&#29702;\XL120.TIF" TargetMode="Externa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7.xml"/><Relationship Id="rId5" Type="http://schemas.openxmlformats.org/officeDocument/2006/relationships/tags" Target="../tags/tag3.xml"/><Relationship Id="rId4" Type="http://schemas.openxmlformats.org/officeDocument/2006/relationships/slide" Target="slide10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122170" y="2071370"/>
            <a:ext cx="81191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第五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质量与密度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7385" y="341820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特殊方法测密度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479921" y="94678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675" y="1520190"/>
            <a:ext cx="10434955" cy="737235"/>
            <a:chOff x="87" y="2929"/>
            <a:chExt cx="1848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8411" cy="1161"/>
              <a:chOff x="273" y="2929"/>
              <a:chExt cx="1841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1479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特殊方法测物质的密度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6年3考)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8933815" y="524002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575" y="3241040"/>
            <a:ext cx="3957320" cy="18434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4520" y="2310130"/>
            <a:ext cx="108908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小明家乡种植的杏树今年获得了丰收，他想利用托盘天平和量筒测量一颗新鲜杏的密度，进行了下列操作：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)先把天平放在水平台上，然后将游码移至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标尺左端的零刻度线处，为使天平横梁平衡，他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应该调节横梁右端的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)将鲜杏放在调好的天平左盘，天平平衡时右盘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中的砝码和游码位置如图甲所示，则鲜杏的质量为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90620" y="4573270"/>
            <a:ext cx="1742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平衡螺母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551420" y="5685790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21.2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5320" y="857250"/>
            <a:ext cx="10896600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)为了能将鲜杏放入量筒，小明选取了容积为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200 mL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的量筒，他先往量筒中加入适量的水，记下此时水的体积，如图乙所示；再将这个鲜杏放入量筒，再次记录读数，请你帮他计算鲜杏的密度为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)小明继续实验时不小心将量筒碰倒摔碎了，他又选取了小烧杯、溢水杯、容积为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的量筒测量鲜杏的体积，他的做法如下，请你将下列步骤补充完整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先将溢水杯中盛满水，再将鲜杏轻轻放入溢水杯中，让溢出的水流入小烧杯中；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记录此时量筒中水的体积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你认为小明按上述做法所测出鲜杏的密度比真实值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)，其原因是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5155" y="1836420"/>
            <a:ext cx="182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1.06×10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07770" y="3773170"/>
            <a:ext cx="4295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将小烧杯中的水全部倒入量筒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78725" y="4712335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08025" y="5026025"/>
            <a:ext cx="10594340" cy="1132840"/>
            <a:chOff x="1114" y="7915"/>
            <a:chExt cx="16684" cy="1784"/>
          </a:xfrm>
        </p:grpSpPr>
        <p:sp>
          <p:nvSpPr>
            <p:cNvPr id="10" name="文本框 9"/>
            <p:cNvSpPr txBox="1"/>
            <p:nvPr/>
          </p:nvSpPr>
          <p:spPr>
            <a:xfrm>
              <a:off x="1114" y="7915"/>
              <a:ext cx="16684" cy="16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   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小烧杯中的水不能倒尽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杯壁有残留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所测鲜杏的体积会偏小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所测鲜杏的质量准确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            可知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所测鲜杏的密度偏大</a:t>
              </a:r>
              <a:endParaRPr lang="zh-CN" altLang="en-US"/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5611" y="8596"/>
            <a:ext cx="1084" cy="11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431800" imgH="393700" progId="Equation.DSMT4">
                    <p:embed/>
                  </p:oleObj>
                </mc:Choice>
                <mc:Fallback>
                  <p:oleObj name="" r:id="rId1" imgW="431800" imgH="39370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11" y="8596"/>
                          <a:ext cx="1084" cy="11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220" y="1024890"/>
            <a:ext cx="10499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后小伙杨光硕利用电商平台，把家乡的土鸡蛋推向全国市场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土鸡蛋比普通鸡蛋营养价值高，那土鸡蛋的密度是不是也比普通鸡蛋大呢？小梦从网上购买了家乡的土鸡蛋，与学习小组的同学们一起测量土鸡蛋的密度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他们找来一架天平和一盒砝码，但缺少量筒，于是又找来一个烧杯、胶头滴管和一些水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他们利用这些仪器测量土鸡蛋的密度，请你和他们一起完成实验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)把天平放在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台上，把游码放到标尺左端的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处，调节天平的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，观察到指针指在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表示横梁平衡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用调节好的天平测出一颗土鸡蛋的质量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8480" y="441452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80070" y="4414520"/>
            <a:ext cx="180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55445" y="4970780"/>
            <a:ext cx="1742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平衡螺母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31485" y="4970780"/>
            <a:ext cx="172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度盘中线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358" descr="C:\Documents and Settings\Administrator\桌面\物理（山西）\山西物理\XL12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51265" y="2393315"/>
            <a:ext cx="2021840" cy="1010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52280" y="3702050"/>
            <a:ext cx="1520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814705" y="972185"/>
            <a:ext cx="104171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)如图所示，设计测土鸡蛋体积的步骤如下：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在烧杯中装入适量的水，并在水面的位置做好标记，用天平测出烧杯和水的总质量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把土鸡蛋轻轻放入装有水的烧杯中，倒出超过标记处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的水，并用胶头滴管使烧杯中的水面恰好达到标记处，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再用天平测量此时烧杯、水和土鸡蛋的总质量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)土鸡蛋的密度表达式是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(用所测量的物理量符号表示，水的密度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实验结束后，有同学发现土鸡蛋有一定吸水性，则所测量的密度值将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485" y="4030980"/>
            <a:ext cx="4716780" cy="890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6690" y="5463540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09295" y="1357630"/>
            <a:ext cx="11737340" cy="737235"/>
            <a:chOff x="87" y="2929"/>
            <a:chExt cx="1848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8411" cy="1161"/>
              <a:chOff x="273" y="2929"/>
              <a:chExt cx="1841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1479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活动建议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2019.35)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658495" y="2900045"/>
            <a:ext cx="110178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六一儿童节，小明的爷爷特制了三个大小不同、外观镀有相同颜色的实心金属球，并在球上刻有对晚辈祝福的话，要分别送给小明和他的两个妹妹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爷爷对小明说，三个小球中两个材质相同的送给妹妹，另一个材质不同的送给小明，要小明自己想办法找出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请你设计实验，帮助小明找出这个小球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05075" y="51749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电子秤、自制溢水杯、水、小杯</a:t>
            </a: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90245" y="2365375"/>
            <a:ext cx="6454140" cy="471170"/>
            <a:chOff x="1098" y="6800"/>
            <a:chExt cx="10164" cy="742"/>
          </a:xfrm>
        </p:grpSpPr>
        <p:grpSp>
          <p:nvGrpSpPr>
            <p:cNvPr id="20" name="组合 19"/>
            <p:cNvGrpSpPr/>
            <p:nvPr/>
          </p:nvGrpSpPr>
          <p:grpSpPr>
            <a:xfrm>
              <a:off x="1098" y="6805"/>
              <a:ext cx="2987" cy="737"/>
              <a:chOff x="1098" y="7483"/>
              <a:chExt cx="2987" cy="737"/>
            </a:xfrm>
          </p:grpSpPr>
          <p:pic>
            <p:nvPicPr>
              <p:cNvPr id="22" name="图片 21" descr="方块小标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8" y="7483"/>
                <a:ext cx="2434" cy="699"/>
              </a:xfrm>
              <a:prstGeom prst="rect">
                <a:avLst/>
              </a:prstGeom>
            </p:spPr>
          </p:pic>
          <p:sp>
            <p:nvSpPr>
              <p:cNvPr id="23" name="文本框 10"/>
              <p:cNvSpPr txBox="1"/>
              <p:nvPr/>
            </p:nvSpPr>
            <p:spPr>
              <a:xfrm>
                <a:off x="1142" y="7495"/>
                <a:ext cx="2943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400" b="1" spc="1500" dirty="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rPr>
                  <a:t>设计类</a:t>
                </a:r>
                <a:endParaRPr lang="zh-CN" altLang="en-US" sz="2400" b="1" spc="1500" dirty="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854" y="6800"/>
              <a:ext cx="740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测量物质的密度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04190" y="1900555"/>
            <a:ext cx="114096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①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用电子秤分别测出小球、空小杯的质量，记作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在溢水杯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中装满水，让小球浸没，将溢出的水收集到小杯中，用电子秤测出小杯和溢出水的总质量，记作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则小球的密度                       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用同样的方法分别测出另外两个球的密度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8430" y="2856865"/>
            <a:ext cx="4359910" cy="822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2435" y="1935480"/>
            <a:ext cx="114096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)实验步骤：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)实验结论：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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___.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9900" y="4095115"/>
            <a:ext cx="110483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比较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，其中密度不同的小球就是送给小明的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用天平、量筒或生活中的物品设计实验测密度鉴别小球均可．开放性试题，答案合理即可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45790" y="219710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387350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149975" y="318262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考向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843020" y="318198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79209" y="92583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4075" y="137414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缺量筒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875" y="2214245"/>
            <a:ext cx="2256790" cy="3401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237980" y="5646420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782320" y="2097405"/>
            <a:ext cx="83616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方法一　阿基米德原理法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固体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小明想测量一个物体的密度，但实验室目前没有量筒，于是利用烧杯做该实验，请你帮他一起完成该实验：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用调节好的天平，测得待测物体的质量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把盛有适量水的烧杯放在天平上测量，此时天平示数为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，此时天平的示数为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，则该固体的密度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31595" y="4953000"/>
            <a:ext cx="6652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用细线使待测物体浸没在水中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且不与烧杯接触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-2930" r="72026" b="1982"/>
          <a:stretch>
            <a:fillRect/>
          </a:stretch>
        </p:blipFill>
        <p:spPr>
          <a:xfrm>
            <a:off x="6023610" y="5329555"/>
            <a:ext cx="1440180" cy="690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142730" y="5505450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4640" y="1710055"/>
            <a:ext cx="1974215" cy="35388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17575" y="685165"/>
            <a:ext cx="79749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方法二　等体积法(固体)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小红又想到另外一种方法来测量该物体的密度，请你帮她补充下列实验步骤：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)用天平测出物体的质量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)在烧杯中装适量的水，在水面处做标记，用天平测出烧杯和水的总质量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用天平测出烧杯、水和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物体的总质量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物体的体积                                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故物体密度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-228" t="12214" r="60747" b="8461"/>
          <a:stretch>
            <a:fillRect/>
          </a:stretch>
        </p:blipFill>
        <p:spPr>
          <a:xfrm>
            <a:off x="4871720" y="5084445"/>
            <a:ext cx="2087880" cy="791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9330" y="3869055"/>
            <a:ext cx="7976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将物体浸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没在水中，倒出超过标记的水，并用胶头滴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管使烧杯中的水面恰好达到标记处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66825" b="796"/>
          <a:stretch>
            <a:fillRect/>
          </a:stretch>
        </p:blipFill>
        <p:spPr>
          <a:xfrm>
            <a:off x="1532255" y="5358765"/>
            <a:ext cx="1683385" cy="9499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032875" y="5288280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0" y="2039620"/>
            <a:ext cx="2451100" cy="3034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6455" y="1177925"/>
            <a:ext cx="80676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方法三　溢水法(固体)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小明想测量一物体的密度，但发现体积太大不能放入量筒中，于是利用溢水杯完成了实验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实验步骤如下：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)往溢水杯中装满水，用天平测出其质量为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)将物体轻轻放入溢水杯中，溢出部分水后，用天平测出溢水杯、水和物体的总质量为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)将物体取出，用天平测出溢水杯和剩下水的质量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)物体密度的表达式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ρ=_____________.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71453" b="2335"/>
          <a:stretch>
            <a:fillRect/>
          </a:stretch>
        </p:blipFill>
        <p:spPr>
          <a:xfrm>
            <a:off x="4522470" y="4784090"/>
            <a:ext cx="1356995" cy="876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479280" y="5225415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115" y="2082165"/>
            <a:ext cx="2388870" cy="3071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7070" y="1248410"/>
            <a:ext cx="8502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方法四　等体积法(液体)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小强想到了用另一种方法测舒化奶的密度，利用一个记号笔和水做了如下实验，请你将实验内容补充完整：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)用天平测出空烧杯的质量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，再向烧杯中加入适量的水，在烧杯壁水面所在位置作出标记，且测出烧杯和水的质量为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)将烧杯中的水倒出并擦干烧杯，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的总质量为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)舒化奶密度表达式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(用字母表示)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070" y="3997325"/>
            <a:ext cx="85083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往烧杯中倒入舒化奶使液面到达标记处</a:t>
            </a:r>
            <a:endParaRPr lang="zh-CN" altLang="en-US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1325" y="4635500"/>
            <a:ext cx="229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烧杯和舒化奶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-1560" r="73707" b="9418"/>
          <a:stretch>
            <a:fillRect/>
          </a:stretch>
        </p:blipFill>
        <p:spPr>
          <a:xfrm>
            <a:off x="4217670" y="4980940"/>
            <a:ext cx="1224280" cy="751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69975" y="669925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缺天平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9211945" y="5073650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4160" y="2651760"/>
            <a:ext cx="2035175" cy="22059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18845" y="1335405"/>
            <a:ext cx="103466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方法一　双提法(固体)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小明利用弹簧测力计和量筒想测量小石块的密度，设计了如下步骤，请你帮他补充完整实验步骤：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)将小石块用细线悬吊在弹簧测力计下，记下测力计示数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)读出量筒中待测液体的体积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，记下弹簧测力计示数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和量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筒中液面对应的刻度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，待测液体的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，小石块的体积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8910" y="41697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将小石块浸没在待测液体中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855" y="5001895"/>
            <a:ext cx="4196080" cy="7918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18910" y="52168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6315" y="5605780"/>
            <a:ext cx="1689735" cy="8039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070340" y="4178300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6615" y="2414905"/>
            <a:ext cx="2813685" cy="1763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1805" y="685165"/>
            <a:ext cx="1130236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方法二　曹冲称象法(固体)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同组的小红想到另外一种方法来测量该石块的密度，具体测量步骤如下：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)将石块放入烧杯内，然后将烧杯放入盛有水的水槽内使其漂浮，在烧杯上标记出液面所在位置；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)取出烧杯内的石块，往烧杯里缓慢倒入水，直到水槽内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液面达到烧杯上标记处的位置；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)将烧杯内的水倒入量筒内，读取示数为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，由阿基米德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原理可得：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)再将石块放入量筒中，使其浸没在水中，读取示数为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，则石块密度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(5)小红用这种方法会导致测量的石块密度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(选填“偏大”“偏小”或“不变”)，原因是_________________________________________________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5145" y="429196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3507" b="6433"/>
          <a:stretch>
            <a:fillRect/>
          </a:stretch>
        </p:blipFill>
        <p:spPr>
          <a:xfrm>
            <a:off x="10652760" y="4648835"/>
            <a:ext cx="112395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96990" y="5330190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93390" y="5862320"/>
            <a:ext cx="9117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烧杯中的水无法完全倒入量筒中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会导致石块质量的测量值偏小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781415" y="4968875"/>
            <a:ext cx="2012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9925" y="2514600"/>
            <a:ext cx="2863215" cy="22294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5030" y="1572260"/>
            <a:ext cx="107683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方法三　等浮力法(液体)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小明为了测量某液体的密度，实验操作如下：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)量筒内装有体积为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)将一密度较小的固体放入水中，测得体积为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，测得体积为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)再将该固体放入该液体内，测得体积为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；则待测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750" y="38681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再在量筒内装入适量的待测液体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74854" b="14841"/>
          <a:stretch>
            <a:fillRect/>
          </a:stretch>
        </p:blipFill>
        <p:spPr>
          <a:xfrm>
            <a:off x="2689860" y="4695190"/>
            <a:ext cx="1056640" cy="675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4045</Words>
  <Application>WPS 演示</Application>
  <PresentationFormat>宽屏</PresentationFormat>
  <Paragraphs>209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