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7"/>
  </p:notesMasterIdLst>
  <p:handoutMasterIdLst>
    <p:handoutMasterId r:id="rId28"/>
  </p:handoutMasterIdLst>
  <p:sldIdLst>
    <p:sldId id="509" r:id="rId3"/>
    <p:sldId id="256" r:id="rId4"/>
    <p:sldId id="300" r:id="rId5"/>
    <p:sldId id="574" r:id="rId6"/>
    <p:sldId id="575" r:id="rId7"/>
    <p:sldId id="448" r:id="rId8"/>
    <p:sldId id="576" r:id="rId9"/>
    <p:sldId id="577" r:id="rId10"/>
    <p:sldId id="578" r:id="rId11"/>
    <p:sldId id="579" r:id="rId12"/>
    <p:sldId id="580" r:id="rId13"/>
    <p:sldId id="581" r:id="rId14"/>
    <p:sldId id="582" r:id="rId15"/>
    <p:sldId id="583" r:id="rId16"/>
    <p:sldId id="584" r:id="rId17"/>
    <p:sldId id="585" r:id="rId18"/>
    <p:sldId id="586" r:id="rId19"/>
    <p:sldId id="587" r:id="rId20"/>
    <p:sldId id="588" r:id="rId21"/>
    <p:sldId id="589" r:id="rId22"/>
    <p:sldId id="590" r:id="rId23"/>
    <p:sldId id="260" r:id="rId24"/>
    <p:sldId id="503" r:id="rId25"/>
    <p:sldId id="276" r:id="rId26"/>
  </p:sldIdLst>
  <p:sldSz cx="12188825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7EE"/>
    <a:srgbClr val="00A0E9"/>
    <a:srgbClr val="036EB8"/>
    <a:srgbClr val="00B050"/>
    <a:srgbClr val="FE970E"/>
    <a:srgbClr val="F53009"/>
    <a:srgbClr val="FFBD68"/>
    <a:srgbClr val="00628E"/>
    <a:srgbClr val="C7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426369" y="1516144"/>
            <a:ext cx="5337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19.3  </a:t>
            </a:r>
            <a:r>
              <a:rPr lang="zh-CN" altLang="en-US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安全用电</a:t>
            </a:r>
            <a:endParaRPr lang="zh-CN" sz="5400" b="1" kern="100" dirty="0">
              <a:solidFill>
                <a:srgbClr val="FF0000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69680" y="131033"/>
            <a:ext cx="3612551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第十九章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3309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常见的触电事故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7" b="18778"/>
          <a:stretch>
            <a:fillRect/>
          </a:stretch>
        </p:blipFill>
        <p:spPr>
          <a:xfrm>
            <a:off x="5448935" y="2214245"/>
            <a:ext cx="6101080" cy="31762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5985" y="2214245"/>
            <a:ext cx="4097020" cy="310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800">
                <a:solidFill>
                  <a:schemeClr val="tx1"/>
                </a:solidFill>
                <a:sym typeface="+mn-ea"/>
              </a:rPr>
              <a:t>触电急救时，</a:t>
            </a:r>
            <a:r>
              <a:rPr lang="en-US" sz="2800">
                <a:solidFill>
                  <a:schemeClr val="tx1"/>
                </a:solidFill>
                <a:sym typeface="+mn-ea"/>
              </a:rPr>
              <a:t>千万</a:t>
            </a:r>
            <a:r>
              <a:rPr lang="en-US" sz="2800" b="1">
                <a:solidFill>
                  <a:srgbClr val="036EB8"/>
                </a:solidFill>
                <a:sym typeface="+mn-ea"/>
              </a:rPr>
              <a:t>不要用手</a:t>
            </a:r>
            <a:r>
              <a:rPr lang="en-US" sz="2800">
                <a:solidFill>
                  <a:schemeClr val="tx1"/>
                </a:solidFill>
                <a:sym typeface="+mn-ea"/>
              </a:rPr>
              <a:t>去拉触电的同伴，而是要立即</a:t>
            </a:r>
            <a:r>
              <a:rPr lang="en-US" sz="2800" b="1">
                <a:solidFill>
                  <a:srgbClr val="036EB8"/>
                </a:solidFill>
                <a:sym typeface="+mn-ea"/>
              </a:rPr>
              <a:t>切断电源</a:t>
            </a:r>
            <a:r>
              <a:rPr lang="zh-CN" altLang="en-US" sz="2800" dirty="0">
                <a:latin typeface="+mn-ea"/>
                <a:sym typeface="+mn-ea"/>
              </a:rPr>
              <a:t>，或者用</a:t>
            </a:r>
            <a:r>
              <a:rPr lang="zh-CN" altLang="en-US" sz="2800" b="1" dirty="0">
                <a:solidFill>
                  <a:srgbClr val="036EB8"/>
                </a:solidFill>
                <a:latin typeface="+mn-ea"/>
                <a:sym typeface="+mn-ea"/>
              </a:rPr>
              <a:t>绝缘棒</a:t>
            </a:r>
            <a:r>
              <a:rPr lang="zh-CN" altLang="en-US" sz="2800" dirty="0">
                <a:latin typeface="+mn-ea"/>
                <a:sym typeface="+mn-ea"/>
              </a:rPr>
              <a:t>将电线挑开，使触电者尽快脱离电源</a:t>
            </a:r>
            <a:r>
              <a:rPr lang="en-US" sz="2800">
                <a:solidFill>
                  <a:schemeClr val="tx1"/>
                </a:solidFill>
                <a:sym typeface="+mn-ea"/>
              </a:rPr>
              <a:t>。</a:t>
            </a:r>
            <a:endParaRPr lang="en-US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78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安全用电原则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33905" y="2794000"/>
            <a:ext cx="7469505" cy="2247900"/>
            <a:chOff x="867766" y="3185519"/>
            <a:chExt cx="9933915" cy="2406561"/>
          </a:xfrm>
        </p:grpSpPr>
        <p:pic>
          <p:nvPicPr>
            <p:cNvPr id="7" name="Picture 6" descr="29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8" t="50863" r="50038" b="2186"/>
            <a:stretch>
              <a:fillRect/>
            </a:stretch>
          </p:blipFill>
          <p:spPr bwMode="auto">
            <a:xfrm>
              <a:off x="867766" y="3254379"/>
              <a:ext cx="2991395" cy="22337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323" y="3185519"/>
              <a:ext cx="3122358" cy="2406561"/>
            </a:xfrm>
            <a:prstGeom prst="roundRect">
              <a:avLst/>
            </a:prstGeom>
            <a:noFill/>
            <a:ln>
              <a:noFill/>
            </a:ln>
          </p:spPr>
        </p:pic>
        <p:pic>
          <p:nvPicPr>
            <p:cNvPr id="17" name="Picture 2" descr="https://timgsa.baidu.com/timg?image&amp;quality=80&amp;size=b9999_10000&amp;sec=1594965035828&amp;di=1d2c2d7ca39e275fcceb440f3407ea05&amp;imgtype=0&amp;src=http%3A%2F%2Fgss0.baidu.com%2F94o3dSag_xI4khGko9WTAnF6hhy%2Fzhidao%2Fpic%2Fitem%2Fd8f9d72a6059252d4cbb9fcb369b033b5ab5b955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6933" y="3185519"/>
              <a:ext cx="2909030" cy="240656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文本框 63"/>
          <p:cNvSpPr txBox="1"/>
          <p:nvPr/>
        </p:nvSpPr>
        <p:spPr>
          <a:xfrm>
            <a:off x="882548" y="1900304"/>
            <a:ext cx="47440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家庭电路中防止触电的措施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2650" y="5041900"/>
            <a:ext cx="978789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但这些也不是绝对可靠的，最重要的是要有安全用电的意识，遵守安全用电原则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78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安全用电原则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63"/>
          <p:cNvSpPr txBox="1"/>
          <p:nvPr/>
        </p:nvSpPr>
        <p:spPr>
          <a:xfrm>
            <a:off x="882548" y="1900304"/>
            <a:ext cx="47440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2.日常生活中的安全用电原则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882812" y="2669101"/>
            <a:ext cx="7404871" cy="578448"/>
          </a:xfrm>
          <a:prstGeom prst="round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）不接触低压带电体，不靠近高压带电体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9040" y="3396615"/>
            <a:ext cx="3150870" cy="27889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8997" y="3494697"/>
            <a:ext cx="3557451" cy="255691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78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安全用电原则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63"/>
          <p:cNvSpPr txBox="1"/>
          <p:nvPr/>
        </p:nvSpPr>
        <p:spPr>
          <a:xfrm>
            <a:off x="882548" y="1900304"/>
            <a:ext cx="47440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2.日常生活中的安全用电原则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882812" y="2669101"/>
            <a:ext cx="7404871" cy="578444"/>
          </a:xfrm>
          <a:prstGeom prst="round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（2）更换灯泡、搬动电器前应断开电源开关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3570" y="3015615"/>
            <a:ext cx="5279390" cy="35706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78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安全用电原则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63"/>
          <p:cNvSpPr txBox="1"/>
          <p:nvPr/>
        </p:nvSpPr>
        <p:spPr>
          <a:xfrm>
            <a:off x="882548" y="1900304"/>
            <a:ext cx="47440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2.日常生活中的安全用电原则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882812" y="2669101"/>
            <a:ext cx="7404871" cy="578444"/>
          </a:xfrm>
          <a:prstGeom prst="round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（3）不弄湿用电器，不损坏绝缘层</a:t>
            </a:r>
          </a:p>
        </p:txBody>
      </p:sp>
      <p:pic>
        <p:nvPicPr>
          <p:cNvPr id="10242" name="Picture 2" descr="https://timgsa.baidu.com/timg?image&amp;quality=80&amp;size=b9999_10000&amp;sec=1594972189560&amp;di=4523e83b5723b96588f218d5460cca4c&amp;imgtype=0&amp;src=http%3A%2F%2Fimg.mp.sohu.com%2Fq_70%2Cc_zoom%2Cw_640%2Fupload%2F20170724%2F54cd388c330d4d9898e1d4d441d34574_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60" y="3493770"/>
            <a:ext cx="3939540" cy="280733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6911" t="8312" r="8072" b="4007"/>
          <a:stretch>
            <a:fillRect/>
          </a:stretch>
        </p:blipFill>
        <p:spPr>
          <a:xfrm>
            <a:off x="6972935" y="3493770"/>
            <a:ext cx="2976245" cy="28067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78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安全用电原则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63"/>
          <p:cNvSpPr txBox="1"/>
          <p:nvPr/>
        </p:nvSpPr>
        <p:spPr>
          <a:xfrm>
            <a:off x="882548" y="1900304"/>
            <a:ext cx="47440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2.日常生活中的安全用电原则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882812" y="2669101"/>
            <a:ext cx="7404871" cy="578444"/>
          </a:xfrm>
          <a:prstGeom prst="round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）有金属外壳的电器，外壳要接地。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168525" y="3493770"/>
            <a:ext cx="7524750" cy="2534285"/>
            <a:chOff x="4164466" y="6691993"/>
            <a:chExt cx="16020538" cy="528637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4638" y="6701518"/>
              <a:ext cx="7820367" cy="5276849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466" y="6691993"/>
              <a:ext cx="7848600" cy="52768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78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安全用电原则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63"/>
          <p:cNvSpPr txBox="1"/>
          <p:nvPr/>
        </p:nvSpPr>
        <p:spPr>
          <a:xfrm>
            <a:off x="882548" y="1900304"/>
            <a:ext cx="47440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2.日常生活中的安全用电原则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882650" y="2585085"/>
            <a:ext cx="9671685" cy="1245345"/>
          </a:xfrm>
          <a:prstGeom prst="round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）保险装置、插座、导线、家用电器等达到使用寿命应及时更换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96"/>
          <a:stretch>
            <a:fillRect/>
          </a:stretch>
        </p:blipFill>
        <p:spPr>
          <a:xfrm>
            <a:off x="2125980" y="3992880"/>
            <a:ext cx="3033395" cy="22504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2385" y="3505835"/>
            <a:ext cx="2242820" cy="299148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&amp;pky360_sjzg_VCG41N653777924_sjzg_VCG41N653777924&amp;"/>
          <p:cNvPicPr>
            <a:picLocks noChangeAspect="1"/>
          </p:cNvPicPr>
          <p:nvPr/>
        </p:nvPicPr>
        <p:blipFill>
          <a:blip r:embed="rId2">
            <a:alphaModFix amt="90000"/>
          </a:blip>
          <a:srcRect t="13335" r="19305" b="11073"/>
          <a:stretch>
            <a:fillRect/>
          </a:stretch>
        </p:blipFill>
        <p:spPr>
          <a:xfrm>
            <a:off x="-635" y="0"/>
            <a:ext cx="12189460" cy="68586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006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注意防雷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63"/>
          <p:cNvSpPr txBox="1"/>
          <p:nvPr/>
        </p:nvSpPr>
        <p:spPr>
          <a:xfrm>
            <a:off x="882650" y="1901190"/>
            <a:ext cx="4878070" cy="400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雷电是大气中一种剧烈的放电现象。放电时电流可达几万安甚至十几万安，产生很强的光和声。强大的电流如果通过人体，会导致人立即死亡，如果通过树木、建筑物等，会使它们受到严重的破坏。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006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注意防雷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12"/>
          <p:cNvSpPr txBox="1"/>
          <p:nvPr/>
        </p:nvSpPr>
        <p:spPr>
          <a:xfrm>
            <a:off x="882650" y="2414270"/>
            <a:ext cx="10161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作用：将电流通过避雷针引入大地，避免建筑物损坏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04545" y="1657985"/>
            <a:ext cx="34023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1.防雷设施—避雷针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25" y="2852420"/>
            <a:ext cx="2656840" cy="3352800"/>
          </a:xfrm>
          <a:prstGeom prst="rect">
            <a:avLst/>
          </a:prstGeom>
        </p:spPr>
      </p:pic>
      <p:pic>
        <p:nvPicPr>
          <p:cNvPr id="13" name="图片 12" descr="&amp;pky380_sjzg_VCG41N856137768_sjzg_VCG41N856137768&amp;"/>
          <p:cNvPicPr>
            <a:picLocks noChangeAspect="1"/>
          </p:cNvPicPr>
          <p:nvPr/>
        </p:nvPicPr>
        <p:blipFill>
          <a:blip r:embed="rId3"/>
          <a:srcRect l="10405" t="12620" r="7671" b="2250"/>
          <a:stretch>
            <a:fillRect/>
          </a:stretch>
        </p:blipFill>
        <p:spPr>
          <a:xfrm>
            <a:off x="1415415" y="3155950"/>
            <a:ext cx="4375785" cy="3030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006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注意防雷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4545" y="1657985"/>
            <a:ext cx="33502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.防雷设施—避雷线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2927985"/>
            <a:ext cx="5149215" cy="2946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3114"/>
          <a:stretch>
            <a:fillRect/>
          </a:stretch>
        </p:blipFill>
        <p:spPr>
          <a:xfrm>
            <a:off x="6529070" y="2927350"/>
            <a:ext cx="4270375" cy="294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r="10496"/>
          <a:stretch>
            <a:fillRect/>
          </a:stretch>
        </p:blipFill>
        <p:spPr>
          <a:xfrm>
            <a:off x="8028940" y="1143635"/>
            <a:ext cx="2956560" cy="411416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9732" r="21164" b="15482"/>
          <a:stretch>
            <a:fillRect/>
          </a:stretch>
        </p:blipFill>
        <p:spPr>
          <a:xfrm>
            <a:off x="3940810" y="1143635"/>
            <a:ext cx="3898265" cy="29972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s://timgsa.baidu.com/timg?image&amp;quality=80&amp;size=b9999_10000&amp;sec=1594876139224&amp;di=cea72b4461fa6cb1e936e8c64d3731ea&amp;imgtype=0&amp;src=http%3A%2F%2Fwww.sanzong.com.cn%2FUpfile%2F2012614%2F201206143515789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12887" r="12830" b="8877"/>
          <a:stretch>
            <a:fillRect/>
          </a:stretch>
        </p:blipFill>
        <p:spPr bwMode="auto">
          <a:xfrm>
            <a:off x="1562735" y="2553335"/>
            <a:ext cx="2194560" cy="1587500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32" descr="u=839310920,3699197043&amp;fm=21&amp;gp=0"/>
          <p:cNvPicPr>
            <a:picLocks noChangeAspect="1"/>
          </p:cNvPicPr>
          <p:nvPr/>
        </p:nvPicPr>
        <p:blipFill>
          <a:blip r:embed="rId5"/>
          <a:srcRect l="1299" t="2301" r="1269" b="3398"/>
          <a:stretch>
            <a:fillRect/>
          </a:stretch>
        </p:blipFill>
        <p:spPr>
          <a:xfrm>
            <a:off x="1620520" y="1143635"/>
            <a:ext cx="2130425" cy="1392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620520" y="5001895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高压为什么危险？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006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注意防雷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4545" y="1657985"/>
            <a:ext cx="26104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3.生活中的防雷</a:t>
            </a:r>
          </a:p>
        </p:txBody>
      </p:sp>
      <p:sp>
        <p:nvSpPr>
          <p:cNvPr id="4" name="矩形 3"/>
          <p:cNvSpPr/>
          <p:nvPr/>
        </p:nvSpPr>
        <p:spPr>
          <a:xfrm>
            <a:off x="882650" y="2193925"/>
            <a:ext cx="5624830" cy="40093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户内：</a:t>
            </a:r>
            <a:endParaRPr lang="en-US" altLang="zh-CN" sz="2800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✱</a:t>
            </a:r>
            <a:r>
              <a:rPr kumimoji="0" lang="zh-CN" altLang="en-US" sz="280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注意关闭门窗，防止雷电直击室内或者防止侧击雷和球雷的侵入；</a:t>
            </a:r>
            <a:endParaRPr kumimoji="0" lang="en-US" altLang="zh-CN" sz="280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✱雷雨天气要断开电路的总开关并拔下插头；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✱不要在雷雨天气使用太阳能热水器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1291" y="1812617"/>
            <a:ext cx="3530851" cy="3918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2006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注意防雷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4545" y="1657985"/>
            <a:ext cx="26104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3.生活中的防雷</a:t>
            </a:r>
          </a:p>
        </p:txBody>
      </p:sp>
      <p:sp>
        <p:nvSpPr>
          <p:cNvPr id="4" name="矩形 3"/>
          <p:cNvSpPr/>
          <p:nvPr/>
        </p:nvSpPr>
        <p:spPr>
          <a:xfrm>
            <a:off x="882650" y="2193925"/>
            <a:ext cx="5568315" cy="40093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户外：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❆不能在大树或者是孤立的高大建筑物底下避雨；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❆不可以在户外用手机接打电话；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❆在旷野中遇到雷电，不要举着雨伞或者是扛着金属物，双脚并拢蹲下，尽可能地降低高度……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1880" y="1933575"/>
            <a:ext cx="3733800" cy="4009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329940" y="1639570"/>
            <a:ext cx="2802890" cy="578928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电压越高越危险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374140" y="2218690"/>
            <a:ext cx="716280" cy="276161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3600"/>
              <a:t>安全用电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2320290" y="1917700"/>
            <a:ext cx="906145" cy="346011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328035" y="2778125"/>
            <a:ext cx="2329815" cy="57848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触电类型</a:t>
            </a:r>
          </a:p>
        </p:txBody>
      </p:sp>
      <p:sp>
        <p:nvSpPr>
          <p:cNvPr id="11" name="左大括号 10"/>
          <p:cNvSpPr/>
          <p:nvPr/>
        </p:nvSpPr>
        <p:spPr>
          <a:xfrm>
            <a:off x="5934075" y="2591435"/>
            <a:ext cx="806450" cy="95631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875780" y="2341880"/>
            <a:ext cx="170180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>
                <a:ea typeface="微软雅黑" panose="020B0503020204020204" pitchFamily="34" charset="-122"/>
                <a:sym typeface="+mn-ea"/>
              </a:rPr>
              <a:t>低压触电</a:t>
            </a:r>
            <a:endParaRPr lang="zh-CN" sz="28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75780" y="3246755"/>
            <a:ext cx="170751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高压触电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314065" y="3916045"/>
            <a:ext cx="2494280" cy="58255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安全用电原则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300730" y="5057775"/>
            <a:ext cx="2199640" cy="57923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注意防雷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0" grpId="0" bldLvl="0" animBg="1"/>
      <p:bldP spid="11" grpId="0" bldLvl="0" animBg="1"/>
      <p:bldP spid="16" grpId="0" bldLvl="0" animBg="1"/>
      <p:bldP spid="18" grpId="0" bldLvl="0" animBg="1"/>
      <p:bldP spid="3" grpId="0" bldLvl="0" animBg="1"/>
      <p:bldP spid="1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74065" y="1683385"/>
            <a:ext cx="10280650" cy="581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8000" tIns="10800" rIns="0" bIns="10800">
            <a:spAutoFit/>
          </a:bodyPr>
          <a:lstStyle/>
          <a:p>
            <a:pPr algn="just" eaLnBrk="0" hangingPunct="0">
              <a:lnSpc>
                <a:spcPct val="13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如图所示的电工带电操作中，不会发生触电事故的是（   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）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632700" y="1773556"/>
            <a:ext cx="65765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</a:rPr>
              <a:t>B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397635" y="2707640"/>
            <a:ext cx="8465820" cy="2575560"/>
            <a:chOff x="468" y="4087"/>
            <a:chExt cx="13332" cy="40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" y="4087"/>
              <a:ext cx="13013" cy="3763"/>
            </a:xfrm>
            <a:prstGeom prst="roundRect">
              <a:avLst/>
            </a:prstGeom>
            <a:noFill/>
            <a:ln>
              <a:noFill/>
            </a:ln>
          </p:spPr>
        </p:pic>
        <p:cxnSp>
          <p:nvCxnSpPr>
            <p:cNvPr id="8" name="直接连接符 7"/>
            <p:cNvCxnSpPr/>
            <p:nvPr/>
          </p:nvCxnSpPr>
          <p:spPr>
            <a:xfrm>
              <a:off x="1695" y="6614"/>
              <a:ext cx="518" cy="3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099" y="6931"/>
              <a:ext cx="518" cy="3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060" y="7094"/>
              <a:ext cx="518" cy="3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723" y="6927"/>
              <a:ext cx="398" cy="4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/>
          </p:nvSpPr>
          <p:spPr>
            <a:xfrm>
              <a:off x="10860" y="6251"/>
              <a:ext cx="1260" cy="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大地</a:t>
              </a:r>
              <a:endParaRPr lang="zh-CN" altLang="en-US" sz="2000"/>
            </a:p>
          </p:txBody>
        </p:sp>
        <p:sp>
          <p:nvSpPr>
            <p:cNvPr id="14" name="矩形 13"/>
            <p:cNvSpPr/>
            <p:nvPr/>
          </p:nvSpPr>
          <p:spPr>
            <a:xfrm>
              <a:off x="7443" y="6461"/>
              <a:ext cx="1260" cy="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大地</a:t>
              </a:r>
              <a:endParaRPr lang="zh-CN" altLang="en-US" sz="2000"/>
            </a:p>
          </p:txBody>
        </p:sp>
        <p:sp>
          <p:nvSpPr>
            <p:cNvPr id="15" name="矩形 14"/>
            <p:cNvSpPr/>
            <p:nvPr/>
          </p:nvSpPr>
          <p:spPr>
            <a:xfrm>
              <a:off x="3812" y="6226"/>
              <a:ext cx="1745" cy="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绝缘凳</a:t>
              </a:r>
              <a:endParaRPr lang="zh-CN" altLang="en-US" sz="2000"/>
            </a:p>
          </p:txBody>
        </p:sp>
        <p:sp>
          <p:nvSpPr>
            <p:cNvPr id="16" name="矩形 15"/>
            <p:cNvSpPr/>
            <p:nvPr/>
          </p:nvSpPr>
          <p:spPr>
            <a:xfrm>
              <a:off x="468" y="5931"/>
              <a:ext cx="1745" cy="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绝缘凳</a:t>
              </a:r>
              <a:endParaRPr lang="zh-CN" altLang="en-US" sz="200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143" y="7418"/>
              <a:ext cx="11294" cy="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A                        B                      C                            D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830018" y="1172992"/>
            <a:ext cx="10087922" cy="66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" tIns="10800" rIns="0" bIns="10800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我国古代建筑上的屋脊中央常装有铜葫芦，其作用是（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）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630170" y="1840230"/>
            <a:ext cx="59937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A.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美观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		B.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相当于风铃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C.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避邪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	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	D.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相当于避雷针</a:t>
            </a:r>
          </a:p>
        </p:txBody>
      </p:sp>
      <p:sp>
        <p:nvSpPr>
          <p:cNvPr id="28" name="矩形 27"/>
          <p:cNvSpPr/>
          <p:nvPr/>
        </p:nvSpPr>
        <p:spPr>
          <a:xfrm>
            <a:off x="9805541" y="1335399"/>
            <a:ext cx="762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729" y="3366551"/>
            <a:ext cx="6467475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电压越高越危险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962150"/>
            <a:ext cx="52743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zh-CN" altLang="zh-CN" sz="2800" spc="16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触电的实质：有电流通过人体。</a:t>
            </a:r>
            <a:endParaRPr lang="zh-CN" altLang="zh-CN" sz="2800" spc="16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2863215"/>
            <a:ext cx="5274310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x-none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．电对人体造成的伤害程度与通过人体电流的大小及持续时间有关。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3285" y="5012690"/>
            <a:ext cx="527367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x-none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2．触电电流大小由人体电阻和加在人体两端的电压决定。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895924" y="4780020"/>
            <a:ext cx="1338580" cy="953135"/>
            <a:chOff x="4136886" y="1826949"/>
            <a:chExt cx="1338580" cy="953135"/>
          </a:xfrm>
        </p:grpSpPr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4136886" y="1854254"/>
              <a:ext cx="1338580" cy="8169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</a:rPr>
                <a:t>I =</a:t>
              </a:r>
              <a:r>
                <a:rPr kumimoji="0" lang="zh-CN" altLang="en-US" sz="2800" b="1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</a:rPr>
                <a:t>　　</a:t>
              </a:r>
            </a:p>
          </p:txBody>
        </p:sp>
        <p:sp>
          <p:nvSpPr>
            <p:cNvPr id="7" name="文本框 50"/>
            <p:cNvSpPr txBox="1"/>
            <p:nvPr/>
          </p:nvSpPr>
          <p:spPr>
            <a:xfrm>
              <a:off x="4819493" y="1826949"/>
              <a:ext cx="639989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</a:rPr>
                <a:t>U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</a:rPr>
                <a:t>R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819493" y="2318607"/>
              <a:ext cx="46384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</p:grpSp>
      <p:sp>
        <p:nvSpPr>
          <p:cNvPr id="13" name="椭圆形标注 12"/>
          <p:cNvSpPr/>
          <p:nvPr/>
        </p:nvSpPr>
        <p:spPr>
          <a:xfrm>
            <a:off x="9201009" y="5515663"/>
            <a:ext cx="1426835" cy="472052"/>
          </a:xfrm>
          <a:prstGeom prst="wedgeEllipseCallout">
            <a:avLst>
              <a:gd name="adj1" fmla="val -64103"/>
              <a:gd name="adj2" fmla="val -54339"/>
            </a:avLst>
          </a:prstGeom>
          <a:solidFill>
            <a:schemeClr val="bg1"/>
          </a:solidFill>
          <a:ln w="19050" cap="flat" cmpd="sng" algn="ctr">
            <a:solidFill>
              <a:srgbClr val="036EB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一定</a:t>
            </a:r>
          </a:p>
        </p:txBody>
      </p:sp>
      <p:sp>
        <p:nvSpPr>
          <p:cNvPr id="14" name="椭圆形标注 13"/>
          <p:cNvSpPr/>
          <p:nvPr/>
        </p:nvSpPr>
        <p:spPr>
          <a:xfrm>
            <a:off x="9235349" y="4543994"/>
            <a:ext cx="1341433" cy="472052"/>
          </a:xfrm>
          <a:prstGeom prst="wedgeEllipseCallout">
            <a:avLst>
              <a:gd name="adj1" fmla="val -65583"/>
              <a:gd name="adj2" fmla="val 50201"/>
            </a:avLst>
          </a:prstGeom>
          <a:solidFill>
            <a:schemeClr val="bg1"/>
          </a:solidFill>
          <a:ln w="19050" cap="flat" cmpd="sng" algn="ctr">
            <a:solidFill>
              <a:srgbClr val="036EB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越大</a:t>
            </a:r>
          </a:p>
        </p:txBody>
      </p:sp>
      <p:sp>
        <p:nvSpPr>
          <p:cNvPr id="15" name="椭圆形标注 14"/>
          <p:cNvSpPr/>
          <p:nvPr/>
        </p:nvSpPr>
        <p:spPr>
          <a:xfrm>
            <a:off x="6439702" y="4638466"/>
            <a:ext cx="1410183" cy="472052"/>
          </a:xfrm>
          <a:prstGeom prst="wedgeEllipseCallout">
            <a:avLst>
              <a:gd name="adj1" fmla="val 58709"/>
              <a:gd name="adj2" fmla="val 74799"/>
            </a:avLst>
          </a:prstGeom>
          <a:solidFill>
            <a:schemeClr val="bg1"/>
          </a:solidFill>
          <a:ln w="19050" cap="flat" cmpd="sng" algn="ctr">
            <a:solidFill>
              <a:srgbClr val="036EB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越大</a:t>
            </a:r>
          </a:p>
        </p:txBody>
      </p:sp>
      <p:sp>
        <p:nvSpPr>
          <p:cNvPr id="16" name="TextBox 4"/>
          <p:cNvSpPr/>
          <p:nvPr/>
        </p:nvSpPr>
        <p:spPr>
          <a:xfrm>
            <a:off x="6445885" y="2317115"/>
            <a:ext cx="4904740" cy="181960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hangingPunct="0">
              <a:lnSpc>
                <a:spcPct val="120000"/>
              </a:lnSpc>
            </a:pP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人体电阻约为</a:t>
            </a:r>
            <a:r>
              <a:rPr lang="en-US" altLang="x-none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10</a:t>
            </a:r>
            <a:r>
              <a:rPr lang="en-US" altLang="x-none" sz="2800" baseline="30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4</a:t>
            </a:r>
            <a:r>
              <a:rPr lang="en-US" altLang="x-none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～</a:t>
            </a:r>
            <a:r>
              <a:rPr lang="en-US" altLang="x-none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10</a:t>
            </a:r>
            <a:r>
              <a:rPr lang="en-US" altLang="x-none" sz="2800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</a:t>
            </a:r>
            <a:r>
              <a:rPr lang="en-US" altLang="x-none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W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；在皮肤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潮湿时，人体的电阻可降低到约</a:t>
            </a:r>
            <a:r>
              <a:rPr lang="en-US" altLang="x-none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10</a:t>
            </a:r>
            <a:r>
              <a:rPr lang="en-US" altLang="zh-CN" sz="2800" baseline="30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en-US" altLang="x-none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W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电压越高越危险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962150"/>
            <a:ext cx="52743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zh-CN" altLang="zh-CN" sz="2800" spc="16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触电的实质：有电流通过人体。</a:t>
            </a:r>
            <a:endParaRPr lang="zh-CN" altLang="zh-CN" sz="2800" spc="16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82650" y="2840990"/>
            <a:ext cx="5169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对人体安全的电压：</a:t>
            </a: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36EB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不高于</a:t>
            </a: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036EB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36V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129155" y="5631815"/>
            <a:ext cx="20751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charset="0"/>
              </a:rPr>
              <a:t>家庭电路为</a:t>
            </a:r>
            <a:r>
              <a:rPr lang="en-US" altLang="zh-CN" sz="200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charset="0"/>
              </a:rPr>
              <a:t>220V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647940" y="5623560"/>
            <a:ext cx="2747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charset="0"/>
              </a:rPr>
              <a:t>高压输电线</a:t>
            </a:r>
            <a:r>
              <a:rPr lang="en-US" altLang="zh-CN" sz="200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charset="0"/>
              </a:rPr>
              <a:t>10V</a:t>
            </a:r>
            <a:r>
              <a:rPr lang="en-US" altLang="zh-CN" sz="2000" baseline="-2500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charset="0"/>
              </a:rPr>
              <a:t>~</a:t>
            </a:r>
            <a:r>
              <a:rPr lang="en-US" altLang="zh-CN" sz="200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charset="0"/>
              </a:rPr>
              <a:t>500kV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626610" y="5624195"/>
            <a:ext cx="25990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charset="0"/>
              </a:rPr>
              <a:t>工厂的动力电压</a:t>
            </a:r>
            <a:r>
              <a:rPr lang="en-US" altLang="zh-CN" sz="200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charset="0"/>
              </a:rPr>
              <a:t>380V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16" y="3719748"/>
            <a:ext cx="2672467" cy="17749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940" y="3719830"/>
            <a:ext cx="2740660" cy="18249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"/>
          <a:stretch>
            <a:fillRect/>
          </a:stretch>
        </p:blipFill>
        <p:spPr>
          <a:xfrm>
            <a:off x="1514475" y="3709035"/>
            <a:ext cx="2762885" cy="178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文本框 15"/>
          <p:cNvSpPr txBox="1"/>
          <p:nvPr/>
        </p:nvSpPr>
        <p:spPr>
          <a:xfrm>
            <a:off x="6916420" y="1962150"/>
            <a:ext cx="4242435" cy="673443"/>
          </a:xfrm>
          <a:prstGeom prst="wedgeRoundRectCallout">
            <a:avLst>
              <a:gd name="adj1" fmla="val -53195"/>
              <a:gd name="adj2" fmla="val 190169"/>
              <a:gd name="adj3" fmla="val 16667"/>
            </a:avLst>
          </a:prstGeom>
          <a:solidFill>
            <a:srgbClr val="BDD7EE"/>
          </a:solidFill>
          <a:ln w="28575"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远远超过人体安全电压</a:t>
            </a:r>
            <a:endParaRPr kumimoji="0" lang="en-US" altLang="zh-CN" sz="2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电压越高越危险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82650" y="1811655"/>
            <a:ext cx="5169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对人体安全的电压：</a:t>
            </a:r>
            <a:r>
              <a: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36EB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不高于</a:t>
            </a: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036EB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36V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09345" y="2562860"/>
          <a:ext cx="9839325" cy="3710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3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84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通过人体的电流</a:t>
                      </a: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人体的感觉或对人体造成的伤害</a:t>
                      </a:r>
                    </a:p>
                  </a:txBody>
                  <a:tcPr anchor="ctr">
                    <a:solidFill>
                      <a:srgbClr val="036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49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0.1</a:t>
                      </a:r>
                      <a:r>
                        <a:rPr lang="zh-CN" altLang="en-US" sz="28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～</a:t>
                      </a:r>
                      <a:r>
                        <a:rPr lang="en-US" altLang="zh-CN" sz="28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0.2 mA</a:t>
                      </a:r>
                    </a:p>
                  </a:txBody>
                  <a:tcPr marL="91436" marR="91436" anchor="ctr"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v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对人体无害，有时反而能治病</a:t>
                      </a:r>
                    </a:p>
                  </a:txBody>
                  <a:tcPr marL="91436" marR="91436" anchor="ctr"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4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1mA</a:t>
                      </a:r>
                      <a:r>
                        <a:rPr lang="zh-CN" altLang="en-US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左右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使人产生麻的感觉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4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8~10mA</a:t>
                      </a:r>
                      <a:endParaRPr lang="zh-CN" altLang="en-US" sz="2800" dirty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人手很难摆脱带电体</a:t>
                      </a:r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4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超过</a:t>
                      </a:r>
                      <a:r>
                        <a:rPr lang="en-US" altLang="zh-CN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10mA</a:t>
                      </a:r>
                      <a:endParaRPr lang="zh-CN" altLang="en-US" sz="2800" dirty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使人感到剧痛，甚至神经麻痹、呼吸困难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4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达到</a:t>
                      </a:r>
                      <a:r>
                        <a:rPr lang="en-US" altLang="zh-CN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100mA</a:t>
                      </a:r>
                      <a:endParaRPr lang="zh-CN" altLang="en-US" sz="2800" dirty="0">
                        <a:latin typeface="Times New Roman" panose="02020603050405020304" charset="0"/>
                        <a:ea typeface="+mn-ea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3s</a:t>
                      </a:r>
                      <a:r>
                        <a:rPr lang="zh-CN" altLang="en-US" sz="2800" dirty="0">
                          <a:latin typeface="Times New Roman" panose="02020603050405020304" charset="0"/>
                          <a:ea typeface="+mn-ea"/>
                          <a:cs typeface="Times New Roman" panose="02020603050405020304" charset="0"/>
                        </a:rPr>
                        <a:t>使人窒息，心跳停止</a:t>
                      </a:r>
                    </a:p>
                  </a:txBody>
                  <a:tcPr anchor="ctr"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3309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常见的触电事故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TextBox 4"/>
          <p:cNvSpPr>
            <a:spLocks noChangeArrowheads="1"/>
          </p:cNvSpPr>
          <p:nvPr/>
        </p:nvSpPr>
        <p:spPr bwMode="auto">
          <a:xfrm>
            <a:off x="1419860" y="2669540"/>
            <a:ext cx="465455" cy="368145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人体接触火线、零线 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82955" y="1731295"/>
            <a:ext cx="2710419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．低压触电</a:t>
            </a:r>
          </a:p>
        </p:txBody>
      </p:sp>
      <p:pic>
        <p:nvPicPr>
          <p:cNvPr id="27" name="Picture 9" descr="BU2$%0)JV7`X8[E$49H0~A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60"/>
          <a:stretch>
            <a:fillRect/>
          </a:stretch>
        </p:blipFill>
        <p:spPr bwMode="auto">
          <a:xfrm>
            <a:off x="2117116" y="2669489"/>
            <a:ext cx="2710419" cy="375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BU2$%0)JV7`X8[E$49H0~A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8"/>
          <a:stretch>
            <a:fillRect/>
          </a:stretch>
        </p:blipFill>
        <p:spPr bwMode="auto">
          <a:xfrm>
            <a:off x="6179185" y="2669540"/>
            <a:ext cx="2821940" cy="368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>
            <a:spLocks noChangeArrowheads="1"/>
          </p:cNvSpPr>
          <p:nvPr/>
        </p:nvSpPr>
        <p:spPr bwMode="auto">
          <a:xfrm>
            <a:off x="9274175" y="2669540"/>
            <a:ext cx="466090" cy="368151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l" fontAlgn="base">
              <a:lnSpc>
                <a:spcPct val="120000"/>
              </a:lnSpc>
              <a:buClrTx/>
              <a:buSzTx/>
              <a:buNone/>
            </a:pPr>
            <a:r>
              <a:rPr lang="zh-CN" altLang="en-US" sz="24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人体接触火线、大地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3309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常见的触电事故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TextBox 4"/>
          <p:cNvSpPr>
            <a:spLocks noChangeArrowheads="1"/>
          </p:cNvSpPr>
          <p:nvPr/>
        </p:nvSpPr>
        <p:spPr bwMode="auto">
          <a:xfrm>
            <a:off x="9299575" y="3207385"/>
            <a:ext cx="673735" cy="28153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l" fontAlgn="base">
              <a:lnSpc>
                <a:spcPct val="120000"/>
              </a:lnSpc>
              <a:buClrTx/>
              <a:buSzTx/>
              <a:buNone/>
            </a:pPr>
            <a:r>
              <a:rPr lang="zh-CN" altLang="en-US" sz="24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跨步电压触电</a:t>
            </a:r>
          </a:p>
        </p:txBody>
      </p:sp>
      <p:sp>
        <p:nvSpPr>
          <p:cNvPr id="16" name="TextBox 4"/>
          <p:cNvSpPr>
            <a:spLocks noChangeArrowheads="1"/>
          </p:cNvSpPr>
          <p:nvPr/>
        </p:nvSpPr>
        <p:spPr bwMode="auto">
          <a:xfrm>
            <a:off x="1399540" y="3526155"/>
            <a:ext cx="507365" cy="161798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l" fontAlgn="base">
              <a:lnSpc>
                <a:spcPct val="120000"/>
              </a:lnSpc>
              <a:buClrTx/>
              <a:buSzTx/>
              <a:buNone/>
            </a:pPr>
            <a:r>
              <a:rPr lang="zh-CN" altLang="en-US" sz="24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电弧触电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83570" y="1778847"/>
            <a:ext cx="2555993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．高压触电</a:t>
            </a:r>
          </a:p>
        </p:txBody>
      </p:sp>
      <p:pic>
        <p:nvPicPr>
          <p:cNvPr id="18" name="Picture 5" descr="H{14L1CN(}UKR]NDK)(J2_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703" y="2580070"/>
            <a:ext cx="3107653" cy="362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`6624ACYH89H[3_G[FR[1R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1045" y="2580005"/>
            <a:ext cx="3244850" cy="362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&amp;pky380_sjzg_VCG211286870033_sjzg_VCG211286870033&amp;"/>
          <p:cNvPicPr>
            <a:picLocks noChangeAspect="1"/>
          </p:cNvPicPr>
          <p:nvPr/>
        </p:nvPicPr>
        <p:blipFill>
          <a:blip r:embed="rId2">
            <a:alphaModFix amt="80000"/>
          </a:blip>
          <a:srcRect t="5796" b="4301"/>
          <a:stretch>
            <a:fillRect/>
          </a:stretch>
        </p:blipFill>
        <p:spPr>
          <a:xfrm flipH="1">
            <a:off x="635" y="635"/>
            <a:ext cx="1218882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3309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常见的触电事故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900555"/>
            <a:ext cx="4094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高压线要架在高空的原因</a:t>
            </a:r>
            <a:endParaRPr lang="zh-CN" altLang="en-US" sz="28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864" y="2739896"/>
            <a:ext cx="4824335" cy="2509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olidFill>
                  <a:schemeClr val="tx1"/>
                </a:solidFill>
              </a:rPr>
              <a:t>高压电很危险。高压输电线路的电压高达几万伏甚至几十万伏，即使不直接接触，也能使人致死。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3309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常见的触电事故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2530" name="Picture 2" descr="E:\R九物下\第3节 安全用电\jpg\11404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560" y="1962150"/>
            <a:ext cx="9578340" cy="4448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c5082fb-33b3-49e5-afec-4742f765de1e}"/>
  <p:tag name="TABLE_ENDDRAG_ORIGIN_RECT" val="788*292"/>
  <p:tag name="TABLE_ENDDRAG_RECT" val="85*195*788*29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744</Words>
  <PresentationFormat>自定义</PresentationFormat>
  <Paragraphs>151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楷体</vt:lpstr>
      <vt:lpstr>宋体</vt:lpstr>
      <vt:lpstr>微软雅黑</vt:lpstr>
      <vt:lpstr>Arial</vt:lpstr>
      <vt:lpstr>Calibri</vt:lpstr>
      <vt:lpstr>Times New Roman</vt:lpstr>
      <vt:lpstr>Wingdings</vt:lpstr>
      <vt:lpstr>Office 主题</vt:lpstr>
      <vt:lpstr>2_正文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2021-05-20T00:39:00Z</dcterms:created>
  <dcterms:modified xsi:type="dcterms:W3CDTF">2025-02-06T02:06:03Z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