
<file path=[Content_Types].xml><?xml version="1.0" encoding="utf-8"?>
<Types xmlns="http://schemas.openxmlformats.org/package/2006/content-types">
  <Default Extension="png" ContentType="image/png"/>
  <Default Extension="bin" ContentType="application/vnd.ms-office.activeX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activeX/activeX1.xml" ContentType="application/vnd.ms-office.activeX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390" r:id="rId2"/>
    <p:sldId id="256" r:id="rId3"/>
    <p:sldId id="296" r:id="rId4"/>
    <p:sldId id="263" r:id="rId5"/>
    <p:sldId id="264" r:id="rId6"/>
    <p:sldId id="303" r:id="rId7"/>
    <p:sldId id="312" r:id="rId8"/>
    <p:sldId id="342" r:id="rId9"/>
    <p:sldId id="393" r:id="rId10"/>
    <p:sldId id="343" r:id="rId11"/>
    <p:sldId id="344" r:id="rId12"/>
    <p:sldId id="394" r:id="rId13"/>
    <p:sldId id="345" r:id="rId14"/>
    <p:sldId id="385" r:id="rId15"/>
    <p:sldId id="346" r:id="rId16"/>
    <p:sldId id="391" r:id="rId17"/>
    <p:sldId id="392" r:id="rId18"/>
    <p:sldId id="354" r:id="rId19"/>
    <p:sldId id="300" r:id="rId20"/>
    <p:sldId id="335" r:id="rId21"/>
  </p:sldIdLst>
  <p:sldSz cx="9144000" cy="6858000" type="screen4x3"/>
  <p:notesSz cx="6858000" cy="9144000"/>
  <p:custDataLst>
    <p:tags r:id="rId23"/>
  </p:custDataLst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/>
        <a:ea typeface="宋体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  <p:ext uri="{1BD7E111-0CB8-44D6-8891-C1BB2F81B7CC}">
      <p1710:readonlyRecommended xmlns:p1710="http://schemas.microsoft.com/office/powerpoint/2017/10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48" autoAdjust="0"/>
    <p:restoredTop sz="96226" autoAdjust="0"/>
  </p:normalViewPr>
  <p:slideViewPr>
    <p:cSldViewPr>
      <p:cViewPr varScale="1">
        <p:scale>
          <a:sx n="86" d="100"/>
          <a:sy n="86" d="100"/>
        </p:scale>
        <p:origin x="-161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5C5511A8-3CEA-43D1-BA21-59D6A51AFEE1}" type="datetimeFigureOut">
              <a:rPr lang="zh-CN" altLang="en-US"/>
              <a:pPr>
                <a:defRPr/>
              </a:pPr>
              <a:t>2020/11/11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第二级</a:t>
            </a:r>
          </a:p>
          <a:p>
            <a:pPr lvl="2"/>
            <a:r>
              <a:rPr lang="zh-CN" altLang="en-US" noProof="0" smtClean="0"/>
              <a:t>第三级</a:t>
            </a:r>
          </a:p>
          <a:p>
            <a:pPr lvl="3"/>
            <a:r>
              <a:rPr lang="zh-CN" altLang="en-US" noProof="0" smtClean="0"/>
              <a:t>第四级</a:t>
            </a:r>
          </a:p>
          <a:p>
            <a:pPr lvl="4"/>
            <a:r>
              <a:rPr lang="zh-CN" altLang="en-US" noProof="0" smtClean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01C8E79C-9B50-49B7-9365-5640C5C9D10F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9323000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07F44C-1A3B-40A4-8BAA-48DB6A8264F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659AF4-472E-4973-8923-15E3126A7BD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8B69C9-C93B-4F9D-A1D7-5115E33832E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7C44DD-CD92-4477-AF4D-59F99CBFEF0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59BFB6-074E-4DA1-81C8-F54BB30C1CB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1D23AB-7E94-49FB-BA5D-87ADBE7DAF3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344290-FBCE-4E9B-BF09-A65A9D272EC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C6D2E0-FC51-4B19-9E9B-A8BB6CEE77D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4E2A37-4491-400C-AA91-16D09D7938E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307882-8097-44CD-9D39-D853EE3FB44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28EF6E-C29B-4F16-A172-C8CDE9DFEF5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976FF539-4725-4B9F-BC7E-95A8FDF3D8D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  <a:ea typeface="宋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  <a:ea typeface="宋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  <a:ea typeface="宋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  <a:ea typeface="宋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4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0"/>
            <a:ext cx="9144000" cy="6850063"/>
          </a:xfrm>
          <a:prstGeom prst="rect">
            <a:avLst/>
          </a:prstGeom>
          <a:noFill/>
          <a:ln w="31750">
            <a:noFill/>
            <a:miter lim="800000"/>
            <a:headEnd type="none" w="lg" len="lg"/>
            <a:tailEnd type="none" w="lg" len="lg"/>
          </a:ln>
        </p:spPr>
      </p:pic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4114800"/>
            <a:ext cx="8610600" cy="2590800"/>
          </a:xfrm>
        </p:spPr>
        <p:txBody>
          <a:bodyPr/>
          <a:lstStyle/>
          <a:p>
            <a:pPr eaLnBrk="1" hangingPunct="1">
              <a:lnSpc>
                <a:spcPct val="150000"/>
              </a:lnSpc>
              <a:buClr>
                <a:schemeClr val="bg1"/>
              </a:buClr>
            </a:pPr>
            <a:r>
              <a:rPr lang="zh-CN" altLang="en-US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规律</a:t>
            </a:r>
            <a:r>
              <a:rPr lang="en-US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：当物距</a:t>
            </a:r>
            <a:r>
              <a:rPr lang="en-US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_____________</a:t>
            </a:r>
            <a:r>
              <a:rPr lang="zh-CN" altLang="en-US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时，则像距 </a:t>
            </a:r>
            <a:r>
              <a:rPr lang="en-US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____________</a:t>
            </a:r>
            <a:r>
              <a:rPr lang="zh-CN" altLang="en-US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 成</a:t>
            </a:r>
            <a:r>
              <a:rPr lang="en-US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________</a:t>
            </a:r>
            <a:r>
              <a:rPr lang="zh-CN" altLang="en-US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</a:t>
            </a:r>
            <a:r>
              <a:rPr lang="en-US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_______</a:t>
            </a:r>
            <a:r>
              <a:rPr lang="zh-CN" altLang="en-US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</a:t>
            </a:r>
            <a:r>
              <a:rPr lang="en-US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_____</a:t>
            </a:r>
            <a:r>
              <a:rPr lang="zh-CN" altLang="en-US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像。</a:t>
            </a:r>
          </a:p>
          <a:p>
            <a:pPr eaLnBrk="1" hangingPunct="1">
              <a:lnSpc>
                <a:spcPct val="150000"/>
              </a:lnSpc>
              <a:buClr>
                <a:schemeClr val="bg1"/>
              </a:buClr>
            </a:pPr>
            <a:r>
              <a:rPr lang="zh-CN" altLang="en-US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此时像距</a:t>
            </a:r>
            <a:r>
              <a:rPr lang="en-US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</a:t>
            </a:r>
            <a:r>
              <a:rPr lang="zh-CN" altLang="en-US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于物距，像与物大小</a:t>
            </a:r>
            <a:r>
              <a:rPr lang="en-US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</a:t>
            </a:r>
            <a:r>
              <a:rPr lang="zh-CN" altLang="en-US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，物像</a:t>
            </a:r>
            <a:r>
              <a:rPr lang="en-US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_____</a:t>
            </a:r>
            <a:r>
              <a:rPr lang="zh-CN" altLang="en-US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侧。</a:t>
            </a:r>
          </a:p>
          <a:p>
            <a:pPr eaLnBrk="1" hangingPunct="1">
              <a:lnSpc>
                <a:spcPct val="150000"/>
              </a:lnSpc>
              <a:buClr>
                <a:schemeClr val="bg1"/>
              </a:buClr>
            </a:pPr>
            <a:r>
              <a:rPr lang="zh-CN" altLang="en-US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应用：</a:t>
            </a:r>
            <a:r>
              <a:rPr lang="en-US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________________________</a:t>
            </a:r>
            <a:r>
              <a:rPr lang="zh-CN" altLang="en-US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</a:t>
            </a:r>
          </a:p>
        </p:txBody>
      </p:sp>
      <p:sp>
        <p:nvSpPr>
          <p:cNvPr id="121860" name="Rectangle 4"/>
          <p:cNvSpPr>
            <a:spLocks noChangeArrowheads="1"/>
          </p:cNvSpPr>
          <p:nvPr/>
        </p:nvSpPr>
        <p:spPr bwMode="auto">
          <a:xfrm>
            <a:off x="2667000" y="4191000"/>
            <a:ext cx="1884147" cy="463846"/>
          </a:xfrm>
          <a:prstGeom prst="rect">
            <a:avLst/>
          </a:prstGeom>
          <a:noFill/>
          <a:ln w="31750">
            <a:noFill/>
            <a:miter lim="800000"/>
            <a:headEnd type="none" w="lg" len="lg"/>
            <a:tailEnd type="none" w="lg" len="lg"/>
          </a:ln>
        </p:spPr>
        <p:txBody>
          <a:bodyPr wrap="none" lIns="90000" tIns="46800" rIns="90000" bIns="4680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等于</a:t>
            </a:r>
            <a:r>
              <a:rPr lang="en-US" altLang="zh-CN" sz="2400" b="1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400" b="1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倍焦距</a:t>
            </a:r>
          </a:p>
        </p:txBody>
      </p:sp>
      <p:sp>
        <p:nvSpPr>
          <p:cNvPr id="121861" name="Rectangle 5"/>
          <p:cNvSpPr>
            <a:spLocks noChangeArrowheads="1"/>
          </p:cNvSpPr>
          <p:nvPr/>
        </p:nvSpPr>
        <p:spPr bwMode="auto">
          <a:xfrm>
            <a:off x="6067425" y="4229100"/>
            <a:ext cx="2085975" cy="463550"/>
          </a:xfrm>
          <a:prstGeom prst="rect">
            <a:avLst/>
          </a:prstGeom>
          <a:noFill/>
          <a:ln w="31750">
            <a:noFill/>
            <a:miter lim="800000"/>
            <a:headEnd type="none" w="lg" len="lg"/>
            <a:tailEnd type="none" w="lg" len="lg"/>
          </a:ln>
        </p:spPr>
        <p:txBody>
          <a:bodyPr lIns="90000" tIns="46800" rIns="90000" bIns="4680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等于</a:t>
            </a:r>
            <a:r>
              <a:rPr lang="en-US" altLang="zh-CN" sz="2400" b="1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400" b="1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倍焦距</a:t>
            </a:r>
          </a:p>
        </p:txBody>
      </p:sp>
      <p:sp>
        <p:nvSpPr>
          <p:cNvPr id="121862" name="Rectangle 6"/>
          <p:cNvSpPr>
            <a:spLocks noChangeArrowheads="1"/>
          </p:cNvSpPr>
          <p:nvPr/>
        </p:nvSpPr>
        <p:spPr bwMode="auto">
          <a:xfrm>
            <a:off x="876300" y="4762500"/>
            <a:ext cx="800517" cy="463846"/>
          </a:xfrm>
          <a:prstGeom prst="rect">
            <a:avLst/>
          </a:prstGeom>
          <a:noFill/>
          <a:ln w="31750">
            <a:noFill/>
            <a:miter lim="800000"/>
            <a:headEnd type="none" w="lg" len="lg"/>
            <a:tailEnd type="none" w="lg" len="lg"/>
          </a:ln>
        </p:spPr>
        <p:txBody>
          <a:bodyPr wrap="none" lIns="90000" tIns="46800" rIns="90000" bIns="4680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倒立</a:t>
            </a:r>
          </a:p>
        </p:txBody>
      </p:sp>
      <p:sp>
        <p:nvSpPr>
          <p:cNvPr id="121863" name="Rectangle 7"/>
          <p:cNvSpPr>
            <a:spLocks noChangeArrowheads="1"/>
          </p:cNvSpPr>
          <p:nvPr/>
        </p:nvSpPr>
        <p:spPr bwMode="auto">
          <a:xfrm>
            <a:off x="2409825" y="4762500"/>
            <a:ext cx="800517" cy="463846"/>
          </a:xfrm>
          <a:prstGeom prst="rect">
            <a:avLst/>
          </a:prstGeom>
          <a:noFill/>
          <a:ln w="31750">
            <a:noFill/>
            <a:miter lim="800000"/>
            <a:headEnd type="none" w="lg" len="lg"/>
            <a:tailEnd type="none" w="lg" len="lg"/>
          </a:ln>
        </p:spPr>
        <p:txBody>
          <a:bodyPr wrap="none" lIns="90000" tIns="46800" rIns="90000" bIns="4680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等大</a:t>
            </a:r>
          </a:p>
        </p:txBody>
      </p:sp>
      <p:sp>
        <p:nvSpPr>
          <p:cNvPr id="121864" name="Rectangle 8"/>
          <p:cNvSpPr>
            <a:spLocks noChangeArrowheads="1"/>
          </p:cNvSpPr>
          <p:nvPr/>
        </p:nvSpPr>
        <p:spPr bwMode="auto">
          <a:xfrm>
            <a:off x="3933825" y="4737100"/>
            <a:ext cx="491138" cy="463846"/>
          </a:xfrm>
          <a:prstGeom prst="rect">
            <a:avLst/>
          </a:prstGeom>
          <a:noFill/>
          <a:ln w="31750">
            <a:noFill/>
            <a:miter lim="800000"/>
            <a:headEnd type="none" w="lg" len="lg"/>
            <a:tailEnd type="none" w="lg" len="lg"/>
          </a:ln>
        </p:spPr>
        <p:txBody>
          <a:bodyPr wrap="none" lIns="90000" tIns="46800" rIns="90000" bIns="4680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实</a:t>
            </a:r>
          </a:p>
        </p:txBody>
      </p:sp>
      <p:sp>
        <p:nvSpPr>
          <p:cNvPr id="121865" name="Rectangle 9"/>
          <p:cNvSpPr>
            <a:spLocks noChangeArrowheads="1"/>
          </p:cNvSpPr>
          <p:nvPr/>
        </p:nvSpPr>
        <p:spPr bwMode="auto">
          <a:xfrm>
            <a:off x="1866900" y="5334000"/>
            <a:ext cx="609600" cy="463846"/>
          </a:xfrm>
          <a:prstGeom prst="rect">
            <a:avLst/>
          </a:prstGeom>
          <a:noFill/>
          <a:ln w="31750">
            <a:noFill/>
            <a:miter lim="800000"/>
            <a:headEnd type="none" w="lg" len="lg"/>
            <a:tailEnd type="none" w="lg" len="lg"/>
          </a:ln>
        </p:spPr>
        <p:txBody>
          <a:bodyPr lIns="90000" tIns="46800" rIns="90000" bIns="4680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等</a:t>
            </a:r>
          </a:p>
        </p:txBody>
      </p:sp>
      <p:sp>
        <p:nvSpPr>
          <p:cNvPr id="121866" name="Rectangle 10"/>
          <p:cNvSpPr>
            <a:spLocks noChangeArrowheads="1"/>
          </p:cNvSpPr>
          <p:nvPr/>
        </p:nvSpPr>
        <p:spPr bwMode="auto">
          <a:xfrm>
            <a:off x="5181600" y="5334000"/>
            <a:ext cx="1066800" cy="463846"/>
          </a:xfrm>
          <a:prstGeom prst="rect">
            <a:avLst/>
          </a:prstGeom>
          <a:noFill/>
          <a:ln w="31750">
            <a:noFill/>
            <a:miter lim="800000"/>
            <a:headEnd type="none" w="lg" len="lg"/>
            <a:tailEnd type="none" w="lg" len="lg"/>
          </a:ln>
        </p:spPr>
        <p:txBody>
          <a:bodyPr lIns="90000" tIns="46800" rIns="90000" bIns="4680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相等</a:t>
            </a:r>
          </a:p>
        </p:txBody>
      </p:sp>
      <p:sp>
        <p:nvSpPr>
          <p:cNvPr id="121867" name="Rectangle 11"/>
          <p:cNvSpPr>
            <a:spLocks noChangeArrowheads="1"/>
          </p:cNvSpPr>
          <p:nvPr/>
        </p:nvSpPr>
        <p:spPr bwMode="auto">
          <a:xfrm>
            <a:off x="6756400" y="5334000"/>
            <a:ext cx="838200" cy="463846"/>
          </a:xfrm>
          <a:prstGeom prst="rect">
            <a:avLst/>
          </a:prstGeom>
          <a:noFill/>
          <a:ln w="31750">
            <a:noFill/>
            <a:miter lim="800000"/>
            <a:headEnd type="none" w="lg" len="lg"/>
            <a:tailEnd type="none" w="lg" len="lg"/>
          </a:ln>
        </p:spPr>
        <p:txBody>
          <a:bodyPr lIns="90000" tIns="46800" rIns="90000" bIns="4680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异</a:t>
            </a:r>
          </a:p>
        </p:txBody>
      </p:sp>
      <p:sp>
        <p:nvSpPr>
          <p:cNvPr id="121874" name="Rectangle 18"/>
          <p:cNvSpPr>
            <a:spLocks noChangeArrowheads="1"/>
          </p:cNvSpPr>
          <p:nvPr/>
        </p:nvSpPr>
        <p:spPr bwMode="auto">
          <a:xfrm>
            <a:off x="1600200" y="5922963"/>
            <a:ext cx="4114800" cy="463846"/>
          </a:xfrm>
          <a:prstGeom prst="rect">
            <a:avLst/>
          </a:prstGeom>
          <a:noFill/>
          <a:ln w="31750">
            <a:noFill/>
            <a:miter lim="800000"/>
            <a:headEnd type="none" w="lg" len="lg"/>
            <a:tailEnd type="none" w="lg" len="lg"/>
          </a:ln>
        </p:spPr>
        <p:txBody>
          <a:bodyPr lIns="90000" tIns="46800" rIns="90000" bIns="46800">
            <a:spAutoFit/>
          </a:bodyPr>
          <a:lstStyle/>
          <a:p>
            <a:r>
              <a:rPr lang="zh-CN" altLang="en-US" sz="2400" b="1">
                <a:solidFill>
                  <a:srgbClr val="00006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二倍焦距法精确测量焦距。</a:t>
            </a:r>
          </a:p>
        </p:txBody>
      </p:sp>
      <p:pic>
        <p:nvPicPr>
          <p:cNvPr id="9218" name="Picture 2" descr="D:\我的文档\Pictures\112.pn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25241" y="381000"/>
            <a:ext cx="8839200" cy="3605213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18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18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18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18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218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218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21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21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218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1860" grpId="0"/>
      <p:bldP spid="121861" grpId="0"/>
      <p:bldP spid="121862" grpId="0"/>
      <p:bldP spid="121863" grpId="0"/>
      <p:bldP spid="121864" grpId="0"/>
      <p:bldP spid="121865" grpId="0"/>
      <p:bldP spid="121866" grpId="0"/>
      <p:bldP spid="121867" grpId="0"/>
      <p:bldP spid="12187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6200" y="3810000"/>
            <a:ext cx="8763000" cy="2514600"/>
          </a:xfrm>
        </p:spPr>
        <p:txBody>
          <a:bodyPr/>
          <a:lstStyle/>
          <a:p>
            <a:pPr eaLnBrk="1" hangingPunct="1">
              <a:lnSpc>
                <a:spcPct val="150000"/>
              </a:lnSpc>
              <a:buClr>
                <a:schemeClr val="bg1"/>
              </a:buClr>
            </a:pPr>
            <a:r>
              <a:rPr lang="zh-CN" altLang="en-US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规律</a:t>
            </a:r>
            <a:r>
              <a:rPr lang="en-US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  <a:r>
              <a:rPr lang="zh-CN" altLang="en-US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：当物距</a:t>
            </a:r>
            <a:r>
              <a:rPr lang="en-US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_________________________</a:t>
            </a:r>
            <a:r>
              <a:rPr lang="zh-CN" altLang="en-US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时，则像距</a:t>
            </a:r>
            <a:r>
              <a:rPr lang="en-US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______________</a:t>
            </a:r>
            <a:r>
              <a:rPr lang="zh-CN" altLang="en-US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 成</a:t>
            </a:r>
            <a:r>
              <a:rPr lang="en-US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______</a:t>
            </a:r>
            <a:r>
              <a:rPr lang="zh-CN" altLang="en-US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</a:t>
            </a:r>
            <a:r>
              <a:rPr lang="en-US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______</a:t>
            </a:r>
            <a:r>
              <a:rPr lang="zh-CN" altLang="en-US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</a:t>
            </a:r>
            <a:r>
              <a:rPr lang="en-US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</a:t>
            </a:r>
            <a:r>
              <a:rPr lang="zh-CN" altLang="en-US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像。</a:t>
            </a:r>
          </a:p>
          <a:p>
            <a:pPr eaLnBrk="1" hangingPunct="1">
              <a:lnSpc>
                <a:spcPct val="150000"/>
              </a:lnSpc>
              <a:buClr>
                <a:schemeClr val="bg1"/>
              </a:buClr>
            </a:pPr>
            <a:r>
              <a:rPr lang="zh-CN" altLang="en-US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此时像距</a:t>
            </a:r>
            <a:r>
              <a:rPr lang="en-US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</a:t>
            </a:r>
            <a:r>
              <a:rPr lang="zh-CN" altLang="en-US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于物距，像比物</a:t>
            </a:r>
            <a:r>
              <a:rPr lang="en-US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</a:t>
            </a:r>
            <a:r>
              <a:rPr lang="zh-CN" altLang="en-US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，物像</a:t>
            </a:r>
            <a:r>
              <a:rPr lang="en-US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</a:t>
            </a:r>
            <a:r>
              <a:rPr lang="zh-CN" altLang="en-US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侧。</a:t>
            </a:r>
          </a:p>
          <a:p>
            <a:pPr eaLnBrk="1" hangingPunct="1">
              <a:lnSpc>
                <a:spcPct val="150000"/>
              </a:lnSpc>
              <a:buClr>
                <a:schemeClr val="bg1"/>
              </a:buClr>
            </a:pPr>
            <a:r>
              <a:rPr lang="zh-CN" altLang="en-US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应用：</a:t>
            </a:r>
            <a:r>
              <a:rPr lang="en-US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________________________________</a:t>
            </a:r>
            <a:r>
              <a:rPr lang="zh-CN" altLang="en-US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</a:t>
            </a:r>
          </a:p>
        </p:txBody>
      </p:sp>
      <p:sp>
        <p:nvSpPr>
          <p:cNvPr id="122883" name="Rectangle 3"/>
          <p:cNvSpPr>
            <a:spLocks noChangeArrowheads="1"/>
          </p:cNvSpPr>
          <p:nvPr/>
        </p:nvSpPr>
        <p:spPr bwMode="auto">
          <a:xfrm>
            <a:off x="2489200" y="3925888"/>
            <a:ext cx="3895916" cy="463846"/>
          </a:xfrm>
          <a:prstGeom prst="rect">
            <a:avLst/>
          </a:prstGeom>
          <a:noFill/>
          <a:ln w="31750">
            <a:noFill/>
            <a:miter lim="800000"/>
            <a:headEnd type="none" w="lg" len="lg"/>
            <a:tailEnd type="none" w="lg" len="lg"/>
          </a:ln>
        </p:spPr>
        <p:txBody>
          <a:bodyPr wrap="none" lIns="90000" tIns="46800" rIns="90000" bIns="4680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小于</a:t>
            </a:r>
            <a:r>
              <a:rPr lang="en-US" altLang="zh-CN" sz="2400" b="1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400" b="1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倍焦距、大于</a:t>
            </a:r>
            <a:r>
              <a:rPr lang="en-US" altLang="zh-CN" sz="2400" b="1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2400" b="1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倍焦距</a:t>
            </a:r>
          </a:p>
        </p:txBody>
      </p:sp>
      <p:sp>
        <p:nvSpPr>
          <p:cNvPr id="122884" name="Rectangle 4"/>
          <p:cNvSpPr>
            <a:spLocks noChangeArrowheads="1"/>
          </p:cNvSpPr>
          <p:nvPr/>
        </p:nvSpPr>
        <p:spPr bwMode="auto">
          <a:xfrm>
            <a:off x="723900" y="4484688"/>
            <a:ext cx="1884147" cy="463846"/>
          </a:xfrm>
          <a:prstGeom prst="rect">
            <a:avLst/>
          </a:prstGeom>
          <a:noFill/>
          <a:ln w="31750">
            <a:noFill/>
            <a:miter lim="800000"/>
            <a:headEnd type="none" w="lg" len="lg"/>
            <a:tailEnd type="none" w="lg" len="lg"/>
          </a:ln>
        </p:spPr>
        <p:txBody>
          <a:bodyPr wrap="none" lIns="90000" tIns="46800" rIns="90000" bIns="4680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大于</a:t>
            </a:r>
            <a:r>
              <a:rPr lang="en-US" altLang="zh-CN" sz="2400" b="1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400" b="1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倍焦距</a:t>
            </a:r>
          </a:p>
        </p:txBody>
      </p:sp>
      <p:sp>
        <p:nvSpPr>
          <p:cNvPr id="122885" name="Rectangle 5"/>
          <p:cNvSpPr>
            <a:spLocks noChangeArrowheads="1"/>
          </p:cNvSpPr>
          <p:nvPr/>
        </p:nvSpPr>
        <p:spPr bwMode="auto">
          <a:xfrm>
            <a:off x="3479800" y="4483100"/>
            <a:ext cx="800517" cy="463846"/>
          </a:xfrm>
          <a:prstGeom prst="rect">
            <a:avLst/>
          </a:prstGeom>
          <a:noFill/>
          <a:ln w="31750">
            <a:noFill/>
            <a:miter lim="800000"/>
            <a:headEnd type="none" w="lg" len="lg"/>
            <a:tailEnd type="none" w="lg" len="lg"/>
          </a:ln>
        </p:spPr>
        <p:txBody>
          <a:bodyPr wrap="none" lIns="90000" tIns="46800" rIns="90000" bIns="4680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倒立</a:t>
            </a:r>
          </a:p>
        </p:txBody>
      </p:sp>
      <p:sp>
        <p:nvSpPr>
          <p:cNvPr id="122886" name="Rectangle 6"/>
          <p:cNvSpPr>
            <a:spLocks noChangeArrowheads="1"/>
          </p:cNvSpPr>
          <p:nvPr/>
        </p:nvSpPr>
        <p:spPr bwMode="auto">
          <a:xfrm>
            <a:off x="4699000" y="4483100"/>
            <a:ext cx="800517" cy="463846"/>
          </a:xfrm>
          <a:prstGeom prst="rect">
            <a:avLst/>
          </a:prstGeom>
          <a:noFill/>
          <a:ln w="31750">
            <a:noFill/>
            <a:miter lim="800000"/>
            <a:headEnd type="none" w="lg" len="lg"/>
            <a:tailEnd type="none" w="lg" len="lg"/>
          </a:ln>
        </p:spPr>
        <p:txBody>
          <a:bodyPr wrap="none" lIns="90000" tIns="46800" rIns="90000" bIns="4680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放大</a:t>
            </a:r>
          </a:p>
        </p:txBody>
      </p:sp>
      <p:sp>
        <p:nvSpPr>
          <p:cNvPr id="122887" name="Rectangle 7"/>
          <p:cNvSpPr>
            <a:spLocks noChangeArrowheads="1"/>
          </p:cNvSpPr>
          <p:nvPr/>
        </p:nvSpPr>
        <p:spPr bwMode="auto">
          <a:xfrm>
            <a:off x="5913438" y="4483100"/>
            <a:ext cx="491138" cy="463846"/>
          </a:xfrm>
          <a:prstGeom prst="rect">
            <a:avLst/>
          </a:prstGeom>
          <a:noFill/>
          <a:ln w="31750">
            <a:noFill/>
            <a:miter lim="800000"/>
            <a:headEnd type="none" w="lg" len="lg"/>
            <a:tailEnd type="none" w="lg" len="lg"/>
          </a:ln>
        </p:spPr>
        <p:txBody>
          <a:bodyPr wrap="none" lIns="90000" tIns="46800" rIns="90000" bIns="4680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实</a:t>
            </a:r>
          </a:p>
        </p:txBody>
      </p:sp>
      <p:sp>
        <p:nvSpPr>
          <p:cNvPr id="122888" name="Rectangle 8"/>
          <p:cNvSpPr>
            <a:spLocks noChangeArrowheads="1"/>
          </p:cNvSpPr>
          <p:nvPr/>
        </p:nvSpPr>
        <p:spPr bwMode="auto">
          <a:xfrm>
            <a:off x="1270000" y="5651500"/>
            <a:ext cx="4978400" cy="463846"/>
          </a:xfrm>
          <a:prstGeom prst="rect">
            <a:avLst/>
          </a:prstGeom>
          <a:noFill/>
          <a:ln w="31750">
            <a:noFill/>
            <a:miter lim="800000"/>
            <a:headEnd type="none" w="lg" len="lg"/>
            <a:tailEnd type="none" w="lg" len="lg"/>
          </a:ln>
        </p:spPr>
        <p:txBody>
          <a:bodyPr lIns="90000" tIns="46800" rIns="90000" bIns="4680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投影仪、幻灯机、电影放映机</a:t>
            </a:r>
          </a:p>
        </p:txBody>
      </p:sp>
      <p:sp>
        <p:nvSpPr>
          <p:cNvPr id="122889" name="Rectangle 9"/>
          <p:cNvSpPr>
            <a:spLocks noChangeArrowheads="1"/>
          </p:cNvSpPr>
          <p:nvPr/>
        </p:nvSpPr>
        <p:spPr bwMode="auto">
          <a:xfrm>
            <a:off x="1841500" y="5080000"/>
            <a:ext cx="785813" cy="463846"/>
          </a:xfrm>
          <a:prstGeom prst="rect">
            <a:avLst/>
          </a:prstGeom>
          <a:noFill/>
          <a:ln w="31750">
            <a:noFill/>
            <a:miter lim="800000"/>
            <a:headEnd type="none" w="lg" len="lg"/>
            <a:tailEnd type="none" w="lg" len="lg"/>
          </a:ln>
        </p:spPr>
        <p:txBody>
          <a:bodyPr lIns="90000" tIns="46800" rIns="90000" bIns="4680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大</a:t>
            </a:r>
          </a:p>
        </p:txBody>
      </p:sp>
      <p:sp>
        <p:nvSpPr>
          <p:cNvPr id="122890" name="Rectangle 10"/>
          <p:cNvSpPr>
            <a:spLocks noChangeArrowheads="1"/>
          </p:cNvSpPr>
          <p:nvPr/>
        </p:nvSpPr>
        <p:spPr bwMode="auto">
          <a:xfrm>
            <a:off x="4495800" y="5080000"/>
            <a:ext cx="785813" cy="463846"/>
          </a:xfrm>
          <a:prstGeom prst="rect">
            <a:avLst/>
          </a:prstGeom>
          <a:noFill/>
          <a:ln w="31750">
            <a:noFill/>
            <a:miter lim="800000"/>
            <a:headEnd type="none" w="lg" len="lg"/>
            <a:tailEnd type="none" w="lg" len="lg"/>
          </a:ln>
        </p:spPr>
        <p:txBody>
          <a:bodyPr lIns="90000" tIns="46800" rIns="90000" bIns="4680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大</a:t>
            </a:r>
          </a:p>
        </p:txBody>
      </p:sp>
      <p:sp>
        <p:nvSpPr>
          <p:cNvPr id="122891" name="Rectangle 11"/>
          <p:cNvSpPr>
            <a:spLocks noChangeArrowheads="1"/>
          </p:cNvSpPr>
          <p:nvPr/>
        </p:nvSpPr>
        <p:spPr bwMode="auto">
          <a:xfrm>
            <a:off x="6019800" y="5029200"/>
            <a:ext cx="785813" cy="463846"/>
          </a:xfrm>
          <a:prstGeom prst="rect">
            <a:avLst/>
          </a:prstGeom>
          <a:noFill/>
          <a:ln w="31750">
            <a:noFill/>
            <a:miter lim="800000"/>
            <a:headEnd type="none" w="lg" len="lg"/>
            <a:tailEnd type="none" w="lg" len="lg"/>
          </a:ln>
        </p:spPr>
        <p:txBody>
          <a:bodyPr lIns="90000" tIns="46800" rIns="90000" bIns="4680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异</a:t>
            </a:r>
          </a:p>
        </p:txBody>
      </p:sp>
      <p:pic>
        <p:nvPicPr>
          <p:cNvPr id="2" name="Picture 1" descr="D:\我的文档\Pictures\113 - 副本.pn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52400" y="304800"/>
            <a:ext cx="8839200" cy="349885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28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28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28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28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228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28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28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28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28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28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228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228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883" grpId="0"/>
      <p:bldP spid="122884" grpId="0"/>
      <p:bldP spid="122885" grpId="0"/>
      <p:bldP spid="122886" grpId="0"/>
      <p:bldP spid="122887" grpId="0"/>
      <p:bldP spid="122888" grpId="0"/>
      <p:bldP spid="122889" grpId="0"/>
      <p:bldP spid="122890" grpId="0"/>
      <p:bldP spid="12289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4" descr="IMG_20161124_084412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>
    <p:wip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" y="4495800"/>
            <a:ext cx="8763000" cy="1981200"/>
          </a:xfrm>
        </p:spPr>
        <p:txBody>
          <a:bodyPr/>
          <a:lstStyle/>
          <a:p>
            <a:pPr eaLnBrk="1" hangingPunct="1">
              <a:lnSpc>
                <a:spcPct val="150000"/>
              </a:lnSpc>
              <a:buClr>
                <a:schemeClr val="bg1"/>
              </a:buClr>
            </a:pPr>
            <a:r>
              <a:rPr lang="zh-CN" altLang="en-US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规律</a:t>
            </a:r>
            <a:r>
              <a:rPr lang="en-US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4</a:t>
            </a:r>
            <a:r>
              <a:rPr lang="zh-CN" altLang="en-US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：当物距</a:t>
            </a:r>
            <a:r>
              <a:rPr lang="en-US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___________</a:t>
            </a:r>
            <a:r>
              <a:rPr lang="zh-CN" altLang="en-US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时，则</a:t>
            </a:r>
            <a:r>
              <a:rPr lang="en-US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______________________</a:t>
            </a:r>
            <a:r>
              <a:rPr lang="zh-CN" altLang="en-US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</a:t>
            </a:r>
          </a:p>
          <a:p>
            <a:pPr eaLnBrk="1" hangingPunct="1">
              <a:lnSpc>
                <a:spcPct val="150000"/>
              </a:lnSpc>
              <a:buClr>
                <a:schemeClr val="bg1"/>
              </a:buClr>
            </a:pPr>
            <a:r>
              <a:rPr lang="zh-CN" altLang="en-US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此时在光屏上出现</a:t>
            </a:r>
            <a:r>
              <a:rPr lang="en-US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_________________</a:t>
            </a:r>
            <a:r>
              <a:rPr lang="zh-CN" altLang="en-US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</a:t>
            </a:r>
          </a:p>
          <a:p>
            <a:pPr eaLnBrk="1" hangingPunct="1">
              <a:lnSpc>
                <a:spcPct val="150000"/>
              </a:lnSpc>
              <a:buClr>
                <a:schemeClr val="bg1"/>
              </a:buClr>
            </a:pPr>
            <a:r>
              <a:rPr lang="zh-CN" altLang="en-US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应用：</a:t>
            </a:r>
            <a:r>
              <a:rPr lang="en-US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______________________________________</a:t>
            </a:r>
            <a:r>
              <a:rPr lang="zh-CN" altLang="en-US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</a:t>
            </a:r>
          </a:p>
        </p:txBody>
      </p:sp>
      <p:sp>
        <p:nvSpPr>
          <p:cNvPr id="123908" name="Rectangle 4"/>
          <p:cNvSpPr>
            <a:spLocks noChangeArrowheads="1"/>
          </p:cNvSpPr>
          <p:nvPr/>
        </p:nvSpPr>
        <p:spPr bwMode="auto">
          <a:xfrm>
            <a:off x="2400300" y="4598988"/>
            <a:ext cx="1884147" cy="463846"/>
          </a:xfrm>
          <a:prstGeom prst="rect">
            <a:avLst/>
          </a:prstGeom>
          <a:noFill/>
          <a:ln w="31750">
            <a:noFill/>
            <a:miter lim="800000"/>
            <a:headEnd type="none" w="lg" len="lg"/>
            <a:tailEnd type="none" w="lg" len="lg"/>
          </a:ln>
        </p:spPr>
        <p:txBody>
          <a:bodyPr wrap="none" lIns="90000" tIns="46800" rIns="90000" bIns="4680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等于</a:t>
            </a:r>
            <a:r>
              <a:rPr lang="en-US" altLang="zh-CN" sz="2400" b="1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2400" b="1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倍焦距</a:t>
            </a:r>
          </a:p>
        </p:txBody>
      </p:sp>
      <p:sp>
        <p:nvSpPr>
          <p:cNvPr id="123909" name="Rectangle 5"/>
          <p:cNvSpPr>
            <a:spLocks noChangeArrowheads="1"/>
          </p:cNvSpPr>
          <p:nvPr/>
        </p:nvSpPr>
        <p:spPr bwMode="auto">
          <a:xfrm>
            <a:off x="5016500" y="4572000"/>
            <a:ext cx="3517900" cy="463846"/>
          </a:xfrm>
          <a:prstGeom prst="rect">
            <a:avLst/>
          </a:prstGeom>
          <a:noFill/>
          <a:ln w="31750">
            <a:noFill/>
            <a:miter lim="800000"/>
            <a:headEnd type="none" w="lg" len="lg"/>
            <a:tailEnd type="none" w="lg" len="lg"/>
          </a:ln>
        </p:spPr>
        <p:txBody>
          <a:bodyPr lIns="90000" tIns="46800" rIns="90000" bIns="4680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不成像，成平行光射出</a:t>
            </a:r>
          </a:p>
        </p:txBody>
      </p:sp>
      <p:sp>
        <p:nvSpPr>
          <p:cNvPr id="123910" name="Rectangle 6"/>
          <p:cNvSpPr>
            <a:spLocks noChangeArrowheads="1"/>
          </p:cNvSpPr>
          <p:nvPr/>
        </p:nvSpPr>
        <p:spPr bwMode="auto">
          <a:xfrm>
            <a:off x="3048000" y="5181600"/>
            <a:ext cx="3517900" cy="463846"/>
          </a:xfrm>
          <a:prstGeom prst="rect">
            <a:avLst/>
          </a:prstGeom>
          <a:noFill/>
          <a:ln w="31750">
            <a:noFill/>
            <a:miter lim="800000"/>
            <a:headEnd type="none" w="lg" len="lg"/>
            <a:tailEnd type="none" w="lg" len="lg"/>
          </a:ln>
        </p:spPr>
        <p:txBody>
          <a:bodyPr lIns="90000" tIns="46800" rIns="90000" bIns="4680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大小不变的光斑</a:t>
            </a:r>
          </a:p>
        </p:txBody>
      </p:sp>
      <p:sp>
        <p:nvSpPr>
          <p:cNvPr id="123917" name="Rectangle 13"/>
          <p:cNvSpPr>
            <a:spLocks noChangeArrowheads="1"/>
          </p:cNvSpPr>
          <p:nvPr/>
        </p:nvSpPr>
        <p:spPr bwMode="auto">
          <a:xfrm>
            <a:off x="1524000" y="5791200"/>
            <a:ext cx="5410200" cy="463846"/>
          </a:xfrm>
          <a:prstGeom prst="rect">
            <a:avLst/>
          </a:prstGeom>
          <a:noFill/>
          <a:ln w="31750">
            <a:noFill/>
            <a:miter lim="800000"/>
            <a:headEnd type="none" w="lg" len="lg"/>
            <a:tailEnd type="none" w="lg" len="lg"/>
          </a:ln>
        </p:spPr>
        <p:txBody>
          <a:bodyPr lIns="90000" tIns="46800" rIns="90000" bIns="46800">
            <a:spAutoFit/>
          </a:bodyPr>
          <a:lstStyle/>
          <a:p>
            <a:r>
              <a:rPr lang="zh-CN" altLang="en-US" sz="2400" b="1">
                <a:solidFill>
                  <a:srgbClr val="00006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强光手电筒、一倍焦距法测焦距</a:t>
            </a:r>
          </a:p>
        </p:txBody>
      </p:sp>
      <p:pic>
        <p:nvPicPr>
          <p:cNvPr id="2" name="Picture 1" descr="D:\我的文档\Pictures\113.pn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12412" y="533400"/>
            <a:ext cx="8915400" cy="35052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39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39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39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39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908" grpId="0"/>
      <p:bldP spid="123909" grpId="0"/>
      <p:bldP spid="123910" grpId="0"/>
      <p:bldP spid="12391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5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228600" y="471488"/>
            <a:ext cx="8534400" cy="6005512"/>
          </a:xfrm>
          <a:prstGeom prst="rect">
            <a:avLst/>
          </a:prstGeom>
          <a:noFill/>
          <a:ln w="31750">
            <a:noFill/>
            <a:miter lim="800000"/>
            <a:headEnd type="none" w="lg" len="lg"/>
            <a:tailEnd type="none" w="lg" len="lg"/>
          </a:ln>
        </p:spPr>
      </p:pic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4419600"/>
            <a:ext cx="8458200" cy="1828800"/>
          </a:xfrm>
        </p:spPr>
        <p:txBody>
          <a:bodyPr/>
          <a:lstStyle/>
          <a:p>
            <a:pPr eaLnBrk="1" hangingPunct="1">
              <a:lnSpc>
                <a:spcPct val="150000"/>
              </a:lnSpc>
              <a:buClr>
                <a:schemeClr val="bg1"/>
              </a:buClr>
            </a:pPr>
            <a:r>
              <a:rPr lang="zh-CN" altLang="en-US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规律</a:t>
            </a:r>
            <a:r>
              <a:rPr lang="en-US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5</a:t>
            </a:r>
            <a:r>
              <a:rPr lang="zh-CN" altLang="en-US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：当物距</a:t>
            </a:r>
            <a:r>
              <a:rPr lang="en-US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____________</a:t>
            </a:r>
            <a:r>
              <a:rPr lang="zh-CN" altLang="en-US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时，则成</a:t>
            </a:r>
            <a:r>
              <a:rPr lang="en-US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_____</a:t>
            </a:r>
            <a:r>
              <a:rPr lang="zh-CN" altLang="en-US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</a:t>
            </a:r>
            <a:r>
              <a:rPr lang="en-US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_____</a:t>
            </a:r>
            <a:r>
              <a:rPr lang="zh-CN" altLang="en-US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</a:t>
            </a:r>
            <a:r>
              <a:rPr lang="en-US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</a:t>
            </a:r>
            <a:r>
              <a:rPr lang="zh-CN" altLang="en-US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像。此时像距</a:t>
            </a:r>
            <a:r>
              <a:rPr lang="en-US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</a:t>
            </a:r>
            <a:r>
              <a:rPr lang="zh-CN" altLang="en-US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于物距，像比物</a:t>
            </a:r>
            <a:r>
              <a:rPr lang="en-US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</a:t>
            </a:r>
            <a:r>
              <a:rPr lang="zh-CN" altLang="en-US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，物像</a:t>
            </a:r>
            <a:r>
              <a:rPr lang="en-US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</a:t>
            </a:r>
            <a:r>
              <a:rPr lang="zh-CN" altLang="en-US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侧。</a:t>
            </a:r>
          </a:p>
          <a:p>
            <a:pPr eaLnBrk="1" hangingPunct="1">
              <a:lnSpc>
                <a:spcPct val="150000"/>
              </a:lnSpc>
              <a:buClr>
                <a:schemeClr val="bg1"/>
              </a:buClr>
            </a:pPr>
            <a:r>
              <a:rPr lang="zh-CN" altLang="en-US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应用：</a:t>
            </a:r>
            <a:r>
              <a:rPr lang="en-US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___________</a:t>
            </a:r>
            <a:r>
              <a:rPr lang="zh-CN" altLang="en-US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</a:t>
            </a:r>
          </a:p>
        </p:txBody>
      </p:sp>
      <p:sp>
        <p:nvSpPr>
          <p:cNvPr id="124932" name="Rectangle 4"/>
          <p:cNvSpPr>
            <a:spLocks noChangeArrowheads="1"/>
          </p:cNvSpPr>
          <p:nvPr/>
        </p:nvSpPr>
        <p:spPr bwMode="auto">
          <a:xfrm>
            <a:off x="2667000" y="4495800"/>
            <a:ext cx="2057400" cy="463846"/>
          </a:xfrm>
          <a:prstGeom prst="rect">
            <a:avLst/>
          </a:prstGeom>
          <a:noFill/>
          <a:ln w="31750">
            <a:noFill/>
            <a:miter lim="800000"/>
            <a:headEnd type="none" w="lg" len="lg"/>
            <a:tailEnd type="none" w="lg" len="lg"/>
          </a:ln>
        </p:spPr>
        <p:txBody>
          <a:bodyPr lIns="90000" tIns="46800" rIns="90000" bIns="4680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小于</a:t>
            </a:r>
            <a:r>
              <a:rPr lang="en-US" altLang="zh-CN" sz="2400" b="1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2400" b="1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倍焦距</a:t>
            </a:r>
          </a:p>
        </p:txBody>
      </p:sp>
      <p:sp>
        <p:nvSpPr>
          <p:cNvPr id="124933" name="Rectangle 5"/>
          <p:cNvSpPr>
            <a:spLocks noChangeArrowheads="1"/>
          </p:cNvSpPr>
          <p:nvPr/>
        </p:nvSpPr>
        <p:spPr bwMode="auto">
          <a:xfrm>
            <a:off x="5676900" y="4495800"/>
            <a:ext cx="914400" cy="463846"/>
          </a:xfrm>
          <a:prstGeom prst="rect">
            <a:avLst/>
          </a:prstGeom>
          <a:noFill/>
          <a:ln w="31750">
            <a:noFill/>
            <a:miter lim="800000"/>
            <a:headEnd type="none" w="lg" len="lg"/>
            <a:tailEnd type="none" w="lg" len="lg"/>
          </a:ln>
        </p:spPr>
        <p:txBody>
          <a:bodyPr lIns="90000" tIns="46800" rIns="90000" bIns="4680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正立</a:t>
            </a:r>
          </a:p>
        </p:txBody>
      </p:sp>
      <p:sp>
        <p:nvSpPr>
          <p:cNvPr id="124934" name="Rectangle 6"/>
          <p:cNvSpPr>
            <a:spLocks noChangeArrowheads="1"/>
          </p:cNvSpPr>
          <p:nvPr/>
        </p:nvSpPr>
        <p:spPr bwMode="auto">
          <a:xfrm>
            <a:off x="6819900" y="4495800"/>
            <a:ext cx="869950" cy="463846"/>
          </a:xfrm>
          <a:prstGeom prst="rect">
            <a:avLst/>
          </a:prstGeom>
          <a:noFill/>
          <a:ln w="31750">
            <a:noFill/>
            <a:miter lim="800000"/>
            <a:headEnd type="none" w="lg" len="lg"/>
            <a:tailEnd type="none" w="lg" len="lg"/>
          </a:ln>
        </p:spPr>
        <p:txBody>
          <a:bodyPr lIns="90000" tIns="46800" rIns="90000" bIns="4680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放大</a:t>
            </a:r>
          </a:p>
        </p:txBody>
      </p:sp>
      <p:sp>
        <p:nvSpPr>
          <p:cNvPr id="124935" name="Rectangle 7"/>
          <p:cNvSpPr>
            <a:spLocks noChangeArrowheads="1"/>
          </p:cNvSpPr>
          <p:nvPr/>
        </p:nvSpPr>
        <p:spPr bwMode="auto">
          <a:xfrm>
            <a:off x="7924800" y="4495800"/>
            <a:ext cx="609600" cy="463846"/>
          </a:xfrm>
          <a:prstGeom prst="rect">
            <a:avLst/>
          </a:prstGeom>
          <a:noFill/>
          <a:ln w="31750">
            <a:noFill/>
            <a:miter lim="800000"/>
            <a:headEnd type="none" w="lg" len="lg"/>
            <a:tailEnd type="none" w="lg" len="lg"/>
          </a:ln>
        </p:spPr>
        <p:txBody>
          <a:bodyPr lIns="90000" tIns="46800" rIns="90000" bIns="4680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虚</a:t>
            </a:r>
          </a:p>
        </p:txBody>
      </p:sp>
      <p:sp>
        <p:nvSpPr>
          <p:cNvPr id="124936" name="Rectangle 8"/>
          <p:cNvSpPr>
            <a:spLocks noChangeArrowheads="1"/>
          </p:cNvSpPr>
          <p:nvPr/>
        </p:nvSpPr>
        <p:spPr bwMode="auto">
          <a:xfrm>
            <a:off x="1739900" y="5664200"/>
            <a:ext cx="1536700" cy="463846"/>
          </a:xfrm>
          <a:prstGeom prst="rect">
            <a:avLst/>
          </a:prstGeom>
          <a:noFill/>
          <a:ln w="31750">
            <a:noFill/>
            <a:miter lim="800000"/>
            <a:headEnd type="none" w="lg" len="lg"/>
            <a:tailEnd type="none" w="lg" len="lg"/>
          </a:ln>
        </p:spPr>
        <p:txBody>
          <a:bodyPr lIns="90000" tIns="46800" rIns="90000" bIns="4680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放大镜</a:t>
            </a:r>
          </a:p>
        </p:txBody>
      </p:sp>
      <p:sp>
        <p:nvSpPr>
          <p:cNvPr id="124937" name="Rectangle 9"/>
          <p:cNvSpPr>
            <a:spLocks noChangeArrowheads="1"/>
          </p:cNvSpPr>
          <p:nvPr/>
        </p:nvSpPr>
        <p:spPr bwMode="auto">
          <a:xfrm>
            <a:off x="2514600" y="5029200"/>
            <a:ext cx="609600" cy="463846"/>
          </a:xfrm>
          <a:prstGeom prst="rect">
            <a:avLst/>
          </a:prstGeom>
          <a:noFill/>
          <a:ln w="31750">
            <a:noFill/>
            <a:miter lim="800000"/>
            <a:headEnd type="none" w="lg" len="lg"/>
            <a:tailEnd type="none" w="lg" len="lg"/>
          </a:ln>
        </p:spPr>
        <p:txBody>
          <a:bodyPr lIns="90000" tIns="46800" rIns="90000" bIns="4680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大</a:t>
            </a:r>
          </a:p>
        </p:txBody>
      </p:sp>
      <p:sp>
        <p:nvSpPr>
          <p:cNvPr id="124938" name="Rectangle 10"/>
          <p:cNvSpPr>
            <a:spLocks noChangeArrowheads="1"/>
          </p:cNvSpPr>
          <p:nvPr/>
        </p:nvSpPr>
        <p:spPr bwMode="auto">
          <a:xfrm>
            <a:off x="5257800" y="5029200"/>
            <a:ext cx="609600" cy="463846"/>
          </a:xfrm>
          <a:prstGeom prst="rect">
            <a:avLst/>
          </a:prstGeom>
          <a:noFill/>
          <a:ln w="31750">
            <a:noFill/>
            <a:miter lim="800000"/>
            <a:headEnd type="none" w="lg" len="lg"/>
            <a:tailEnd type="none" w="lg" len="lg"/>
          </a:ln>
        </p:spPr>
        <p:txBody>
          <a:bodyPr lIns="90000" tIns="46800" rIns="90000" bIns="4680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大</a:t>
            </a:r>
          </a:p>
        </p:txBody>
      </p:sp>
      <p:sp>
        <p:nvSpPr>
          <p:cNvPr id="124939" name="Rectangle 11"/>
          <p:cNvSpPr>
            <a:spLocks noChangeArrowheads="1"/>
          </p:cNvSpPr>
          <p:nvPr/>
        </p:nvSpPr>
        <p:spPr bwMode="auto">
          <a:xfrm>
            <a:off x="6781800" y="5029200"/>
            <a:ext cx="609600" cy="463846"/>
          </a:xfrm>
          <a:prstGeom prst="rect">
            <a:avLst/>
          </a:prstGeom>
          <a:noFill/>
          <a:ln w="31750">
            <a:noFill/>
            <a:miter lim="800000"/>
            <a:headEnd type="none" w="lg" len="lg"/>
            <a:tailEnd type="none" w="lg" len="lg"/>
          </a:ln>
        </p:spPr>
        <p:txBody>
          <a:bodyPr lIns="90000" tIns="46800" rIns="90000" bIns="4680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同</a:t>
            </a:r>
          </a:p>
        </p:txBody>
      </p:sp>
      <p:pic>
        <p:nvPicPr>
          <p:cNvPr id="4097" name="Picture 1" descr="D:\我的文档\Pictures\114.pn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52400" y="304800"/>
            <a:ext cx="8686800" cy="4206875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49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49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49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49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249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24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249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249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4932" grpId="0"/>
      <p:bldP spid="124933" grpId="0"/>
      <p:bldP spid="124934" grpId="0"/>
      <p:bldP spid="124935" grpId="0"/>
      <p:bldP spid="124936" grpId="0"/>
      <p:bldP spid="124937" grpId="0"/>
      <p:bldP spid="124938" grpId="0"/>
      <p:bldP spid="12493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4" descr="IMG_20161124_083806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>
    <p:wip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4" descr="IMG_20161124_083904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>
    <p:wip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ontrols>
      <mc:AlternateContent xmlns:mc="http://schemas.openxmlformats.org/markup-compatibility/2006">
        <mc:Choice xmlns:v="urn:schemas-microsoft-com:vml" Requires="v">
          <p:control spid="1041" name="ShockwaveFlash1" r:id="rId2" imgW="8992379" imgH="5638095"/>
        </mc:Choice>
        <mc:Fallback>
          <p:control name="ShockwaveFlash1" r:id="rId2" imgW="8992379" imgH="5638095">
            <p:pic>
              <p:nvPicPr>
                <p:cNvPr id="0" name="ShockwaveFlash1"/>
                <p:cNvPicPr>
                  <a:picLocks noChangeArrowheads="1" noChangeShapeType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88900" y="457200"/>
                  <a:ext cx="8991600" cy="563880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</p:controls>
  </p:cSld>
  <p:clrMapOvr>
    <a:masterClrMapping/>
  </p:clrMapOvr>
  <p:transition>
    <p:cover dir="d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【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实验结论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】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凸透镜成像规律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371600"/>
            <a:ext cx="8458200" cy="5029200"/>
          </a:xfrm>
        </p:spPr>
        <p:txBody>
          <a:bodyPr/>
          <a:lstStyle/>
          <a:p>
            <a:pPr marL="609600" indent="-609600" eaLnBrk="1" hangingPunct="1">
              <a:buFontTx/>
              <a:buNone/>
            </a:pP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u&gt;2f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2f&gt;v&gt;f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，倒、小、实、异，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u&gt;v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</a:t>
            </a:r>
          </a:p>
          <a:p>
            <a:pPr marL="609600" indent="-609600" eaLnBrk="1" hangingPunct="1">
              <a:buFontTx/>
              <a:buNone/>
            </a:pP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u=2f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 =2f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，倒、等、实、异，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u=v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</a:t>
            </a:r>
          </a:p>
          <a:p>
            <a:pPr marL="609600" indent="-609600" eaLnBrk="1" hangingPunct="1">
              <a:buFontTx/>
              <a:buNone/>
            </a:pP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2f&gt; u&gt;f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 &gt;2f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，倒、大、实、异，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u&lt;v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</a:t>
            </a:r>
          </a:p>
          <a:p>
            <a:pPr marL="609600" indent="-609600" eaLnBrk="1" hangingPunct="1">
              <a:buFontTx/>
              <a:buNone/>
            </a:pP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4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u=f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，不成像，成平行光射出。</a:t>
            </a:r>
          </a:p>
          <a:p>
            <a:pPr marL="609600" indent="-609600" eaLnBrk="1" hangingPunct="1">
              <a:buFontTx/>
              <a:buNone/>
            </a:pP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5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u&lt;f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，正、大、虚、同，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u&gt;v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2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2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24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24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24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24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24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24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24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24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6" descr="图片1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8195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81000" y="914400"/>
            <a:ext cx="8610600" cy="1676400"/>
          </a:xfrm>
        </p:spPr>
        <p:txBody>
          <a:bodyPr/>
          <a:lstStyle/>
          <a:p>
            <a:pPr eaLnBrk="1" hangingPunct="1"/>
            <a:r>
              <a:rPr lang="zh-CN" altLang="en-US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第五章 透镜及其应用</a:t>
            </a:r>
            <a:r>
              <a:rPr lang="zh-CN" altLang="en-US" sz="3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/>
            </a:r>
            <a:br>
              <a:rPr lang="zh-CN" altLang="en-US" sz="3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</a:br>
            <a:r>
              <a:rPr lang="zh-CN" altLang="en-US" sz="4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第</a:t>
            </a:r>
            <a:r>
              <a:rPr lang="en-US" altLang="zh-CN" sz="4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  <a:r>
              <a:rPr lang="zh-CN" altLang="en-US" sz="4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节 凸透镜成像规律</a:t>
            </a:r>
            <a:r>
              <a:rPr lang="en-US" altLang="zh-CN" sz="4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/>
            </a:r>
            <a:br>
              <a:rPr lang="en-US" altLang="zh-CN" sz="4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</a:br>
            <a:r>
              <a:rPr lang="zh-CN" altLang="en-US" sz="3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（第</a:t>
            </a:r>
            <a:r>
              <a:rPr lang="en-US" altLang="zh-CN" sz="3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3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课时）</a:t>
            </a:r>
          </a:p>
        </p:txBody>
      </p:sp>
      <p:sp>
        <p:nvSpPr>
          <p:cNvPr id="8198" name="TextBox 3"/>
          <p:cNvSpPr txBox="1">
            <a:spLocks noChangeArrowheads="1"/>
          </p:cNvSpPr>
          <p:nvPr/>
        </p:nvSpPr>
        <p:spPr bwMode="auto">
          <a:xfrm>
            <a:off x="161925" y="376238"/>
            <a:ext cx="7069138" cy="3968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kumimoji="1" lang="zh-CN" altLang="en-US" sz="2000" b="1">
                <a:solidFill>
                  <a:srgbClr val="11111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义务教育教科书  物理  八年级  上册</a:t>
            </a:r>
          </a:p>
        </p:txBody>
      </p:sp>
    </p:spTree>
  </p:cSld>
  <p:clrMapOvr>
    <a:masterClrMapping/>
  </p:clrMapOvr>
  <p:transition>
    <p:cover dir="d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5334000" cy="715963"/>
          </a:xfrm>
        </p:spPr>
        <p:txBody>
          <a:bodyPr/>
          <a:lstStyle/>
          <a:p>
            <a:pPr algn="l" eaLnBrk="1" hangingPunct="1"/>
            <a:r>
              <a:rPr lang="en-US" altLang="zh-CN" sz="40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【</a:t>
            </a:r>
            <a:r>
              <a:rPr lang="zh-CN" altLang="en-US" sz="40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分组讨论</a:t>
            </a:r>
            <a:r>
              <a:rPr lang="en-US" altLang="zh-CN" sz="40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】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981075"/>
            <a:ext cx="8229600" cy="54864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．凸透镜成像时实像特点是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___________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，虚像特点是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___________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．凸透镜成像时虚像和实像的分界点在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，放大实像和缩小实像的分界点在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_________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．凸透镜在成实像时，物距减小时像距变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，像变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；成虚像时，物距减小时像距变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，像变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4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．凸透镜成像时，如果无论怎么移动光屏，光屏上不成像，可能的原因是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__________________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5562600" y="985838"/>
            <a:ext cx="2819400" cy="46196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倒立的</a:t>
            </a:r>
            <a:r>
              <a:rPr lang="en-US" altLang="zh-CN" sz="2400" b="1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,</a:t>
            </a:r>
            <a:r>
              <a:rPr lang="zh-CN" altLang="en-US" sz="2400" b="1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物像异侧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971800" y="1362075"/>
            <a:ext cx="3962400" cy="4619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正立放大的，物像同侧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7543800" y="1905000"/>
            <a:ext cx="1066800" cy="5238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焦点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6553200" y="2362200"/>
            <a:ext cx="2133600" cy="5238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二倍焦距处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838200" y="3276600"/>
            <a:ext cx="914400" cy="5238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大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3048000" y="3352800"/>
            <a:ext cx="914400" cy="5238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大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2133600" y="3733800"/>
            <a:ext cx="914400" cy="5238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小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4267200" y="3733800"/>
            <a:ext cx="914400" cy="5238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小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838200" y="5276850"/>
            <a:ext cx="7696200" cy="12001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烛焰、凸透镜、光屏三者中心不在同一高度；</a:t>
            </a:r>
            <a:endParaRPr lang="en-US" altLang="zh-CN" sz="2400" b="1">
              <a:solidFill>
                <a:srgbClr val="FF0000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r>
              <a:rPr lang="zh-CN" altLang="en-US" sz="2400" b="1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光具座太短；凸透镜焦距太长；蜡烛放在焦点处；蜡烛放在一倍焦距以内</a:t>
            </a:r>
            <a:r>
              <a:rPr lang="en-US" altLang="zh-CN" sz="2400" b="1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……</a:t>
            </a:r>
            <a:endParaRPr lang="zh-CN" altLang="en-US" sz="2400" b="1">
              <a:solidFill>
                <a:srgbClr val="FF0000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pic>
        <p:nvPicPr>
          <p:cNvPr id="25604" name="New picture" hidden="1"/>
          <p:cNvPicPr/>
          <p:nvPr/>
        </p:nvPicPr>
        <p:blipFill>
          <a:blip r:embed="rId2"/>
          <a:stretch>
            <a:fillRect/>
          </a:stretch>
        </p:blipFill>
        <p:spPr>
          <a:xfrm>
            <a:off x="11722100" y="11620500"/>
            <a:ext cx="406400" cy="393700"/>
          </a:xfrm>
          <a:prstGeom prst="cube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pPr eaLnBrk="1" hangingPunct="1"/>
            <a:r>
              <a:rPr lang="zh-CN" altLang="en-US" sz="4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实验探究凸透镜成像规律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143000"/>
            <a:ext cx="8839200" cy="2286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Clr>
                <a:schemeClr val="bg1"/>
              </a:buClr>
              <a:buFontTx/>
              <a:buNone/>
            </a:pPr>
            <a:r>
              <a:rPr lang="en-US" altLang="zh-CN" sz="2800" b="1" smtClean="0">
                <a:solidFill>
                  <a:srgbClr val="0D0D0D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【</a:t>
            </a:r>
            <a:r>
              <a:rPr lang="zh-CN" altLang="en-US" sz="2800" b="1" smtClean="0">
                <a:solidFill>
                  <a:srgbClr val="0D0D0D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提出问题</a:t>
            </a:r>
            <a:r>
              <a:rPr lang="en-US" altLang="zh-CN" sz="2800" b="1" smtClean="0">
                <a:solidFill>
                  <a:srgbClr val="0D0D0D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】</a:t>
            </a:r>
          </a:p>
          <a:p>
            <a:pPr eaLnBrk="1" hangingPunct="1">
              <a:lnSpc>
                <a:spcPct val="90000"/>
              </a:lnSpc>
              <a:buClr>
                <a:schemeClr val="bg1"/>
              </a:buClr>
            </a:pPr>
            <a:r>
              <a:rPr lang="zh-CN" altLang="en-US" sz="2800" b="1" smtClean="0">
                <a:solidFill>
                  <a:srgbClr val="0D0D0D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像的虚实、大小、倒正、同异侧跟物距和像距有什么关系呢？</a:t>
            </a:r>
          </a:p>
          <a:p>
            <a:pPr eaLnBrk="1" hangingPunct="1">
              <a:lnSpc>
                <a:spcPct val="90000"/>
              </a:lnSpc>
              <a:buClr>
                <a:schemeClr val="bg1"/>
              </a:buClr>
              <a:buFontTx/>
              <a:buNone/>
            </a:pP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【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猜想与假设</a:t>
            </a: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】……</a:t>
            </a:r>
          </a:p>
          <a:p>
            <a:pPr eaLnBrk="1" hangingPunct="1">
              <a:lnSpc>
                <a:spcPct val="90000"/>
              </a:lnSpc>
              <a:buClr>
                <a:schemeClr val="bg1"/>
              </a:buClr>
              <a:buFontTx/>
              <a:buNone/>
            </a:pP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【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实验设计</a:t>
            </a: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】</a:t>
            </a:r>
          </a:p>
        </p:txBody>
      </p:sp>
      <p:grpSp>
        <p:nvGrpSpPr>
          <p:cNvPr id="2" name="Group 30"/>
          <p:cNvGrpSpPr/>
          <p:nvPr/>
        </p:nvGrpSpPr>
        <p:grpSpPr>
          <a:xfrm>
            <a:off x="762000" y="3811588"/>
            <a:ext cx="7777163" cy="2414588"/>
            <a:chOff x="624" y="2409"/>
            <a:chExt cx="4899" cy="1521"/>
          </a:xfrm>
        </p:grpSpPr>
        <p:sp>
          <p:nvSpPr>
            <p:cNvPr id="9221" name="Line 4"/>
            <p:cNvSpPr>
              <a:spLocks noChangeShapeType="1"/>
            </p:cNvSpPr>
            <p:nvPr/>
          </p:nvSpPr>
          <p:spPr bwMode="auto">
            <a:xfrm>
              <a:off x="1101" y="2804"/>
              <a:ext cx="181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tailEnd type="triangle" w="med" len="lg"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grpSp>
          <p:nvGrpSpPr>
            <p:cNvPr id="9222" name="Group 5"/>
            <p:cNvGrpSpPr/>
            <p:nvPr/>
          </p:nvGrpSpPr>
          <p:grpSpPr>
            <a:xfrm>
              <a:off x="624" y="2860"/>
              <a:ext cx="4899" cy="1010"/>
              <a:chOff x="453" y="2571"/>
              <a:chExt cx="4899" cy="1010"/>
            </a:xfrm>
          </p:grpSpPr>
          <p:sp>
            <p:nvSpPr>
              <p:cNvPr id="9232" name="Oval 6"/>
              <p:cNvSpPr>
                <a:spLocks noChangeArrowheads="1"/>
              </p:cNvSpPr>
              <p:nvPr/>
            </p:nvSpPr>
            <p:spPr bwMode="auto">
              <a:xfrm>
                <a:off x="3061" y="2571"/>
                <a:ext cx="136" cy="649"/>
              </a:xfrm>
              <a:prstGeom prst="ellipse">
                <a:avLst/>
              </a:prstGeom>
              <a:solidFill>
                <a:srgbClr val="C5F4FF"/>
              </a:solidFill>
              <a:ln w="9525">
                <a:solidFill>
                  <a:srgbClr val="00C4F2"/>
                </a:solidFill>
                <a:round/>
              </a:ln>
            </p:spPr>
            <p:txBody>
              <a:bodyPr wrap="none" anchor="ctr"/>
              <a:lstStyle/>
              <a:p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9233" name="Line 7"/>
              <p:cNvSpPr>
                <a:spLocks noChangeShapeType="1"/>
              </p:cNvSpPr>
              <p:nvPr/>
            </p:nvSpPr>
            <p:spPr bwMode="auto">
              <a:xfrm>
                <a:off x="453" y="2895"/>
                <a:ext cx="4899" cy="0"/>
              </a:xfrm>
              <a:prstGeom prst="line">
                <a:avLst/>
              </a:prstGeom>
              <a:noFill/>
              <a:ln w="28575">
                <a:solidFill>
                  <a:schemeClr val="tx2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9234" name="Oval 8"/>
              <p:cNvSpPr>
                <a:spLocks noChangeArrowheads="1"/>
              </p:cNvSpPr>
              <p:nvPr/>
            </p:nvSpPr>
            <p:spPr bwMode="auto">
              <a:xfrm>
                <a:off x="2222" y="2872"/>
                <a:ext cx="45" cy="46"/>
              </a:xfrm>
              <a:prstGeom prst="ellipse">
                <a:avLst/>
              </a:prstGeom>
              <a:solidFill>
                <a:srgbClr val="FF0000"/>
              </a:solidFill>
              <a:ln w="9525">
                <a:noFill/>
                <a:round/>
              </a:ln>
            </p:spPr>
            <p:txBody>
              <a:bodyPr wrap="none" anchor="ctr"/>
              <a:lstStyle/>
              <a:p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9235" name="Oval 9"/>
              <p:cNvSpPr>
                <a:spLocks noChangeArrowheads="1"/>
              </p:cNvSpPr>
              <p:nvPr/>
            </p:nvSpPr>
            <p:spPr bwMode="auto">
              <a:xfrm>
                <a:off x="1292" y="2872"/>
                <a:ext cx="45" cy="46"/>
              </a:xfrm>
              <a:prstGeom prst="ellipse">
                <a:avLst/>
              </a:prstGeom>
              <a:solidFill>
                <a:srgbClr val="FF0000"/>
              </a:solidFill>
              <a:ln w="9525">
                <a:noFill/>
                <a:round/>
              </a:ln>
            </p:spPr>
            <p:txBody>
              <a:bodyPr wrap="none" anchor="ctr"/>
              <a:lstStyle/>
              <a:p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9236" name="Oval 10"/>
              <p:cNvSpPr>
                <a:spLocks noChangeArrowheads="1"/>
              </p:cNvSpPr>
              <p:nvPr/>
            </p:nvSpPr>
            <p:spPr bwMode="auto">
              <a:xfrm>
                <a:off x="3107" y="2872"/>
                <a:ext cx="45" cy="46"/>
              </a:xfrm>
              <a:prstGeom prst="ellipse">
                <a:avLst/>
              </a:prstGeom>
              <a:solidFill>
                <a:srgbClr val="FF0000"/>
              </a:solidFill>
              <a:ln w="9525">
                <a:noFill/>
                <a:round/>
              </a:ln>
            </p:spPr>
            <p:txBody>
              <a:bodyPr wrap="none" anchor="ctr"/>
              <a:lstStyle/>
              <a:p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9237" name="Line 11"/>
              <p:cNvSpPr>
                <a:spLocks noChangeShapeType="1"/>
              </p:cNvSpPr>
              <p:nvPr/>
            </p:nvSpPr>
            <p:spPr bwMode="auto">
              <a:xfrm flipH="1">
                <a:off x="2245" y="3105"/>
                <a:ext cx="0" cy="115"/>
              </a:xfrm>
              <a:prstGeom prst="line">
                <a:avLst/>
              </a:prstGeom>
              <a:noFill/>
              <a:ln w="19050">
                <a:solidFill>
                  <a:schemeClr val="tx2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9238" name="Line 12"/>
              <p:cNvSpPr>
                <a:spLocks noChangeShapeType="1"/>
              </p:cNvSpPr>
              <p:nvPr/>
            </p:nvSpPr>
            <p:spPr bwMode="auto">
              <a:xfrm flipH="1">
                <a:off x="3129" y="3105"/>
                <a:ext cx="0" cy="115"/>
              </a:xfrm>
              <a:prstGeom prst="line">
                <a:avLst/>
              </a:prstGeom>
              <a:noFill/>
              <a:ln w="19050">
                <a:solidFill>
                  <a:schemeClr val="tx2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9239" name="Line 13"/>
              <p:cNvSpPr>
                <a:spLocks noChangeShapeType="1"/>
              </p:cNvSpPr>
              <p:nvPr/>
            </p:nvSpPr>
            <p:spPr bwMode="auto">
              <a:xfrm>
                <a:off x="2245" y="3151"/>
                <a:ext cx="884" cy="0"/>
              </a:xfrm>
              <a:prstGeom prst="line">
                <a:avLst/>
              </a:prstGeom>
              <a:noFill/>
              <a:ln w="25400">
                <a:solidFill>
                  <a:schemeClr val="tx2"/>
                </a:solidFill>
                <a:round/>
                <a:headEnd type="stealth" w="med" len="lg"/>
                <a:tailEnd type="stealth" w="med" len="lg"/>
              </a:ln>
            </p:spPr>
            <p:txBody>
              <a:bodyPr/>
              <a:lstStyle/>
              <a:p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9240" name="Text Box 14"/>
              <p:cNvSpPr txBox="1">
                <a:spLocks noChangeArrowheads="1"/>
              </p:cNvSpPr>
              <p:nvPr/>
            </p:nvSpPr>
            <p:spPr bwMode="auto">
              <a:xfrm>
                <a:off x="2539" y="3015"/>
                <a:ext cx="182" cy="271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</a:ln>
            </p:spPr>
            <p:txBody>
              <a:bodyPr lIns="0" tIns="0" rIns="0" bIns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800" b="1" i="1">
                    <a:solidFill>
                      <a:schemeClr val="tx2"/>
                    </a:solidFill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 </a:t>
                </a:r>
                <a:r>
                  <a:rPr lang="en-US" altLang="zh-CN" sz="2800" i="1">
                    <a:solidFill>
                      <a:schemeClr val="tx2"/>
                    </a:solidFill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f</a:t>
                </a:r>
              </a:p>
            </p:txBody>
          </p:sp>
          <p:sp>
            <p:nvSpPr>
              <p:cNvPr id="9241" name="Text Box 15"/>
              <p:cNvSpPr txBox="1">
                <a:spLocks noChangeArrowheads="1"/>
              </p:cNvSpPr>
              <p:nvPr/>
            </p:nvSpPr>
            <p:spPr bwMode="auto">
              <a:xfrm>
                <a:off x="2199" y="2617"/>
                <a:ext cx="204" cy="269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lIns="0" tIns="0" rIns="0" bIns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800" b="1">
                    <a:solidFill>
                      <a:schemeClr val="tx2"/>
                    </a:solidFill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F</a:t>
                </a:r>
              </a:p>
            </p:txBody>
          </p:sp>
          <p:sp>
            <p:nvSpPr>
              <p:cNvPr id="9242" name="Text Box 16"/>
              <p:cNvSpPr txBox="1">
                <a:spLocks noChangeArrowheads="1"/>
              </p:cNvSpPr>
              <p:nvPr/>
            </p:nvSpPr>
            <p:spPr bwMode="auto">
              <a:xfrm>
                <a:off x="3197" y="2663"/>
                <a:ext cx="204" cy="269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lIns="0" tIns="0" rIns="0" bIns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800" b="1">
                    <a:solidFill>
                      <a:schemeClr val="tx2"/>
                    </a:solidFill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O</a:t>
                </a:r>
              </a:p>
            </p:txBody>
          </p:sp>
          <p:sp>
            <p:nvSpPr>
              <p:cNvPr id="9243" name="Text Box 17"/>
              <p:cNvSpPr txBox="1">
                <a:spLocks noChangeArrowheads="1"/>
              </p:cNvSpPr>
              <p:nvPr/>
            </p:nvSpPr>
            <p:spPr bwMode="auto">
              <a:xfrm>
                <a:off x="2857" y="3312"/>
                <a:ext cx="816" cy="269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lIns="0" tIns="0" rIns="0" bIns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zh-CN" altLang="en-US" sz="2800" b="1">
                    <a:solidFill>
                      <a:schemeClr val="tx2"/>
                    </a:solidFill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凸透镜</a:t>
                </a:r>
              </a:p>
            </p:txBody>
          </p:sp>
        </p:grpSp>
        <p:grpSp>
          <p:nvGrpSpPr>
            <p:cNvPr id="9223" name="Group 18"/>
            <p:cNvGrpSpPr/>
            <p:nvPr/>
          </p:nvGrpSpPr>
          <p:grpSpPr>
            <a:xfrm>
              <a:off x="964" y="2895"/>
              <a:ext cx="476" cy="567"/>
              <a:chOff x="793" y="2727"/>
              <a:chExt cx="476" cy="567"/>
            </a:xfrm>
          </p:grpSpPr>
          <p:sp>
            <p:nvSpPr>
              <p:cNvPr id="9230" name="Text Box 19"/>
              <p:cNvSpPr txBox="1">
                <a:spLocks noChangeArrowheads="1"/>
              </p:cNvSpPr>
              <p:nvPr/>
            </p:nvSpPr>
            <p:spPr bwMode="auto">
              <a:xfrm>
                <a:off x="793" y="3025"/>
                <a:ext cx="476" cy="269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lIns="0" tIns="0" rIns="0" bIns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zh-CN" altLang="en-US" sz="2800" b="1">
                    <a:solidFill>
                      <a:schemeClr val="tx2"/>
                    </a:solidFill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物体</a:t>
                </a:r>
              </a:p>
            </p:txBody>
          </p:sp>
          <p:sp>
            <p:nvSpPr>
              <p:cNvPr id="9231" name="AutoShape 20"/>
              <p:cNvSpPr>
                <a:spLocks noChangeArrowheads="1"/>
              </p:cNvSpPr>
              <p:nvPr/>
            </p:nvSpPr>
            <p:spPr bwMode="auto">
              <a:xfrm>
                <a:off x="952" y="2727"/>
                <a:ext cx="113" cy="278"/>
              </a:xfrm>
              <a:prstGeom prst="upArrow">
                <a:avLst>
                  <a:gd name="adj1" fmla="val 50000"/>
                  <a:gd name="adj2" fmla="val 61504"/>
                </a:avLst>
              </a:prstGeom>
              <a:solidFill>
                <a:srgbClr val="FF0000"/>
              </a:solidFill>
              <a:ln w="9525">
                <a:solidFill>
                  <a:schemeClr val="tx2"/>
                </a:solidFill>
                <a:miter lim="800000"/>
              </a:ln>
            </p:spPr>
            <p:txBody>
              <a:bodyPr vert="eaVert" wrap="none" anchor="ctr"/>
              <a:lstStyle/>
              <a:p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  <p:sp>
          <p:nvSpPr>
            <p:cNvPr id="9224" name="AutoShape 21"/>
            <p:cNvSpPr>
              <a:spLocks noChangeArrowheads="1"/>
            </p:cNvSpPr>
            <p:nvPr/>
          </p:nvSpPr>
          <p:spPr bwMode="auto">
            <a:xfrm>
              <a:off x="1849" y="2901"/>
              <a:ext cx="114" cy="278"/>
            </a:xfrm>
            <a:prstGeom prst="upArrow">
              <a:avLst>
                <a:gd name="adj1" fmla="val 50000"/>
                <a:gd name="adj2" fmla="val 60965"/>
              </a:avLst>
            </a:prstGeom>
            <a:solidFill>
              <a:srgbClr val="FFCCCC"/>
            </a:solidFill>
            <a:ln w="9525">
              <a:solidFill>
                <a:schemeClr val="bg2"/>
              </a:solidFill>
              <a:miter lim="800000"/>
            </a:ln>
          </p:spPr>
          <p:txBody>
            <a:bodyPr vert="eaVert" wrap="none" anchor="ctr"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9225" name="AutoShape 22"/>
            <p:cNvSpPr>
              <a:spLocks noChangeArrowheads="1"/>
            </p:cNvSpPr>
            <p:nvPr/>
          </p:nvSpPr>
          <p:spPr bwMode="auto">
            <a:xfrm>
              <a:off x="2620" y="2901"/>
              <a:ext cx="114" cy="278"/>
            </a:xfrm>
            <a:prstGeom prst="upArrow">
              <a:avLst>
                <a:gd name="adj1" fmla="val 50000"/>
                <a:gd name="adj2" fmla="val 60965"/>
              </a:avLst>
            </a:prstGeom>
            <a:solidFill>
              <a:srgbClr val="FFCCCC"/>
            </a:solidFill>
            <a:ln w="9525">
              <a:solidFill>
                <a:schemeClr val="bg2"/>
              </a:solidFill>
              <a:miter lim="800000"/>
            </a:ln>
          </p:spPr>
          <p:txBody>
            <a:bodyPr vert="eaVert" wrap="none" anchor="ctr"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9226" name="Text Box 23"/>
            <p:cNvSpPr txBox="1">
              <a:spLocks noChangeArrowheads="1"/>
            </p:cNvSpPr>
            <p:nvPr/>
          </p:nvSpPr>
          <p:spPr bwMode="auto">
            <a:xfrm>
              <a:off x="1320" y="2856"/>
              <a:ext cx="384" cy="36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zh-CN" sz="3200" b="1">
                  <a:solidFill>
                    <a:schemeClr val="tx2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P</a:t>
              </a:r>
            </a:p>
          </p:txBody>
        </p:sp>
        <p:grpSp>
          <p:nvGrpSpPr>
            <p:cNvPr id="9227" name="Group 25"/>
            <p:cNvGrpSpPr/>
            <p:nvPr/>
          </p:nvGrpSpPr>
          <p:grpSpPr>
            <a:xfrm>
              <a:off x="4560" y="2409"/>
              <a:ext cx="521" cy="1521"/>
              <a:chOff x="4309" y="2409"/>
              <a:chExt cx="521" cy="1156"/>
            </a:xfrm>
          </p:grpSpPr>
          <p:sp>
            <p:nvSpPr>
              <p:cNvPr id="9228" name="Text Box 26"/>
              <p:cNvSpPr txBox="1">
                <a:spLocks noChangeArrowheads="1"/>
              </p:cNvSpPr>
              <p:nvPr/>
            </p:nvSpPr>
            <p:spPr bwMode="auto">
              <a:xfrm>
                <a:off x="4309" y="3359"/>
                <a:ext cx="521" cy="206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lIns="0" tIns="0" rIns="0" bIns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zh-CN" altLang="en-US" sz="2800" b="1">
                    <a:solidFill>
                      <a:schemeClr val="tx2"/>
                    </a:solidFill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光屏</a:t>
                </a:r>
              </a:p>
            </p:txBody>
          </p:sp>
          <p:sp>
            <p:nvSpPr>
              <p:cNvPr id="9229" name="Line 27"/>
              <p:cNvSpPr>
                <a:spLocks noChangeShapeType="1"/>
              </p:cNvSpPr>
              <p:nvPr/>
            </p:nvSpPr>
            <p:spPr bwMode="auto">
              <a:xfrm flipH="1">
                <a:off x="4558" y="2409"/>
                <a:ext cx="0" cy="973"/>
              </a:xfrm>
              <a:prstGeom prst="line">
                <a:avLst/>
              </a:prstGeom>
              <a:noFill/>
              <a:ln w="38100">
                <a:solidFill>
                  <a:srgbClr val="00CCFF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4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4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4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4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42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42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5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965200" y="3606800"/>
            <a:ext cx="6070600" cy="2308225"/>
          </a:xfrm>
          <a:prstGeom prst="rect">
            <a:avLst/>
          </a:prstGeom>
          <a:noFill/>
          <a:ln w="31750">
            <a:noFill/>
            <a:miter lim="800000"/>
            <a:headEnd type="none" w="lg" len="lg"/>
            <a:tailEnd type="none" w="lg" len="lg"/>
          </a:ln>
        </p:spPr>
      </p:pic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6248400" cy="639762"/>
          </a:xfrm>
        </p:spPr>
        <p:txBody>
          <a:bodyPr/>
          <a:lstStyle/>
          <a:p>
            <a:pPr algn="l" eaLnBrk="1" hangingPunct="1"/>
            <a:r>
              <a:rPr lang="en-US" altLang="zh-CN" sz="32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40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zh-CN" altLang="en-US" sz="32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基本概念</a:t>
            </a:r>
          </a:p>
        </p:txBody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6800" y="990600"/>
            <a:ext cx="7543800" cy="27432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Clr>
                <a:schemeClr val="bg1"/>
              </a:buClr>
            </a:pP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：</a:t>
            </a: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___________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；</a:t>
            </a:r>
          </a:p>
          <a:p>
            <a:pPr eaLnBrk="1" hangingPunct="1">
              <a:lnSpc>
                <a:spcPct val="80000"/>
              </a:lnSpc>
              <a:buClr>
                <a:schemeClr val="bg1"/>
              </a:buClr>
            </a:pP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2f 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： </a:t>
            </a: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__________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；</a:t>
            </a:r>
          </a:p>
          <a:p>
            <a:pPr eaLnBrk="1" hangingPunct="1">
              <a:lnSpc>
                <a:spcPct val="80000"/>
              </a:lnSpc>
              <a:buClr>
                <a:schemeClr val="bg1"/>
              </a:buClr>
            </a:pP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 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：</a:t>
            </a: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_________________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；</a:t>
            </a:r>
          </a:p>
          <a:p>
            <a:pPr eaLnBrk="1" hangingPunct="1">
              <a:lnSpc>
                <a:spcPct val="80000"/>
              </a:lnSpc>
              <a:buClr>
                <a:schemeClr val="bg1"/>
              </a:buClr>
            </a:pP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P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（或</a:t>
            </a: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2F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 </a:t>
            </a: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___________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；</a:t>
            </a:r>
          </a:p>
          <a:p>
            <a:pPr eaLnBrk="1" hangingPunct="1">
              <a:lnSpc>
                <a:spcPct val="80000"/>
              </a:lnSpc>
              <a:buClr>
                <a:schemeClr val="bg1"/>
              </a:buClr>
            </a:pPr>
            <a:r>
              <a:rPr lang="en-US" altLang="zh-CN" sz="28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u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：</a:t>
            </a:r>
            <a:r>
              <a:rPr lang="en-US" altLang="zh-CN" sz="28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____________________________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</a:t>
            </a:r>
          </a:p>
          <a:p>
            <a:pPr eaLnBrk="1" hangingPunct="1">
              <a:lnSpc>
                <a:spcPct val="80000"/>
              </a:lnSpc>
              <a:buClr>
                <a:schemeClr val="bg1"/>
              </a:buClr>
            </a:pPr>
            <a:r>
              <a:rPr lang="en-US" altLang="zh-CN" sz="28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：</a:t>
            </a:r>
            <a:r>
              <a:rPr lang="en-US" altLang="zh-CN" sz="28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____________________________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</a:t>
            </a:r>
          </a:p>
        </p:txBody>
      </p:sp>
      <p:sp>
        <p:nvSpPr>
          <p:cNvPr id="11269" name="Line 5"/>
          <p:cNvSpPr>
            <a:spLocks noChangeShapeType="1"/>
          </p:cNvSpPr>
          <p:nvPr/>
        </p:nvSpPr>
        <p:spPr bwMode="auto">
          <a:xfrm flipH="1">
            <a:off x="3263900" y="4722813"/>
            <a:ext cx="0" cy="457200"/>
          </a:xfrm>
          <a:prstGeom prst="line">
            <a:avLst/>
          </a:prstGeom>
          <a:noFill/>
          <a:ln w="31750">
            <a:solidFill>
              <a:srgbClr val="FF0000"/>
            </a:solidFill>
            <a:round/>
          </a:ln>
        </p:spPr>
        <p:txBody>
          <a:bodyPr/>
          <a:lstStyle/>
          <a:p>
            <a:endParaRPr lang="zh-CN" altLang="en-US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1270" name="Line 6"/>
          <p:cNvSpPr>
            <a:spLocks noChangeShapeType="1"/>
          </p:cNvSpPr>
          <p:nvPr/>
        </p:nvSpPr>
        <p:spPr bwMode="auto">
          <a:xfrm>
            <a:off x="3276600" y="4876800"/>
            <a:ext cx="914400" cy="0"/>
          </a:xfrm>
          <a:prstGeom prst="line">
            <a:avLst/>
          </a:prstGeom>
          <a:noFill/>
          <a:ln w="34925">
            <a:solidFill>
              <a:srgbClr val="FF0000"/>
            </a:solidFill>
            <a:round/>
            <a:headEnd type="stealth" w="lg" len="lg"/>
            <a:tailEnd type="stealth" w="lg" len="lg"/>
          </a:ln>
        </p:spPr>
        <p:txBody>
          <a:bodyPr/>
          <a:lstStyle/>
          <a:p>
            <a:endParaRPr lang="zh-CN" altLang="en-US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1271" name="Text Box 7"/>
          <p:cNvSpPr txBox="1">
            <a:spLocks noChangeArrowheads="1"/>
          </p:cNvSpPr>
          <p:nvPr/>
        </p:nvSpPr>
        <p:spPr bwMode="auto">
          <a:xfrm>
            <a:off x="3568700" y="4622800"/>
            <a:ext cx="304800" cy="396875"/>
          </a:xfrm>
          <a:prstGeom prst="rect">
            <a:avLst/>
          </a:prstGeom>
          <a:solidFill>
            <a:schemeClr val="bg1"/>
          </a:solidFill>
          <a:ln w="1587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00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</a:p>
        </p:txBody>
      </p:sp>
      <p:grpSp>
        <p:nvGrpSpPr>
          <p:cNvPr id="2" name="Group 22"/>
          <p:cNvGrpSpPr/>
          <p:nvPr/>
        </p:nvGrpSpPr>
        <p:grpSpPr>
          <a:xfrm>
            <a:off x="2286000" y="3886200"/>
            <a:ext cx="1905000" cy="1295400"/>
            <a:chOff x="1824" y="2880"/>
            <a:chExt cx="1200" cy="816"/>
          </a:xfrm>
        </p:grpSpPr>
        <p:sp>
          <p:nvSpPr>
            <p:cNvPr id="10265" name="Line 8"/>
            <p:cNvSpPr>
              <a:spLocks noChangeShapeType="1"/>
            </p:cNvSpPr>
            <p:nvPr/>
          </p:nvSpPr>
          <p:spPr bwMode="auto">
            <a:xfrm flipH="1" flipV="1">
              <a:off x="1824" y="2880"/>
              <a:ext cx="0" cy="815"/>
            </a:xfrm>
            <a:prstGeom prst="line">
              <a:avLst/>
            </a:prstGeom>
            <a:noFill/>
            <a:ln w="31750">
              <a:solidFill>
                <a:srgbClr val="FF0000"/>
              </a:solidFill>
              <a:rou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0266" name="Line 10"/>
            <p:cNvSpPr>
              <a:spLocks noChangeShapeType="1"/>
            </p:cNvSpPr>
            <p:nvPr/>
          </p:nvSpPr>
          <p:spPr bwMode="auto">
            <a:xfrm flipH="1" flipV="1">
              <a:off x="3024" y="2880"/>
              <a:ext cx="0" cy="816"/>
            </a:xfrm>
            <a:prstGeom prst="line">
              <a:avLst/>
            </a:prstGeom>
            <a:noFill/>
            <a:ln w="31750">
              <a:solidFill>
                <a:srgbClr val="FF0000"/>
              </a:solidFill>
              <a:rou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sp>
        <p:nvSpPr>
          <p:cNvPr id="11275" name="Line 11"/>
          <p:cNvSpPr>
            <a:spLocks noChangeShapeType="1"/>
          </p:cNvSpPr>
          <p:nvPr/>
        </p:nvSpPr>
        <p:spPr bwMode="auto">
          <a:xfrm>
            <a:off x="2286000" y="4038600"/>
            <a:ext cx="1903413" cy="0"/>
          </a:xfrm>
          <a:prstGeom prst="line">
            <a:avLst/>
          </a:prstGeom>
          <a:noFill/>
          <a:ln w="31750">
            <a:solidFill>
              <a:srgbClr val="FF0000"/>
            </a:solidFill>
            <a:round/>
            <a:headEnd type="stealth" w="lg" len="lg"/>
            <a:tailEnd type="stealth" w="lg" len="lg"/>
          </a:ln>
        </p:spPr>
        <p:txBody>
          <a:bodyPr/>
          <a:lstStyle/>
          <a:p>
            <a:endParaRPr lang="zh-CN" altLang="en-US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1276" name="Text Box 12"/>
          <p:cNvSpPr txBox="1">
            <a:spLocks noChangeArrowheads="1"/>
          </p:cNvSpPr>
          <p:nvPr/>
        </p:nvSpPr>
        <p:spPr bwMode="auto">
          <a:xfrm>
            <a:off x="2971800" y="3733800"/>
            <a:ext cx="438238" cy="463846"/>
          </a:xfrm>
          <a:prstGeom prst="rect">
            <a:avLst/>
          </a:prstGeom>
          <a:solidFill>
            <a:schemeClr val="bg1"/>
          </a:solidFill>
          <a:ln w="31750">
            <a:noFill/>
            <a:miter lim="800000"/>
            <a:headEnd type="none" w="lg" len="lg"/>
            <a:tailEnd type="none" w="lg" len="lg"/>
          </a:ln>
        </p:spPr>
        <p:txBody>
          <a:bodyPr wrap="none" lIns="90000" tIns="46800" rIns="90000" bIns="46800">
            <a:spAutoFit/>
          </a:bodyPr>
          <a:lstStyle/>
          <a:p>
            <a:r>
              <a:rPr lang="en-US" altLang="zh-CN" sz="240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2f</a:t>
            </a:r>
          </a:p>
        </p:txBody>
      </p:sp>
      <p:grpSp>
        <p:nvGrpSpPr>
          <p:cNvPr id="3" name="Group 23"/>
          <p:cNvGrpSpPr/>
          <p:nvPr/>
        </p:nvGrpSpPr>
        <p:grpSpPr>
          <a:xfrm>
            <a:off x="1752600" y="5054600"/>
            <a:ext cx="2438400" cy="1346200"/>
            <a:chOff x="1455" y="3616"/>
            <a:chExt cx="1569" cy="576"/>
          </a:xfrm>
        </p:grpSpPr>
        <p:sp>
          <p:nvSpPr>
            <p:cNvPr id="10263" name="Line 14"/>
            <p:cNvSpPr>
              <a:spLocks noChangeShapeType="1"/>
            </p:cNvSpPr>
            <p:nvPr/>
          </p:nvSpPr>
          <p:spPr bwMode="auto">
            <a:xfrm flipH="1">
              <a:off x="1455" y="3616"/>
              <a:ext cx="0" cy="576"/>
            </a:xfrm>
            <a:prstGeom prst="line">
              <a:avLst/>
            </a:prstGeom>
            <a:noFill/>
            <a:ln w="31750">
              <a:solidFill>
                <a:srgbClr val="FF0000"/>
              </a:solidFill>
              <a:round/>
              <a:headEnd type="none" w="lg" len="lg"/>
              <a:tailEnd type="none" w="lg" len="lg"/>
            </a:ln>
          </p:spPr>
          <p:txBody>
            <a:bodyPr lIns="90000" tIns="46800" rIns="90000" bIns="46800">
              <a:spAutoFit/>
            </a:bodyPr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0264" name="Line 15"/>
            <p:cNvSpPr>
              <a:spLocks noChangeShapeType="1"/>
            </p:cNvSpPr>
            <p:nvPr/>
          </p:nvSpPr>
          <p:spPr bwMode="auto">
            <a:xfrm flipH="1">
              <a:off x="3024" y="3648"/>
              <a:ext cx="0" cy="528"/>
            </a:xfrm>
            <a:prstGeom prst="line">
              <a:avLst/>
            </a:prstGeom>
            <a:noFill/>
            <a:ln w="31750">
              <a:solidFill>
                <a:srgbClr val="FF0000"/>
              </a:solidFill>
              <a:round/>
              <a:headEnd type="none" w="lg" len="lg"/>
              <a:tailEnd type="none" w="lg" len="lg"/>
            </a:ln>
          </p:spPr>
          <p:txBody>
            <a:bodyPr wrap="none" lIns="90000" tIns="46800" rIns="90000" bIns="46800">
              <a:spAutoFit/>
            </a:bodyPr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sp>
        <p:nvSpPr>
          <p:cNvPr id="11281" name="Line 17"/>
          <p:cNvSpPr>
            <a:spLocks noChangeShapeType="1"/>
          </p:cNvSpPr>
          <p:nvPr/>
        </p:nvSpPr>
        <p:spPr bwMode="auto">
          <a:xfrm>
            <a:off x="1752600" y="6045200"/>
            <a:ext cx="2436813" cy="0"/>
          </a:xfrm>
          <a:prstGeom prst="line">
            <a:avLst/>
          </a:prstGeom>
          <a:noFill/>
          <a:ln w="31750">
            <a:solidFill>
              <a:srgbClr val="FF0000"/>
            </a:solidFill>
            <a:round/>
            <a:headEnd type="stealth" w="lg" len="lg"/>
            <a:tailEnd type="stealth" w="lg" len="lg"/>
          </a:ln>
        </p:spPr>
        <p:txBody>
          <a:bodyPr lIns="90000" tIns="46800" rIns="90000" bIns="46800">
            <a:spAutoFit/>
          </a:bodyPr>
          <a:lstStyle/>
          <a:p>
            <a:endParaRPr lang="zh-CN" altLang="en-US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1282" name="Text Box 18"/>
          <p:cNvSpPr txBox="1">
            <a:spLocks noChangeArrowheads="1"/>
          </p:cNvSpPr>
          <p:nvPr/>
        </p:nvSpPr>
        <p:spPr bwMode="auto">
          <a:xfrm>
            <a:off x="2679700" y="5753100"/>
            <a:ext cx="471488" cy="463846"/>
          </a:xfrm>
          <a:prstGeom prst="rect">
            <a:avLst/>
          </a:prstGeom>
          <a:solidFill>
            <a:schemeClr val="bg1"/>
          </a:solidFill>
          <a:ln w="31750">
            <a:noFill/>
            <a:miter lim="800000"/>
            <a:headEnd type="none" w="lg" len="lg"/>
            <a:tailEnd type="none" w="lg" len="lg"/>
          </a:ln>
        </p:spPr>
        <p:txBody>
          <a:bodyPr lIns="90000" tIns="46800" rIns="90000" bIns="46800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u</a:t>
            </a:r>
          </a:p>
        </p:txBody>
      </p:sp>
      <p:sp>
        <p:nvSpPr>
          <p:cNvPr id="11283" name="Line 19"/>
          <p:cNvSpPr>
            <a:spLocks noChangeShapeType="1"/>
          </p:cNvSpPr>
          <p:nvPr/>
        </p:nvSpPr>
        <p:spPr bwMode="auto">
          <a:xfrm flipH="1">
            <a:off x="5511800" y="5181600"/>
            <a:ext cx="0" cy="1143000"/>
          </a:xfrm>
          <a:prstGeom prst="line">
            <a:avLst/>
          </a:prstGeom>
          <a:noFill/>
          <a:ln w="31750">
            <a:solidFill>
              <a:srgbClr val="FF0000"/>
            </a:solidFill>
            <a:round/>
            <a:headEnd type="none" w="lg" len="lg"/>
            <a:tailEnd type="none" w="lg" len="lg"/>
          </a:ln>
        </p:spPr>
        <p:txBody>
          <a:bodyPr lIns="90000" tIns="46800" rIns="90000" bIns="46800">
            <a:spAutoFit/>
          </a:bodyPr>
          <a:lstStyle/>
          <a:p>
            <a:endParaRPr lang="zh-CN" altLang="en-US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1284" name="Line 20"/>
          <p:cNvSpPr>
            <a:spLocks noChangeShapeType="1"/>
          </p:cNvSpPr>
          <p:nvPr/>
        </p:nvSpPr>
        <p:spPr bwMode="auto">
          <a:xfrm>
            <a:off x="4191000" y="6070600"/>
            <a:ext cx="1295400" cy="0"/>
          </a:xfrm>
          <a:prstGeom prst="line">
            <a:avLst/>
          </a:prstGeom>
          <a:noFill/>
          <a:ln w="31750">
            <a:solidFill>
              <a:srgbClr val="FF0000"/>
            </a:solidFill>
            <a:round/>
            <a:headEnd type="stealth" w="lg" len="lg"/>
            <a:tailEnd type="stealth" w="lg" len="lg"/>
          </a:ln>
        </p:spPr>
        <p:txBody>
          <a:bodyPr lIns="90000" tIns="46800" rIns="90000" bIns="46800">
            <a:spAutoFit/>
          </a:bodyPr>
          <a:lstStyle/>
          <a:p>
            <a:endParaRPr lang="zh-CN" altLang="en-US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1285" name="Text Box 21"/>
          <p:cNvSpPr txBox="1">
            <a:spLocks noChangeArrowheads="1"/>
          </p:cNvSpPr>
          <p:nvPr/>
        </p:nvSpPr>
        <p:spPr bwMode="auto">
          <a:xfrm>
            <a:off x="4597400" y="5815013"/>
            <a:ext cx="337250" cy="463846"/>
          </a:xfrm>
          <a:prstGeom prst="rect">
            <a:avLst/>
          </a:prstGeom>
          <a:solidFill>
            <a:schemeClr val="bg1"/>
          </a:solidFill>
          <a:ln w="31750">
            <a:noFill/>
            <a:miter lim="800000"/>
            <a:headEnd type="none" w="lg" len="lg"/>
            <a:tailEnd type="none" w="lg" len="lg"/>
          </a:ln>
        </p:spPr>
        <p:txBody>
          <a:bodyPr wrap="none" lIns="90000" tIns="46800" rIns="90000" bIns="46800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2057400" y="990600"/>
            <a:ext cx="1447800" cy="4619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400" b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一倍焦距</a:t>
            </a:r>
            <a:endParaRPr lang="zh-CN" altLang="en-US" sz="240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2286000" y="1371600"/>
            <a:ext cx="1447800" cy="4619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400" b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二倍焦距</a:t>
            </a:r>
            <a:endParaRPr lang="zh-CN" altLang="en-US" sz="240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2133600" y="1828800"/>
            <a:ext cx="2971800" cy="4619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400" b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一倍焦距处（焦点）</a:t>
            </a:r>
            <a:endParaRPr lang="zh-CN" altLang="en-US" sz="240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3276600" y="2209800"/>
            <a:ext cx="1981200" cy="4619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400" b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二倍焦距处</a:t>
            </a:r>
            <a:endParaRPr lang="zh-CN" altLang="en-US" sz="240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2057400" y="2662238"/>
            <a:ext cx="4953000" cy="46196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物距，物体到透镜光心的距离</a:t>
            </a:r>
            <a:endParaRPr lang="zh-CN" altLang="en-US" sz="240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2057400" y="3048000"/>
            <a:ext cx="4419600" cy="4619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像距，像到透镜光心的距离</a:t>
            </a:r>
            <a:endParaRPr lang="zh-CN" altLang="en-US" sz="240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5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1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8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24" dur="2000"/>
                                        <p:tgtEl>
                                          <p:spTgt spid="11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1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4" presetID="8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36" dur="2000"/>
                                        <p:tgtEl>
                                          <p:spTgt spid="11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3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1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4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11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46" presetID="8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48" dur="2000"/>
                                        <p:tgtEl>
                                          <p:spTgt spid="11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5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1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9" grpId="0" animBg="1"/>
      <p:bldP spid="11270" grpId="0" animBg="1"/>
      <p:bldP spid="11271" grpId="0" animBg="1"/>
      <p:bldP spid="11275" grpId="0" animBg="1"/>
      <p:bldP spid="11276" grpId="0" animBg="1"/>
      <p:bldP spid="11281" grpId="0" animBg="1"/>
      <p:bldP spid="11282" grpId="0" animBg="1"/>
      <p:bldP spid="11283" grpId="0" animBg="1"/>
      <p:bldP spid="11284" grpId="0" animBg="1"/>
      <p:bldP spid="11285" grpId="0" animBg="1"/>
      <p:bldP spid="21" grpId="0"/>
      <p:bldP spid="22" grpId="0"/>
      <p:bldP spid="23" grpId="0"/>
      <p:bldP spid="24" grpId="0"/>
      <p:bldP spid="25" grpId="0"/>
      <p:bldP spid="2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" y="152400"/>
            <a:ext cx="8839200" cy="3505200"/>
          </a:xfrm>
        </p:spPr>
        <p:txBody>
          <a:bodyPr/>
          <a:lstStyle/>
          <a:p>
            <a:pPr eaLnBrk="1" hangingPunct="1">
              <a:buClr>
                <a:schemeClr val="bg1"/>
              </a:buClr>
            </a:pP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．实验器材：蜡烛、凸透镜、光屏、光具座（刻度尺）、火柴。</a:t>
            </a:r>
          </a:p>
          <a:p>
            <a:pPr eaLnBrk="1" hangingPunct="1">
              <a:buClr>
                <a:schemeClr val="bg1"/>
              </a:buClr>
            </a:pP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．实验前的调节：</a:t>
            </a:r>
          </a:p>
          <a:p>
            <a:pPr eaLnBrk="1" hangingPunct="1">
              <a:buClr>
                <a:schemeClr val="bg1"/>
              </a:buClr>
            </a:pP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调整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______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、凸透镜、光屏三者中心在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_______________________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，其目的是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_______________________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</a:t>
            </a:r>
          </a:p>
        </p:txBody>
      </p:sp>
      <p:pic>
        <p:nvPicPr>
          <p:cNvPr id="11267" name="Picture 4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28600" y="3619500"/>
            <a:ext cx="8686800" cy="2671763"/>
          </a:xfrm>
          <a:prstGeom prst="rect">
            <a:avLst/>
          </a:prstGeom>
          <a:noFill/>
          <a:ln w="31750">
            <a:noFill/>
            <a:miter lim="800000"/>
            <a:headEnd type="none" w="lg" len="lg"/>
            <a:tailEnd type="none" w="lg" len="lg"/>
          </a:ln>
        </p:spPr>
      </p:pic>
      <p:sp>
        <p:nvSpPr>
          <p:cNvPr id="12296" name="Line 8"/>
          <p:cNvSpPr>
            <a:spLocks noChangeShapeType="1"/>
          </p:cNvSpPr>
          <p:nvPr/>
        </p:nvSpPr>
        <p:spPr bwMode="auto">
          <a:xfrm flipH="1">
            <a:off x="1600200" y="5295900"/>
            <a:ext cx="0" cy="1028700"/>
          </a:xfrm>
          <a:prstGeom prst="line">
            <a:avLst/>
          </a:prstGeom>
          <a:noFill/>
          <a:ln w="31750">
            <a:solidFill>
              <a:srgbClr val="FF0000"/>
            </a:solidFill>
            <a:round/>
            <a:headEnd type="none" w="lg" len="lg"/>
            <a:tailEnd type="none" w="lg" len="lg"/>
          </a:ln>
        </p:spPr>
        <p:txBody>
          <a:bodyPr lIns="90000" tIns="46800" rIns="90000" bIns="46800">
            <a:spAutoFit/>
          </a:bodyPr>
          <a:lstStyle/>
          <a:p>
            <a:endParaRPr lang="zh-CN" altLang="en-US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2298" name="Line 10"/>
          <p:cNvSpPr>
            <a:spLocks noChangeShapeType="1"/>
          </p:cNvSpPr>
          <p:nvPr/>
        </p:nvSpPr>
        <p:spPr bwMode="auto">
          <a:xfrm flipH="1">
            <a:off x="3771900" y="5334000"/>
            <a:ext cx="0" cy="1028700"/>
          </a:xfrm>
          <a:prstGeom prst="line">
            <a:avLst/>
          </a:prstGeom>
          <a:noFill/>
          <a:ln w="31750">
            <a:solidFill>
              <a:srgbClr val="FF0000"/>
            </a:solidFill>
            <a:round/>
            <a:headEnd type="none" w="lg" len="lg"/>
            <a:tailEnd type="none" w="lg" len="lg"/>
          </a:ln>
        </p:spPr>
        <p:txBody>
          <a:bodyPr lIns="90000" tIns="46800" rIns="90000" bIns="46800">
            <a:spAutoFit/>
          </a:bodyPr>
          <a:lstStyle/>
          <a:p>
            <a:endParaRPr lang="zh-CN" altLang="en-US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2299" name="Line 11"/>
          <p:cNvSpPr>
            <a:spLocks noChangeShapeType="1"/>
          </p:cNvSpPr>
          <p:nvPr/>
        </p:nvSpPr>
        <p:spPr bwMode="auto">
          <a:xfrm flipH="1">
            <a:off x="5651500" y="5334000"/>
            <a:ext cx="0" cy="1066800"/>
          </a:xfrm>
          <a:prstGeom prst="line">
            <a:avLst/>
          </a:prstGeom>
          <a:noFill/>
          <a:ln w="31750">
            <a:solidFill>
              <a:srgbClr val="FF0000"/>
            </a:solidFill>
            <a:round/>
            <a:headEnd type="none" w="lg" len="lg"/>
            <a:tailEnd type="none" w="lg" len="lg"/>
          </a:ln>
        </p:spPr>
        <p:txBody>
          <a:bodyPr lIns="90000" tIns="46800" rIns="90000" bIns="46800">
            <a:spAutoFit/>
          </a:bodyPr>
          <a:lstStyle/>
          <a:p>
            <a:endParaRPr lang="zh-CN" altLang="en-US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2" name="Group 25"/>
          <p:cNvGrpSpPr/>
          <p:nvPr/>
        </p:nvGrpSpPr>
        <p:grpSpPr>
          <a:xfrm>
            <a:off x="3810000" y="5791200"/>
            <a:ext cx="1828800" cy="463550"/>
            <a:chOff x="2400" y="3120"/>
            <a:chExt cx="1152" cy="292"/>
          </a:xfrm>
        </p:grpSpPr>
        <p:sp>
          <p:nvSpPr>
            <p:cNvPr id="11279" name="Line 14"/>
            <p:cNvSpPr>
              <a:spLocks noChangeShapeType="1"/>
            </p:cNvSpPr>
            <p:nvPr/>
          </p:nvSpPr>
          <p:spPr bwMode="auto">
            <a:xfrm>
              <a:off x="2400" y="3288"/>
              <a:ext cx="1152" cy="0"/>
            </a:xfrm>
            <a:prstGeom prst="line">
              <a:avLst/>
            </a:prstGeom>
            <a:noFill/>
            <a:ln w="31750">
              <a:solidFill>
                <a:srgbClr val="FF0000"/>
              </a:solidFill>
              <a:round/>
              <a:headEnd type="stealth" w="lg" len="lg"/>
              <a:tailEnd type="stealth" w="lg" len="lg"/>
            </a:ln>
          </p:spPr>
          <p:txBody>
            <a:bodyPr lIns="90000" tIns="46800" rIns="90000" bIns="46800">
              <a:spAutoFit/>
            </a:bodyPr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1280" name="Text Box 21"/>
            <p:cNvSpPr txBox="1">
              <a:spLocks noChangeArrowheads="1"/>
            </p:cNvSpPr>
            <p:nvPr/>
          </p:nvSpPr>
          <p:spPr bwMode="auto">
            <a:xfrm>
              <a:off x="2760" y="3120"/>
              <a:ext cx="345" cy="292"/>
            </a:xfrm>
            <a:prstGeom prst="rect">
              <a:avLst/>
            </a:prstGeom>
            <a:solidFill>
              <a:schemeClr val="bg1"/>
            </a:solidFill>
            <a:ln w="31750">
              <a:solidFill>
                <a:schemeClr val="bg1"/>
              </a:solidFill>
              <a:miter lim="800000"/>
              <a:headEnd type="none" w="lg" len="lg"/>
              <a:tailEnd type="none" w="lg" len="lg"/>
            </a:ln>
          </p:spPr>
          <p:txBody>
            <a:bodyPr lIns="90000" tIns="46800" rIns="90000" bIns="46800">
              <a:spAutoFit/>
            </a:bodyPr>
            <a:lstStyle/>
            <a:p>
              <a:pPr algn="ctr"/>
              <a:r>
                <a:rPr lang="en-US" altLang="zh-CN" sz="2400" b="1">
                  <a:solidFill>
                    <a:srgbClr val="FF0000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v</a:t>
              </a:r>
              <a:endParaRPr lang="en-US" altLang="zh-CN" sz="2400" b="1" baseline="-2500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grpSp>
        <p:nvGrpSpPr>
          <p:cNvPr id="3" name="Group 24"/>
          <p:cNvGrpSpPr/>
          <p:nvPr/>
        </p:nvGrpSpPr>
        <p:grpSpPr>
          <a:xfrm>
            <a:off x="1600200" y="5715000"/>
            <a:ext cx="2209800" cy="463550"/>
            <a:chOff x="1008" y="3072"/>
            <a:chExt cx="1392" cy="292"/>
          </a:xfrm>
        </p:grpSpPr>
        <p:sp>
          <p:nvSpPr>
            <p:cNvPr id="11277" name="Line 13"/>
            <p:cNvSpPr>
              <a:spLocks noChangeShapeType="1"/>
            </p:cNvSpPr>
            <p:nvPr/>
          </p:nvSpPr>
          <p:spPr bwMode="auto">
            <a:xfrm>
              <a:off x="1008" y="3208"/>
              <a:ext cx="1392" cy="0"/>
            </a:xfrm>
            <a:prstGeom prst="line">
              <a:avLst/>
            </a:prstGeom>
            <a:noFill/>
            <a:ln w="31750">
              <a:solidFill>
                <a:srgbClr val="FF0000"/>
              </a:solidFill>
              <a:round/>
              <a:headEnd type="stealth" w="lg" len="lg"/>
              <a:tailEnd type="stealth" w="lg" len="lg"/>
            </a:ln>
          </p:spPr>
          <p:txBody>
            <a:bodyPr lIns="90000" tIns="46800" rIns="90000" bIns="46800">
              <a:spAutoFit/>
            </a:bodyPr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1278" name="Text Box 22"/>
            <p:cNvSpPr txBox="1">
              <a:spLocks noChangeArrowheads="1"/>
            </p:cNvSpPr>
            <p:nvPr/>
          </p:nvSpPr>
          <p:spPr bwMode="auto">
            <a:xfrm>
              <a:off x="1488" y="3072"/>
              <a:ext cx="288" cy="292"/>
            </a:xfrm>
            <a:prstGeom prst="rect">
              <a:avLst/>
            </a:prstGeom>
            <a:solidFill>
              <a:schemeClr val="bg1"/>
            </a:solidFill>
            <a:ln w="31750">
              <a:noFill/>
              <a:miter lim="800000"/>
              <a:headEnd type="none" w="lg" len="lg"/>
              <a:tailEnd type="none" w="lg" len="lg"/>
            </a:ln>
          </p:spPr>
          <p:txBody>
            <a:bodyPr lIns="90000" tIns="46800" rIns="90000" bIns="46800">
              <a:spAutoFit/>
            </a:bodyPr>
            <a:lstStyle/>
            <a:p>
              <a:pPr algn="ctr"/>
              <a:r>
                <a:rPr lang="en-US" altLang="zh-CN" sz="2400" b="1">
                  <a:solidFill>
                    <a:srgbClr val="FF0000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u</a:t>
              </a:r>
              <a:endParaRPr lang="en-US" altLang="zh-CN" sz="2400" b="1" baseline="-2500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sp>
        <p:nvSpPr>
          <p:cNvPr id="12311" name="Line 23"/>
          <p:cNvSpPr>
            <a:spLocks noChangeShapeType="1"/>
          </p:cNvSpPr>
          <p:nvPr/>
        </p:nvSpPr>
        <p:spPr bwMode="auto">
          <a:xfrm>
            <a:off x="609600" y="4343400"/>
            <a:ext cx="7467600" cy="0"/>
          </a:xfrm>
          <a:prstGeom prst="line">
            <a:avLst/>
          </a:prstGeom>
          <a:noFill/>
          <a:ln w="31750">
            <a:solidFill>
              <a:srgbClr val="000080"/>
            </a:solidFill>
            <a:prstDash val="dashDot"/>
            <a:round/>
            <a:headEnd type="none" w="lg" len="lg"/>
            <a:tailEnd type="none" w="lg" len="lg"/>
          </a:ln>
        </p:spPr>
        <p:txBody>
          <a:bodyPr wrap="none" lIns="90000" tIns="46800" rIns="90000" bIns="46800">
            <a:spAutoFit/>
          </a:bodyPr>
          <a:lstStyle/>
          <a:p>
            <a:endParaRPr lang="zh-CN" altLang="en-US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1447800" y="1905000"/>
            <a:ext cx="803275" cy="4619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烛焰</a:t>
            </a:r>
            <a:endParaRPr lang="zh-CN" altLang="en-US" sz="240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457200" y="2357438"/>
            <a:ext cx="4876800" cy="46196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同一高度（或在同一水平直线上）</a:t>
            </a:r>
            <a:endParaRPr lang="zh-CN" altLang="en-US" sz="240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457200" y="2819400"/>
            <a:ext cx="4876800" cy="4619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使像成在光屏中央，便于观察。</a:t>
            </a:r>
            <a:endParaRPr lang="zh-CN" altLang="en-US" sz="240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2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2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uiExpand="1" build="p"/>
      <p:bldP spid="12296" grpId="0" animBg="1"/>
      <p:bldP spid="12298" grpId="0" animBg="1"/>
      <p:bldP spid="12299" grpId="0" animBg="1"/>
      <p:bldP spid="12311" grpId="0" animBg="1"/>
      <p:bldP spid="16" grpId="0"/>
      <p:bldP spid="17" grpId="0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7924800" cy="639762"/>
          </a:xfrm>
        </p:spPr>
        <p:txBody>
          <a:bodyPr/>
          <a:lstStyle/>
          <a:p>
            <a:pPr algn="l" eaLnBrk="1" hangingPunct="1"/>
            <a:r>
              <a:rPr lang="zh-CN" altLang="en-US" sz="36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活动</a:t>
            </a:r>
            <a:r>
              <a:rPr lang="en-US" altLang="zh-CN" sz="36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36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：探究凸透镜成像规律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143000"/>
            <a:ext cx="7086600" cy="533400"/>
          </a:xfrm>
        </p:spPr>
        <p:txBody>
          <a:bodyPr/>
          <a:lstStyle/>
          <a:p>
            <a:pPr eaLnBrk="1" hangingPunct="1">
              <a:buClr>
                <a:schemeClr val="bg1"/>
              </a:buClr>
            </a:pPr>
            <a:r>
              <a:rPr lang="en-US" altLang="zh-CN" sz="2800" b="1" smtClean="0">
                <a:solidFill>
                  <a:schemeClr val="tx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zh-CN" altLang="en-US" sz="2800" b="1" smtClean="0">
                <a:solidFill>
                  <a:schemeClr val="tx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＝</a:t>
            </a:r>
            <a:r>
              <a:rPr lang="en-US" altLang="zh-CN" sz="2800" b="1" smtClean="0">
                <a:solidFill>
                  <a:schemeClr val="tx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10cm</a:t>
            </a:r>
          </a:p>
        </p:txBody>
      </p:sp>
      <p:graphicFrame>
        <p:nvGraphicFramePr>
          <p:cNvPr id="65540" name="Group 4"/>
          <p:cNvGraphicFramePr>
            <a:graphicFrameLocks noGrp="1"/>
          </p:cNvGraphicFramePr>
          <p:nvPr>
            <p:ph type="tbl" idx="1"/>
          </p:nvPr>
        </p:nvGraphicFramePr>
        <p:xfrm>
          <a:off x="457200" y="1752600"/>
          <a:ext cx="8305800" cy="4419604"/>
        </p:xfrm>
        <a:graphic>
          <a:graphicData uri="http://schemas.openxmlformats.org/drawingml/2006/table">
            <a:tbl>
              <a:tblPr/>
              <a:tblGrid>
                <a:gridCol w="1214438"/>
                <a:gridCol w="754062"/>
                <a:gridCol w="844550"/>
                <a:gridCol w="846138"/>
                <a:gridCol w="779462"/>
                <a:gridCol w="1338263"/>
                <a:gridCol w="706437"/>
                <a:gridCol w="1106488"/>
                <a:gridCol w="715962"/>
              </a:tblGrid>
              <a:tr h="436563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物距与焦距的关系</a:t>
                      </a:r>
                      <a:endParaRPr kumimoji="0" lang="zh-CN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宋体" pitchFamily="2" charset="-122"/>
                      </a:endParaRP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物距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otype Corsiva" pitchFamily="66" charset="0"/>
                          <a:ea typeface="宋体" pitchFamily="2" charset="-122"/>
                          <a:cs typeface="Times New Roman" pitchFamily="18" charset="0"/>
                        </a:rPr>
                        <a:t>u</a:t>
                      </a:r>
                      <a:r>
                        <a:rPr kumimoji="0" lang="en-US" altLang="zh-C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/cm</a:t>
                      </a:r>
                      <a:endParaRPr kumimoji="0" lang="en-US" altLang="zh-CN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宋体" pitchFamily="2" charset="-122"/>
                      </a:endParaRP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成像的特点</a:t>
                      </a:r>
                      <a:endParaRPr kumimoji="0" lang="zh-CN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宋体" pitchFamily="2" charset="-122"/>
                      </a:endParaRP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像距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otype Corsiva" pitchFamily="66" charset="0"/>
                          <a:ea typeface="宋体" pitchFamily="2" charset="-122"/>
                          <a:cs typeface="Times New Roman" pitchFamily="18" charset="0"/>
                        </a:rPr>
                        <a:t>v</a:t>
                      </a:r>
                      <a:r>
                        <a:rPr kumimoji="0" lang="en-US" altLang="zh-C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/cm</a:t>
                      </a:r>
                      <a:endParaRPr kumimoji="0" lang="en-US" altLang="zh-CN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宋体" pitchFamily="2" charset="-122"/>
                      </a:endParaRP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像距与焦距的关系</a:t>
                      </a:r>
                      <a:endParaRPr kumimoji="0" lang="zh-CN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宋体" pitchFamily="2" charset="-122"/>
                      </a:endParaRP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应用举例</a:t>
                      </a:r>
                      <a:endParaRPr kumimoji="0" lang="zh-CN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宋体" pitchFamily="2" charset="-122"/>
                      </a:endParaRP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8950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正倒</a:t>
                      </a:r>
                      <a:endParaRPr kumimoji="0" lang="zh-CN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宋体" pitchFamily="2" charset="-122"/>
                      </a:endParaRP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缩放</a:t>
                      </a:r>
                      <a:endParaRPr kumimoji="0" lang="zh-CN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宋体" pitchFamily="2" charset="-122"/>
                      </a:endParaRP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虚实</a:t>
                      </a:r>
                      <a:endParaRPr kumimoji="0" lang="zh-CN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宋体" pitchFamily="2" charset="-122"/>
                      </a:endParaRP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同侧或异侧</a:t>
                      </a:r>
                      <a:endParaRPr kumimoji="0" lang="zh-CN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宋体" pitchFamily="2" charset="-122"/>
                      </a:endParaRP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436563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otype Corsiva" pitchFamily="66" charset="0"/>
                          <a:ea typeface="宋体" pitchFamily="2" charset="-122"/>
                          <a:cs typeface="Times New Roman" pitchFamily="18" charset="0"/>
                        </a:rPr>
                        <a:t>u&gt;2f</a:t>
                      </a:r>
                      <a:endParaRPr kumimoji="0" lang="en-US" altLang="zh-CN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onotype Corsiva" pitchFamily="66" charset="0"/>
                        <a:ea typeface="宋体" pitchFamily="2" charset="-122"/>
                      </a:endParaRP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宋体" pitchFamily="2" charset="-122"/>
                      </a:endParaRP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宋体" pitchFamily="2" charset="-122"/>
                      </a:endParaRP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宋体" pitchFamily="2" charset="-122"/>
                      </a:endParaRP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宋体" pitchFamily="2" charset="-122"/>
                      </a:endParaRP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宋体" pitchFamily="2" charset="-122"/>
                      </a:endParaRP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宋体" pitchFamily="2" charset="-122"/>
                      </a:endParaRP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宋体" pitchFamily="2" charset="-122"/>
                      </a:endParaRP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宋体" pitchFamily="2" charset="-122"/>
                      </a:endParaRP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6563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宋体" pitchFamily="2" charset="-122"/>
                      </a:endParaRP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宋体" pitchFamily="2" charset="-122"/>
                      </a:endParaRP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宋体" pitchFamily="2" charset="-122"/>
                      </a:endParaRP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宋体" pitchFamily="2" charset="-122"/>
                      </a:endParaRP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宋体" pitchFamily="2" charset="-122"/>
                      </a:endParaRP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宋体" pitchFamily="2" charset="-122"/>
                      </a:endParaRP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4365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otype Corsiva" pitchFamily="66" charset="0"/>
                          <a:ea typeface="宋体" pitchFamily="2" charset="-122"/>
                          <a:cs typeface="Times New Roman" pitchFamily="18" charset="0"/>
                        </a:rPr>
                        <a:t>u=2f</a:t>
                      </a:r>
                      <a:endParaRPr kumimoji="0" lang="en-US" altLang="zh-CN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onotype Corsiva" pitchFamily="66" charset="0"/>
                        <a:ea typeface="宋体" pitchFamily="2" charset="-122"/>
                      </a:endParaRP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宋体" pitchFamily="2" charset="-122"/>
                      </a:endParaRP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宋体" pitchFamily="2" charset="-122"/>
                      </a:endParaRP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宋体" pitchFamily="2" charset="-122"/>
                      </a:endParaRP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宋体" pitchFamily="2" charset="-122"/>
                      </a:endParaRP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宋体" pitchFamily="2" charset="-122"/>
                      </a:endParaRP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宋体" pitchFamily="2" charset="-122"/>
                      </a:endParaRP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宋体" pitchFamily="2" charset="-122"/>
                      </a:endParaRP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宋体" pitchFamily="2" charset="-122"/>
                      </a:endParaRP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6563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otype Corsiva" pitchFamily="66" charset="0"/>
                          <a:ea typeface="宋体" pitchFamily="2" charset="-122"/>
                          <a:cs typeface="Times New Roman" pitchFamily="18" charset="0"/>
                        </a:rPr>
                        <a:t>2f&gt;u&gt;f</a:t>
                      </a:r>
                      <a:endParaRPr kumimoji="0" lang="en-US" altLang="zh-CN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onotype Corsiva" pitchFamily="66" charset="0"/>
                        <a:ea typeface="宋体" pitchFamily="2" charset="-122"/>
                      </a:endParaRP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宋体" pitchFamily="2" charset="-122"/>
                      </a:endParaRP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宋体" pitchFamily="2" charset="-122"/>
                      </a:endParaRP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宋体" pitchFamily="2" charset="-122"/>
                      </a:endParaRP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宋体" pitchFamily="2" charset="-122"/>
                      </a:endParaRP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宋体" pitchFamily="2" charset="-122"/>
                      </a:endParaRP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宋体" pitchFamily="2" charset="-122"/>
                      </a:endParaRP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宋体" pitchFamily="2" charset="-122"/>
                      </a:endParaRP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宋体" pitchFamily="2" charset="-122"/>
                      </a:endParaRP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6563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宋体" pitchFamily="2" charset="-122"/>
                      </a:endParaRP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宋体" pitchFamily="2" charset="-122"/>
                      </a:endParaRP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宋体" pitchFamily="2" charset="-122"/>
                      </a:endParaRP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宋体" pitchFamily="2" charset="-122"/>
                      </a:endParaRP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宋体" pitchFamily="2" charset="-122"/>
                      </a:endParaRP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宋体" pitchFamily="2" charset="-122"/>
                      </a:endParaRP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4381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otype Corsiva" pitchFamily="66" charset="0"/>
                          <a:ea typeface="宋体" pitchFamily="2" charset="-122"/>
                          <a:cs typeface="Times New Roman" pitchFamily="18" charset="0"/>
                        </a:rPr>
                        <a:t>u=f</a:t>
                      </a:r>
                      <a:endParaRPr kumimoji="0" lang="en-US" altLang="zh-CN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onotype Corsiva" pitchFamily="66" charset="0"/>
                        <a:ea typeface="宋体" pitchFamily="2" charset="-122"/>
                      </a:endParaRP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宋体" pitchFamily="2" charset="-122"/>
                      </a:endParaRP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6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宋体" pitchFamily="2" charset="-122"/>
                      </a:endParaRP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宋体" pitchFamily="2" charset="-122"/>
                      </a:endParaRP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6563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otype Corsiva" pitchFamily="66" charset="0"/>
                          <a:ea typeface="宋体" pitchFamily="2" charset="-122"/>
                          <a:cs typeface="Times New Roman" pitchFamily="18" charset="0"/>
                        </a:rPr>
                        <a:t>u&lt;f</a:t>
                      </a:r>
                      <a:endParaRPr kumimoji="0" lang="en-US" altLang="zh-CN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onotype Corsiva" pitchFamily="66" charset="0"/>
                        <a:ea typeface="宋体" pitchFamily="2" charset="-122"/>
                      </a:endParaRP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宋体" pitchFamily="2" charset="-122"/>
                      </a:endParaRP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宋体" pitchFamily="2" charset="-122"/>
                      </a:endParaRP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宋体" pitchFamily="2" charset="-122"/>
                      </a:endParaRP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宋体" pitchFamily="2" charset="-122"/>
                      </a:endParaRP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宋体" pitchFamily="2" charset="-122"/>
                      </a:endParaRP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宋体" pitchFamily="2" charset="-122"/>
                      </a:endParaRP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宋体" pitchFamily="2" charset="-122"/>
                      </a:endParaRP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宋体" pitchFamily="2" charset="-122"/>
                      </a:endParaRP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6563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宋体" pitchFamily="2" charset="-122"/>
                      </a:endParaRP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宋体" pitchFamily="2" charset="-122"/>
                      </a:endParaRP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宋体" pitchFamily="2" charset="-122"/>
                      </a:endParaRP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宋体" pitchFamily="2" charset="-122"/>
                      </a:endParaRP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宋体" pitchFamily="2" charset="-122"/>
                      </a:endParaRP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宋体" pitchFamily="2" charset="-122"/>
                      </a:endParaRP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</a:tbl>
          </a:graphicData>
        </a:graphic>
      </p:graphicFrame>
      <p:grpSp>
        <p:nvGrpSpPr>
          <p:cNvPr id="12387" name="Group 99"/>
          <p:cNvGrpSpPr/>
          <p:nvPr/>
        </p:nvGrpSpPr>
        <p:grpSpPr>
          <a:xfrm>
            <a:off x="6248400" y="3567113"/>
            <a:ext cx="2514600" cy="2606675"/>
            <a:chOff x="3936" y="2119"/>
            <a:chExt cx="1584" cy="1721"/>
          </a:xfrm>
        </p:grpSpPr>
        <p:sp>
          <p:nvSpPr>
            <p:cNvPr id="12388" name="Line 100"/>
            <p:cNvSpPr>
              <a:spLocks noChangeShapeType="1"/>
            </p:cNvSpPr>
            <p:nvPr/>
          </p:nvSpPr>
          <p:spPr bwMode="auto">
            <a:xfrm>
              <a:off x="3936" y="3264"/>
              <a:ext cx="432" cy="28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2389" name="Line 101"/>
            <p:cNvSpPr>
              <a:spLocks noChangeShapeType="1"/>
            </p:cNvSpPr>
            <p:nvPr/>
          </p:nvSpPr>
          <p:spPr bwMode="auto">
            <a:xfrm>
              <a:off x="4368" y="3264"/>
              <a:ext cx="672" cy="57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2390" name="Line 102"/>
            <p:cNvSpPr>
              <a:spLocks noChangeShapeType="1"/>
            </p:cNvSpPr>
            <p:nvPr/>
          </p:nvSpPr>
          <p:spPr bwMode="auto">
            <a:xfrm>
              <a:off x="3936" y="3550"/>
              <a:ext cx="432" cy="28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2391" name="Line 103"/>
            <p:cNvSpPr>
              <a:spLocks noChangeShapeType="1"/>
            </p:cNvSpPr>
            <p:nvPr/>
          </p:nvSpPr>
          <p:spPr bwMode="auto">
            <a:xfrm>
              <a:off x="5088" y="2976"/>
              <a:ext cx="432" cy="28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2392" name="Line 104"/>
            <p:cNvSpPr>
              <a:spLocks noChangeShapeType="1"/>
            </p:cNvSpPr>
            <p:nvPr/>
          </p:nvSpPr>
          <p:spPr bwMode="auto">
            <a:xfrm>
              <a:off x="5080" y="2119"/>
              <a:ext cx="432" cy="28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ransition>
    <p:cover dir="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304800"/>
            <a:ext cx="8001000" cy="639763"/>
          </a:xfrm>
        </p:spPr>
        <p:txBody>
          <a:bodyPr/>
          <a:lstStyle/>
          <a:p>
            <a:pPr eaLnBrk="1" hangingPunct="1"/>
            <a:r>
              <a:rPr lang="zh-CN" altLang="en-US" sz="3600" b="1" smtClean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实验记录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914400"/>
            <a:ext cx="7086600" cy="381000"/>
          </a:xfrm>
        </p:spPr>
        <p:txBody>
          <a:bodyPr/>
          <a:lstStyle/>
          <a:p>
            <a:pPr eaLnBrk="1" hangingPunct="1">
              <a:buClr>
                <a:schemeClr val="bg1"/>
              </a:buClr>
            </a:pPr>
            <a:r>
              <a:rPr lang="zh-CN" altLang="en-US" sz="2400" b="1" smtClean="0">
                <a:solidFill>
                  <a:schemeClr val="tx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凸透镜焦距 </a:t>
            </a:r>
            <a:r>
              <a:rPr lang="en-US" altLang="zh-CN" sz="2400" b="1" smtClean="0">
                <a:solidFill>
                  <a:schemeClr val="tx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zh-CN" altLang="en-US" sz="2400" b="1" smtClean="0">
                <a:solidFill>
                  <a:schemeClr val="tx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＝</a:t>
            </a:r>
            <a:r>
              <a:rPr lang="en-US" altLang="zh-CN" sz="2400" b="1" smtClean="0">
                <a:solidFill>
                  <a:schemeClr val="tx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10cm</a:t>
            </a:r>
          </a:p>
        </p:txBody>
      </p:sp>
      <p:graphicFrame>
        <p:nvGraphicFramePr>
          <p:cNvPr id="79876" name="Group 4"/>
          <p:cNvGraphicFramePr>
            <a:graphicFrameLocks noGrp="1"/>
          </p:cNvGraphicFramePr>
          <p:nvPr>
            <p:ph type="tbl" idx="1"/>
          </p:nvPr>
        </p:nvGraphicFramePr>
        <p:xfrm>
          <a:off x="457200" y="1524000"/>
          <a:ext cx="8305800" cy="4676776"/>
        </p:xfrm>
        <a:graphic>
          <a:graphicData uri="http://schemas.openxmlformats.org/drawingml/2006/table">
            <a:tbl>
              <a:tblPr/>
              <a:tblGrid>
                <a:gridCol w="1214438"/>
                <a:gridCol w="754062"/>
                <a:gridCol w="844550"/>
                <a:gridCol w="846138"/>
                <a:gridCol w="779462"/>
                <a:gridCol w="1338263"/>
                <a:gridCol w="706437"/>
                <a:gridCol w="1106488"/>
                <a:gridCol w="715962"/>
              </a:tblGrid>
              <a:tr h="466725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物距与焦距的关系</a:t>
                      </a:r>
                      <a:endParaRPr kumimoji="0" lang="zh-CN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宋体" pitchFamily="2" charset="-122"/>
                      </a:endParaRP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物距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otype Corsiva" pitchFamily="66" charset="0"/>
                          <a:ea typeface="宋体" pitchFamily="2" charset="-122"/>
                          <a:cs typeface="Times New Roman" pitchFamily="18" charset="0"/>
                        </a:rPr>
                        <a:t>u</a:t>
                      </a:r>
                      <a:r>
                        <a:rPr kumimoji="0" lang="en-US" altLang="zh-C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/cm</a:t>
                      </a:r>
                      <a:endParaRPr kumimoji="0" lang="en-US" altLang="zh-CN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宋体" pitchFamily="2" charset="-122"/>
                      </a:endParaRP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成像的特点</a:t>
                      </a:r>
                      <a:endParaRPr kumimoji="0" lang="zh-CN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宋体" pitchFamily="2" charset="-122"/>
                      </a:endParaRP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像距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otype Corsiva" pitchFamily="66" charset="0"/>
                          <a:ea typeface="宋体" pitchFamily="2" charset="-122"/>
                          <a:cs typeface="Times New Roman" pitchFamily="18" charset="0"/>
                        </a:rPr>
                        <a:t>v</a:t>
                      </a:r>
                      <a:r>
                        <a:rPr kumimoji="0" lang="en-US" altLang="zh-C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/cm</a:t>
                      </a:r>
                      <a:endParaRPr kumimoji="0" lang="en-US" altLang="zh-CN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宋体" pitchFamily="2" charset="-122"/>
                      </a:endParaRP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像距与焦距的关系</a:t>
                      </a:r>
                      <a:endParaRPr kumimoji="0" lang="zh-CN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宋体" pitchFamily="2" charset="-122"/>
                      </a:endParaRP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应用举例</a:t>
                      </a:r>
                      <a:endParaRPr kumimoji="0" lang="zh-CN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宋体" pitchFamily="2" charset="-122"/>
                      </a:endParaRP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2288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正倒</a:t>
                      </a:r>
                      <a:endParaRPr kumimoji="0" lang="zh-CN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宋体" pitchFamily="2" charset="-122"/>
                      </a:endParaRP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缩放</a:t>
                      </a:r>
                      <a:endParaRPr kumimoji="0" lang="zh-CN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宋体" pitchFamily="2" charset="-122"/>
                      </a:endParaRP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虚实</a:t>
                      </a:r>
                      <a:endParaRPr kumimoji="0" lang="zh-CN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宋体" pitchFamily="2" charset="-122"/>
                      </a:endParaRP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同侧或异侧</a:t>
                      </a:r>
                      <a:endParaRPr kumimoji="0" lang="zh-CN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宋体" pitchFamily="2" charset="-122"/>
                      </a:endParaRP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466725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otype Corsiva" pitchFamily="66" charset="0"/>
                          <a:ea typeface="宋体" pitchFamily="2" charset="-122"/>
                          <a:cs typeface="Times New Roman" pitchFamily="18" charset="0"/>
                        </a:rPr>
                        <a:t>u&gt;2f</a:t>
                      </a:r>
                      <a:endParaRPr kumimoji="0" lang="en-US" altLang="zh-CN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onotype Corsiva" pitchFamily="66" charset="0"/>
                        <a:ea typeface="宋体" pitchFamily="2" charset="-122"/>
                      </a:endParaRP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ea typeface="宋体" pitchFamily="2" charset="-122"/>
                        </a:rPr>
                        <a:t>40</a:t>
                      </a: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ea typeface="宋体" pitchFamily="2" charset="-122"/>
                        </a:rPr>
                        <a:t>倒立</a:t>
                      </a: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ea typeface="宋体" pitchFamily="2" charset="-122"/>
                        </a:rPr>
                        <a:t>缩小</a:t>
                      </a: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ea typeface="宋体" pitchFamily="2" charset="-122"/>
                        </a:rPr>
                        <a:t>实像</a:t>
                      </a: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ea typeface="宋体" pitchFamily="2" charset="-122"/>
                        </a:rPr>
                        <a:t>异侧</a:t>
                      </a: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ea typeface="宋体" pitchFamily="2" charset="-122"/>
                        </a:rPr>
                        <a:t>13</a:t>
                      </a: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otype Corsiva" pitchFamily="66" charset="0"/>
                          <a:ea typeface="宋体" pitchFamily="2" charset="-122"/>
                          <a:cs typeface="Times New Roman" pitchFamily="18" charset="0"/>
                        </a:rPr>
                        <a:t>2f&gt;v&gt;f</a:t>
                      </a:r>
                      <a:endParaRPr kumimoji="0" lang="en-US" altLang="zh-CN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宋体" pitchFamily="2" charset="-122"/>
                      </a:endParaRP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ea typeface="宋体" pitchFamily="2" charset="-122"/>
                        </a:rPr>
                        <a:t>照相机</a:t>
                      </a: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6725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ea typeface="宋体" pitchFamily="2" charset="-122"/>
                        </a:rPr>
                        <a:t>30</a:t>
                      </a: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ea typeface="宋体" pitchFamily="2" charset="-122"/>
                        </a:rPr>
                        <a:t>倒立</a:t>
                      </a: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ea typeface="宋体" pitchFamily="2" charset="-122"/>
                        </a:rPr>
                        <a:t>缩小</a:t>
                      </a: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ea typeface="宋体" pitchFamily="2" charset="-122"/>
                        </a:rPr>
                        <a:t>实像</a:t>
                      </a: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ea typeface="宋体" pitchFamily="2" charset="-122"/>
                        </a:rPr>
                        <a:t>异侧</a:t>
                      </a: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ea typeface="宋体" pitchFamily="2" charset="-122"/>
                        </a:rPr>
                        <a:t>15</a:t>
                      </a: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466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otype Corsiva" pitchFamily="66" charset="0"/>
                          <a:ea typeface="宋体" pitchFamily="2" charset="-122"/>
                          <a:cs typeface="Times New Roman" pitchFamily="18" charset="0"/>
                        </a:rPr>
                        <a:t>u=2f</a:t>
                      </a:r>
                      <a:endParaRPr kumimoji="0" lang="en-US" altLang="zh-CN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onotype Corsiva" pitchFamily="66" charset="0"/>
                        <a:ea typeface="宋体" pitchFamily="2" charset="-122"/>
                      </a:endParaRP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ea typeface="宋体" pitchFamily="2" charset="-122"/>
                        </a:rPr>
                        <a:t>20</a:t>
                      </a: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ea typeface="宋体" pitchFamily="2" charset="-122"/>
                        </a:rPr>
                        <a:t>倒立</a:t>
                      </a: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ea typeface="宋体" pitchFamily="2" charset="-122"/>
                        </a:rPr>
                        <a:t>等大</a:t>
                      </a: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ea typeface="宋体" pitchFamily="2" charset="-122"/>
                        </a:rPr>
                        <a:t>实像</a:t>
                      </a: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ea typeface="宋体" pitchFamily="2" charset="-122"/>
                        </a:rPr>
                        <a:t>异侧</a:t>
                      </a: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ea typeface="宋体" pitchFamily="2" charset="-122"/>
                        </a:rPr>
                        <a:t>20</a:t>
                      </a: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otype Corsiva" pitchFamily="66" charset="0"/>
                          <a:ea typeface="宋体" pitchFamily="2" charset="-122"/>
                          <a:cs typeface="Times New Roman" pitchFamily="18" charset="0"/>
                        </a:rPr>
                        <a:t>v=2f</a:t>
                      </a:r>
                      <a:endParaRPr kumimoji="0" lang="en-US" altLang="zh-CN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宋体" pitchFamily="2" charset="-122"/>
                      </a:endParaRP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宋体" pitchFamily="2" charset="-122"/>
                      </a:endParaRP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6725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otype Corsiva" pitchFamily="66" charset="0"/>
                          <a:ea typeface="宋体" pitchFamily="2" charset="-122"/>
                          <a:cs typeface="Times New Roman" pitchFamily="18" charset="0"/>
                        </a:rPr>
                        <a:t>2f&gt;u&gt;f</a:t>
                      </a:r>
                      <a:endParaRPr kumimoji="0" lang="en-US" altLang="zh-CN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onotype Corsiva" pitchFamily="66" charset="0"/>
                        <a:ea typeface="宋体" pitchFamily="2" charset="-122"/>
                      </a:endParaRP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ea typeface="宋体" pitchFamily="2" charset="-122"/>
                        </a:rPr>
                        <a:t>15</a:t>
                      </a: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ea typeface="宋体" pitchFamily="2" charset="-122"/>
                        </a:rPr>
                        <a:t>倒立</a:t>
                      </a: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ea typeface="宋体" pitchFamily="2" charset="-122"/>
                        </a:rPr>
                        <a:t>放大</a:t>
                      </a: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ea typeface="宋体" pitchFamily="2" charset="-122"/>
                        </a:rPr>
                        <a:t>实像</a:t>
                      </a: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ea typeface="宋体" pitchFamily="2" charset="-122"/>
                        </a:rPr>
                        <a:t>异侧</a:t>
                      </a: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ea typeface="宋体" pitchFamily="2" charset="-122"/>
                        </a:rPr>
                        <a:t>30</a:t>
                      </a: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otype Corsiva" pitchFamily="66" charset="0"/>
                          <a:ea typeface="宋体" pitchFamily="2" charset="-122"/>
                          <a:cs typeface="Times New Roman" pitchFamily="18" charset="0"/>
                        </a:rPr>
                        <a:t>v&gt;2f</a:t>
                      </a:r>
                      <a:endParaRPr kumimoji="0" lang="en-US" altLang="zh-CN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宋体" pitchFamily="2" charset="-122"/>
                      </a:endParaRP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ea typeface="宋体" pitchFamily="2" charset="-122"/>
                        </a:rPr>
                        <a:t>投影仪</a:t>
                      </a: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0688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ea typeface="宋体" pitchFamily="2" charset="-122"/>
                        </a:rPr>
                        <a:t>13</a:t>
                      </a: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ea typeface="宋体" pitchFamily="2" charset="-122"/>
                        </a:rPr>
                        <a:t>倒立</a:t>
                      </a: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ea typeface="宋体" pitchFamily="2" charset="-122"/>
                        </a:rPr>
                        <a:t>放大</a:t>
                      </a: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ea typeface="宋体" pitchFamily="2" charset="-122"/>
                        </a:rPr>
                        <a:t>实像</a:t>
                      </a: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ea typeface="宋体" pitchFamily="2" charset="-122"/>
                        </a:rPr>
                        <a:t>异侧</a:t>
                      </a: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ea typeface="宋体" pitchFamily="2" charset="-122"/>
                        </a:rPr>
                        <a:t>40</a:t>
                      </a: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466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otype Corsiva" pitchFamily="66" charset="0"/>
                          <a:ea typeface="宋体" pitchFamily="2" charset="-122"/>
                          <a:cs typeface="Times New Roman" pitchFamily="18" charset="0"/>
                        </a:rPr>
                        <a:t>u=f</a:t>
                      </a:r>
                      <a:endParaRPr kumimoji="0" lang="en-US" altLang="zh-CN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onotype Corsiva" pitchFamily="66" charset="0"/>
                        <a:ea typeface="宋体" pitchFamily="2" charset="-122"/>
                      </a:endParaRP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ea typeface="宋体" pitchFamily="2" charset="-122"/>
                        </a:rPr>
                        <a:t>10</a:t>
                      </a: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6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ea typeface="宋体" pitchFamily="2" charset="-122"/>
                        </a:rPr>
                        <a:t>不成像</a:t>
                      </a: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宋体" pitchFamily="2" charset="-122"/>
                      </a:endParaRP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6725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otype Corsiva" pitchFamily="66" charset="0"/>
                          <a:ea typeface="宋体" pitchFamily="2" charset="-122"/>
                          <a:cs typeface="Times New Roman" pitchFamily="18" charset="0"/>
                        </a:rPr>
                        <a:t>u&lt;f</a:t>
                      </a:r>
                      <a:endParaRPr kumimoji="0" lang="en-US" altLang="zh-CN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onotype Corsiva" pitchFamily="66" charset="0"/>
                        <a:ea typeface="宋体" pitchFamily="2" charset="-122"/>
                      </a:endParaRP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ea typeface="宋体" pitchFamily="2" charset="-122"/>
                        </a:rPr>
                        <a:t>8</a:t>
                      </a: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ea typeface="宋体" pitchFamily="2" charset="-122"/>
                        </a:rPr>
                        <a:t>正立</a:t>
                      </a: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ea typeface="宋体" pitchFamily="2" charset="-122"/>
                        </a:rPr>
                        <a:t>放大</a:t>
                      </a: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ea typeface="宋体" pitchFamily="2" charset="-122"/>
                        </a:rPr>
                        <a:t>虚像</a:t>
                      </a: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ea typeface="宋体" pitchFamily="2" charset="-122"/>
                        </a:rPr>
                        <a:t>同侧</a:t>
                      </a: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宋体" pitchFamily="2" charset="-122"/>
                      </a:endParaRP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宋体" pitchFamily="2" charset="-122"/>
                      </a:endParaRP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ea typeface="宋体" pitchFamily="2" charset="-122"/>
                        </a:rPr>
                        <a:t>放大镜</a:t>
                      </a: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6725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ea typeface="宋体" pitchFamily="2" charset="-122"/>
                        </a:rPr>
                        <a:t>5</a:t>
                      </a: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ea typeface="宋体" pitchFamily="2" charset="-122"/>
                        </a:rPr>
                        <a:t>正立</a:t>
                      </a: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ea typeface="宋体" pitchFamily="2" charset="-122"/>
                        </a:rPr>
                        <a:t>放大</a:t>
                      </a: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ea typeface="宋体" pitchFamily="2" charset="-122"/>
                        </a:rPr>
                        <a:t>虚像</a:t>
                      </a: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ea typeface="宋体" pitchFamily="2" charset="-122"/>
                        </a:rPr>
                        <a:t>同侧</a:t>
                      </a: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宋体" pitchFamily="2" charset="-122"/>
                      </a:endParaRP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</a:tbl>
          </a:graphicData>
        </a:graphic>
      </p:graphicFrame>
      <p:grpSp>
        <p:nvGrpSpPr>
          <p:cNvPr id="13411" name="Group 99"/>
          <p:cNvGrpSpPr/>
          <p:nvPr/>
        </p:nvGrpSpPr>
        <p:grpSpPr>
          <a:xfrm>
            <a:off x="6248400" y="3454400"/>
            <a:ext cx="2514600" cy="2768600"/>
            <a:chOff x="3936" y="2128"/>
            <a:chExt cx="1584" cy="1744"/>
          </a:xfrm>
        </p:grpSpPr>
        <p:sp>
          <p:nvSpPr>
            <p:cNvPr id="13412" name="Line 100"/>
            <p:cNvSpPr>
              <a:spLocks noChangeShapeType="1"/>
            </p:cNvSpPr>
            <p:nvPr/>
          </p:nvSpPr>
          <p:spPr bwMode="auto">
            <a:xfrm>
              <a:off x="3936" y="3264"/>
              <a:ext cx="432" cy="28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3413" name="Line 101"/>
            <p:cNvSpPr>
              <a:spLocks noChangeShapeType="1"/>
            </p:cNvSpPr>
            <p:nvPr/>
          </p:nvSpPr>
          <p:spPr bwMode="auto">
            <a:xfrm>
              <a:off x="4368" y="3264"/>
              <a:ext cx="672" cy="57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3414" name="Line 102"/>
            <p:cNvSpPr>
              <a:spLocks noChangeShapeType="1"/>
            </p:cNvSpPr>
            <p:nvPr/>
          </p:nvSpPr>
          <p:spPr bwMode="auto">
            <a:xfrm>
              <a:off x="3936" y="3584"/>
              <a:ext cx="432" cy="28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3415" name="Line 103"/>
            <p:cNvSpPr>
              <a:spLocks noChangeShapeType="1"/>
            </p:cNvSpPr>
            <p:nvPr/>
          </p:nvSpPr>
          <p:spPr bwMode="auto">
            <a:xfrm>
              <a:off x="5088" y="2976"/>
              <a:ext cx="432" cy="28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3416" name="Line 104"/>
            <p:cNvSpPr>
              <a:spLocks noChangeShapeType="1"/>
            </p:cNvSpPr>
            <p:nvPr/>
          </p:nvSpPr>
          <p:spPr bwMode="auto">
            <a:xfrm>
              <a:off x="5088" y="2128"/>
              <a:ext cx="432" cy="28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ransition>
    <p:push dir="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4343400"/>
            <a:ext cx="8458200" cy="2362200"/>
          </a:xfrm>
        </p:spPr>
        <p:txBody>
          <a:bodyPr/>
          <a:lstStyle/>
          <a:p>
            <a:pPr eaLnBrk="1" hangingPunct="1">
              <a:lnSpc>
                <a:spcPct val="150000"/>
              </a:lnSpc>
              <a:buClr>
                <a:schemeClr val="bg1"/>
              </a:buClr>
            </a:pPr>
            <a:r>
              <a:rPr lang="zh-CN" altLang="en-US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规律</a:t>
            </a:r>
            <a:r>
              <a:rPr lang="en-US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：当物距</a:t>
            </a:r>
            <a:r>
              <a:rPr lang="en-US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_________________</a:t>
            </a:r>
            <a:r>
              <a:rPr lang="zh-CN" altLang="en-US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时，则像距</a:t>
            </a:r>
            <a:r>
              <a:rPr lang="en-US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_____________________</a:t>
            </a:r>
            <a:r>
              <a:rPr lang="zh-CN" altLang="en-US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 成</a:t>
            </a:r>
            <a:r>
              <a:rPr lang="en-US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_____</a:t>
            </a:r>
            <a:r>
              <a:rPr lang="zh-CN" altLang="en-US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</a:t>
            </a:r>
            <a:r>
              <a:rPr lang="en-US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_____</a:t>
            </a:r>
            <a:r>
              <a:rPr lang="zh-CN" altLang="en-US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</a:t>
            </a:r>
            <a:r>
              <a:rPr lang="en-US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</a:t>
            </a:r>
            <a:r>
              <a:rPr lang="zh-CN" altLang="en-US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像。</a:t>
            </a:r>
          </a:p>
          <a:p>
            <a:pPr eaLnBrk="1" hangingPunct="1">
              <a:lnSpc>
                <a:spcPct val="150000"/>
              </a:lnSpc>
              <a:buClr>
                <a:schemeClr val="bg1"/>
              </a:buClr>
            </a:pPr>
            <a:r>
              <a:rPr lang="zh-CN" altLang="en-US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此时像距</a:t>
            </a:r>
            <a:r>
              <a:rPr lang="en-US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</a:t>
            </a:r>
            <a:r>
              <a:rPr lang="zh-CN" altLang="en-US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于物距，像比物</a:t>
            </a:r>
            <a:r>
              <a:rPr lang="en-US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</a:t>
            </a:r>
            <a:r>
              <a:rPr lang="zh-CN" altLang="en-US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，物像</a:t>
            </a:r>
            <a:r>
              <a:rPr lang="en-US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</a:t>
            </a:r>
            <a:r>
              <a:rPr lang="zh-CN" altLang="en-US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侧。</a:t>
            </a:r>
          </a:p>
          <a:p>
            <a:pPr eaLnBrk="1" hangingPunct="1">
              <a:lnSpc>
                <a:spcPct val="150000"/>
              </a:lnSpc>
              <a:buClr>
                <a:schemeClr val="bg1"/>
              </a:buClr>
            </a:pPr>
            <a:r>
              <a:rPr lang="zh-CN" altLang="en-US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应用：</a:t>
            </a:r>
            <a:r>
              <a:rPr lang="en-US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_____________________</a:t>
            </a:r>
            <a:r>
              <a:rPr lang="zh-CN" altLang="en-US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4267200" cy="487363"/>
          </a:xfrm>
        </p:spPr>
        <p:txBody>
          <a:bodyPr/>
          <a:lstStyle/>
          <a:p>
            <a:pPr algn="l" eaLnBrk="1" hangingPunct="1"/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【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分析论证</a:t>
            </a: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】</a:t>
            </a:r>
          </a:p>
        </p:txBody>
      </p:sp>
      <p:sp>
        <p:nvSpPr>
          <p:cNvPr id="120836" name="Rectangle 4"/>
          <p:cNvSpPr>
            <a:spLocks noChangeArrowheads="1"/>
          </p:cNvSpPr>
          <p:nvPr/>
        </p:nvSpPr>
        <p:spPr bwMode="auto">
          <a:xfrm>
            <a:off x="2971800" y="4419600"/>
            <a:ext cx="2286000" cy="463846"/>
          </a:xfrm>
          <a:prstGeom prst="rect">
            <a:avLst/>
          </a:prstGeom>
          <a:noFill/>
          <a:ln w="31750">
            <a:noFill/>
            <a:miter lim="800000"/>
            <a:headEnd type="none" w="lg" len="lg"/>
            <a:tailEnd type="none" w="lg" len="lg"/>
          </a:ln>
        </p:spPr>
        <p:txBody>
          <a:bodyPr lIns="90000" tIns="46800" rIns="90000" bIns="46800">
            <a:spAutoFit/>
          </a:bodyPr>
          <a:lstStyle/>
          <a:p>
            <a:pPr algn="ctr"/>
            <a:r>
              <a:rPr lang="zh-CN" altLang="en-US" sz="2400" b="1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大于</a:t>
            </a:r>
            <a:r>
              <a:rPr lang="en-US" altLang="zh-CN" sz="2400" b="1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400" b="1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倍焦距</a:t>
            </a:r>
          </a:p>
        </p:txBody>
      </p:sp>
      <p:sp>
        <p:nvSpPr>
          <p:cNvPr id="120837" name="Rectangle 5"/>
          <p:cNvSpPr>
            <a:spLocks noChangeArrowheads="1"/>
          </p:cNvSpPr>
          <p:nvPr/>
        </p:nvSpPr>
        <p:spPr bwMode="auto">
          <a:xfrm>
            <a:off x="458788" y="4953000"/>
            <a:ext cx="3810000" cy="463550"/>
          </a:xfrm>
          <a:prstGeom prst="rect">
            <a:avLst/>
          </a:prstGeom>
          <a:noFill/>
          <a:ln w="31750">
            <a:noFill/>
            <a:miter lim="800000"/>
            <a:headEnd type="none" w="lg" len="lg"/>
            <a:tailEnd type="none" w="lg" len="lg"/>
          </a:ln>
        </p:spPr>
        <p:txBody>
          <a:bodyPr lIns="90000" tIns="46800" rIns="90000" bIns="4680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在</a:t>
            </a:r>
            <a:r>
              <a:rPr lang="en-US" altLang="zh-CN" sz="2400" b="1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2400" b="1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倍焦距和</a:t>
            </a:r>
            <a:r>
              <a:rPr lang="en-US" altLang="zh-CN" sz="2400" b="1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400" b="1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倍焦距之间</a:t>
            </a:r>
          </a:p>
        </p:txBody>
      </p:sp>
      <p:sp>
        <p:nvSpPr>
          <p:cNvPr id="120838" name="Rectangle 6"/>
          <p:cNvSpPr>
            <a:spLocks noChangeArrowheads="1"/>
          </p:cNvSpPr>
          <p:nvPr/>
        </p:nvSpPr>
        <p:spPr bwMode="auto">
          <a:xfrm>
            <a:off x="4699000" y="4951413"/>
            <a:ext cx="990600" cy="463846"/>
          </a:xfrm>
          <a:prstGeom prst="rect">
            <a:avLst/>
          </a:prstGeom>
          <a:noFill/>
          <a:ln w="31750">
            <a:noFill/>
            <a:miter lim="800000"/>
            <a:headEnd type="none" w="lg" len="lg"/>
            <a:tailEnd type="none" w="lg" len="lg"/>
          </a:ln>
        </p:spPr>
        <p:txBody>
          <a:bodyPr lIns="90000" tIns="46800" rIns="90000" bIns="4680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倒立</a:t>
            </a:r>
          </a:p>
        </p:txBody>
      </p:sp>
      <p:sp>
        <p:nvSpPr>
          <p:cNvPr id="120839" name="Rectangle 7"/>
          <p:cNvSpPr>
            <a:spLocks noChangeArrowheads="1"/>
          </p:cNvSpPr>
          <p:nvPr/>
        </p:nvSpPr>
        <p:spPr bwMode="auto">
          <a:xfrm>
            <a:off x="5638800" y="4953000"/>
            <a:ext cx="800517" cy="463846"/>
          </a:xfrm>
          <a:prstGeom prst="rect">
            <a:avLst/>
          </a:prstGeom>
          <a:noFill/>
          <a:ln w="31750">
            <a:noFill/>
            <a:miter lim="800000"/>
            <a:headEnd type="none" w="lg" len="lg"/>
            <a:tailEnd type="none" w="lg" len="lg"/>
          </a:ln>
        </p:spPr>
        <p:txBody>
          <a:bodyPr wrap="none" lIns="90000" tIns="46800" rIns="90000" bIns="4680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缩小</a:t>
            </a:r>
          </a:p>
        </p:txBody>
      </p:sp>
      <p:sp>
        <p:nvSpPr>
          <p:cNvPr id="120840" name="Rectangle 8"/>
          <p:cNvSpPr>
            <a:spLocks noChangeArrowheads="1"/>
          </p:cNvSpPr>
          <p:nvPr/>
        </p:nvSpPr>
        <p:spPr bwMode="auto">
          <a:xfrm>
            <a:off x="6858000" y="4953000"/>
            <a:ext cx="491138" cy="463846"/>
          </a:xfrm>
          <a:prstGeom prst="rect">
            <a:avLst/>
          </a:prstGeom>
          <a:noFill/>
          <a:ln w="31750">
            <a:noFill/>
            <a:miter lim="800000"/>
            <a:headEnd type="none" w="lg" len="lg"/>
            <a:tailEnd type="none" w="lg" len="lg"/>
          </a:ln>
        </p:spPr>
        <p:txBody>
          <a:bodyPr wrap="none" lIns="90000" tIns="46800" rIns="90000" bIns="4680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实</a:t>
            </a:r>
          </a:p>
        </p:txBody>
      </p:sp>
      <p:sp>
        <p:nvSpPr>
          <p:cNvPr id="120841" name="Rectangle 9"/>
          <p:cNvSpPr>
            <a:spLocks noChangeArrowheads="1"/>
          </p:cNvSpPr>
          <p:nvPr/>
        </p:nvSpPr>
        <p:spPr bwMode="auto">
          <a:xfrm>
            <a:off x="1676400" y="6172200"/>
            <a:ext cx="2895600" cy="463846"/>
          </a:xfrm>
          <a:prstGeom prst="rect">
            <a:avLst/>
          </a:prstGeom>
          <a:noFill/>
          <a:ln w="31750">
            <a:noFill/>
            <a:miter lim="800000"/>
            <a:headEnd type="none" w="lg" len="lg"/>
            <a:tailEnd type="none" w="lg" len="lg"/>
          </a:ln>
        </p:spPr>
        <p:txBody>
          <a:bodyPr lIns="90000" tIns="46800" rIns="90000" bIns="4680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照相机、摄像机</a:t>
            </a:r>
          </a:p>
        </p:txBody>
      </p:sp>
      <p:sp>
        <p:nvSpPr>
          <p:cNvPr id="120842" name="Rectangle 10"/>
          <p:cNvSpPr>
            <a:spLocks noChangeArrowheads="1"/>
          </p:cNvSpPr>
          <p:nvPr/>
        </p:nvSpPr>
        <p:spPr bwMode="auto">
          <a:xfrm>
            <a:off x="1981200" y="5638800"/>
            <a:ext cx="639763" cy="463846"/>
          </a:xfrm>
          <a:prstGeom prst="rect">
            <a:avLst/>
          </a:prstGeom>
          <a:noFill/>
          <a:ln w="31750">
            <a:noFill/>
            <a:miter lim="800000"/>
            <a:headEnd type="none" w="lg" len="lg"/>
            <a:tailEnd type="none" w="lg" len="lg"/>
          </a:ln>
        </p:spPr>
        <p:txBody>
          <a:bodyPr lIns="90000" tIns="46800" rIns="90000" bIns="4680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小</a:t>
            </a:r>
          </a:p>
        </p:txBody>
      </p:sp>
      <p:sp>
        <p:nvSpPr>
          <p:cNvPr id="120843" name="Rectangle 11"/>
          <p:cNvSpPr>
            <a:spLocks noChangeArrowheads="1"/>
          </p:cNvSpPr>
          <p:nvPr/>
        </p:nvSpPr>
        <p:spPr bwMode="auto">
          <a:xfrm>
            <a:off x="4724400" y="5600700"/>
            <a:ext cx="639763" cy="463846"/>
          </a:xfrm>
          <a:prstGeom prst="rect">
            <a:avLst/>
          </a:prstGeom>
          <a:noFill/>
          <a:ln w="31750">
            <a:noFill/>
            <a:miter lim="800000"/>
            <a:headEnd type="none" w="lg" len="lg"/>
            <a:tailEnd type="none" w="lg" len="lg"/>
          </a:ln>
        </p:spPr>
        <p:txBody>
          <a:bodyPr lIns="90000" tIns="46800" rIns="90000" bIns="4680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小</a:t>
            </a:r>
          </a:p>
        </p:txBody>
      </p:sp>
      <p:sp>
        <p:nvSpPr>
          <p:cNvPr id="120844" name="Rectangle 12"/>
          <p:cNvSpPr>
            <a:spLocks noChangeArrowheads="1"/>
          </p:cNvSpPr>
          <p:nvPr/>
        </p:nvSpPr>
        <p:spPr bwMode="auto">
          <a:xfrm>
            <a:off x="6248400" y="5562600"/>
            <a:ext cx="639763" cy="463846"/>
          </a:xfrm>
          <a:prstGeom prst="rect">
            <a:avLst/>
          </a:prstGeom>
          <a:noFill/>
          <a:ln w="31750">
            <a:noFill/>
            <a:miter lim="800000"/>
            <a:headEnd type="none" w="lg" len="lg"/>
            <a:tailEnd type="none" w="lg" len="lg"/>
          </a:ln>
        </p:spPr>
        <p:txBody>
          <a:bodyPr lIns="90000" tIns="46800" rIns="90000" bIns="4680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异</a:t>
            </a:r>
          </a:p>
        </p:txBody>
      </p:sp>
      <p:pic>
        <p:nvPicPr>
          <p:cNvPr id="14" name="Picture 1" descr="D:\我的文档\Pictures\111.pn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83755" y="838200"/>
            <a:ext cx="8969715" cy="35052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08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08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08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08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208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08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08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08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08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08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208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208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0836" grpId="0"/>
      <p:bldP spid="120837" grpId="0"/>
      <p:bldP spid="120838" grpId="0"/>
      <p:bldP spid="120839" grpId="0"/>
      <p:bldP spid="120840" grpId="0"/>
      <p:bldP spid="120841" grpId="0"/>
      <p:bldP spid="120842" grpId="0"/>
      <p:bldP spid="120843" grpId="0"/>
      <p:bldP spid="12084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4" descr="IMG_20161124_084125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>
    <p:wip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6.1.7601 Service Pack 1"/>
  <p:tag name="AS_RELEASE_DATE" val="2020.05.14"/>
  <p:tag name="AS_TITLE" val="Aspose.Slides for .NET 4.0 Client Profile"/>
  <p:tag name="AS_VERSION" val="20.5"/>
</p:tagLst>
</file>

<file path=ppt/theme/theme1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Arial"/>
      </a:majorFont>
      <a:minorFont>
        <a:latin typeface="Arial"/>
        <a:ea typeface="宋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31750" cap="flat" cmpd="sng" algn="ctr">
          <a:solidFill>
            <a:schemeClr val="tx1"/>
          </a:solidFill>
          <a:prstDash val="solid"/>
          <a:round/>
          <a:headEnd type="none" w="lg" len="lg"/>
          <a:tailEnd type="none" w="lg" len="lg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31750" cap="flat" cmpd="sng" algn="ctr">
          <a:solidFill>
            <a:schemeClr val="tx1"/>
          </a:solidFill>
          <a:prstDash val="solid"/>
          <a:round/>
          <a:headEnd type="none" w="lg" len="lg"/>
          <a:tailEnd type="none" w="lg" len="lg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宋体" pitchFamily="2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1441</TotalTime>
  <Words>878</Words>
  <Application>Microsoft Office PowerPoint</Application>
  <PresentationFormat>全屏显示(4:3)</PresentationFormat>
  <Paragraphs>200</Paragraphs>
  <Slides>20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21" baseType="lpstr">
      <vt:lpstr>默认设计模板</vt:lpstr>
      <vt:lpstr>PowerPoint 演示文稿</vt:lpstr>
      <vt:lpstr>第五章 透镜及其应用 第3节 凸透镜成像规律 （第1课时）</vt:lpstr>
      <vt:lpstr>实验探究凸透镜成像规律</vt:lpstr>
      <vt:lpstr>1．基本概念</vt:lpstr>
      <vt:lpstr>PowerPoint 演示文稿</vt:lpstr>
      <vt:lpstr>活动1：探究凸透镜成像规律</vt:lpstr>
      <vt:lpstr>实验记录</vt:lpstr>
      <vt:lpstr>【分析论证】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【实验结论】凸透镜成像规律</vt:lpstr>
      <vt:lpstr>【分组讨论】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cp:lastModifiedBy>lenovo</cp:lastModifiedBy>
  <cp:revision>1</cp:revision>
  <cp:lastPrinted>1601-01-01T00:00:00Z</cp:lastPrinted>
  <dcterms:created xsi:type="dcterms:W3CDTF">1601-01-01T00:00:00Z</dcterms:created>
  <dcterms:modified xsi:type="dcterms:W3CDTF">2020-11-11T02:43:59Z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