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3" r:id="rId4"/>
  </p:sldMasterIdLst>
  <p:sldIdLst>
    <p:sldId id="268" r:id="rId5"/>
    <p:sldId id="269" r:id="rId6"/>
    <p:sldId id="271" r:id="rId7"/>
    <p:sldId id="262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4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7563324-0483-46A2-B1F0-87032E12FB65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7563324-0483-46A2-B1F0-87032E12FB65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7563324-0483-46A2-B1F0-87032E12FB65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7563324-0483-46A2-B1F0-87032E12FB65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2018/5/22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7563324-0483-46A2-B1F0-87032E12FB65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2018/5/22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7563324-0483-46A2-B1F0-87032E12FB65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7563324-0483-46A2-B1F0-87032E12FB65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2018/5/22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blinds/>
  </p:transition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7563324-0483-46A2-B1F0-87032E12FB65}" type="slidenum">
              <a:rPr kumimoji="0" lang="en-US" altLang="zh-CN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 spd="med">
    <p:blinds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5E0">
                <a:alpha val="100000"/>
              </a:srgbClr>
            </a:gs>
            <a:gs pos="64999">
              <a:srgbClr val="F0EBD5">
                <a:alpha val="100000"/>
              </a:srgbClr>
            </a:gs>
            <a:gs pos="100000">
              <a:srgbClr val="D1C39F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/>
          </p:cNvSpPr>
          <p:nvPr>
            <p:ph type="title"/>
          </p:nvPr>
        </p:nvSpPr>
        <p:spPr>
          <a:xfrm>
            <a:off x="1225550" y="352425"/>
            <a:ext cx="5999163" cy="1327150"/>
          </a:xfrm>
        </p:spPr>
        <p:txBody>
          <a:bodyPr lIns="91440" tIns="45720" rIns="91440" bIns="45720" anchor="ctr"/>
          <a:lstStyle/>
          <a:p>
            <a:r>
              <a:rPr lang="zh-CN" altLang="en-US" dirty="0">
                <a:latin typeface="Arial" panose="020B0604020202020204" pitchFamily="34" charset="0"/>
                <a:sym typeface="宋体" panose="02010600030101010101" pitchFamily="2" charset="-122"/>
              </a:rPr>
              <a:t>人教版八年级物理下册</a:t>
            </a:r>
            <a:endParaRPr lang="zh-CN" altLang="en-US"/>
          </a:p>
        </p:txBody>
      </p:sp>
      <p:sp>
        <p:nvSpPr>
          <p:cNvPr id="6146" name="TextBox 3"/>
          <p:cNvSpPr txBox="1"/>
          <p:nvPr/>
        </p:nvSpPr>
        <p:spPr>
          <a:xfrm>
            <a:off x="1500188" y="1679575"/>
            <a:ext cx="7962900" cy="36009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微软雅黑" panose="020B0503020204020204" charset="-122"/>
                <a:ea typeface="微软雅黑" panose="020B0503020204020204" charset="-122"/>
              </a:rPr>
              <a:t>第十一章  功和机械能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第二节   功率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473" y="314325"/>
            <a:ext cx="8001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6000" b="1" kern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一些常见物体的功率</a:t>
            </a:r>
          </a:p>
        </p:txBody>
      </p:sp>
      <p:grpSp>
        <p:nvGrpSpPr>
          <p:cNvPr id="2" name="组合 9"/>
          <p:cNvGrpSpPr/>
          <p:nvPr/>
        </p:nvGrpSpPr>
        <p:grpSpPr>
          <a:xfrm>
            <a:off x="763905" y="1393825"/>
            <a:ext cx="4845050" cy="4437929"/>
            <a:chOff x="642910" y="2276484"/>
            <a:chExt cx="3889374" cy="3646863"/>
          </a:xfrm>
        </p:grpSpPr>
        <p:pic>
          <p:nvPicPr>
            <p:cNvPr id="18437" name="图片 4" descr="图片8_副本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86" y="2276484"/>
              <a:ext cx="3657600" cy="2438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8" name="TextBox 6"/>
            <p:cNvSpPr txBox="1"/>
            <p:nvPr/>
          </p:nvSpPr>
          <p:spPr>
            <a:xfrm>
              <a:off x="642910" y="4786322"/>
              <a:ext cx="3889374" cy="11370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长时间运动时人的功率为数十瓦，优秀运动员短时间的功率可达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 kW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5618480" y="1393825"/>
            <a:ext cx="4464685" cy="4054349"/>
            <a:chOff x="4683154" y="2276484"/>
            <a:chExt cx="3889374" cy="3281218"/>
          </a:xfrm>
        </p:grpSpPr>
        <p:pic>
          <p:nvPicPr>
            <p:cNvPr id="18440" name="图片 5" descr="图片9_副本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314" y="2276484"/>
              <a:ext cx="3657600" cy="2438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1" name="TextBox 8"/>
            <p:cNvSpPr txBox="1"/>
            <p:nvPr/>
          </p:nvSpPr>
          <p:spPr>
            <a:xfrm>
              <a:off x="4683154" y="4786322"/>
              <a:ext cx="3889374" cy="771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长时间运动的马的功率为数百瓦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843915" y="1329055"/>
            <a:ext cx="4808220" cy="4146631"/>
            <a:chOff x="642910" y="2276484"/>
            <a:chExt cx="3889374" cy="3258927"/>
          </a:xfrm>
        </p:grpSpPr>
        <p:pic>
          <p:nvPicPr>
            <p:cNvPr id="19460" name="图片 4" descr="图片8_副本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86" y="2276484"/>
              <a:ext cx="3657600" cy="2438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TextBox 6"/>
            <p:cNvSpPr txBox="1"/>
            <p:nvPr/>
          </p:nvSpPr>
          <p:spPr>
            <a:xfrm>
              <a:off x="642910" y="4786322"/>
              <a:ext cx="3889374" cy="7490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蓝鲸游动时的功率可达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350 kW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5735320" y="1329055"/>
            <a:ext cx="4942840" cy="4102358"/>
            <a:chOff x="4683154" y="2276484"/>
            <a:chExt cx="3889374" cy="3269458"/>
          </a:xfrm>
        </p:grpSpPr>
        <p:pic>
          <p:nvPicPr>
            <p:cNvPr id="19463" name="图片 5" descr="图片9_副本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314" y="2276484"/>
              <a:ext cx="3657600" cy="2438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4" name="TextBox 8"/>
            <p:cNvSpPr txBox="1"/>
            <p:nvPr/>
          </p:nvSpPr>
          <p:spPr>
            <a:xfrm>
              <a:off x="4683154" y="4786322"/>
              <a:ext cx="3889374" cy="7596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万吨级远洋货轮发动机的功率可达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10 000 kW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以上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94473" y="314325"/>
            <a:ext cx="8001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6000" b="1" kern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一些常见物体的功率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1101090" y="1559560"/>
            <a:ext cx="4587240" cy="4208302"/>
            <a:chOff x="642910" y="2276484"/>
            <a:chExt cx="3889374" cy="3244736"/>
          </a:xfrm>
        </p:grpSpPr>
        <p:pic>
          <p:nvPicPr>
            <p:cNvPr id="20484" name="图片 4" descr="图片8_副本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87" y="2276484"/>
              <a:ext cx="3657598" cy="2438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5" name="TextBox 6"/>
            <p:cNvSpPr txBox="1"/>
            <p:nvPr/>
          </p:nvSpPr>
          <p:spPr>
            <a:xfrm>
              <a:off x="642910" y="4786322"/>
              <a:ext cx="3889374" cy="7348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小轿车发动机的功率可达数十千瓦至二百千瓦</a:t>
              </a: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5864225" y="1559560"/>
            <a:ext cx="4697095" cy="4145711"/>
            <a:chOff x="4683154" y="2276484"/>
            <a:chExt cx="3889374" cy="3259143"/>
          </a:xfrm>
        </p:grpSpPr>
        <p:pic>
          <p:nvPicPr>
            <p:cNvPr id="20487" name="图片 5" descr="图片9_副本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315" y="2276484"/>
              <a:ext cx="3657598" cy="2438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8" name="TextBox 8"/>
            <p:cNvSpPr txBox="1"/>
            <p:nvPr/>
          </p:nvSpPr>
          <p:spPr>
            <a:xfrm>
              <a:off x="4683154" y="4786322"/>
              <a:ext cx="3889374" cy="7493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飞机发动机的功率可达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1000 kW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以上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94473" y="314325"/>
            <a:ext cx="8001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6000" b="1" kern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一些常见物体的功率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520" y="1428750"/>
            <a:ext cx="109899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功率是机器的主要技术性能之一，选购机器，考虑它的功率是要从实际出发．</a:t>
            </a:r>
          </a:p>
        </p:txBody>
      </p:sp>
      <p:pic>
        <p:nvPicPr>
          <p:cNvPr id="10" name="图片 9" descr="图片2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785" y="2709545"/>
            <a:ext cx="7597775" cy="3971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3"/>
          <p:cNvSpPr txBox="1"/>
          <p:nvPr/>
        </p:nvSpPr>
        <p:spPr>
          <a:xfrm>
            <a:off x="1494473" y="314325"/>
            <a:ext cx="8001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6000" b="1" kern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一些常见物体的功率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21335" y="1582420"/>
            <a:ext cx="11597640" cy="5175250"/>
            <a:chOff x="821" y="2492"/>
            <a:chExt cx="18264" cy="8150"/>
          </a:xfrm>
        </p:grpSpPr>
        <p:sp>
          <p:nvSpPr>
            <p:cNvPr id="4" name="线形标注 1 3"/>
            <p:cNvSpPr/>
            <p:nvPr/>
          </p:nvSpPr>
          <p:spPr>
            <a:xfrm>
              <a:off x="12506" y="4271"/>
              <a:ext cx="6330" cy="2258"/>
            </a:xfrm>
            <a:prstGeom prst="borderCallout1">
              <a:avLst/>
            </a:prstGeom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821" y="2492"/>
              <a:ext cx="18265" cy="8150"/>
              <a:chOff x="821" y="2492"/>
              <a:chExt cx="18265" cy="8150"/>
            </a:xfrm>
          </p:grpSpPr>
          <p:grpSp>
            <p:nvGrpSpPr>
              <p:cNvPr id="43014" name="组合 43013"/>
              <p:cNvGrpSpPr/>
              <p:nvPr/>
            </p:nvGrpSpPr>
            <p:grpSpPr>
              <a:xfrm>
                <a:off x="821" y="2492"/>
                <a:ext cx="11461" cy="8151"/>
                <a:chOff x="567" y="346"/>
                <a:chExt cx="4672" cy="3420"/>
              </a:xfrm>
            </p:grpSpPr>
            <p:grpSp>
              <p:nvGrpSpPr>
                <p:cNvPr id="43015" name="组合 43014"/>
                <p:cNvGrpSpPr/>
                <p:nvPr/>
              </p:nvGrpSpPr>
              <p:grpSpPr>
                <a:xfrm>
                  <a:off x="567" y="346"/>
                  <a:ext cx="4672" cy="3420"/>
                  <a:chOff x="567" y="346"/>
                  <a:chExt cx="4672" cy="3420"/>
                </a:xfrm>
              </p:grpSpPr>
              <p:pic>
                <p:nvPicPr>
                  <p:cNvPr id="43016" name="Picture 4" descr="185692932-1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567" y="346"/>
                    <a:ext cx="4655" cy="34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43017" name="矩形 43016"/>
                  <p:cNvSpPr/>
                  <p:nvPr/>
                </p:nvSpPr>
                <p:spPr>
                  <a:xfrm>
                    <a:off x="1247" y="2795"/>
                    <a:ext cx="1361" cy="318"/>
                  </a:xfrm>
                  <a:prstGeom prst="rect">
                    <a:avLst/>
                  </a:prstGeom>
                  <a:solidFill>
                    <a:srgbClr val="ABB1C5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18" name="矩形 43017"/>
                  <p:cNvSpPr/>
                  <p:nvPr/>
                </p:nvSpPr>
                <p:spPr>
                  <a:xfrm>
                    <a:off x="2381" y="3113"/>
                    <a:ext cx="1996" cy="226"/>
                  </a:xfrm>
                  <a:prstGeom prst="rect">
                    <a:avLst/>
                  </a:prstGeom>
                  <a:solidFill>
                    <a:srgbClr val="B5BACB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3019" name="矩形 43018"/>
                  <p:cNvSpPr/>
                  <p:nvPr/>
                </p:nvSpPr>
                <p:spPr>
                  <a:xfrm>
                    <a:off x="3833" y="3521"/>
                    <a:ext cx="1406" cy="22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3020" name="椭圆 43019"/>
                <p:cNvSpPr/>
                <p:nvPr/>
              </p:nvSpPr>
              <p:spPr>
                <a:xfrm>
                  <a:off x="4377" y="935"/>
                  <a:ext cx="181" cy="91"/>
                </a:xfrm>
                <a:prstGeom prst="ellipse">
                  <a:avLst/>
                </a:prstGeom>
                <a:solidFill>
                  <a:srgbClr val="E7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21" name="椭圆 43020"/>
                <p:cNvSpPr/>
                <p:nvPr/>
              </p:nvSpPr>
              <p:spPr>
                <a:xfrm>
                  <a:off x="4604" y="1071"/>
                  <a:ext cx="90" cy="136"/>
                </a:xfrm>
                <a:prstGeom prst="ellipse">
                  <a:avLst/>
                </a:prstGeom>
                <a:solidFill>
                  <a:srgbClr val="E7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22" name="椭圆 43021"/>
                <p:cNvSpPr/>
                <p:nvPr/>
              </p:nvSpPr>
              <p:spPr>
                <a:xfrm>
                  <a:off x="4014" y="1071"/>
                  <a:ext cx="136" cy="136"/>
                </a:xfrm>
                <a:prstGeom prst="ellipse">
                  <a:avLst/>
                </a:prstGeom>
                <a:solidFill>
                  <a:srgbClr val="E7FFF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23" name="椭圆 43022"/>
                <p:cNvSpPr/>
                <p:nvPr/>
              </p:nvSpPr>
              <p:spPr>
                <a:xfrm>
                  <a:off x="4195" y="935"/>
                  <a:ext cx="136" cy="136"/>
                </a:xfrm>
                <a:prstGeom prst="ellipse">
                  <a:avLst/>
                </a:prstGeom>
                <a:solidFill>
                  <a:srgbClr val="E7FFFF"/>
                </a:solidFill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24" name="任意多边形 43023"/>
                <p:cNvSpPr/>
                <p:nvPr/>
              </p:nvSpPr>
              <p:spPr>
                <a:xfrm>
                  <a:off x="4271" y="1167"/>
                  <a:ext cx="121" cy="2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" h="247">
                      <a:moveTo>
                        <a:pt x="38" y="0"/>
                      </a:moveTo>
                      <a:cubicBezTo>
                        <a:pt x="16" y="32"/>
                        <a:pt x="13" y="68"/>
                        <a:pt x="0" y="105"/>
                      </a:cubicBezTo>
                      <a:cubicBezTo>
                        <a:pt x="5" y="120"/>
                        <a:pt x="4" y="139"/>
                        <a:pt x="15" y="150"/>
                      </a:cubicBezTo>
                      <a:cubicBezTo>
                        <a:pt x="26" y="161"/>
                        <a:pt x="46" y="158"/>
                        <a:pt x="60" y="165"/>
                      </a:cubicBezTo>
                      <a:cubicBezTo>
                        <a:pt x="72" y="171"/>
                        <a:pt x="94" y="187"/>
                        <a:pt x="105" y="194"/>
                      </a:cubicBezTo>
                      <a:cubicBezTo>
                        <a:pt x="110" y="202"/>
                        <a:pt x="121" y="208"/>
                        <a:pt x="120" y="217"/>
                      </a:cubicBezTo>
                      <a:cubicBezTo>
                        <a:pt x="116" y="241"/>
                        <a:pt x="78" y="247"/>
                        <a:pt x="60" y="247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025" name="任意多边形 43024"/>
                <p:cNvSpPr/>
                <p:nvPr/>
              </p:nvSpPr>
              <p:spPr>
                <a:xfrm>
                  <a:off x="4197" y="1081"/>
                  <a:ext cx="361" cy="4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1" h="419">
                      <a:moveTo>
                        <a:pt x="0" y="101"/>
                      </a:moveTo>
                      <a:cubicBezTo>
                        <a:pt x="4" y="126"/>
                        <a:pt x="2" y="338"/>
                        <a:pt x="33" y="364"/>
                      </a:cubicBezTo>
                      <a:cubicBezTo>
                        <a:pt x="51" y="379"/>
                        <a:pt x="113" y="387"/>
                        <a:pt x="113" y="387"/>
                      </a:cubicBezTo>
                      <a:cubicBezTo>
                        <a:pt x="130" y="395"/>
                        <a:pt x="148" y="419"/>
                        <a:pt x="166" y="411"/>
                      </a:cubicBezTo>
                      <a:cubicBezTo>
                        <a:pt x="195" y="399"/>
                        <a:pt x="217" y="383"/>
                        <a:pt x="246" y="370"/>
                      </a:cubicBezTo>
                      <a:cubicBezTo>
                        <a:pt x="265" y="359"/>
                        <a:pt x="162" y="356"/>
                        <a:pt x="172" y="348"/>
                      </a:cubicBezTo>
                      <a:cubicBezTo>
                        <a:pt x="182" y="340"/>
                        <a:pt x="314" y="362"/>
                        <a:pt x="308" y="323"/>
                      </a:cubicBezTo>
                      <a:cubicBezTo>
                        <a:pt x="314" y="311"/>
                        <a:pt x="128" y="128"/>
                        <a:pt x="134" y="116"/>
                      </a:cubicBezTo>
                      <a:cubicBezTo>
                        <a:pt x="136" y="111"/>
                        <a:pt x="334" y="270"/>
                        <a:pt x="334" y="270"/>
                      </a:cubicBezTo>
                      <a:cubicBezTo>
                        <a:pt x="344" y="223"/>
                        <a:pt x="352" y="176"/>
                        <a:pt x="361" y="128"/>
                      </a:cubicBezTo>
                      <a:cubicBezTo>
                        <a:pt x="348" y="105"/>
                        <a:pt x="339" y="94"/>
                        <a:pt x="308" y="81"/>
                      </a:cubicBezTo>
                      <a:cubicBezTo>
                        <a:pt x="293" y="71"/>
                        <a:pt x="239" y="114"/>
                        <a:pt x="202" y="101"/>
                      </a:cubicBezTo>
                      <a:cubicBezTo>
                        <a:pt x="165" y="88"/>
                        <a:pt x="89" y="0"/>
                        <a:pt x="89" y="4"/>
                      </a:cubicBezTo>
                      <a:cubicBezTo>
                        <a:pt x="47" y="23"/>
                        <a:pt x="233" y="107"/>
                        <a:pt x="201" y="128"/>
                      </a:cubicBezTo>
                      <a:cubicBezTo>
                        <a:pt x="186" y="138"/>
                        <a:pt x="200" y="266"/>
                        <a:pt x="187" y="273"/>
                      </a:cubicBezTo>
                      <a:cubicBezTo>
                        <a:pt x="170" y="296"/>
                        <a:pt x="128" y="294"/>
                        <a:pt x="97" y="265"/>
                      </a:cubicBezTo>
                      <a:cubicBezTo>
                        <a:pt x="65" y="296"/>
                        <a:pt x="48" y="82"/>
                        <a:pt x="0" y="10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028" name="组合 43027"/>
              <p:cNvGrpSpPr/>
              <p:nvPr/>
            </p:nvGrpSpPr>
            <p:grpSpPr>
              <a:xfrm>
                <a:off x="12646" y="4544"/>
                <a:ext cx="6440" cy="1546"/>
                <a:chOff x="2109" y="618"/>
                <a:chExt cx="3447" cy="680"/>
              </a:xfrm>
            </p:grpSpPr>
            <p:pic>
              <p:nvPicPr>
                <p:cNvPr id="43029" name="图片 43028" descr="铭牌文字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109" y="618"/>
                  <a:ext cx="3066" cy="6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3030" name="矩形 43029"/>
                <p:cNvSpPr/>
                <p:nvPr/>
              </p:nvSpPr>
              <p:spPr>
                <a:xfrm>
                  <a:off x="2245" y="618"/>
                  <a:ext cx="3311" cy="680"/>
                </a:xfrm>
                <a:prstGeom prst="rect">
                  <a:avLst/>
                </a:prstGeom>
                <a:noFill/>
                <a:ln w="28575" cap="flat" cmpd="sng">
                  <a:noFill/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cxnSp>
            <p:nvCxnSpPr>
              <p:cNvPr id="5" name="直接箭头连接符 4"/>
              <p:cNvCxnSpPr/>
              <p:nvPr/>
            </p:nvCxnSpPr>
            <p:spPr>
              <a:xfrm flipV="1">
                <a:off x="11171" y="5611"/>
                <a:ext cx="1273" cy="1022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3"/>
          <p:cNvSpPr txBox="1"/>
          <p:nvPr/>
        </p:nvSpPr>
        <p:spPr>
          <a:xfrm>
            <a:off x="1494473" y="314325"/>
            <a:ext cx="800100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6000" b="1" kern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一些常见物体的功率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文本框 46085"/>
          <p:cNvSpPr txBox="1"/>
          <p:nvPr/>
        </p:nvSpPr>
        <p:spPr>
          <a:xfrm>
            <a:off x="938530" y="441325"/>
            <a:ext cx="1013587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3200" b="1" baseline="-25000" dirty="0">
                <a:solidFill>
                  <a:srgbClr val="000099"/>
                </a:solidFill>
                <a:latin typeface="Times New Roman" panose="02020603050405020304" pitchFamily="18" charset="0"/>
              </a:rPr>
              <a:t>66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3200" b="1" dirty="0">
                <a:latin typeface="Times New Roman" panose="02020603050405020304" pitchFamily="18" charset="0"/>
              </a:rPr>
              <a:t>大石头质量为</a:t>
            </a:r>
            <a:r>
              <a:rPr lang="en-US" altLang="zh-CN" sz="3200" b="1">
                <a:latin typeface="Times New Roman" panose="02020603050405020304" pitchFamily="18" charset="0"/>
              </a:rPr>
              <a:t>6 t</a:t>
            </a:r>
            <a:r>
              <a:rPr lang="zh-CN" altLang="en-US" sz="3200" b="1" dirty="0">
                <a:latin typeface="Times New Roman" panose="02020603050405020304" pitchFamily="18" charset="0"/>
              </a:rPr>
              <a:t>，起重机的吊钩在</a:t>
            </a:r>
            <a:r>
              <a:rPr lang="en-US" altLang="zh-CN" sz="3200" b="1">
                <a:latin typeface="Times New Roman" panose="02020603050405020304" pitchFamily="18" charset="0"/>
              </a:rPr>
              <a:t>15 s </a:t>
            </a:r>
            <a:r>
              <a:rPr lang="zh-CN" altLang="en-US" sz="3200" b="1" dirty="0">
                <a:latin typeface="Times New Roman" panose="02020603050405020304" pitchFamily="18" charset="0"/>
              </a:rPr>
              <a:t>内将大石头匀速提升了 </a:t>
            </a:r>
            <a:r>
              <a:rPr lang="en-US" altLang="zh-CN" sz="3200" b="1">
                <a:latin typeface="Times New Roman" panose="02020603050405020304" pitchFamily="18" charset="0"/>
              </a:rPr>
              <a:t>1 m</a:t>
            </a:r>
            <a:r>
              <a:rPr lang="zh-CN" altLang="en-US" sz="3200" b="1" dirty="0">
                <a:latin typeface="Times New Roman" panose="02020603050405020304" pitchFamily="18" charset="0"/>
              </a:rPr>
              <a:t>，起重机提升大石头的功率是多少？</a:t>
            </a:r>
          </a:p>
        </p:txBody>
      </p:sp>
      <p:sp>
        <p:nvSpPr>
          <p:cNvPr id="46087" name="矩形 46086"/>
          <p:cNvSpPr/>
          <p:nvPr/>
        </p:nvSpPr>
        <p:spPr>
          <a:xfrm>
            <a:off x="938530" y="1714500"/>
            <a:ext cx="9405620" cy="3634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解 ：</a:t>
            </a:r>
            <a:r>
              <a:rPr lang="zh-CN" altLang="en-US" sz="3200" b="1" dirty="0">
                <a:latin typeface="Times New Roman" panose="02020603050405020304" pitchFamily="18" charset="0"/>
              </a:rPr>
              <a:t>因为起重机匀速大石头的拉力宇大石头所受的重力相等，即</a:t>
            </a:r>
          </a:p>
          <a:p>
            <a:pPr>
              <a:lnSpc>
                <a:spcPct val="120000"/>
              </a:lnSpc>
            </a:pPr>
            <a:r>
              <a:rPr lang="en-US" altLang="zh-CN" sz="3200" b="1" i="1">
                <a:latin typeface="Times New Roman" panose="02020603050405020304" pitchFamily="18" charset="0"/>
              </a:rPr>
              <a:t>        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mg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= 6×10</a:t>
            </a:r>
            <a:r>
              <a:rPr lang="en-US" altLang="zh-CN" sz="32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kg×10 N/kg = 6×10</a:t>
            </a:r>
            <a:r>
              <a:rPr lang="en-US" altLang="zh-CN" sz="32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N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石头在拉力方向上移动的距离 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s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=1m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拉力做的功是：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zh-CN" sz="3200" b="1" i="1">
                <a:solidFill>
                  <a:srgbClr val="CC0000"/>
                </a:solidFill>
                <a:latin typeface="Times New Roman" panose="02020603050405020304" pitchFamily="18" charset="0"/>
              </a:rPr>
              <a:t>Fs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= 6×10</a:t>
            </a:r>
            <a:r>
              <a:rPr lang="en-US" altLang="zh-CN" sz="32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N ×1 m = 6×10</a:t>
            </a:r>
            <a:r>
              <a:rPr lang="en-US" altLang="zh-CN" sz="3200" b="1" baseline="30000">
                <a:solidFill>
                  <a:srgbClr val="CC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J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</a:rPr>
              <a:t>起重机提升水泥板的功率是</a:t>
            </a:r>
          </a:p>
        </p:txBody>
      </p:sp>
      <p:graphicFrame>
        <p:nvGraphicFramePr>
          <p:cNvPr id="46088" name="对象 46087"/>
          <p:cNvGraphicFramePr>
            <a:graphicFrameLocks/>
          </p:cNvGraphicFramePr>
          <p:nvPr/>
        </p:nvGraphicFramePr>
        <p:xfrm>
          <a:off x="3949065" y="5271453"/>
          <a:ext cx="4114800" cy="974725"/>
        </p:xfrm>
        <a:graphic>
          <a:graphicData uri="http://schemas.openxmlformats.org/presentationml/2006/ole">
            <p:oleObj spid="_x0000_s3081" r:id="rId3" imgW="19304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/>
          <p:nvPr/>
        </p:nvSpPr>
        <p:spPr>
          <a:xfrm>
            <a:off x="2238375" y="365125"/>
            <a:ext cx="7800975" cy="1033463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6000" b="1" kern="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检测反馈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100" y="1252220"/>
            <a:ext cx="922782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⒈在中考体育达标“跳绳项目”测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试中，燕燕同学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 min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跳了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次，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每次跳起的高度约为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 cm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，若她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的质量为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 kg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，则她跳一次做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的功约为＿＿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J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，她跳绳的平均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功率约为＿＿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4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g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取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 N/kg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4778" y="3888423"/>
            <a:ext cx="690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673" y="4595495"/>
            <a:ext cx="6908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/>
          <p:nvPr/>
        </p:nvSpPr>
        <p:spPr>
          <a:xfrm>
            <a:off x="2238375" y="365125"/>
            <a:ext cx="7800975" cy="1033463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6000" b="1" kern="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检测反馈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8125" y="1249680"/>
            <a:ext cx="853122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⒉甲、乙两位同学进行爬竿比赛，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匀速爬上相同高度的竿儿，甲同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学用了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 s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，乙同学用了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 s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，甲、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乙两位同学的功率之比是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：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则两位同学的体重之比是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120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：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81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B.8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：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120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C.5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：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　 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：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1668" y="3711893"/>
            <a:ext cx="58674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/>
          <p:nvPr/>
        </p:nvSpPr>
        <p:spPr>
          <a:xfrm>
            <a:off x="2238375" y="365125"/>
            <a:ext cx="7800975" cy="1033463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6000" b="1" kern="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检测反馈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3930" y="1282065"/>
            <a:ext cx="993394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⒊小敏同学和他所骑的轻便自行车总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重约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600 N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，上学路上他骑车在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 s</a:t>
            </a:r>
          </a:p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内匀速通过了一段长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100 m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的平直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公路，若自行车所受路面的阻力约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为人和车总重力的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0.05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倍，则通过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该段公路时，小敏同学登车的功率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约为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150 W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　　　　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B.30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 W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C.1 500 W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　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3 000 W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8928" y="4525645"/>
            <a:ext cx="54991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圆角矩形 5"/>
          <p:cNvSpPr/>
          <p:nvPr/>
        </p:nvSpPr>
        <p:spPr>
          <a:xfrm>
            <a:off x="2308860" y="5161915"/>
            <a:ext cx="4614545" cy="5270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人与起重机，哪个做功快？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33819" name="组合 33818"/>
          <p:cNvGrpSpPr/>
          <p:nvPr/>
        </p:nvGrpSpPr>
        <p:grpSpPr>
          <a:xfrm>
            <a:off x="1803718" y="1366520"/>
            <a:ext cx="7561262" cy="3671888"/>
            <a:chOff x="521" y="482"/>
            <a:chExt cx="4763" cy="2313"/>
          </a:xfrm>
        </p:grpSpPr>
        <p:pic>
          <p:nvPicPr>
            <p:cNvPr id="33806" name="图片 3380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" y="482"/>
              <a:ext cx="4445" cy="190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809" name="组合 33808"/>
            <p:cNvGrpSpPr/>
            <p:nvPr/>
          </p:nvGrpSpPr>
          <p:grpSpPr>
            <a:xfrm>
              <a:off x="3606" y="2387"/>
              <a:ext cx="1406" cy="408"/>
              <a:chOff x="2880" y="2432"/>
              <a:chExt cx="2394" cy="635"/>
            </a:xfrm>
          </p:grpSpPr>
          <p:pic>
            <p:nvPicPr>
              <p:cNvPr id="33807" name="图片 3380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80" y="2478"/>
                <a:ext cx="2394" cy="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808" name="矩形 33807"/>
              <p:cNvSpPr/>
              <p:nvPr/>
            </p:nvSpPr>
            <p:spPr>
              <a:xfrm>
                <a:off x="2880" y="2432"/>
                <a:ext cx="2359" cy="635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10" name="组合 33809"/>
            <p:cNvGrpSpPr/>
            <p:nvPr/>
          </p:nvGrpSpPr>
          <p:grpSpPr>
            <a:xfrm>
              <a:off x="521" y="2387"/>
              <a:ext cx="1361" cy="408"/>
              <a:chOff x="2925" y="3249"/>
              <a:chExt cx="2359" cy="635"/>
            </a:xfrm>
          </p:grpSpPr>
          <p:pic>
            <p:nvPicPr>
              <p:cNvPr id="33811" name="图片 338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71" y="3294"/>
                <a:ext cx="2268" cy="5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812" name="矩形 33811"/>
              <p:cNvSpPr/>
              <p:nvPr/>
            </p:nvSpPr>
            <p:spPr>
              <a:xfrm>
                <a:off x="2925" y="3249"/>
                <a:ext cx="2359" cy="635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813" name="组合 33812"/>
            <p:cNvGrpSpPr/>
            <p:nvPr/>
          </p:nvGrpSpPr>
          <p:grpSpPr>
            <a:xfrm>
              <a:off x="2199" y="2432"/>
              <a:ext cx="1044" cy="317"/>
              <a:chOff x="1746" y="2341"/>
              <a:chExt cx="2359" cy="635"/>
            </a:xfrm>
          </p:grpSpPr>
          <p:pic>
            <p:nvPicPr>
              <p:cNvPr id="33814" name="图片 3381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91" y="2387"/>
                <a:ext cx="2292" cy="5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815" name="矩形 33814"/>
              <p:cNvSpPr/>
              <p:nvPr/>
            </p:nvSpPr>
            <p:spPr>
              <a:xfrm>
                <a:off x="1746" y="2341"/>
                <a:ext cx="2359" cy="635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812858" y="611823"/>
            <a:ext cx="5551488" cy="6746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做一样多的功，所用时间不同。</a:t>
            </a:r>
          </a:p>
        </p:txBody>
      </p:sp>
      <p:sp>
        <p:nvSpPr>
          <p:cNvPr id="33821" name="文本框 33820"/>
          <p:cNvSpPr txBox="1"/>
          <p:nvPr/>
        </p:nvSpPr>
        <p:spPr>
          <a:xfrm>
            <a:off x="2387600" y="3105150"/>
            <a:ext cx="539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甲</a:t>
            </a:r>
          </a:p>
        </p:txBody>
      </p:sp>
      <p:sp>
        <p:nvSpPr>
          <p:cNvPr id="33822" name="文本框 33821"/>
          <p:cNvSpPr txBox="1"/>
          <p:nvPr/>
        </p:nvSpPr>
        <p:spPr>
          <a:xfrm>
            <a:off x="9480550" y="3033713"/>
            <a:ext cx="5397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乙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6905" y="456565"/>
            <a:ext cx="2644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情景一：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61565" y="5919470"/>
            <a:ext cx="7957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</a:t>
            </a:r>
            <a:r>
              <a:rPr lang="zh-CN" alt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甲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=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W</a:t>
            </a:r>
            <a:r>
              <a:rPr lang="zh-CN" alt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乙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时，用时间短的则做功快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7275" y="533718"/>
            <a:ext cx="6315075" cy="6746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在相同的时间内，做功多少不一样。</a:t>
            </a:r>
          </a:p>
        </p:txBody>
      </p:sp>
      <p:sp>
        <p:nvSpPr>
          <p:cNvPr id="35870" name="圆角矩形 5"/>
          <p:cNvSpPr/>
          <p:nvPr/>
        </p:nvSpPr>
        <p:spPr>
          <a:xfrm>
            <a:off x="3035300" y="5329555"/>
            <a:ext cx="4575175" cy="60134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人与起重机，哪个做功快？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9650" y="1292860"/>
            <a:ext cx="7632700" cy="3960495"/>
            <a:chOff x="3760" y="2905"/>
            <a:chExt cx="12020" cy="6237"/>
          </a:xfrm>
        </p:grpSpPr>
        <p:grpSp>
          <p:nvGrpSpPr>
            <p:cNvPr id="35868" name="组合 35867"/>
            <p:cNvGrpSpPr/>
            <p:nvPr/>
          </p:nvGrpSpPr>
          <p:grpSpPr>
            <a:xfrm>
              <a:off x="4383" y="2905"/>
              <a:ext cx="10660" cy="6190"/>
              <a:chOff x="793" y="1162"/>
              <a:chExt cx="4264" cy="2476"/>
            </a:xfrm>
          </p:grpSpPr>
          <p:pic>
            <p:nvPicPr>
              <p:cNvPr id="35864" name="图片 35863" descr="t9-2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30" y="1162"/>
                <a:ext cx="4127" cy="24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5865" name="组合 35864"/>
              <p:cNvGrpSpPr/>
              <p:nvPr/>
            </p:nvGrpSpPr>
            <p:grpSpPr>
              <a:xfrm>
                <a:off x="793" y="1252"/>
                <a:ext cx="1105" cy="1724"/>
                <a:chOff x="748" y="572"/>
                <a:chExt cx="1105" cy="1724"/>
              </a:xfrm>
            </p:grpSpPr>
            <p:pic>
              <p:nvPicPr>
                <p:cNvPr id="35866" name="图片 35865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17" y="572"/>
                  <a:ext cx="936" cy="17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867" name="矩形 35866"/>
                <p:cNvSpPr/>
                <p:nvPr/>
              </p:nvSpPr>
              <p:spPr>
                <a:xfrm>
                  <a:off x="748" y="572"/>
                  <a:ext cx="227" cy="13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5859" name="组合 35858"/>
            <p:cNvGrpSpPr/>
            <p:nvPr/>
          </p:nvGrpSpPr>
          <p:grpSpPr>
            <a:xfrm>
              <a:off x="4383" y="3133"/>
              <a:ext cx="2762" cy="4310"/>
              <a:chOff x="748" y="572"/>
              <a:chExt cx="1105" cy="1724"/>
            </a:xfrm>
          </p:grpSpPr>
          <p:pic>
            <p:nvPicPr>
              <p:cNvPr id="35857" name="图片 3585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7" y="572"/>
                <a:ext cx="936" cy="17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5858" name="矩形 35857"/>
              <p:cNvSpPr/>
              <p:nvPr/>
            </p:nvSpPr>
            <p:spPr>
              <a:xfrm>
                <a:off x="748" y="572"/>
                <a:ext cx="227" cy="1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930" y="2908"/>
              <a:ext cx="11113" cy="6235"/>
              <a:chOff x="3930" y="2908"/>
              <a:chExt cx="11113" cy="6235"/>
            </a:xfrm>
          </p:grpSpPr>
          <p:pic>
            <p:nvPicPr>
              <p:cNvPr id="35843" name="图片 35842" descr="t9-2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725" y="2908"/>
                <a:ext cx="10318" cy="619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5852" name="组合 35851"/>
              <p:cNvGrpSpPr/>
              <p:nvPr/>
            </p:nvGrpSpPr>
            <p:grpSpPr>
              <a:xfrm>
                <a:off x="8123" y="7783"/>
                <a:ext cx="2610" cy="795"/>
                <a:chOff x="1746" y="2341"/>
                <a:chExt cx="2359" cy="635"/>
              </a:xfrm>
            </p:grpSpPr>
            <p:pic>
              <p:nvPicPr>
                <p:cNvPr id="35850" name="图片 35849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791" y="2387"/>
                  <a:ext cx="2292" cy="5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851" name="矩形 35850"/>
                <p:cNvSpPr/>
                <p:nvPr/>
              </p:nvSpPr>
              <p:spPr>
                <a:xfrm>
                  <a:off x="1746" y="2341"/>
                  <a:ext cx="2359" cy="635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accent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5853" name="矩形 35852"/>
              <p:cNvSpPr/>
              <p:nvPr/>
            </p:nvSpPr>
            <p:spPr>
              <a:xfrm>
                <a:off x="4495" y="7555"/>
                <a:ext cx="2043" cy="15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4" name="矩形 35853"/>
              <p:cNvSpPr/>
              <p:nvPr/>
            </p:nvSpPr>
            <p:spPr>
              <a:xfrm>
                <a:off x="11980" y="7555"/>
                <a:ext cx="2043" cy="15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5847" name="组合 35846"/>
              <p:cNvGrpSpPr/>
              <p:nvPr/>
            </p:nvGrpSpPr>
            <p:grpSpPr>
              <a:xfrm>
                <a:off x="3930" y="7783"/>
                <a:ext cx="3403" cy="1020"/>
                <a:chOff x="2925" y="3249"/>
                <a:chExt cx="2359" cy="635"/>
              </a:xfrm>
            </p:grpSpPr>
            <p:pic>
              <p:nvPicPr>
                <p:cNvPr id="35848" name="图片 35847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971" y="3294"/>
                  <a:ext cx="2268" cy="5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849" name="矩形 35848"/>
                <p:cNvSpPr/>
                <p:nvPr/>
              </p:nvSpPr>
              <p:spPr>
                <a:xfrm>
                  <a:off x="2925" y="3249"/>
                  <a:ext cx="2359" cy="635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accent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5846" name="组合 35845"/>
              <p:cNvGrpSpPr/>
              <p:nvPr/>
            </p:nvGrpSpPr>
            <p:grpSpPr>
              <a:xfrm>
                <a:off x="11528" y="7783"/>
                <a:ext cx="3402" cy="1020"/>
                <a:chOff x="2925" y="3249"/>
                <a:chExt cx="2359" cy="635"/>
              </a:xfrm>
            </p:grpSpPr>
            <p:pic>
              <p:nvPicPr>
                <p:cNvPr id="35844" name="图片 35843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971" y="3294"/>
                  <a:ext cx="2268" cy="55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35845" name="矩形 35844"/>
                <p:cNvSpPr/>
                <p:nvPr/>
              </p:nvSpPr>
              <p:spPr>
                <a:xfrm>
                  <a:off x="2925" y="3249"/>
                  <a:ext cx="2359" cy="635"/>
                </a:xfrm>
                <a:prstGeom prst="rect">
                  <a:avLst/>
                </a:prstGeom>
                <a:noFill/>
                <a:ln w="28575" cap="flat" cmpd="sng">
                  <a:solidFill>
                    <a:schemeClr val="accent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5871" name="文本框 35870"/>
            <p:cNvSpPr txBox="1"/>
            <p:nvPr/>
          </p:nvSpPr>
          <p:spPr>
            <a:xfrm>
              <a:off x="3760" y="4890"/>
              <a:ext cx="85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Arial" panose="020B0604020202020204" pitchFamily="34" charset="0"/>
                </a:rPr>
                <a:t>甲</a:t>
              </a:r>
            </a:p>
          </p:txBody>
        </p:sp>
        <p:sp>
          <p:nvSpPr>
            <p:cNvPr id="35872" name="文本框 35871"/>
            <p:cNvSpPr txBox="1"/>
            <p:nvPr/>
          </p:nvSpPr>
          <p:spPr>
            <a:xfrm>
              <a:off x="14930" y="4778"/>
              <a:ext cx="85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Arial" panose="020B0604020202020204" pitchFamily="34" charset="0"/>
                </a:rPr>
                <a:t>乙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36905" y="456565"/>
            <a:ext cx="2644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情景二：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35935" y="6029325"/>
            <a:ext cx="6536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</a:t>
            </a:r>
            <a:r>
              <a:rPr lang="zh-CN" alt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甲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=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</a:t>
            </a:r>
            <a:r>
              <a:rPr lang="zh-CN" altLang="en-US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乙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时，做功多的则做功快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6" name="组合 36885"/>
          <p:cNvGrpSpPr/>
          <p:nvPr/>
        </p:nvGrpSpPr>
        <p:grpSpPr>
          <a:xfrm>
            <a:off x="2546033" y="1844675"/>
            <a:ext cx="6265862" cy="3168650"/>
            <a:chOff x="657" y="1389"/>
            <a:chExt cx="3947" cy="1996"/>
          </a:xfrm>
        </p:grpSpPr>
        <p:pic>
          <p:nvPicPr>
            <p:cNvPr id="36876" name="图片 36875" descr="两种机械比较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" y="1389"/>
              <a:ext cx="3538" cy="172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6879" name="组合 36878"/>
            <p:cNvGrpSpPr/>
            <p:nvPr/>
          </p:nvGrpSpPr>
          <p:grpSpPr>
            <a:xfrm>
              <a:off x="657" y="3022"/>
              <a:ext cx="1225" cy="363"/>
              <a:chOff x="1701" y="1842"/>
              <a:chExt cx="2358" cy="636"/>
            </a:xfrm>
          </p:grpSpPr>
          <p:pic>
            <p:nvPicPr>
              <p:cNvPr id="36877" name="图片 3687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58" y="1887"/>
                <a:ext cx="2244" cy="5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878" name="矩形 36877"/>
              <p:cNvSpPr/>
              <p:nvPr/>
            </p:nvSpPr>
            <p:spPr>
              <a:xfrm>
                <a:off x="1701" y="1842"/>
                <a:ext cx="2358" cy="636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82" name="组合 36881"/>
            <p:cNvGrpSpPr/>
            <p:nvPr/>
          </p:nvGrpSpPr>
          <p:grpSpPr>
            <a:xfrm>
              <a:off x="3288" y="3022"/>
              <a:ext cx="1269" cy="363"/>
              <a:chOff x="1701" y="1842"/>
              <a:chExt cx="2358" cy="630"/>
            </a:xfrm>
          </p:grpSpPr>
          <p:pic>
            <p:nvPicPr>
              <p:cNvPr id="36880" name="图片 3687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25" y="1848"/>
                <a:ext cx="2310" cy="6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881" name="矩形 36880"/>
              <p:cNvSpPr/>
              <p:nvPr/>
            </p:nvSpPr>
            <p:spPr>
              <a:xfrm>
                <a:off x="1701" y="1842"/>
                <a:ext cx="2358" cy="590"/>
              </a:xfrm>
              <a:prstGeom prst="rect">
                <a:avLst/>
              </a:prstGeom>
              <a:noFill/>
              <a:ln w="2857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6883" name="组合 36882"/>
            <p:cNvGrpSpPr/>
            <p:nvPr/>
          </p:nvGrpSpPr>
          <p:grpSpPr>
            <a:xfrm>
              <a:off x="2064" y="3022"/>
              <a:ext cx="1044" cy="318"/>
              <a:chOff x="1746" y="2341"/>
              <a:chExt cx="2359" cy="635"/>
            </a:xfrm>
          </p:grpSpPr>
          <p:pic>
            <p:nvPicPr>
              <p:cNvPr id="36884" name="图片 3688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91" y="2387"/>
                <a:ext cx="2292" cy="55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885" name="矩形 36884"/>
              <p:cNvSpPr/>
              <p:nvPr/>
            </p:nvSpPr>
            <p:spPr>
              <a:xfrm>
                <a:off x="1746" y="2341"/>
                <a:ext cx="2359" cy="635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36905" y="456565"/>
            <a:ext cx="2644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情景三：</a:t>
            </a:r>
          </a:p>
        </p:txBody>
      </p:sp>
      <p:sp>
        <p:nvSpPr>
          <p:cNvPr id="36875" name="圆角矩形 5"/>
          <p:cNvSpPr/>
          <p:nvPr/>
        </p:nvSpPr>
        <p:spPr>
          <a:xfrm>
            <a:off x="3049905" y="353695"/>
            <a:ext cx="7487920" cy="1183005"/>
          </a:xfrm>
          <a:prstGeom prst="roundRect">
            <a:avLst>
              <a:gd name="adj" fmla="val 8579"/>
            </a:avLst>
          </a:prstGeom>
          <a:solidFill>
            <a:srgbClr val="BBE0E3"/>
          </a:solidFill>
          <a:ln w="2540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若时间和做功都不相同，怎样去比较做功的快慢呢？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23490" y="2772410"/>
            <a:ext cx="612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95740" y="2772410"/>
            <a:ext cx="612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9813" y="3763963"/>
            <a:ext cx="7786687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方法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：时间相同，比较路程．</a:t>
            </a:r>
          </a:p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方法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：路程相同，比较时间．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　方法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：利用路程和时间之比，即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来描述．</a:t>
            </a:r>
          </a:p>
        </p:txBody>
      </p:sp>
      <p:sp>
        <p:nvSpPr>
          <p:cNvPr id="8" name="标题 5"/>
          <p:cNvSpPr txBox="1"/>
          <p:nvPr/>
        </p:nvSpPr>
        <p:spPr>
          <a:xfrm>
            <a:off x="2238375" y="323850"/>
            <a:ext cx="7800975" cy="1033463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6000" b="1" kern="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类比联想</a:t>
            </a:r>
          </a:p>
        </p:txBody>
      </p:sp>
      <p:grpSp>
        <p:nvGrpSpPr>
          <p:cNvPr id="2" name="组合 17"/>
          <p:cNvGrpSpPr/>
          <p:nvPr/>
        </p:nvGrpSpPr>
        <p:grpSpPr>
          <a:xfrm>
            <a:off x="1953260" y="1357630"/>
            <a:ext cx="9215755" cy="2214880"/>
            <a:chOff x="857224" y="1500174"/>
            <a:chExt cx="7500988" cy="2071702"/>
          </a:xfrm>
        </p:grpSpPr>
        <p:grpSp>
          <p:nvGrpSpPr>
            <p:cNvPr id="7173" name="组合 15"/>
            <p:cNvGrpSpPr/>
            <p:nvPr/>
          </p:nvGrpSpPr>
          <p:grpSpPr>
            <a:xfrm>
              <a:off x="857224" y="1500174"/>
              <a:ext cx="7500988" cy="2071702"/>
              <a:chOff x="840550" y="1857364"/>
              <a:chExt cx="9072594" cy="2428892"/>
            </a:xfrm>
          </p:grpSpPr>
          <p:pic>
            <p:nvPicPr>
              <p:cNvPr id="7174" name="图片 11" descr="思考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0550" y="1857364"/>
                <a:ext cx="1588310" cy="2428892"/>
              </a:xfrm>
              <a:prstGeom prst="rect">
                <a:avLst/>
              </a:prstGeom>
              <a:noFill/>
              <a:ln w="25400">
                <a:noFill/>
              </a:ln>
            </p:spPr>
          </p:pic>
          <p:sp>
            <p:nvSpPr>
              <p:cNvPr id="7175" name="矩形 14"/>
              <p:cNvSpPr/>
              <p:nvPr/>
            </p:nvSpPr>
            <p:spPr>
              <a:xfrm>
                <a:off x="2428860" y="1857364"/>
                <a:ext cx="7484284" cy="24288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76" name="TextBox 16"/>
            <p:cNvSpPr txBox="1"/>
            <p:nvPr/>
          </p:nvSpPr>
          <p:spPr>
            <a:xfrm>
              <a:off x="2332303" y="2032354"/>
              <a:ext cx="5869305" cy="5458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我们是怎样比较两个物体的运动快慢的？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350" y="1257300"/>
            <a:ext cx="10401935" cy="4741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⒈物理意义：表示物体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做功快慢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的物理量．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⒉定义：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功与做功所用时间之比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⒊公式：</a:t>
            </a:r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符号的意义及单位：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焦耳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秒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P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功率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——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瓦特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(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W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)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标题 5"/>
          <p:cNvSpPr txBox="1"/>
          <p:nvPr/>
        </p:nvSpPr>
        <p:spPr>
          <a:xfrm>
            <a:off x="2164080" y="223520"/>
            <a:ext cx="5669915" cy="1033780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6000" b="1" kern="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一：功率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673" y="2406333"/>
            <a:ext cx="5715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</a:p>
          <a:p>
            <a:pPr algn="ctr"/>
            <a:r>
              <a:rPr lang="en-US" altLang="zh-CN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endParaRPr lang="zh-CN" alt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2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charRg st="22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charRg st="4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charRg st="4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2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charRg st="72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charRg st="72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5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charRg st="85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charRg st="85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470" y="827405"/>
            <a:ext cx="87014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⒋单位：在国际单位制中，功率的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单位叫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瓦特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，简称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瓦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，用符号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</a:p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表示，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W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J/s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功率常用的单位还有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千瓦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kW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兆瓦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MW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，它们与“瓦”之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间的换算关系为：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kW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1 000 W</a:t>
            </a: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MW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36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2"/>
          <p:cNvSpPr txBox="1"/>
          <p:nvPr/>
        </p:nvSpPr>
        <p:spPr>
          <a:xfrm>
            <a:off x="3845560" y="332105"/>
            <a:ext cx="8095615" cy="5405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3333"/>
                </a:solidFill>
                <a:latin typeface="Times New Roman" panose="02020603050405020304" pitchFamily="18" charset="0"/>
              </a:rPr>
              <a:t>  </a:t>
            </a:r>
            <a:r>
              <a:rPr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在瓦特之前，已经有纽科门发明的蒸汽机，但是消耗大而效率低，瓦特花了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10</a:t>
            </a:r>
            <a:r>
              <a:rPr lang="zh-CN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年时间，研制出精巧实用的新型蒸汽机，由此把英国带入了工业革命。无论是冶金、矿山、纺织还是交通运输，都开始使用蒸汽机来替代人和牲畜，为了纪念瓦特这位伟大的发明家，人们把常用的功率单位定为瓦特，简称瓦。</a:t>
            </a:r>
          </a:p>
        </p:txBody>
      </p:sp>
      <p:pic>
        <p:nvPicPr>
          <p:cNvPr id="41988" name="Picture 3" descr="w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10" y="251460"/>
            <a:ext cx="3154045" cy="382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Text Box 4"/>
          <p:cNvSpPr txBox="1"/>
          <p:nvPr/>
        </p:nvSpPr>
        <p:spPr>
          <a:xfrm>
            <a:off x="473710" y="4349115"/>
            <a:ext cx="2908935" cy="1081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瓦特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6600FF"/>
                </a:solidFill>
                <a:latin typeface="Times New Roman" panose="02020603050405020304" pitchFamily="18" charset="0"/>
              </a:rPr>
              <a:t>James Watt</a:t>
            </a:r>
          </a:p>
          <a:p>
            <a:pPr>
              <a:lnSpc>
                <a:spcPct val="115000"/>
              </a:lnSpc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英国 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1736</a:t>
            </a: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1819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1069975" y="326390"/>
            <a:ext cx="7500938" cy="2071688"/>
            <a:chOff x="857224" y="1500174"/>
            <a:chExt cx="7500988" cy="2071702"/>
          </a:xfrm>
        </p:grpSpPr>
        <p:grpSp>
          <p:nvGrpSpPr>
            <p:cNvPr id="15365" name="组合 15"/>
            <p:cNvGrpSpPr/>
            <p:nvPr/>
          </p:nvGrpSpPr>
          <p:grpSpPr>
            <a:xfrm>
              <a:off x="857224" y="1500174"/>
              <a:ext cx="7500988" cy="2071702"/>
              <a:chOff x="840550" y="1857364"/>
              <a:chExt cx="9072594" cy="2428892"/>
            </a:xfrm>
          </p:grpSpPr>
          <p:pic>
            <p:nvPicPr>
              <p:cNvPr id="15366" name="图片 11" descr="思考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0550" y="1857364"/>
                <a:ext cx="1588310" cy="2428892"/>
              </a:xfrm>
              <a:prstGeom prst="rect">
                <a:avLst/>
              </a:prstGeom>
              <a:noFill/>
              <a:ln w="25400">
                <a:noFill/>
              </a:ln>
            </p:spPr>
          </p:pic>
          <p:sp>
            <p:nvSpPr>
              <p:cNvPr id="15367" name="矩形 14"/>
              <p:cNvSpPr/>
              <p:nvPr/>
            </p:nvSpPr>
            <p:spPr>
              <a:xfrm>
                <a:off x="2428860" y="1857364"/>
                <a:ext cx="7484284" cy="24288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368" name="TextBox 16"/>
            <p:cNvSpPr txBox="1"/>
            <p:nvPr/>
          </p:nvSpPr>
          <p:spPr>
            <a:xfrm>
              <a:off x="2643160" y="2139718"/>
              <a:ext cx="5500726" cy="64516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W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的物理意义是什么？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69975" y="2398395"/>
            <a:ext cx="7786370" cy="3415030"/>
            <a:chOff x="3638" y="5738"/>
            <a:chExt cx="12262" cy="5378"/>
          </a:xfrm>
        </p:grpSpPr>
        <p:sp>
          <p:nvSpPr>
            <p:cNvPr id="4" name="TextBox 3"/>
            <p:cNvSpPr txBox="1"/>
            <p:nvPr/>
          </p:nvSpPr>
          <p:spPr>
            <a:xfrm>
              <a:off x="3638" y="5738"/>
              <a:ext cx="12262" cy="53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　　因为</a:t>
              </a:r>
              <a:r>
                <a:rPr lang="en-US" altLang="zh-CN" sz="3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W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r>
                <a:rPr lang="en-US" altLang="zh-CN" sz="3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J/s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，也就是说</a:t>
              </a:r>
              <a:r>
                <a:rPr lang="en-US" altLang="zh-CN" sz="3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W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，表示物体在</a:t>
              </a:r>
              <a:r>
                <a:rPr lang="en-US" altLang="zh-CN" sz="3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s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内所做的功为</a:t>
              </a:r>
              <a:r>
                <a:rPr lang="en-US" altLang="zh-CN" sz="36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 J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．</a:t>
              </a:r>
              <a:endPara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0" hangingPunct="0"/>
              <a:endPara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0" hangingPunct="0"/>
              <a:r>
                <a:rPr lang="en-US" altLang="zh-CN" sz="3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zh-CN" altLang="en-US" sz="36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r>
                <a:rPr lang="en-US" altLang="zh-CN" sz="36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</a:t>
              </a:r>
              <a:r>
                <a:rPr lang="zh-CN" altLang="en-US" sz="36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r>
                <a:rPr lang="en-US" altLang="zh-CN" sz="36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36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r>
                <a:rPr lang="en-US" altLang="zh-CN" sz="3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Fv</a:t>
              </a:r>
            </a:p>
            <a:p>
              <a:pPr algn="ctr" eaLnBrk="0" hangingPunct="0"/>
              <a:endParaRPr lang="zh-CN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algn="ctr" eaLnBrk="0" hangingPunct="0"/>
              <a:r>
                <a:rPr lang="en-US" altLang="zh-CN" sz="3600" b="1" dirty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(F</a:t>
              </a:r>
              <a:r>
                <a:rPr lang="zh-CN" altLang="en-US" sz="3600" b="1" dirty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是恒力，物体做匀速直线运动</a:t>
              </a:r>
              <a:r>
                <a:rPr lang="en-US" altLang="zh-CN" sz="3600" b="1" dirty="0">
                  <a:solidFill>
                    <a:srgbClr val="00206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5" y="7898"/>
              <a:ext cx="900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W</a:t>
              </a:r>
            </a:p>
            <a:p>
              <a:pPr algn="ctr"/>
              <a:r>
                <a:rPr lang="en-US" altLang="zh-CN" sz="3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爆炸形 1 9"/>
            <p:cNvSpPr/>
            <p:nvPr/>
          </p:nvSpPr>
          <p:spPr>
            <a:xfrm>
              <a:off x="3638" y="7650"/>
              <a:ext cx="3175" cy="2380"/>
            </a:xfrm>
            <a:prstGeom prst="irregularSeal1">
              <a:avLst/>
            </a:prstGeom>
            <a:solidFill>
              <a:srgbClr val="00B050"/>
            </a:solidFill>
            <a:ln w="9525">
              <a:noFill/>
            </a:ln>
          </p:spPr>
          <p:txBody>
            <a:bodyPr anchor="t"/>
            <a:lstStyle/>
            <a:p>
              <a:pPr algn="ctr" eaLnBrk="0" hangingPunct="0"/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拓展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25" y="7898"/>
              <a:ext cx="1125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en-US" altLang="zh-CN" sz="3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Fs</a:t>
              </a:r>
            </a:p>
            <a:p>
              <a:pPr algn="ctr"/>
              <a:r>
                <a:rPr lang="en-US" altLang="zh-CN" sz="36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</a:t>
              </a:r>
              <a:endParaRPr lang="zh-CN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自定义</PresentationFormat>
  <Paragraphs>105</Paragraphs>
  <Slides>18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Office 主题</vt:lpstr>
      <vt:lpstr>自定义设计方案</vt:lpstr>
      <vt:lpstr>2_空白设计模板</vt:lpstr>
      <vt:lpstr>1_自定义设计方案</vt:lpstr>
      <vt:lpstr>人教版八年级物理下册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人教版八年级物理下册</dc:title>
  <dc:creator>Administrator</dc:creator>
  <cp:lastModifiedBy>Administrator</cp:lastModifiedBy>
  <cp:revision>4</cp:revision>
  <dcterms:created xsi:type="dcterms:W3CDTF">2015-05-05T08:02:00Z</dcterms:created>
  <dcterms:modified xsi:type="dcterms:W3CDTF">2018-05-22T12:22:15Z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