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7"/>
  </p:notesMasterIdLst>
  <p:sldIdLst>
    <p:sldId id="336" r:id="rId4"/>
    <p:sldId id="631" r:id="rId5"/>
    <p:sldId id="649" r:id="rId6"/>
    <p:sldId id="666" r:id="rId7"/>
    <p:sldId id="667" r:id="rId8"/>
    <p:sldId id="650" r:id="rId9"/>
    <p:sldId id="632" r:id="rId10"/>
    <p:sldId id="659" r:id="rId11"/>
    <p:sldId id="651" r:id="rId12"/>
    <p:sldId id="660" r:id="rId13"/>
    <p:sldId id="661" r:id="rId14"/>
    <p:sldId id="636" r:id="rId15"/>
    <p:sldId id="637" r:id="rId16"/>
    <p:sldId id="662" r:id="rId17"/>
    <p:sldId id="653" r:id="rId18"/>
    <p:sldId id="638" r:id="rId19"/>
    <p:sldId id="639" r:id="rId20"/>
    <p:sldId id="663" r:id="rId21"/>
    <p:sldId id="642" r:id="rId22"/>
    <p:sldId id="656" r:id="rId23"/>
    <p:sldId id="657" r:id="rId24"/>
    <p:sldId id="658" r:id="rId25"/>
    <p:sldId id="664" r:id="rId26"/>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003366"/>
    <a:srgbClr val="6499C9"/>
    <a:srgbClr val="84B4E0"/>
    <a:srgbClr val="95BADB"/>
    <a:srgbClr val="7FACD4"/>
    <a:srgbClr val="609ED6"/>
    <a:srgbClr val="5C93C6"/>
    <a:srgbClr val="7CADD8"/>
    <a:srgbClr val="85B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54" y="-108"/>
      </p:cViewPr>
      <p:guideLst>
        <p:guide orient="horz" pos="21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2020/4/9</a:t>
            </a:fld>
            <a:endParaRPr lang="zh-CN" altLang="en-US"/>
          </a:p>
        </p:txBody>
      </p:sp>
      <p:sp>
        <p:nvSpPr>
          <p:cNvPr id="4" name="幻灯片图像占位符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929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7775" y="1279525"/>
            <a:ext cx="4606925"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4C6C1A-02BF-4B1A-86F8-BA9FBA49F515}"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7698" b="7698"/>
          <a:stretch>
            <a:fillRect/>
          </a:stretch>
        </p:blipFill>
        <p:spPr>
          <a:xfrm>
            <a:off x="0" y="-1"/>
            <a:ext cx="9144002" cy="6858001"/>
          </a:xfrm>
          <a:prstGeom prst="rect">
            <a:avLst/>
          </a:prstGeom>
        </p:spPr>
      </p:pic>
      <p:sp>
        <p:nvSpPr>
          <p:cNvPr id="3" name="矩形 2"/>
          <p:cNvSpPr/>
          <p:nvPr userDrawn="1"/>
        </p:nvSpPr>
        <p:spPr>
          <a:xfrm>
            <a:off x="107505" y="164638"/>
            <a:ext cx="8928992" cy="652872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41805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a:lstStyle>
            <a:lvl1pPr algn="l">
              <a:defRPr b="1">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B7321E8-B17C-41F8-AC25-2BD77A7EE48D}"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7EDA88C6-0BAE-4637-AD23-DDBFB9FAA3D3}"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923112" cy="41805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a:lstStyle>
            <a:lvl1pPr algn="l">
              <a:defRPr b="1">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2C8D3A49-1C4F-4F0D-BA52-CD04CC7C4AC0}"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871FE13A-0711-4516-8935-DF59419AC13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EB7321E8-B17C-41F8-AC25-2BD77A7EE48D}" type="datetimeFigureOut">
              <a:rPr lang="zh-CN" altLang="en-US" smtClean="0">
                <a:solidFill>
                  <a:prstClr val="black"/>
                </a:solidFill>
              </a:rPr>
              <a:t>2020/4/9</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7EDA88C6-0BAE-4637-AD23-DDBFB9FAA3D3}"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0"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90080"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2020/4/9</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6851104" cy="418058"/>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980728"/>
            <a:ext cx="8229600" cy="51845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b="1" kern="1200">
          <a:solidFill>
            <a:schemeClr val="bg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6851104" cy="418058"/>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980728"/>
            <a:ext cx="8229600" cy="51845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2000" b="1" kern="1200">
          <a:solidFill>
            <a:schemeClr val="bg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file:///C:\Documents%20and%20Settings\Administrator\&#26700;&#38754;\2019&#30334;&#20998;&#183;&#20843;&#19979;&#29289;&#29702;&#65288;&#31908;&#27818;&#65289;\PAI\&#21367;&#12289;&#31572;&#26696;pai\DA2.TIF"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file:///C:\Documents%20and%20Settings\Administrator\&#26700;&#38754;\2019&#30334;&#20998;&#183;&#20843;&#19979;&#29289;&#29702;&#65288;&#31908;&#27818;&#65289;\PAI\&#21367;&#12289;&#31572;&#26696;pai\DA1.TIF" TargetMode="External"/><Relationship Id="rId5" Type="http://schemas.openxmlformats.org/officeDocument/2006/relationships/image" Target="../media/image12.png"/><Relationship Id="rId4" Type="http://schemas.openxmlformats.org/officeDocument/2006/relationships/image" Target="file:///C:\Documents%20and%20Settings\Administrator\&#26700;&#38754;\2019&#30334;&#20998;&#183;&#20843;&#19979;&#29289;&#29702;&#65288;&#31908;&#27818;&#65289;\PAI\&#27491;&#25991;pai\E10.ti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Documents%20and%20Settings\Administrator\&#26700;&#38754;\2019&#30334;&#20998;&#183;&#20843;&#19979;&#29289;&#29702;&#65288;&#31908;&#27818;&#65289;\PAI\&#21367;&#12289;&#31572;&#26696;pai\DA4.TIF"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file:///C:\Documents%20and%20Settings\Administrator\&#26700;&#38754;\2019&#30334;&#20998;&#183;&#20843;&#19979;&#29289;&#29702;&#65288;&#31908;&#27818;&#65289;\PAI\&#21367;&#12289;&#31572;&#26696;pai\DA3.TIF" TargetMode="External"/><Relationship Id="rId5" Type="http://schemas.openxmlformats.org/officeDocument/2006/relationships/image" Target="../media/image14.png"/><Relationship Id="rId4" Type="http://schemas.openxmlformats.org/officeDocument/2006/relationships/image" Target="file:///C:\Documents%20and%20Settings\Administrator\&#26700;&#38754;\2019&#30334;&#20998;&#183;&#20843;&#19979;&#29289;&#29702;&#65288;&#31908;&#27818;&#65289;\PAI\&#27491;&#25991;pai\E10.ti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file:///C:\Documents%20and%20Settings\Administrator\&#26700;&#38754;\2019&#30334;&#20998;&#183;&#20843;&#19979;&#29289;&#29702;&#65288;&#31908;&#27818;&#65289;\PAI\&#27491;&#25991;pai\E12.t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file:///C:\Documents%20and%20Settings\Administrator\&#26700;&#38754;\2019&#30334;&#20998;&#183;&#20843;&#19979;&#29289;&#29702;&#65288;&#31908;&#27818;&#65289;\PAI\&#21367;&#12289;&#31572;&#26696;pai\DA5.TIF"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file:///C:\Documents%20and%20Settings\Administrator\&#26700;&#38754;\2019&#30334;&#20998;&#183;&#20843;&#19979;&#29289;&#29702;&#65288;&#31908;&#27818;&#65289;\PAI\&#21367;&#12289;&#31572;&#26696;pai\DA7.TIF"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file:///C:\Documents%20and%20Settings\Administrator\&#26700;&#38754;\2019&#30334;&#20998;&#183;&#20843;&#19979;&#29289;&#29702;&#65288;&#31908;&#27818;&#65289;\PAI\&#21367;&#12289;&#31572;&#26696;pai\DA6.TIF" TargetMode="External"/><Relationship Id="rId5" Type="http://schemas.openxmlformats.org/officeDocument/2006/relationships/image" Target="../media/image26.png"/><Relationship Id="rId4" Type="http://schemas.openxmlformats.org/officeDocument/2006/relationships/image" Target="file:///C:\Documents%20and%20Settings\Administrator\&#26700;&#38754;\2019&#30334;&#20998;&#183;&#20843;&#19979;&#29289;&#29702;&#65288;&#31908;&#27818;&#65289;\PAI\&#27491;&#25991;pai\E14.ti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file:///C:\Documents%20and%20Settings\Administrator\&#26700;&#38754;\2019&#30334;&#20998;&#183;&#20843;&#19979;&#29289;&#29702;&#65288;&#31908;&#27818;&#65289;\PAI\&#21367;&#12289;&#31572;&#26696;pai\DA9.TIF"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file:///C:\Documents%20and%20Settings\Administrator\&#26700;&#38754;\2019&#30334;&#20998;&#183;&#20843;&#19979;&#29289;&#29702;&#65288;&#31908;&#27818;&#65289;\PAI\&#21367;&#12289;&#31572;&#26696;pai\DA8.TIF" TargetMode="External"/><Relationship Id="rId5" Type="http://schemas.openxmlformats.org/officeDocument/2006/relationships/image" Target="../media/image28.png"/><Relationship Id="rId4" Type="http://schemas.openxmlformats.org/officeDocument/2006/relationships/image" Target="file:///C:\Documents%20and%20Settings\Administrator\&#26700;&#38754;\2019&#30334;&#20998;&#183;&#20843;&#19979;&#29289;&#29702;&#65288;&#31908;&#27818;&#65289;\PAI\&#27491;&#25991;pai\E14.ti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file:///C:\Documents%20and%20Settings\Administrator\&#26700;&#38754;\2019&#30334;&#20998;&#183;&#20843;&#19979;&#29289;&#29702;&#65288;&#31908;&#27818;&#65289;\PAI\&#27491;&#25991;pai\E15.ti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file:///C:\Documents%20and%20Settings\Administrator\&#26700;&#38754;\2019&#30334;&#20998;&#183;&#20843;&#19979;&#29289;&#29702;&#65288;&#31908;&#27818;&#65289;\PAI\&#27491;&#25991;pai\E16.t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file:///C:\Documents%20and%20Settings\Administrator\&#26700;&#38754;\2019&#30334;&#20998;&#183;&#20843;&#19979;&#29289;&#29702;&#65288;&#31908;&#27818;&#65289;\PAI\&#27491;&#25991;pai\E8.t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262666" y="3010136"/>
            <a:ext cx="1386747" cy="398780"/>
          </a:xfrm>
          <a:prstGeom prst="rect">
            <a:avLst/>
          </a:prstGeom>
          <a:noFill/>
        </p:spPr>
        <p:txBody>
          <a:bodyPr wrap="square" rtlCol="0">
            <a:spAutoFit/>
          </a:bodyPr>
          <a:lstStyle/>
          <a:p>
            <a:r>
              <a:rPr lang="zh-CN" altLang="en-US" sz="2000" dirty="0">
                <a:solidFill>
                  <a:schemeClr val="bg1"/>
                </a:solidFill>
                <a:latin typeface="Agency FB" panose="020B0503020202020204" pitchFamily="34" charset="0"/>
              </a:rPr>
              <a:t>学  视</a:t>
            </a:r>
          </a:p>
        </p:txBody>
      </p:sp>
      <p:sp>
        <p:nvSpPr>
          <p:cNvPr id="11" name="文本框 10"/>
          <p:cNvSpPr txBox="1"/>
          <p:nvPr/>
        </p:nvSpPr>
        <p:spPr>
          <a:xfrm>
            <a:off x="-12505" y="2608973"/>
            <a:ext cx="9143999" cy="923330"/>
          </a:xfrm>
          <a:prstGeom prst="rect">
            <a:avLst/>
          </a:prstGeom>
          <a:noFill/>
        </p:spPr>
        <p:txBody>
          <a:bodyPr wrap="square" rtlCol="0">
            <a:spAutoFit/>
          </a:bodyPr>
          <a:lstStyle/>
          <a:p>
            <a:pPr algn="ctr">
              <a:lnSpc>
                <a:spcPct val="150000"/>
              </a:lnSpc>
            </a:pPr>
            <a:r>
              <a:rPr lang="zh-CN" altLang="en-US" sz="3600" b="1" dirty="0">
                <a:solidFill>
                  <a:srgbClr val="2E75B6"/>
                </a:solidFill>
                <a:latin typeface="黑体" panose="02010609060101010101" pitchFamily="2" charset="-122"/>
                <a:ea typeface="黑体" panose="02010609060101010101" pitchFamily="2" charset="-122"/>
                <a:sym typeface="+mn-ea"/>
              </a:rPr>
              <a:t>第六章   力和机械</a:t>
            </a:r>
          </a:p>
        </p:txBody>
      </p:sp>
      <p:sp>
        <p:nvSpPr>
          <p:cNvPr id="31" name="矩形 30"/>
          <p:cNvSpPr/>
          <p:nvPr/>
        </p:nvSpPr>
        <p:spPr>
          <a:xfrm>
            <a:off x="-163506" y="3505734"/>
            <a:ext cx="9143998" cy="743152"/>
          </a:xfrm>
          <a:prstGeom prst="rect">
            <a:avLst/>
          </a:prstGeom>
        </p:spPr>
        <p:txBody>
          <a:bodyPr wrap="square">
            <a:spAutoFit/>
          </a:bodyPr>
          <a:lstStyle/>
          <a:p>
            <a:pPr algn="ctr">
              <a:lnSpc>
                <a:spcPct val="150000"/>
              </a:lnSpc>
            </a:pPr>
            <a:r>
              <a:rPr lang="en-US" altLang="zh-CN" sz="32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  6.2   </a:t>
            </a:r>
            <a:r>
              <a:rPr lang="zh-CN" altLang="en-US" sz="32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sym typeface="+mn-ea"/>
              </a:rPr>
              <a:t>怎样测量和表示力</a:t>
            </a:r>
            <a:endParaRPr lang="zh-CN" altLang="en-US" sz="3200" dirty="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grpSp>
        <p:nvGrpSpPr>
          <p:cNvPr id="3" name="组合 2"/>
          <p:cNvGrpSpPr/>
          <p:nvPr/>
        </p:nvGrpSpPr>
        <p:grpSpPr>
          <a:xfrm>
            <a:off x="-12505" y="1212806"/>
            <a:ext cx="9144000" cy="1359936"/>
            <a:chOff x="-12505" y="1212806"/>
            <a:chExt cx="9144000" cy="1359936"/>
          </a:xfrm>
        </p:grpSpPr>
        <p:sp>
          <p:nvSpPr>
            <p:cNvPr id="6" name="矩形 5"/>
            <p:cNvSpPr/>
            <p:nvPr/>
          </p:nvSpPr>
          <p:spPr>
            <a:xfrm>
              <a:off x="-12505" y="2337484"/>
              <a:ext cx="9144000" cy="2352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853930" y="1212806"/>
              <a:ext cx="1050639" cy="11360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solidFill>
                  <a:latin typeface="黑体" panose="02010609060101010101" pitchFamily="2" charset="-122"/>
                  <a:ea typeface="黑体" panose="02010609060101010101" pitchFamily="2" charset="-122"/>
                </a:rPr>
                <a:t>理</a:t>
              </a:r>
            </a:p>
          </p:txBody>
        </p:sp>
        <p:sp>
          <p:nvSpPr>
            <p:cNvPr id="5" name="椭圆 4"/>
            <p:cNvSpPr/>
            <p:nvPr/>
          </p:nvSpPr>
          <p:spPr>
            <a:xfrm>
              <a:off x="788895" y="1212806"/>
              <a:ext cx="1082585" cy="11360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solidFill>
                  <a:latin typeface="黑体" panose="02010609060101010101" pitchFamily="2" charset="-122"/>
                  <a:ea typeface="黑体" panose="02010609060101010101" pitchFamily="2" charset="-122"/>
                </a:rPr>
                <a:t>物</a:t>
              </a:r>
            </a:p>
          </p:txBody>
        </p:sp>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
          <p:cNvSpPr txBox="1"/>
          <p:nvPr/>
        </p:nvSpPr>
        <p:spPr>
          <a:xfrm>
            <a:off x="271121" y="1521935"/>
            <a:ext cx="8611654" cy="4445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5.(1)</a:t>
            </a:r>
            <a:r>
              <a:rPr lang="zh-CN" altLang="zh-CN" dirty="0"/>
              <a:t>请在图</a:t>
            </a:r>
            <a:r>
              <a:rPr lang="en-US" altLang="zh-CN" dirty="0"/>
              <a:t>6.2</a:t>
            </a:r>
            <a:r>
              <a:rPr lang="zh-CN" altLang="zh-CN" dirty="0"/>
              <a:t>－</a:t>
            </a:r>
            <a:r>
              <a:rPr lang="en-US" altLang="zh-CN" dirty="0"/>
              <a:t>3</a:t>
            </a:r>
            <a:r>
              <a:rPr lang="zh-CN" altLang="zh-CN" dirty="0"/>
              <a:t>甲中画出细线对小球的拉力</a:t>
            </a:r>
            <a:r>
              <a:rPr lang="en-US" altLang="zh-CN" i="1" dirty="0"/>
              <a:t>F</a:t>
            </a:r>
            <a:r>
              <a:rPr lang="zh-CN" altLang="zh-CN" dirty="0"/>
              <a:t>。</a:t>
            </a:r>
          </a:p>
          <a:p>
            <a:pPr marL="0" indent="0">
              <a:buNone/>
            </a:pPr>
            <a:r>
              <a:rPr lang="en-US" altLang="zh-CN" dirty="0"/>
              <a:t>(2)</a:t>
            </a:r>
            <a:r>
              <a:rPr lang="zh-CN" altLang="zh-CN" dirty="0"/>
              <a:t>如图</a:t>
            </a:r>
            <a:r>
              <a:rPr lang="en-US" altLang="zh-CN" dirty="0"/>
              <a:t>6.2</a:t>
            </a:r>
            <a:r>
              <a:rPr lang="zh-CN" altLang="zh-CN" dirty="0"/>
              <a:t>－</a:t>
            </a:r>
            <a:r>
              <a:rPr lang="en-US" altLang="zh-CN" dirty="0"/>
              <a:t>3</a:t>
            </a:r>
            <a:r>
              <a:rPr lang="zh-CN" altLang="zh-CN" dirty="0"/>
              <a:t>乙所示，在平直的地面上，一个人沿水平方向用</a:t>
            </a:r>
            <a:r>
              <a:rPr lang="en-US" altLang="zh-CN" dirty="0"/>
              <a:t>10 N</a:t>
            </a:r>
            <a:r>
              <a:rPr lang="zh-CN" altLang="zh-CN" dirty="0"/>
              <a:t>的力推一物体向右运动，请画出物体在水平方向所受推力的示意图。</a:t>
            </a:r>
          </a:p>
        </p:txBody>
      </p:sp>
      <p:pic>
        <p:nvPicPr>
          <p:cNvPr id="3074" name="Picture 2"/>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r="57802"/>
          <a:stretch>
            <a:fillRect/>
          </a:stretch>
        </p:blipFill>
        <p:spPr bwMode="auto">
          <a:xfrm>
            <a:off x="1636472" y="3368425"/>
            <a:ext cx="5880951" cy="23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636472" y="3808096"/>
            <a:ext cx="1211911" cy="14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148113" y="3774292"/>
            <a:ext cx="3369309" cy="139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
          <p:cNvSpPr txBox="1"/>
          <p:nvPr/>
        </p:nvSpPr>
        <p:spPr>
          <a:xfrm>
            <a:off x="321734" y="1515585"/>
            <a:ext cx="8611654" cy="4445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5.(3)</a:t>
            </a:r>
            <a:r>
              <a:rPr lang="zh-CN" altLang="zh-CN" dirty="0"/>
              <a:t>如图</a:t>
            </a:r>
            <a:r>
              <a:rPr lang="en-US" altLang="zh-CN" dirty="0"/>
              <a:t>6.2</a:t>
            </a:r>
            <a:r>
              <a:rPr lang="zh-CN" altLang="zh-CN" dirty="0"/>
              <a:t>－</a:t>
            </a:r>
            <a:r>
              <a:rPr lang="en-US" altLang="zh-CN" dirty="0"/>
              <a:t>3</a:t>
            </a:r>
            <a:r>
              <a:rPr lang="zh-CN" altLang="zh-CN" dirty="0"/>
              <a:t>丙所示，一同学用</a:t>
            </a:r>
            <a:r>
              <a:rPr lang="en-US" altLang="zh-CN" dirty="0"/>
              <a:t>100 N</a:t>
            </a:r>
            <a:r>
              <a:rPr lang="zh-CN" altLang="zh-CN" dirty="0"/>
              <a:t>的拉力，拉着木箱在水平地面匀速前进，请作出木箱受到的绳子拉力的示意图。</a:t>
            </a:r>
          </a:p>
          <a:p>
            <a:pPr marL="0" indent="0">
              <a:buNone/>
            </a:pPr>
            <a:r>
              <a:rPr lang="en-US" altLang="zh-CN" dirty="0"/>
              <a:t>(4)</a:t>
            </a:r>
            <a:r>
              <a:rPr lang="zh-CN" altLang="zh-CN" dirty="0"/>
              <a:t>在图</a:t>
            </a:r>
            <a:r>
              <a:rPr lang="en-US" altLang="zh-CN" dirty="0"/>
              <a:t>6.2</a:t>
            </a:r>
            <a:r>
              <a:rPr lang="zh-CN" altLang="zh-CN" dirty="0"/>
              <a:t>－</a:t>
            </a:r>
            <a:r>
              <a:rPr lang="en-US" altLang="zh-CN" dirty="0"/>
              <a:t>3</a:t>
            </a:r>
            <a:r>
              <a:rPr lang="zh-CN" altLang="zh-CN" dirty="0"/>
              <a:t>丁中，画出水平地面上的物体所受支持力的示意图。</a:t>
            </a:r>
          </a:p>
        </p:txBody>
      </p:sp>
      <p:pic>
        <p:nvPicPr>
          <p:cNvPr id="4098" name="Picture 2"/>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45612"/>
          <a:stretch>
            <a:fillRect/>
          </a:stretch>
        </p:blipFill>
        <p:spPr bwMode="auto">
          <a:xfrm>
            <a:off x="1412944" y="3883730"/>
            <a:ext cx="6053532" cy="18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548228" y="3890080"/>
            <a:ext cx="2143526" cy="148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776868" y="3718268"/>
            <a:ext cx="2739036" cy="15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占位符 2"/>
          <p:cNvSpPr txBox="1"/>
          <p:nvPr/>
        </p:nvSpPr>
        <p:spPr>
          <a:xfrm>
            <a:off x="432486" y="1347792"/>
            <a:ext cx="8229600" cy="518457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a:t>
            </a:r>
            <a:r>
              <a:rPr lang="zh-CN" altLang="zh-CN" dirty="0"/>
              <a:t>下列的测量工具中，不属于测力工具的是</a:t>
            </a:r>
            <a:r>
              <a:rPr lang="en-US" altLang="zh-CN" dirty="0"/>
              <a:t>(</a:t>
            </a:r>
            <a:r>
              <a:rPr lang="zh-CN" altLang="zh-CN" dirty="0"/>
              <a:t>　　</a:t>
            </a:r>
            <a:r>
              <a:rPr lang="en-US" altLang="zh-CN" dirty="0"/>
              <a:t>)</a:t>
            </a:r>
            <a:endParaRPr lang="zh-CN" altLang="zh-CN" dirty="0"/>
          </a:p>
          <a:p>
            <a:pPr marL="0" indent="0">
              <a:buNone/>
            </a:pPr>
            <a:r>
              <a:rPr lang="en-US" altLang="zh-CN" dirty="0"/>
              <a:t>A.</a:t>
            </a:r>
            <a:r>
              <a:rPr lang="zh-CN" altLang="zh-CN" dirty="0"/>
              <a:t>弹簧测力计</a:t>
            </a:r>
            <a:r>
              <a:rPr lang="en-US" altLang="zh-CN" dirty="0"/>
              <a:t>  </a:t>
            </a:r>
            <a:r>
              <a:rPr lang="en-US" altLang="zh-CN" dirty="0" smtClean="0"/>
              <a:t>  B</a:t>
            </a:r>
            <a:r>
              <a:rPr lang="en-US" altLang="zh-CN" dirty="0"/>
              <a:t>.</a:t>
            </a:r>
            <a:r>
              <a:rPr lang="zh-CN" altLang="zh-CN" dirty="0"/>
              <a:t>握力计</a:t>
            </a:r>
            <a:r>
              <a:rPr lang="en-US" altLang="zh-CN" dirty="0"/>
              <a:t> </a:t>
            </a:r>
            <a:r>
              <a:rPr lang="en-US" altLang="zh-CN" dirty="0" smtClean="0"/>
              <a:t>   </a:t>
            </a:r>
            <a:r>
              <a:rPr lang="en-US" altLang="zh-CN" dirty="0"/>
              <a:t>C.</a:t>
            </a:r>
            <a:r>
              <a:rPr lang="zh-CN" altLang="zh-CN" dirty="0"/>
              <a:t>拉力计</a:t>
            </a:r>
            <a:r>
              <a:rPr lang="en-US" altLang="zh-CN" dirty="0"/>
              <a:t>  </a:t>
            </a:r>
            <a:r>
              <a:rPr lang="en-US" altLang="zh-CN" dirty="0" smtClean="0"/>
              <a:t>  D</a:t>
            </a:r>
            <a:r>
              <a:rPr lang="en-US" altLang="zh-CN" dirty="0"/>
              <a:t>.</a:t>
            </a:r>
            <a:r>
              <a:rPr lang="zh-CN" altLang="zh-CN" dirty="0"/>
              <a:t>天平</a:t>
            </a:r>
          </a:p>
          <a:p>
            <a:pPr marL="0" indent="0">
              <a:buNone/>
            </a:pPr>
            <a:endParaRPr lang="en-US" altLang="zh-CN" dirty="0" smtClean="0"/>
          </a:p>
          <a:p>
            <a:pPr marL="0" indent="0">
              <a:buNone/>
            </a:pPr>
            <a:r>
              <a:rPr lang="en-US" altLang="zh-CN" dirty="0" smtClean="0"/>
              <a:t>2</a:t>
            </a:r>
            <a:r>
              <a:rPr lang="en-US" altLang="zh-CN" dirty="0"/>
              <a:t>.</a:t>
            </a:r>
            <a:r>
              <a:rPr lang="zh-CN" altLang="zh-CN" dirty="0"/>
              <a:t>某同学在用弹簧测力计测量力前，发现指针指在</a:t>
            </a:r>
            <a:r>
              <a:rPr lang="en-US" altLang="zh-CN" dirty="0"/>
              <a:t>0.1 N</a:t>
            </a:r>
            <a:r>
              <a:rPr lang="zh-CN" altLang="zh-CN" dirty="0"/>
              <a:t>的位置上，为了使测量准确，他提出了以下调整方法，其中正确的是</a:t>
            </a:r>
            <a:r>
              <a:rPr lang="en-US" altLang="zh-CN" dirty="0"/>
              <a:t>(</a:t>
            </a:r>
            <a:r>
              <a:rPr lang="zh-CN" altLang="zh-CN" dirty="0"/>
              <a:t>　　</a:t>
            </a:r>
            <a:r>
              <a:rPr lang="en-US" altLang="zh-CN" dirty="0"/>
              <a:t>)</a:t>
            </a:r>
            <a:endParaRPr lang="zh-CN" altLang="zh-CN" dirty="0"/>
          </a:p>
          <a:p>
            <a:pPr marL="0" indent="0">
              <a:buNone/>
            </a:pPr>
            <a:r>
              <a:rPr lang="en-US" altLang="zh-CN" dirty="0"/>
              <a:t>A.</a:t>
            </a:r>
            <a:r>
              <a:rPr lang="zh-CN" altLang="zh-CN" dirty="0"/>
              <a:t>必须将指针拨到</a:t>
            </a:r>
            <a:r>
              <a:rPr lang="en-US" altLang="zh-CN" dirty="0"/>
              <a:t>“0”</a:t>
            </a:r>
            <a:r>
              <a:rPr lang="zh-CN" altLang="zh-CN" dirty="0"/>
              <a:t>刻度线，若不能使指针对准</a:t>
            </a:r>
            <a:r>
              <a:rPr lang="en-US" altLang="zh-CN" dirty="0"/>
              <a:t>“0”</a:t>
            </a:r>
            <a:r>
              <a:rPr lang="zh-CN" altLang="zh-CN" dirty="0"/>
              <a:t>刻度线，该弹簧测力计已不能使用</a:t>
            </a:r>
          </a:p>
          <a:p>
            <a:pPr marL="0" indent="0">
              <a:buNone/>
            </a:pPr>
            <a:r>
              <a:rPr lang="en-US" altLang="zh-CN" dirty="0"/>
              <a:t>B.</a:t>
            </a:r>
            <a:r>
              <a:rPr lang="zh-CN" altLang="zh-CN" dirty="0"/>
              <a:t>仍可以直接测出拉力，然后再减去</a:t>
            </a:r>
            <a:r>
              <a:rPr lang="en-US" altLang="zh-CN" dirty="0"/>
              <a:t>0.1 N</a:t>
            </a:r>
            <a:endParaRPr lang="zh-CN" altLang="zh-CN" dirty="0"/>
          </a:p>
          <a:p>
            <a:pPr marL="0" indent="0">
              <a:buNone/>
            </a:pPr>
            <a:r>
              <a:rPr lang="en-US" altLang="zh-CN" dirty="0"/>
              <a:t>C.</a:t>
            </a:r>
            <a:r>
              <a:rPr lang="zh-CN" altLang="zh-CN" dirty="0"/>
              <a:t>仍可以直接测出拉力，因为实验时误差不可避免</a:t>
            </a:r>
          </a:p>
          <a:p>
            <a:pPr marL="0" indent="0">
              <a:buNone/>
            </a:pPr>
            <a:r>
              <a:rPr lang="en-US" altLang="zh-CN" dirty="0"/>
              <a:t>D.</a:t>
            </a:r>
            <a:r>
              <a:rPr lang="zh-CN" altLang="zh-CN" dirty="0"/>
              <a:t>必须换一个弹簧测力计测量，该弹簧测力计已不能使用</a:t>
            </a:r>
          </a:p>
          <a:p>
            <a:pPr marL="0" indent="0">
              <a:lnSpc>
                <a:spcPct val="100000"/>
              </a:lnSpc>
              <a:spcBef>
                <a:spcPts val="0"/>
              </a:spcBef>
              <a:buNone/>
            </a:pPr>
            <a:endParaRPr lang="zh-CN" altLang="zh-CN" dirty="0"/>
          </a:p>
        </p:txBody>
      </p:sp>
      <p:sp>
        <p:nvSpPr>
          <p:cNvPr id="23" name="矩形 22"/>
          <p:cNvSpPr/>
          <p:nvPr/>
        </p:nvSpPr>
        <p:spPr>
          <a:xfrm>
            <a:off x="7413424" y="1347792"/>
            <a:ext cx="444352" cy="523220"/>
          </a:xfrm>
          <a:prstGeom prst="rect">
            <a:avLst/>
          </a:prstGeom>
        </p:spPr>
        <p:txBody>
          <a:bodyPr wrap="none">
            <a:spAutoFit/>
          </a:bodyPr>
          <a:lstStyle/>
          <a:p>
            <a:r>
              <a:rPr lang="en-US" altLang="zh-CN" sz="2800" b="1" dirty="0">
                <a:solidFill>
                  <a:srgbClr val="FF0000"/>
                </a:solidFill>
                <a:latin typeface="Times New Roman" panose="02020603050405020304"/>
              </a:rPr>
              <a:t>D</a:t>
            </a:r>
            <a:endParaRPr lang="zh-CN" altLang="en-US" dirty="0"/>
          </a:p>
        </p:txBody>
      </p:sp>
      <p:sp>
        <p:nvSpPr>
          <p:cNvPr id="13" name="矩形 12"/>
          <p:cNvSpPr/>
          <p:nvPr/>
        </p:nvSpPr>
        <p:spPr>
          <a:xfrm>
            <a:off x="4342487" y="3677320"/>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1580"/>
            <a:ext cx="8229600"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3.</a:t>
            </a:r>
            <a:r>
              <a:rPr lang="zh-CN" altLang="zh-CN" dirty="0"/>
              <a:t>在弹性限度内，弹簧的伸长量</a:t>
            </a:r>
            <a:r>
              <a:rPr lang="en-US" altLang="zh-CN" dirty="0"/>
              <a:t>Δ</a:t>
            </a:r>
            <a:r>
              <a:rPr lang="en-US" altLang="zh-CN" i="1" dirty="0"/>
              <a:t>L</a:t>
            </a:r>
            <a:r>
              <a:rPr lang="zh-CN" altLang="zh-CN" dirty="0"/>
              <a:t>与所受拉力</a:t>
            </a:r>
            <a:r>
              <a:rPr lang="en-US" altLang="zh-CN" i="1" dirty="0"/>
              <a:t>F</a:t>
            </a:r>
            <a:r>
              <a:rPr lang="zh-CN" altLang="zh-CN" dirty="0"/>
              <a:t>成正比。图</a:t>
            </a:r>
            <a:r>
              <a:rPr lang="en-US" altLang="zh-CN" dirty="0"/>
              <a:t>6.2</a:t>
            </a:r>
            <a:r>
              <a:rPr lang="zh-CN" altLang="zh-CN" dirty="0"/>
              <a:t>－</a:t>
            </a:r>
            <a:r>
              <a:rPr lang="en-US" altLang="zh-CN" dirty="0"/>
              <a:t>4</a:t>
            </a:r>
            <a:r>
              <a:rPr lang="zh-CN" altLang="zh-CN" dirty="0"/>
              <a:t>中能正确表示这种关系的是</a:t>
            </a:r>
            <a:r>
              <a:rPr lang="en-US" altLang="zh-CN" dirty="0"/>
              <a:t>  (</a:t>
            </a:r>
            <a:r>
              <a:rPr lang="zh-CN" altLang="zh-CN" dirty="0"/>
              <a:t>　　</a:t>
            </a:r>
            <a:r>
              <a:rPr lang="en-US" altLang="zh-CN" dirty="0"/>
              <a:t>) </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zh-CN" dirty="0"/>
          </a:p>
          <a:p>
            <a:pPr marL="0" indent="0">
              <a:lnSpc>
                <a:spcPct val="100000"/>
              </a:lnSpc>
              <a:spcBef>
                <a:spcPts val="0"/>
              </a:spcBef>
              <a:buNone/>
            </a:pPr>
            <a:endParaRPr lang="zh-CN" altLang="zh-CN" dirty="0"/>
          </a:p>
        </p:txBody>
      </p:sp>
      <p:sp>
        <p:nvSpPr>
          <p:cNvPr id="13" name="矩形 12"/>
          <p:cNvSpPr/>
          <p:nvPr/>
        </p:nvSpPr>
        <p:spPr>
          <a:xfrm>
            <a:off x="7253221" y="1770804"/>
            <a:ext cx="423514" cy="523220"/>
          </a:xfrm>
          <a:prstGeom prst="rect">
            <a:avLst/>
          </a:prstGeom>
        </p:spPr>
        <p:txBody>
          <a:bodyPr wrap="none">
            <a:spAutoFit/>
          </a:bodyPr>
          <a:lstStyle/>
          <a:p>
            <a:r>
              <a:rPr lang="en-US" altLang="zh-CN" sz="2800" b="1" dirty="0">
                <a:solidFill>
                  <a:srgbClr val="FF0000"/>
                </a:solidFill>
                <a:latin typeface="Times New Roman" panose="02020603050405020304"/>
              </a:rPr>
              <a:t>B</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84" y="2475431"/>
            <a:ext cx="2228850" cy="22098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296" y="2513531"/>
            <a:ext cx="2428875" cy="2219325"/>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9042" y="2465906"/>
            <a:ext cx="2190750" cy="2219325"/>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8980" y="2427806"/>
            <a:ext cx="2324100" cy="23050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1580"/>
            <a:ext cx="8229600"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4. </a:t>
            </a:r>
            <a:r>
              <a:rPr lang="zh-CN" altLang="zh-CN" dirty="0"/>
              <a:t>如图</a:t>
            </a:r>
            <a:r>
              <a:rPr lang="en-US" altLang="zh-CN" dirty="0"/>
              <a:t>6.2</a:t>
            </a:r>
            <a:r>
              <a:rPr lang="zh-CN" altLang="zh-CN" dirty="0"/>
              <a:t>－</a:t>
            </a:r>
            <a:r>
              <a:rPr lang="en-US" altLang="zh-CN" dirty="0"/>
              <a:t>5</a:t>
            </a:r>
            <a:r>
              <a:rPr lang="zh-CN" altLang="zh-CN" dirty="0"/>
              <a:t>所示弹簧测力计的量程是</a:t>
            </a:r>
            <a:r>
              <a:rPr lang="zh-CN" altLang="zh-CN" u="sng" dirty="0"/>
              <a:t>　　　　</a:t>
            </a:r>
            <a:r>
              <a:rPr lang="en-US" altLang="zh-CN" dirty="0"/>
              <a:t>N</a:t>
            </a:r>
            <a:r>
              <a:rPr lang="zh-CN" altLang="zh-CN" dirty="0"/>
              <a:t>，它的读数是</a:t>
            </a:r>
            <a:r>
              <a:rPr lang="en-US" altLang="zh-CN" u="sng" dirty="0"/>
              <a:t>           </a:t>
            </a:r>
            <a:r>
              <a:rPr lang="en-US" altLang="zh-CN" dirty="0"/>
              <a:t>N</a:t>
            </a:r>
            <a:r>
              <a:rPr lang="zh-CN" altLang="zh-CN" dirty="0"/>
              <a:t>。</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5.</a:t>
            </a:r>
            <a:r>
              <a:rPr lang="zh-CN" altLang="zh-CN" dirty="0"/>
              <a:t>弹簧测力计是测量</a:t>
            </a:r>
            <a:r>
              <a:rPr lang="zh-CN" altLang="zh-CN" u="sng" dirty="0"/>
              <a:t>　　　　　</a:t>
            </a:r>
            <a:r>
              <a:rPr lang="zh-CN" altLang="zh-CN" dirty="0"/>
              <a:t>的工具；一根原长为</a:t>
            </a:r>
            <a:r>
              <a:rPr lang="en-US" altLang="zh-CN" dirty="0"/>
              <a:t>5 cm</a:t>
            </a:r>
            <a:r>
              <a:rPr lang="zh-CN" altLang="zh-CN" dirty="0"/>
              <a:t>的弹簧在</a:t>
            </a:r>
            <a:r>
              <a:rPr lang="en-US" altLang="zh-CN" dirty="0"/>
              <a:t>5 N</a:t>
            </a:r>
            <a:r>
              <a:rPr lang="zh-CN" altLang="zh-CN" dirty="0"/>
              <a:t>的拉力作用下长度变成</a:t>
            </a:r>
            <a:r>
              <a:rPr lang="en-US" altLang="zh-CN" dirty="0"/>
              <a:t>10 cm</a:t>
            </a:r>
            <a:r>
              <a:rPr lang="zh-CN" altLang="zh-CN" dirty="0"/>
              <a:t>，那么当它受到</a:t>
            </a:r>
            <a:r>
              <a:rPr lang="en-US" altLang="zh-CN" dirty="0"/>
              <a:t>2 N</a:t>
            </a:r>
            <a:r>
              <a:rPr lang="zh-CN" altLang="zh-CN" dirty="0"/>
              <a:t>的拉力时，它的长度为</a:t>
            </a:r>
            <a:r>
              <a:rPr lang="zh-CN" altLang="zh-CN" u="sng" dirty="0"/>
              <a:t>　</a:t>
            </a:r>
            <a:r>
              <a:rPr lang="en-US" altLang="zh-CN" u="sng" dirty="0"/>
              <a:t>      </a:t>
            </a:r>
            <a:r>
              <a:rPr lang="en-US" altLang="zh-CN" dirty="0"/>
              <a:t>cm</a:t>
            </a:r>
            <a:r>
              <a:rPr lang="zh-CN" altLang="zh-CN" dirty="0"/>
              <a:t>。</a:t>
            </a:r>
          </a:p>
          <a:p>
            <a:pPr marL="0" indent="0">
              <a:buNone/>
            </a:pPr>
            <a:endParaRPr lang="zh-CN" altLang="zh-CN" dirty="0"/>
          </a:p>
          <a:p>
            <a:pPr marL="0" indent="0">
              <a:buNone/>
            </a:pPr>
            <a:endParaRPr lang="zh-CN" altLang="zh-CN" dirty="0"/>
          </a:p>
          <a:p>
            <a:pPr marL="0" indent="0">
              <a:lnSpc>
                <a:spcPct val="100000"/>
              </a:lnSpc>
              <a:spcBef>
                <a:spcPts val="0"/>
              </a:spcBef>
              <a:buNone/>
            </a:pPr>
            <a:endParaRPr lang="zh-CN" altLang="zh-CN" dirty="0"/>
          </a:p>
        </p:txBody>
      </p:sp>
      <p:pic>
        <p:nvPicPr>
          <p:cNvPr id="5122" name="Picture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82627" y="2390622"/>
            <a:ext cx="2852598" cy="95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779679" y="1334345"/>
            <a:ext cx="729687" cy="523220"/>
          </a:xfrm>
          <a:prstGeom prst="rect">
            <a:avLst/>
          </a:prstGeom>
        </p:spPr>
        <p:txBody>
          <a:bodyPr wrap="none">
            <a:spAutoFit/>
          </a:bodyPr>
          <a:lstStyle/>
          <a:p>
            <a:r>
              <a:rPr lang="en-US" altLang="zh-CN" sz="2800" b="1" dirty="0">
                <a:solidFill>
                  <a:srgbClr val="FF0000"/>
                </a:solidFill>
                <a:latin typeface="Times New Roman" panose="02020603050405020304"/>
              </a:rPr>
              <a:t>0~5</a:t>
            </a:r>
            <a:endParaRPr lang="zh-CN" altLang="en-US" dirty="0"/>
          </a:p>
        </p:txBody>
      </p:sp>
      <p:sp>
        <p:nvSpPr>
          <p:cNvPr id="23" name="矩形 22"/>
          <p:cNvSpPr/>
          <p:nvPr/>
        </p:nvSpPr>
        <p:spPr>
          <a:xfrm>
            <a:off x="2417607" y="1762669"/>
            <a:ext cx="633507" cy="523220"/>
          </a:xfrm>
          <a:prstGeom prst="rect">
            <a:avLst/>
          </a:prstGeom>
        </p:spPr>
        <p:txBody>
          <a:bodyPr wrap="none">
            <a:spAutoFit/>
          </a:bodyPr>
          <a:lstStyle/>
          <a:p>
            <a:r>
              <a:rPr lang="en-US" altLang="zh-CN" sz="2800" b="1" dirty="0">
                <a:solidFill>
                  <a:srgbClr val="FF0000"/>
                </a:solidFill>
                <a:latin typeface="Times New Roman" panose="02020603050405020304"/>
              </a:rPr>
              <a:t>3.6</a:t>
            </a:r>
            <a:endParaRPr lang="zh-CN" altLang="en-US" dirty="0"/>
          </a:p>
        </p:txBody>
      </p:sp>
      <p:sp>
        <p:nvSpPr>
          <p:cNvPr id="20" name="矩形 19"/>
          <p:cNvSpPr/>
          <p:nvPr/>
        </p:nvSpPr>
        <p:spPr>
          <a:xfrm>
            <a:off x="3733601" y="3763253"/>
            <a:ext cx="1627369"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力的大小</a:t>
            </a:r>
            <a:endParaRPr lang="zh-CN" altLang="en-US" dirty="0">
              <a:latin typeface="楷体" panose="02010609060101010101" pitchFamily="49" charset="-122"/>
              <a:ea typeface="楷体" panose="02010609060101010101" pitchFamily="49" charset="-122"/>
            </a:endParaRPr>
          </a:p>
        </p:txBody>
      </p:sp>
      <p:sp>
        <p:nvSpPr>
          <p:cNvPr id="21" name="矩形 20"/>
          <p:cNvSpPr/>
          <p:nvPr/>
        </p:nvSpPr>
        <p:spPr>
          <a:xfrm>
            <a:off x="7035654" y="4551645"/>
            <a:ext cx="365806"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7</a:t>
            </a:r>
            <a:endParaRPr lang="zh-CN" altLang="en-US" dirty="0">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12" name="文本占位符 2"/>
          <p:cNvSpPr txBox="1"/>
          <p:nvPr/>
        </p:nvSpPr>
        <p:spPr>
          <a:xfrm>
            <a:off x="432486" y="1401580"/>
            <a:ext cx="8229600"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6.</a:t>
            </a:r>
            <a:r>
              <a:rPr lang="zh-CN" altLang="zh-CN" dirty="0"/>
              <a:t>小明观察，发现弹簧测力计的刻度是均匀的，由此他猜想弹簧的伸长量与它受到的拉力成正比。为了验证猜想，小明决定进行实验。</a:t>
            </a:r>
          </a:p>
          <a:p>
            <a:pPr marL="0" indent="0">
              <a:buNone/>
            </a:pPr>
            <a:r>
              <a:rPr lang="en-US" altLang="zh-CN" dirty="0"/>
              <a:t>(1)</a:t>
            </a:r>
            <a:r>
              <a:rPr lang="zh-CN" altLang="zh-CN" dirty="0"/>
              <a:t>要完成实验，除了需要如图</a:t>
            </a:r>
            <a:r>
              <a:rPr lang="en-US" altLang="zh-CN" dirty="0"/>
              <a:t>6.2</a:t>
            </a:r>
            <a:r>
              <a:rPr lang="zh-CN" altLang="zh-CN" dirty="0"/>
              <a:t>－</a:t>
            </a:r>
            <a:r>
              <a:rPr lang="en-US" altLang="zh-CN" dirty="0"/>
              <a:t>6</a:t>
            </a:r>
            <a:r>
              <a:rPr lang="zh-CN" altLang="zh-CN" dirty="0"/>
              <a:t>甲中所示的一根两头带钩的弹簧、若干相同的钩码</a:t>
            </a:r>
            <a:r>
              <a:rPr lang="en-US" altLang="zh-CN" dirty="0"/>
              <a:t>(</a:t>
            </a:r>
            <a:r>
              <a:rPr lang="zh-CN" altLang="zh-CN" dirty="0"/>
              <a:t>每个钩码重力已知</a:t>
            </a:r>
            <a:r>
              <a:rPr lang="en-US" altLang="zh-CN" dirty="0"/>
              <a:t>)</a:t>
            </a:r>
            <a:r>
              <a:rPr lang="zh-CN" altLang="zh-CN" dirty="0"/>
              <a:t>、铁架台以外，还需要的测量仪器是</a:t>
            </a:r>
            <a:r>
              <a:rPr lang="zh-CN" altLang="zh-CN" u="sng" dirty="0"/>
              <a:t>　　　　</a:t>
            </a:r>
            <a:r>
              <a:rPr lang="zh-CN" altLang="zh-CN" dirty="0"/>
              <a:t>。进行实验后小明记录数据如下表，表中数据明显错误的是第</a:t>
            </a:r>
            <a:r>
              <a:rPr lang="zh-CN" altLang="zh-CN" u="sng" dirty="0"/>
              <a:t>　　　　</a:t>
            </a:r>
            <a:r>
              <a:rPr lang="zh-CN" altLang="zh-CN" dirty="0"/>
              <a:t>次实验。</a:t>
            </a:r>
          </a:p>
        </p:txBody>
      </p:sp>
      <p:sp>
        <p:nvSpPr>
          <p:cNvPr id="13" name="矩形 12"/>
          <p:cNvSpPr/>
          <p:nvPr/>
        </p:nvSpPr>
        <p:spPr>
          <a:xfrm>
            <a:off x="7132372" y="3384610"/>
            <a:ext cx="126669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刻度尺</a:t>
            </a:r>
            <a:endParaRPr lang="zh-CN" altLang="en-US"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91" y="4695347"/>
            <a:ext cx="6132505" cy="204614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846" y="4347091"/>
            <a:ext cx="1105743" cy="2385485"/>
          </a:xfrm>
          <a:prstGeom prst="rect">
            <a:avLst/>
          </a:prstGeom>
        </p:spPr>
      </p:pic>
      <p:sp>
        <p:nvSpPr>
          <p:cNvPr id="22" name="矩形 21"/>
          <p:cNvSpPr/>
          <p:nvPr/>
        </p:nvSpPr>
        <p:spPr>
          <a:xfrm>
            <a:off x="2407789" y="4172127"/>
            <a:ext cx="365806"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4</a:t>
            </a:r>
            <a:endParaRPr lang="zh-CN" alt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5" y="1401580"/>
            <a:ext cx="8306269"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(2)</a:t>
            </a:r>
            <a:r>
              <a:rPr lang="zh-CN" altLang="zh-CN" dirty="0"/>
              <a:t>去除错误的一组数据，在如图</a:t>
            </a:r>
            <a:r>
              <a:rPr lang="en-US" altLang="zh-CN" dirty="0"/>
              <a:t>6.2</a:t>
            </a:r>
            <a:r>
              <a:rPr lang="zh-CN" altLang="zh-CN" dirty="0"/>
              <a:t>－</a:t>
            </a:r>
            <a:r>
              <a:rPr lang="en-US" altLang="zh-CN" dirty="0"/>
              <a:t>6</a:t>
            </a:r>
            <a:r>
              <a:rPr lang="zh-CN" altLang="zh-CN" dirty="0"/>
              <a:t>乙中作出弹簧伸长量与所受拉力的关系图象。</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zh-CN" dirty="0"/>
          </a:p>
          <a:p>
            <a:pPr marL="0" indent="0">
              <a:buNone/>
            </a:pPr>
            <a:endParaRPr lang="en-US" altLang="zh-CN" dirty="0"/>
          </a:p>
          <a:p>
            <a:pPr marL="0" indent="0">
              <a:buNone/>
            </a:pPr>
            <a:r>
              <a:rPr lang="en-US" altLang="zh-CN" dirty="0"/>
              <a:t>(3)</a:t>
            </a:r>
            <a:r>
              <a:rPr lang="zh-CN" altLang="zh-CN" dirty="0"/>
              <a:t>由图象可验证小明的猜想是</a:t>
            </a:r>
            <a:r>
              <a:rPr lang="zh-CN" altLang="zh-CN" u="sng" dirty="0"/>
              <a:t>　　　　</a:t>
            </a:r>
            <a:r>
              <a:rPr lang="en-US" altLang="zh-CN" dirty="0"/>
              <a:t>(</a:t>
            </a:r>
            <a:r>
              <a:rPr lang="zh-CN" altLang="zh-CN" dirty="0"/>
              <a:t>选填</a:t>
            </a:r>
            <a:r>
              <a:rPr lang="en-US" altLang="zh-CN" dirty="0"/>
              <a:t>“</a:t>
            </a:r>
            <a:r>
              <a:rPr lang="zh-CN" altLang="zh-CN" dirty="0"/>
              <a:t>正确</a:t>
            </a:r>
            <a:r>
              <a:rPr lang="en-US" altLang="zh-CN" dirty="0"/>
              <a:t>”</a:t>
            </a:r>
            <a:r>
              <a:rPr lang="zh-CN" altLang="zh-CN" dirty="0"/>
              <a:t>或</a:t>
            </a:r>
            <a:r>
              <a:rPr lang="en-US" altLang="zh-CN" dirty="0"/>
              <a:t>“</a:t>
            </a:r>
            <a:r>
              <a:rPr lang="zh-CN" altLang="zh-CN" dirty="0"/>
              <a:t>错误</a:t>
            </a:r>
            <a:r>
              <a:rPr lang="en-US" altLang="zh-CN" dirty="0"/>
              <a:t>”)</a:t>
            </a:r>
            <a:r>
              <a:rPr lang="zh-CN" altLang="zh-CN" dirty="0"/>
              <a:t>的。</a:t>
            </a:r>
          </a:p>
          <a:p>
            <a:pPr marL="0" indent="0">
              <a:lnSpc>
                <a:spcPct val="110000"/>
              </a:lnSpc>
              <a:spcBef>
                <a:spcPts val="0"/>
              </a:spcBef>
              <a:buNone/>
            </a:pPr>
            <a:endParaRPr lang="zh-CN" altLang="zh-CN" dirty="0"/>
          </a:p>
        </p:txBody>
      </p:sp>
      <p:sp>
        <p:nvSpPr>
          <p:cNvPr id="13" name="矩形 12"/>
          <p:cNvSpPr/>
          <p:nvPr/>
        </p:nvSpPr>
        <p:spPr>
          <a:xfrm>
            <a:off x="5389672" y="5826669"/>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正确</a:t>
            </a:r>
            <a:endParaRPr lang="zh-CN" altLang="en-US"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242" y="2284551"/>
            <a:ext cx="3032513" cy="3251073"/>
          </a:xfrm>
          <a:prstGeom prst="rect">
            <a:avLst/>
          </a:prstGeom>
        </p:spPr>
      </p:pic>
      <p:pic>
        <p:nvPicPr>
          <p:cNvPr id="6146" name="Picture 2"/>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793703" y="2359459"/>
            <a:ext cx="2913589" cy="281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7.(1)</a:t>
            </a:r>
            <a:r>
              <a:rPr lang="zh-CN" altLang="zh-CN" dirty="0"/>
              <a:t>如图</a:t>
            </a:r>
            <a:r>
              <a:rPr lang="en-US" altLang="zh-CN" dirty="0"/>
              <a:t>6.2</a:t>
            </a:r>
            <a:r>
              <a:rPr lang="zh-CN" altLang="zh-CN" dirty="0"/>
              <a:t>－</a:t>
            </a:r>
            <a:r>
              <a:rPr lang="en-US" altLang="zh-CN" dirty="0"/>
              <a:t>7</a:t>
            </a:r>
            <a:r>
              <a:rPr lang="zh-CN" altLang="zh-CN" dirty="0"/>
              <a:t>甲所示，用细线将小球悬挂在竖直墙壁上，请画出小球所受拉力的示意图。</a:t>
            </a:r>
          </a:p>
          <a:p>
            <a:pPr marL="0" indent="0">
              <a:buNone/>
            </a:pPr>
            <a:r>
              <a:rPr lang="en-US" altLang="zh-CN" dirty="0"/>
              <a:t>(2)</a:t>
            </a:r>
            <a:r>
              <a:rPr lang="zh-CN" altLang="zh-CN" dirty="0"/>
              <a:t>一物块静止在如图</a:t>
            </a:r>
            <a:r>
              <a:rPr lang="en-US" altLang="zh-CN" dirty="0"/>
              <a:t>6.2</a:t>
            </a:r>
            <a:r>
              <a:rPr lang="zh-CN" altLang="zh-CN" dirty="0"/>
              <a:t>－</a:t>
            </a:r>
            <a:r>
              <a:rPr lang="en-US" altLang="zh-CN" dirty="0"/>
              <a:t>7</a:t>
            </a:r>
            <a:r>
              <a:rPr lang="zh-CN" altLang="zh-CN" dirty="0"/>
              <a:t>乙所示的光滑斜面上，请画出物块所受沿斜面向上推力的示意图。</a:t>
            </a:r>
          </a:p>
          <a:p>
            <a:pPr marL="0" indent="0">
              <a:lnSpc>
                <a:spcPct val="100000"/>
              </a:lnSpc>
              <a:spcBef>
                <a:spcPts val="0"/>
              </a:spcBef>
              <a:buNone/>
            </a:pPr>
            <a:endParaRPr lang="zh-CN" altLang="zh-CN" dirty="0"/>
          </a:p>
        </p:txBody>
      </p:sp>
      <p:pic>
        <p:nvPicPr>
          <p:cNvPr id="7170" name="Picture 2"/>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r="53355"/>
          <a:stretch>
            <a:fillRect/>
          </a:stretch>
        </p:blipFill>
        <p:spPr bwMode="auto">
          <a:xfrm>
            <a:off x="1996098" y="3632565"/>
            <a:ext cx="5151803" cy="216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962001" y="3632565"/>
            <a:ext cx="746329" cy="17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3892429" y="3548514"/>
            <a:ext cx="2592458" cy="185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课后巩固</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2"/>
          <p:cNvSpPr txBox="1"/>
          <p:nvPr/>
        </p:nvSpPr>
        <p:spPr>
          <a:xfrm>
            <a:off x="432486" y="1406062"/>
            <a:ext cx="8229600"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(3)</a:t>
            </a:r>
            <a:r>
              <a:rPr lang="zh-CN" altLang="zh-CN" dirty="0"/>
              <a:t>如图</a:t>
            </a:r>
            <a:r>
              <a:rPr lang="en-US" altLang="zh-CN" dirty="0"/>
              <a:t>6.2</a:t>
            </a:r>
            <a:r>
              <a:rPr lang="zh-CN" altLang="zh-CN" dirty="0"/>
              <a:t>－</a:t>
            </a:r>
            <a:r>
              <a:rPr lang="en-US" altLang="zh-CN" dirty="0"/>
              <a:t>7</a:t>
            </a:r>
            <a:r>
              <a:rPr lang="zh-CN" altLang="zh-CN" dirty="0"/>
              <a:t>丙所示，用细线拉住橡皮在水平面上转圈，在图中画出橡皮所受拉力示意图。</a:t>
            </a:r>
          </a:p>
          <a:p>
            <a:pPr marL="0" indent="0">
              <a:buNone/>
            </a:pPr>
            <a:r>
              <a:rPr lang="en-US" altLang="zh-CN" dirty="0"/>
              <a:t>(4)</a:t>
            </a:r>
            <a:r>
              <a:rPr lang="zh-CN" altLang="zh-CN" dirty="0"/>
              <a:t>如图</a:t>
            </a:r>
            <a:r>
              <a:rPr lang="en-US" altLang="zh-CN" dirty="0"/>
              <a:t>6.2</a:t>
            </a:r>
            <a:r>
              <a:rPr lang="zh-CN" altLang="zh-CN" dirty="0"/>
              <a:t>－</a:t>
            </a:r>
            <a:r>
              <a:rPr lang="en-US" altLang="zh-CN" dirty="0"/>
              <a:t>7</a:t>
            </a:r>
            <a:r>
              <a:rPr lang="zh-CN" altLang="zh-CN" dirty="0"/>
              <a:t>丁所示，在水平面上放有一木块，其</a:t>
            </a:r>
            <a:r>
              <a:rPr lang="en-US" altLang="zh-CN" i="1" dirty="0"/>
              <a:t>A</a:t>
            </a:r>
            <a:r>
              <a:rPr lang="zh-CN" altLang="zh-CN" dirty="0"/>
              <a:t>点受到一个大小为</a:t>
            </a:r>
            <a:r>
              <a:rPr lang="en-US" altLang="zh-CN" dirty="0"/>
              <a:t>20 N</a:t>
            </a:r>
            <a:r>
              <a:rPr lang="zh-CN" altLang="zh-CN" dirty="0"/>
              <a:t>、方向跟水平面成</a:t>
            </a:r>
            <a:r>
              <a:rPr lang="en-US" altLang="zh-CN" dirty="0"/>
              <a:t>30°</a:t>
            </a:r>
            <a:r>
              <a:rPr lang="zh-CN" altLang="zh-CN" dirty="0"/>
              <a:t>的斜向上拉力，画出这个拉力的示意图。</a:t>
            </a:r>
          </a:p>
          <a:p>
            <a:pPr marL="0" indent="0">
              <a:lnSpc>
                <a:spcPct val="100000"/>
              </a:lnSpc>
              <a:spcBef>
                <a:spcPts val="0"/>
              </a:spcBef>
              <a:buNone/>
            </a:pPr>
            <a:endParaRPr lang="zh-CN" altLang="zh-CN" dirty="0"/>
          </a:p>
        </p:txBody>
      </p:sp>
      <p:pic>
        <p:nvPicPr>
          <p:cNvPr id="8194" name="Picture 2"/>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47466"/>
          <a:stretch>
            <a:fillRect/>
          </a:stretch>
        </p:blipFill>
        <p:spPr bwMode="auto">
          <a:xfrm>
            <a:off x="1953087" y="4048205"/>
            <a:ext cx="4935985" cy="17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077347" y="4217342"/>
            <a:ext cx="2473948" cy="13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374259" y="4048205"/>
            <a:ext cx="2071918" cy="143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如图</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所示，一根弹簧一端挂在墙上，用</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490 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的力拉另一端，弹簧伸长了</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20 cm</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。如果改为两个人分别拉弹簧的两端，把它也拉长了</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20 cm</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，则每个人分别用力为</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 </a:t>
            </a:r>
          </a:p>
          <a:p>
            <a:pPr indent="0" algn="just">
              <a:spcAft>
                <a:spcPts val="0"/>
              </a:spcAft>
              <a:buNone/>
            </a:pPr>
            <a:endParaRPr lang="en-US" altLang="zh-CN" sz="2800" kern="100" dirty="0">
              <a:latin typeface="Times New Roman" panose="02020603050405020304" pitchFamily="18" charset="0"/>
              <a:ea typeface="宋体" panose="02010600030101010101" pitchFamily="2" charset="-122"/>
              <a:cs typeface="Courier New" panose="02070309020205020404" pitchFamily="49" charset="0"/>
            </a:endParaRPr>
          </a:p>
          <a:p>
            <a:pPr indent="0" algn="just">
              <a:spcAft>
                <a:spcPts val="0"/>
              </a:spcAft>
              <a:buNone/>
            </a:pPr>
            <a:endParaRPr lang="en-US" altLang="zh-CN" sz="2800" kern="100" dirty="0">
              <a:latin typeface="Times New Roman" panose="02020603050405020304" pitchFamily="18" charset="0"/>
              <a:ea typeface="宋体" panose="02010600030101010101" pitchFamily="2" charset="-122"/>
              <a:cs typeface="Courier New" panose="02070309020205020404" pitchFamily="49" charset="0"/>
            </a:endParaRPr>
          </a:p>
          <a:p>
            <a:pPr indent="0" algn="just">
              <a:spcAft>
                <a:spcPts val="0"/>
              </a:spcAft>
              <a:buNone/>
            </a:pPr>
            <a:endParaRPr lang="en-US" altLang="zh-CN" sz="2800" kern="100" dirty="0">
              <a:latin typeface="Times New Roman" panose="02020603050405020304" pitchFamily="18" charset="0"/>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A.490 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490 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B.0 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490 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C.490 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0 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D.245 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245 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marL="0" indent="0">
              <a:lnSpc>
                <a:spcPct val="100000"/>
              </a:lnSpc>
              <a:spcBef>
                <a:spcPts val="0"/>
              </a:spcBef>
              <a:buNone/>
            </a:pPr>
            <a:endParaRPr lang="zh-CN" altLang="zh-CN" sz="2800" dirty="0"/>
          </a:p>
        </p:txBody>
      </p:sp>
      <p:sp>
        <p:nvSpPr>
          <p:cNvPr id="12" name="矩形 11"/>
          <p:cNvSpPr/>
          <p:nvPr/>
        </p:nvSpPr>
        <p:spPr>
          <a:xfrm>
            <a:off x="3772541" y="2584129"/>
            <a:ext cx="444352" cy="523220"/>
          </a:xfrm>
          <a:prstGeom prst="rect">
            <a:avLst/>
          </a:prstGeom>
        </p:spPr>
        <p:txBody>
          <a:bodyPr wrap="none">
            <a:spAutoFit/>
          </a:bodyPr>
          <a:lstStyle/>
          <a:p>
            <a:r>
              <a:rPr lang="en-US" altLang="zh-CN" sz="2800" b="1" dirty="0">
                <a:solidFill>
                  <a:srgbClr val="FF0000"/>
                </a:solidFill>
              </a:rPr>
              <a:t>A</a:t>
            </a:r>
            <a:endParaRPr lang="zh-CN" altLang="en-US" b="1" dirty="0"/>
          </a:p>
        </p:txBody>
      </p:sp>
      <p:pic>
        <p:nvPicPr>
          <p:cNvPr id="9218" name="Picture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84662" y="3363533"/>
            <a:ext cx="6330324" cy="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课标与考点</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89756" y="2024622"/>
            <a:ext cx="6988356" cy="523220"/>
          </a:xfrm>
          <a:prstGeom prst="rect">
            <a:avLst/>
          </a:prstGeom>
        </p:spPr>
        <p:txBody>
          <a:bodyPr wrap="square">
            <a:spAutoFit/>
          </a:bodyPr>
          <a:lstStyle/>
          <a:p>
            <a:r>
              <a:rPr lang="zh-CN" altLang="en-US" sz="2800" b="1" dirty="0">
                <a:latin typeface="+mn-ea"/>
                <a:sym typeface="+mn-ea"/>
              </a:rPr>
              <a:t>课程标准</a:t>
            </a:r>
            <a:endParaRPr lang="en-US" altLang="zh-CN" sz="2800" b="1" dirty="0">
              <a:latin typeface="+mn-ea"/>
              <a:sym typeface="+mn-ea"/>
            </a:endParaRPr>
          </a:p>
        </p:txBody>
      </p:sp>
      <p:sp>
        <p:nvSpPr>
          <p:cNvPr id="11" name="矩形 10"/>
          <p:cNvSpPr/>
          <p:nvPr/>
        </p:nvSpPr>
        <p:spPr>
          <a:xfrm>
            <a:off x="1089757" y="3493886"/>
            <a:ext cx="1764654" cy="523220"/>
          </a:xfrm>
          <a:prstGeom prst="rect">
            <a:avLst/>
          </a:prstGeom>
        </p:spPr>
        <p:txBody>
          <a:bodyPr wrap="square">
            <a:spAutoFit/>
          </a:bodyPr>
          <a:lstStyle/>
          <a:p>
            <a:r>
              <a:rPr lang="zh-CN" altLang="en-US" sz="2800" b="1" dirty="0">
                <a:latin typeface="+mn-ea"/>
                <a:sym typeface="+mn-ea"/>
              </a:rPr>
              <a:t>核心考点</a:t>
            </a:r>
            <a:endParaRPr lang="en-US" altLang="zh-CN" sz="2800" b="1" dirty="0">
              <a:latin typeface="+mn-ea"/>
              <a:sym typeface="+mn-ea"/>
            </a:endParaRPr>
          </a:p>
        </p:txBody>
      </p:sp>
      <p:sp>
        <p:nvSpPr>
          <p:cNvPr id="12" name="矩形 11"/>
          <p:cNvSpPr/>
          <p:nvPr/>
        </p:nvSpPr>
        <p:spPr>
          <a:xfrm>
            <a:off x="1092940" y="2564926"/>
            <a:ext cx="6988356" cy="523220"/>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会测量力的大小、会用示意图描述力。</a:t>
            </a:r>
            <a:endParaRPr lang="zh-CN" altLang="en-US" sz="2800" dirty="0">
              <a:latin typeface="楷体" panose="02010609060101010101" pitchFamily="49" charset="-122"/>
              <a:ea typeface="楷体" panose="02010609060101010101" pitchFamily="49" charset="-122"/>
              <a:sym typeface="+mn-ea"/>
            </a:endParaRPr>
          </a:p>
        </p:txBody>
      </p:sp>
      <p:sp>
        <p:nvSpPr>
          <p:cNvPr id="13" name="矩形 12"/>
          <p:cNvSpPr/>
          <p:nvPr/>
        </p:nvSpPr>
        <p:spPr>
          <a:xfrm>
            <a:off x="1119834" y="4098398"/>
            <a:ext cx="6958278" cy="523220"/>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测力计及其使用、力的示意图。</a:t>
            </a:r>
            <a:endParaRPr lang="zh-CN" altLang="en-US" sz="2800" dirty="0">
              <a:latin typeface="楷体" panose="02010609060101010101" pitchFamily="49" charset="-122"/>
              <a:ea typeface="楷体" panose="02010609060101010101" pitchFamily="49" charset="-122"/>
              <a:sym typeface="+mn-ea"/>
            </a:endParaRPr>
          </a:p>
        </p:txBody>
      </p:sp>
      <p:grpSp>
        <p:nvGrpSpPr>
          <p:cNvPr id="14" name="组合 13"/>
          <p:cNvGrpSpPr/>
          <p:nvPr/>
        </p:nvGrpSpPr>
        <p:grpSpPr>
          <a:xfrm>
            <a:off x="7135554" y="4902478"/>
            <a:ext cx="655637" cy="655637"/>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16" name="椭圆 15"/>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17" name="组合 16"/>
          <p:cNvGrpSpPr/>
          <p:nvPr/>
        </p:nvGrpSpPr>
        <p:grpSpPr>
          <a:xfrm>
            <a:off x="8294262" y="4986793"/>
            <a:ext cx="655637" cy="655637"/>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19" name="椭圆 18"/>
            <p:cNvSpPr/>
            <p:nvPr/>
          </p:nvSpPr>
          <p:spPr>
            <a:xfrm>
              <a:off x="1719372" y="1327298"/>
              <a:ext cx="1800200" cy="18002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20" name="组合 19"/>
          <p:cNvGrpSpPr/>
          <p:nvPr/>
        </p:nvGrpSpPr>
        <p:grpSpPr>
          <a:xfrm>
            <a:off x="7477787" y="5551599"/>
            <a:ext cx="935391" cy="935391"/>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sp>
          <p:nvSpPr>
            <p:cNvPr id="22" name="椭圆 21"/>
            <p:cNvSpPr/>
            <p:nvPr/>
          </p:nvSpPr>
          <p:spPr>
            <a:xfrm>
              <a:off x="1719372" y="1327298"/>
              <a:ext cx="1800200" cy="18002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grpSp>
      <p:grpSp>
        <p:nvGrpSpPr>
          <p:cNvPr id="23" name="组合 22"/>
          <p:cNvGrpSpPr/>
          <p:nvPr/>
        </p:nvGrpSpPr>
        <p:grpSpPr>
          <a:xfrm>
            <a:off x="6743640" y="6067044"/>
            <a:ext cx="452009" cy="452172"/>
            <a:chOff x="1463339" y="1072758"/>
            <a:chExt cx="1546058" cy="1546058"/>
          </a:xfrm>
          <a:effectLst>
            <a:outerShdw blurRad="330200" dist="215900" dir="6900000" sx="71000" sy="71000" algn="t" rotWithShape="0">
              <a:prstClr val="black">
                <a:alpha val="54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solidFill>
                  <a:schemeClr val="tx1"/>
                </a:solidFill>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0"/>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 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为制作弹簧测力计，某物理实验小组对弹簧的伸长与拉力的关系作了探究。下表是他们利用甲、乙两根不同的弹簧做实验时所记录的数据。</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分析表一和表二数据可知：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①</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在一定条件下，弹簧伸长的长度与它所受的拉力成</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②</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在拉力相同的情况下，甲弹簧伸长的长度比乙弹簧</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大</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小</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buNone/>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0" algn="just">
              <a:spcAft>
                <a:spcPts val="0"/>
              </a:spcAft>
              <a:buNone/>
            </a:pP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marL="0" indent="0">
              <a:lnSpc>
                <a:spcPct val="100000"/>
              </a:lnSpc>
              <a:spcBef>
                <a:spcPts val="0"/>
              </a:spcBef>
              <a:buNone/>
            </a:pPr>
            <a:endParaRPr lang="en-US" altLang="zh-CN" sz="2600" dirty="0"/>
          </a:p>
          <a:p>
            <a:pPr marL="0" indent="0">
              <a:lnSpc>
                <a:spcPct val="100000"/>
              </a:lnSpc>
              <a:spcBef>
                <a:spcPts val="0"/>
              </a:spcBef>
              <a:buNone/>
            </a:pPr>
            <a:endParaRPr lang="en-US" altLang="zh-CN" sz="2600" dirty="0"/>
          </a:p>
          <a:p>
            <a:pPr marL="0" indent="0">
              <a:lnSpc>
                <a:spcPct val="100000"/>
              </a:lnSpc>
              <a:spcBef>
                <a:spcPts val="0"/>
              </a:spcBef>
              <a:buNone/>
            </a:pPr>
            <a:endParaRPr lang="en-US" altLang="zh-CN" sz="2600" dirty="0"/>
          </a:p>
          <a:p>
            <a:pPr marL="0" indent="0">
              <a:lnSpc>
                <a:spcPct val="100000"/>
              </a:lnSpc>
              <a:spcBef>
                <a:spcPts val="0"/>
              </a:spcBef>
              <a:buNone/>
            </a:pPr>
            <a:endParaRPr lang="en-US" altLang="zh-CN" sz="2600" dirty="0"/>
          </a:p>
          <a:p>
            <a:pPr marL="0" indent="0">
              <a:lnSpc>
                <a:spcPct val="100000"/>
              </a:lnSpc>
              <a:spcBef>
                <a:spcPts val="0"/>
              </a:spcBef>
              <a:buNone/>
            </a:pPr>
            <a:endParaRPr lang="en-US" altLang="zh-CN" sz="2600" dirty="0"/>
          </a:p>
          <a:p>
            <a:pPr marL="0" indent="0">
              <a:lnSpc>
                <a:spcPct val="100000"/>
              </a:lnSpc>
              <a:spcBef>
                <a:spcPts val="0"/>
              </a:spcBef>
              <a:buNone/>
            </a:pPr>
            <a:endParaRPr lang="en-US" altLang="zh-CN" sz="2600" dirty="0"/>
          </a:p>
          <a:p>
            <a:pPr marL="0" indent="0">
              <a:lnSpc>
                <a:spcPct val="100000"/>
              </a:lnSpc>
              <a:spcBef>
                <a:spcPts val="0"/>
              </a:spcBef>
              <a:buNone/>
            </a:pPr>
            <a:endParaRPr lang="zh-CN" altLang="zh-CN" sz="26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14" y="2807991"/>
            <a:ext cx="8229600" cy="1677228"/>
          </a:xfrm>
          <a:prstGeom prst="rect">
            <a:avLst/>
          </a:prstGeom>
        </p:spPr>
      </p:pic>
      <p:sp>
        <p:nvSpPr>
          <p:cNvPr id="15" name="矩形 14"/>
          <p:cNvSpPr/>
          <p:nvPr/>
        </p:nvSpPr>
        <p:spPr>
          <a:xfrm>
            <a:off x="1288955" y="5475285"/>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正比</a:t>
            </a:r>
            <a:endParaRPr lang="zh-CN" altLang="en-US" b="1" dirty="0">
              <a:latin typeface="楷体" panose="02010609060101010101" pitchFamily="49" charset="-122"/>
              <a:ea typeface="楷体" panose="02010609060101010101" pitchFamily="49" charset="-122"/>
            </a:endParaRPr>
          </a:p>
        </p:txBody>
      </p:sp>
      <p:sp>
        <p:nvSpPr>
          <p:cNvPr id="16" name="矩形 15"/>
          <p:cNvSpPr/>
          <p:nvPr/>
        </p:nvSpPr>
        <p:spPr>
          <a:xfrm>
            <a:off x="1459674" y="6296352"/>
            <a:ext cx="564578"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大</a:t>
            </a:r>
            <a:endParaRPr lang="zh-CN" altLang="en-US"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indent="0" algn="just">
              <a:spcAft>
                <a:spcPts val="0"/>
              </a:spcAft>
              <a:buNone/>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如图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所示的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两弹簧测力计分别使用了甲、乙两弹簧，它们的外壳相同，刻度线分布情况相同。则量程较大的是</a:t>
            </a:r>
            <a:r>
              <a:rPr lang="zh-CN" altLang="zh-CN" sz="2400" u="sng"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测力计，精度较高的是</a:t>
            </a:r>
            <a:r>
              <a:rPr lang="zh-CN" altLang="zh-CN" sz="2400" u="sng"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测力计。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以上两空均选填</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2282104" y="2084662"/>
            <a:ext cx="389850" cy="461665"/>
          </a:xfrm>
          <a:prstGeom prst="rect">
            <a:avLst/>
          </a:prstGeom>
        </p:spPr>
        <p:txBody>
          <a:bodyPr wrap="none">
            <a:spAutoFit/>
          </a:bodyPr>
          <a:lstStyle/>
          <a:p>
            <a:r>
              <a:rPr lang="en-US" altLang="zh-CN" sz="2400" b="1" i="1" dirty="0">
                <a:solidFill>
                  <a:srgbClr val="FF0000"/>
                </a:solidFill>
                <a:ea typeface="楷体" panose="02010609060101010101" pitchFamily="49" charset="-122"/>
              </a:rPr>
              <a:t>B</a:t>
            </a:r>
            <a:endParaRPr lang="zh-CN" altLang="en-US" sz="1600" b="1" i="1" dirty="0">
              <a:ea typeface="楷体" panose="02010609060101010101" pitchFamily="49" charset="-122"/>
            </a:endParaRPr>
          </a:p>
        </p:txBody>
      </p:sp>
      <p:pic>
        <p:nvPicPr>
          <p:cNvPr id="10242" name="Picture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37392" y="3257438"/>
            <a:ext cx="1586943" cy="239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6861896" y="2084662"/>
            <a:ext cx="389850" cy="461665"/>
          </a:xfrm>
          <a:prstGeom prst="rect">
            <a:avLst/>
          </a:prstGeom>
        </p:spPr>
        <p:txBody>
          <a:bodyPr wrap="none">
            <a:spAutoFit/>
          </a:bodyPr>
          <a:lstStyle/>
          <a:p>
            <a:r>
              <a:rPr lang="en-US" altLang="zh-CN" sz="2400" b="1" i="1" dirty="0">
                <a:solidFill>
                  <a:srgbClr val="FF0000"/>
                </a:solidFill>
                <a:ea typeface="楷体" panose="02010609060101010101" pitchFamily="49" charset="-122"/>
              </a:rPr>
              <a:t>A</a:t>
            </a:r>
            <a:endParaRPr lang="zh-CN" altLang="en-US" sz="1600" b="1" i="1"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用一把刻度尺和一支弹簧测力计探究弹性细绳的伸长量与所受拉力的定量关系。如图</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甲所示，</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分别为处于原长的一根弹性细绳的左右两端，</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8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8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是固定在细绳上的两个标识。现将</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端固定，用弹簧测力计将</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端沿着细绳所在直线向右拉，</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8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R</a:t>
            </a:r>
            <a:r>
              <a:rPr lang="en-US" altLang="zh-CN" sz="28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三点位置及弹簧测力计的读数如图</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乙、丙、丁所示。已知细绳始终处于弹性限度内。</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marL="0" indent="0">
              <a:lnSpc>
                <a:spcPct val="100000"/>
              </a:lnSpc>
              <a:spcBef>
                <a:spcPts val="0"/>
              </a:spcBef>
              <a:buNone/>
            </a:pPr>
            <a:endParaRPr lang="zh-CN" altLang="zh-CN" sz="28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72" y="4668074"/>
            <a:ext cx="8022395" cy="19696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培优提升</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2"/>
          <p:cNvSpPr txBox="1"/>
          <p:nvPr/>
        </p:nvSpPr>
        <p:spPr>
          <a:xfrm>
            <a:off x="432486" y="1444610"/>
            <a:ext cx="8229600" cy="5464060"/>
          </a:xfrm>
          <a:prstGeom prst="rect">
            <a:avLst/>
          </a:prstGeom>
        </p:spPr>
        <p:txBody>
          <a:bodyPr>
            <a:noAutofit/>
          </a:bodyPr>
          <a:lstStyle>
            <a:lvl1pPr marL="182245" indent="-182245" algn="l" defTabSz="728345" rtl="0" eaLnBrk="1" latinLnBrk="0" hangingPunct="1">
              <a:lnSpc>
                <a:spcPct val="90000"/>
              </a:lnSpc>
              <a:spcBef>
                <a:spcPts val="795"/>
              </a:spcBef>
              <a:buFont typeface="Arial" panose="020B0604020202020204" pitchFamily="34" charset="0"/>
              <a:buChar char="•"/>
              <a:defRPr sz="2200" kern="1200">
                <a:solidFill>
                  <a:schemeClr val="tx1"/>
                </a:solidFill>
                <a:latin typeface="+mn-lt"/>
                <a:ea typeface="+mn-ea"/>
                <a:cs typeface="+mn-cs"/>
              </a:defRPr>
            </a:lvl1pPr>
            <a:lvl2pPr marL="546100" indent="-182245" algn="l" defTabSz="728345" rtl="0" eaLnBrk="1" latinLnBrk="0" hangingPunct="1">
              <a:lnSpc>
                <a:spcPct val="90000"/>
              </a:lnSpc>
              <a:spcBef>
                <a:spcPts val="400"/>
              </a:spcBef>
              <a:buFont typeface="Arial" panose="020B0604020202020204" pitchFamily="34" charset="0"/>
              <a:buChar char="•"/>
              <a:defRPr sz="1900" kern="1200">
                <a:solidFill>
                  <a:schemeClr val="tx1"/>
                </a:solidFill>
                <a:latin typeface="+mn-lt"/>
                <a:ea typeface="+mn-ea"/>
                <a:cs typeface="+mn-cs"/>
              </a:defRPr>
            </a:lvl2pPr>
            <a:lvl3pPr marL="910590" indent="-182245" algn="l" defTabSz="728345"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744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3830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002790"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6pPr>
            <a:lvl7pPr marL="236664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7pPr>
            <a:lvl8pPr marL="273113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8pPr>
            <a:lvl9pPr marL="3095625" indent="-182245" algn="l" defTabSz="728345"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9pPr>
          </a:lstStyle>
          <a:p>
            <a:pPr indent="0" algn="just">
              <a:spcAft>
                <a:spcPts val="0"/>
              </a:spcAft>
              <a:buNone/>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据图</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甲可知弹性细绳原长为</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cm</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；图</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6.2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乙中测力计读数为</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0" algn="just">
              <a:spcAft>
                <a:spcPts val="0"/>
              </a:spcAft>
              <a:buNone/>
            </a:pP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分析实验数据可知，在弹性限度内，弹性细绳是</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均匀</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不均匀</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伸长的；伸长量与所受拉力</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成正比</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不成正比</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marL="0" indent="0">
              <a:buNone/>
            </a:pPr>
            <a:r>
              <a:rPr lang="en-US" altLang="zh-CN" sz="2800" kern="100" dirty="0">
                <a:latin typeface="Times New Roman" panose="02020603050405020304" pitchFamily="18" charset="0"/>
                <a:ea typeface="宋体" panose="02010600030101010101" pitchFamily="2" charset="-122"/>
              </a:rPr>
              <a:t>(3)</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当标识</a:t>
            </a:r>
            <a:r>
              <a:rPr lang="en-US" altLang="zh-CN" sz="2800" i="1" kern="100" dirty="0">
                <a:latin typeface="Times New Roman" panose="02020603050405020304" pitchFamily="18" charset="0"/>
                <a:ea typeface="宋体" panose="02010600030101010101" pitchFamily="2" charset="-122"/>
              </a:rPr>
              <a:t>R</a:t>
            </a:r>
            <a:r>
              <a:rPr lang="en-US" altLang="zh-CN" sz="2800" kern="100" baseline="-25000" dirty="0">
                <a:latin typeface="Times New Roman" panose="02020603050405020304" pitchFamily="18" charset="0"/>
                <a:ea typeface="宋体" panose="02010600030101010101" pitchFamily="2" charset="-122"/>
              </a:rPr>
              <a:t>2</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刚好位于刻度尺上</a:t>
            </a:r>
            <a:r>
              <a:rPr lang="en-US" altLang="zh-CN" sz="2800" kern="100" dirty="0">
                <a:latin typeface="Times New Roman" panose="02020603050405020304" pitchFamily="18" charset="0"/>
                <a:ea typeface="宋体" panose="02010600030101010101" pitchFamily="2" charset="-122"/>
              </a:rPr>
              <a:t>7.00 cm</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位置时，</a:t>
            </a:r>
            <a:r>
              <a:rPr lang="en-US" altLang="zh-CN" sz="2800" i="1" kern="100" dirty="0">
                <a:latin typeface="Times New Roman" panose="02020603050405020304" pitchFamily="18" charset="0"/>
                <a:ea typeface="宋体" panose="02010600030101010101" pitchFamily="2" charset="-122"/>
              </a:rPr>
              <a:t>R</a:t>
            </a:r>
            <a:r>
              <a:rPr lang="en-US" altLang="zh-CN" sz="2800" kern="100" baseline="-25000" dirty="0">
                <a:latin typeface="Times New Roman" panose="02020603050405020304" pitchFamily="18" charset="0"/>
                <a:ea typeface="宋体" panose="02010600030101010101" pitchFamily="2" charset="-122"/>
              </a:rPr>
              <a:t>1</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位于刻度尺上</a:t>
            </a:r>
            <a:r>
              <a:rPr lang="zh-CN" altLang="zh-CN" sz="28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rPr>
              <a:t>cm</a:t>
            </a:r>
            <a:r>
              <a:rPr lang="zh-CN" altLang="zh-CN" sz="2800" kern="100" dirty="0">
                <a:latin typeface="Times New Roman" panose="02020603050405020304" pitchFamily="18" charset="0"/>
                <a:ea typeface="宋体" panose="02010600030101010101" pitchFamily="2" charset="-122"/>
                <a:cs typeface="Times New Roman" panose="02020603050405020304" pitchFamily="18" charset="0"/>
              </a:rPr>
              <a:t>位置。</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marL="0" indent="0">
              <a:lnSpc>
                <a:spcPct val="100000"/>
              </a:lnSpc>
              <a:spcBef>
                <a:spcPts val="0"/>
              </a:spcBef>
              <a:buNone/>
            </a:pPr>
            <a:endParaRPr lang="zh-CN" altLang="zh-CN" sz="28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88" y="1381256"/>
            <a:ext cx="8022395" cy="1969609"/>
          </a:xfrm>
          <a:prstGeom prst="rect">
            <a:avLst/>
          </a:prstGeom>
        </p:spPr>
      </p:pic>
      <p:sp>
        <p:nvSpPr>
          <p:cNvPr id="12" name="矩形 11"/>
          <p:cNvSpPr/>
          <p:nvPr/>
        </p:nvSpPr>
        <p:spPr>
          <a:xfrm>
            <a:off x="7041685" y="3350865"/>
            <a:ext cx="813043"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3.00</a:t>
            </a:r>
            <a:endParaRPr lang="zh-CN" altLang="en-US" b="1" dirty="0">
              <a:ea typeface="楷体" panose="02010609060101010101" pitchFamily="49" charset="-122"/>
            </a:endParaRPr>
          </a:p>
        </p:txBody>
      </p:sp>
      <p:sp>
        <p:nvSpPr>
          <p:cNvPr id="13" name="矩形 12"/>
          <p:cNvSpPr/>
          <p:nvPr/>
        </p:nvSpPr>
        <p:spPr>
          <a:xfrm>
            <a:off x="5266152" y="3735261"/>
            <a:ext cx="633507"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1.6</a:t>
            </a:r>
            <a:endParaRPr lang="zh-CN" altLang="en-US" b="1" dirty="0">
              <a:ea typeface="楷体" panose="02010609060101010101" pitchFamily="49" charset="-122"/>
            </a:endParaRPr>
          </a:p>
        </p:txBody>
      </p:sp>
      <p:sp>
        <p:nvSpPr>
          <p:cNvPr id="14" name="矩形 13"/>
          <p:cNvSpPr/>
          <p:nvPr/>
        </p:nvSpPr>
        <p:spPr>
          <a:xfrm>
            <a:off x="1576292" y="4606547"/>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均匀</a:t>
            </a:r>
          </a:p>
        </p:txBody>
      </p:sp>
      <p:sp>
        <p:nvSpPr>
          <p:cNvPr id="15" name="矩形 14"/>
          <p:cNvSpPr/>
          <p:nvPr/>
        </p:nvSpPr>
        <p:spPr>
          <a:xfrm>
            <a:off x="3999459" y="4953524"/>
            <a:ext cx="1266693"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成正比</a:t>
            </a:r>
            <a:endParaRPr lang="zh-CN" altLang="en-US" b="1" dirty="0">
              <a:latin typeface="楷体" panose="02010609060101010101" pitchFamily="49" charset="-122"/>
              <a:ea typeface="楷体" panose="02010609060101010101" pitchFamily="49" charset="-122"/>
            </a:endParaRPr>
          </a:p>
        </p:txBody>
      </p:sp>
      <p:sp>
        <p:nvSpPr>
          <p:cNvPr id="16" name="矩形 15"/>
          <p:cNvSpPr/>
          <p:nvPr/>
        </p:nvSpPr>
        <p:spPr>
          <a:xfrm>
            <a:off x="2554274" y="6221724"/>
            <a:ext cx="813043" cy="523220"/>
          </a:xfrm>
          <a:prstGeom prst="rect">
            <a:avLst/>
          </a:prstGeom>
        </p:spPr>
        <p:txBody>
          <a:bodyPr wrap="none">
            <a:spAutoFit/>
          </a:bodyPr>
          <a:lstStyle/>
          <a:p>
            <a:r>
              <a:rPr lang="en-US" altLang="zh-CN" sz="2800" b="1" dirty="0">
                <a:solidFill>
                  <a:srgbClr val="FF0000"/>
                </a:solidFill>
                <a:ea typeface="楷体" panose="02010609060101010101" pitchFamily="49" charset="-122"/>
              </a:rPr>
              <a:t>3.50</a:t>
            </a:r>
            <a:endParaRPr lang="zh-CN" altLang="en-US" b="1"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
          <p:cNvSpPr txBox="1"/>
          <p:nvPr/>
        </p:nvSpPr>
        <p:spPr>
          <a:xfrm>
            <a:off x="432486" y="1511459"/>
            <a:ext cx="8229600" cy="1514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a:t>
            </a:r>
            <a:r>
              <a:rPr lang="zh-CN" altLang="zh-CN" dirty="0"/>
              <a:t>弹簧测力计是用来测量</a:t>
            </a:r>
            <a:r>
              <a:rPr lang="zh-CN" altLang="zh-CN" u="sng" dirty="0"/>
              <a:t>　　　　　　　</a:t>
            </a:r>
            <a:r>
              <a:rPr lang="zh-CN" altLang="zh-CN" dirty="0"/>
              <a:t>的仪器，它的工作原理是</a:t>
            </a:r>
            <a:r>
              <a:rPr lang="en-US" altLang="zh-CN" u="sng" dirty="0"/>
              <a:t>                                                       </a:t>
            </a:r>
            <a:r>
              <a:rPr lang="zh-CN" altLang="zh-CN" dirty="0">
                <a:solidFill>
                  <a:schemeClr val="bg1"/>
                </a:solidFill>
              </a:rPr>
              <a:t>。</a:t>
            </a:r>
          </a:p>
          <a:p>
            <a:pPr marL="0" indent="0">
              <a:buNone/>
            </a:pPr>
            <a:r>
              <a:rPr lang="en-US" altLang="zh-CN" dirty="0"/>
              <a:t> </a:t>
            </a:r>
            <a:r>
              <a:rPr lang="en-US" altLang="zh-CN" u="sng" dirty="0"/>
              <a:t>                                           </a:t>
            </a:r>
            <a:r>
              <a:rPr lang="zh-CN" altLang="en-US" dirty="0" smtClean="0"/>
              <a:t>。</a:t>
            </a:r>
            <a:endParaRPr lang="en-US" altLang="zh-CN" dirty="0"/>
          </a:p>
        </p:txBody>
      </p:sp>
      <p:sp>
        <p:nvSpPr>
          <p:cNvPr id="22" name="文本框 21"/>
          <p:cNvSpPr txBox="1"/>
          <p:nvPr/>
        </p:nvSpPr>
        <p:spPr>
          <a:xfrm>
            <a:off x="4792545" y="1457643"/>
            <a:ext cx="1627369"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zh-CN" sz="2800" dirty="0"/>
              <a:t>力的大小</a:t>
            </a:r>
            <a:endParaRPr lang="en-US" altLang="en-US" sz="3200" dirty="0">
              <a:latin typeface="+mn-lt"/>
              <a:sym typeface="+mn-ea"/>
            </a:endParaRPr>
          </a:p>
        </p:txBody>
      </p:sp>
      <p:sp>
        <p:nvSpPr>
          <p:cNvPr id="23" name="文本框 22"/>
          <p:cNvSpPr txBox="1"/>
          <p:nvPr/>
        </p:nvSpPr>
        <p:spPr>
          <a:xfrm>
            <a:off x="695822" y="1831418"/>
            <a:ext cx="7500720" cy="954107"/>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800" dirty="0"/>
              <a:t>             </a:t>
            </a:r>
            <a:r>
              <a:rPr lang="zh-CN" altLang="zh-CN" sz="2800" dirty="0"/>
              <a:t>在一定范围内，弹簧受到的拉力越大就被拉得越长</a:t>
            </a:r>
          </a:p>
        </p:txBody>
      </p:sp>
      <p:grpSp>
        <p:nvGrpSpPr>
          <p:cNvPr id="60" name="组合 59"/>
          <p:cNvGrpSpPr/>
          <p:nvPr/>
        </p:nvGrpSpPr>
        <p:grpSpPr>
          <a:xfrm>
            <a:off x="72550" y="2709467"/>
            <a:ext cx="8604804" cy="4105176"/>
            <a:chOff x="12815" y="2189262"/>
            <a:chExt cx="8604804" cy="4105176"/>
          </a:xfrm>
        </p:grpSpPr>
        <p:pic>
          <p:nvPicPr>
            <p:cNvPr id="61" name="Picture 31" descr="T7-8"/>
            <p:cNvPicPr>
              <a:picLocks noChangeAspect="1" noChangeArrowheads="1"/>
            </p:cNvPicPr>
            <p:nvPr/>
          </p:nvPicPr>
          <p:blipFill>
            <a:blip r:embed="rId3" cstate="print">
              <a:clrChange>
                <a:clrFrom>
                  <a:srgbClr val="FDFDFD"/>
                </a:clrFrom>
                <a:clrTo>
                  <a:srgbClr val="FDFDFD">
                    <a:alpha val="0"/>
                  </a:srgbClr>
                </a:clrTo>
              </a:clrChange>
            </a:blip>
            <a:srcRect l="67566" r="22388" b="12468"/>
            <a:stretch>
              <a:fillRect/>
            </a:stretch>
          </p:blipFill>
          <p:spPr bwMode="auto">
            <a:xfrm>
              <a:off x="3636963" y="2189262"/>
              <a:ext cx="929513" cy="4067075"/>
            </a:xfrm>
            <a:prstGeom prst="rect">
              <a:avLst/>
            </a:prstGeom>
            <a:noFill/>
            <a:ln w="9525">
              <a:noFill/>
              <a:miter lim="800000"/>
              <a:headEnd/>
              <a:tailEnd/>
            </a:ln>
          </p:spPr>
        </p:pic>
        <p:pic>
          <p:nvPicPr>
            <p:cNvPr id="62" name="Picture 5" descr="T7-8"/>
            <p:cNvPicPr>
              <a:picLocks noChangeAspect="1" noChangeArrowheads="1"/>
            </p:cNvPicPr>
            <p:nvPr/>
          </p:nvPicPr>
          <p:blipFill>
            <a:blip r:embed="rId3" cstate="print">
              <a:clrChange>
                <a:clrFrom>
                  <a:srgbClr val="FDFDFD"/>
                </a:clrFrom>
                <a:clrTo>
                  <a:srgbClr val="FDFDFD">
                    <a:alpha val="0"/>
                  </a:srgbClr>
                </a:clrTo>
              </a:clrChange>
              <a:lum bright="-12000" contrast="24000"/>
            </a:blip>
            <a:srcRect l="43452" r="46007" b="16258"/>
            <a:stretch>
              <a:fillRect/>
            </a:stretch>
          </p:blipFill>
          <p:spPr bwMode="auto">
            <a:xfrm>
              <a:off x="1836738" y="2299919"/>
              <a:ext cx="991319" cy="3958006"/>
            </a:xfrm>
            <a:prstGeom prst="rect">
              <a:avLst/>
            </a:prstGeom>
            <a:noFill/>
            <a:ln w="9525">
              <a:noFill/>
              <a:miter lim="800000"/>
              <a:headEnd/>
              <a:tailEnd/>
            </a:ln>
          </p:spPr>
        </p:pic>
        <p:grpSp>
          <p:nvGrpSpPr>
            <p:cNvPr id="63" name="组合 62"/>
            <p:cNvGrpSpPr/>
            <p:nvPr/>
          </p:nvGrpSpPr>
          <p:grpSpPr>
            <a:xfrm>
              <a:off x="12815" y="2314330"/>
              <a:ext cx="8604804" cy="3980108"/>
              <a:chOff x="12815" y="2314330"/>
              <a:chExt cx="8604804" cy="3980108"/>
            </a:xfrm>
          </p:grpSpPr>
          <p:sp>
            <p:nvSpPr>
              <p:cNvPr id="68" name="Line 10"/>
              <p:cNvSpPr>
                <a:spLocks noChangeShapeType="1"/>
              </p:cNvSpPr>
              <p:nvPr/>
            </p:nvSpPr>
            <p:spPr bwMode="auto">
              <a:xfrm>
                <a:off x="1187698" y="3081978"/>
                <a:ext cx="1080842" cy="11737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69" name="Text Box 11"/>
              <p:cNvSpPr txBox="1">
                <a:spLocks noChangeArrowheads="1"/>
              </p:cNvSpPr>
              <p:nvPr/>
            </p:nvSpPr>
            <p:spPr bwMode="auto">
              <a:xfrm>
                <a:off x="490070" y="2880318"/>
                <a:ext cx="697627" cy="400110"/>
              </a:xfrm>
              <a:prstGeom prst="rect">
                <a:avLst/>
              </a:prstGeom>
              <a:noFill/>
              <a:ln w="9525">
                <a:noFill/>
                <a:miter lim="800000"/>
              </a:ln>
            </p:spPr>
            <p:txBody>
              <a:bodyPr wrap="none">
                <a:spAutoFit/>
              </a:bodyPr>
              <a:lstStyle/>
              <a:p>
                <a:pPr eaLnBrk="1" hangingPunct="1"/>
                <a:r>
                  <a:rPr lang="zh-CN" altLang="en-US" sz="2000" dirty="0">
                    <a:latin typeface="+mn-ea"/>
                  </a:rPr>
                  <a:t>单位</a:t>
                </a:r>
              </a:p>
            </p:txBody>
          </p:sp>
          <p:sp>
            <p:nvSpPr>
              <p:cNvPr id="70" name="Text Box 15"/>
              <p:cNvSpPr txBox="1">
                <a:spLocks noChangeArrowheads="1"/>
              </p:cNvSpPr>
              <p:nvPr/>
            </p:nvSpPr>
            <p:spPr bwMode="auto">
              <a:xfrm>
                <a:off x="453029" y="3274106"/>
                <a:ext cx="697627" cy="400110"/>
              </a:xfrm>
              <a:prstGeom prst="rect">
                <a:avLst/>
              </a:prstGeom>
              <a:noFill/>
              <a:ln w="9525">
                <a:noFill/>
                <a:miter lim="800000"/>
              </a:ln>
            </p:spPr>
            <p:txBody>
              <a:bodyPr wrap="none">
                <a:spAutoFit/>
              </a:bodyPr>
              <a:lstStyle/>
              <a:p>
                <a:pPr eaLnBrk="1" hangingPunct="1"/>
                <a:r>
                  <a:rPr lang="zh-CN" altLang="en-US" sz="2000" dirty="0">
                    <a:latin typeface="+mn-ea"/>
                  </a:rPr>
                  <a:t>指针</a:t>
                </a:r>
              </a:p>
            </p:txBody>
          </p:sp>
          <p:sp>
            <p:nvSpPr>
              <p:cNvPr id="71" name="Line 16"/>
              <p:cNvSpPr>
                <a:spLocks noChangeShapeType="1"/>
              </p:cNvSpPr>
              <p:nvPr/>
            </p:nvSpPr>
            <p:spPr bwMode="auto">
              <a:xfrm>
                <a:off x="1141848" y="3874271"/>
                <a:ext cx="936625"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72" name="Text Box 17"/>
              <p:cNvSpPr txBox="1">
                <a:spLocks noChangeArrowheads="1"/>
              </p:cNvSpPr>
              <p:nvPr/>
            </p:nvSpPr>
            <p:spPr bwMode="auto">
              <a:xfrm>
                <a:off x="170808" y="3674216"/>
                <a:ext cx="954107" cy="400110"/>
              </a:xfrm>
              <a:prstGeom prst="rect">
                <a:avLst/>
              </a:prstGeom>
              <a:noFill/>
              <a:ln w="9525">
                <a:noFill/>
                <a:miter lim="800000"/>
              </a:ln>
            </p:spPr>
            <p:txBody>
              <a:bodyPr wrap="none">
                <a:spAutoFit/>
              </a:bodyPr>
              <a:lstStyle/>
              <a:p>
                <a:pPr eaLnBrk="1" hangingPunct="1"/>
                <a:r>
                  <a:rPr lang="zh-CN" altLang="en-US" sz="2000" dirty="0">
                    <a:latin typeface="+mn-ea"/>
                  </a:rPr>
                  <a:t>刻度盘</a:t>
                </a:r>
                <a:endParaRPr lang="en-US" altLang="zh-CN" sz="2000" dirty="0">
                  <a:latin typeface="+mn-ea"/>
                </a:endParaRPr>
              </a:p>
            </p:txBody>
          </p:sp>
          <p:sp>
            <p:nvSpPr>
              <p:cNvPr id="73" name="Text Box 18"/>
              <p:cNvSpPr txBox="1">
                <a:spLocks noChangeArrowheads="1"/>
              </p:cNvSpPr>
              <p:nvPr/>
            </p:nvSpPr>
            <p:spPr bwMode="auto">
              <a:xfrm>
                <a:off x="5795963" y="5804400"/>
                <a:ext cx="697627" cy="400110"/>
              </a:xfrm>
              <a:prstGeom prst="rect">
                <a:avLst/>
              </a:prstGeom>
              <a:noFill/>
              <a:ln w="9525">
                <a:noFill/>
                <a:miter lim="800000"/>
              </a:ln>
            </p:spPr>
            <p:txBody>
              <a:bodyPr wrap="none">
                <a:spAutoFit/>
              </a:bodyPr>
              <a:lstStyle/>
              <a:p>
                <a:pPr eaLnBrk="1" hangingPunct="1"/>
                <a:r>
                  <a:rPr lang="zh-CN" altLang="en-US" sz="2000" dirty="0">
                    <a:latin typeface="+mn-ea"/>
                  </a:rPr>
                  <a:t>挂钩</a:t>
                </a:r>
              </a:p>
            </p:txBody>
          </p:sp>
          <p:sp>
            <p:nvSpPr>
              <p:cNvPr id="74" name="Text Box 19"/>
              <p:cNvSpPr txBox="1">
                <a:spLocks noChangeArrowheads="1"/>
              </p:cNvSpPr>
              <p:nvPr/>
            </p:nvSpPr>
            <p:spPr bwMode="auto">
              <a:xfrm>
                <a:off x="5811837" y="4881284"/>
                <a:ext cx="697627" cy="400110"/>
              </a:xfrm>
              <a:prstGeom prst="rect">
                <a:avLst/>
              </a:prstGeom>
              <a:noFill/>
              <a:ln w="9525">
                <a:noFill/>
                <a:miter lim="800000"/>
              </a:ln>
            </p:spPr>
            <p:txBody>
              <a:bodyPr wrap="none">
                <a:spAutoFit/>
              </a:bodyPr>
              <a:lstStyle/>
              <a:p>
                <a:pPr eaLnBrk="1" hangingPunct="1"/>
                <a:r>
                  <a:rPr lang="zh-CN" altLang="en-US" sz="2000" dirty="0">
                    <a:latin typeface="+mn-ea"/>
                  </a:rPr>
                  <a:t>拉杆</a:t>
                </a:r>
              </a:p>
            </p:txBody>
          </p:sp>
          <p:sp>
            <p:nvSpPr>
              <p:cNvPr id="76" name="Text Box 21"/>
              <p:cNvSpPr txBox="1">
                <a:spLocks noChangeArrowheads="1"/>
              </p:cNvSpPr>
              <p:nvPr/>
            </p:nvSpPr>
            <p:spPr bwMode="auto">
              <a:xfrm>
                <a:off x="5795962" y="4078867"/>
                <a:ext cx="697627" cy="400110"/>
              </a:xfrm>
              <a:prstGeom prst="rect">
                <a:avLst/>
              </a:prstGeom>
              <a:noFill/>
              <a:ln w="9525">
                <a:noFill/>
                <a:miter lim="800000"/>
              </a:ln>
            </p:spPr>
            <p:txBody>
              <a:bodyPr wrap="none">
                <a:spAutoFit/>
              </a:bodyPr>
              <a:lstStyle/>
              <a:p>
                <a:pPr eaLnBrk="1" hangingPunct="1"/>
                <a:r>
                  <a:rPr lang="zh-CN" altLang="en-US" sz="2000" dirty="0">
                    <a:latin typeface="+mn-ea"/>
                  </a:rPr>
                  <a:t>刻度</a:t>
                </a:r>
              </a:p>
            </p:txBody>
          </p:sp>
          <p:sp>
            <p:nvSpPr>
              <p:cNvPr id="78" name="Line 23"/>
              <p:cNvSpPr>
                <a:spLocks noChangeShapeType="1"/>
              </p:cNvSpPr>
              <p:nvPr/>
            </p:nvSpPr>
            <p:spPr bwMode="auto">
              <a:xfrm flipH="1">
                <a:off x="4386447" y="4278922"/>
                <a:ext cx="1081088"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79" name="Line 24"/>
              <p:cNvSpPr>
                <a:spLocks noChangeShapeType="1"/>
              </p:cNvSpPr>
              <p:nvPr/>
            </p:nvSpPr>
            <p:spPr bwMode="auto">
              <a:xfrm flipH="1">
                <a:off x="4150306" y="5092760"/>
                <a:ext cx="1480344"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0" name="Line 25"/>
              <p:cNvSpPr>
                <a:spLocks noChangeShapeType="1"/>
              </p:cNvSpPr>
              <p:nvPr/>
            </p:nvSpPr>
            <p:spPr bwMode="auto">
              <a:xfrm flipH="1">
                <a:off x="4386447" y="6067485"/>
                <a:ext cx="1008063"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1" name="Line 26"/>
              <p:cNvSpPr>
                <a:spLocks noChangeShapeType="1"/>
              </p:cNvSpPr>
              <p:nvPr/>
            </p:nvSpPr>
            <p:spPr bwMode="auto">
              <a:xfrm flipH="1">
                <a:off x="4205695" y="3221098"/>
                <a:ext cx="1369566"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2" name="Text Box 27"/>
              <p:cNvSpPr txBox="1">
                <a:spLocks noChangeArrowheads="1"/>
              </p:cNvSpPr>
              <p:nvPr/>
            </p:nvSpPr>
            <p:spPr bwMode="auto">
              <a:xfrm>
                <a:off x="5704083" y="3007008"/>
                <a:ext cx="697627" cy="400110"/>
              </a:xfrm>
              <a:prstGeom prst="rect">
                <a:avLst/>
              </a:prstGeom>
              <a:noFill/>
              <a:ln w="9525">
                <a:noFill/>
                <a:miter lim="800000"/>
              </a:ln>
            </p:spPr>
            <p:txBody>
              <a:bodyPr wrap="none">
                <a:spAutoFit/>
              </a:bodyPr>
              <a:lstStyle/>
              <a:p>
                <a:pPr eaLnBrk="1" hangingPunct="1"/>
                <a:r>
                  <a:rPr lang="zh-CN" altLang="en-US" sz="2000" dirty="0">
                    <a:latin typeface="+mn-ea"/>
                  </a:rPr>
                  <a:t>弹簧</a:t>
                </a:r>
              </a:p>
            </p:txBody>
          </p:sp>
          <p:sp>
            <p:nvSpPr>
              <p:cNvPr id="83" name="Line 29"/>
              <p:cNvSpPr>
                <a:spLocks noChangeShapeType="1"/>
              </p:cNvSpPr>
              <p:nvPr/>
            </p:nvSpPr>
            <p:spPr bwMode="auto">
              <a:xfrm>
                <a:off x="1610160" y="2714439"/>
                <a:ext cx="645208" cy="367539"/>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4" name="Text Box 30"/>
              <p:cNvSpPr txBox="1">
                <a:spLocks noChangeArrowheads="1"/>
              </p:cNvSpPr>
              <p:nvPr/>
            </p:nvSpPr>
            <p:spPr bwMode="auto">
              <a:xfrm>
                <a:off x="12815" y="2314330"/>
                <a:ext cx="1980029" cy="400110"/>
              </a:xfrm>
              <a:prstGeom prst="rect">
                <a:avLst/>
              </a:prstGeom>
              <a:noFill/>
              <a:ln w="9525">
                <a:noFill/>
                <a:miter lim="800000"/>
              </a:ln>
            </p:spPr>
            <p:txBody>
              <a:bodyPr wrap="none">
                <a:spAutoFit/>
              </a:bodyPr>
              <a:lstStyle/>
              <a:p>
                <a:pPr eaLnBrk="1" hangingPunct="1"/>
                <a:r>
                  <a:rPr lang="zh-CN" altLang="en-US" sz="2000" dirty="0">
                    <a:latin typeface="+mn-ea"/>
                  </a:rPr>
                  <a:t>弹簧封闭在内部</a:t>
                </a:r>
              </a:p>
            </p:txBody>
          </p:sp>
          <p:pic>
            <p:nvPicPr>
              <p:cNvPr id="85" name="Picture 32" descr="T7-8"/>
              <p:cNvPicPr>
                <a:picLocks noChangeAspect="1" noChangeArrowheads="1"/>
              </p:cNvPicPr>
              <p:nvPr/>
            </p:nvPicPr>
            <p:blipFill>
              <a:blip r:embed="rId3" cstate="print">
                <a:clrChange>
                  <a:clrFrom>
                    <a:srgbClr val="FDFDFD"/>
                  </a:clrFrom>
                  <a:clrTo>
                    <a:srgbClr val="FDFDFD">
                      <a:alpha val="0"/>
                    </a:srgbClr>
                  </a:clrTo>
                </a:clrChange>
              </a:blip>
              <a:srcRect l="84920" b="9979"/>
              <a:stretch>
                <a:fillRect/>
              </a:stretch>
            </p:blipFill>
            <p:spPr bwMode="auto">
              <a:xfrm>
                <a:off x="7380288" y="2583656"/>
                <a:ext cx="1237331" cy="3710782"/>
              </a:xfrm>
              <a:prstGeom prst="rect">
                <a:avLst/>
              </a:prstGeom>
              <a:noFill/>
              <a:ln w="9525">
                <a:noFill/>
                <a:miter lim="800000"/>
                <a:headEnd/>
                <a:tailEnd/>
              </a:ln>
            </p:spPr>
          </p:pic>
          <p:sp>
            <p:nvSpPr>
              <p:cNvPr id="86" name="Line 33"/>
              <p:cNvSpPr>
                <a:spLocks noChangeShapeType="1"/>
              </p:cNvSpPr>
              <p:nvPr/>
            </p:nvSpPr>
            <p:spPr bwMode="auto">
              <a:xfrm>
                <a:off x="6840450" y="6067485"/>
                <a:ext cx="863600"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7" name="Line 34"/>
              <p:cNvSpPr>
                <a:spLocks noChangeShapeType="1"/>
              </p:cNvSpPr>
              <p:nvPr/>
            </p:nvSpPr>
            <p:spPr bwMode="auto">
              <a:xfrm>
                <a:off x="6624278" y="5117666"/>
                <a:ext cx="1079772"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8" name="Line 35"/>
              <p:cNvSpPr>
                <a:spLocks noChangeShapeType="1"/>
              </p:cNvSpPr>
              <p:nvPr/>
            </p:nvSpPr>
            <p:spPr bwMode="auto">
              <a:xfrm>
                <a:off x="6401710" y="3221098"/>
                <a:ext cx="1368251"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sp>
            <p:nvSpPr>
              <p:cNvPr id="89" name="Line 36"/>
              <p:cNvSpPr>
                <a:spLocks noChangeShapeType="1"/>
              </p:cNvSpPr>
              <p:nvPr/>
            </p:nvSpPr>
            <p:spPr bwMode="auto">
              <a:xfrm>
                <a:off x="1187450" y="3399403"/>
                <a:ext cx="1152525" cy="0"/>
              </a:xfrm>
              <a:prstGeom prst="line">
                <a:avLst/>
              </a:prstGeom>
              <a:noFill/>
              <a:ln w="9525">
                <a:solidFill>
                  <a:schemeClr val="tx1"/>
                </a:solidFill>
                <a:round/>
                <a:tailEnd type="triangle" w="med" len="med"/>
              </a:ln>
            </p:spPr>
            <p:txBody>
              <a:bodyPr/>
              <a:lstStyle/>
              <a:p>
                <a:endParaRPr lang="zh-CN" altLang="en-US" dirty="0">
                  <a:ea typeface="楷体" panose="02010609060101010101" pitchFamily="49"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
          <p:cNvSpPr txBox="1"/>
          <p:nvPr/>
        </p:nvSpPr>
        <p:spPr>
          <a:xfrm>
            <a:off x="432486" y="1511459"/>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smtClean="0"/>
              <a:t>2</a:t>
            </a:r>
            <a:r>
              <a:rPr lang="en-US" altLang="zh-CN" dirty="0"/>
              <a:t>.</a:t>
            </a:r>
            <a:r>
              <a:rPr lang="zh-CN" altLang="zh-CN" dirty="0"/>
              <a:t>弹簧测力计测量力前，要先看清</a:t>
            </a:r>
            <a:r>
              <a:rPr lang="zh-CN" altLang="zh-CN" u="sng" dirty="0"/>
              <a:t>　　　　　　</a:t>
            </a:r>
            <a:r>
              <a:rPr lang="zh-CN" altLang="zh-CN" dirty="0"/>
              <a:t>、</a:t>
            </a:r>
            <a:endParaRPr lang="en-US" altLang="zh-CN" dirty="0"/>
          </a:p>
          <a:p>
            <a:pPr marL="0" indent="0">
              <a:buNone/>
            </a:pPr>
            <a:r>
              <a:rPr lang="zh-CN" altLang="zh-CN" u="sng" dirty="0"/>
              <a:t>　　　</a:t>
            </a:r>
            <a:r>
              <a:rPr lang="zh-CN" altLang="zh-CN" dirty="0"/>
              <a:t>和</a:t>
            </a:r>
            <a:r>
              <a:rPr lang="en-US" altLang="zh-CN" u="sng" dirty="0"/>
              <a:t>   </a:t>
            </a:r>
            <a:r>
              <a:rPr lang="zh-CN" altLang="zh-CN" u="sng" dirty="0"/>
              <a:t>　　　</a:t>
            </a:r>
            <a:r>
              <a:rPr lang="zh-CN" altLang="zh-CN" dirty="0"/>
              <a:t>；测量力时，要使弹簧测力计内的弹簧伸长方向跟所测力的方向在</a:t>
            </a:r>
            <a:r>
              <a:rPr lang="zh-CN" altLang="zh-CN" u="sng" dirty="0"/>
              <a:t>　　　　　　</a:t>
            </a:r>
            <a:r>
              <a:rPr lang="zh-CN" altLang="zh-CN" dirty="0"/>
              <a:t>上</a:t>
            </a:r>
            <a:r>
              <a:rPr lang="zh-CN" altLang="zh-CN" dirty="0" smtClean="0"/>
              <a:t>。</a:t>
            </a:r>
            <a:endParaRPr lang="zh-CN" altLang="zh-CN" dirty="0"/>
          </a:p>
        </p:txBody>
      </p:sp>
      <p:sp>
        <p:nvSpPr>
          <p:cNvPr id="24" name="文本框 23"/>
          <p:cNvSpPr txBox="1"/>
          <p:nvPr/>
        </p:nvSpPr>
        <p:spPr>
          <a:xfrm>
            <a:off x="6002370" y="1443206"/>
            <a:ext cx="1627369"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零刻度线</a:t>
            </a:r>
            <a:endParaRPr lang="en-US" altLang="en-US" sz="2800" dirty="0">
              <a:latin typeface="+mn-lt"/>
              <a:sym typeface="+mn-ea"/>
            </a:endParaRPr>
          </a:p>
        </p:txBody>
      </p:sp>
      <p:sp>
        <p:nvSpPr>
          <p:cNvPr id="25" name="文本框 24"/>
          <p:cNvSpPr txBox="1"/>
          <p:nvPr/>
        </p:nvSpPr>
        <p:spPr>
          <a:xfrm>
            <a:off x="670276" y="1961575"/>
            <a:ext cx="906016" cy="523220"/>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量程</a:t>
            </a:r>
            <a:endParaRPr lang="en-US" altLang="en-US" sz="2800" dirty="0">
              <a:latin typeface="+mn-lt"/>
              <a:sym typeface="+mn-ea"/>
            </a:endParaRPr>
          </a:p>
        </p:txBody>
      </p:sp>
      <p:sp>
        <p:nvSpPr>
          <p:cNvPr id="27" name="文本框 26"/>
          <p:cNvSpPr txBox="1"/>
          <p:nvPr/>
        </p:nvSpPr>
        <p:spPr>
          <a:xfrm>
            <a:off x="6154513" y="2358590"/>
            <a:ext cx="1627369"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同一直线</a:t>
            </a:r>
            <a:endParaRPr lang="en-US" altLang="en-US" sz="2800" dirty="0">
              <a:latin typeface="+mn-lt"/>
              <a:sym typeface="+mn-ea"/>
            </a:endParaRPr>
          </a:p>
        </p:txBody>
      </p:sp>
      <p:sp>
        <p:nvSpPr>
          <p:cNvPr id="28" name="文本框 27"/>
          <p:cNvSpPr txBox="1"/>
          <p:nvPr/>
        </p:nvSpPr>
        <p:spPr>
          <a:xfrm>
            <a:off x="1973954" y="1955837"/>
            <a:ext cx="1266693"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分度值</a:t>
            </a:r>
            <a:endParaRPr lang="en-US" altLang="en-US" sz="2800" dirty="0">
              <a:latin typeface="+mn-lt"/>
              <a:sym typeface="+mn-ea"/>
            </a:endParaRPr>
          </a:p>
        </p:txBody>
      </p:sp>
      <p:grpSp>
        <p:nvGrpSpPr>
          <p:cNvPr id="32" name="组合 31"/>
          <p:cNvGrpSpPr/>
          <p:nvPr/>
        </p:nvGrpSpPr>
        <p:grpSpPr>
          <a:xfrm>
            <a:off x="1869049" y="3097960"/>
            <a:ext cx="1724025" cy="3306762"/>
            <a:chOff x="2030413" y="2855913"/>
            <a:chExt cx="1724025" cy="3306762"/>
          </a:xfrm>
        </p:grpSpPr>
        <p:pic>
          <p:nvPicPr>
            <p:cNvPr id="37" name="Picture 6" descr="T0709B"/>
            <p:cNvPicPr>
              <a:picLocks noChangeAspect="1" noChangeArrowheads="1"/>
            </p:cNvPicPr>
            <p:nvPr/>
          </p:nvPicPr>
          <p:blipFill>
            <a:blip r:embed="rId3" cstate="print">
              <a:clrChange>
                <a:clrFrom>
                  <a:srgbClr val="FDFDFD"/>
                </a:clrFrom>
                <a:clrTo>
                  <a:srgbClr val="FDFDFD">
                    <a:alpha val="0"/>
                  </a:srgbClr>
                </a:clrTo>
              </a:clrChange>
            </a:blip>
            <a:srcRect r="73833"/>
            <a:stretch>
              <a:fillRect/>
            </a:stretch>
          </p:blipFill>
          <p:spPr bwMode="auto">
            <a:xfrm>
              <a:off x="2574925" y="2855913"/>
              <a:ext cx="838200" cy="2906712"/>
            </a:xfrm>
            <a:prstGeom prst="rect">
              <a:avLst/>
            </a:prstGeom>
            <a:noFill/>
            <a:ln w="9525">
              <a:noFill/>
              <a:miter lim="800000"/>
              <a:headEnd/>
              <a:tailEnd/>
            </a:ln>
          </p:spPr>
        </p:pic>
        <p:sp>
          <p:nvSpPr>
            <p:cNvPr id="38" name="Text Box 10"/>
            <p:cNvSpPr txBox="1">
              <a:spLocks noChangeArrowheads="1"/>
            </p:cNvSpPr>
            <p:nvPr/>
          </p:nvSpPr>
          <p:spPr bwMode="auto">
            <a:xfrm>
              <a:off x="2030413" y="5762625"/>
              <a:ext cx="1724025" cy="400050"/>
            </a:xfrm>
            <a:prstGeom prst="rect">
              <a:avLst/>
            </a:prstGeom>
            <a:noFill/>
            <a:ln w="9525">
              <a:noFill/>
              <a:miter lim="800000"/>
            </a:ln>
          </p:spPr>
          <p:txBody>
            <a:bodyPr wrap="none">
              <a:spAutoFit/>
            </a:bodyPr>
            <a:lstStyle/>
            <a:p>
              <a:pPr eaLnBrk="1" hangingPunct="1"/>
              <a:r>
                <a:rPr lang="zh-CN" altLang="en-US" sz="2000" dirty="0">
                  <a:latin typeface="楷体" panose="02010609060101010101" pitchFamily="49" charset="-122"/>
                  <a:ea typeface="楷体" panose="02010609060101010101" pitchFamily="49" charset="-122"/>
                </a:rPr>
                <a:t>不能倒挂使用</a:t>
              </a:r>
            </a:p>
          </p:txBody>
        </p:sp>
      </p:grpSp>
      <p:grpSp>
        <p:nvGrpSpPr>
          <p:cNvPr id="39" name="组合 38"/>
          <p:cNvGrpSpPr/>
          <p:nvPr/>
        </p:nvGrpSpPr>
        <p:grpSpPr>
          <a:xfrm>
            <a:off x="4194736" y="3012235"/>
            <a:ext cx="3286125" cy="3384550"/>
            <a:chOff x="4356100" y="2770188"/>
            <a:chExt cx="3286125" cy="3384550"/>
          </a:xfrm>
        </p:grpSpPr>
        <p:pic>
          <p:nvPicPr>
            <p:cNvPr id="40" name="Picture 7" descr="T0709B"/>
            <p:cNvPicPr>
              <a:picLocks noChangeAspect="1" noChangeArrowheads="1"/>
            </p:cNvPicPr>
            <p:nvPr/>
          </p:nvPicPr>
          <p:blipFill>
            <a:blip r:embed="rId3" cstate="print">
              <a:clrChange>
                <a:clrFrom>
                  <a:srgbClr val="FDFDFD"/>
                </a:clrFrom>
                <a:clrTo>
                  <a:srgbClr val="FDFDFD">
                    <a:alpha val="0"/>
                  </a:srgbClr>
                </a:clrTo>
              </a:clrChange>
            </a:blip>
            <a:srcRect l="32651" t="15846" r="11124"/>
            <a:stretch>
              <a:fillRect/>
            </a:stretch>
          </p:blipFill>
          <p:spPr bwMode="auto">
            <a:xfrm>
              <a:off x="4787900" y="2770188"/>
              <a:ext cx="2092325" cy="2840037"/>
            </a:xfrm>
            <a:prstGeom prst="rect">
              <a:avLst/>
            </a:prstGeom>
            <a:noFill/>
            <a:ln w="9525">
              <a:noFill/>
              <a:miter lim="800000"/>
              <a:headEnd/>
              <a:tailEnd/>
            </a:ln>
          </p:spPr>
        </p:pic>
        <p:sp>
          <p:nvSpPr>
            <p:cNvPr id="41" name="Text Box 11"/>
            <p:cNvSpPr txBox="1">
              <a:spLocks noChangeArrowheads="1"/>
            </p:cNvSpPr>
            <p:nvPr/>
          </p:nvSpPr>
          <p:spPr bwMode="auto">
            <a:xfrm>
              <a:off x="4356100" y="5754688"/>
              <a:ext cx="3286125" cy="400050"/>
            </a:xfrm>
            <a:prstGeom prst="rect">
              <a:avLst/>
            </a:prstGeom>
            <a:noFill/>
            <a:ln w="9525">
              <a:noFill/>
              <a:miter lim="800000"/>
            </a:ln>
          </p:spPr>
          <p:txBody>
            <a:bodyPr>
              <a:spAutoFit/>
            </a:bodyPr>
            <a:lstStyle/>
            <a:p>
              <a:pPr eaLnBrk="1" hangingPunct="1"/>
              <a:r>
                <a:rPr lang="zh-CN" altLang="en-US" sz="2000" dirty="0">
                  <a:latin typeface="楷体" panose="02010609060101010101" pitchFamily="49" charset="-122"/>
                  <a:ea typeface="楷体" panose="02010609060101010101" pitchFamily="49" charset="-122"/>
                </a:rPr>
                <a:t>受力没有通过弹簧中心轴线</a:t>
              </a:r>
            </a:p>
          </p:txBody>
        </p:sp>
      </p:grpSp>
      <p:grpSp>
        <p:nvGrpSpPr>
          <p:cNvPr id="9" name="组合 8"/>
          <p:cNvGrpSpPr/>
          <p:nvPr/>
        </p:nvGrpSpPr>
        <p:grpSpPr>
          <a:xfrm>
            <a:off x="3095065" y="5553634"/>
            <a:ext cx="277906" cy="298638"/>
            <a:chOff x="3095065" y="5553634"/>
            <a:chExt cx="277906" cy="298638"/>
          </a:xfrm>
        </p:grpSpPr>
        <p:cxnSp>
          <p:nvCxnSpPr>
            <p:cNvPr id="5" name="直接连接符 4"/>
            <p:cNvCxnSpPr/>
            <p:nvPr/>
          </p:nvCxnSpPr>
          <p:spPr>
            <a:xfrm>
              <a:off x="3106271" y="5553635"/>
              <a:ext cx="255494" cy="298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3095065" y="5553634"/>
              <a:ext cx="277906" cy="298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612467" y="5500872"/>
            <a:ext cx="277906" cy="298638"/>
            <a:chOff x="5394792" y="5351553"/>
            <a:chExt cx="277906" cy="298638"/>
          </a:xfrm>
        </p:grpSpPr>
        <p:cxnSp>
          <p:nvCxnSpPr>
            <p:cNvPr id="43" name="直接连接符 42"/>
            <p:cNvCxnSpPr/>
            <p:nvPr/>
          </p:nvCxnSpPr>
          <p:spPr>
            <a:xfrm>
              <a:off x="5405998" y="5351554"/>
              <a:ext cx="255494" cy="298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5394792" y="5351553"/>
              <a:ext cx="277906" cy="298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自主学习</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
          <p:cNvSpPr txBox="1"/>
          <p:nvPr/>
        </p:nvSpPr>
        <p:spPr>
          <a:xfrm>
            <a:off x="432486" y="1511459"/>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smtClean="0"/>
              <a:t>3</a:t>
            </a:r>
            <a:r>
              <a:rPr lang="en-US" altLang="zh-CN" dirty="0"/>
              <a:t>.</a:t>
            </a:r>
            <a:r>
              <a:rPr lang="zh-CN" altLang="zh-CN" dirty="0"/>
              <a:t>力的示意图中用一线段表示力的</a:t>
            </a:r>
            <a:r>
              <a:rPr lang="zh-CN" altLang="zh-CN" u="sng" dirty="0"/>
              <a:t>　　　　</a:t>
            </a:r>
            <a:r>
              <a:rPr lang="zh-CN" altLang="zh-CN" dirty="0"/>
              <a:t>，用箭头表示力的</a:t>
            </a:r>
            <a:r>
              <a:rPr lang="zh-CN" altLang="zh-CN" u="sng" dirty="0"/>
              <a:t>　　　　</a:t>
            </a:r>
            <a:r>
              <a:rPr lang="zh-CN" altLang="zh-CN" dirty="0"/>
              <a:t>，箭头的起点或终点表示力的</a:t>
            </a:r>
            <a:r>
              <a:rPr lang="zh-CN" altLang="zh-CN" u="sng" dirty="0"/>
              <a:t>　　　　</a:t>
            </a:r>
            <a:r>
              <a:rPr lang="zh-CN" altLang="zh-CN" dirty="0"/>
              <a:t>。</a:t>
            </a:r>
          </a:p>
        </p:txBody>
      </p:sp>
      <p:sp>
        <p:nvSpPr>
          <p:cNvPr id="34" name="文本框 33"/>
          <p:cNvSpPr txBox="1"/>
          <p:nvPr/>
        </p:nvSpPr>
        <p:spPr>
          <a:xfrm>
            <a:off x="6062180" y="1445209"/>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大小</a:t>
            </a:r>
            <a:endParaRPr lang="en-US" altLang="en-US" sz="2800" dirty="0">
              <a:latin typeface="+mn-lt"/>
              <a:sym typeface="+mn-ea"/>
            </a:endParaRPr>
          </a:p>
        </p:txBody>
      </p:sp>
      <p:sp>
        <p:nvSpPr>
          <p:cNvPr id="35" name="文本框 34"/>
          <p:cNvSpPr txBox="1"/>
          <p:nvPr/>
        </p:nvSpPr>
        <p:spPr>
          <a:xfrm>
            <a:off x="2511954" y="1874228"/>
            <a:ext cx="906017"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方向</a:t>
            </a:r>
            <a:endParaRPr lang="en-US" altLang="en-US" sz="2800" dirty="0">
              <a:latin typeface="+mn-lt"/>
              <a:sym typeface="+mn-ea"/>
            </a:endParaRPr>
          </a:p>
        </p:txBody>
      </p:sp>
      <p:sp>
        <p:nvSpPr>
          <p:cNvPr id="36" name="文本框 35"/>
          <p:cNvSpPr txBox="1"/>
          <p:nvPr/>
        </p:nvSpPr>
        <p:spPr>
          <a:xfrm>
            <a:off x="942945" y="2216446"/>
            <a:ext cx="1266693"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800" dirty="0">
                <a:latin typeface="+mn-lt"/>
                <a:sym typeface="+mn-ea"/>
              </a:rPr>
              <a:t>作用点</a:t>
            </a:r>
            <a:endParaRPr lang="en-US" altLang="en-US" sz="2800" dirty="0">
              <a:latin typeface="+mn-lt"/>
              <a:sym typeface="+mn-ea"/>
            </a:endParaRPr>
          </a:p>
        </p:txBody>
      </p:sp>
      <p:sp>
        <p:nvSpPr>
          <p:cNvPr id="32" name="立方体 31"/>
          <p:cNvSpPr/>
          <p:nvPr/>
        </p:nvSpPr>
        <p:spPr>
          <a:xfrm>
            <a:off x="3344100" y="3127282"/>
            <a:ext cx="1828800" cy="1344612"/>
          </a:xfrm>
          <a:prstGeom prst="cub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楷体" panose="02010609060101010101" pitchFamily="49" charset="-122"/>
              <a:ea typeface="楷体" panose="02010609060101010101" pitchFamily="49" charset="-122"/>
            </a:endParaRPr>
          </a:p>
        </p:txBody>
      </p:sp>
      <p:cxnSp>
        <p:nvCxnSpPr>
          <p:cNvPr id="37" name="直接箭头连接符 36"/>
          <p:cNvCxnSpPr/>
          <p:nvPr/>
        </p:nvCxnSpPr>
        <p:spPr>
          <a:xfrm>
            <a:off x="4182300" y="3987707"/>
            <a:ext cx="0" cy="15240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流程图: 联系 37"/>
          <p:cNvSpPr/>
          <p:nvPr/>
        </p:nvSpPr>
        <p:spPr>
          <a:xfrm flipV="1">
            <a:off x="4125150" y="3874994"/>
            <a:ext cx="114300" cy="142875"/>
          </a:xfrm>
          <a:prstGeom prst="flowChartConnector">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500" tmFilter="0, 0; .2, .5; .8, .5; 1, 0"/>
                                        <p:tgtEl>
                                          <p:spTgt spid="37"/>
                                        </p:tgtEl>
                                      </p:cBhvr>
                                    </p:animEffect>
                                    <p:animScale>
                                      <p:cBhvr>
                                        <p:cTn id="24" dur="250" autoRev="1" fill="hold"/>
                                        <p:tgtEl>
                                          <p:spTgt spid="37"/>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par>
                          <p:cTn id="34" fill="hold">
                            <p:stCondLst>
                              <p:cond delay="500"/>
                            </p:stCondLst>
                            <p:childTnLst>
                              <p:par>
                                <p:cTn id="35" presetID="26" presetClass="emph" presetSubtype="0" fill="hold" grpId="1" nodeType="afterEffect">
                                  <p:stCondLst>
                                    <p:cond delay="0"/>
                                  </p:stCondLst>
                                  <p:childTnLst>
                                    <p:animEffect transition="out" filter="fade">
                                      <p:cBhvr>
                                        <p:cTn id="36" dur="500" tmFilter="0, 0; .2, .5; .8, .5; 1, 0"/>
                                        <p:tgtEl>
                                          <p:spTgt spid="38"/>
                                        </p:tgtEl>
                                      </p:cBhvr>
                                    </p:animEffect>
                                    <p:animScale>
                                      <p:cBhvr>
                                        <p:cTn id="3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2" grpId="0"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课堂导学</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072352" y="1984525"/>
            <a:ext cx="1584088"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dirty="0">
                <a:latin typeface="Times New Roman" panose="02020603050405020304" pitchFamily="18" charset="0"/>
                <a:cs typeface="Times New Roman" panose="02020603050405020304" pitchFamily="18" charset="0"/>
              </a:rPr>
              <a:t>E B C A D</a:t>
            </a:r>
            <a:endParaRPr lang="zh-CN" altLang="zh-CN" dirty="0">
              <a:latin typeface="Times New Roman" panose="02020603050405020304" pitchFamily="18" charset="0"/>
              <a:cs typeface="Times New Roman" panose="02020603050405020304" pitchFamily="18" charset="0"/>
            </a:endParaRPr>
          </a:p>
        </p:txBody>
      </p:sp>
      <p:sp>
        <p:nvSpPr>
          <p:cNvPr id="26" name="文本占位符 2"/>
          <p:cNvSpPr txBox="1"/>
          <p:nvPr/>
        </p:nvSpPr>
        <p:spPr>
          <a:xfrm>
            <a:off x="281991" y="1689531"/>
            <a:ext cx="8229600"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      </a:t>
            </a:r>
            <a:r>
              <a:rPr lang="zh-CN" altLang="zh-CN" sz="2400" dirty="0"/>
              <a:t>在</a:t>
            </a:r>
            <a:r>
              <a:rPr lang="en-US" altLang="zh-CN" sz="2400" dirty="0"/>
              <a:t>“</a:t>
            </a:r>
            <a:r>
              <a:rPr lang="zh-CN" altLang="zh-CN" sz="2400" dirty="0"/>
              <a:t>观察和使用弹簧测力计</a:t>
            </a:r>
            <a:r>
              <a:rPr lang="en-US" altLang="zh-CN" sz="2400" dirty="0"/>
              <a:t>”</a:t>
            </a:r>
            <a:r>
              <a:rPr lang="zh-CN" altLang="zh-CN" sz="2400" dirty="0"/>
              <a:t>的实验中，用弹簧测力计测力有以下几个步骤，其顺序为</a:t>
            </a:r>
            <a:r>
              <a:rPr lang="zh-CN" altLang="zh-CN" sz="2400" u="sng" dirty="0"/>
              <a:t>　　　　　</a:t>
            </a:r>
            <a:r>
              <a:rPr lang="zh-CN" altLang="zh-CN" sz="2400" dirty="0"/>
              <a:t>。</a:t>
            </a:r>
          </a:p>
          <a:p>
            <a:pPr marL="0" indent="0">
              <a:buNone/>
            </a:pPr>
            <a:r>
              <a:rPr lang="en-US" altLang="zh-CN" sz="2400" dirty="0"/>
              <a:t>A.</a:t>
            </a:r>
            <a:r>
              <a:rPr lang="zh-CN" altLang="zh-CN" sz="2400" dirty="0"/>
              <a:t>读数时应在弹簧稳定后进行，读取数据时，视线与指针相平并跟刻度面垂直</a:t>
            </a:r>
            <a:r>
              <a:rPr lang="en-US" altLang="zh-CN" sz="2400" dirty="0"/>
              <a:t> </a:t>
            </a:r>
            <a:endParaRPr lang="zh-CN" altLang="zh-CN" sz="2400" dirty="0"/>
          </a:p>
          <a:p>
            <a:pPr marL="0" indent="0">
              <a:buNone/>
            </a:pPr>
            <a:r>
              <a:rPr lang="en-US" altLang="zh-CN" sz="2400" dirty="0"/>
              <a:t>B.</a:t>
            </a:r>
            <a:r>
              <a:rPr lang="zh-CN" altLang="zh-CN" sz="2400" dirty="0"/>
              <a:t>检查弹簧测力计的指针是否指在零刻度线处，若不在零刻度线处，需调节使其在零刻度线处</a:t>
            </a:r>
            <a:r>
              <a:rPr lang="en-US" altLang="zh-CN" sz="2400" dirty="0"/>
              <a:t> </a:t>
            </a:r>
            <a:endParaRPr lang="zh-CN" altLang="zh-CN" sz="2400" dirty="0"/>
          </a:p>
          <a:p>
            <a:pPr marL="0" indent="0">
              <a:buNone/>
            </a:pPr>
            <a:r>
              <a:rPr lang="en-US" altLang="zh-CN" sz="2400" dirty="0"/>
              <a:t>C.</a:t>
            </a:r>
            <a:r>
              <a:rPr lang="zh-CN" altLang="zh-CN" sz="2400" dirty="0"/>
              <a:t>把物体挂在弹簧测力计下端的钩上或用力拉弹簧测力计下端的钩，使弹簧测力计的轴线与力的方向保持一致，避免弹簧与外壳摩擦</a:t>
            </a:r>
            <a:r>
              <a:rPr lang="en-US" altLang="zh-CN" sz="2400" dirty="0"/>
              <a:t> </a:t>
            </a:r>
            <a:endParaRPr lang="zh-CN" altLang="zh-CN" sz="2400" dirty="0"/>
          </a:p>
          <a:p>
            <a:pPr marL="0" indent="0">
              <a:buNone/>
            </a:pPr>
            <a:r>
              <a:rPr lang="en-US" altLang="zh-CN" sz="2400" dirty="0"/>
              <a:t>D.</a:t>
            </a:r>
            <a:r>
              <a:rPr lang="zh-CN" altLang="zh-CN" sz="2400" dirty="0"/>
              <a:t>读完数后，应取下物体，看指针是否回到零刻度线处，若不回零刻度线处时应检查原因或换弹簧测力计重新测量</a:t>
            </a:r>
            <a:r>
              <a:rPr lang="en-US" altLang="zh-CN" sz="2400" dirty="0"/>
              <a:t> </a:t>
            </a:r>
            <a:endParaRPr lang="zh-CN" altLang="zh-CN" sz="2400" dirty="0"/>
          </a:p>
          <a:p>
            <a:pPr marL="0" indent="0">
              <a:buNone/>
            </a:pPr>
            <a:r>
              <a:rPr lang="en-US" altLang="zh-CN" sz="2400" dirty="0"/>
              <a:t>E.</a:t>
            </a:r>
            <a:r>
              <a:rPr lang="zh-CN" altLang="zh-CN" sz="2400" dirty="0"/>
              <a:t>了解弹簧测力计的量程，并观察它的分度值，被测量的力不得超过它的量程</a:t>
            </a:r>
            <a:r>
              <a:rPr lang="en-US" altLang="zh-CN" sz="2400" dirty="0"/>
              <a:t> </a:t>
            </a:r>
            <a:endParaRPr lang="zh-CN" altLang="zh-CN" sz="2400"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5361" y="1421904"/>
            <a:ext cx="1490925" cy="556945"/>
            <a:chOff x="165361" y="1471332"/>
            <a:chExt cx="1490925" cy="556945"/>
          </a:xfrm>
        </p:grpSpPr>
        <p:sp>
          <p:nvSpPr>
            <p:cNvPr id="15" name="AutoShape 65"/>
            <p:cNvSpPr>
              <a:spLocks noChangeArrowheads="1"/>
            </p:cNvSpPr>
            <p:nvPr/>
          </p:nvSpPr>
          <p:spPr bwMode="auto">
            <a:xfrm>
              <a:off x="165361" y="1507520"/>
              <a:ext cx="1490443" cy="520757"/>
            </a:xfrm>
            <a:prstGeom prst="homePlat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70">
                <a:solidFill>
                  <a:srgbClr val="000000"/>
                </a:solidFill>
              </a:endParaRPr>
            </a:p>
          </p:txBody>
        </p:sp>
        <p:sp>
          <p:nvSpPr>
            <p:cNvPr id="4" name="TextBox 3"/>
            <p:cNvSpPr txBox="1"/>
            <p:nvPr/>
          </p:nvSpPr>
          <p:spPr>
            <a:xfrm>
              <a:off x="191204" y="1471332"/>
              <a:ext cx="1465082" cy="523220"/>
            </a:xfrm>
            <a:prstGeom prst="rect">
              <a:avLst/>
            </a:prstGeom>
            <a:no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rPr>
                <a:t>知识点</a:t>
              </a:r>
              <a:r>
                <a:rPr lang="en-US" altLang="zh-CN" sz="2800" b="1" dirty="0">
                  <a:solidFill>
                    <a:schemeClr val="bg1"/>
                  </a:solidFill>
                  <a:latin typeface="黑体" panose="02010609060101010101" pitchFamily="2" charset="-122"/>
                  <a:ea typeface="黑体" panose="02010609060101010101" pitchFamily="2" charset="-122"/>
                </a:rPr>
                <a:t>1</a:t>
              </a:r>
              <a:endParaRPr lang="zh-CN" altLang="en-US" sz="2800" b="1" dirty="0">
                <a:solidFill>
                  <a:schemeClr val="bg1"/>
                </a:solidFill>
                <a:latin typeface="黑体" panose="02010609060101010101" pitchFamily="2" charset="-122"/>
                <a:ea typeface="黑体" panose="02010609060101010101" pitchFamily="2" charset="-122"/>
              </a:endParaRPr>
            </a:p>
          </p:txBody>
        </p:sp>
      </p:grpSp>
      <p:sp>
        <p:nvSpPr>
          <p:cNvPr id="5" name="TextBox 4"/>
          <p:cNvSpPr txBox="1"/>
          <p:nvPr/>
        </p:nvSpPr>
        <p:spPr>
          <a:xfrm>
            <a:off x="1668161" y="1482807"/>
            <a:ext cx="4893274" cy="523220"/>
          </a:xfrm>
          <a:prstGeom prst="rect">
            <a:avLst/>
          </a:prstGeom>
          <a:noFill/>
        </p:spPr>
        <p:txBody>
          <a:bodyPr wrap="square" rtlCol="0">
            <a:spAutoFit/>
          </a:bodyPr>
          <a:lstStyle/>
          <a:p>
            <a:r>
              <a:rPr lang="zh-CN" altLang="en-US" sz="2800" b="1" dirty="0">
                <a:solidFill>
                  <a:srgbClr val="2E75B6"/>
                </a:solidFill>
              </a:rPr>
              <a:t>弹簧测力计</a:t>
            </a:r>
          </a:p>
        </p:txBody>
      </p:sp>
      <p:sp>
        <p:nvSpPr>
          <p:cNvPr id="28" name="文本占位符 2"/>
          <p:cNvSpPr txBox="1"/>
          <p:nvPr/>
        </p:nvSpPr>
        <p:spPr>
          <a:xfrm>
            <a:off x="432486" y="2006027"/>
            <a:ext cx="8229600" cy="462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a:t>
            </a:r>
            <a:r>
              <a:rPr lang="zh-CN" altLang="zh-CN" dirty="0"/>
              <a:t>使用弹簧测力计必须注意以下几点，你认为其中不正确的是</a:t>
            </a:r>
            <a:r>
              <a:rPr lang="en-US" altLang="zh-CN" dirty="0"/>
              <a:t>(</a:t>
            </a:r>
            <a:r>
              <a:rPr lang="zh-CN" altLang="zh-CN" dirty="0"/>
              <a:t>　　</a:t>
            </a:r>
            <a:r>
              <a:rPr lang="en-US" altLang="zh-CN" dirty="0"/>
              <a:t>)</a:t>
            </a:r>
            <a:endParaRPr lang="zh-CN" altLang="zh-CN" dirty="0"/>
          </a:p>
          <a:p>
            <a:pPr marL="0" indent="0">
              <a:buNone/>
            </a:pPr>
            <a:r>
              <a:rPr lang="en-US" altLang="zh-CN" dirty="0"/>
              <a:t>A.</a:t>
            </a:r>
            <a:r>
              <a:rPr lang="zh-CN" altLang="zh-CN" dirty="0"/>
              <a:t>使用前必须检查指针是否对准零刻度线</a:t>
            </a:r>
            <a:r>
              <a:rPr lang="en-US" altLang="zh-CN" dirty="0"/>
              <a:t>  </a:t>
            </a:r>
          </a:p>
          <a:p>
            <a:pPr marL="0" indent="0">
              <a:buNone/>
            </a:pPr>
            <a:r>
              <a:rPr lang="en-US" altLang="zh-CN" dirty="0"/>
              <a:t>B.</a:t>
            </a:r>
            <a:r>
              <a:rPr lang="zh-CN" altLang="zh-CN" dirty="0"/>
              <a:t>弹簧测力计必须是竖直放置，不能倾斜</a:t>
            </a:r>
          </a:p>
          <a:p>
            <a:pPr marL="0" indent="0">
              <a:buNone/>
            </a:pPr>
            <a:r>
              <a:rPr lang="en-US" altLang="zh-CN" dirty="0"/>
              <a:t>C.</a:t>
            </a:r>
            <a:r>
              <a:rPr lang="zh-CN" altLang="zh-CN" dirty="0"/>
              <a:t>避免弹簧、指针、挂钩与外壳摩擦</a:t>
            </a:r>
            <a:r>
              <a:rPr lang="en-US" altLang="zh-CN" dirty="0"/>
              <a:t>  </a:t>
            </a:r>
          </a:p>
          <a:p>
            <a:pPr marL="0" indent="0">
              <a:buNone/>
            </a:pPr>
            <a:r>
              <a:rPr lang="en-US" altLang="zh-CN" dirty="0"/>
              <a:t>D.</a:t>
            </a:r>
            <a:r>
              <a:rPr lang="zh-CN" altLang="zh-CN" dirty="0"/>
              <a:t>拉力不能超过弹簧测力计刻度的最大值</a:t>
            </a:r>
            <a:endParaRPr lang="en-US" altLang="zh-CN" dirty="0"/>
          </a:p>
          <a:p>
            <a:pPr marL="0" indent="0">
              <a:buNone/>
            </a:pPr>
            <a:endParaRPr lang="en-US" altLang="zh-CN" dirty="0" smtClean="0"/>
          </a:p>
          <a:p>
            <a:pPr marL="0" indent="0">
              <a:buNone/>
            </a:pPr>
            <a:r>
              <a:rPr lang="en-US" altLang="zh-CN" dirty="0" smtClean="0"/>
              <a:t>2</a:t>
            </a:r>
            <a:r>
              <a:rPr lang="en-US" altLang="zh-CN" dirty="0"/>
              <a:t>.</a:t>
            </a:r>
            <a:r>
              <a:rPr lang="zh-CN" altLang="zh-CN" dirty="0"/>
              <a:t>一根长</a:t>
            </a:r>
            <a:r>
              <a:rPr lang="en-US" altLang="zh-CN" dirty="0"/>
              <a:t>8  cm</a:t>
            </a:r>
            <a:r>
              <a:rPr lang="zh-CN" altLang="zh-CN" dirty="0"/>
              <a:t>的弹簧，当所受拉力为</a:t>
            </a:r>
            <a:r>
              <a:rPr lang="en-US" altLang="zh-CN" dirty="0"/>
              <a:t>8 N</a:t>
            </a:r>
            <a:r>
              <a:rPr lang="zh-CN" altLang="zh-CN" dirty="0"/>
              <a:t>时，长度变为</a:t>
            </a:r>
            <a:r>
              <a:rPr lang="en-US" altLang="zh-CN" dirty="0"/>
              <a:t>12  cm</a:t>
            </a:r>
            <a:r>
              <a:rPr lang="zh-CN" altLang="zh-CN" dirty="0"/>
              <a:t>，当长度变为</a:t>
            </a:r>
            <a:r>
              <a:rPr lang="en-US" altLang="zh-CN" dirty="0"/>
              <a:t>14  cm</a:t>
            </a:r>
            <a:r>
              <a:rPr lang="zh-CN" altLang="zh-CN" dirty="0"/>
              <a:t>时所受的拉力是</a:t>
            </a:r>
            <a:r>
              <a:rPr lang="en-US" altLang="zh-CN" dirty="0"/>
              <a:t>(</a:t>
            </a:r>
            <a:r>
              <a:rPr lang="zh-CN" altLang="zh-CN" dirty="0"/>
              <a:t>　　</a:t>
            </a:r>
            <a:r>
              <a:rPr lang="en-US" altLang="zh-CN" dirty="0"/>
              <a:t>)</a:t>
            </a:r>
            <a:endParaRPr lang="zh-CN" altLang="zh-CN" dirty="0"/>
          </a:p>
          <a:p>
            <a:pPr marL="0" indent="0">
              <a:buNone/>
            </a:pPr>
            <a:r>
              <a:rPr lang="en-US" altLang="zh-CN" dirty="0"/>
              <a:t>A.10 N            B.12 N           C.14 N             D.20 N</a:t>
            </a:r>
            <a:endParaRPr lang="zh-CN" altLang="zh-CN" dirty="0"/>
          </a:p>
        </p:txBody>
      </p:sp>
      <p:sp>
        <p:nvSpPr>
          <p:cNvPr id="16" name="文本框 15"/>
          <p:cNvSpPr txBox="1"/>
          <p:nvPr/>
        </p:nvSpPr>
        <p:spPr>
          <a:xfrm>
            <a:off x="2590692" y="2390198"/>
            <a:ext cx="40748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B</a:t>
            </a:r>
            <a:endParaRPr lang="en-US" altLang="en-US" sz="2600" dirty="0">
              <a:latin typeface="+mn-lt"/>
              <a:sym typeface="+mn-ea"/>
            </a:endParaRPr>
          </a:p>
        </p:txBody>
      </p:sp>
      <p:sp>
        <p:nvSpPr>
          <p:cNvPr id="25" name="文本框 24"/>
          <p:cNvSpPr txBox="1"/>
          <p:nvPr/>
        </p:nvSpPr>
        <p:spPr>
          <a:xfrm>
            <a:off x="7705710" y="5831507"/>
            <a:ext cx="40748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B</a:t>
            </a:r>
            <a:endParaRPr lang="en-US" altLang="en-US" sz="2600" dirty="0">
              <a:latin typeface="+mn-lt"/>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
          <p:cNvSpPr txBox="1"/>
          <p:nvPr/>
        </p:nvSpPr>
        <p:spPr>
          <a:xfrm>
            <a:off x="432486" y="1562276"/>
            <a:ext cx="8229600" cy="462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3.</a:t>
            </a:r>
            <a:r>
              <a:rPr lang="zh-CN" altLang="zh-CN" dirty="0"/>
              <a:t>如图</a:t>
            </a:r>
            <a:r>
              <a:rPr lang="en-US" altLang="zh-CN" dirty="0"/>
              <a:t>6.2</a:t>
            </a:r>
            <a:r>
              <a:rPr lang="zh-CN" altLang="zh-CN" dirty="0"/>
              <a:t>－</a:t>
            </a:r>
            <a:r>
              <a:rPr lang="en-US" altLang="zh-CN" dirty="0"/>
              <a:t>1</a:t>
            </a:r>
            <a:r>
              <a:rPr lang="zh-CN" altLang="zh-CN" dirty="0"/>
              <a:t>所示，弹簧测力计的量程是</a:t>
            </a:r>
            <a:r>
              <a:rPr lang="zh-CN" altLang="zh-CN" u="sng" dirty="0"/>
              <a:t>　　　　</a:t>
            </a:r>
            <a:r>
              <a:rPr lang="en-US" altLang="zh-CN" dirty="0"/>
              <a:t>N</a:t>
            </a:r>
            <a:r>
              <a:rPr lang="zh-CN" altLang="zh-CN" dirty="0"/>
              <a:t>，图中的示数为</a:t>
            </a:r>
            <a:r>
              <a:rPr lang="zh-CN" altLang="zh-CN" u="sng" dirty="0"/>
              <a:t>　　　　</a:t>
            </a:r>
            <a:r>
              <a:rPr lang="en-US" altLang="zh-CN" dirty="0"/>
              <a:t>N</a:t>
            </a:r>
            <a:r>
              <a:rPr lang="zh-CN" altLang="zh-CN" dirty="0"/>
              <a:t>。在一定范围内，弹簧受到的拉力越大，弹簧的伸长量就越</a:t>
            </a:r>
            <a:r>
              <a:rPr lang="zh-CN" altLang="zh-CN" u="sng" dirty="0"/>
              <a:t>　　　　</a:t>
            </a:r>
            <a:r>
              <a:rPr lang="zh-CN" altLang="zh-CN" dirty="0"/>
              <a:t>，弹簧测力计就是根据这个原理制成的。</a:t>
            </a:r>
          </a:p>
        </p:txBody>
      </p:sp>
      <p:sp>
        <p:nvSpPr>
          <p:cNvPr id="16" name="文本框 15"/>
          <p:cNvSpPr txBox="1"/>
          <p:nvPr/>
        </p:nvSpPr>
        <p:spPr>
          <a:xfrm>
            <a:off x="7068355" y="1535098"/>
            <a:ext cx="691215"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600" dirty="0">
                <a:latin typeface="+mn-lt"/>
                <a:sym typeface="+mn-ea"/>
              </a:rPr>
              <a:t>0</a:t>
            </a:r>
            <a:r>
              <a:rPr lang="en-US" altLang="zh-CN" sz="2600" dirty="0">
                <a:latin typeface="+mn-lt"/>
                <a:sym typeface="+mn-ea"/>
              </a:rPr>
              <a:t>~5</a:t>
            </a:r>
            <a:endParaRPr lang="en-US" altLang="en-US" sz="2600" dirty="0">
              <a:latin typeface="+mn-lt"/>
              <a:sym typeface="+mn-ea"/>
            </a:endParaRPr>
          </a:p>
        </p:txBody>
      </p:sp>
      <p:sp>
        <p:nvSpPr>
          <p:cNvPr id="25" name="文本框 24"/>
          <p:cNvSpPr txBox="1"/>
          <p:nvPr/>
        </p:nvSpPr>
        <p:spPr>
          <a:xfrm>
            <a:off x="3249119" y="1912562"/>
            <a:ext cx="351378"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600" dirty="0">
                <a:latin typeface="+mn-lt"/>
                <a:sym typeface="+mn-ea"/>
              </a:rPr>
              <a:t>2</a:t>
            </a:r>
            <a:endParaRPr lang="en-US" altLang="en-US" sz="2600" dirty="0">
              <a:latin typeface="+mn-lt"/>
              <a:sym typeface="+mn-ea"/>
            </a:endParaRPr>
          </a:p>
        </p:txBody>
      </p:sp>
      <p:sp>
        <p:nvSpPr>
          <p:cNvPr id="17" name="文本框 16"/>
          <p:cNvSpPr txBox="1"/>
          <p:nvPr/>
        </p:nvSpPr>
        <p:spPr>
          <a:xfrm>
            <a:off x="6266076" y="2333981"/>
            <a:ext cx="519694" cy="492443"/>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sz="2600" dirty="0">
                <a:latin typeface="+mn-lt"/>
                <a:sym typeface="+mn-ea"/>
              </a:rPr>
              <a:t>长</a:t>
            </a:r>
            <a:endParaRPr lang="en-US" altLang="en-US" sz="2600" dirty="0">
              <a:latin typeface="+mn-lt"/>
              <a:sym typeface="+mn-ea"/>
            </a:endParaRPr>
          </a:p>
        </p:txBody>
      </p:sp>
      <p:pic>
        <p:nvPicPr>
          <p:cNvPr id="2050" name="Picture 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716032" y="3293747"/>
            <a:ext cx="855968" cy="26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65393071"/>
          <p:cNvPicPr>
            <a:picLocks noChangeAspect="1"/>
          </p:cNvPicPr>
          <p:nvPr/>
        </p:nvPicPr>
        <p:blipFill>
          <a:blip r:embed="rId2" cstate="print"/>
          <a:srcRect t="40910" b="48562"/>
          <a:stretch>
            <a:fillRect/>
          </a:stretch>
        </p:blipFill>
        <p:spPr>
          <a:xfrm>
            <a:off x="0" y="-26035"/>
            <a:ext cx="9144000" cy="562610"/>
          </a:xfrm>
          <a:prstGeom prst="rect">
            <a:avLst/>
          </a:prstGeom>
        </p:spPr>
      </p:pic>
      <p:cxnSp>
        <p:nvCxnSpPr>
          <p:cNvPr id="33" name="直接连接符 32"/>
          <p:cNvCxnSpPr/>
          <p:nvPr/>
        </p:nvCxnSpPr>
        <p:spPr>
          <a:xfrm>
            <a:off x="71" y="636276"/>
            <a:ext cx="9144001" cy="0"/>
          </a:xfrm>
          <a:prstGeom prst="line">
            <a:avLst/>
          </a:prstGeom>
          <a:ln w="31750">
            <a:solidFill>
              <a:srgbClr val="6AA4D9"/>
            </a:solidFill>
            <a:prstDash val="dash"/>
          </a:ln>
        </p:spPr>
        <p:style>
          <a:lnRef idx="1">
            <a:schemeClr val="accent1"/>
          </a:lnRef>
          <a:fillRef idx="0">
            <a:schemeClr val="accent1"/>
          </a:fillRef>
          <a:effectRef idx="0">
            <a:schemeClr val="accent1"/>
          </a:effectRef>
          <a:fontRef idx="minor">
            <a:schemeClr val="tx1"/>
          </a:fontRef>
        </p:style>
      </p:cxnSp>
      <p:sp>
        <p:nvSpPr>
          <p:cNvPr id="56" name="泪滴形 55"/>
          <p:cNvSpPr/>
          <p:nvPr/>
        </p:nvSpPr>
        <p:spPr>
          <a:xfrm rot="18900000">
            <a:off x="324378" y="335832"/>
            <a:ext cx="934652" cy="1284497"/>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4920" y="346187"/>
            <a:ext cx="3507509" cy="998806"/>
            <a:chOff x="409634" y="457400"/>
            <a:chExt cx="3507509" cy="998806"/>
          </a:xfrm>
        </p:grpSpPr>
        <p:sp>
          <p:nvSpPr>
            <p:cNvPr id="45" name="文本框 44"/>
            <p:cNvSpPr txBox="1"/>
            <p:nvPr/>
          </p:nvSpPr>
          <p:spPr>
            <a:xfrm>
              <a:off x="1313669" y="795379"/>
              <a:ext cx="2603474" cy="523220"/>
            </a:xfrm>
            <a:prstGeom prst="rect">
              <a:avLst/>
            </a:prstGeom>
            <a:noFill/>
          </p:spPr>
          <p:txBody>
            <a:bodyPr wrap="square" rtlCol="0">
              <a:spAutoFit/>
            </a:bodyPr>
            <a:lstStyle/>
            <a:p>
              <a:r>
                <a:rPr lang="zh-CN" altLang="en-US" sz="2800" b="1" dirty="0">
                  <a:solidFill>
                    <a:schemeClr val="accent1">
                      <a:lumMod val="75000"/>
                    </a:schemeClr>
                  </a:solidFill>
                  <a:latin typeface="黑体" panose="02010609060101010101" pitchFamily="2" charset="-122"/>
                  <a:ea typeface="黑体" panose="02010609060101010101" pitchFamily="2" charset="-122"/>
                </a:rPr>
                <a:t>课堂训练</a:t>
              </a:r>
            </a:p>
          </p:txBody>
        </p:sp>
        <p:sp>
          <p:nvSpPr>
            <p:cNvPr id="57" name="泪滴形 56"/>
            <p:cNvSpPr/>
            <p:nvPr/>
          </p:nvSpPr>
          <p:spPr>
            <a:xfrm rot="18900000">
              <a:off x="409634" y="457400"/>
              <a:ext cx="749105" cy="998806"/>
            </a:xfrm>
            <a:prstGeom prst="teardrop">
              <a:avLst/>
            </a:prstGeom>
            <a:solidFill>
              <a:srgbClr val="6AA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1" name="KSO_Shape"/>
            <p:cNvSpPr>
              <a:spLocks noChangeAspect="1" noChangeArrowheads="1"/>
            </p:cNvSpPr>
            <p:nvPr/>
          </p:nvSpPr>
          <p:spPr bwMode="auto">
            <a:xfrm>
              <a:off x="611505" y="641985"/>
              <a:ext cx="475774" cy="589915"/>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Segoe UI" panose="020B0502040204020203" pitchFamily="34" charset="0"/>
                  <a:ea typeface="微软雅黑" panose="020B0503020204020204" charset="-122"/>
                </a:defRPr>
              </a:lvl1pPr>
              <a:lvl2pPr eaLnBrk="0" hangingPunct="0">
                <a:defRPr>
                  <a:solidFill>
                    <a:schemeClr val="tx1"/>
                  </a:solidFill>
                  <a:latin typeface="Segoe UI" panose="020B0502040204020203" pitchFamily="34" charset="0"/>
                  <a:ea typeface="微软雅黑" panose="020B0503020204020204" charset="-122"/>
                </a:defRPr>
              </a:lvl2pPr>
              <a:lvl3pPr eaLnBrk="0" hangingPunct="0">
                <a:defRPr>
                  <a:solidFill>
                    <a:schemeClr val="tx1"/>
                  </a:solidFill>
                  <a:latin typeface="Segoe UI" panose="020B0502040204020203" pitchFamily="34" charset="0"/>
                  <a:ea typeface="微软雅黑" panose="020B0503020204020204" charset="-122"/>
                </a:defRPr>
              </a:lvl3pPr>
              <a:lvl4pPr eaLnBrk="0" hangingPunct="0">
                <a:defRPr>
                  <a:solidFill>
                    <a:schemeClr val="tx1"/>
                  </a:solidFill>
                  <a:latin typeface="Segoe UI" panose="020B0502040204020203" pitchFamily="34" charset="0"/>
                  <a:ea typeface="微软雅黑" panose="020B0503020204020204" charset="-122"/>
                </a:defRPr>
              </a:lvl4pPr>
              <a:lvl5pPr eaLnBrk="0" hangingPunct="0">
                <a:defRPr>
                  <a:solidFill>
                    <a:schemeClr val="tx1"/>
                  </a:solidFill>
                  <a:latin typeface="Segoe UI" panose="020B0502040204020203" pitchFamily="34" charset="0"/>
                  <a:ea typeface="微软雅黑" panose="020B0503020204020204" charset="-122"/>
                </a:defRPr>
              </a:lvl5pPr>
              <a:lvl6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endParaRPr lang="zh-CN" altLang="en-US"/>
            </a:p>
          </p:txBody>
        </p:sp>
      </p:grpSp>
      <p:sp>
        <p:nvSpPr>
          <p:cNvPr id="7" name="右箭头 6"/>
          <p:cNvSpPr/>
          <p:nvPr/>
        </p:nvSpPr>
        <p:spPr>
          <a:xfrm>
            <a:off x="165360" y="1205121"/>
            <a:ext cx="8763852" cy="258449"/>
          </a:xfrm>
          <a:prstGeom prst="rightArrow">
            <a:avLst>
              <a:gd name="adj1" fmla="val 50000"/>
              <a:gd name="adj2" fmla="val 65255"/>
            </a:avLst>
          </a:prstGeom>
          <a:solidFill>
            <a:srgbClr val="7BA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5361" y="1421904"/>
            <a:ext cx="1490925" cy="556945"/>
            <a:chOff x="165361" y="1471332"/>
            <a:chExt cx="1490925" cy="556945"/>
          </a:xfrm>
        </p:grpSpPr>
        <p:sp>
          <p:nvSpPr>
            <p:cNvPr id="15" name="AutoShape 65"/>
            <p:cNvSpPr>
              <a:spLocks noChangeArrowheads="1"/>
            </p:cNvSpPr>
            <p:nvPr/>
          </p:nvSpPr>
          <p:spPr bwMode="auto">
            <a:xfrm>
              <a:off x="165361" y="1507520"/>
              <a:ext cx="1490443" cy="520757"/>
            </a:xfrm>
            <a:prstGeom prst="homePlat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70">
                <a:solidFill>
                  <a:srgbClr val="000000"/>
                </a:solidFill>
              </a:endParaRPr>
            </a:p>
          </p:txBody>
        </p:sp>
        <p:sp>
          <p:nvSpPr>
            <p:cNvPr id="4" name="TextBox 3"/>
            <p:cNvSpPr txBox="1"/>
            <p:nvPr/>
          </p:nvSpPr>
          <p:spPr>
            <a:xfrm>
              <a:off x="191204" y="1471332"/>
              <a:ext cx="1465082" cy="523220"/>
            </a:xfrm>
            <a:prstGeom prst="rect">
              <a:avLst/>
            </a:prstGeom>
            <a:noFill/>
          </p:spPr>
          <p:txBody>
            <a:bodyPr wrap="square" rtlCol="0">
              <a:spAutoFit/>
            </a:bodyPr>
            <a:lstStyle/>
            <a:p>
              <a:r>
                <a:rPr lang="zh-CN" altLang="en-US" sz="2800" b="1" dirty="0">
                  <a:solidFill>
                    <a:schemeClr val="bg1"/>
                  </a:solidFill>
                  <a:latin typeface="黑体" panose="02010609060101010101" pitchFamily="2" charset="-122"/>
                  <a:ea typeface="黑体" panose="02010609060101010101" pitchFamily="2" charset="-122"/>
                </a:rPr>
                <a:t>知识点</a:t>
              </a:r>
              <a:r>
                <a:rPr lang="en-US" altLang="zh-CN" sz="2800" b="1" dirty="0">
                  <a:solidFill>
                    <a:schemeClr val="bg1"/>
                  </a:solidFill>
                  <a:latin typeface="黑体" panose="02010609060101010101" pitchFamily="2" charset="-122"/>
                  <a:ea typeface="黑体" panose="02010609060101010101" pitchFamily="2" charset="-122"/>
                </a:rPr>
                <a:t>2</a:t>
              </a:r>
              <a:endParaRPr lang="zh-CN" altLang="en-US" sz="2800" b="1" dirty="0">
                <a:solidFill>
                  <a:schemeClr val="bg1"/>
                </a:solidFill>
                <a:latin typeface="黑体" panose="02010609060101010101" pitchFamily="2" charset="-122"/>
                <a:ea typeface="黑体" panose="02010609060101010101" pitchFamily="2" charset="-122"/>
              </a:endParaRPr>
            </a:p>
          </p:txBody>
        </p:sp>
      </p:grpSp>
      <p:sp>
        <p:nvSpPr>
          <p:cNvPr id="5" name="TextBox 4"/>
          <p:cNvSpPr txBox="1"/>
          <p:nvPr/>
        </p:nvSpPr>
        <p:spPr>
          <a:xfrm>
            <a:off x="1668161" y="1482807"/>
            <a:ext cx="4893274" cy="523220"/>
          </a:xfrm>
          <a:prstGeom prst="rect">
            <a:avLst/>
          </a:prstGeom>
          <a:noFill/>
        </p:spPr>
        <p:txBody>
          <a:bodyPr wrap="square" rtlCol="0">
            <a:spAutoFit/>
          </a:bodyPr>
          <a:lstStyle/>
          <a:p>
            <a:r>
              <a:rPr lang="zh-CN" altLang="en-US" sz="2800" b="1" dirty="0">
                <a:solidFill>
                  <a:srgbClr val="2E75B6"/>
                </a:solidFill>
              </a:rPr>
              <a:t>用图表示力</a:t>
            </a:r>
          </a:p>
        </p:txBody>
      </p:sp>
      <p:sp>
        <p:nvSpPr>
          <p:cNvPr id="28" name="文本占位符 2"/>
          <p:cNvSpPr txBox="1"/>
          <p:nvPr/>
        </p:nvSpPr>
        <p:spPr>
          <a:xfrm>
            <a:off x="432485" y="2006027"/>
            <a:ext cx="8611654" cy="4445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4.</a:t>
            </a:r>
            <a:r>
              <a:rPr lang="zh-CN" altLang="zh-CN" dirty="0"/>
              <a:t>如图</a:t>
            </a:r>
            <a:r>
              <a:rPr lang="en-US" altLang="zh-CN" dirty="0"/>
              <a:t>6.2</a:t>
            </a:r>
            <a:r>
              <a:rPr lang="zh-CN" altLang="zh-CN" dirty="0"/>
              <a:t>－</a:t>
            </a:r>
            <a:r>
              <a:rPr lang="en-US" altLang="zh-CN" dirty="0"/>
              <a:t>2</a:t>
            </a:r>
            <a:r>
              <a:rPr lang="zh-CN" altLang="zh-CN" dirty="0"/>
              <a:t>所示，让一条薄钢条的一端固定，现分别用不同的力去推它，使它发生如图中</a:t>
            </a:r>
            <a:r>
              <a:rPr lang="en-US" altLang="zh-CN" dirty="0"/>
              <a:t>A</a:t>
            </a:r>
            <a:r>
              <a:rPr lang="zh-CN" altLang="zh-CN" dirty="0"/>
              <a:t>、</a:t>
            </a:r>
            <a:r>
              <a:rPr lang="en-US" altLang="zh-CN" dirty="0"/>
              <a:t>B</a:t>
            </a:r>
            <a:r>
              <a:rPr lang="zh-CN" altLang="zh-CN" dirty="0"/>
              <a:t>、</a:t>
            </a:r>
            <a:r>
              <a:rPr lang="en-US" altLang="zh-CN" dirty="0"/>
              <a:t>C</a:t>
            </a:r>
            <a:r>
              <a:rPr lang="zh-CN" altLang="zh-CN" dirty="0"/>
              <a:t>、</a:t>
            </a:r>
            <a:r>
              <a:rPr lang="en-US" altLang="zh-CN" dirty="0"/>
              <a:t>D</a:t>
            </a:r>
            <a:r>
              <a:rPr lang="zh-CN" altLang="zh-CN" dirty="0"/>
              <a:t>所示的形变，如果力</a:t>
            </a:r>
            <a:r>
              <a:rPr lang="en-US" altLang="zh-CN" i="1" dirty="0"/>
              <a:t>F</a:t>
            </a:r>
            <a:r>
              <a:rPr lang="en-US" altLang="zh-CN" baseline="-25000" dirty="0"/>
              <a:t>1</a:t>
            </a:r>
            <a:r>
              <a:rPr lang="zh-CN" altLang="zh-CN" dirty="0"/>
              <a:t>＞</a:t>
            </a:r>
            <a:r>
              <a:rPr lang="en-US" altLang="zh-CN" i="1" dirty="0"/>
              <a:t>F</a:t>
            </a:r>
            <a:r>
              <a:rPr lang="en-US" altLang="zh-CN" baseline="-25000" dirty="0"/>
              <a:t>2</a:t>
            </a:r>
            <a:r>
              <a:rPr lang="zh-CN" altLang="zh-CN" dirty="0"/>
              <a:t>＝</a:t>
            </a:r>
            <a:r>
              <a:rPr lang="en-US" altLang="zh-CN" i="1" dirty="0"/>
              <a:t>F</a:t>
            </a:r>
            <a:r>
              <a:rPr lang="en-US" altLang="zh-CN" baseline="-25000" dirty="0"/>
              <a:t>3</a:t>
            </a:r>
            <a:r>
              <a:rPr lang="zh-CN" altLang="zh-CN" dirty="0"/>
              <a:t>＝</a:t>
            </a:r>
            <a:r>
              <a:rPr lang="en-US" altLang="zh-CN" i="1" dirty="0"/>
              <a:t>F</a:t>
            </a:r>
            <a:r>
              <a:rPr lang="en-US" altLang="zh-CN" baseline="-25000" dirty="0"/>
              <a:t>4</a:t>
            </a:r>
            <a:r>
              <a:rPr lang="zh-CN" altLang="zh-CN" dirty="0"/>
              <a:t>，那么：</a:t>
            </a:r>
            <a:endParaRPr lang="en-US" altLang="zh-CN" dirty="0"/>
          </a:p>
          <a:p>
            <a:endParaRPr lang="en-US" altLang="zh-CN" dirty="0"/>
          </a:p>
          <a:p>
            <a:endParaRPr lang="en-US" altLang="zh-CN" dirty="0"/>
          </a:p>
          <a:p>
            <a:endParaRPr lang="en-US" altLang="zh-CN" dirty="0"/>
          </a:p>
          <a:p>
            <a:pPr marL="0" indent="0">
              <a:buNone/>
            </a:pPr>
            <a:r>
              <a:rPr lang="en-US" altLang="zh-CN" dirty="0"/>
              <a:t>(1)</a:t>
            </a:r>
            <a:r>
              <a:rPr lang="zh-CN" altLang="zh-CN" dirty="0"/>
              <a:t>能说明力的作用效果与力的大小有关是</a:t>
            </a:r>
            <a:r>
              <a:rPr lang="en-US" altLang="zh-CN" u="sng" dirty="0"/>
              <a:t>  </a:t>
            </a:r>
            <a:r>
              <a:rPr lang="zh-CN" altLang="zh-CN" u="sng" dirty="0"/>
              <a:t>　</a:t>
            </a:r>
            <a:r>
              <a:rPr lang="zh-CN" altLang="zh-CN" dirty="0"/>
              <a:t>、</a:t>
            </a:r>
            <a:r>
              <a:rPr lang="zh-CN" altLang="zh-CN" u="sng" dirty="0"/>
              <a:t>　</a:t>
            </a:r>
            <a:r>
              <a:rPr lang="en-US" altLang="zh-CN" u="sng" dirty="0"/>
              <a:t>  </a:t>
            </a:r>
            <a:r>
              <a:rPr lang="zh-CN" altLang="zh-CN" dirty="0"/>
              <a:t>。</a:t>
            </a:r>
          </a:p>
          <a:p>
            <a:pPr marL="0" indent="0">
              <a:buNone/>
            </a:pPr>
            <a:r>
              <a:rPr lang="en-US" altLang="zh-CN" dirty="0"/>
              <a:t>(2)</a:t>
            </a:r>
            <a:r>
              <a:rPr lang="zh-CN" altLang="zh-CN" dirty="0"/>
              <a:t>能说明力的作用效果与力的方向有关的是</a:t>
            </a:r>
            <a:r>
              <a:rPr lang="en-US" altLang="zh-CN" u="sng" dirty="0"/>
              <a:t> </a:t>
            </a:r>
            <a:r>
              <a:rPr lang="zh-CN" altLang="zh-CN" u="sng" dirty="0"/>
              <a:t>　</a:t>
            </a:r>
            <a:r>
              <a:rPr lang="zh-CN" altLang="zh-CN" dirty="0"/>
              <a:t>、</a:t>
            </a:r>
            <a:r>
              <a:rPr lang="zh-CN" altLang="zh-CN" u="sng" dirty="0"/>
              <a:t>　</a:t>
            </a:r>
            <a:r>
              <a:rPr lang="zh-CN" altLang="zh-CN" dirty="0"/>
              <a:t>。</a:t>
            </a:r>
          </a:p>
          <a:p>
            <a:pPr marL="0" indent="0">
              <a:buNone/>
            </a:pPr>
            <a:r>
              <a:rPr lang="en-US" altLang="zh-CN" dirty="0"/>
              <a:t>(3)</a:t>
            </a:r>
            <a:r>
              <a:rPr lang="zh-CN" altLang="zh-CN" dirty="0"/>
              <a:t>能说明力的作用效果与力的作用点有关的是</a:t>
            </a:r>
            <a:r>
              <a:rPr lang="zh-CN" altLang="zh-CN" u="sng" dirty="0"/>
              <a:t>　</a:t>
            </a:r>
            <a:r>
              <a:rPr lang="zh-CN" altLang="zh-CN" dirty="0"/>
              <a:t>、</a:t>
            </a:r>
            <a:r>
              <a:rPr lang="zh-CN" altLang="zh-CN" u="sng" dirty="0"/>
              <a:t>　</a:t>
            </a:r>
            <a:r>
              <a:rPr lang="zh-CN" altLang="zh-CN" dirty="0"/>
              <a:t>。</a:t>
            </a:r>
          </a:p>
          <a:p>
            <a:pPr marL="0" indent="0">
              <a:buNone/>
            </a:pPr>
            <a:endParaRPr lang="zh-CN" altLang="zh-CN" dirty="0"/>
          </a:p>
          <a:p>
            <a:pPr marL="0" indent="0">
              <a:lnSpc>
                <a:spcPct val="100000"/>
              </a:lnSpc>
              <a:spcBef>
                <a:spcPts val="0"/>
              </a:spcBef>
              <a:buNone/>
            </a:pPr>
            <a:endParaRPr lang="zh-CN" altLang="zh-CN" dirty="0"/>
          </a:p>
        </p:txBody>
      </p:sp>
      <p:sp>
        <p:nvSpPr>
          <p:cNvPr id="18" name="文本框 17"/>
          <p:cNvSpPr txBox="1"/>
          <p:nvPr/>
        </p:nvSpPr>
        <p:spPr>
          <a:xfrm>
            <a:off x="7058420" y="4758975"/>
            <a:ext cx="44435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800" dirty="0">
                <a:latin typeface="+mn-lt"/>
                <a:sym typeface="+mn-ea"/>
              </a:rPr>
              <a:t>A</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75" y="3320338"/>
            <a:ext cx="2225029" cy="1558814"/>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692" y="3230953"/>
            <a:ext cx="2092941" cy="164981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3646" y="3230953"/>
            <a:ext cx="2050182" cy="1649810"/>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7665" y="3133462"/>
            <a:ext cx="1784434" cy="1616091"/>
          </a:xfrm>
          <a:prstGeom prst="rect">
            <a:avLst/>
          </a:prstGeom>
        </p:spPr>
      </p:pic>
      <p:sp>
        <p:nvSpPr>
          <p:cNvPr id="26" name="文本框 25"/>
          <p:cNvSpPr txBox="1"/>
          <p:nvPr/>
        </p:nvSpPr>
        <p:spPr>
          <a:xfrm>
            <a:off x="7899882" y="4776731"/>
            <a:ext cx="423514"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800" dirty="0">
                <a:latin typeface="+mn-lt"/>
                <a:sym typeface="+mn-ea"/>
              </a:rPr>
              <a:t>B</a:t>
            </a:r>
          </a:p>
        </p:txBody>
      </p:sp>
      <p:sp>
        <p:nvSpPr>
          <p:cNvPr id="27" name="文本框 26"/>
          <p:cNvSpPr txBox="1"/>
          <p:nvPr/>
        </p:nvSpPr>
        <p:spPr>
          <a:xfrm>
            <a:off x="7347255" y="5269032"/>
            <a:ext cx="423514"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800" dirty="0">
                <a:latin typeface="+mn-lt"/>
                <a:sym typeface="+mn-ea"/>
              </a:rPr>
              <a:t>B</a:t>
            </a:r>
          </a:p>
        </p:txBody>
      </p:sp>
      <p:sp>
        <p:nvSpPr>
          <p:cNvPr id="29" name="文本框 28"/>
          <p:cNvSpPr txBox="1"/>
          <p:nvPr/>
        </p:nvSpPr>
        <p:spPr>
          <a:xfrm>
            <a:off x="8000065" y="5261811"/>
            <a:ext cx="44435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sz="2800" dirty="0">
                <a:latin typeface="+mn-lt"/>
                <a:sym typeface="+mn-ea"/>
              </a:rPr>
              <a:t>C</a:t>
            </a:r>
            <a:endParaRPr lang="en-US" altLang="en-US" sz="2800" dirty="0">
              <a:latin typeface="+mn-lt"/>
              <a:sym typeface="+mn-ea"/>
            </a:endParaRPr>
          </a:p>
        </p:txBody>
      </p:sp>
      <p:sp>
        <p:nvSpPr>
          <p:cNvPr id="30" name="文本框 29"/>
          <p:cNvSpPr txBox="1"/>
          <p:nvPr/>
        </p:nvSpPr>
        <p:spPr>
          <a:xfrm>
            <a:off x="7640276" y="5794453"/>
            <a:ext cx="423514"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800" dirty="0">
                <a:latin typeface="+mn-lt"/>
                <a:sym typeface="+mn-ea"/>
              </a:rPr>
              <a:t>B</a:t>
            </a:r>
          </a:p>
        </p:txBody>
      </p:sp>
      <p:sp>
        <p:nvSpPr>
          <p:cNvPr id="31" name="文本框 30"/>
          <p:cNvSpPr txBox="1"/>
          <p:nvPr/>
        </p:nvSpPr>
        <p:spPr>
          <a:xfrm>
            <a:off x="8347747" y="5820156"/>
            <a:ext cx="444352" cy="523220"/>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en-US" sz="2800" dirty="0">
                <a:latin typeface="+mn-lt"/>
                <a:sym typeface="+mn-ea"/>
              </a:rPr>
              <a:t>D</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9" grpId="0"/>
      <p:bldP spid="30" grpId="0"/>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希望你喜爱物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1.1希望你喜爱物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1142</Words>
  <Application>Microsoft Office PowerPoint</Application>
  <PresentationFormat>全屏显示(4:3)</PresentationFormat>
  <Paragraphs>185</Paragraphs>
  <Slides>23</Slides>
  <Notes>1</Notes>
  <HiddenSlides>0</HiddenSlides>
  <MMClips>0</MMClips>
  <ScaleCrop>false</ScaleCrop>
  <HeadingPairs>
    <vt:vector size="4" baseType="variant">
      <vt:variant>
        <vt:lpstr>主题</vt:lpstr>
      </vt:variant>
      <vt:variant>
        <vt:i4>3</vt:i4>
      </vt:variant>
      <vt:variant>
        <vt:lpstr>幻灯片标题</vt:lpstr>
      </vt:variant>
      <vt:variant>
        <vt:i4>23</vt:i4>
      </vt:variant>
    </vt:vector>
  </HeadingPairs>
  <TitlesOfParts>
    <vt:vector size="26" baseType="lpstr">
      <vt:lpstr>Office 主题</vt:lpstr>
      <vt:lpstr>1.1希望你喜爱物理</vt:lpstr>
      <vt:lpstr>1_1.1希望你喜爱物理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2018-06-13T02:01:00Z</dcterms:created>
  <dcterms:modified xsi:type="dcterms:W3CDTF">2020-04-09T03:05:00Z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