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39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2.xml"/><Relationship Id="rId7" Type="http://schemas.openxmlformats.org/officeDocument/2006/relationships/oleObject" Target="../embeddings/oleObject10.bin"/><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10.emf"/></Relationships>
</file>

<file path=ppt/slides/_rels/slide1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1.xml"/><Relationship Id="rId7"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slide" Target="slide18.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1.xml"/><Relationship Id="rId7"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slide" Target="slide18.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13.bin"/><Relationship Id="rId5" Type="http://schemas.openxmlformats.org/officeDocument/2006/relationships/slide" Target="slide18.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slide" Target="slide2.xml"/><Relationship Id="rId7"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package" Target="../embeddings/Microsoft_Word___14.docx"/><Relationship Id="rId5" Type="http://schemas.openxmlformats.org/officeDocument/2006/relationships/oleObject" Target="../embeddings/oleObject14.bin"/><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6.emf"/><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package" Target="../embeddings/Microsoft_Word___15.docx"/><Relationship Id="rId5" Type="http://schemas.openxmlformats.org/officeDocument/2006/relationships/oleObject" Target="../embeddings/oleObject15.bin"/><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7.emf"/><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package" Target="../embeddings/Microsoft_Word___16.docx"/><Relationship Id="rId5" Type="http://schemas.openxmlformats.org/officeDocument/2006/relationships/oleObject" Target="../embeddings/oleObject16.bin"/><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2.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2.emf"/></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 Target="slide21.xml"/><Relationship Id="rId7" Type="http://schemas.openxmlformats.org/officeDocument/2006/relationships/image" Target="../media/image18.emf"/><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package" Target="../embeddings/Microsoft_Word___17.docx"/><Relationship Id="rId5" Type="http://schemas.openxmlformats.org/officeDocument/2006/relationships/oleObject" Target="../embeddings/oleObject17.bin"/><Relationship Id="rId10" Type="http://schemas.openxmlformats.org/officeDocument/2006/relationships/image" Target="../media/image19.emf"/><Relationship Id="rId4" Type="http://schemas.openxmlformats.org/officeDocument/2006/relationships/slide" Target="slide26.xml"/><Relationship Id="rId9" Type="http://schemas.openxmlformats.org/officeDocument/2006/relationships/package" Target="../embeddings/Microsoft_Word___18.docx"/></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2.xml"/><Relationship Id="rId7"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2.xml"/><Relationship Id="rId7"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4.emf"/></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2.xml"/><Relationship Id="rId7"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5.emf"/></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2.xml"/><Relationship Id="rId7"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xml"/><Relationship Id="rId7" Type="http://schemas.openxmlformats.org/officeDocument/2006/relationships/oleObject" Target="../embeddings/oleObject7.bin"/><Relationship Id="rId12" Type="http://schemas.openxmlformats.org/officeDocument/2006/relationships/image" Target="../media/image8.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7.xml"/><Relationship Id="rId11" Type="http://schemas.openxmlformats.org/officeDocument/2006/relationships/package" Target="../embeddings/Microsoft_Word___8.docx"/><Relationship Id="rId5" Type="http://schemas.openxmlformats.org/officeDocument/2006/relationships/slide" Target="slide5.xml"/><Relationship Id="rId10" Type="http://schemas.openxmlformats.org/officeDocument/2006/relationships/oleObject" Target="../embeddings/oleObject8.bin"/><Relationship Id="rId4" Type="http://schemas.openxmlformats.org/officeDocument/2006/relationships/slide" Target="slide4.xml"/><Relationship Id="rId9" Type="http://schemas.openxmlformats.org/officeDocument/2006/relationships/image" Target="../media/image7.emf"/></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2.xml"/><Relationship Id="rId7" Type="http://schemas.openxmlformats.org/officeDocument/2006/relationships/oleObject" Target="../embeddings/oleObject9.bin"/><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255940" y="1933866"/>
            <a:ext cx="10515600" cy="1325563"/>
          </a:xfrm>
        </p:spPr>
        <p:txBody>
          <a:bodyPr>
            <a:normAutofit/>
          </a:bodyPr>
          <a:lstStyle/>
          <a:p>
            <a:r>
              <a:rPr lang="zh-CN" altLang="en-US" sz="6000" dirty="0">
                <a:solidFill>
                  <a:schemeClr val="accent6"/>
                </a:solidFill>
              </a:rPr>
              <a:t>第十章　物态变化</a:t>
            </a:r>
            <a:endParaRPr lang="zh-CN" altLang="zh-CN" sz="60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63552" y="1412776"/>
          <a:ext cx="8128000" cy="5231215"/>
        </p:xfrm>
        <a:graphic>
          <a:graphicData uri="http://schemas.openxmlformats.org/presentationml/2006/ole">
            <mc:AlternateContent xmlns:mc="http://schemas.openxmlformats.org/markup-compatibility/2006">
              <mc:Choice xmlns:v="urn:schemas-microsoft-com:vml" Requires="v">
                <p:oleObj spid="_x0000_s10248" name="文档" r:id="rId8" imgW="3948430" imgH="2541905" progId="Word.Document.12">
                  <p:embed/>
                </p:oleObj>
              </mc:Choice>
              <mc:Fallback>
                <p:oleObj name="文档" r:id="rId8" imgW="3948430" imgH="2541905" progId="Word.Document.12">
                  <p:embed/>
                  <p:pic>
                    <p:nvPicPr>
                      <p:cNvPr id="0" name="图片 10244"/>
                      <p:cNvPicPr/>
                      <p:nvPr/>
                    </p:nvPicPr>
                    <p:blipFill>
                      <a:blip r:embed="rId9"/>
                      <a:stretch>
                        <a:fillRect/>
                      </a:stretch>
                    </p:blipFill>
                    <p:spPr>
                      <a:xfrm>
                        <a:off x="2063552" y="1412776"/>
                        <a:ext cx="8128000" cy="5231215"/>
                      </a:xfrm>
                      <a:prstGeom prst="rect">
                        <a:avLst/>
                      </a:prstGeom>
                    </p:spPr>
                  </p:pic>
                </p:oleObj>
              </mc:Fallback>
            </mc:AlternateContent>
          </a:graphicData>
        </a:graphic>
      </p:graphicFrame>
      <p:sp>
        <p:nvSpPr>
          <p:cNvPr id="7" name="矩形 6"/>
          <p:cNvSpPr/>
          <p:nvPr/>
        </p:nvSpPr>
        <p:spPr>
          <a:xfrm>
            <a:off x="8564325" y="2276872"/>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75382" y="2678476"/>
            <a:ext cx="17317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10092" y="4598718"/>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33787" y="5358521"/>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29768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温度</a:t>
            </a:r>
            <a:r>
              <a:rPr lang="zh-CN" altLang="zh-CN" sz="2200" b="1">
                <a:solidFill>
                  <a:srgbClr val="000000"/>
                </a:solidFill>
                <a:latin typeface="Times New Roman" panose="02020603050405020304" pitchFamily="18" charset="0"/>
                <a:cs typeface="Times New Roman" panose="02020603050405020304" pitchFamily="18" charset="0"/>
              </a:rPr>
              <a:t>和温度计的</a:t>
            </a:r>
            <a:r>
              <a:rPr lang="zh-CN" altLang="zh-CN" sz="2200" b="1" smtClean="0">
                <a:solidFill>
                  <a:srgbClr val="000000"/>
                </a:solidFill>
                <a:latin typeface="Times New Roman" panose="02020603050405020304" pitchFamily="18" charset="0"/>
                <a:cs typeface="Times New Roman" panose="02020603050405020304" pitchFamily="18" charset="0"/>
              </a:rPr>
              <a:t>使用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95350"/>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常用温度计是根据液体</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热胀冷缩</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的规律制成的。图中</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乙</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是体温计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测量体温时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体温计</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可以</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离开人体读数。</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737322" y="3042986"/>
          <a:ext cx="6717355" cy="867114"/>
        </p:xfrm>
        <a:graphic>
          <a:graphicData uri="http://schemas.openxmlformats.org/presentationml/2006/ole">
            <mc:AlternateContent xmlns:mc="http://schemas.openxmlformats.org/markup-compatibility/2006">
              <mc:Choice xmlns:v="urn:schemas-microsoft-com:vml" Requires="v">
                <p:oleObj spid="_x0000_s12296" name="文档" r:id="rId7" imgW="3839210" imgH="496570" progId="Word.Document.12">
                  <p:embed/>
                </p:oleObj>
              </mc:Choice>
              <mc:Fallback>
                <p:oleObj name="文档" r:id="rId7" imgW="3839210" imgH="496570" progId="Word.Document.12">
                  <p:embed/>
                  <p:pic>
                    <p:nvPicPr>
                      <p:cNvPr id="0" name="图片 12292"/>
                      <p:cNvPicPr/>
                      <p:nvPr/>
                    </p:nvPicPr>
                    <p:blipFill>
                      <a:blip r:embed="rId8"/>
                      <a:stretch>
                        <a:fillRect/>
                      </a:stretch>
                    </p:blipFill>
                    <p:spPr>
                      <a:xfrm>
                        <a:off x="2737322" y="3042986"/>
                        <a:ext cx="6717355" cy="867114"/>
                      </a:xfrm>
                      <a:prstGeom prst="rect">
                        <a:avLst/>
                      </a:prstGeom>
                    </p:spPr>
                  </p:pic>
                </p:oleObj>
              </mc:Fallback>
            </mc:AlternateContent>
          </a:graphicData>
        </a:graphic>
      </p:graphicFrame>
      <p:sp>
        <p:nvSpPr>
          <p:cNvPr id="5" name="矩形 4"/>
          <p:cNvSpPr>
            <a:spLocks noChangeAspect="1"/>
          </p:cNvSpPr>
          <p:nvPr/>
        </p:nvSpPr>
        <p:spPr>
          <a:xfrm>
            <a:off x="2032000" y="3972034"/>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常用温度计是根据液体热胀冷缩原理制成的。体温计是用来测量体温的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正常人体的温度在</a:t>
            </a:r>
            <a:r>
              <a:rPr lang="en-US" altLang="zh-CN" sz="2200">
                <a:solidFill>
                  <a:srgbClr val="000000"/>
                </a:solidFill>
                <a:latin typeface="Times New Roman" panose="02020603050405020304" pitchFamily="18" charset="0"/>
                <a:cs typeface="Times New Roman" panose="02020603050405020304" pitchFamily="18" charset="0"/>
              </a:rPr>
              <a:t>35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所以乙是体温计。体温计在下端有一个极细的缩口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离开人体后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遇冷收缩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使上方的液体不能够回到玻璃泡内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因此它可以离开被测物体来读数。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7576995" y="1799260"/>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46211" y="219214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34458" y="2595751"/>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P spid="10" grpId="0" bldLvl="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9" name="矩形 8"/>
          <p:cNvSpPr>
            <a:spLocks noChangeAspect="1"/>
          </p:cNvSpPr>
          <p:nvPr/>
        </p:nvSpPr>
        <p:spPr>
          <a:xfrm>
            <a:off x="2032000" y="2204864"/>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物体具有热胀冷缩的性质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常用温度计是根据液体的热胀冷缩性质制成的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人体正常体温在</a:t>
            </a:r>
            <a:r>
              <a:rPr lang="en-US" altLang="zh-CN" sz="2200">
                <a:solidFill>
                  <a:srgbClr val="000000"/>
                </a:solidFill>
                <a:latin typeface="Times New Roman" panose="02020603050405020304" pitchFamily="18" charset="0"/>
                <a:cs typeface="Times New Roman" panose="02020603050405020304" pitchFamily="18" charset="0"/>
              </a:rPr>
              <a:t>37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变化幅度很小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所以体温计的测量范围不需要太大</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体温计在下端有一个极细的缩口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便于离开人体读数。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844824"/>
            <a:ext cx="8128000" cy="902970"/>
          </a:xfrm>
          <a:prstGeom prst="rect">
            <a:avLst/>
          </a:prstGeom>
        </p:spPr>
        <p:txBody>
          <a:bodyPr>
            <a:spAutoFit/>
          </a:bodyPr>
          <a:lstStyle/>
          <a:p>
            <a:pPr>
              <a:lnSpc>
                <a:spcPct val="120000"/>
              </a:lnSpc>
            </a:pPr>
            <a:r>
              <a:rPr lang="zh-CN" altLang="zh-CN" sz="2200">
                <a:solidFill>
                  <a:srgbClr val="000000"/>
                </a:solidFill>
                <a:latin typeface="NEU-BZ-S92"/>
                <a:ea typeface="方正韵动中黑简体"/>
                <a:cs typeface="Times New Roman" panose="02020603050405020304" pitchFamily="18" charset="0"/>
              </a:rPr>
              <a:t>对应练</a:t>
            </a:r>
            <a:r>
              <a:rPr lang="en-US" altLang="zh-CN" sz="2200">
                <a:solidFill>
                  <a:srgbClr val="000000"/>
                </a:solidFill>
                <a:latin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安徽瑶海期末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小李感觉身体不适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到医院去看医生。测试体温后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小李看了看体温计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得知体温是</a:t>
            </a:r>
            <a:r>
              <a:rPr lang="en-US" altLang="zh-CN" sz="2200" u="sng">
                <a:solidFill>
                  <a:srgbClr val="FF0000"/>
                </a:solidFill>
                <a:uFill>
                  <a:solidFill>
                    <a:srgbClr val="000000"/>
                  </a:solidFill>
                </a:uFill>
                <a:latin typeface="Times New Roman" panose="02020603050405020304" pitchFamily="18" charset="0"/>
              </a:rPr>
              <a:t>37</a:t>
            </a:r>
            <a:r>
              <a:rPr lang="en-US" altLang="zh-CN" sz="2200" i="1" u="sng">
                <a:solidFill>
                  <a:srgbClr val="FF0000"/>
                </a:solidFill>
                <a:uFill>
                  <a:solidFill>
                    <a:srgbClr val="000000"/>
                  </a:solidFill>
                </a:uFill>
                <a:latin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rPr>
              <a:t>9</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ea typeface="Times New Roman" panose="02020603050405020304" pitchFamily="18" charset="0"/>
              </a:rPr>
              <a:t> </a:t>
            </a:r>
            <a:r>
              <a:rPr lang="zh-CN" altLang="zh-CN" sz="2200">
                <a:solidFill>
                  <a:srgbClr val="000000"/>
                </a:solidFill>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en-US" sz="2200"/>
          </a:p>
        </p:txBody>
      </p:sp>
      <p:graphicFrame>
        <p:nvGraphicFramePr>
          <p:cNvPr id="6" name="对象 5"/>
          <p:cNvGraphicFramePr>
            <a:graphicFrameLocks noChangeAspect="1"/>
          </p:cNvGraphicFramePr>
          <p:nvPr/>
        </p:nvGraphicFramePr>
        <p:xfrm>
          <a:off x="2401455" y="2707020"/>
          <a:ext cx="7389091" cy="449400"/>
        </p:xfrm>
        <a:graphic>
          <a:graphicData uri="http://schemas.openxmlformats.org/presentationml/2006/ole">
            <mc:AlternateContent xmlns:mc="http://schemas.openxmlformats.org/markup-compatibility/2006">
              <mc:Choice xmlns:v="urn:schemas-microsoft-com:vml" Requires="v">
                <p:oleObj spid="_x0000_s13320" name="文档" r:id="rId7" imgW="3839210" imgH="234950" progId="Word.Document.12">
                  <p:embed/>
                </p:oleObj>
              </mc:Choice>
              <mc:Fallback>
                <p:oleObj name="文档" r:id="rId7" imgW="3839210" imgH="234950" progId="Word.Document.12">
                  <p:embed/>
                  <p:pic>
                    <p:nvPicPr>
                      <p:cNvPr id="0" name="图片 13316"/>
                      <p:cNvPicPr/>
                      <p:nvPr/>
                    </p:nvPicPr>
                    <p:blipFill>
                      <a:blip r:embed="rId8"/>
                      <a:stretch>
                        <a:fillRect/>
                      </a:stretch>
                    </p:blipFill>
                    <p:spPr>
                      <a:xfrm>
                        <a:off x="2401455" y="2707020"/>
                        <a:ext cx="7389091" cy="449400"/>
                      </a:xfrm>
                      <a:prstGeom prst="rect">
                        <a:avLst/>
                      </a:prstGeom>
                    </p:spPr>
                  </p:pic>
                </p:oleObj>
              </mc:Fallback>
            </mc:AlternateContent>
          </a:graphicData>
        </a:graphic>
      </p:graphicFrame>
      <p:sp>
        <p:nvSpPr>
          <p:cNvPr id="7" name="矩形 6"/>
          <p:cNvSpPr>
            <a:spLocks noChangeAspect="1"/>
          </p:cNvSpPr>
          <p:nvPr/>
        </p:nvSpPr>
        <p:spPr>
          <a:xfrm>
            <a:off x="2032000" y="3356992"/>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体温计的液柱在</a:t>
            </a:r>
            <a:r>
              <a:rPr lang="en-US" altLang="zh-CN" sz="2200">
                <a:solidFill>
                  <a:srgbClr val="000000"/>
                </a:solidFill>
                <a:latin typeface="Times New Roman" panose="02020603050405020304" pitchFamily="18" charset="0"/>
                <a:cs typeface="Times New Roman" panose="02020603050405020304" pitchFamily="18" charset="0"/>
              </a:rPr>
              <a:t>37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分度值为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因此体温计的示数为</a:t>
            </a:r>
            <a:r>
              <a:rPr lang="en-US" altLang="zh-CN" sz="2200">
                <a:solidFill>
                  <a:srgbClr val="000000"/>
                </a:solidFill>
                <a:latin typeface="Times New Roman" panose="02020603050405020304" pitchFamily="18" charset="0"/>
                <a:cs typeface="Times New Roman" panose="02020603050405020304" pitchFamily="18" charset="0"/>
              </a:rPr>
              <a:t>37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040216" y="2325839"/>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2060848"/>
            <a:ext cx="3535680" cy="497205"/>
          </a:xfrm>
          <a:prstGeom prst="rect">
            <a:avLst/>
          </a:prstGeom>
        </p:spPr>
        <p:txBody>
          <a:bodyPr wrap="none">
            <a:spAutoFit/>
          </a:bodyPr>
          <a:lstStyle/>
          <a:p>
            <a:pPr>
              <a:lnSpc>
                <a:spcPct val="120000"/>
              </a:lnSpc>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物态变化的特点及其</a:t>
            </a:r>
            <a:r>
              <a:rPr lang="zh-CN" altLang="zh-CN" sz="2200" b="1" smtClean="0">
                <a:solidFill>
                  <a:srgbClr val="000000"/>
                </a:solidFill>
                <a:latin typeface="Times New Roman" panose="02020603050405020304" pitchFamily="18" charset="0"/>
                <a:cs typeface="Times New Roman" panose="02020603050405020304" pitchFamily="18" charset="0"/>
              </a:rPr>
              <a:t>判断</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2559446"/>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兰州</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初秋季节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小草叶片上出现晶莹的露珠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下列现象中的物态变化与之相同的是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蒸锅上方生成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初冬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草丛中出现霜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擦在皮肤上的酒精很快变干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饮料中的冰块逐渐变</a:t>
            </a:r>
            <a:r>
              <a:rPr lang="zh-CN" altLang="zh-CN" sz="2200" smtClean="0">
                <a:solidFill>
                  <a:srgbClr val="000000"/>
                </a:solidFill>
                <a:latin typeface="Times New Roman" panose="02020603050405020304" pitchFamily="18" charset="0"/>
                <a:cs typeface="Times New Roman" panose="02020603050405020304" pitchFamily="18" charset="0"/>
              </a:rPr>
              <a:t>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6744072" y="299695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1775520" y="450912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方法</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归纳判断物态变化的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判断发生物态变化前物质的状态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判断发生物态变化后物质的状态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根据物质前后状态的变化判断所发生的物态变化。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1656071"/>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初秋季节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小草叶片上出现晶莹的露珠是空气中的水蒸气遇冷液化形成的小水珠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蒸锅上方生成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是水蒸气液化形成的小水珠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草丛中出现霜是空气中的水蒸气遇到冷的草凝华形成的小冰晶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擦在皮肤上的酒精很快变干是液态的酒精变成气态酒精的过程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是汽化现象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饮料中的冰块逐渐变小是冰由固态变成液态的过程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是熔化现象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77281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3D</a:t>
            </a:r>
            <a:r>
              <a:rPr lang="zh-CN" altLang="zh-CN" sz="2200">
                <a:solidFill>
                  <a:srgbClr val="000000"/>
                </a:solidFill>
                <a:latin typeface="Times New Roman" panose="02020603050405020304" pitchFamily="18" charset="0"/>
                <a:cs typeface="Times New Roman" panose="02020603050405020304" pitchFamily="18" charset="0"/>
              </a:rPr>
              <a:t>打印技术可以打印钛合金眼镜架。在高能激光的作用下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钛合金粉末吸收热量变成液态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再定型成为镜架。在此过程中发生的物态变化是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熔化和凝固</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升华和凝华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汽化和液化</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液化和凝固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744072" y="2599773"/>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2032000" y="3870400"/>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钛合金粉末在高温下由固态变成液态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是熔化现象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然后按构件形状重新结晶成型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是凝固现象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需要放热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即先熔化后凝固。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556792"/>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邵阳新宁崀山是国家</a:t>
            </a:r>
            <a:r>
              <a:rPr lang="en-US" altLang="zh-CN" sz="2200">
                <a:solidFill>
                  <a:srgbClr val="000000"/>
                </a:solidFill>
                <a:latin typeface="Times New Roman" panose="02020603050405020304" pitchFamily="18" charset="0"/>
                <a:cs typeface="Times New Roman" panose="02020603050405020304" pitchFamily="18" charset="0"/>
              </a:rPr>
              <a:t>5A</a:t>
            </a:r>
            <a:r>
              <a:rPr lang="zh-CN" altLang="zh-CN" sz="2200">
                <a:solidFill>
                  <a:srgbClr val="000000"/>
                </a:solidFill>
                <a:latin typeface="Times New Roman" panose="02020603050405020304" pitchFamily="18" charset="0"/>
                <a:cs typeface="Times New Roman" panose="02020603050405020304" pitchFamily="18" charset="0"/>
              </a:rPr>
              <a:t>级景区</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年春节期间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崀山八角寨风景区山顶出现大量雾凇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十分美丽迷人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雾凇的形成所属的物态变化是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凝固</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液化</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凝华</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汽化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816080" y="2369662"/>
            <a:ext cx="368935"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C</a:t>
            </a:r>
            <a:r>
              <a:rPr lang="en-US" altLang="zh-CN" sz="2200" smtClean="0">
                <a:solidFill>
                  <a:srgbClr val="FF0000"/>
                </a:solidFill>
                <a:latin typeface="Times New Roman" panose="02020603050405020304" pitchFamily="18" charset="0"/>
              </a:rPr>
              <a:t> </a:t>
            </a:r>
            <a:endParaRPr lang="zh-CN" altLang="en-US" sz="2200"/>
          </a:p>
        </p:txBody>
      </p:sp>
      <p:sp>
        <p:nvSpPr>
          <p:cNvPr id="7" name="矩形 6"/>
          <p:cNvSpPr>
            <a:spLocks noChangeAspect="1"/>
          </p:cNvSpPr>
          <p:nvPr/>
        </p:nvSpPr>
        <p:spPr>
          <a:xfrm>
            <a:off x="2032000" y="3274185"/>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雾凇是空气中的水蒸气遇冷形成的小冰晶附着在树枝上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属于凝华现象。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287707" y="1052736"/>
            <a:ext cx="3256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物态变化中吸放热的</a:t>
            </a:r>
            <a:r>
              <a:rPr lang="zh-CN" altLang="zh-CN" sz="2200" b="1" smtClean="0">
                <a:solidFill>
                  <a:srgbClr val="000000"/>
                </a:solidFill>
                <a:latin typeface="Times New Roman" panose="02020603050405020304" pitchFamily="18" charset="0"/>
                <a:cs typeface="Times New Roman" panose="02020603050405020304" pitchFamily="18" charset="0"/>
              </a:rPr>
              <a:t>判断</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421189"/>
            <a:ext cx="8128000" cy="4972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辽宁辽阳中考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需要吸收热量的是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639616" y="1935865"/>
          <a:ext cx="6717355" cy="3626871"/>
        </p:xfrm>
        <a:graphic>
          <a:graphicData uri="http://schemas.openxmlformats.org/presentationml/2006/ole">
            <mc:AlternateContent xmlns:mc="http://schemas.openxmlformats.org/markup-compatibility/2006">
              <mc:Choice xmlns:v="urn:schemas-microsoft-com:vml" Requires="v">
                <p:oleObj spid="_x0000_s14344" name="文档" r:id="rId7" imgW="3839210" imgH="2073910" progId="Word.Document.12">
                  <p:embed/>
                </p:oleObj>
              </mc:Choice>
              <mc:Fallback>
                <p:oleObj name="文档" r:id="rId7" imgW="3839210" imgH="2073910" progId="Word.Document.12">
                  <p:embed/>
                  <p:pic>
                    <p:nvPicPr>
                      <p:cNvPr id="0" name="图片 14340"/>
                      <p:cNvPicPr/>
                      <p:nvPr/>
                    </p:nvPicPr>
                    <p:blipFill>
                      <a:blip r:embed="rId8"/>
                      <a:stretch>
                        <a:fillRect/>
                      </a:stretch>
                    </p:blipFill>
                    <p:spPr>
                      <a:xfrm>
                        <a:off x="2639616" y="1935865"/>
                        <a:ext cx="6717355" cy="3626871"/>
                      </a:xfrm>
                      <a:prstGeom prst="rect">
                        <a:avLst/>
                      </a:prstGeom>
                    </p:spPr>
                  </p:pic>
                </p:oleObj>
              </mc:Fallback>
            </mc:AlternateContent>
          </a:graphicData>
        </a:graphic>
      </p:graphicFrame>
      <p:sp>
        <p:nvSpPr>
          <p:cNvPr id="10" name="矩形 9"/>
          <p:cNvSpPr>
            <a:spLocks noChangeAspect="1"/>
          </p:cNvSpPr>
          <p:nvPr/>
        </p:nvSpPr>
        <p:spPr>
          <a:xfrm>
            <a:off x="9153969" y="143561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9" name="矩形 8"/>
          <p:cNvSpPr>
            <a:spLocks noChangeAspect="1"/>
          </p:cNvSpPr>
          <p:nvPr/>
        </p:nvSpPr>
        <p:spPr>
          <a:xfrm>
            <a:off x="2032000" y="4230731"/>
            <a:ext cx="8312472" cy="1308735"/>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判断物态变化及其吸放热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从固态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气态这个方向进行的物态变化过程都是吸热过程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从气态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固态这个方向进行的物态变化过程都是放热过程。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1700808"/>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是壶口喷出的温度较高的水蒸气遇冷液化形成的小水滴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此过程放出热量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铁水浇铸成零件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液态变成固态是凝固过程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此过程放出热量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雾凇是空气中的水蒸气遇冷凝华形成的冰晶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此过程放出热量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冰凌融化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固态变成液态是熔化过程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此过程吸收热量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8" name="圆角矩形 17">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96752"/>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温度和</a:t>
            </a:r>
            <a:r>
              <a:rPr lang="zh-CN" altLang="zh-CN" sz="2200" b="1" smtClean="0">
                <a:solidFill>
                  <a:srgbClr val="000000"/>
                </a:solidFill>
                <a:latin typeface="Times New Roman" panose="02020603050405020304" pitchFamily="18" charset="0"/>
                <a:cs typeface="Times New Roman" panose="02020603050405020304" pitchFamily="18" charset="0"/>
              </a:rPr>
              <a:t>温度计</a:t>
            </a:r>
            <a:endParaRPr lang="zh-CN" altLang="en-US" sz="2200"/>
          </a:p>
        </p:txBody>
      </p:sp>
      <p:graphicFrame>
        <p:nvGraphicFramePr>
          <p:cNvPr id="5" name="对象 4"/>
          <p:cNvGraphicFramePr>
            <a:graphicFrameLocks noChangeAspect="1"/>
          </p:cNvGraphicFramePr>
          <p:nvPr/>
        </p:nvGraphicFramePr>
        <p:xfrm>
          <a:off x="2032000" y="1695350"/>
          <a:ext cx="8128000" cy="4944616"/>
        </p:xfrm>
        <a:graphic>
          <a:graphicData uri="http://schemas.openxmlformats.org/presentationml/2006/ole">
            <mc:AlternateContent xmlns:mc="http://schemas.openxmlformats.org/markup-compatibility/2006">
              <mc:Choice xmlns:v="urn:schemas-microsoft-com:vml" Requires="v">
                <p:oleObj spid="_x0000_s2056" name="文档" r:id="rId8" imgW="3921125" imgH="2385060" progId="Word.Document.12">
                  <p:embed/>
                </p:oleObj>
              </mc:Choice>
              <mc:Fallback>
                <p:oleObj name="文档" r:id="rId8" imgW="3921125" imgH="2385060" progId="Word.Document.12">
                  <p:embed/>
                  <p:pic>
                    <p:nvPicPr>
                      <p:cNvPr id="0" name="图片 2052"/>
                      <p:cNvPicPr/>
                      <p:nvPr/>
                    </p:nvPicPr>
                    <p:blipFill>
                      <a:blip r:embed="rId9"/>
                      <a:stretch>
                        <a:fillRect/>
                      </a:stretch>
                    </p:blipFill>
                    <p:spPr>
                      <a:xfrm>
                        <a:off x="2032000" y="1695350"/>
                        <a:ext cx="8128000" cy="4944616"/>
                      </a:xfrm>
                      <a:prstGeom prst="rect">
                        <a:avLst/>
                      </a:prstGeom>
                    </p:spPr>
                  </p:pic>
                </p:oleObj>
              </mc:Fallback>
            </mc:AlternateContent>
          </a:graphicData>
        </a:graphic>
      </p:graphicFrame>
      <p:sp>
        <p:nvSpPr>
          <p:cNvPr id="8" name="矩形 7"/>
          <p:cNvSpPr/>
          <p:nvPr/>
        </p:nvSpPr>
        <p:spPr>
          <a:xfrm>
            <a:off x="5083063" y="1787242"/>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264352" y="1780152"/>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40097" y="218812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42090" y="262925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11322" y="2643459"/>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28179" y="3062951"/>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40097" y="3421141"/>
            <a:ext cx="17317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17095" y="3836750"/>
            <a:ext cx="218052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51347" y="4255291"/>
            <a:ext cx="143121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968208" y="465313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005309" y="5177974"/>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42470" y="558924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21"/>
                                        </p:tgtEl>
                                      </p:cBhvr>
                                    </p:animEffect>
                                    <p:set>
                                      <p:cBhvr>
                                        <p:cTn id="5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9" grpId="0" bldLvl="0" animBg="1"/>
      <p:bldP spid="20" grpId="0" bldLvl="0" animBg="1"/>
      <p:bldP spid="2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3407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内蒙古呼和浩特中考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炎炎夏日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洒了水的地面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晾在阳光下的湿衣服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过一会儿就变干了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烧开着的水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过一会儿水就变少了。关于这两种热现象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下列解释正确的是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前者是汽化吸热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后者也是汽化吸热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前者是汽化放热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后者是升华吸热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前者是熔化吸热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后者是升华吸热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前者是凝固放热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后者是液化放热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886538" y="213285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7" name="矩形 6"/>
          <p:cNvSpPr>
            <a:spLocks noChangeAspect="1"/>
          </p:cNvSpPr>
          <p:nvPr/>
        </p:nvSpPr>
        <p:spPr>
          <a:xfrm>
            <a:off x="2032000" y="4237309"/>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洒了水的地面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晾在阳光下的湿衣服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过一会儿就变干了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是水吸收热量蒸发成水蒸气了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烧开着的水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过一会儿水就变少了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是水吸收热量沸腾变成水蒸气了。蒸发和沸腾都是汽化过程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都需要吸收热量。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300609" y="2015001"/>
            <a:ext cx="40944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探究固体熔化时温度变化的</a:t>
            </a:r>
            <a:r>
              <a:rPr lang="zh-CN" altLang="zh-CN" sz="2200" b="1" smtClean="0">
                <a:solidFill>
                  <a:srgbClr val="000000"/>
                </a:solidFill>
                <a:latin typeface="Times New Roman" panose="02020603050405020304" pitchFamily="18" charset="0"/>
                <a:cs typeface="Times New Roman" panose="02020603050405020304" pitchFamily="18" charset="0"/>
              </a:rPr>
              <a:t>规律</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实验器材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温度计、石棉网等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组装器材顺序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石棉网的作用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使用水浴法加热的目的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温度计的使用和读数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分析实验数据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晶体与非晶体熔化图象的考查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判断物质是晶体还是非晶体、确定晶体熔点、判断吸放热特点、判断熔化过程中内能的变化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固体颗粒大小的选取。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82987"/>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辽宁辽阳中考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固体熔化时温度变化规律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取两个相同的试管</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试管中放入蜂蜡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试管中放入冰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已知蜂蜡是非晶体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冰是晶体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且蜂蜡的沸点高于水的沸点。如图甲所示将两个试管放入同一杯水中加热。请你完成下面探究实验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399998" y="3126728"/>
          <a:ext cx="7389091" cy="2595505"/>
        </p:xfrm>
        <a:graphic>
          <a:graphicData uri="http://schemas.openxmlformats.org/presentationml/2006/ole">
            <mc:AlternateContent xmlns:mc="http://schemas.openxmlformats.org/markup-compatibility/2006">
              <mc:Choice xmlns:v="urn:schemas-microsoft-com:vml" Requires="v">
                <p:oleObj spid="_x0000_s15368" name="文档" r:id="rId6" imgW="3839210" imgH="1348740" progId="Word.Document.12">
                  <p:embed/>
                </p:oleObj>
              </mc:Choice>
              <mc:Fallback>
                <p:oleObj name="文档" r:id="rId6" imgW="3839210" imgH="1348740" progId="Word.Document.12">
                  <p:embed/>
                  <p:pic>
                    <p:nvPicPr>
                      <p:cNvPr id="0" name="图片 15364"/>
                      <p:cNvPicPr/>
                      <p:nvPr/>
                    </p:nvPicPr>
                    <p:blipFill>
                      <a:blip r:embed="rId7"/>
                      <a:stretch>
                        <a:fillRect/>
                      </a:stretch>
                    </p:blipFill>
                    <p:spPr>
                      <a:xfrm>
                        <a:off x="2399998" y="3126728"/>
                        <a:ext cx="7389091" cy="259550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899040"/>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开始实验后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某一时刻</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试管中温度计的示数如图甲所示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温度为</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两种物质熔化前后温度随时间变化关系的图象如图乙所示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通过分析图象可知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晶体熔化的特点是持续吸热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温度不变</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。观察发现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冰熔化后的升温比熔化前的升温慢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水的比热容比冰的比热容大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22 min</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试管中的水</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不能</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沸腾。从第</a:t>
            </a:r>
            <a:r>
              <a:rPr lang="en-US" altLang="zh-CN" sz="2200">
                <a:solidFill>
                  <a:srgbClr val="000000"/>
                </a:solidFill>
                <a:latin typeface="Times New Roman" panose="02020603050405020304" pitchFamily="18" charset="0"/>
                <a:cs typeface="Times New Roman" panose="02020603050405020304" pitchFamily="18" charset="0"/>
              </a:rPr>
              <a:t>12 min</a:t>
            </a:r>
            <a:r>
              <a:rPr lang="zh-CN" altLang="zh-CN" sz="2200">
                <a:solidFill>
                  <a:srgbClr val="000000"/>
                </a:solidFill>
                <a:latin typeface="Times New Roman" panose="02020603050405020304" pitchFamily="18" charset="0"/>
                <a:cs typeface="Times New Roman" panose="02020603050405020304" pitchFamily="18" charset="0"/>
              </a:rPr>
              <a:t>到第</a:t>
            </a:r>
            <a:r>
              <a:rPr lang="en-US" altLang="zh-CN" sz="2200">
                <a:solidFill>
                  <a:srgbClr val="000000"/>
                </a:solidFill>
                <a:latin typeface="Times New Roman" panose="02020603050405020304" pitchFamily="18" charset="0"/>
                <a:cs typeface="Times New Roman" panose="02020603050405020304" pitchFamily="18" charset="0"/>
              </a:rPr>
              <a:t>16 min,</a:t>
            </a:r>
            <a:r>
              <a:rPr lang="zh-CN" altLang="zh-CN" sz="2200">
                <a:solidFill>
                  <a:srgbClr val="000000"/>
                </a:solidFill>
                <a:latin typeface="Times New Roman" panose="02020603050405020304" pitchFamily="18" charset="0"/>
                <a:cs typeface="Times New Roman" panose="02020603050405020304" pitchFamily="18" charset="0"/>
              </a:rPr>
              <a:t>蜂蜡的内能</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不变</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405108" y="236966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87386" y="3203314"/>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47980" y="3631046"/>
            <a:ext cx="17317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4820" y="4012209"/>
            <a:ext cx="17317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36723" y="4406668"/>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14328" y="4809814"/>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P spid="10" grpId="0" bldLvl="0" animBg="1"/>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497936"/>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温度计的读数首先看示数在</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的上方还是下方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然后注意温度计最小分度值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最后进行读数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从图中可以看出此刻示数在</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且最小分度值是</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故读数是</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晶体熔化特点是继续吸热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由于冰的比热容比水的比热容小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所以在加热时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水温度上升比较慢。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液体沸腾必须满足两个条件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达到沸点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继续吸热。烧杯的水处于沸腾过程中继续吸热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温度保持在</a:t>
            </a:r>
            <a:r>
              <a:rPr lang="en-US" altLang="zh-CN" sz="2200">
                <a:solidFill>
                  <a:srgbClr val="000000"/>
                </a:solidFill>
                <a:latin typeface="Times New Roman" panose="02020603050405020304" pitchFamily="18" charset="0"/>
                <a:cs typeface="Times New Roman" panose="02020603050405020304" pitchFamily="18" charset="0"/>
              </a:rPr>
              <a:t>98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把试管内的水加热到</a:t>
            </a:r>
            <a:r>
              <a:rPr lang="en-US" altLang="zh-CN" sz="2200">
                <a:solidFill>
                  <a:srgbClr val="000000"/>
                </a:solidFill>
                <a:latin typeface="Times New Roman" panose="02020603050405020304" pitchFamily="18" charset="0"/>
                <a:cs typeface="Times New Roman" panose="02020603050405020304" pitchFamily="18" charset="0"/>
              </a:rPr>
              <a:t>98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时不再放出热量给试管内的水吸收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所以试管内的水无法沸腾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蜂蜡已经与烧杯中的水达到热平衡状态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无法继续吸热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故蜂蜡的内能不变。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61476"/>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实验中宜选用</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碎冰</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较大的冰块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碎冰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装有碎冰的大试管直接放置在空气中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不用酒精灯加热。这样做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不但能使大试管均匀受热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而且冰的温度升高较</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慢</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便于记录各个时刻的温度。在课堂上由于时间有限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常用酒精灯加热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不能直接用酒精加热是因为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大试管受热不均匀</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为了使烧杯内各部分受热均匀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还需要进行的操作是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采用水浴加热并用搅拌棒搅拌</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3969131"/>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大冰块熔化比较慢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实验中使用碎冰块节约熔化的时间。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实验中如果不用酒精灯加热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碎冰能熔化但熔化时间较长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冰的温度升高太慢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如果直接用酒精灯加热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试管会受热不均匀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通常采用水浴加热并不断用搅拌棒搅拌烧杯中的水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这样可以使试管均匀受热。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387040" y="1165579"/>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141939" y="196805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41467" y="2770996"/>
            <a:ext cx="230498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74379" y="3186841"/>
            <a:ext cx="209543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52782" y="3578907"/>
            <a:ext cx="17317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8" grpId="0" bldLvl="0" animBg="1"/>
      <p:bldP spid="9" grpId="0" bldLvl="0" animBg="1"/>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266205" y="2032482"/>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探究水的</a:t>
            </a:r>
            <a:r>
              <a:rPr lang="zh-CN" altLang="zh-CN" sz="2200" b="1" smtClean="0">
                <a:solidFill>
                  <a:srgbClr val="000000"/>
                </a:solidFill>
                <a:latin typeface="Times New Roman" panose="02020603050405020304" pitchFamily="18" charset="0"/>
                <a:cs typeface="Times New Roman" panose="02020603050405020304" pitchFamily="18" charset="0"/>
              </a:rPr>
              <a:t>沸腾</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组装器材顺序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在烧杯上加纸板的作用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温度计的使用和读数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气泡的变化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缩短加热时间的方法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分析数据和图象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绘制沸腾温度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总结水的沸腾特点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沸点及其与气压的关系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cs typeface="Times New Roman" panose="02020603050405020304" pitchFamily="18" charset="0"/>
              </a:rPr>
              <a:t>实验装置的改进与评价</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水</a:t>
            </a:r>
            <a:r>
              <a:rPr lang="zh-CN" altLang="zh-CN" sz="2200">
                <a:solidFill>
                  <a:srgbClr val="000000"/>
                </a:solidFill>
                <a:latin typeface="Times New Roman" panose="02020603050405020304" pitchFamily="18" charset="0"/>
                <a:cs typeface="Times New Roman" panose="02020603050405020304" pitchFamily="18" charset="0"/>
              </a:rPr>
              <a:t>沸腾过程中产生大量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p:nvPr/>
        </p:nvPicPr>
        <p:blipFill>
          <a:blip r:embed="rId4"/>
          <a:stretch>
            <a:fillRect/>
          </a:stretch>
        </p:blipFill>
        <p:spPr>
          <a:xfrm>
            <a:off x="7649732" y="3809822"/>
            <a:ext cx="287462" cy="293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268760"/>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探究水沸腾时温度变化的特点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某组同学用如图甲所示实验装置进行了两次实验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并根据实验数据绘制了如图乙所示的图象。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401454" y="2549659"/>
          <a:ext cx="7389091" cy="2766705"/>
        </p:xfrm>
        <a:graphic>
          <a:graphicData uri="http://schemas.openxmlformats.org/presentationml/2006/ole">
            <mc:AlternateContent xmlns:mc="http://schemas.openxmlformats.org/markup-compatibility/2006">
              <mc:Choice xmlns:v="urn:schemas-microsoft-com:vml" Requires="v">
                <p:oleObj spid="_x0000_s16392" name="文档" r:id="rId6" imgW="3839210" imgH="1438910" progId="Word.Document.12">
                  <p:embed/>
                </p:oleObj>
              </mc:Choice>
              <mc:Fallback>
                <p:oleObj name="文档" r:id="rId6" imgW="3839210" imgH="1438910" progId="Word.Document.12">
                  <p:embed/>
                  <p:pic>
                    <p:nvPicPr>
                      <p:cNvPr id="0" name="图片 16388"/>
                      <p:cNvPicPr/>
                      <p:nvPr/>
                    </p:nvPicPr>
                    <p:blipFill>
                      <a:blip r:embed="rId7"/>
                      <a:stretch>
                        <a:fillRect/>
                      </a:stretch>
                    </p:blipFill>
                    <p:spPr>
                      <a:xfrm>
                        <a:off x="2401454" y="2549659"/>
                        <a:ext cx="7389091" cy="276670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安装图甲所示的器材时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温度计的玻璃泡应该</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浸没</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不要碰到烧杯的底部或侧壁。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从实验中可以看到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水沸腾时形成的大量气泡不断上升、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变大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到水面破裂开来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里面的水蒸气散发到空气中。水蒸气引起的烫伤往往比开水烫伤更严重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这是因为水蒸气和开水的温度虽然差不多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但是水蒸气</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液化要放出大量的热</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所以实验时要注意安全。</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分析图乙中的图线可知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第一次实验和第二次实验所用水的质量之比是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i="1" u="sng">
                <a:solidFill>
                  <a:srgbClr val="FF0000"/>
                </a:solidFill>
                <a:uFill>
                  <a:solidFill>
                    <a:srgbClr val="000000"/>
                  </a:solidFill>
                </a:uFill>
                <a:latin typeface="NEU-BZ-S92"/>
                <a:cs typeface="宋体" panose="02010600030101010101" pitchFamily="2" charset="-122"/>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121886" y="1792869"/>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480376" y="2606468"/>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45720" y="3007343"/>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29901" y="3809093"/>
            <a:ext cx="253548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42403" y="5002785"/>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9" grpId="0" bldLvl="0" animBg="1"/>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340768"/>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温度计使用时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玻璃泡要浸没在水中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不要碰到烧杯的底部或侧壁。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当水沸腾时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水中形成大量的气泡上升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破裂开来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里面的水蒸气散发到空气中。水蒸气引起的烫伤往往比开水烫伤更严重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这是因为水蒸气和开水的温度虽然差不多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水蒸气遇到相对温度比较低的人体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就会液化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液化要放出大量的热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所以水蒸气烫伤更厉害。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3933056"/>
          <a:ext cx="8128000" cy="1516645"/>
        </p:xfrm>
        <a:graphic>
          <a:graphicData uri="http://schemas.openxmlformats.org/presentationml/2006/ole">
            <mc:AlternateContent xmlns:mc="http://schemas.openxmlformats.org/markup-compatibility/2006">
              <mc:Choice xmlns:v="urn:schemas-microsoft-com:vml" Requires="v">
                <p:oleObj spid="_x0000_s18439" name="文档" r:id="rId6" imgW="3839210" imgH="717550" progId="Word.Document.12">
                  <p:embed/>
                </p:oleObj>
              </mc:Choice>
              <mc:Fallback>
                <p:oleObj name="文档" r:id="rId6" imgW="3839210" imgH="717550" progId="Word.Document.12">
                  <p:embed/>
                  <p:pic>
                    <p:nvPicPr>
                      <p:cNvPr id="0" name="图片 18435"/>
                      <p:cNvPicPr/>
                      <p:nvPr/>
                    </p:nvPicPr>
                    <p:blipFill>
                      <a:blip r:embed="rId7"/>
                      <a:stretch>
                        <a:fillRect/>
                      </a:stretch>
                    </p:blipFill>
                    <p:spPr>
                      <a:xfrm>
                        <a:off x="2032000" y="3933056"/>
                        <a:ext cx="8128000" cy="151664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8" name="圆角矩形 17">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91544" y="1412776"/>
          <a:ext cx="8128000" cy="2939774"/>
        </p:xfrm>
        <a:graphic>
          <a:graphicData uri="http://schemas.openxmlformats.org/presentationml/2006/ole">
            <mc:AlternateContent xmlns:mc="http://schemas.openxmlformats.org/markup-compatibility/2006">
              <mc:Choice xmlns:v="urn:schemas-microsoft-com:vml" Requires="v">
                <p:oleObj spid="_x0000_s3080" name="文档" r:id="rId8" imgW="3921125" imgH="1418590" progId="Word.Document.12">
                  <p:embed/>
                </p:oleObj>
              </mc:Choice>
              <mc:Fallback>
                <p:oleObj name="文档" r:id="rId8" imgW="3921125" imgH="1418590" progId="Word.Document.12">
                  <p:embed/>
                  <p:pic>
                    <p:nvPicPr>
                      <p:cNvPr id="0" name="图片 3076"/>
                      <p:cNvPicPr/>
                      <p:nvPr/>
                    </p:nvPicPr>
                    <p:blipFill>
                      <a:blip r:embed="rId9"/>
                      <a:stretch>
                        <a:fillRect/>
                      </a:stretch>
                    </p:blipFill>
                    <p:spPr>
                      <a:xfrm>
                        <a:off x="1991544" y="1412776"/>
                        <a:ext cx="8128000" cy="2939774"/>
                      </a:xfrm>
                      <a:prstGeom prst="rect">
                        <a:avLst/>
                      </a:prstGeom>
                    </p:spPr>
                  </p:pic>
                </p:oleObj>
              </mc:Fallback>
            </mc:AlternateContent>
          </a:graphicData>
        </a:graphic>
      </p:graphicFrame>
      <p:sp>
        <p:nvSpPr>
          <p:cNvPr id="5" name="矩形 4"/>
          <p:cNvSpPr>
            <a:spLocks noChangeAspect="1"/>
          </p:cNvSpPr>
          <p:nvPr/>
        </p:nvSpPr>
        <p:spPr>
          <a:xfrm>
            <a:off x="2032000" y="3933056"/>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特别提示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关于温度计的读数需要注意三个方面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一是温度计的刻度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即明确温度计的量程和分度值。二是正确判断温度计玻璃管内液面的位置。三是正确读数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读数时先找零刻度线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判断方法为越向上刻度越大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则零刻度线在下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越向下刻度越大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则零刻度线在上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若液面在零刻度线以上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则应从零刻度线往上读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若液面在零刻度线以下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则应从零刻度线往下读。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334356" y="1518242"/>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20309" y="1511767"/>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74743" y="191343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76997" y="2320626"/>
            <a:ext cx="119164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56040" y="232950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41811" y="3098480"/>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275200" y="311380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43414"/>
            <a:ext cx="8128000" cy="120713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由图乙可知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水的沸点为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98</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温度计的示数将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不变</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由表格可知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本次实验应选用测温物质为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水银</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的温度计。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2204864"/>
          <a:ext cx="8128000" cy="1865498"/>
        </p:xfrm>
        <a:graphic>
          <a:graphicData uri="http://schemas.openxmlformats.org/presentationml/2006/ole">
            <mc:AlternateContent xmlns:mc="http://schemas.openxmlformats.org/markup-compatibility/2006">
              <mc:Choice xmlns:v="urn:schemas-microsoft-com:vml" Requires="v">
                <p:oleObj spid="_x0000_s17420" name="文档" r:id="rId6" imgW="3895090" imgH="894715" progId="Word.Document.12">
                  <p:embed/>
                </p:oleObj>
              </mc:Choice>
              <mc:Fallback>
                <p:oleObj name="文档" r:id="rId6" imgW="3895090" imgH="894715" progId="Word.Document.12">
                  <p:embed/>
                  <p:pic>
                    <p:nvPicPr>
                      <p:cNvPr id="0" name="图片 17415"/>
                      <p:cNvPicPr/>
                      <p:nvPr/>
                    </p:nvPicPr>
                    <p:blipFill>
                      <a:blip r:embed="rId7"/>
                      <a:stretch>
                        <a:fillRect/>
                      </a:stretch>
                    </p:blipFill>
                    <p:spPr>
                      <a:xfrm>
                        <a:off x="2032000" y="2204864"/>
                        <a:ext cx="8128000" cy="1865498"/>
                      </a:xfrm>
                      <a:prstGeom prst="rect">
                        <a:avLst/>
                      </a:prstGeom>
                    </p:spPr>
                  </p:pic>
                </p:oleObj>
              </mc:Fallback>
            </mc:AlternateContent>
          </a:graphicData>
        </a:graphic>
      </p:graphicFrame>
      <p:sp>
        <p:nvSpPr>
          <p:cNvPr id="6" name="矩形 5"/>
          <p:cNvSpPr>
            <a:spLocks noChangeAspect="1"/>
          </p:cNvSpPr>
          <p:nvPr/>
        </p:nvSpPr>
        <p:spPr>
          <a:xfrm>
            <a:off x="2032000" y="3575013"/>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实验小组观察到水沸腾前和水沸腾时水中气泡的情况如图所示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是水在沸腾时的情况。</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401454" y="4443592"/>
          <a:ext cx="7389091" cy="1149482"/>
        </p:xfrm>
        <a:graphic>
          <a:graphicData uri="http://schemas.openxmlformats.org/presentationml/2006/ole">
            <mc:AlternateContent xmlns:mc="http://schemas.openxmlformats.org/markup-compatibility/2006">
              <mc:Choice xmlns:v="urn:schemas-microsoft-com:vml" Requires="v">
                <p:oleObj spid="_x0000_s17421" name="文档" r:id="rId9" imgW="3839210" imgH="598805" progId="Word.Document.12">
                  <p:embed/>
                </p:oleObj>
              </mc:Choice>
              <mc:Fallback>
                <p:oleObj name="文档" r:id="rId9" imgW="3839210" imgH="598805" progId="Word.Document.12">
                  <p:embed/>
                  <p:pic>
                    <p:nvPicPr>
                      <p:cNvPr id="0" name="图片 17416"/>
                      <p:cNvPicPr/>
                      <p:nvPr/>
                    </p:nvPicPr>
                    <p:blipFill>
                      <a:blip r:embed="rId10"/>
                      <a:stretch>
                        <a:fillRect/>
                      </a:stretch>
                    </p:blipFill>
                    <p:spPr>
                      <a:xfrm>
                        <a:off x="2401454" y="4443592"/>
                        <a:ext cx="7389091" cy="1149482"/>
                      </a:xfrm>
                      <a:prstGeom prst="rect">
                        <a:avLst/>
                      </a:prstGeom>
                    </p:spPr>
                  </p:pic>
                </p:oleObj>
              </mc:Fallback>
            </mc:AlternateContent>
          </a:graphicData>
        </a:graphic>
      </p:graphicFrame>
      <p:sp>
        <p:nvSpPr>
          <p:cNvPr id="8" name="矩形 7"/>
          <p:cNvSpPr>
            <a:spLocks noChangeAspect="1"/>
          </p:cNvSpPr>
          <p:nvPr/>
        </p:nvSpPr>
        <p:spPr>
          <a:xfrm>
            <a:off x="2032000" y="5593074"/>
            <a:ext cx="8128000" cy="120713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加热时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烧杯上方会出现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液化</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实验中为了减少从开始加热到沸腾所用的时间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可以采取的措施是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减少水的质量或选用温水</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写出一种即可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6568883" y="1096177"/>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73841" y="148687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45093" y="1845870"/>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26889" y="404958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44072" y="567006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5049" y="6402110"/>
            <a:ext cx="30679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4" grpId="0" bldLvl="0" animBg="1"/>
      <p:bldP spid="1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a:t>
            </a:r>
            <a:r>
              <a:rPr lang="zh-CN" altLang="en-US" sz="1400">
                <a:solidFill>
                  <a:schemeClr val="bg1">
                    <a:lumMod val="65000"/>
                  </a:schemeClr>
                </a:solidFill>
                <a:latin typeface="黑体" panose="02010609060101010101" pitchFamily="2" charset="-122"/>
                <a:ea typeface="黑体" panose="02010609060101010101" pitchFamily="2" charset="-122"/>
              </a:rPr>
              <a:t>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9" name="矩形 8"/>
          <p:cNvSpPr>
            <a:spLocks noChangeAspect="1"/>
          </p:cNvSpPr>
          <p:nvPr/>
        </p:nvSpPr>
        <p:spPr>
          <a:xfrm>
            <a:off x="2032000" y="1911735"/>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水的沸点是</a:t>
            </a:r>
            <a:r>
              <a:rPr lang="en-US" altLang="zh-CN" sz="2200">
                <a:solidFill>
                  <a:srgbClr val="000000"/>
                </a:solidFill>
                <a:latin typeface="Times New Roman" panose="02020603050405020304" pitchFamily="18" charset="0"/>
                <a:cs typeface="Times New Roman" panose="02020603050405020304" pitchFamily="18" charset="0"/>
              </a:rPr>
              <a:t>98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水在沸腾过程中吸热但温度保持不变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温度计的示数将不变。</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从实验中的数据来看最高温度要达到</a:t>
            </a:r>
            <a:r>
              <a:rPr lang="en-US" altLang="zh-CN" sz="2200">
                <a:solidFill>
                  <a:srgbClr val="000000"/>
                </a:solidFill>
                <a:latin typeface="Times New Roman" panose="02020603050405020304" pitchFamily="18" charset="0"/>
                <a:cs typeface="Times New Roman" panose="02020603050405020304" pitchFamily="18" charset="0"/>
              </a:rPr>
              <a:t>98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如果是酒精温度计的话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温度计会损坏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所以应选水银温度计。</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水沸腾前冒出的气泡是水中溶解的气体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气泡在上升时遇到冷水时体积会变小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而沸腾的气泡是周围的水不断向气泡内汽化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同时上升过程水的压强变小了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气泡的体积变大了。</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烧杯上方会出现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是水蒸气液化而形成的。</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减小加热的时间最好的办法就是用少量的水实验或选用温水实验。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96752"/>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六种物态</a:t>
            </a:r>
            <a:r>
              <a:rPr lang="zh-CN" altLang="zh-CN" sz="2200" b="1" smtClean="0">
                <a:solidFill>
                  <a:srgbClr val="000000"/>
                </a:solidFill>
                <a:latin typeface="Times New Roman" panose="02020603050405020304" pitchFamily="18" charset="0"/>
                <a:cs typeface="Times New Roman" panose="02020603050405020304" pitchFamily="18" charset="0"/>
              </a:rPr>
              <a:t>变化</a:t>
            </a:r>
            <a:endParaRPr lang="zh-CN" altLang="en-US" sz="2200"/>
          </a:p>
        </p:txBody>
      </p:sp>
      <p:graphicFrame>
        <p:nvGraphicFramePr>
          <p:cNvPr id="3" name="对象 2"/>
          <p:cNvGraphicFramePr>
            <a:graphicFrameLocks noChangeAspect="1"/>
          </p:cNvGraphicFramePr>
          <p:nvPr/>
        </p:nvGraphicFramePr>
        <p:xfrm>
          <a:off x="2032000" y="1695350"/>
          <a:ext cx="8128000" cy="5241024"/>
        </p:xfrm>
        <a:graphic>
          <a:graphicData uri="http://schemas.openxmlformats.org/presentationml/2006/ole">
            <mc:AlternateContent xmlns:mc="http://schemas.openxmlformats.org/markup-compatibility/2006">
              <mc:Choice xmlns:v="urn:schemas-microsoft-com:vml" Requires="v">
                <p:oleObj spid="_x0000_s4104" name="文档" r:id="rId8" imgW="3948430" imgH="2546350" progId="Word.Document.12">
                  <p:embed/>
                </p:oleObj>
              </mc:Choice>
              <mc:Fallback>
                <p:oleObj name="文档" r:id="rId8" imgW="3948430" imgH="2546350" progId="Word.Document.12">
                  <p:embed/>
                  <p:pic>
                    <p:nvPicPr>
                      <p:cNvPr id="0" name="图片 4100"/>
                      <p:cNvPicPr/>
                      <p:nvPr/>
                    </p:nvPicPr>
                    <p:blipFill>
                      <a:blip r:embed="rId9"/>
                      <a:stretch>
                        <a:fillRect/>
                      </a:stretch>
                    </p:blipFill>
                    <p:spPr>
                      <a:xfrm>
                        <a:off x="2032000" y="1695350"/>
                        <a:ext cx="8128000" cy="5241024"/>
                      </a:xfrm>
                      <a:prstGeom prst="rect">
                        <a:avLst/>
                      </a:prstGeom>
                    </p:spPr>
                  </p:pic>
                </p:oleObj>
              </mc:Fallback>
            </mc:AlternateContent>
          </a:graphicData>
        </a:graphic>
      </p:graphicFrame>
      <p:sp>
        <p:nvSpPr>
          <p:cNvPr id="8" name="矩形 7"/>
          <p:cNvSpPr/>
          <p:nvPr/>
        </p:nvSpPr>
        <p:spPr>
          <a:xfrm>
            <a:off x="3423540" y="252479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34858" y="295538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83703" y="295538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4577" y="371824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34858" y="448078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83703" y="448078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05322" y="525712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825603" y="6019665"/>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74448" y="6019665"/>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P spid="19" grpId="0" bldLvl="0" animBg="1"/>
      <p:bldP spid="20" grpId="0" bldLvl="0" animBg="1"/>
      <p:bldP spid="21" grpId="0" bldLvl="0" animBg="1"/>
      <p:bldP spid="22" grpId="0" bldLvl="0" animBg="1"/>
      <p:bldP spid="2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613486"/>
            <a:ext cx="15798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熔化和</a:t>
            </a:r>
            <a:r>
              <a:rPr lang="zh-CN" altLang="zh-CN" sz="2200" b="1" smtClean="0">
                <a:solidFill>
                  <a:srgbClr val="000000"/>
                </a:solidFill>
                <a:latin typeface="Times New Roman" panose="02020603050405020304" pitchFamily="18" charset="0"/>
                <a:cs typeface="Times New Roman" panose="02020603050405020304" pitchFamily="18" charset="0"/>
              </a:rPr>
              <a:t>凝固</a:t>
            </a:r>
            <a:endParaRPr lang="zh-CN" altLang="en-US" sz="2200"/>
          </a:p>
        </p:txBody>
      </p:sp>
      <p:graphicFrame>
        <p:nvGraphicFramePr>
          <p:cNvPr id="3" name="对象 2"/>
          <p:cNvGraphicFramePr>
            <a:graphicFrameLocks noChangeAspect="1"/>
          </p:cNvGraphicFramePr>
          <p:nvPr/>
        </p:nvGraphicFramePr>
        <p:xfrm>
          <a:off x="2032000" y="2132856"/>
          <a:ext cx="8128000" cy="3823772"/>
        </p:xfrm>
        <a:graphic>
          <a:graphicData uri="http://schemas.openxmlformats.org/presentationml/2006/ole">
            <mc:AlternateContent xmlns:mc="http://schemas.openxmlformats.org/markup-compatibility/2006">
              <mc:Choice xmlns:v="urn:schemas-microsoft-com:vml" Requires="v">
                <p:oleObj spid="_x0000_s5128" name="文档" r:id="rId8" imgW="3895090" imgH="1833245" progId="Word.Document.12">
                  <p:embed/>
                </p:oleObj>
              </mc:Choice>
              <mc:Fallback>
                <p:oleObj name="文档" r:id="rId8" imgW="3895090" imgH="1833245" progId="Word.Document.12">
                  <p:embed/>
                  <p:pic>
                    <p:nvPicPr>
                      <p:cNvPr id="0" name="图片 5124"/>
                      <p:cNvPicPr/>
                      <p:nvPr/>
                    </p:nvPicPr>
                    <p:blipFill>
                      <a:blip r:embed="rId9"/>
                      <a:stretch>
                        <a:fillRect/>
                      </a:stretch>
                    </p:blipFill>
                    <p:spPr>
                      <a:xfrm>
                        <a:off x="2032000" y="2132856"/>
                        <a:ext cx="8128000" cy="3823772"/>
                      </a:xfrm>
                      <a:prstGeom prst="rect">
                        <a:avLst/>
                      </a:prstGeom>
                    </p:spPr>
                  </p:pic>
                </p:oleObj>
              </mc:Fallback>
            </mc:AlternateContent>
          </a:graphicData>
        </a:graphic>
      </p:graphicFrame>
      <p:sp>
        <p:nvSpPr>
          <p:cNvPr id="8" name="矩形 7"/>
          <p:cNvSpPr/>
          <p:nvPr/>
        </p:nvSpPr>
        <p:spPr>
          <a:xfrm>
            <a:off x="6219234" y="299695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07439" y="299695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06293" y="429395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94498" y="429395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207568" y="1273589"/>
          <a:ext cx="7511761" cy="5598103"/>
        </p:xfrm>
        <a:graphic>
          <a:graphicData uri="http://schemas.openxmlformats.org/presentationml/2006/ole">
            <mc:AlternateContent xmlns:mc="http://schemas.openxmlformats.org/markup-compatibility/2006">
              <mc:Choice xmlns:v="urn:schemas-microsoft-com:vml" Requires="v">
                <p:oleObj spid="_x0000_s6152" name="文档" r:id="rId8" imgW="5955665" imgH="4445635" progId="Word.Document.12">
                  <p:embed/>
                </p:oleObj>
              </mc:Choice>
              <mc:Fallback>
                <p:oleObj name="文档" r:id="rId8" imgW="5955665" imgH="4445635" progId="Word.Document.12">
                  <p:embed/>
                  <p:pic>
                    <p:nvPicPr>
                      <p:cNvPr id="0" name="图片 6148"/>
                      <p:cNvPicPr/>
                      <p:nvPr/>
                    </p:nvPicPr>
                    <p:blipFill>
                      <a:blip r:embed="rId9"/>
                      <a:stretch>
                        <a:fillRect/>
                      </a:stretch>
                    </p:blipFill>
                    <p:spPr>
                      <a:xfrm>
                        <a:off x="2207568" y="1273589"/>
                        <a:ext cx="7511761" cy="559810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63552" y="1124744"/>
            <a:ext cx="15798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汽化和</a:t>
            </a:r>
            <a:r>
              <a:rPr lang="zh-CN" altLang="zh-CN" sz="2200" b="1" smtClean="0">
                <a:solidFill>
                  <a:srgbClr val="000000"/>
                </a:solidFill>
                <a:latin typeface="Times New Roman" panose="02020603050405020304" pitchFamily="18" charset="0"/>
                <a:cs typeface="Times New Roman" panose="02020603050405020304" pitchFamily="18" charset="0"/>
              </a:rPr>
              <a:t>液化</a:t>
            </a:r>
            <a:endParaRPr lang="zh-CN" altLang="en-US" sz="2200"/>
          </a:p>
        </p:txBody>
      </p:sp>
      <p:sp>
        <p:nvSpPr>
          <p:cNvPr id="4" name="矩形 3"/>
          <p:cNvSpPr>
            <a:spLocks noChangeAspect="1"/>
          </p:cNvSpPr>
          <p:nvPr/>
        </p:nvSpPr>
        <p:spPr>
          <a:xfrm>
            <a:off x="2032000" y="1623342"/>
            <a:ext cx="26276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蒸发与沸腾的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区别</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2121940"/>
          <a:ext cx="8128000" cy="4214396"/>
        </p:xfrm>
        <a:graphic>
          <a:graphicData uri="http://schemas.openxmlformats.org/presentationml/2006/ole">
            <mc:AlternateContent xmlns:mc="http://schemas.openxmlformats.org/markup-compatibility/2006">
              <mc:Choice xmlns:v="urn:schemas-microsoft-com:vml" Requires="v">
                <p:oleObj spid="_x0000_s7176" name="文档" r:id="rId8" imgW="3948430" imgH="2048510" progId="Word.Document.12">
                  <p:embed/>
                </p:oleObj>
              </mc:Choice>
              <mc:Fallback>
                <p:oleObj name="文档" r:id="rId8" imgW="3948430" imgH="2048510" progId="Word.Document.12">
                  <p:embed/>
                  <p:pic>
                    <p:nvPicPr>
                      <p:cNvPr id="0" name="图片 7172"/>
                      <p:cNvPicPr/>
                      <p:nvPr/>
                    </p:nvPicPr>
                    <p:blipFill>
                      <a:blip r:embed="rId9"/>
                      <a:stretch>
                        <a:fillRect/>
                      </a:stretch>
                    </p:blipFill>
                    <p:spPr>
                      <a:xfrm>
                        <a:off x="2032000" y="2121940"/>
                        <a:ext cx="8128000" cy="4214396"/>
                      </a:xfrm>
                      <a:prstGeom prst="rect">
                        <a:avLst/>
                      </a:prstGeom>
                    </p:spPr>
                  </p:pic>
                </p:oleObj>
              </mc:Fallback>
            </mc:AlternateContent>
          </a:graphicData>
        </a:graphic>
      </p:graphicFrame>
      <p:sp>
        <p:nvSpPr>
          <p:cNvPr id="11" name="矩形 10"/>
          <p:cNvSpPr>
            <a:spLocks noChangeAspect="1"/>
          </p:cNvSpPr>
          <p:nvPr/>
        </p:nvSpPr>
        <p:spPr>
          <a:xfrm>
            <a:off x="2032000" y="5837738"/>
            <a:ext cx="26162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气体液化的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方法</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6237312"/>
            <a:ext cx="3896360" cy="49720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降低温度。</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压缩体积</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4026046" y="3838788"/>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049878" y="3838788"/>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60971" y="4270702"/>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45978" y="4680835"/>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237466" y="4693504"/>
            <a:ext cx="144189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31079" y="5252977"/>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604613" y="5259503"/>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9"/>
                                        </p:tgtEl>
                                      </p:cBhvr>
                                    </p:animEffect>
                                    <p:set>
                                      <p:cBhvr>
                                        <p:cTn id="30" dur="1" fill="hold">
                                          <p:stCondLst>
                                            <p:cond delay="499"/>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8" grpId="0" bldLvl="0" animBg="1"/>
      <p:bldP spid="19"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1919536" y="1196752"/>
          <a:ext cx="8128000" cy="625490"/>
        </p:xfrm>
        <a:graphic>
          <a:graphicData uri="http://schemas.openxmlformats.org/presentationml/2006/ole">
            <mc:AlternateContent xmlns:mc="http://schemas.openxmlformats.org/markup-compatibility/2006">
              <mc:Choice xmlns:v="urn:schemas-microsoft-com:vml" Requires="v">
                <p:oleObj spid="_x0000_s8204" name="文档" r:id="rId8" imgW="3839210" imgH="295910" progId="Word.Document.12">
                  <p:embed/>
                </p:oleObj>
              </mc:Choice>
              <mc:Fallback>
                <p:oleObj name="文档" r:id="rId8" imgW="3839210" imgH="295910" progId="Word.Document.12">
                  <p:embed/>
                  <p:pic>
                    <p:nvPicPr>
                      <p:cNvPr id="0" name="图片 8199"/>
                      <p:cNvPicPr/>
                      <p:nvPr/>
                    </p:nvPicPr>
                    <p:blipFill>
                      <a:blip r:embed="rId9"/>
                      <a:stretch>
                        <a:fillRect/>
                      </a:stretch>
                    </p:blipFill>
                    <p:spPr>
                      <a:xfrm>
                        <a:off x="1919536" y="1196752"/>
                        <a:ext cx="8128000" cy="62549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1868736" y="1940184"/>
          <a:ext cx="8229600" cy="5695950"/>
        </p:xfrm>
        <a:graphic>
          <a:graphicData uri="http://schemas.openxmlformats.org/presentationml/2006/ole">
            <mc:AlternateContent xmlns:mc="http://schemas.openxmlformats.org/markup-compatibility/2006">
              <mc:Choice xmlns:v="urn:schemas-microsoft-com:vml" Requires="v">
                <p:oleObj spid="_x0000_s8205" name="文档" r:id="rId11" imgW="6137275" imgH="4259580" progId="Word.Document.12">
                  <p:embed/>
                </p:oleObj>
              </mc:Choice>
              <mc:Fallback>
                <p:oleObj name="文档" r:id="rId11" imgW="6137275" imgH="4259580" progId="Word.Document.12">
                  <p:embed/>
                  <p:pic>
                    <p:nvPicPr>
                      <p:cNvPr id="0" name="图片 8200"/>
                      <p:cNvPicPr/>
                      <p:nvPr/>
                    </p:nvPicPr>
                    <p:blipFill>
                      <a:blip r:embed="rId12"/>
                      <a:stretch>
                        <a:fillRect/>
                      </a:stretch>
                    </p:blipFill>
                    <p:spPr>
                      <a:xfrm>
                        <a:off x="1868736" y="1940184"/>
                        <a:ext cx="8229600" cy="5695950"/>
                      </a:xfrm>
                      <a:prstGeom prst="rect">
                        <a:avLst/>
                      </a:prstGeom>
                    </p:spPr>
                  </p:pic>
                </p:oleObj>
              </mc:Fallback>
            </mc:AlternateContent>
          </a:graphicData>
        </a:graphic>
      </p:graphicFrame>
      <p:sp>
        <p:nvSpPr>
          <p:cNvPr id="8" name="矩形 7"/>
          <p:cNvSpPr/>
          <p:nvPr/>
        </p:nvSpPr>
        <p:spPr>
          <a:xfrm>
            <a:off x="7968208" y="257443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29123" y="4417059"/>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33481" y="4762117"/>
            <a:ext cx="813911"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025899" y="5187636"/>
            <a:ext cx="89530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349951" y="5794480"/>
            <a:ext cx="247197"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443370" y="6061394"/>
            <a:ext cx="247197"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P spid="14" grpId="0" bldLvl="0" animBg="1"/>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91544" y="1268760"/>
          <a:ext cx="8128000" cy="5241024"/>
        </p:xfrm>
        <a:graphic>
          <a:graphicData uri="http://schemas.openxmlformats.org/presentationml/2006/ole">
            <mc:AlternateContent xmlns:mc="http://schemas.openxmlformats.org/markup-compatibility/2006">
              <mc:Choice xmlns:v="urn:schemas-microsoft-com:vml" Requires="v">
                <p:oleObj spid="_x0000_s9224" name="文档" r:id="rId8" imgW="3948430" imgH="2545080" progId="Word.Document.12">
                  <p:embed/>
                </p:oleObj>
              </mc:Choice>
              <mc:Fallback>
                <p:oleObj name="文档" r:id="rId8" imgW="3948430" imgH="2545080" progId="Word.Document.12">
                  <p:embed/>
                  <p:pic>
                    <p:nvPicPr>
                      <p:cNvPr id="0" name="图片 9220"/>
                      <p:cNvPicPr/>
                      <p:nvPr/>
                    </p:nvPicPr>
                    <p:blipFill>
                      <a:blip r:embed="rId9"/>
                      <a:stretch>
                        <a:fillRect/>
                      </a:stretch>
                    </p:blipFill>
                    <p:spPr>
                      <a:xfrm>
                        <a:off x="1991544" y="1268760"/>
                        <a:ext cx="8128000" cy="5241024"/>
                      </a:xfrm>
                      <a:prstGeom prst="rect">
                        <a:avLst/>
                      </a:prstGeom>
                    </p:spPr>
                  </p:pic>
                </p:oleObj>
              </mc:Fallback>
            </mc:AlternateContent>
          </a:graphicData>
        </a:graphic>
      </p:graphicFrame>
      <p:sp>
        <p:nvSpPr>
          <p:cNvPr id="7" name="矩形 6"/>
          <p:cNvSpPr/>
          <p:nvPr/>
        </p:nvSpPr>
        <p:spPr>
          <a:xfrm>
            <a:off x="9046870" y="2452061"/>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94538" y="2852936"/>
            <a:ext cx="408341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82956" y="326655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75940" y="441085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984523" y="4817934"/>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213947" y="522920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xit" presetSubtype="4" fill="hold" grpId="0" nodeType="clickEffect">
                                  <p:stCondLst>
                                    <p:cond delay="0"/>
                                  </p:stCondLst>
                                  <p:childTnLst>
                                    <p:animEffect transition="out" filter="wipe(down)">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P spid="13" grpId="0" bldLvl="0" animBg="1"/>
      <p:bldP spid="14"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2234</Words>
  <Application>Microsoft Office PowerPoint</Application>
  <PresentationFormat>自定义</PresentationFormat>
  <Paragraphs>164</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Office 主题</vt:lpstr>
      <vt:lpstr>文档</vt:lpstr>
      <vt:lpstr>第十章　物态变化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第十章　物态变化</dc:title>
  <dc:creator>Administrator</dc:creator>
  <cp:lastModifiedBy>User</cp:lastModifiedBy>
  <cp:revision>3</cp:revision>
  <dcterms:created xsi:type="dcterms:W3CDTF">2019-11-26T04:16:00Z</dcterms:created>
  <dcterms:modified xsi:type="dcterms:W3CDTF">2020-02-08T01:03:48Z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