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png"/><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6.wmf"/><Relationship Id="rId5" Type="http://schemas.openxmlformats.org/officeDocument/2006/relationships/oleObject" Target="../embeddings/oleObject10.bin"/><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9.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4067944" y="915566"/>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816084" y="2715766"/>
            <a:ext cx="3788364" cy="646331"/>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17</a:t>
            </a:r>
            <a:r>
              <a:rPr lang="en-US" altLang="zh-CN"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 </a:t>
            </a:r>
            <a:r>
              <a:rPr lang="zh-CN" altLang="en-US"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欧姆</a:t>
            </a:r>
            <a:r>
              <a:rPr lang="zh-CN" altLang="en-US"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定律</a:t>
            </a:r>
            <a:endParaRPr lang="zh-CN" altLang="en-US"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15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三、电阻测量</a:t>
            </a:r>
          </a:p>
        </p:txBody>
      </p:sp>
      <p:sp>
        <p:nvSpPr>
          <p:cNvPr id="11" name="文本框 10"/>
          <p:cNvSpPr txBox="1"/>
          <p:nvPr/>
        </p:nvSpPr>
        <p:spPr>
          <a:xfrm>
            <a:off x="327025" y="1000691"/>
            <a:ext cx="8746490"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4</a:t>
            </a:r>
            <a:r>
              <a:rPr lang="zh-CN" sz="1800" b="0">
                <a:solidFill>
                  <a:srgbClr val="000000"/>
                </a:solidFill>
                <a:latin typeface="微软雅黑" panose="020B0503020204020204" charset="-122"/>
                <a:ea typeface="微软雅黑" panose="020B0503020204020204" charset="-122"/>
                <a:cs typeface="微软雅黑" panose="020B0503020204020204" charset="-122"/>
              </a:rPr>
              <a:t>）实验步骤：①按实验原理图正确连接实验电路；②电路经检查无误后，闭合开关，调节滑动变阻器的滑片</a:t>
            </a:r>
            <a:r>
              <a:rPr lang="en-US" sz="1800" b="0">
                <a:solidFill>
                  <a:srgbClr val="000000"/>
                </a:solidFill>
                <a:latin typeface="微软雅黑" panose="020B0503020204020204" charset="-122"/>
                <a:ea typeface="微软雅黑" panose="020B0503020204020204" charset="-122"/>
                <a:cs typeface="微软雅黑" panose="020B0503020204020204" charset="-122"/>
              </a:rPr>
              <a:t>P</a:t>
            </a:r>
            <a:r>
              <a:rPr lang="zh-CN" sz="1800" b="0">
                <a:solidFill>
                  <a:srgbClr val="000000"/>
                </a:solidFill>
                <a:latin typeface="微软雅黑" panose="020B0503020204020204" charset="-122"/>
                <a:ea typeface="微软雅黑" panose="020B0503020204020204" charset="-122"/>
                <a:cs typeface="微软雅黑" panose="020B0503020204020204" charset="-122"/>
              </a:rPr>
              <a:t>的位置，使小灯泡两端的电压分别为</a:t>
            </a:r>
            <a:r>
              <a:rPr lang="en-US" sz="1800" b="0">
                <a:solidFill>
                  <a:srgbClr val="00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，观察电流表的示数，每次对应的数值为</a:t>
            </a:r>
            <a:r>
              <a:rPr lang="en-US" sz="1800" b="0">
                <a:solidFill>
                  <a:srgbClr val="00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，分别填入设计的表格中。③根据每次记录的电压值和电流值求出每次对应的电阻值</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，求出它们的平均值</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5</a:t>
            </a:r>
            <a:r>
              <a:rPr lang="zh-CN" sz="1800" b="0">
                <a:solidFill>
                  <a:srgbClr val="000000"/>
                </a:solidFill>
                <a:latin typeface="微软雅黑" panose="020B0503020204020204" charset="-122"/>
                <a:ea typeface="微软雅黑" panose="020B0503020204020204" charset="-122"/>
                <a:cs typeface="微软雅黑" panose="020B0503020204020204" charset="-122"/>
              </a:rPr>
              <a:t>）记录表格</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409771153"/>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三、电阻测量</a:t>
            </a:r>
          </a:p>
        </p:txBody>
      </p:sp>
      <p:graphicFrame>
        <p:nvGraphicFramePr>
          <p:cNvPr id="3" name="表格 2"/>
          <p:cNvGraphicFramePr/>
          <p:nvPr/>
        </p:nvGraphicFramePr>
        <p:xfrm>
          <a:off x="880110" y="1198665"/>
          <a:ext cx="7406640" cy="2017296"/>
        </p:xfrm>
        <a:graphic>
          <a:graphicData uri="http://schemas.openxmlformats.org/drawingml/2006/table">
            <a:tbl>
              <a:tblPr firstRow="1" bandRow="1">
                <a:tableStyleId>{5940675A-B579-460E-94D1-54222C63F5DA}</a:tableStyleId>
              </a:tblPr>
              <a:tblGrid>
                <a:gridCol w="1771015"/>
                <a:gridCol w="1643380"/>
                <a:gridCol w="1995805"/>
                <a:gridCol w="1996440"/>
              </a:tblGrid>
              <a:tr h="392128">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实验序号</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U/V</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I/A</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R/Ω</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1492">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 </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 </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 </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2128">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2</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 </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 </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 </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2128">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3</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 </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 </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 </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9420">
                <a:tc>
                  <a:txBody>
                    <a:bodyPr/>
                    <a:lstStyle/>
                    <a:p>
                      <a:pPr marL="0" indent="0" algn="ctr">
                        <a:buNone/>
                      </a:pPr>
                      <a:r>
                        <a:rPr lang="en-US" sz="1800" b="0">
                          <a:latin typeface="微软雅黑" panose="020B0503020204020204" charset="-122"/>
                          <a:ea typeface="微软雅黑" panose="020B0503020204020204" charset="-122"/>
                          <a:cs typeface="宋体" panose="02010600030101010101" pitchFamily="2" charset="-122"/>
                        </a:rPr>
                        <a:t>待测小灯泡电阻</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p>
                      <a:pPr marL="0" indent="0" algn="l">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R=（R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3</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extLst>
      <p:ext uri="{BB962C8B-B14F-4D97-AF65-F5344CB8AC3E}">
        <p14:creationId xmlns:p14="http://schemas.microsoft.com/office/powerpoint/2010/main" val="149628935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三、电阻测量</a:t>
            </a:r>
          </a:p>
        </p:txBody>
      </p:sp>
      <p:sp>
        <p:nvSpPr>
          <p:cNvPr id="4" name="文本框 3"/>
          <p:cNvSpPr txBox="1"/>
          <p:nvPr/>
        </p:nvSpPr>
        <p:spPr>
          <a:xfrm>
            <a:off x="327025" y="1098086"/>
            <a:ext cx="8723630"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6</a:t>
            </a:r>
            <a:r>
              <a:rPr lang="zh-CN" sz="1800" b="0">
                <a:solidFill>
                  <a:srgbClr val="000000"/>
                </a:solidFill>
                <a:latin typeface="微软雅黑" panose="020B0503020204020204" charset="-122"/>
                <a:ea typeface="微软雅黑" panose="020B0503020204020204" charset="-122"/>
                <a:cs typeface="微软雅黑" panose="020B0503020204020204" charset="-122"/>
              </a:rPr>
              <a:t>）注意事项：</a:t>
            </a:r>
            <a:r>
              <a:rPr lang="zh-CN" sz="1800" b="0">
                <a:latin typeface="微软雅黑" panose="020B0503020204020204" charset="-122"/>
                <a:ea typeface="微软雅黑" panose="020B0503020204020204" charset="-122"/>
                <a:cs typeface="微软雅黑" panose="020B0503020204020204" charset="-122"/>
              </a:rPr>
              <a:t>①器材的选取：电流表所选用量程满偏值要大于电路中的最大电流；滑动变阻器的最大阻值应略大于或接近小灯泡的电阻（效果更明显）；②连接电路时：按照电压表、电流表、滑动变阻器的使用规则，将它们正确地连入电路，在连接的过程中，开关要断开；③进行实验时：闭合开关前，要把滑动变阻器的滑片调到最大阻值处，是电路中的电流最小，以保证电路中灯泡、滑动变阻器、电压表、电流表等仪器的安全；④将每次测量的结果和小灯泡的发光情况记录下来，以便最后分析和总结；⑤分析处理数据，对于测得的各组电流和电压值，计算出相应的电阻，然后比较，找出规律。</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91792240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43002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四、欧姆定律在串并联电路中的应用</a:t>
            </a:r>
          </a:p>
        </p:txBody>
      </p:sp>
      <p:sp>
        <p:nvSpPr>
          <p:cNvPr id="3" name="文本框 2"/>
          <p:cNvSpPr txBox="1"/>
          <p:nvPr/>
        </p:nvSpPr>
        <p:spPr>
          <a:xfrm>
            <a:off x="327026" y="1000691"/>
            <a:ext cx="8689975"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电阻的串联</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）串联电阻的总电阻的阻值比任何一个分电阻的阻值都</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大</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）串联电阻的总电阻的阻值等于各分电阻</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之和</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zh-CN" sz="1800" b="0" baseline="-25000">
                <a:solidFill>
                  <a:srgbClr val="000000"/>
                </a:solidFill>
                <a:latin typeface="微软雅黑" panose="020B0503020204020204" charset="-122"/>
                <a:ea typeface="微软雅黑" panose="020B0503020204020204" charset="-122"/>
                <a:cs typeface="微软雅黑" panose="020B0503020204020204" charset="-122"/>
              </a:rPr>
              <a:t>串</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n</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n</a:t>
            </a:r>
            <a:r>
              <a:rPr lang="zh-CN" sz="1800" b="0">
                <a:solidFill>
                  <a:srgbClr val="000000"/>
                </a:solidFill>
                <a:latin typeface="微软雅黑" panose="020B0503020204020204" charset="-122"/>
                <a:ea typeface="微软雅黑" panose="020B0503020204020204" charset="-122"/>
                <a:cs typeface="微软雅黑" panose="020B0503020204020204" charset="-122"/>
              </a:rPr>
              <a:t>个相同电阻</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zh-CN" sz="1800" b="0">
                <a:solidFill>
                  <a:srgbClr val="000000"/>
                </a:solidFill>
                <a:latin typeface="微软雅黑" panose="020B0503020204020204" charset="-122"/>
                <a:ea typeface="微软雅黑" panose="020B0503020204020204" charset="-122"/>
                <a:cs typeface="微软雅黑" panose="020B0503020204020204" charset="-122"/>
              </a:rPr>
              <a:t>串联时的总电阻为：</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zh-CN" sz="1800" b="0" baseline="-25000">
                <a:solidFill>
                  <a:srgbClr val="000000"/>
                </a:solidFill>
                <a:latin typeface="微软雅黑" panose="020B0503020204020204" charset="-122"/>
                <a:ea typeface="微软雅黑" panose="020B0503020204020204" charset="-122"/>
                <a:cs typeface="微软雅黑" panose="020B0503020204020204" charset="-122"/>
              </a:rPr>
              <a:t>串</a:t>
            </a:r>
            <a:r>
              <a:rPr lang="en-US" sz="1800" b="0">
                <a:solidFill>
                  <a:srgbClr val="000000"/>
                </a:solidFill>
                <a:latin typeface="微软雅黑" panose="020B0503020204020204" charset="-122"/>
                <a:ea typeface="微软雅黑" panose="020B0503020204020204" charset="-122"/>
                <a:cs typeface="微软雅黑" panose="020B0503020204020204" charset="-122"/>
              </a:rPr>
              <a:t>=nR</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电阻的并联</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）并联电阻的总电阻的阻值比任何一个分电阻的阻值都</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小</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27025" y="3591538"/>
            <a:ext cx="8224520" cy="369212"/>
          </a:xfrm>
          <a:prstGeom prst="rect">
            <a:avLst/>
          </a:prstGeom>
          <a:noFill/>
          <a:ln w="9525">
            <a:noFill/>
          </a:ln>
        </p:spPr>
        <p:txBody>
          <a:bodyPr wrap="square">
            <a:spAutoFit/>
          </a:bodyPr>
          <a:lstStyle/>
          <a:p>
            <a:pPr marL="0" indent="0" algn="l"/>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）并联电阻的总电阻倒数等于各分电阻的阻值</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倒数</a:t>
            </a:r>
            <a:r>
              <a:rPr lang="zh-CN" sz="1800" b="0">
                <a:solidFill>
                  <a:srgbClr val="000000"/>
                </a:solidFill>
                <a:latin typeface="微软雅黑" panose="020B0503020204020204" charset="-122"/>
                <a:ea typeface="微软雅黑" panose="020B0503020204020204" charset="-122"/>
                <a:cs typeface="微软雅黑" panose="020B0503020204020204" charset="-122"/>
              </a:rPr>
              <a:t>之和，即：</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4" name="对象 -2147481770"/>
          <p:cNvGraphicFramePr>
            <a:graphicFrameLocks noChangeAspect="1"/>
          </p:cNvGraphicFramePr>
          <p:nvPr/>
        </p:nvGraphicFramePr>
        <p:xfrm>
          <a:off x="6925946" y="3522789"/>
          <a:ext cx="1769745" cy="506075"/>
        </p:xfrm>
        <a:graphic>
          <a:graphicData uri="http://schemas.openxmlformats.org/presentationml/2006/ole">
            <mc:AlternateContent xmlns:mc="http://schemas.openxmlformats.org/markup-compatibility/2006">
              <mc:Choice xmlns:v="urn:schemas-microsoft-com:vml" Requires="v">
                <p:oleObj spid="_x0000_s14338" r:id="rId4" imgW="1459865" imgH="431800" progId="Equation.3">
                  <p:embed/>
                </p:oleObj>
              </mc:Choice>
              <mc:Fallback>
                <p:oleObj r:id="rId4" imgW="1459865" imgH="431800" progId="Equation.3">
                  <p:embed/>
                  <p:pic>
                    <p:nvPicPr>
                      <p:cNvPr id="0" name=""/>
                      <p:cNvPicPr/>
                      <p:nvPr/>
                    </p:nvPicPr>
                    <p:blipFill>
                      <a:blip r:embed="rId5"/>
                      <a:stretch>
                        <a:fillRect/>
                      </a:stretch>
                    </p:blipFill>
                    <p:spPr>
                      <a:xfrm>
                        <a:off x="6925946" y="3522789"/>
                        <a:ext cx="1769745" cy="506075"/>
                      </a:xfrm>
                      <a:prstGeom prst="rect">
                        <a:avLst/>
                      </a:prstGeom>
                      <a:noFill/>
                      <a:ln w="38100">
                        <a:noFill/>
                        <a:miter/>
                      </a:ln>
                    </p:spPr>
                  </p:pic>
                </p:oleObj>
              </mc:Fallback>
            </mc:AlternateContent>
          </a:graphicData>
        </a:graphic>
      </p:graphicFrame>
      <p:sp>
        <p:nvSpPr>
          <p:cNvPr id="9" name="文本框 8"/>
          <p:cNvSpPr txBox="1"/>
          <p:nvPr/>
        </p:nvSpPr>
        <p:spPr>
          <a:xfrm>
            <a:off x="327025" y="4004036"/>
            <a:ext cx="5080000" cy="369212"/>
          </a:xfrm>
          <a:prstGeom prst="rect">
            <a:avLst/>
          </a:prstGeom>
          <a:noFill/>
          <a:ln w="9525">
            <a:noFill/>
          </a:ln>
        </p:spPr>
        <p:txBody>
          <a:bodyPr>
            <a:spAutoFit/>
          </a:bodyPr>
          <a:lstStyle/>
          <a:p>
            <a:pPr marL="0" indent="0" algn="l"/>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n</a:t>
            </a:r>
            <a:r>
              <a:rPr lang="zh-CN" sz="1800" b="0">
                <a:solidFill>
                  <a:srgbClr val="000000"/>
                </a:solidFill>
                <a:latin typeface="微软雅黑" panose="020B0503020204020204" charset="-122"/>
                <a:ea typeface="微软雅黑" panose="020B0503020204020204" charset="-122"/>
                <a:cs typeface="微软雅黑" panose="020B0503020204020204" charset="-122"/>
              </a:rPr>
              <a:t>个相同电阻</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0</a:t>
            </a:r>
            <a:r>
              <a:rPr lang="zh-CN" sz="1800" b="0">
                <a:solidFill>
                  <a:srgbClr val="000000"/>
                </a:solidFill>
                <a:latin typeface="微软雅黑" panose="020B0503020204020204" charset="-122"/>
                <a:ea typeface="微软雅黑" panose="020B0503020204020204" charset="-122"/>
                <a:cs typeface="微软雅黑" panose="020B0503020204020204" charset="-122"/>
              </a:rPr>
              <a:t>串联时的总电阻为：</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10" name="对象 -2147481769"/>
          <p:cNvGraphicFramePr>
            <a:graphicFrameLocks noChangeAspect="1"/>
          </p:cNvGraphicFramePr>
          <p:nvPr/>
        </p:nvGraphicFramePr>
        <p:xfrm>
          <a:off x="4596765" y="3901549"/>
          <a:ext cx="727710" cy="573551"/>
        </p:xfrm>
        <a:graphic>
          <a:graphicData uri="http://schemas.openxmlformats.org/presentationml/2006/ole">
            <mc:AlternateContent xmlns:mc="http://schemas.openxmlformats.org/markup-compatibility/2006">
              <mc:Choice xmlns:v="urn:schemas-microsoft-com:vml" Requires="v">
                <p:oleObj spid="_x0000_s14339" r:id="rId6" imgW="482600" imgH="393700" progId="Equation.3">
                  <p:embed/>
                </p:oleObj>
              </mc:Choice>
              <mc:Fallback>
                <p:oleObj r:id="rId6" imgW="482600" imgH="393700" progId="Equation.3">
                  <p:embed/>
                  <p:pic>
                    <p:nvPicPr>
                      <p:cNvPr id="0" name=""/>
                      <p:cNvPicPr/>
                      <p:nvPr/>
                    </p:nvPicPr>
                    <p:blipFill>
                      <a:blip r:embed="rId7"/>
                      <a:stretch>
                        <a:fillRect/>
                      </a:stretch>
                    </p:blipFill>
                    <p:spPr>
                      <a:xfrm>
                        <a:off x="4596765" y="3901549"/>
                        <a:ext cx="727710" cy="573551"/>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26969969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000" fill="hold">
                                          <p:stCondLst>
                                            <p:cond delay="0"/>
                                          </p:stCondLst>
                                        </p:cTn>
                                        <p:tgtEl>
                                          <p:spTgt spid="7"/>
                                        </p:tgtEl>
                                        <p:attrNameLst>
                                          <p:attrName>style.visibility</p:attrName>
                                        </p:attrNameLst>
                                      </p:cBhvr>
                                      <p:to>
                                        <p:strVal val="visible"/>
                                      </p:to>
                                    </p:set>
                                    <p:animEffect transition="in" filter="checkerboard(across)">
                                      <p:cBhvr>
                                        <p:cTn id="37" dur="1000"/>
                                        <p:tgtEl>
                                          <p:spTgt spid="7"/>
                                        </p:tgtEl>
                                      </p:cBhvr>
                                    </p:animEffect>
                                  </p:childTnLst>
                                </p:cTn>
                              </p:par>
                              <p:par>
                                <p:cTn id="38" presetID="5" presetClass="entr" presetSubtype="10" fill="hold" nodeType="withEffect">
                                  <p:stCondLst>
                                    <p:cond delay="0"/>
                                  </p:stCondLst>
                                  <p:childTnLst>
                                    <p:set>
                                      <p:cBhvr>
                                        <p:cTn id="39" dur="1000" fill="hold">
                                          <p:stCondLst>
                                            <p:cond delay="0"/>
                                          </p:stCondLst>
                                        </p:cTn>
                                        <p:tgtEl>
                                          <p:spTgt spid="4"/>
                                        </p:tgtEl>
                                        <p:attrNameLst>
                                          <p:attrName>style.visibility</p:attrName>
                                        </p:attrNameLst>
                                      </p:cBhvr>
                                      <p:to>
                                        <p:strVal val="visible"/>
                                      </p:to>
                                    </p:set>
                                    <p:animEffect transition="in" filter="checkerboard(across)">
                                      <p:cBhvr>
                                        <p:cTn id="40" dur="1000"/>
                                        <p:tgtEl>
                                          <p:spTgt spid="4"/>
                                        </p:tgtEl>
                                      </p:cBhvr>
                                    </p:animEffect>
                                  </p:childTnLst>
                                </p:cTn>
                              </p:par>
                              <p:par>
                                <p:cTn id="41" presetID="5" presetClass="entr" presetSubtype="10" fill="hold" nodeType="withEffect">
                                  <p:stCondLst>
                                    <p:cond delay="0"/>
                                  </p:stCondLst>
                                  <p:childTnLst>
                                    <p:set>
                                      <p:cBhvr>
                                        <p:cTn id="42" dur="1000" fill="hold">
                                          <p:stCondLst>
                                            <p:cond delay="0"/>
                                          </p:stCondLst>
                                        </p:cTn>
                                        <p:tgtEl>
                                          <p:spTgt spid="10"/>
                                        </p:tgtEl>
                                        <p:attrNameLst>
                                          <p:attrName>style.visibility</p:attrName>
                                        </p:attrNameLst>
                                      </p:cBhvr>
                                      <p:to>
                                        <p:strVal val="visible"/>
                                      </p:to>
                                    </p:set>
                                    <p:animEffect transition="in" filter="checkerboard(across)">
                                      <p:cBhvr>
                                        <p:cTn id="43" dur="1000"/>
                                        <p:tgtEl>
                                          <p:spTgt spid="10"/>
                                        </p:tgtEl>
                                      </p:cBhvr>
                                    </p:animEffect>
                                  </p:childTnLst>
                                </p:cTn>
                              </p:par>
                              <p:par>
                                <p:cTn id="44" presetID="5" presetClass="entr" presetSubtype="10" fill="hold" grpId="0" nodeType="withEffect">
                                  <p:stCondLst>
                                    <p:cond delay="0"/>
                                  </p:stCondLst>
                                  <p:childTnLst>
                                    <p:set>
                                      <p:cBhvr>
                                        <p:cTn id="45" dur="1000" fill="hold">
                                          <p:stCondLst>
                                            <p:cond delay="0"/>
                                          </p:stCondLst>
                                        </p:cTn>
                                        <p:tgtEl>
                                          <p:spTgt spid="9"/>
                                        </p:tgtEl>
                                        <p:attrNameLst>
                                          <p:attrName>style.visibility</p:attrName>
                                        </p:attrNameLst>
                                      </p:cBhvr>
                                      <p:to>
                                        <p:strVal val="visible"/>
                                      </p:to>
                                    </p:set>
                                    <p:animEffect transition="in" filter="checkerboard(across)">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43002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四、欧姆定律在串并联电路中的应用</a:t>
            </a:r>
          </a:p>
        </p:txBody>
      </p:sp>
      <p:sp>
        <p:nvSpPr>
          <p:cNvPr id="12" name="文本框 11"/>
          <p:cNvSpPr txBox="1"/>
          <p:nvPr/>
        </p:nvSpPr>
        <p:spPr>
          <a:xfrm>
            <a:off x="283845" y="1130551"/>
            <a:ext cx="5080000" cy="369212"/>
          </a:xfrm>
          <a:prstGeom prst="rect">
            <a:avLst/>
          </a:prstGeom>
          <a:noFill/>
          <a:ln w="9525">
            <a:noFill/>
          </a:ln>
        </p:spPr>
        <p:txBody>
          <a:bodyPr>
            <a:spAutoFit/>
          </a:bodyPr>
          <a:lstStyle/>
          <a:p>
            <a:pPr marL="0" indent="0" algn="l"/>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4</a:t>
            </a:r>
            <a:r>
              <a:rPr lang="zh-CN" sz="1800" b="0">
                <a:latin typeface="微软雅黑" panose="020B0503020204020204" charset="-122"/>
                <a:ea typeface="微软雅黑" panose="020B0503020204020204" charset="-122"/>
                <a:cs typeface="微软雅黑" panose="020B0503020204020204" charset="-122"/>
              </a:rPr>
              <a:t>）两个电阻</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和</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并联时的表达式为：</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407"/>
          <p:cNvPicPr>
            <a:picLocks noChangeAspect="1"/>
          </p:cNvPicPr>
          <p:nvPr/>
        </p:nvPicPr>
        <p:blipFill>
          <a:blip r:embed="rId3"/>
          <a:stretch>
            <a:fillRect/>
          </a:stretch>
        </p:blipFill>
        <p:spPr>
          <a:xfrm>
            <a:off x="4652964" y="1084401"/>
            <a:ext cx="962025" cy="525172"/>
          </a:xfrm>
          <a:prstGeom prst="rect">
            <a:avLst/>
          </a:prstGeom>
          <a:noFill/>
          <a:ln w="9525">
            <a:noFill/>
          </a:ln>
        </p:spPr>
      </p:pic>
      <p:sp>
        <p:nvSpPr>
          <p:cNvPr id="14" name="文本框 13"/>
          <p:cNvSpPr txBox="1"/>
          <p:nvPr/>
        </p:nvSpPr>
        <p:spPr>
          <a:xfrm>
            <a:off x="327026" y="1609890"/>
            <a:ext cx="8668385"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4.</a:t>
            </a:r>
            <a:r>
              <a:rPr lang="zh-CN" sz="1800" b="0">
                <a:solidFill>
                  <a:srgbClr val="000000"/>
                </a:solidFill>
                <a:latin typeface="微软雅黑" panose="020B0503020204020204" charset="-122"/>
                <a:ea typeface="微软雅黑" panose="020B0503020204020204" charset="-122"/>
                <a:cs typeface="微软雅黑" panose="020B0503020204020204" charset="-122"/>
              </a:rPr>
              <a:t>欧姆定律在串并联电路中的应用</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）串联电路：当串联电路中一个电阻改变时，电路中电流及另一个电阻电压也随之变化。</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）当并联电路一个支路的电阻改变时，这个支路电流也会改变干路电流也会变化；但另一个支路电流和电压都不变。</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）家庭电路中，各用电器采用并联方式接入电路。</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56899295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000" fill="hold">
                                          <p:stCondLst>
                                            <p:cond delay="0"/>
                                          </p:stCondLst>
                                        </p:cTn>
                                        <p:tgtEl>
                                          <p:spTgt spid="12"/>
                                        </p:tgtEl>
                                        <p:attrNameLst>
                                          <p:attrName>style.visibility</p:attrName>
                                        </p:attrNameLst>
                                      </p:cBhvr>
                                      <p:to>
                                        <p:strVal val="visible"/>
                                      </p:to>
                                    </p:set>
                                    <p:animEffect transition="in" filter="checkerboard(across)">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000" fill="hold">
                                          <p:stCondLst>
                                            <p:cond delay="0"/>
                                          </p:stCondLst>
                                        </p:cTn>
                                        <p:tgtEl>
                                          <p:spTgt spid="14">
                                            <p:txEl>
                                              <p:pRg st="0" end="0"/>
                                            </p:txEl>
                                          </p:spTgt>
                                        </p:tgtEl>
                                        <p:attrNameLst>
                                          <p:attrName>style.visibility</p:attrName>
                                        </p:attrNameLst>
                                      </p:cBhvr>
                                      <p:to>
                                        <p:strVal val="visible"/>
                                      </p:to>
                                    </p:set>
                                    <p:animEffect transition="in" filter="checkerboard(across)">
                                      <p:cBhvr>
                                        <p:cTn id="15" dur="1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000" fill="hold">
                                          <p:stCondLst>
                                            <p:cond delay="0"/>
                                          </p:stCondLst>
                                        </p:cTn>
                                        <p:tgtEl>
                                          <p:spTgt spid="14">
                                            <p:txEl>
                                              <p:pRg st="1" end="1"/>
                                            </p:txEl>
                                          </p:spTgt>
                                        </p:tgtEl>
                                        <p:attrNameLst>
                                          <p:attrName>style.visibility</p:attrName>
                                        </p:attrNameLst>
                                      </p:cBhvr>
                                      <p:to>
                                        <p:strVal val="visible"/>
                                      </p:to>
                                    </p:set>
                                    <p:animEffect transition="in" filter="checkerboard(across)">
                                      <p:cBhvr>
                                        <p:cTn id="20" dur="10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000" fill="hold">
                                          <p:stCondLst>
                                            <p:cond delay="0"/>
                                          </p:stCondLst>
                                        </p:cTn>
                                        <p:tgtEl>
                                          <p:spTgt spid="14">
                                            <p:txEl>
                                              <p:pRg st="2" end="2"/>
                                            </p:txEl>
                                          </p:spTgt>
                                        </p:tgtEl>
                                        <p:attrNameLst>
                                          <p:attrName>style.visibility</p:attrName>
                                        </p:attrNameLst>
                                      </p:cBhvr>
                                      <p:to>
                                        <p:strVal val="visible"/>
                                      </p:to>
                                    </p:set>
                                    <p:animEffect transition="in" filter="checkerboard(across)">
                                      <p:cBhvr>
                                        <p:cTn id="25" dur="10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000" fill="hold">
                                          <p:stCondLst>
                                            <p:cond delay="0"/>
                                          </p:stCondLst>
                                        </p:cTn>
                                        <p:tgtEl>
                                          <p:spTgt spid="14">
                                            <p:txEl>
                                              <p:pRg st="3" end="3"/>
                                            </p:txEl>
                                          </p:spTgt>
                                        </p:tgtEl>
                                        <p:attrNameLst>
                                          <p:attrName>style.visibility</p:attrName>
                                        </p:attrNameLst>
                                      </p:cBhvr>
                                      <p:to>
                                        <p:strVal val="visible"/>
                                      </p:to>
                                    </p:set>
                                    <p:animEffect transition="in" filter="checkerboard(across)">
                                      <p:cBhvr>
                                        <p:cTn id="30"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sp>
        <p:nvSpPr>
          <p:cNvPr id="7" name="文本框 6"/>
          <p:cNvSpPr txBox="1"/>
          <p:nvPr/>
        </p:nvSpPr>
        <p:spPr>
          <a:xfrm>
            <a:off x="1669416" y="2469262"/>
            <a:ext cx="39814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9" name="文本框 8"/>
          <p:cNvSpPr txBox="1"/>
          <p:nvPr/>
        </p:nvSpPr>
        <p:spPr>
          <a:xfrm>
            <a:off x="327025" y="1000691"/>
            <a:ext cx="8756650" cy="4164453"/>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1.</a:t>
            </a:r>
            <a:r>
              <a:rPr lang="zh-CN" sz="1600" b="1">
                <a:solidFill>
                  <a:srgbClr val="000000"/>
                </a:solidFill>
                <a:latin typeface="微软雅黑" panose="020B0503020204020204" charset="-122"/>
                <a:ea typeface="微软雅黑" panose="020B0503020204020204" charset="-122"/>
                <a:cs typeface="微软雅黑" panose="020B0503020204020204" charset="-122"/>
              </a:rPr>
              <a:t>（2019·武威）</a:t>
            </a:r>
            <a:r>
              <a:rPr lang="zh-CN" sz="1600" b="0">
                <a:latin typeface="微软雅黑" panose="020B0503020204020204" charset="-122"/>
                <a:ea typeface="微软雅黑" panose="020B0503020204020204" charset="-122"/>
                <a:cs typeface="微软雅黑" panose="020B0503020204020204" charset="-122"/>
              </a:rPr>
              <a:t>小欣利用实验探究“电流跟电阻的关系”。已知电源电压为</a:t>
            </a:r>
            <a:r>
              <a:rPr lang="en-US" sz="1600" b="0">
                <a:latin typeface="微软雅黑" panose="020B0503020204020204" charset="-122"/>
                <a:ea typeface="微软雅黑" panose="020B0503020204020204" charset="-122"/>
                <a:cs typeface="微软雅黑" panose="020B0503020204020204" charset="-122"/>
              </a:rPr>
              <a:t>6V</a:t>
            </a:r>
            <a:r>
              <a:rPr lang="zh-CN" sz="1600" b="0">
                <a:latin typeface="微软雅黑" panose="020B0503020204020204" charset="-122"/>
                <a:ea typeface="微软雅黑" panose="020B0503020204020204" charset="-122"/>
                <a:cs typeface="微软雅黑" panose="020B0503020204020204" charset="-122"/>
              </a:rPr>
              <a:t>且保持不变，实验用到的电阻阻值分别为</a:t>
            </a:r>
            <a:r>
              <a:rPr lang="en-US" sz="1600" b="0">
                <a:latin typeface="微软雅黑" panose="020B0503020204020204" charset="-122"/>
                <a:ea typeface="微软雅黑" panose="020B0503020204020204" charset="-122"/>
                <a:cs typeface="微软雅黑" panose="020B0503020204020204" charset="-122"/>
              </a:rPr>
              <a:t>5Ω</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10Ω</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15Ω</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20Ω</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25Ω</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）请根据图甲所示的电路图将图乙所示的实物电路连接完整（导线不允许交叉）；</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）小欣把</a:t>
            </a:r>
            <a:r>
              <a:rPr lang="en-US" sz="1600" b="0">
                <a:latin typeface="微软雅黑" panose="020B0503020204020204" charset="-122"/>
                <a:ea typeface="微软雅黑" panose="020B0503020204020204" charset="-122"/>
                <a:cs typeface="微软雅黑" panose="020B0503020204020204" charset="-122"/>
              </a:rPr>
              <a:t>5Ω</a:t>
            </a:r>
            <a:r>
              <a:rPr lang="zh-CN" sz="1600" b="0">
                <a:latin typeface="微软雅黑" panose="020B0503020204020204" charset="-122"/>
                <a:ea typeface="微软雅黑" panose="020B0503020204020204" charset="-122"/>
                <a:cs typeface="微软雅黑" panose="020B0503020204020204" charset="-122"/>
              </a:rPr>
              <a:t>定值电阻接入电路后，闭合开关，发现电流表无示数而电压表有示数，则电路中的故障可能是</a:t>
            </a:r>
            <a:r>
              <a:rPr lang="en-US" sz="1600" b="0">
                <a:latin typeface="微软雅黑" panose="020B0503020204020204" charset="-122"/>
                <a:ea typeface="微软雅黑" panose="020B0503020204020204" charset="-122"/>
                <a:cs typeface="微软雅黑" panose="020B0503020204020204" charset="-122"/>
              </a:rPr>
              <a:t>______</a:t>
            </a:r>
            <a:r>
              <a:rPr lang="zh-CN" sz="1600" b="0">
                <a:latin typeface="微软雅黑" panose="020B0503020204020204" charset="-122"/>
                <a:ea typeface="微软雅黑" panose="020B0503020204020204" charset="-122"/>
                <a:cs typeface="微软雅黑" panose="020B0503020204020204" charset="-122"/>
              </a:rPr>
              <a:t>。</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A</a:t>
            </a:r>
            <a:r>
              <a:rPr lang="zh-CN" sz="1600" b="0">
                <a:latin typeface="微软雅黑" panose="020B0503020204020204" charset="-122"/>
                <a:ea typeface="微软雅黑" panose="020B0503020204020204" charset="-122"/>
                <a:cs typeface="微软雅黑" panose="020B0503020204020204" charset="-122"/>
              </a:rPr>
              <a:t>．电阻</a:t>
            </a:r>
            <a:r>
              <a:rPr lang="en-US" sz="1600" b="0">
                <a:latin typeface="微软雅黑" panose="020B0503020204020204" charset="-122"/>
                <a:ea typeface="微软雅黑" panose="020B0503020204020204" charset="-122"/>
                <a:cs typeface="微软雅黑" panose="020B0503020204020204" charset="-122"/>
              </a:rPr>
              <a:t>R</a:t>
            </a:r>
            <a:r>
              <a:rPr lang="zh-CN" sz="1600" b="0">
                <a:latin typeface="微软雅黑" panose="020B0503020204020204" charset="-122"/>
                <a:ea typeface="微软雅黑" panose="020B0503020204020204" charset="-122"/>
                <a:cs typeface="微软雅黑" panose="020B0503020204020204" charset="-122"/>
              </a:rPr>
              <a:t>处短路</a:t>
            </a:r>
            <a:r>
              <a:rPr lang="en-US" sz="1600" b="0">
                <a:latin typeface="微软雅黑" panose="020B0503020204020204" charset="-122"/>
                <a:ea typeface="微软雅黑" panose="020B0503020204020204" charset="-122"/>
                <a:cs typeface="微软雅黑" panose="020B0503020204020204" charset="-122"/>
              </a:rPr>
              <a:t>    B</a:t>
            </a:r>
            <a:r>
              <a:rPr lang="zh-CN" sz="1600" b="0">
                <a:latin typeface="微软雅黑" panose="020B0503020204020204" charset="-122"/>
                <a:ea typeface="微软雅黑" panose="020B0503020204020204" charset="-122"/>
                <a:cs typeface="微软雅黑" panose="020B0503020204020204" charset="-122"/>
              </a:rPr>
              <a:t>．电阻</a:t>
            </a:r>
            <a:r>
              <a:rPr lang="en-US" sz="1600" b="0">
                <a:latin typeface="微软雅黑" panose="020B0503020204020204" charset="-122"/>
                <a:ea typeface="微软雅黑" panose="020B0503020204020204" charset="-122"/>
                <a:cs typeface="微软雅黑" panose="020B0503020204020204" charset="-122"/>
              </a:rPr>
              <a:t>R</a:t>
            </a:r>
            <a:r>
              <a:rPr lang="zh-CN" sz="1600" b="0">
                <a:latin typeface="微软雅黑" panose="020B0503020204020204" charset="-122"/>
                <a:ea typeface="微软雅黑" panose="020B0503020204020204" charset="-122"/>
                <a:cs typeface="微软雅黑" panose="020B0503020204020204" charset="-122"/>
              </a:rPr>
              <a:t>处断路</a:t>
            </a:r>
            <a:r>
              <a:rPr lang="en-US" sz="1600" b="0">
                <a:latin typeface="微软雅黑" panose="020B0503020204020204" charset="-122"/>
                <a:ea typeface="微软雅黑" panose="020B0503020204020204" charset="-122"/>
                <a:cs typeface="微软雅黑" panose="020B0503020204020204" charset="-122"/>
              </a:rPr>
              <a:t>       C</a:t>
            </a:r>
            <a:r>
              <a:rPr lang="zh-CN" sz="1600" b="0">
                <a:latin typeface="微软雅黑" panose="020B0503020204020204" charset="-122"/>
                <a:ea typeface="微软雅黑" panose="020B0503020204020204" charset="-122"/>
                <a:cs typeface="微软雅黑" panose="020B0503020204020204" charset="-122"/>
              </a:rPr>
              <a:t>．滑动变阻器处断路</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）排除故障后进行实验。实验中多次改变</a:t>
            </a:r>
            <a:r>
              <a:rPr lang="en-US" sz="1600" b="0">
                <a:latin typeface="微软雅黑" panose="020B0503020204020204" charset="-122"/>
                <a:ea typeface="微软雅黑" panose="020B0503020204020204" charset="-122"/>
                <a:cs typeface="微软雅黑" panose="020B0503020204020204" charset="-122"/>
              </a:rPr>
              <a:t>R</a:t>
            </a:r>
            <a:r>
              <a:rPr lang="zh-CN" sz="1600" b="0">
                <a:latin typeface="微软雅黑" panose="020B0503020204020204" charset="-122"/>
                <a:ea typeface="微软雅黑" panose="020B0503020204020204" charset="-122"/>
                <a:cs typeface="微软雅黑" panose="020B0503020204020204" charset="-122"/>
              </a:rPr>
              <a:t>的阻值，调节滑动变阻器的滑片，使电压表示数保持不变，记下电流表的示数，得到如图丙所示的电流</a:t>
            </a:r>
            <a:r>
              <a:rPr lang="en-US" sz="1600" b="0">
                <a:latin typeface="微软雅黑" panose="020B0503020204020204" charset="-122"/>
                <a:ea typeface="微软雅黑" panose="020B0503020204020204" charset="-122"/>
                <a:cs typeface="微软雅黑" panose="020B0503020204020204" charset="-122"/>
              </a:rPr>
              <a:t>I</a:t>
            </a:r>
            <a:r>
              <a:rPr lang="zh-CN" sz="1600" b="0">
                <a:latin typeface="微软雅黑" panose="020B0503020204020204" charset="-122"/>
                <a:ea typeface="微软雅黑" panose="020B0503020204020204" charset="-122"/>
                <a:cs typeface="微软雅黑" panose="020B0503020204020204" charset="-122"/>
              </a:rPr>
              <a:t>随电阻</a:t>
            </a:r>
            <a:r>
              <a:rPr lang="en-US" sz="1600" b="0">
                <a:latin typeface="微软雅黑" panose="020B0503020204020204" charset="-122"/>
                <a:ea typeface="微软雅黑" panose="020B0503020204020204" charset="-122"/>
                <a:cs typeface="微软雅黑" panose="020B0503020204020204" charset="-122"/>
              </a:rPr>
              <a:t>R</a:t>
            </a:r>
            <a:r>
              <a:rPr lang="zh-CN" sz="1600" b="0">
                <a:latin typeface="微软雅黑" panose="020B0503020204020204" charset="-122"/>
                <a:ea typeface="微软雅黑" panose="020B0503020204020204" charset="-122"/>
                <a:cs typeface="微软雅黑" panose="020B0503020204020204" charset="-122"/>
              </a:rPr>
              <a:t>变化的图象。</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由图象可以得出结论：电压一定时，</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4</a:t>
            </a:r>
            <a:r>
              <a:rPr lang="zh-CN" sz="1600" b="0">
                <a:latin typeface="微软雅黑" panose="020B0503020204020204" charset="-122"/>
                <a:ea typeface="微软雅黑" panose="020B0503020204020204" charset="-122"/>
                <a:cs typeface="微软雅黑" panose="020B0503020204020204" charset="-122"/>
              </a:rPr>
              <a:t>）将</a:t>
            </a:r>
            <a:r>
              <a:rPr lang="en-US" sz="1600" b="0">
                <a:latin typeface="微软雅黑" panose="020B0503020204020204" charset="-122"/>
                <a:ea typeface="微软雅黑" panose="020B0503020204020204" charset="-122"/>
                <a:cs typeface="微软雅黑" panose="020B0503020204020204" charset="-122"/>
              </a:rPr>
              <a:t>5Ω</a:t>
            </a:r>
            <a:r>
              <a:rPr lang="zh-CN" sz="1600" b="0">
                <a:latin typeface="微软雅黑" panose="020B0503020204020204" charset="-122"/>
                <a:ea typeface="微软雅黑" panose="020B0503020204020204" charset="-122"/>
                <a:cs typeface="微软雅黑" panose="020B0503020204020204" charset="-122"/>
              </a:rPr>
              <a:t>定值电阻换成</a:t>
            </a:r>
            <a:r>
              <a:rPr lang="en-US" sz="1600" b="0">
                <a:latin typeface="微软雅黑" panose="020B0503020204020204" charset="-122"/>
                <a:ea typeface="微软雅黑" panose="020B0503020204020204" charset="-122"/>
                <a:cs typeface="微软雅黑" panose="020B0503020204020204" charset="-122"/>
              </a:rPr>
              <a:t>10Ω</a:t>
            </a:r>
            <a:r>
              <a:rPr lang="zh-CN" sz="1600" b="0">
                <a:latin typeface="微软雅黑" panose="020B0503020204020204" charset="-122"/>
                <a:ea typeface="微软雅黑" panose="020B0503020204020204" charset="-122"/>
                <a:cs typeface="微软雅黑" panose="020B0503020204020204" charset="-122"/>
              </a:rPr>
              <a:t>定值电阻后，闭合开关，为了保持电压表的示数为</a:t>
            </a:r>
            <a:r>
              <a:rPr lang="en-US" sz="1600" b="0">
                <a:latin typeface="微软雅黑" panose="020B0503020204020204" charset="-122"/>
                <a:ea typeface="微软雅黑" panose="020B0503020204020204" charset="-122"/>
                <a:cs typeface="微软雅黑" panose="020B0503020204020204" charset="-122"/>
              </a:rPr>
              <a:t>______V</a:t>
            </a:r>
            <a:r>
              <a:rPr lang="zh-CN" sz="1600" b="0">
                <a:latin typeface="微软雅黑" panose="020B0503020204020204" charset="-122"/>
                <a:ea typeface="微软雅黑" panose="020B0503020204020204" charset="-122"/>
                <a:cs typeface="微软雅黑" panose="020B0503020204020204" charset="-122"/>
              </a:rPr>
              <a:t>不变，应将滑动变阻器的滑片</a:t>
            </a:r>
            <a:r>
              <a:rPr lang="en-US" sz="1600" b="0">
                <a:latin typeface="微软雅黑" panose="020B0503020204020204" charset="-122"/>
                <a:ea typeface="微软雅黑" panose="020B0503020204020204" charset="-122"/>
                <a:cs typeface="微软雅黑" panose="020B0503020204020204" charset="-122"/>
              </a:rPr>
              <a:t>P</a:t>
            </a:r>
            <a:r>
              <a:rPr lang="zh-CN" sz="1600" b="0">
                <a:latin typeface="微软雅黑" panose="020B0503020204020204" charset="-122"/>
                <a:ea typeface="微软雅黑" panose="020B0503020204020204" charset="-122"/>
                <a:cs typeface="微软雅黑" panose="020B0503020204020204" charset="-122"/>
              </a:rPr>
              <a:t>向</a:t>
            </a:r>
            <a:r>
              <a:rPr lang="en-US" sz="1600" b="0">
                <a:latin typeface="微软雅黑" panose="020B0503020204020204" charset="-122"/>
                <a:ea typeface="微软雅黑" panose="020B0503020204020204" charset="-122"/>
                <a:cs typeface="微软雅黑" panose="020B0503020204020204" charset="-122"/>
              </a:rPr>
              <a:t>______</a:t>
            </a:r>
            <a:r>
              <a:rPr lang="zh-CN" sz="1600" b="0">
                <a:latin typeface="微软雅黑" panose="020B0503020204020204" charset="-122"/>
                <a:ea typeface="微软雅黑" panose="020B0503020204020204" charset="-122"/>
                <a:cs typeface="微软雅黑" panose="020B0503020204020204" charset="-122"/>
              </a:rPr>
              <a:t>（选填</a:t>
            </a:r>
            <a:r>
              <a:rPr lang="en-US" sz="1600" b="0">
                <a:latin typeface="微软雅黑" panose="020B0503020204020204" charset="-122"/>
                <a:ea typeface="微软雅黑" panose="020B0503020204020204" charset="-122"/>
                <a:cs typeface="微软雅黑" panose="020B0503020204020204" charset="-122"/>
              </a:rPr>
              <a:t>“A</a:t>
            </a:r>
            <a:r>
              <a:rPr lang="zh-CN" sz="1600" b="0">
                <a:latin typeface="微软雅黑" panose="020B0503020204020204" charset="-122"/>
                <a:ea typeface="微软雅黑" panose="020B0503020204020204" charset="-122"/>
                <a:cs typeface="微软雅黑" panose="020B0503020204020204" charset="-122"/>
              </a:rPr>
              <a:t>”或“</a:t>
            </a:r>
            <a:r>
              <a:rPr lang="en-US" sz="1600" b="0">
                <a:latin typeface="微软雅黑" panose="020B0503020204020204" charset="-122"/>
                <a:ea typeface="微软雅黑" panose="020B0503020204020204" charset="-122"/>
                <a:cs typeface="微软雅黑" panose="020B0503020204020204" charset="-122"/>
              </a:rPr>
              <a:t>B</a:t>
            </a:r>
            <a:r>
              <a:rPr lang="zh-CN" sz="1600" b="0">
                <a:latin typeface="微软雅黑" panose="020B0503020204020204" charset="-122"/>
                <a:ea typeface="微软雅黑" panose="020B0503020204020204" charset="-122"/>
                <a:cs typeface="微软雅黑" panose="020B0503020204020204" charset="-122"/>
              </a:rPr>
              <a:t>”）移动，记录此时各表的示数。</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795396" y="3963296"/>
            <a:ext cx="19640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电流与电阻成反比</a:t>
            </a:r>
          </a:p>
        </p:txBody>
      </p:sp>
      <p:sp>
        <p:nvSpPr>
          <p:cNvPr id="11" name="文本框 10"/>
          <p:cNvSpPr txBox="1"/>
          <p:nvPr/>
        </p:nvSpPr>
        <p:spPr>
          <a:xfrm>
            <a:off x="7555231" y="4331235"/>
            <a:ext cx="57594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2.5</a:t>
            </a:r>
          </a:p>
        </p:txBody>
      </p:sp>
      <p:sp>
        <p:nvSpPr>
          <p:cNvPr id="12" name="文本框 11"/>
          <p:cNvSpPr txBox="1"/>
          <p:nvPr/>
        </p:nvSpPr>
        <p:spPr>
          <a:xfrm>
            <a:off x="2901951" y="4699173"/>
            <a:ext cx="42100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177441672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2"/>
                                        </p:tgtEl>
                                        <p:attrNameLst>
                                          <p:attrName>style.visibility</p:attrName>
                                        </p:attrNameLst>
                                      </p:cBhvr>
                                      <p:to>
                                        <p:strVal val="visible"/>
                                      </p:to>
                                    </p:set>
                                    <p:animEffect transition="in" filter="checkerboard(across)">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10" grpId="0" bldLvl="0" animBg="1"/>
      <p:bldP spid="11" grpId="0" bldLvl="0" animBg="1"/>
      <p:bldP spid="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pic>
        <p:nvPicPr>
          <p:cNvPr id="3" name="图片 -2147481755" descr="wps2"/>
          <p:cNvPicPr>
            <a:picLocks noChangeAspect="1"/>
          </p:cNvPicPr>
          <p:nvPr/>
        </p:nvPicPr>
        <p:blipFill>
          <a:blip r:embed="rId3"/>
          <a:stretch>
            <a:fillRect/>
          </a:stretch>
        </p:blipFill>
        <p:spPr>
          <a:xfrm>
            <a:off x="542291" y="1324070"/>
            <a:ext cx="8060055" cy="2494725"/>
          </a:xfrm>
          <a:prstGeom prst="rect">
            <a:avLst/>
          </a:prstGeom>
          <a:noFill/>
          <a:ln w="9525">
            <a:noFill/>
          </a:ln>
        </p:spPr>
      </p:pic>
    </p:spTree>
    <p:extLst>
      <p:ext uri="{BB962C8B-B14F-4D97-AF65-F5344CB8AC3E}">
        <p14:creationId xmlns:p14="http://schemas.microsoft.com/office/powerpoint/2010/main" val="150619683"/>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sp>
        <p:nvSpPr>
          <p:cNvPr id="4" name="文本框 3"/>
          <p:cNvSpPr txBox="1"/>
          <p:nvPr/>
        </p:nvSpPr>
        <p:spPr>
          <a:xfrm>
            <a:off x="327025" y="1071350"/>
            <a:ext cx="8723630"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【点睛】若电流表示数为</a:t>
            </a:r>
            <a:r>
              <a:rPr lang="en-US" sz="1800" b="0">
                <a:solidFill>
                  <a:srgbClr val="1116CC"/>
                </a:solidFill>
                <a:latin typeface="微软雅黑" panose="020B0503020204020204" charset="-122"/>
                <a:ea typeface="微软雅黑" panose="020B0503020204020204" charset="-122"/>
                <a:cs typeface="微软雅黑" panose="020B0503020204020204" charset="-122"/>
              </a:rPr>
              <a:t>0</a:t>
            </a:r>
            <a:r>
              <a:rPr lang="zh-CN" sz="1800" b="0">
                <a:solidFill>
                  <a:srgbClr val="1116CC"/>
                </a:solidFill>
                <a:latin typeface="微软雅黑" panose="020B0503020204020204" charset="-122"/>
                <a:ea typeface="微软雅黑" panose="020B0503020204020204" charset="-122"/>
                <a:cs typeface="微软雅黑" panose="020B0503020204020204" charset="-122"/>
              </a:rPr>
              <a:t>，灯不亮，说明电路可能断路；电压表示数接近电源电压，说明电压表与电源连通，则与电压表并联的支路以外的电路是完好的，则与电压表并联的电路断路了；根据控制变量法，研究电流与电阻的关系时，需控制定值电阻的电压相同，当换上大电阻时，根据分压原理确定电压表示数的变化，由串联电路电压的规律结合分压原理确定滑片移动的方向；本题探究</a:t>
            </a:r>
            <a:r>
              <a:rPr lang="en-US" sz="1800" b="0">
                <a:solidFill>
                  <a:srgbClr val="1116CC"/>
                </a:solidFill>
                <a:latin typeface="微软雅黑" panose="020B0503020204020204" charset="-122"/>
                <a:ea typeface="微软雅黑" panose="020B0503020204020204" charset="-122"/>
                <a:cs typeface="微软雅黑" panose="020B0503020204020204" charset="-122"/>
              </a:rPr>
              <a:t>“</a:t>
            </a:r>
            <a:r>
              <a:rPr lang="zh-CN" sz="1800" b="0">
                <a:solidFill>
                  <a:srgbClr val="1116CC"/>
                </a:solidFill>
                <a:latin typeface="微软雅黑" panose="020B0503020204020204" charset="-122"/>
                <a:ea typeface="微软雅黑" panose="020B0503020204020204" charset="-122"/>
                <a:cs typeface="微软雅黑" panose="020B0503020204020204" charset="-122"/>
              </a:rPr>
              <a:t>电流跟电阻的关系</a:t>
            </a:r>
            <a:r>
              <a:rPr lang="en-US" sz="1800" b="0">
                <a:solidFill>
                  <a:srgbClr val="1116CC"/>
                </a:solidFill>
                <a:latin typeface="微软雅黑" panose="020B0503020204020204" charset="-122"/>
                <a:ea typeface="微软雅黑" panose="020B0503020204020204" charset="-122"/>
                <a:cs typeface="微软雅黑" panose="020B0503020204020204" charset="-122"/>
              </a:rPr>
              <a:t>”</a:t>
            </a:r>
            <a:r>
              <a:rPr lang="zh-CN" sz="1800" b="0">
                <a:solidFill>
                  <a:srgbClr val="1116CC"/>
                </a:solidFill>
                <a:latin typeface="微软雅黑" panose="020B0503020204020204" charset="-122"/>
                <a:ea typeface="微软雅黑" panose="020B0503020204020204" charset="-122"/>
                <a:cs typeface="微软雅黑" panose="020B0503020204020204" charset="-122"/>
              </a:rPr>
              <a:t>，考查电路连接、故障和数据分析、控制变量法及操作过程。</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82503553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pic>
        <p:nvPicPr>
          <p:cNvPr id="3" name="图片 -2147481754" descr="wps1"/>
          <p:cNvPicPr>
            <a:picLocks noChangeAspect="1"/>
          </p:cNvPicPr>
          <p:nvPr/>
        </p:nvPicPr>
        <p:blipFill>
          <a:blip r:embed="rId3"/>
          <a:stretch>
            <a:fillRect/>
          </a:stretch>
        </p:blipFill>
        <p:spPr>
          <a:xfrm>
            <a:off x="4262439" y="3572441"/>
            <a:ext cx="1952625" cy="1585064"/>
          </a:xfrm>
          <a:prstGeom prst="rect">
            <a:avLst/>
          </a:prstGeom>
          <a:noFill/>
          <a:ln w="9525">
            <a:noFill/>
          </a:ln>
        </p:spPr>
      </p:pic>
      <p:sp>
        <p:nvSpPr>
          <p:cNvPr id="4" name="文本框 3"/>
          <p:cNvSpPr txBox="1"/>
          <p:nvPr/>
        </p:nvSpPr>
        <p:spPr>
          <a:xfrm>
            <a:off x="283845" y="1000691"/>
            <a:ext cx="8634730"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a:t>
            </a:r>
            <a:r>
              <a:rPr lang="en-US" sz="1800" b="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）变阻器按一上一下接入电路中，由图知，电阻两端的电压始终保持：</a:t>
            </a:r>
            <a:endParaRPr lang="en-US" sz="1800" b="0">
              <a:solidFill>
                <a:srgbClr val="FF0000"/>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solidFill>
                  <a:srgbClr val="FF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V</a:t>
            </a:r>
            <a:r>
              <a:rPr lang="en-US" sz="1800" b="0">
                <a:solidFill>
                  <a:srgbClr val="FF0000"/>
                </a:solidFill>
                <a:latin typeface="微软雅黑" panose="020B0503020204020204" charset="-122"/>
                <a:ea typeface="微软雅黑" panose="020B0503020204020204" charset="-122"/>
                <a:cs typeface="微软雅黑" panose="020B0503020204020204" charset="-122"/>
              </a:rPr>
              <a:t>=IR=0.1A×25Ω=----=0.5A×5Ω=2.5V-----①</a:t>
            </a:r>
            <a:r>
              <a:rPr lang="zh-CN" sz="1800" b="0">
                <a:solidFill>
                  <a:srgbClr val="FF0000"/>
                </a:solidFill>
                <a:latin typeface="微软雅黑" panose="020B0503020204020204" charset="-122"/>
                <a:ea typeface="微软雅黑" panose="020B0503020204020204" charset="-122"/>
                <a:cs typeface="微软雅黑" panose="020B0503020204020204" charset="-122"/>
              </a:rPr>
              <a:t>，故电压表选用小量程与电阻并联，如下所示：</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）小欣把</a:t>
            </a:r>
            <a:r>
              <a:rPr lang="en-US" sz="1800" b="0">
                <a:solidFill>
                  <a:srgbClr val="FF0000"/>
                </a:solidFill>
                <a:latin typeface="微软雅黑" panose="020B0503020204020204" charset="-122"/>
                <a:ea typeface="微软雅黑" panose="020B0503020204020204" charset="-122"/>
                <a:cs typeface="微软雅黑" panose="020B0503020204020204" charset="-122"/>
              </a:rPr>
              <a:t>5Ω</a:t>
            </a:r>
            <a:r>
              <a:rPr lang="zh-CN" sz="1800" b="0">
                <a:solidFill>
                  <a:srgbClr val="FF0000"/>
                </a:solidFill>
                <a:latin typeface="微软雅黑" panose="020B0503020204020204" charset="-122"/>
                <a:ea typeface="微软雅黑" panose="020B0503020204020204" charset="-122"/>
                <a:cs typeface="微软雅黑" panose="020B0503020204020204" charset="-122"/>
              </a:rPr>
              <a:t>定值电阻接入电路后，闭合开关，发现电流表无示数而电压表有示数，则电路中的故障可能是电阻</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zh-CN" sz="1800" b="0">
                <a:solidFill>
                  <a:srgbClr val="FF0000"/>
                </a:solidFill>
                <a:latin typeface="微软雅黑" panose="020B0503020204020204" charset="-122"/>
                <a:ea typeface="微软雅黑" panose="020B0503020204020204" charset="-122"/>
                <a:cs typeface="微软雅黑" panose="020B0503020204020204" charset="-122"/>
              </a:rPr>
              <a:t>处断路，选</a:t>
            </a:r>
            <a:r>
              <a:rPr lang="en-US" sz="1800" b="0">
                <a:solidFill>
                  <a:srgbClr val="FF0000"/>
                </a:solidFill>
                <a:latin typeface="微软雅黑" panose="020B0503020204020204" charset="-122"/>
                <a:ea typeface="微软雅黑" panose="020B0503020204020204" charset="-122"/>
                <a:cs typeface="微软雅黑" panose="020B0503020204020204" charset="-122"/>
              </a:rPr>
              <a:t>B</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3</a:t>
            </a:r>
            <a:r>
              <a:rPr lang="zh-CN" sz="1800" b="0">
                <a:solidFill>
                  <a:srgbClr val="FF0000"/>
                </a:solidFill>
                <a:latin typeface="微软雅黑" panose="020B0503020204020204" charset="-122"/>
                <a:ea typeface="微软雅黑" panose="020B0503020204020204" charset="-122"/>
                <a:cs typeface="微软雅黑" panose="020B0503020204020204" charset="-122"/>
              </a:rPr>
              <a:t>）由</a:t>
            </a:r>
            <a:r>
              <a:rPr lang="en-US" sz="1800" b="0">
                <a:solidFill>
                  <a:srgbClr val="FF0000"/>
                </a:solidFill>
                <a:latin typeface="微软雅黑" panose="020B0503020204020204" charset="-122"/>
                <a:ea typeface="微软雅黑" panose="020B0503020204020204" charset="-122"/>
                <a:cs typeface="微软雅黑" panose="020B0503020204020204" charset="-122"/>
              </a:rPr>
              <a:t>①</a:t>
            </a:r>
            <a:r>
              <a:rPr lang="zh-CN" sz="1800" b="0">
                <a:solidFill>
                  <a:srgbClr val="FF0000"/>
                </a:solidFill>
                <a:latin typeface="微软雅黑" panose="020B0503020204020204" charset="-122"/>
                <a:ea typeface="微软雅黑" panose="020B0503020204020204" charset="-122"/>
                <a:cs typeface="微软雅黑" panose="020B0503020204020204" charset="-122"/>
              </a:rPr>
              <a:t>知，电流与电阻之积为一定值，由图象可以得出结论：电压一定时，电流与电阻成反比；</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85646084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sp>
        <p:nvSpPr>
          <p:cNvPr id="7" name="文本框 6"/>
          <p:cNvSpPr txBox="1"/>
          <p:nvPr/>
        </p:nvSpPr>
        <p:spPr>
          <a:xfrm>
            <a:off x="327025" y="1000691"/>
            <a:ext cx="8723630"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4</a:t>
            </a:r>
            <a:r>
              <a:rPr lang="zh-CN" sz="1800" b="0">
                <a:solidFill>
                  <a:srgbClr val="FF0000"/>
                </a:solidFill>
                <a:latin typeface="微软雅黑" panose="020B0503020204020204" charset="-122"/>
                <a:ea typeface="微软雅黑" panose="020B0503020204020204" charset="-122"/>
                <a:cs typeface="微软雅黑" panose="020B0503020204020204" charset="-122"/>
              </a:rPr>
              <a:t>）根据串联分压原理可知，将定值电阻由</a:t>
            </a:r>
            <a:r>
              <a:rPr lang="en-US" sz="1800" b="0">
                <a:solidFill>
                  <a:srgbClr val="FF0000"/>
                </a:solidFill>
                <a:latin typeface="微软雅黑" panose="020B0503020204020204" charset="-122"/>
                <a:ea typeface="微软雅黑" panose="020B0503020204020204" charset="-122"/>
                <a:cs typeface="微软雅黑" panose="020B0503020204020204" charset="-122"/>
              </a:rPr>
              <a:t>5Ω</a:t>
            </a:r>
            <a:r>
              <a:rPr lang="zh-CN" sz="1800" b="0">
                <a:solidFill>
                  <a:srgbClr val="FF0000"/>
                </a:solidFill>
                <a:latin typeface="微软雅黑" panose="020B0503020204020204" charset="-122"/>
                <a:ea typeface="微软雅黑" panose="020B0503020204020204" charset="-122"/>
                <a:cs typeface="微软雅黑" panose="020B0503020204020204" charset="-122"/>
              </a:rPr>
              <a:t>改接成</a:t>
            </a:r>
            <a:r>
              <a:rPr lang="en-US" sz="1800" b="0">
                <a:solidFill>
                  <a:srgbClr val="FF0000"/>
                </a:solidFill>
                <a:latin typeface="微软雅黑" panose="020B0503020204020204" charset="-122"/>
                <a:ea typeface="微软雅黑" panose="020B0503020204020204" charset="-122"/>
                <a:cs typeface="微软雅黑" panose="020B0503020204020204" charset="-122"/>
              </a:rPr>
              <a:t>10Ω</a:t>
            </a:r>
            <a:r>
              <a:rPr lang="zh-CN" sz="1800" b="0">
                <a:solidFill>
                  <a:srgbClr val="FF0000"/>
                </a:solidFill>
                <a:latin typeface="微软雅黑" panose="020B0503020204020204" charset="-122"/>
                <a:ea typeface="微软雅黑" panose="020B0503020204020204" charset="-122"/>
                <a:cs typeface="微软雅黑" panose="020B0503020204020204" charset="-122"/>
              </a:rPr>
              <a:t>的电阻，电阻增大，其分得的电压增大；探究电流与电阻的实验中应控制电压不变，应保持电阻两端的电压为</a:t>
            </a:r>
            <a:r>
              <a:rPr lang="en-US" sz="1800" b="0">
                <a:solidFill>
                  <a:srgbClr val="FF0000"/>
                </a:solidFill>
                <a:latin typeface="微软雅黑" panose="020B0503020204020204" charset="-122"/>
                <a:ea typeface="微软雅黑" panose="020B0503020204020204" charset="-122"/>
                <a:cs typeface="微软雅黑" panose="020B0503020204020204" charset="-122"/>
              </a:rPr>
              <a:t>2.5V</a:t>
            </a:r>
            <a:r>
              <a:rPr lang="zh-CN" sz="1800" b="0">
                <a:solidFill>
                  <a:srgbClr val="FF0000"/>
                </a:solidFill>
                <a:latin typeface="微软雅黑" panose="020B0503020204020204" charset="-122"/>
                <a:ea typeface="微软雅黑" panose="020B0503020204020204" charset="-122"/>
                <a:cs typeface="微软雅黑" panose="020B0503020204020204" charset="-122"/>
              </a:rPr>
              <a:t>不变，根据串联电路电压的规律可知应增大滑动变阻器分得的电压，由分压原理，应增大滑动变阻器连入电路中的电阻，所以滑片应向</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zh-CN" sz="1800" b="0">
                <a:solidFill>
                  <a:srgbClr val="FF0000"/>
                </a:solidFill>
                <a:latin typeface="微软雅黑" panose="020B0503020204020204" charset="-122"/>
                <a:ea typeface="微软雅黑" panose="020B0503020204020204" charset="-122"/>
                <a:cs typeface="微软雅黑" panose="020B0503020204020204" charset="-122"/>
              </a:rPr>
              <a:t>端移动，记录此时各表的示数。</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故答案为：（</a:t>
            </a:r>
            <a:r>
              <a:rPr lang="en-US" sz="1800" b="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）如上所示；（</a:t>
            </a:r>
            <a:r>
              <a:rPr lang="en-US" sz="1800" b="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B</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3</a:t>
            </a:r>
            <a:r>
              <a:rPr lang="zh-CN" sz="1800" b="0">
                <a:solidFill>
                  <a:srgbClr val="FF0000"/>
                </a:solidFill>
                <a:latin typeface="微软雅黑" panose="020B0503020204020204" charset="-122"/>
                <a:ea typeface="微软雅黑" panose="020B0503020204020204" charset="-122"/>
                <a:cs typeface="微软雅黑" panose="020B0503020204020204" charset="-122"/>
              </a:rPr>
              <a:t>）电流与电阻成反比；（</a:t>
            </a:r>
            <a:r>
              <a:rPr lang="en-US" sz="1800" b="0">
                <a:solidFill>
                  <a:srgbClr val="FF0000"/>
                </a:solidFill>
                <a:latin typeface="微软雅黑" panose="020B0503020204020204" charset="-122"/>
                <a:ea typeface="微软雅黑" panose="020B0503020204020204" charset="-122"/>
                <a:cs typeface="微软雅黑" panose="020B0503020204020204" charset="-122"/>
              </a:rPr>
              <a:t>4</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2.5</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11294670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361950" y="165954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5" y="1378815"/>
            <a:ext cx="370840" cy="2654504"/>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7" name="文本框 6"/>
          <p:cNvSpPr txBox="1"/>
          <p:nvPr/>
        </p:nvSpPr>
        <p:spPr>
          <a:xfrm>
            <a:off x="1616710" y="1123550"/>
            <a:ext cx="7289800" cy="134125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解答电路中电流与电压关系实验探究问题；解答电路中电流与电阻关系实验探究问题；利用欧姆定律变形公式解答问题；解答伏安法测电阻的相关问题；利用欧姆定律解决串并联电路的问题；</a:t>
            </a:r>
          </a:p>
        </p:txBody>
      </p:sp>
      <p:sp>
        <p:nvSpPr>
          <p:cNvPr id="9" name="文本框 8"/>
          <p:cNvSpPr txBox="1"/>
          <p:nvPr/>
        </p:nvSpPr>
        <p:spPr>
          <a:xfrm>
            <a:off x="1680845" y="3168218"/>
            <a:ext cx="711771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电路中电流与电压和电阻的关系；伏安法测电阻的原理；串并联电路中电流、电压和电阻规律。</a:t>
            </a:r>
          </a:p>
        </p:txBody>
      </p:sp>
      <p:sp>
        <p:nvSpPr>
          <p:cNvPr id="10" name="文本框 9"/>
          <p:cNvSpPr txBox="1"/>
          <p:nvPr/>
        </p:nvSpPr>
        <p:spPr>
          <a:xfrm>
            <a:off x="1649095" y="2500454"/>
            <a:ext cx="697992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latin typeface="微软雅黑" panose="020B0503020204020204" charset="-122"/>
                <a:ea typeface="微软雅黑" panose="020B0503020204020204" charset="-122"/>
              </a:rPr>
              <a:t>欧姆定律内容；应用欧姆定律解题；</a:t>
            </a:r>
          </a:p>
        </p:txBody>
      </p:sp>
    </p:spTree>
    <p:extLst>
      <p:ext uri="{BB962C8B-B14F-4D97-AF65-F5344CB8AC3E}">
        <p14:creationId xmlns:p14="http://schemas.microsoft.com/office/powerpoint/2010/main" val="338819049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barn(outHorizontal)">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barn(out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pic>
        <p:nvPicPr>
          <p:cNvPr id="3" name="图片 906"/>
          <p:cNvPicPr>
            <a:picLocks noChangeAspect="1"/>
          </p:cNvPicPr>
          <p:nvPr/>
        </p:nvPicPr>
        <p:blipFill>
          <a:blip r:embed="rId3"/>
          <a:stretch>
            <a:fillRect/>
          </a:stretch>
        </p:blipFill>
        <p:spPr>
          <a:xfrm>
            <a:off x="1572261" y="3252246"/>
            <a:ext cx="5781675" cy="1595885"/>
          </a:xfrm>
          <a:prstGeom prst="rect">
            <a:avLst/>
          </a:prstGeom>
          <a:noFill/>
          <a:ln w="9525">
            <a:noFill/>
          </a:ln>
        </p:spPr>
      </p:pic>
      <p:sp>
        <p:nvSpPr>
          <p:cNvPr id="4" name="文本框 3"/>
          <p:cNvSpPr txBox="1"/>
          <p:nvPr/>
        </p:nvSpPr>
        <p:spPr>
          <a:xfrm>
            <a:off x="327025" y="1000691"/>
            <a:ext cx="861314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2018</a:t>
            </a:r>
            <a:r>
              <a:rPr lang="zh-CN" sz="1800" b="1">
                <a:latin typeface="微软雅黑" panose="020B0503020204020204" charset="-122"/>
                <a:ea typeface="微软雅黑" panose="020B0503020204020204" charset="-122"/>
                <a:cs typeface="微软雅黑" panose="020B0503020204020204" charset="-122"/>
              </a:rPr>
              <a:t>·临沂）</a:t>
            </a:r>
            <a:r>
              <a:rPr lang="zh-CN" sz="1800" b="0">
                <a:latin typeface="微软雅黑" panose="020B0503020204020204" charset="-122"/>
                <a:ea typeface="微软雅黑" panose="020B0503020204020204" charset="-122"/>
                <a:cs typeface="微软雅黑" panose="020B0503020204020204" charset="-122"/>
              </a:rPr>
              <a:t>在“探究电流与电压的关系”实验中：</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）请用笔画线代替导线，将甲图中电路连接完整，要求滑片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向</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端滑动时，滑动变阻器接入电路的电阻变大（连线时导线不允许交叉）；</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）正确连接好电路后，闭合开关发现电压表示数为</a:t>
            </a:r>
            <a:r>
              <a:rPr lang="en-US" sz="1800" b="0">
                <a:latin typeface="微软雅黑" panose="020B0503020204020204" charset="-122"/>
                <a:ea typeface="微软雅黑" panose="020B0503020204020204" charset="-122"/>
                <a:cs typeface="微软雅黑" panose="020B0503020204020204" charset="-122"/>
              </a:rPr>
              <a:t>2.8V</a:t>
            </a:r>
            <a:r>
              <a:rPr lang="zh-CN" sz="1800" b="0">
                <a:latin typeface="微软雅黑" panose="020B0503020204020204" charset="-122"/>
                <a:ea typeface="微软雅黑" panose="020B0503020204020204" charset="-122"/>
                <a:cs typeface="微软雅黑" panose="020B0503020204020204" charset="-122"/>
              </a:rPr>
              <a:t>，电流表无示数，滑动滑片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两表示数均无变化，则故障原因是</a:t>
            </a:r>
            <a:r>
              <a:rPr lang="zh-CN" sz="1800" b="0" u="sng">
                <a:latin typeface="微软雅黑" panose="020B0503020204020204" charset="-122"/>
                <a:ea typeface="微软雅黑" panose="020B0503020204020204" charset="-122"/>
                <a:cs typeface="微软雅黑" panose="020B0503020204020204" charset="-122"/>
              </a:rPr>
              <a:t>　</a:t>
            </a:r>
            <a:r>
              <a:rPr lang="en-US" sz="1800" b="0" u="sng">
                <a:latin typeface="微软雅黑" panose="020B0503020204020204" charset="-122"/>
                <a:ea typeface="微软雅黑" panose="020B0503020204020204" charset="-122"/>
                <a:cs typeface="微软雅黑" panose="020B0503020204020204" charset="-122"/>
              </a:rPr>
              <a:t>        </a:t>
            </a:r>
            <a:r>
              <a:rPr lang="zh-CN"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4175761" y="2723254"/>
            <a:ext cx="1203325" cy="369212"/>
          </a:xfrm>
          <a:prstGeom prst="rect">
            <a:avLst/>
          </a:prstGeom>
          <a:noFill/>
          <a:ln w="9525">
            <a:noFill/>
          </a:ln>
        </p:spPr>
        <p:txBody>
          <a:bodyPr wrap="square">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电阻断路</a:t>
            </a:r>
            <a:endParaRPr lang="zh-CN"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413606431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sp>
        <p:nvSpPr>
          <p:cNvPr id="7" name="文本框 6"/>
          <p:cNvSpPr txBox="1"/>
          <p:nvPr/>
        </p:nvSpPr>
        <p:spPr>
          <a:xfrm>
            <a:off x="327026" y="1182751"/>
            <a:ext cx="8613775"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）小明排除故障后，移动滑片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到某一位置时电流表示数如乙图所示，此时通过电阻的电流为</a:t>
            </a:r>
            <a:r>
              <a:rPr lang="zh-CN" sz="1800" b="0" u="sng">
                <a:latin typeface="微软雅黑" panose="020B0503020204020204" charset="-122"/>
                <a:ea typeface="微软雅黑" panose="020B0503020204020204" charset="-122"/>
                <a:cs typeface="微软雅黑" panose="020B0503020204020204" charset="-122"/>
              </a:rPr>
              <a:t>　</a:t>
            </a:r>
            <a:r>
              <a:rPr lang="en-US" sz="1800" b="0" u="sng">
                <a:latin typeface="微软雅黑" panose="020B0503020204020204" charset="-122"/>
                <a:ea typeface="微软雅黑" panose="020B0503020204020204" charset="-122"/>
                <a:cs typeface="微软雅黑" panose="020B0503020204020204" charset="-122"/>
              </a:rPr>
              <a:t> </a:t>
            </a:r>
            <a:r>
              <a:rPr lang="zh-CN" sz="1800" b="0" u="sng">
                <a:latin typeface="微软雅黑" panose="020B0503020204020204" charset="-122"/>
                <a:ea typeface="微软雅黑" panose="020B0503020204020204" charset="-122"/>
                <a:cs typeface="微软雅黑" panose="020B0503020204020204" charset="-122"/>
              </a:rPr>
              <a:t>　</a:t>
            </a: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。若要增大电阻两端的电压，应将滑片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向</a:t>
            </a:r>
            <a:r>
              <a:rPr lang="zh-CN" sz="1800" b="0" u="sng">
                <a:latin typeface="微软雅黑" panose="020B0503020204020204" charset="-122"/>
                <a:ea typeface="微软雅黑" panose="020B0503020204020204" charset="-122"/>
                <a:cs typeface="微软雅黑" panose="020B0503020204020204" charset="-122"/>
              </a:rPr>
              <a:t>　</a:t>
            </a:r>
            <a:r>
              <a:rPr lang="en-US" sz="1800" b="0" u="sng">
                <a:latin typeface="微软雅黑" panose="020B0503020204020204" charset="-122"/>
                <a:ea typeface="微软雅黑" panose="020B0503020204020204" charset="-122"/>
                <a:cs typeface="微软雅黑" panose="020B0503020204020204" charset="-122"/>
              </a:rPr>
              <a:t> </a:t>
            </a:r>
            <a:r>
              <a:rPr lang="zh-CN"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（选填</a:t>
            </a: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”或“</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”）端移动；</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4</a:t>
            </a:r>
            <a:r>
              <a:rPr lang="zh-CN" sz="1800" b="0">
                <a:latin typeface="微软雅黑" panose="020B0503020204020204" charset="-122"/>
                <a:ea typeface="微软雅黑" panose="020B0503020204020204" charset="-122"/>
                <a:cs typeface="微软雅黑" panose="020B0503020204020204" charset="-122"/>
              </a:rPr>
              <a:t>）实验中测得多组数据，绘制出电阻</a:t>
            </a:r>
            <a:r>
              <a:rPr lang="en-US" sz="1800" b="0">
                <a:latin typeface="微软雅黑" panose="020B0503020204020204" charset="-122"/>
                <a:ea typeface="微软雅黑" panose="020B0503020204020204" charset="-122"/>
                <a:cs typeface="微软雅黑" panose="020B0503020204020204" charset="-122"/>
              </a:rPr>
              <a:t>R</a:t>
            </a:r>
            <a:r>
              <a:rPr lang="zh-CN" sz="1800" b="0">
                <a:latin typeface="微软雅黑" panose="020B0503020204020204" charset="-122"/>
                <a:ea typeface="微软雅黑" panose="020B0503020204020204" charset="-122"/>
                <a:cs typeface="微软雅黑" panose="020B0503020204020204" charset="-122"/>
              </a:rPr>
              <a:t>的</a:t>
            </a:r>
            <a:r>
              <a:rPr lang="en-US" sz="1800" b="0">
                <a:latin typeface="微软雅黑" panose="020B0503020204020204" charset="-122"/>
                <a:ea typeface="微软雅黑" panose="020B0503020204020204" charset="-122"/>
                <a:cs typeface="微软雅黑" panose="020B0503020204020204" charset="-122"/>
              </a:rPr>
              <a:t>I</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U</a:t>
            </a:r>
            <a:r>
              <a:rPr lang="zh-CN" sz="1800" b="0">
                <a:latin typeface="微软雅黑" panose="020B0503020204020204" charset="-122"/>
                <a:ea typeface="微软雅黑" panose="020B0503020204020204" charset="-122"/>
                <a:cs typeface="微软雅黑" panose="020B0503020204020204" charset="-122"/>
              </a:rPr>
              <a:t>图象如图丙所示：由图象可得电流与电压的关系是</a:t>
            </a:r>
            <a:r>
              <a:rPr lang="zh-CN" sz="1800" b="0" u="sng">
                <a:latin typeface="微软雅黑" panose="020B0503020204020204" charset="-122"/>
                <a:ea typeface="微软雅黑" panose="020B0503020204020204" charset="-122"/>
                <a:cs typeface="微软雅黑" panose="020B0503020204020204" charset="-122"/>
              </a:rPr>
              <a:t>　</a:t>
            </a:r>
            <a:r>
              <a:rPr lang="en-US" sz="1800" b="0" u="sng">
                <a:latin typeface="微软雅黑" panose="020B0503020204020204" charset="-122"/>
                <a:ea typeface="微软雅黑" panose="020B0503020204020204" charset="-122"/>
                <a:cs typeface="微软雅黑" panose="020B0503020204020204" charset="-122"/>
              </a:rPr>
              <a:t>                                           </a:t>
            </a:r>
            <a:r>
              <a:rPr lang="zh-CN"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；本实验所用电阻的阻值为</a:t>
            </a:r>
            <a:r>
              <a:rPr lang="zh-CN" sz="1800" b="0" u="sng">
                <a:latin typeface="微软雅黑" panose="020B0503020204020204" charset="-122"/>
                <a:ea typeface="微软雅黑" panose="020B0503020204020204" charset="-122"/>
                <a:cs typeface="微软雅黑" panose="020B0503020204020204" charset="-122"/>
              </a:rPr>
              <a:t>　</a:t>
            </a:r>
            <a:r>
              <a:rPr lang="en-US"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Ω。</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788160" y="1663362"/>
            <a:ext cx="54737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0.12</a:t>
            </a:r>
          </a:p>
        </p:txBody>
      </p:sp>
      <p:sp>
        <p:nvSpPr>
          <p:cNvPr id="10" name="文本框 9"/>
          <p:cNvSpPr txBox="1"/>
          <p:nvPr/>
        </p:nvSpPr>
        <p:spPr>
          <a:xfrm>
            <a:off x="6910705" y="1663362"/>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11" name="文本框 10"/>
          <p:cNvSpPr txBox="1"/>
          <p:nvPr/>
        </p:nvSpPr>
        <p:spPr>
          <a:xfrm>
            <a:off x="2072005" y="2771634"/>
            <a:ext cx="3144520" cy="585009"/>
          </a:xfrm>
          <a:prstGeom prst="rect">
            <a:avLst/>
          </a:prstGeom>
          <a:noFill/>
          <a:ln w="9525">
            <a:noFill/>
          </a:ln>
        </p:spPr>
        <p:txBody>
          <a:bodyPr wrap="square">
            <a:spAutoFit/>
          </a:bodyPr>
          <a:lstStyle/>
          <a:p>
            <a:pPr marL="0" indent="0" algn="l"/>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电阻一定时，导体中的电流与其两端的电压成正比</a:t>
            </a:r>
            <a:endPar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文本框 11"/>
          <p:cNvSpPr txBox="1"/>
          <p:nvPr/>
        </p:nvSpPr>
        <p:spPr>
          <a:xfrm>
            <a:off x="8204201" y="2879851"/>
            <a:ext cx="22698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5</a:t>
            </a:r>
          </a:p>
        </p:txBody>
      </p:sp>
    </p:spTree>
    <p:extLst>
      <p:ext uri="{BB962C8B-B14F-4D97-AF65-F5344CB8AC3E}">
        <p14:creationId xmlns:p14="http://schemas.microsoft.com/office/powerpoint/2010/main" val="89647768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2"/>
                                        </p:tgtEl>
                                        <p:attrNameLst>
                                          <p:attrName>style.visibility</p:attrName>
                                        </p:attrNameLst>
                                      </p:cBhvr>
                                      <p:to>
                                        <p:strVal val="visible"/>
                                      </p:to>
                                    </p:set>
                                    <p:animEffect transition="in" filter="checkerboard(across)">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bldLvl="0" animBg="1"/>
      <p:bldP spid="11" grpId="0"/>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sp>
        <p:nvSpPr>
          <p:cNvPr id="3" name="文本框 2"/>
          <p:cNvSpPr txBox="1"/>
          <p:nvPr/>
        </p:nvSpPr>
        <p:spPr>
          <a:xfrm>
            <a:off x="327025" y="1090448"/>
            <a:ext cx="8723630"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a:t>
            </a:r>
            <a:r>
              <a:rPr lang="en-US" sz="1800" b="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）滑动变阻器一上一下接且滑片</a:t>
            </a:r>
            <a:r>
              <a:rPr lang="en-US" sz="1800" b="0">
                <a:solidFill>
                  <a:srgbClr val="1116CC"/>
                </a:solidFill>
                <a:latin typeface="微软雅黑" panose="020B0503020204020204" charset="-122"/>
                <a:ea typeface="微软雅黑" panose="020B0503020204020204" charset="-122"/>
                <a:cs typeface="微软雅黑" panose="020B0503020204020204" charset="-122"/>
              </a:rPr>
              <a:t>P</a:t>
            </a:r>
            <a:r>
              <a:rPr lang="zh-CN" sz="1800" b="0">
                <a:solidFill>
                  <a:srgbClr val="1116CC"/>
                </a:solidFill>
                <a:latin typeface="微软雅黑" panose="020B0503020204020204" charset="-122"/>
                <a:ea typeface="微软雅黑" panose="020B0503020204020204" charset="-122"/>
                <a:cs typeface="微软雅黑" panose="020B0503020204020204" charset="-122"/>
              </a:rPr>
              <a:t>向</a:t>
            </a:r>
            <a:r>
              <a:rPr lang="en-US" sz="1800" b="0">
                <a:solidFill>
                  <a:srgbClr val="1116CC"/>
                </a:solidFill>
                <a:latin typeface="微软雅黑" panose="020B0503020204020204" charset="-122"/>
                <a:ea typeface="微软雅黑" panose="020B0503020204020204" charset="-122"/>
                <a:cs typeface="微软雅黑" panose="020B0503020204020204" charset="-122"/>
              </a:rPr>
              <a:t>B</a:t>
            </a:r>
            <a:r>
              <a:rPr lang="zh-CN" sz="1800" b="0">
                <a:solidFill>
                  <a:srgbClr val="1116CC"/>
                </a:solidFill>
                <a:latin typeface="微软雅黑" panose="020B0503020204020204" charset="-122"/>
                <a:ea typeface="微软雅黑" panose="020B0503020204020204" charset="-122"/>
                <a:cs typeface="微软雅黑" panose="020B0503020204020204" charset="-122"/>
              </a:rPr>
              <a:t>端滑动时，滑动变阻器接入电路的电阻变大，接左下接线柱；（</a:t>
            </a:r>
            <a:r>
              <a:rPr lang="en-US" sz="1800" b="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）若电流表示数为</a:t>
            </a:r>
            <a:r>
              <a:rPr lang="en-US" sz="1800" b="0">
                <a:solidFill>
                  <a:srgbClr val="1116CC"/>
                </a:solidFill>
                <a:latin typeface="微软雅黑" panose="020B0503020204020204" charset="-122"/>
                <a:ea typeface="微软雅黑" panose="020B0503020204020204" charset="-122"/>
                <a:cs typeface="微软雅黑" panose="020B0503020204020204" charset="-122"/>
              </a:rPr>
              <a:t>0</a:t>
            </a:r>
            <a:r>
              <a:rPr lang="zh-CN" sz="1800" b="0">
                <a:solidFill>
                  <a:srgbClr val="1116CC"/>
                </a:solidFill>
                <a:latin typeface="微软雅黑" panose="020B0503020204020204" charset="-122"/>
                <a:ea typeface="微软雅黑" panose="020B0503020204020204" charset="-122"/>
                <a:cs typeface="微软雅黑" panose="020B0503020204020204" charset="-122"/>
              </a:rPr>
              <a:t>，说明电路可能断路；电压表示数为电源电压，说明电压表与电源连通，则与电压表并联的支路以外的电路是完好的，则与电压表并联的电阻断路了；（</a:t>
            </a:r>
            <a:r>
              <a:rPr lang="en-US" sz="1800" b="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）由图示电流表确定其量程与分度值，然后读出其示数；根据分压原理，判断电压的变化，再确定滑滑片移动的方向。（</a:t>
            </a:r>
            <a:r>
              <a:rPr lang="en-US" sz="1800" b="0">
                <a:solidFill>
                  <a:srgbClr val="1116CC"/>
                </a:solidFill>
                <a:latin typeface="微软雅黑" panose="020B0503020204020204" charset="-122"/>
                <a:ea typeface="微软雅黑" panose="020B0503020204020204" charset="-122"/>
                <a:cs typeface="微软雅黑" panose="020B0503020204020204" charset="-122"/>
              </a:rPr>
              <a:t>4</a:t>
            </a:r>
            <a:r>
              <a:rPr lang="zh-CN" sz="1800" b="0">
                <a:solidFill>
                  <a:srgbClr val="1116CC"/>
                </a:solidFill>
                <a:latin typeface="微软雅黑" panose="020B0503020204020204" charset="-122"/>
                <a:ea typeface="微软雅黑" panose="020B0503020204020204" charset="-122"/>
                <a:cs typeface="微软雅黑" panose="020B0503020204020204" charset="-122"/>
              </a:rPr>
              <a:t>）根据实验所得数据，绘制出如图丙所示的</a:t>
            </a:r>
            <a:r>
              <a:rPr lang="en-US" sz="1800" b="0">
                <a:solidFill>
                  <a:srgbClr val="1116CC"/>
                </a:solidFill>
                <a:latin typeface="微软雅黑" panose="020B0503020204020204" charset="-122"/>
                <a:ea typeface="微软雅黑" panose="020B0503020204020204" charset="-122"/>
                <a:cs typeface="微软雅黑" panose="020B0503020204020204" charset="-122"/>
              </a:rPr>
              <a:t>U</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I</a:t>
            </a:r>
            <a:r>
              <a:rPr lang="zh-CN" sz="1800" b="0">
                <a:solidFill>
                  <a:srgbClr val="1116CC"/>
                </a:solidFill>
                <a:latin typeface="微软雅黑" panose="020B0503020204020204" charset="-122"/>
                <a:ea typeface="微软雅黑" panose="020B0503020204020204" charset="-122"/>
                <a:cs typeface="微软雅黑" panose="020B0503020204020204" charset="-122"/>
              </a:rPr>
              <a:t>图象，根据图象可得出“电流与电压关系”的结论；根据</a:t>
            </a:r>
            <a:r>
              <a:rPr lang="en-US" sz="1800" b="0">
                <a:solidFill>
                  <a:srgbClr val="1116CC"/>
                </a:solidFill>
                <a:latin typeface="微软雅黑" panose="020B0503020204020204" charset="-122"/>
                <a:ea typeface="微软雅黑" panose="020B0503020204020204" charset="-122"/>
                <a:cs typeface="微软雅黑" panose="020B0503020204020204" charset="-122"/>
              </a:rPr>
              <a:t>R=      </a:t>
            </a:r>
            <a:r>
              <a:rPr lang="zh-CN" sz="1800" b="0">
                <a:solidFill>
                  <a:srgbClr val="1116CC"/>
                </a:solidFill>
                <a:latin typeface="微软雅黑" panose="020B0503020204020204" charset="-122"/>
                <a:ea typeface="微软雅黑" panose="020B0503020204020204" charset="-122"/>
                <a:cs typeface="微软雅黑" panose="020B0503020204020204" charset="-122"/>
              </a:rPr>
              <a:t>算出电阻。</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pic>
        <p:nvPicPr>
          <p:cNvPr id="4" name="图片 909"/>
          <p:cNvPicPr>
            <a:picLocks noChangeAspect="1"/>
          </p:cNvPicPr>
          <p:nvPr/>
        </p:nvPicPr>
        <p:blipFill>
          <a:blip r:embed="rId3"/>
          <a:stretch>
            <a:fillRect/>
          </a:stretch>
        </p:blipFill>
        <p:spPr>
          <a:xfrm>
            <a:off x="1938656" y="3609363"/>
            <a:ext cx="197485" cy="509894"/>
          </a:xfrm>
          <a:prstGeom prst="rect">
            <a:avLst/>
          </a:prstGeom>
          <a:noFill/>
          <a:ln w="9525">
            <a:noFill/>
          </a:ln>
        </p:spPr>
      </p:pic>
    </p:spTree>
    <p:extLst>
      <p:ext uri="{BB962C8B-B14F-4D97-AF65-F5344CB8AC3E}">
        <p14:creationId xmlns:p14="http://schemas.microsoft.com/office/powerpoint/2010/main" val="376369312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pic>
        <p:nvPicPr>
          <p:cNvPr id="3" name="图片 908"/>
          <p:cNvPicPr>
            <a:picLocks noChangeAspect="1"/>
          </p:cNvPicPr>
          <p:nvPr/>
        </p:nvPicPr>
        <p:blipFill>
          <a:blip r:embed="rId3"/>
          <a:stretch>
            <a:fillRect/>
          </a:stretch>
        </p:blipFill>
        <p:spPr>
          <a:xfrm>
            <a:off x="6162040" y="1592703"/>
            <a:ext cx="2269490" cy="1545596"/>
          </a:xfrm>
          <a:prstGeom prst="rect">
            <a:avLst/>
          </a:prstGeom>
          <a:noFill/>
          <a:ln w="9525">
            <a:noFill/>
          </a:ln>
        </p:spPr>
      </p:pic>
      <p:sp>
        <p:nvSpPr>
          <p:cNvPr id="7" name="文本框 6"/>
          <p:cNvSpPr txBox="1"/>
          <p:nvPr/>
        </p:nvSpPr>
        <p:spPr>
          <a:xfrm>
            <a:off x="327025" y="1134371"/>
            <a:ext cx="8591550"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）滑片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a:solidFill>
                  <a:srgbClr val="FF0000"/>
                </a:solidFill>
                <a:latin typeface="微软雅黑" panose="020B0503020204020204" charset="-122"/>
                <a:ea typeface="微软雅黑" panose="020B0503020204020204" charset="-122"/>
                <a:cs typeface="微软雅黑" panose="020B0503020204020204" charset="-122"/>
              </a:rPr>
              <a:t>向</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端滑动时，滑动变阻器接入电路的电阻变大即远离下接线柱，故接左下接线柱，如下图所示：</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）闭合开关后，发现电流表无示数，说明电路可能断路；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电压表示数为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2.8V</a:t>
            </a:r>
            <a:r>
              <a:rPr lang="zh-CN" sz="1600" b="0">
                <a:solidFill>
                  <a:srgbClr val="FF0000"/>
                </a:solidFill>
                <a:latin typeface="微软雅黑" panose="020B0503020204020204" charset="-122"/>
                <a:ea typeface="微软雅黑" panose="020B0503020204020204" charset="-122"/>
                <a:cs typeface="微软雅黑" panose="020B0503020204020204" charset="-122"/>
              </a:rPr>
              <a:t>，说明电压表与电源连通，则与电压表并</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联的支路以外的电路是完好的，则与电压表并联的电阻断路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了，此时电压表串联在电路中测电源电压；</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）图中电流表的量程为</a:t>
            </a:r>
            <a:r>
              <a:rPr lang="en-US" sz="1600" b="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0.6A</a:t>
            </a:r>
            <a:r>
              <a:rPr lang="zh-CN" sz="1600" b="0">
                <a:solidFill>
                  <a:srgbClr val="FF0000"/>
                </a:solidFill>
                <a:latin typeface="微软雅黑" panose="020B0503020204020204" charset="-122"/>
                <a:ea typeface="微软雅黑" panose="020B0503020204020204" charset="-122"/>
                <a:cs typeface="微软雅黑" panose="020B0503020204020204" charset="-122"/>
              </a:rPr>
              <a:t>，分度值为</a:t>
            </a:r>
            <a:r>
              <a:rPr lang="en-US" sz="1600" b="0">
                <a:solidFill>
                  <a:srgbClr val="FF0000"/>
                </a:solidFill>
                <a:latin typeface="微软雅黑" panose="020B0503020204020204" charset="-122"/>
                <a:ea typeface="微软雅黑" panose="020B0503020204020204" charset="-122"/>
                <a:cs typeface="微软雅黑" panose="020B0503020204020204" charset="-122"/>
              </a:rPr>
              <a:t>0.02A</a:t>
            </a:r>
            <a:r>
              <a:rPr lang="zh-CN" sz="1600" b="0">
                <a:solidFill>
                  <a:srgbClr val="FF0000"/>
                </a:solidFill>
                <a:latin typeface="微软雅黑" panose="020B0503020204020204" charset="-122"/>
                <a:ea typeface="微软雅黑" panose="020B0503020204020204" charset="-122"/>
                <a:cs typeface="微软雅黑" panose="020B0503020204020204" charset="-122"/>
              </a:rPr>
              <a:t>，示数为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0.12A</a:t>
            </a:r>
            <a:r>
              <a:rPr lang="zh-CN" sz="1600" b="0">
                <a:solidFill>
                  <a:srgbClr val="FF0000"/>
                </a:solidFill>
                <a:latin typeface="微软雅黑" panose="020B0503020204020204" charset="-122"/>
                <a:ea typeface="微软雅黑" panose="020B0503020204020204" charset="-122"/>
                <a:cs typeface="微软雅黑" panose="020B0503020204020204" charset="-122"/>
              </a:rPr>
              <a:t>；根据串联电路的分压作用，若要增大电阻两端的电压，应将最大滑动变阻器的电阻，滑片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a:solidFill>
                  <a:srgbClr val="FF0000"/>
                </a:solidFill>
                <a:latin typeface="微软雅黑" panose="020B0503020204020204" charset="-122"/>
                <a:ea typeface="微软雅黑" panose="020B0503020204020204" charset="-122"/>
                <a:cs typeface="微软雅黑" panose="020B0503020204020204" charset="-122"/>
              </a:rPr>
              <a:t>向</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端移动；</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4</a:t>
            </a:r>
            <a:r>
              <a:rPr lang="zh-CN" sz="1600" b="0">
                <a:solidFill>
                  <a:srgbClr val="FF0000"/>
                </a:solidFill>
                <a:latin typeface="微软雅黑" panose="020B0503020204020204" charset="-122"/>
                <a:ea typeface="微软雅黑" panose="020B0503020204020204" charset="-122"/>
                <a:cs typeface="微软雅黑" panose="020B0503020204020204" charset="-122"/>
              </a:rPr>
              <a:t>）据图象可得出“电流与电压关系”的结论是：电阻一定时，导体中的电流与其两端的电压成正比。</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04182952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4267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考点一：电流与电压和电阻的关系</a:t>
            </a:r>
          </a:p>
        </p:txBody>
      </p:sp>
      <p:pic>
        <p:nvPicPr>
          <p:cNvPr id="4" name="图片 909"/>
          <p:cNvPicPr>
            <a:picLocks noChangeAspect="1"/>
          </p:cNvPicPr>
          <p:nvPr/>
        </p:nvPicPr>
        <p:blipFill>
          <a:blip r:embed="rId3"/>
          <a:stretch>
            <a:fillRect/>
          </a:stretch>
        </p:blipFill>
        <p:spPr>
          <a:xfrm>
            <a:off x="7226936" y="1071351"/>
            <a:ext cx="197485" cy="509894"/>
          </a:xfrm>
          <a:prstGeom prst="rect">
            <a:avLst/>
          </a:prstGeom>
          <a:noFill/>
          <a:ln w="9525">
            <a:noFill/>
          </a:ln>
        </p:spPr>
      </p:pic>
      <p:sp>
        <p:nvSpPr>
          <p:cNvPr id="9" name="文本框 8"/>
          <p:cNvSpPr txBox="1"/>
          <p:nvPr/>
        </p:nvSpPr>
        <p:spPr>
          <a:xfrm>
            <a:off x="327025" y="1141373"/>
            <a:ext cx="8555990" cy="369212"/>
          </a:xfrm>
          <a:prstGeom prst="rect">
            <a:avLst/>
          </a:prstGeom>
          <a:noFill/>
          <a:ln w="9525">
            <a:noFill/>
          </a:ln>
        </p:spPr>
        <p:txBody>
          <a:bodyPr wrap="square">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由图象知，当电压为</a:t>
            </a:r>
            <a:r>
              <a:rPr lang="en-US" sz="1800" b="0">
                <a:solidFill>
                  <a:srgbClr val="FF0000"/>
                </a:solidFill>
                <a:latin typeface="微软雅黑" panose="020B0503020204020204" charset="-122"/>
                <a:ea typeface="微软雅黑" panose="020B0503020204020204" charset="-122"/>
                <a:cs typeface="微软雅黑" panose="020B0503020204020204" charset="-122"/>
              </a:rPr>
              <a:t>0.5V</a:t>
            </a:r>
            <a:r>
              <a:rPr lang="zh-CN" sz="1800" b="0">
                <a:solidFill>
                  <a:srgbClr val="FF0000"/>
                </a:solidFill>
                <a:latin typeface="微软雅黑" panose="020B0503020204020204" charset="-122"/>
                <a:ea typeface="微软雅黑" panose="020B0503020204020204" charset="-122"/>
                <a:cs typeface="微软雅黑" panose="020B0503020204020204" charset="-122"/>
              </a:rPr>
              <a:t>是电流为</a:t>
            </a:r>
            <a:r>
              <a:rPr lang="en-US" sz="1800" b="0">
                <a:solidFill>
                  <a:srgbClr val="FF0000"/>
                </a:solidFill>
                <a:latin typeface="微软雅黑" panose="020B0503020204020204" charset="-122"/>
                <a:ea typeface="微软雅黑" panose="020B0503020204020204" charset="-122"/>
                <a:cs typeface="微软雅黑" panose="020B0503020204020204" charset="-122"/>
              </a:rPr>
              <a:t>0.1A</a:t>
            </a:r>
            <a:r>
              <a:rPr lang="zh-CN" sz="1800" b="0">
                <a:solidFill>
                  <a:srgbClr val="FF0000"/>
                </a:solidFill>
                <a:latin typeface="微软雅黑" panose="020B0503020204020204" charset="-122"/>
                <a:ea typeface="微软雅黑" panose="020B0503020204020204" charset="-122"/>
                <a:cs typeface="微软雅黑" panose="020B0503020204020204" charset="-122"/>
              </a:rPr>
              <a:t>，则定值电阻的阻值为：</a:t>
            </a:r>
            <a:r>
              <a:rPr lang="en-US" sz="1800" b="0">
                <a:solidFill>
                  <a:srgbClr val="FF0000"/>
                </a:solidFill>
                <a:latin typeface="微软雅黑" panose="020B0503020204020204" charset="-122"/>
                <a:ea typeface="微软雅黑" panose="020B0503020204020204" charset="-122"/>
                <a:cs typeface="微软雅黑" panose="020B0503020204020204" charset="-122"/>
              </a:rPr>
              <a:t>R=    =       =5</a:t>
            </a:r>
            <a:r>
              <a:rPr lang="zh-CN" sz="1800" b="0">
                <a:solidFill>
                  <a:srgbClr val="FF0000"/>
                </a:solidFill>
                <a:latin typeface="微软雅黑" panose="020B0503020204020204" charset="-122"/>
                <a:ea typeface="微软雅黑" panose="020B0503020204020204" charset="-122"/>
                <a:cs typeface="微软雅黑" panose="020B0503020204020204" charset="-122"/>
              </a:rPr>
              <a:t>Ω。</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406"/>
          <p:cNvPicPr>
            <a:picLocks noChangeAspect="1"/>
          </p:cNvPicPr>
          <p:nvPr/>
        </p:nvPicPr>
        <p:blipFill>
          <a:blip r:embed="rId4"/>
          <a:stretch>
            <a:fillRect/>
          </a:stretch>
        </p:blipFill>
        <p:spPr>
          <a:xfrm>
            <a:off x="7635240" y="1049070"/>
            <a:ext cx="607060" cy="576734"/>
          </a:xfrm>
          <a:prstGeom prst="rect">
            <a:avLst/>
          </a:prstGeom>
          <a:noFill/>
          <a:ln w="9525">
            <a:noFill/>
          </a:ln>
        </p:spPr>
      </p:pic>
      <p:sp>
        <p:nvSpPr>
          <p:cNvPr id="10" name="文本框 9"/>
          <p:cNvSpPr txBox="1"/>
          <p:nvPr/>
        </p:nvSpPr>
        <p:spPr>
          <a:xfrm>
            <a:off x="327026" y="1706649"/>
            <a:ext cx="868997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故答案为：（</a:t>
            </a:r>
            <a:r>
              <a:rPr lang="en-US" sz="1800" b="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）见上图；（</a:t>
            </a:r>
            <a:r>
              <a:rPr lang="en-US" sz="1800" b="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）电阻断路；（</a:t>
            </a:r>
            <a:r>
              <a:rPr lang="en-US" sz="1800" b="0">
                <a:solidFill>
                  <a:srgbClr val="FF0000"/>
                </a:solidFill>
                <a:latin typeface="微软雅黑" panose="020B0503020204020204" charset="-122"/>
                <a:ea typeface="微软雅黑" panose="020B0503020204020204" charset="-122"/>
                <a:cs typeface="微软雅黑" panose="020B0503020204020204" charset="-122"/>
              </a:rPr>
              <a:t>3</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0.12</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B</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4</a:t>
            </a:r>
            <a:r>
              <a:rPr lang="zh-CN" sz="1800" b="0">
                <a:solidFill>
                  <a:srgbClr val="FF0000"/>
                </a:solidFill>
                <a:latin typeface="微软雅黑" panose="020B0503020204020204" charset="-122"/>
                <a:ea typeface="微软雅黑" panose="020B0503020204020204" charset="-122"/>
                <a:cs typeface="微软雅黑" panose="020B0503020204020204" charset="-122"/>
              </a:rPr>
              <a:t>）电阻一定时，导体中的电流与其两端的电压成正比；</a:t>
            </a:r>
            <a:r>
              <a:rPr lang="en-US" sz="1800" b="0">
                <a:solidFill>
                  <a:srgbClr val="FF0000"/>
                </a:solidFill>
                <a:latin typeface="微软雅黑" panose="020B0503020204020204" charset="-122"/>
                <a:ea typeface="微软雅黑" panose="020B0503020204020204" charset="-122"/>
                <a:cs typeface="微软雅黑" panose="020B0503020204020204" charset="-122"/>
              </a:rPr>
              <a:t>5</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79601137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par>
                                <p:cTn id="11" presetID="5" presetClass="entr" presetSubtype="10" fill="hold" grpId="0" nodeType="withEffect">
                                  <p:stCondLst>
                                    <p:cond delay="0"/>
                                  </p:stCondLst>
                                  <p:childTnLst>
                                    <p:set>
                                      <p:cBhvr>
                                        <p:cTn id="12" dur="1000" fill="hold">
                                          <p:stCondLst>
                                            <p:cond delay="0"/>
                                          </p:stCondLst>
                                        </p:cTn>
                                        <p:tgtEl>
                                          <p:spTgt spid="9"/>
                                        </p:tgtEl>
                                        <p:attrNameLst>
                                          <p:attrName>style.visibility</p:attrName>
                                        </p:attrNameLst>
                                      </p:cBhvr>
                                      <p:to>
                                        <p:strVal val="visible"/>
                                      </p:to>
                                    </p:set>
                                    <p:animEffect transition="in" filter="checkerboard(across)">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000" fill="hold">
                                          <p:stCondLst>
                                            <p:cond delay="0"/>
                                          </p:stCondLst>
                                        </p:cTn>
                                        <p:tgtEl>
                                          <p:spTgt spid="10"/>
                                        </p:tgtEl>
                                        <p:attrNameLst>
                                          <p:attrName>style.visibility</p:attrName>
                                        </p:attrNameLst>
                                      </p:cBhvr>
                                      <p:to>
                                        <p:strVal val="visible"/>
                                      </p:to>
                                    </p:set>
                                    <p:animEffect transition="in" filter="checkerboard(across)">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sp>
        <p:nvSpPr>
          <p:cNvPr id="10" name="文本框 9"/>
          <p:cNvSpPr txBox="1"/>
          <p:nvPr/>
        </p:nvSpPr>
        <p:spPr>
          <a:xfrm>
            <a:off x="6677026" y="2355316"/>
            <a:ext cx="4883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BC</a:t>
            </a:r>
          </a:p>
        </p:txBody>
      </p:sp>
      <p:pic>
        <p:nvPicPr>
          <p:cNvPr id="3" name="图片 1120" descr="wps121"/>
          <p:cNvPicPr>
            <a:picLocks noChangeAspect="1"/>
          </p:cNvPicPr>
          <p:nvPr/>
        </p:nvPicPr>
        <p:blipFill>
          <a:blip r:embed="rId3"/>
          <a:stretch>
            <a:fillRect/>
          </a:stretch>
        </p:blipFill>
        <p:spPr>
          <a:xfrm>
            <a:off x="3160396" y="3591538"/>
            <a:ext cx="2041525" cy="1385817"/>
          </a:xfrm>
          <a:prstGeom prst="rect">
            <a:avLst/>
          </a:prstGeom>
          <a:noFill/>
          <a:ln w="9525">
            <a:noFill/>
          </a:ln>
        </p:spPr>
      </p:pic>
      <p:sp>
        <p:nvSpPr>
          <p:cNvPr id="4" name="文本框 3"/>
          <p:cNvSpPr txBox="1"/>
          <p:nvPr/>
        </p:nvSpPr>
        <p:spPr>
          <a:xfrm>
            <a:off x="327026" y="1000691"/>
            <a:ext cx="8790305" cy="2590847"/>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（2019·泸州）</a:t>
            </a:r>
            <a:r>
              <a:rPr lang="zh-CN" sz="1800" b="0">
                <a:latin typeface="微软雅黑" panose="020B0503020204020204" charset="-122"/>
                <a:ea typeface="微软雅黑" panose="020B0503020204020204" charset="-122"/>
                <a:cs typeface="微软雅黑" panose="020B0503020204020204" charset="-122"/>
              </a:rPr>
              <a:t>如图为一种测量环境湿度仪器的简化工作原理图。电源电压恒为</a:t>
            </a:r>
            <a:r>
              <a:rPr lang="en-US" sz="1800" b="0">
                <a:latin typeface="微软雅黑" panose="020B0503020204020204" charset="-122"/>
                <a:ea typeface="微软雅黑" panose="020B0503020204020204" charset="-122"/>
                <a:cs typeface="微软雅黑" panose="020B0503020204020204" charset="-122"/>
              </a:rPr>
              <a:t>6V</a:t>
            </a:r>
            <a:r>
              <a:rPr lang="zh-CN" sz="1800" b="0">
                <a:latin typeface="微软雅黑" panose="020B0503020204020204" charset="-122"/>
                <a:ea typeface="微软雅黑" panose="020B0503020204020204" charset="-122"/>
                <a:cs typeface="微软雅黑" panose="020B0503020204020204" charset="-122"/>
              </a:rPr>
              <a:t>，定值电阻</a:t>
            </a:r>
            <a:r>
              <a:rPr lang="en-US" sz="1800" b="0">
                <a:latin typeface="微软雅黑" panose="020B0503020204020204" charset="-122"/>
                <a:ea typeface="微软雅黑" panose="020B0503020204020204" charset="-122"/>
                <a:cs typeface="微软雅黑" panose="020B0503020204020204" charset="-122"/>
              </a:rPr>
              <a:t>R</a:t>
            </a:r>
            <a:r>
              <a:rPr lang="zh-CN" sz="1800" b="0">
                <a:latin typeface="微软雅黑" panose="020B0503020204020204" charset="-122"/>
                <a:ea typeface="微软雅黑" panose="020B0503020204020204" charset="-122"/>
                <a:cs typeface="微软雅黑" panose="020B0503020204020204" charset="-122"/>
              </a:rPr>
              <a:t>为</a:t>
            </a:r>
            <a:r>
              <a:rPr lang="en-US" sz="1800" b="0">
                <a:latin typeface="微软雅黑" panose="020B0503020204020204" charset="-122"/>
                <a:ea typeface="微软雅黑" panose="020B0503020204020204" charset="-122"/>
                <a:cs typeface="微软雅黑" panose="020B0503020204020204" charset="-122"/>
              </a:rPr>
              <a:t>15Ω</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为湿敏电阻，其阻值随环境湿度的增加而减小，阻值范围为</a:t>
            </a:r>
            <a:r>
              <a:rPr lang="en-US" sz="1800" b="0">
                <a:latin typeface="微软雅黑" panose="020B0503020204020204" charset="-122"/>
                <a:ea typeface="微软雅黑" panose="020B0503020204020204" charset="-122"/>
                <a:cs typeface="微软雅黑" panose="020B0503020204020204" charset="-122"/>
              </a:rPr>
              <a:t>10Ω</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20Ω</a:t>
            </a:r>
            <a:r>
              <a:rPr lang="zh-CN" sz="1800" b="0">
                <a:latin typeface="微软雅黑" panose="020B0503020204020204" charset="-122"/>
                <a:ea typeface="微软雅黑" panose="020B0503020204020204" charset="-122"/>
                <a:cs typeface="微软雅黑" panose="020B0503020204020204" charset="-122"/>
              </a:rPr>
              <a:t>，电压表量程为</a:t>
            </a:r>
            <a:r>
              <a:rPr lang="en-US" sz="1800" b="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3V</a:t>
            </a:r>
            <a:r>
              <a:rPr lang="zh-CN" sz="1800" b="0">
                <a:latin typeface="微软雅黑" panose="020B0503020204020204" charset="-122"/>
                <a:ea typeface="微软雅黑" panose="020B0503020204020204" charset="-122"/>
                <a:cs typeface="微软雅黑" panose="020B0503020204020204" charset="-122"/>
              </a:rPr>
              <a:t>，电流表量程为</a:t>
            </a:r>
            <a:r>
              <a:rPr lang="en-US" sz="1800" b="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0.6A</a:t>
            </a:r>
            <a:r>
              <a:rPr lang="zh-CN" sz="1800" b="0">
                <a:latin typeface="微软雅黑" panose="020B0503020204020204" charset="-122"/>
                <a:ea typeface="微软雅黑" panose="020B0503020204020204" charset="-122"/>
                <a:cs typeface="微软雅黑" panose="020B0503020204020204" charset="-122"/>
              </a:rPr>
              <a:t>。闭合开关</a:t>
            </a:r>
            <a:r>
              <a:rPr lang="en-US" sz="1800" b="0">
                <a:latin typeface="微软雅黑" panose="020B0503020204020204" charset="-122"/>
                <a:ea typeface="微软雅黑" panose="020B0503020204020204" charset="-122"/>
                <a:cs typeface="微软雅黑" panose="020B0503020204020204" charset="-122"/>
              </a:rPr>
              <a:t>S</a:t>
            </a:r>
            <a:r>
              <a:rPr lang="zh-CN" sz="1800" b="0">
                <a:latin typeface="微软雅黑" panose="020B0503020204020204" charset="-122"/>
                <a:ea typeface="微软雅黑" panose="020B0503020204020204" charset="-122"/>
                <a:cs typeface="微软雅黑" panose="020B0503020204020204" charset="-122"/>
              </a:rPr>
              <a:t>，当环境的湿度增加时，在保证两电表安全的情况下，下列说法中正确的是（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电流表示数变大，</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两端的电压变大；</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电压表示数与电流表示数的比值不变；</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C.</a:t>
            </a:r>
            <a:r>
              <a:rPr lang="zh-CN" sz="1800" b="0">
                <a:latin typeface="微软雅黑" panose="020B0503020204020204" charset="-122"/>
                <a:ea typeface="微软雅黑" panose="020B0503020204020204" charset="-122"/>
                <a:cs typeface="微软雅黑" panose="020B0503020204020204" charset="-122"/>
              </a:rPr>
              <a:t>通过</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的最大电流为</a:t>
            </a:r>
            <a:r>
              <a:rPr lang="en-US" sz="1800" b="0">
                <a:latin typeface="微软雅黑" panose="020B0503020204020204" charset="-122"/>
                <a:ea typeface="微软雅黑" panose="020B0503020204020204" charset="-122"/>
                <a:cs typeface="微软雅黑" panose="020B0503020204020204" charset="-122"/>
              </a:rPr>
              <a:t>0.24A</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              D.R</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在电路中的最小电阻值为</a:t>
            </a:r>
            <a:r>
              <a:rPr lang="en-US" sz="1800" b="0">
                <a:latin typeface="微软雅黑" panose="020B0503020204020204" charset="-122"/>
                <a:ea typeface="微软雅黑" panose="020B0503020204020204" charset="-122"/>
                <a:cs typeface="微软雅黑" panose="020B0503020204020204" charset="-122"/>
              </a:rPr>
              <a:t>15Ω</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60981497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27025" y="1096814"/>
            <a:ext cx="8723630"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【点睛】由电路图可知，</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0</a:t>
            </a:r>
            <a:r>
              <a:rPr lang="zh-CN" sz="1800" b="0">
                <a:solidFill>
                  <a:srgbClr val="1116CC"/>
                </a:solidFill>
                <a:latin typeface="微软雅黑" panose="020B0503020204020204" charset="-122"/>
                <a:ea typeface="微软雅黑" panose="020B0503020204020204" charset="-122"/>
                <a:cs typeface="微软雅黑" panose="020B0503020204020204" charset="-122"/>
              </a:rPr>
              <a:t>与</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zh-CN" sz="1800" b="0">
                <a:solidFill>
                  <a:srgbClr val="1116CC"/>
                </a:solidFill>
                <a:latin typeface="微软雅黑" panose="020B0503020204020204" charset="-122"/>
                <a:ea typeface="微软雅黑" panose="020B0503020204020204" charset="-122"/>
                <a:cs typeface="微软雅黑" panose="020B0503020204020204" charset="-122"/>
              </a:rPr>
              <a:t>串联，电压表测</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两端的电压，电流表测电路中的电流。当环境的湿度增加时，</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0</a:t>
            </a:r>
            <a:r>
              <a:rPr lang="zh-CN" sz="1800" b="0">
                <a:solidFill>
                  <a:srgbClr val="1116CC"/>
                </a:solidFill>
                <a:latin typeface="微软雅黑" panose="020B0503020204020204" charset="-122"/>
                <a:ea typeface="微软雅黑" panose="020B0503020204020204" charset="-122"/>
                <a:cs typeface="微软雅黑" panose="020B0503020204020204" charset="-122"/>
              </a:rPr>
              <a:t>随环境湿度的增加而减少，根据欧姆定律可知电路中电流的变化和</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两端的电压变化，根据串联电路的电压特点可知</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0</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两端的电压变化，由欧姆定律结合</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zh-CN" sz="1800" b="0">
                <a:solidFill>
                  <a:srgbClr val="1116CC"/>
                </a:solidFill>
                <a:latin typeface="微软雅黑" panose="020B0503020204020204" charset="-122"/>
                <a:ea typeface="微软雅黑" panose="020B0503020204020204" charset="-122"/>
                <a:cs typeface="微软雅黑" panose="020B0503020204020204" charset="-122"/>
              </a:rPr>
              <a:t>的阻值判断电压表示数与电流表示数的比值变化；本题考查欧姆定律应用，关键是将课本知识内容记忆清楚，仔细分析即可。</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2034337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1000691"/>
            <a:ext cx="8701405" cy="120184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【解析】由电路图可知，</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与</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a:solidFill>
                  <a:srgbClr val="FF0000"/>
                </a:solidFill>
                <a:latin typeface="微软雅黑" panose="020B0503020204020204" charset="-122"/>
                <a:ea typeface="微软雅黑" panose="020B0503020204020204" charset="-122"/>
                <a:cs typeface="微软雅黑" panose="020B0503020204020204" charset="-122"/>
              </a:rPr>
              <a:t>串联，电压表测</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两端的电压，电流表测电路中的电流。</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．当环境的湿度增加时，因</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随环境湿度的增加而减小，根据串联电路分压特点，</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两端电压</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会变小，故</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错误；</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1131" descr="wps132"/>
          <p:cNvPicPr>
            <a:picLocks noChangeAspect="1"/>
          </p:cNvPicPr>
          <p:nvPr/>
        </p:nvPicPr>
        <p:blipFill>
          <a:blip r:embed="rId3"/>
          <a:stretch>
            <a:fillRect/>
          </a:stretch>
        </p:blipFill>
        <p:spPr>
          <a:xfrm>
            <a:off x="5798185" y="2140792"/>
            <a:ext cx="270510" cy="512440"/>
          </a:xfrm>
          <a:prstGeom prst="rect">
            <a:avLst/>
          </a:prstGeom>
          <a:noFill/>
          <a:ln w="9525">
            <a:noFill/>
          </a:ln>
        </p:spPr>
      </p:pic>
      <p:sp>
        <p:nvSpPr>
          <p:cNvPr id="7" name="文本框 6"/>
          <p:cNvSpPr txBox="1"/>
          <p:nvPr/>
        </p:nvSpPr>
        <p:spPr>
          <a:xfrm>
            <a:off x="327026" y="2104507"/>
            <a:ext cx="8701405" cy="831999"/>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．由图可知，电压表测</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两端电压，电流表测</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a:solidFill>
                  <a:srgbClr val="FF0000"/>
                </a:solidFill>
                <a:latin typeface="微软雅黑" panose="020B0503020204020204" charset="-122"/>
                <a:ea typeface="微软雅黑" panose="020B0503020204020204" charset="-122"/>
                <a:cs typeface="微软雅黑" panose="020B0503020204020204" charset="-122"/>
              </a:rPr>
              <a:t>电流，由</a:t>
            </a:r>
            <a:r>
              <a:rPr lang="en-US" sz="1600" b="0">
                <a:solidFill>
                  <a:srgbClr val="FF0000"/>
                </a:solidFill>
                <a:latin typeface="微软雅黑" panose="020B0503020204020204" charset="-122"/>
                <a:ea typeface="微软雅黑" panose="020B0503020204020204" charset="-122"/>
                <a:cs typeface="微软雅黑" panose="020B0503020204020204" charset="-122"/>
              </a:rPr>
              <a:t>R=     </a:t>
            </a:r>
            <a:r>
              <a:rPr lang="zh-CN" sz="1600" b="0">
                <a:solidFill>
                  <a:srgbClr val="FF0000"/>
                </a:solidFill>
                <a:latin typeface="微软雅黑" panose="020B0503020204020204" charset="-122"/>
                <a:ea typeface="微软雅黑" panose="020B0503020204020204" charset="-122"/>
                <a:cs typeface="微软雅黑" panose="020B0503020204020204" charset="-122"/>
              </a:rPr>
              <a:t>可知，电压表示数与电流表示数的比值等于</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a:solidFill>
                  <a:srgbClr val="FF0000"/>
                </a:solidFill>
                <a:latin typeface="微软雅黑" panose="020B0503020204020204" charset="-122"/>
                <a:ea typeface="微软雅黑" panose="020B0503020204020204" charset="-122"/>
                <a:cs typeface="微软雅黑" panose="020B0503020204020204" charset="-122"/>
              </a:rPr>
              <a:t>的阻值，则电压表示数与电流表示数的比值不变，故</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正确；</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9" name="图片 -2147481411"/>
          <p:cNvPicPr>
            <a:picLocks noChangeAspect="1"/>
          </p:cNvPicPr>
          <p:nvPr/>
        </p:nvPicPr>
        <p:blipFill>
          <a:blip r:embed="rId4"/>
          <a:stretch>
            <a:fillRect/>
          </a:stretch>
        </p:blipFill>
        <p:spPr>
          <a:xfrm>
            <a:off x="4975860" y="3174584"/>
            <a:ext cx="3067050" cy="553817"/>
          </a:xfrm>
          <a:prstGeom prst="rect">
            <a:avLst/>
          </a:prstGeom>
          <a:noFill/>
          <a:ln w="9525">
            <a:noFill/>
          </a:ln>
        </p:spPr>
      </p:pic>
      <p:sp>
        <p:nvSpPr>
          <p:cNvPr id="10" name="文本框 9"/>
          <p:cNvSpPr txBox="1"/>
          <p:nvPr/>
        </p:nvSpPr>
        <p:spPr>
          <a:xfrm>
            <a:off x="360680" y="2832109"/>
            <a:ext cx="8633460" cy="831999"/>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．当</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en-US" sz="1600" b="0">
                <a:solidFill>
                  <a:srgbClr val="FF0000"/>
                </a:solidFill>
                <a:latin typeface="微软雅黑" panose="020B0503020204020204" charset="-122"/>
                <a:ea typeface="微软雅黑" panose="020B0503020204020204" charset="-122"/>
                <a:cs typeface="微软雅黑" panose="020B0503020204020204" charset="-122"/>
              </a:rPr>
              <a:t>=10Ω</a:t>
            </a:r>
            <a:r>
              <a:rPr lang="zh-CN" sz="1600" b="0">
                <a:solidFill>
                  <a:srgbClr val="FF0000"/>
                </a:solidFill>
                <a:latin typeface="微软雅黑" panose="020B0503020204020204" charset="-122"/>
                <a:ea typeface="微软雅黑" panose="020B0503020204020204" charset="-122"/>
                <a:cs typeface="微软雅黑" panose="020B0503020204020204" charset="-122"/>
              </a:rPr>
              <a:t>时，电路中的总电阻最小，电路中的电流最大，即经过</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的电流最大，串联电路中总电阻等于各分电阻之和，电路中的最大电流：                                                     故</a:t>
            </a: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正确；</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26390" y="3728402"/>
            <a:ext cx="8667750" cy="831999"/>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．根据</a:t>
            </a: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选项的分析计算，</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600" b="0">
                <a:solidFill>
                  <a:srgbClr val="FF0000"/>
                </a:solidFill>
                <a:latin typeface="微软雅黑" panose="020B0503020204020204" charset="-122"/>
                <a:ea typeface="微软雅黑" panose="020B0503020204020204" charset="-122"/>
                <a:cs typeface="微软雅黑" panose="020B0503020204020204" charset="-122"/>
              </a:rPr>
              <a:t>在电路中的最小电阻值</a:t>
            </a:r>
            <a:r>
              <a:rPr lang="en-US" sz="1600" b="0">
                <a:solidFill>
                  <a:srgbClr val="FF0000"/>
                </a:solidFill>
                <a:latin typeface="微软雅黑" panose="020B0503020204020204" charset="-122"/>
                <a:ea typeface="微软雅黑" panose="020B0503020204020204" charset="-122"/>
                <a:cs typeface="微软雅黑" panose="020B0503020204020204" charset="-122"/>
              </a:rPr>
              <a:t>10Ω</a:t>
            </a:r>
            <a:r>
              <a:rPr lang="zh-CN" sz="1600" b="0">
                <a:solidFill>
                  <a:srgbClr val="FF0000"/>
                </a:solidFill>
                <a:latin typeface="微软雅黑" panose="020B0503020204020204" charset="-122"/>
                <a:ea typeface="微软雅黑" panose="020B0503020204020204" charset="-122"/>
                <a:cs typeface="微软雅黑" panose="020B0503020204020204" charset="-122"/>
              </a:rPr>
              <a:t>，此时电流表和电压表都不会超过量程，故</a:t>
            </a: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错误；故选</a:t>
            </a:r>
            <a:r>
              <a:rPr lang="en-US" sz="1600" b="0">
                <a:solidFill>
                  <a:srgbClr val="FF0000"/>
                </a:solidFill>
                <a:latin typeface="微软雅黑" panose="020B0503020204020204" charset="-122"/>
                <a:ea typeface="微软雅黑" panose="020B0503020204020204" charset="-122"/>
                <a:cs typeface="微软雅黑" panose="020B0503020204020204" charset="-122"/>
              </a:rPr>
              <a:t>BC</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14753825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par>
                                <p:cTn id="18" presetID="5" presetClass="entr" presetSubtype="10" fill="hold" grpId="0" nodeType="withEffect">
                                  <p:stCondLst>
                                    <p:cond delay="0"/>
                                  </p:stCondLst>
                                  <p:childTnLst>
                                    <p:set>
                                      <p:cBhvr>
                                        <p:cTn id="19" dur="1000" fill="hold">
                                          <p:stCondLst>
                                            <p:cond delay="0"/>
                                          </p:stCondLst>
                                        </p:cTn>
                                        <p:tgtEl>
                                          <p:spTgt spid="7"/>
                                        </p:tgtEl>
                                        <p:attrNameLst>
                                          <p:attrName>style.visibility</p:attrName>
                                        </p:attrNameLst>
                                      </p:cBhvr>
                                      <p:to>
                                        <p:strVal val="visible"/>
                                      </p:to>
                                    </p:set>
                                    <p:animEffect transition="in" filter="checkerboard(across)">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000" fill="hold">
                                          <p:stCondLst>
                                            <p:cond delay="0"/>
                                          </p:stCondLst>
                                        </p:cTn>
                                        <p:tgtEl>
                                          <p:spTgt spid="9"/>
                                        </p:tgtEl>
                                        <p:attrNameLst>
                                          <p:attrName>style.visibility</p:attrName>
                                        </p:attrNameLst>
                                      </p:cBhvr>
                                      <p:to>
                                        <p:strVal val="visible"/>
                                      </p:to>
                                    </p:set>
                                    <p:animEffect transition="in" filter="checkerboard(across)">
                                      <p:cBhvr>
                                        <p:cTn id="25" dur="1000"/>
                                        <p:tgtEl>
                                          <p:spTgt spid="9"/>
                                        </p:tgtEl>
                                      </p:cBhvr>
                                    </p:animEffect>
                                  </p:childTnLst>
                                </p:cTn>
                              </p:par>
                              <p:par>
                                <p:cTn id="26" presetID="5" presetClass="entr" presetSubtype="10" fill="hold" grpId="0" nodeType="withEffect">
                                  <p:stCondLst>
                                    <p:cond delay="0"/>
                                  </p:stCondLst>
                                  <p:childTnLst>
                                    <p:set>
                                      <p:cBhvr>
                                        <p:cTn id="27" dur="1000" fill="hold">
                                          <p:stCondLst>
                                            <p:cond delay="0"/>
                                          </p:stCondLst>
                                        </p:cTn>
                                        <p:tgtEl>
                                          <p:spTgt spid="10"/>
                                        </p:tgtEl>
                                        <p:attrNameLst>
                                          <p:attrName>style.visibility</p:attrName>
                                        </p:attrNameLst>
                                      </p:cBhvr>
                                      <p:to>
                                        <p:strVal val="visible"/>
                                      </p:to>
                                    </p:set>
                                    <p:animEffect transition="in" filter="checkerboard(across)">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000" fill="hold">
                                          <p:stCondLst>
                                            <p:cond delay="0"/>
                                          </p:stCondLst>
                                        </p:cTn>
                                        <p:tgtEl>
                                          <p:spTgt spid="11"/>
                                        </p:tgtEl>
                                        <p:attrNameLst>
                                          <p:attrName>style.visibility</p:attrName>
                                        </p:attrNameLst>
                                      </p:cBhvr>
                                      <p:to>
                                        <p:strVal val="visible"/>
                                      </p:to>
                                    </p:set>
                                    <p:animEffect transition="in" filter="checkerboard(across)">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pic>
        <p:nvPicPr>
          <p:cNvPr id="3" name="图片 1135" descr=" "/>
          <p:cNvPicPr>
            <a:picLocks noChangeAspect="1"/>
          </p:cNvPicPr>
          <p:nvPr/>
        </p:nvPicPr>
        <p:blipFill>
          <a:blip r:embed="rId3"/>
          <a:stretch>
            <a:fillRect/>
          </a:stretch>
        </p:blipFill>
        <p:spPr>
          <a:xfrm>
            <a:off x="3143886" y="3250973"/>
            <a:ext cx="2072005" cy="1797042"/>
          </a:xfrm>
          <a:prstGeom prst="rect">
            <a:avLst/>
          </a:prstGeom>
          <a:noFill/>
          <a:ln w="9525">
            <a:noFill/>
          </a:ln>
        </p:spPr>
      </p:pic>
      <p:sp>
        <p:nvSpPr>
          <p:cNvPr id="12" name="文本框 11"/>
          <p:cNvSpPr txBox="1"/>
          <p:nvPr/>
        </p:nvSpPr>
        <p:spPr>
          <a:xfrm>
            <a:off x="327026" y="1000691"/>
            <a:ext cx="868997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2018•</a:t>
            </a:r>
            <a:r>
              <a:rPr lang="zh-CN" sz="1800" b="1">
                <a:latin typeface="微软雅黑" panose="020B0503020204020204" charset="-122"/>
                <a:ea typeface="微软雅黑" panose="020B0503020204020204" charset="-122"/>
                <a:cs typeface="微软雅黑" panose="020B0503020204020204" charset="-122"/>
              </a:rPr>
              <a:t>广安）</a:t>
            </a:r>
            <a:r>
              <a:rPr lang="zh-CN" sz="1800" b="0">
                <a:latin typeface="微软雅黑" panose="020B0503020204020204" charset="-122"/>
                <a:ea typeface="微软雅黑" panose="020B0503020204020204" charset="-122"/>
                <a:cs typeface="微软雅黑" panose="020B0503020204020204" charset="-122"/>
              </a:rPr>
              <a:t>如图所示的电路，电源电压恒为</a:t>
            </a:r>
            <a:r>
              <a:rPr lang="en-US" sz="1800" b="0">
                <a:latin typeface="微软雅黑" panose="020B0503020204020204" charset="-122"/>
                <a:ea typeface="微软雅黑" panose="020B0503020204020204" charset="-122"/>
                <a:cs typeface="微软雅黑" panose="020B0503020204020204" charset="-122"/>
              </a:rPr>
              <a:t>4.5V</a:t>
            </a:r>
            <a:r>
              <a:rPr lang="zh-CN" sz="1800" b="0">
                <a:latin typeface="微软雅黑" panose="020B0503020204020204" charset="-122"/>
                <a:ea typeface="微软雅黑" panose="020B0503020204020204" charset="-122"/>
                <a:cs typeface="微软雅黑" panose="020B0503020204020204" charset="-122"/>
              </a:rPr>
              <a:t>，电流表的量程为</a:t>
            </a:r>
            <a:r>
              <a:rPr lang="en-US" sz="1800" b="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0.6A</a:t>
            </a:r>
            <a:r>
              <a:rPr lang="zh-CN" sz="1800" b="0">
                <a:latin typeface="微软雅黑" panose="020B0503020204020204" charset="-122"/>
                <a:ea typeface="微软雅黑" panose="020B0503020204020204" charset="-122"/>
                <a:cs typeface="微软雅黑" panose="020B0503020204020204" charset="-122"/>
              </a:rPr>
              <a:t>，电压表的量程为</a:t>
            </a:r>
            <a:r>
              <a:rPr lang="en-US" sz="1800" b="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3V</a:t>
            </a:r>
            <a:r>
              <a:rPr lang="zh-CN" sz="1800" b="0">
                <a:latin typeface="微软雅黑" panose="020B0503020204020204" charset="-122"/>
                <a:ea typeface="微软雅黑" panose="020B0503020204020204" charset="-122"/>
                <a:cs typeface="微软雅黑" panose="020B0503020204020204" charset="-122"/>
              </a:rPr>
              <a:t>，定值电阻阻值</a:t>
            </a:r>
            <a:r>
              <a:rPr lang="en-US" sz="1800" b="0">
                <a:latin typeface="微软雅黑" panose="020B0503020204020204" charset="-122"/>
                <a:ea typeface="微软雅黑" panose="020B0503020204020204" charset="-122"/>
                <a:cs typeface="微软雅黑" panose="020B0503020204020204" charset="-122"/>
              </a:rPr>
              <a:t>5</a:t>
            </a:r>
            <a:r>
              <a:rPr lang="zh-CN" sz="1800" b="0">
                <a:latin typeface="微软雅黑" panose="020B0503020204020204" charset="-122"/>
                <a:ea typeface="微软雅黑" panose="020B0503020204020204" charset="-122"/>
                <a:cs typeface="微软雅黑" panose="020B0503020204020204" charset="-122"/>
              </a:rPr>
              <a:t>Ω，滑动变阻器</a:t>
            </a:r>
            <a:r>
              <a:rPr lang="en-US" sz="1800" b="0">
                <a:latin typeface="微软雅黑" panose="020B0503020204020204" charset="-122"/>
                <a:ea typeface="微软雅黑" panose="020B0503020204020204" charset="-122"/>
                <a:cs typeface="微软雅黑" panose="020B0503020204020204" charset="-122"/>
              </a:rPr>
              <a:t>R</a:t>
            </a:r>
            <a:r>
              <a:rPr lang="zh-CN" sz="1800" b="0">
                <a:latin typeface="微软雅黑" panose="020B0503020204020204" charset="-122"/>
                <a:ea typeface="微软雅黑" panose="020B0503020204020204" charset="-122"/>
                <a:cs typeface="微软雅黑" panose="020B0503020204020204" charset="-122"/>
              </a:rPr>
              <a:t>的最大阻值</a:t>
            </a:r>
            <a:r>
              <a:rPr lang="en-US" sz="1800" b="0">
                <a:latin typeface="微软雅黑" panose="020B0503020204020204" charset="-122"/>
                <a:ea typeface="微软雅黑" panose="020B0503020204020204" charset="-122"/>
                <a:cs typeface="微软雅黑" panose="020B0503020204020204" charset="-122"/>
              </a:rPr>
              <a:t>50</a:t>
            </a:r>
            <a:r>
              <a:rPr lang="zh-CN" sz="1800" b="0">
                <a:latin typeface="微软雅黑" panose="020B0503020204020204" charset="-122"/>
                <a:ea typeface="微软雅黑" panose="020B0503020204020204" charset="-122"/>
                <a:cs typeface="微软雅黑" panose="020B0503020204020204" charset="-122"/>
              </a:rPr>
              <a:t>Ω，闭合开关</a:t>
            </a:r>
            <a:r>
              <a:rPr lang="en-US" sz="1800" b="0">
                <a:latin typeface="微软雅黑" panose="020B0503020204020204" charset="-122"/>
                <a:ea typeface="微软雅黑" panose="020B0503020204020204" charset="-122"/>
                <a:cs typeface="微软雅黑" panose="020B0503020204020204" charset="-122"/>
              </a:rPr>
              <a:t>S</a:t>
            </a:r>
            <a:r>
              <a:rPr lang="zh-CN" sz="1800" b="0">
                <a:latin typeface="微软雅黑" panose="020B0503020204020204" charset="-122"/>
                <a:ea typeface="微软雅黑" panose="020B0503020204020204" charset="-122"/>
                <a:cs typeface="微软雅黑" panose="020B0503020204020204" charset="-122"/>
              </a:rPr>
              <a:t>，移动滑片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的过程中，下列说法正确的是（　　）。</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．若滑片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向左移，电流表的示数变小；</a:t>
            </a:r>
            <a:r>
              <a:rPr lang="en-US" sz="1800" b="0">
                <a:latin typeface="微软雅黑" panose="020B0503020204020204" charset="-122"/>
                <a:ea typeface="微软雅黑" panose="020B0503020204020204" charset="-122"/>
                <a:cs typeface="微软雅黑" panose="020B0503020204020204" charset="-122"/>
              </a:rPr>
              <a:t>        B</a:t>
            </a:r>
            <a:r>
              <a:rPr lang="zh-CN" sz="1800" b="0">
                <a:latin typeface="微软雅黑" panose="020B0503020204020204" charset="-122"/>
                <a:ea typeface="微软雅黑" panose="020B0503020204020204" charset="-122"/>
                <a:cs typeface="微软雅黑" panose="020B0503020204020204" charset="-122"/>
              </a:rPr>
              <a:t>．电压表与电流表的比值不变；</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C</a:t>
            </a:r>
            <a:r>
              <a:rPr lang="zh-CN" sz="1800" b="0">
                <a:latin typeface="微软雅黑" panose="020B0503020204020204" charset="-122"/>
                <a:ea typeface="微软雅黑" panose="020B0503020204020204" charset="-122"/>
                <a:cs typeface="微软雅黑" panose="020B0503020204020204" charset="-122"/>
              </a:rPr>
              <a:t>．滑动变阻器允许的调节范围是</a:t>
            </a:r>
            <a:r>
              <a:rPr lang="en-US" sz="1800" b="0">
                <a:latin typeface="微软雅黑" panose="020B0503020204020204" charset="-122"/>
                <a:ea typeface="微软雅黑" panose="020B0503020204020204" charset="-122"/>
                <a:cs typeface="微软雅黑" panose="020B0503020204020204" charset="-122"/>
              </a:rPr>
              <a:t>2.5</a:t>
            </a:r>
            <a:r>
              <a:rPr lang="zh-CN" sz="1800" b="0">
                <a:latin typeface="微软雅黑" panose="020B0503020204020204" charset="-122"/>
                <a:ea typeface="微软雅黑" panose="020B0503020204020204" charset="-122"/>
                <a:cs typeface="微软雅黑" panose="020B0503020204020204" charset="-122"/>
              </a:rPr>
              <a:t>Ω～</a:t>
            </a:r>
            <a:r>
              <a:rPr lang="en-US" sz="1800" b="0">
                <a:latin typeface="微软雅黑" panose="020B0503020204020204" charset="-122"/>
                <a:ea typeface="微软雅黑" panose="020B0503020204020204" charset="-122"/>
                <a:cs typeface="微软雅黑" panose="020B0503020204020204" charset="-122"/>
              </a:rPr>
              <a:t>50</a:t>
            </a:r>
            <a:r>
              <a:rPr lang="zh-CN" sz="1800" b="0">
                <a:latin typeface="微软雅黑" panose="020B0503020204020204" charset="-122"/>
                <a:ea typeface="微软雅黑" panose="020B0503020204020204" charset="-122"/>
                <a:cs typeface="微软雅黑" panose="020B0503020204020204" charset="-122"/>
              </a:rPr>
              <a:t>Ω；</a:t>
            </a:r>
            <a:r>
              <a:rPr lang="en-US" sz="1800" b="0">
                <a:latin typeface="微软雅黑" panose="020B0503020204020204" charset="-122"/>
                <a:ea typeface="微软雅黑" panose="020B0503020204020204" charset="-122"/>
                <a:cs typeface="微软雅黑" panose="020B0503020204020204" charset="-122"/>
              </a:rPr>
              <a:t>D</a:t>
            </a:r>
            <a:r>
              <a:rPr lang="zh-CN" sz="1800" b="0">
                <a:latin typeface="微软雅黑" panose="020B0503020204020204" charset="-122"/>
                <a:ea typeface="微软雅黑" panose="020B0503020204020204" charset="-122"/>
                <a:cs typeface="微软雅黑" panose="020B0503020204020204" charset="-122"/>
              </a:rPr>
              <a:t>．电流表的变化范围是</a:t>
            </a:r>
            <a:r>
              <a:rPr lang="en-US" sz="1800" b="0">
                <a:latin typeface="微软雅黑" panose="020B0503020204020204" charset="-122"/>
                <a:ea typeface="微软雅黑" panose="020B0503020204020204" charset="-122"/>
                <a:cs typeface="微软雅黑" panose="020B0503020204020204" charset="-122"/>
              </a:rPr>
              <a:t>0.3A</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0.6A</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5132705" y="1986741"/>
            <a:ext cx="26866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Tree>
    <p:extLst>
      <p:ext uri="{BB962C8B-B14F-4D97-AF65-F5344CB8AC3E}">
        <p14:creationId xmlns:p14="http://schemas.microsoft.com/office/powerpoint/2010/main" val="9377909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2"/>
                                        </p:tgtEl>
                                        <p:attrNameLst>
                                          <p:attrName>style.visibility</p:attrName>
                                        </p:attrNameLst>
                                      </p:cBhvr>
                                      <p:to>
                                        <p:strVal val="visible"/>
                                      </p:to>
                                    </p:set>
                                    <p:animEffect transition="in" filter="checkerboard(across)">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3"/>
                                        </p:tgtEl>
                                        <p:attrNameLst>
                                          <p:attrName>style.visibility</p:attrName>
                                        </p:attrNameLst>
                                      </p:cBhvr>
                                      <p:to>
                                        <p:strVal val="visible"/>
                                      </p:to>
                                    </p:set>
                                    <p:animEffect transition="in" filter="checkerboard(across)">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283845" y="1000691"/>
            <a:ext cx="8879840" cy="305363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1116CC"/>
                </a:solidFill>
                <a:latin typeface="微软雅黑" panose="020B0503020204020204" charset="-122"/>
                <a:ea typeface="微软雅黑" panose="020B0503020204020204" charset="-122"/>
                <a:cs typeface="微软雅黑" panose="020B0503020204020204" charset="-122"/>
              </a:rPr>
              <a:t>【点睛】由电路图可知，定值电阻</a:t>
            </a:r>
            <a:r>
              <a:rPr lang="en-US" sz="1600" b="0">
                <a:solidFill>
                  <a:srgbClr val="1116CC"/>
                </a:solidFill>
                <a:latin typeface="微软雅黑" panose="020B0503020204020204" charset="-122"/>
                <a:ea typeface="微软雅黑" panose="020B0503020204020204" charset="-122"/>
                <a:cs typeface="微软雅黑" panose="020B0503020204020204" charset="-122"/>
              </a:rPr>
              <a:t>R</a:t>
            </a:r>
            <a:r>
              <a:rPr lang="zh-CN" sz="1600" b="0">
                <a:solidFill>
                  <a:srgbClr val="1116CC"/>
                </a:solidFill>
                <a:latin typeface="微软雅黑" panose="020B0503020204020204" charset="-122"/>
                <a:ea typeface="微软雅黑" panose="020B0503020204020204" charset="-122"/>
                <a:cs typeface="微软雅黑" panose="020B0503020204020204" charset="-122"/>
              </a:rPr>
              <a:t>与滑动变阻器串联，电压表测滑动变阻器两端的电压，电流表测电路中的电流。（</a:t>
            </a:r>
            <a:r>
              <a:rPr lang="en-US" sz="1600" b="0">
                <a:solidFill>
                  <a:srgbClr val="1116CC"/>
                </a:solidFill>
                <a:latin typeface="微软雅黑" panose="020B0503020204020204" charset="-122"/>
                <a:ea typeface="微软雅黑" panose="020B0503020204020204" charset="-122"/>
                <a:cs typeface="微软雅黑" panose="020B0503020204020204" charset="-122"/>
              </a:rPr>
              <a:t>1</a:t>
            </a:r>
            <a:r>
              <a:rPr lang="zh-CN" sz="1600" b="0">
                <a:solidFill>
                  <a:srgbClr val="1116CC"/>
                </a:solidFill>
                <a:latin typeface="微软雅黑" panose="020B0503020204020204" charset="-122"/>
                <a:ea typeface="微软雅黑" panose="020B0503020204020204" charset="-122"/>
                <a:cs typeface="微软雅黑" panose="020B0503020204020204" charset="-122"/>
              </a:rPr>
              <a:t>）根据滑片的移动可知接入电路中电阻的变化，根据欧姆定律可知电路中电流的变化；（</a:t>
            </a:r>
            <a:r>
              <a:rPr lang="en-US" sz="1600" b="0">
                <a:solidFill>
                  <a:srgbClr val="1116CC"/>
                </a:solidFill>
                <a:latin typeface="微软雅黑" panose="020B0503020204020204" charset="-122"/>
                <a:ea typeface="微软雅黑" panose="020B0503020204020204" charset="-122"/>
                <a:cs typeface="微软雅黑" panose="020B0503020204020204" charset="-122"/>
              </a:rPr>
              <a:t>2</a:t>
            </a:r>
            <a:r>
              <a:rPr lang="zh-CN" sz="1600" b="0">
                <a:solidFill>
                  <a:srgbClr val="1116CC"/>
                </a:solidFill>
                <a:latin typeface="微软雅黑" panose="020B0503020204020204" charset="-122"/>
                <a:ea typeface="微软雅黑" panose="020B0503020204020204" charset="-122"/>
                <a:cs typeface="微软雅黑" panose="020B0503020204020204" charset="-122"/>
              </a:rPr>
              <a:t>）根据欧姆定律结合滑动变阻器的阻值确定电压表与电流表的示数比值的变化；（</a:t>
            </a:r>
            <a:r>
              <a:rPr lang="en-US" sz="1600" b="0">
                <a:solidFill>
                  <a:srgbClr val="1116CC"/>
                </a:solidFill>
                <a:latin typeface="微软雅黑" panose="020B0503020204020204" charset="-122"/>
                <a:ea typeface="微软雅黑" panose="020B0503020204020204" charset="-122"/>
                <a:cs typeface="微软雅黑" panose="020B0503020204020204" charset="-122"/>
              </a:rPr>
              <a:t>3</a:t>
            </a:r>
            <a:r>
              <a:rPr lang="zh-CN" sz="1600" b="0">
                <a:solidFill>
                  <a:srgbClr val="1116CC"/>
                </a:solidFill>
                <a:latin typeface="微软雅黑" panose="020B0503020204020204" charset="-122"/>
                <a:ea typeface="微软雅黑" panose="020B0503020204020204" charset="-122"/>
                <a:cs typeface="微软雅黑" panose="020B0503020204020204" charset="-122"/>
              </a:rPr>
              <a:t>）当电流表的示数最大时，滑动变阻器接入电路中的电阻最小，定值电阻的功率最大，根据欧姆定律求出电路中的总电阻，利用</a:t>
            </a:r>
            <a:r>
              <a:rPr lang="en-US" sz="1600" b="0">
                <a:solidFill>
                  <a:srgbClr val="1116CC"/>
                </a:solidFill>
                <a:latin typeface="微软雅黑" panose="020B0503020204020204" charset="-122"/>
                <a:ea typeface="微软雅黑" panose="020B0503020204020204" charset="-122"/>
                <a:cs typeface="微软雅黑" panose="020B0503020204020204" charset="-122"/>
              </a:rPr>
              <a:t>P=I</a:t>
            </a:r>
            <a:r>
              <a:rPr lang="en-US" sz="1600" b="0" baseline="30000">
                <a:solidFill>
                  <a:srgbClr val="1116CC"/>
                </a:solidFill>
                <a:latin typeface="微软雅黑" panose="020B0503020204020204" charset="-122"/>
                <a:ea typeface="微软雅黑" panose="020B0503020204020204" charset="-122"/>
                <a:cs typeface="微软雅黑" panose="020B0503020204020204" charset="-122"/>
              </a:rPr>
              <a:t>2</a:t>
            </a:r>
            <a:r>
              <a:rPr lang="en-US" sz="1600" b="0">
                <a:solidFill>
                  <a:srgbClr val="1116CC"/>
                </a:solidFill>
                <a:latin typeface="微软雅黑" panose="020B0503020204020204" charset="-122"/>
                <a:ea typeface="微软雅黑" panose="020B0503020204020204" charset="-122"/>
                <a:cs typeface="微软雅黑" panose="020B0503020204020204" charset="-122"/>
              </a:rPr>
              <a:t>R</a:t>
            </a:r>
            <a:r>
              <a:rPr lang="zh-CN" sz="1600" b="0">
                <a:solidFill>
                  <a:srgbClr val="1116CC"/>
                </a:solidFill>
                <a:latin typeface="微软雅黑" panose="020B0503020204020204" charset="-122"/>
                <a:ea typeface="微软雅黑" panose="020B0503020204020204" charset="-122"/>
                <a:cs typeface="微软雅黑" panose="020B0503020204020204" charset="-122"/>
              </a:rPr>
              <a:t>求出定值电阻消耗的最大功率；当电压表的示数最大时，电路中的电流最小，滑动变阻器接入电路中的电阻最大，定值电阻的电功率最小，根据串联电路的电压特点求出</a:t>
            </a:r>
            <a:r>
              <a:rPr lang="en-US" sz="1600" b="0">
                <a:solidFill>
                  <a:srgbClr val="1116CC"/>
                </a:solidFill>
                <a:latin typeface="微软雅黑" panose="020B0503020204020204" charset="-122"/>
                <a:ea typeface="微软雅黑" panose="020B0503020204020204" charset="-122"/>
                <a:cs typeface="微软雅黑" panose="020B0503020204020204" charset="-122"/>
              </a:rPr>
              <a:t>R</a:t>
            </a:r>
            <a:r>
              <a:rPr lang="zh-CN" sz="1600" b="0">
                <a:solidFill>
                  <a:srgbClr val="1116CC"/>
                </a:solidFill>
                <a:latin typeface="微软雅黑" panose="020B0503020204020204" charset="-122"/>
                <a:ea typeface="微软雅黑" panose="020B0503020204020204" charset="-122"/>
                <a:cs typeface="微软雅黑" panose="020B0503020204020204" charset="-122"/>
              </a:rPr>
              <a:t>两端的电压，根据串联电路的电流特点和欧姆定律求出电路中的电流，再根据欧姆定律求出滑动变阻器接入电路中的电阻，然后得出答案。</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1365135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330136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一、电流与电压和电阻的关系</a:t>
            </a:r>
          </a:p>
        </p:txBody>
      </p:sp>
      <p:sp>
        <p:nvSpPr>
          <p:cNvPr id="4" name="文本框 3"/>
          <p:cNvSpPr txBox="1"/>
          <p:nvPr/>
        </p:nvSpPr>
        <p:spPr>
          <a:xfrm>
            <a:off x="327026" y="1000691"/>
            <a:ext cx="8701405"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1.由于电压是形成电流的原因，说明电流的大小与导体两端的</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电压</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a:solidFill>
                  <a:srgbClr val="000000"/>
                </a:solidFill>
                <a:latin typeface="微软雅黑" panose="020B0503020204020204" charset="-122"/>
                <a:ea typeface="微软雅黑" panose="020B0503020204020204" charset="-122"/>
                <a:cs typeface="微软雅黑" panose="020B0503020204020204" charset="-122"/>
              </a:rPr>
              <a:t>有关；由于导体的电阻对电流有阻碍作用，所以，电流的大小与导体</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电阻</a:t>
            </a:r>
            <a:r>
              <a:rPr lang="zh-CN" sz="1800" b="0">
                <a:solidFill>
                  <a:srgbClr val="000000"/>
                </a:solidFill>
                <a:latin typeface="微软雅黑" panose="020B0503020204020204" charset="-122"/>
                <a:ea typeface="微软雅黑" panose="020B0503020204020204" charset="-122"/>
                <a:cs typeface="微软雅黑" panose="020B0503020204020204" charset="-122"/>
              </a:rPr>
              <a:t>有关。</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2.为了研究通过导体的电流跟电压的关系，我们应控制</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电阻</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a:solidFill>
                  <a:srgbClr val="000000"/>
                </a:solidFill>
                <a:latin typeface="微软雅黑" panose="020B0503020204020204" charset="-122"/>
                <a:ea typeface="微软雅黑" panose="020B0503020204020204" charset="-122"/>
                <a:cs typeface="微软雅黑" panose="020B0503020204020204" charset="-122"/>
              </a:rPr>
              <a:t>一定，通过在电路中串联一个</a:t>
            </a:r>
            <a:r>
              <a:rPr lang="en-US" sz="1800" b="0" u="sng">
                <a:solidFill>
                  <a:srgbClr val="000000"/>
                </a:solidFill>
                <a:latin typeface="微软雅黑" panose="020B0503020204020204" charset="-122"/>
                <a:ea typeface="微软雅黑" panose="020B0503020204020204" charset="-122"/>
                <a:cs typeface="微软雅黑" panose="020B0503020204020204" charset="-122"/>
              </a:rPr>
              <a:t> </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变阻器</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a:solidFill>
                  <a:srgbClr val="000000"/>
                </a:solidFill>
                <a:latin typeface="微软雅黑" panose="020B0503020204020204" charset="-122"/>
                <a:ea typeface="微软雅黑" panose="020B0503020204020204" charset="-122"/>
                <a:cs typeface="微软雅黑" panose="020B0503020204020204" charset="-122"/>
              </a:rPr>
              <a:t>来调节导体两端的电压，通过实验可以得出结论：电阻一定时，通过导体中的电流跟导体两端的电压成</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正比</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3.为了研究通过导体的电流跟电阻的关系，我们应控制电阻两端的</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电压</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a:solidFill>
                  <a:srgbClr val="000000"/>
                </a:solidFill>
                <a:latin typeface="微软雅黑" panose="020B0503020204020204" charset="-122"/>
                <a:ea typeface="微软雅黑" panose="020B0503020204020204" charset="-122"/>
                <a:cs typeface="微软雅黑" panose="020B0503020204020204" charset="-122"/>
              </a:rPr>
              <a:t>一定，通过换用不同的</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电阻</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a:solidFill>
                  <a:srgbClr val="000000"/>
                </a:solidFill>
                <a:latin typeface="微软雅黑" panose="020B0503020204020204" charset="-122"/>
                <a:ea typeface="微软雅黑" panose="020B0503020204020204" charset="-122"/>
                <a:cs typeface="微软雅黑" panose="020B0503020204020204" charset="-122"/>
              </a:rPr>
              <a:t>来改变电阻，通过实验可以得出结论：电压一定时，通过导体的电流跟导体的电阻成</a:t>
            </a:r>
            <a:r>
              <a:rPr lang="en-US" sz="1800" b="0" u="sng">
                <a:solidFill>
                  <a:srgbClr val="000000"/>
                </a:solidFill>
                <a:latin typeface="微软雅黑" panose="020B0503020204020204" charset="-122"/>
                <a:ea typeface="微软雅黑" panose="020B0503020204020204" charset="-122"/>
                <a:cs typeface="微软雅黑" panose="020B0503020204020204" charset="-122"/>
              </a:rPr>
              <a:t> </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反比</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 </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07542258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pic>
        <p:nvPicPr>
          <p:cNvPr id="3" name="图片 -2147481673" descr="菁优网-jyeoo"/>
          <p:cNvPicPr>
            <a:picLocks noChangeAspect="1"/>
          </p:cNvPicPr>
          <p:nvPr/>
        </p:nvPicPr>
        <p:blipFill>
          <a:blip r:embed="rId3"/>
          <a:stretch>
            <a:fillRect/>
          </a:stretch>
        </p:blipFill>
        <p:spPr>
          <a:xfrm>
            <a:off x="892176" y="2114691"/>
            <a:ext cx="201295" cy="546179"/>
          </a:xfrm>
          <a:prstGeom prst="rect">
            <a:avLst/>
          </a:prstGeom>
          <a:noFill/>
          <a:ln w="9525">
            <a:noFill/>
          </a:ln>
        </p:spPr>
      </p:pic>
      <p:sp>
        <p:nvSpPr>
          <p:cNvPr id="4" name="文本框 3"/>
          <p:cNvSpPr txBox="1"/>
          <p:nvPr/>
        </p:nvSpPr>
        <p:spPr>
          <a:xfrm>
            <a:off x="393701" y="985413"/>
            <a:ext cx="8689975" cy="1572332"/>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【解析】由电路图可知，定值电阻</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a:solidFill>
                  <a:srgbClr val="FF0000"/>
                </a:solidFill>
                <a:latin typeface="微软雅黑" panose="020B0503020204020204" charset="-122"/>
                <a:ea typeface="微软雅黑" panose="020B0503020204020204" charset="-122"/>
                <a:cs typeface="微软雅黑" panose="020B0503020204020204" charset="-122"/>
              </a:rPr>
              <a:t>与滑动变阻器串联，电压表测滑动变阻器两端的电压，电流表测电路中的电流。</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）若滑片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a:solidFill>
                  <a:srgbClr val="FF0000"/>
                </a:solidFill>
                <a:latin typeface="微软雅黑" panose="020B0503020204020204" charset="-122"/>
                <a:ea typeface="微软雅黑" panose="020B0503020204020204" charset="-122"/>
                <a:cs typeface="微软雅黑" panose="020B0503020204020204" charset="-122"/>
              </a:rPr>
              <a:t>向左移动，接入电路中的电流变小，电路中的总电阻变小，</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由</a:t>
            </a:r>
            <a:r>
              <a:rPr lang="en-US" sz="1600" b="0">
                <a:solidFill>
                  <a:srgbClr val="FF0000"/>
                </a:solidFill>
                <a:latin typeface="微软雅黑" panose="020B0503020204020204" charset="-122"/>
                <a:ea typeface="微软雅黑" panose="020B0503020204020204" charset="-122"/>
                <a:cs typeface="微软雅黑" panose="020B0503020204020204" charset="-122"/>
              </a:rPr>
              <a:t>I=    </a:t>
            </a:r>
            <a:r>
              <a:rPr lang="zh-CN" sz="1600" b="0">
                <a:solidFill>
                  <a:srgbClr val="FF0000"/>
                </a:solidFill>
                <a:latin typeface="微软雅黑" panose="020B0503020204020204" charset="-122"/>
                <a:ea typeface="微软雅黑" panose="020B0503020204020204" charset="-122"/>
                <a:cs typeface="微软雅黑" panose="020B0503020204020204" charset="-122"/>
              </a:rPr>
              <a:t>可知，电路中的电流变大，即电流表的示数变大，故</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错误；</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7" name="图片 -2147481672" descr="菁优网-jyeoo"/>
          <p:cNvPicPr>
            <a:picLocks noChangeAspect="1"/>
          </p:cNvPicPr>
          <p:nvPr/>
        </p:nvPicPr>
        <p:blipFill>
          <a:blip r:embed="rId4"/>
          <a:stretch>
            <a:fillRect/>
          </a:stretch>
        </p:blipFill>
        <p:spPr>
          <a:xfrm>
            <a:off x="1477010" y="2704157"/>
            <a:ext cx="190500" cy="516896"/>
          </a:xfrm>
          <a:prstGeom prst="rect">
            <a:avLst/>
          </a:prstGeom>
          <a:noFill/>
          <a:ln w="9525">
            <a:noFill/>
          </a:ln>
        </p:spPr>
      </p:pic>
      <p:sp>
        <p:nvSpPr>
          <p:cNvPr id="9" name="文本框 8"/>
          <p:cNvSpPr txBox="1"/>
          <p:nvPr/>
        </p:nvSpPr>
        <p:spPr>
          <a:xfrm>
            <a:off x="393701" y="2667873"/>
            <a:ext cx="8689975"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）由</a:t>
            </a:r>
            <a:r>
              <a:rPr lang="en-US" sz="1600" b="0">
                <a:solidFill>
                  <a:srgbClr val="FF0000"/>
                </a:solidFill>
                <a:latin typeface="微软雅黑" panose="020B0503020204020204" charset="-122"/>
                <a:ea typeface="微软雅黑" panose="020B0503020204020204" charset="-122"/>
                <a:cs typeface="微软雅黑" panose="020B0503020204020204" charset="-122"/>
              </a:rPr>
              <a:t>R=    </a:t>
            </a:r>
            <a:r>
              <a:rPr lang="zh-CN" sz="1600" b="0">
                <a:solidFill>
                  <a:srgbClr val="FF0000"/>
                </a:solidFill>
                <a:latin typeface="微软雅黑" panose="020B0503020204020204" charset="-122"/>
                <a:ea typeface="微软雅黑" panose="020B0503020204020204" charset="-122"/>
                <a:cs typeface="微软雅黑" panose="020B0503020204020204" charset="-122"/>
              </a:rPr>
              <a:t>可知，电压表与电流表的示数比值等于滑动变阻器接入电路中电阻，则滑片移动时，滑动变阻器接入电路中的电阻发生变化，电压表与电流表的示数比值变化，故</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错误；</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10" name="图片 -2147481410"/>
          <p:cNvPicPr>
            <a:picLocks noChangeAspect="1"/>
          </p:cNvPicPr>
          <p:nvPr/>
        </p:nvPicPr>
        <p:blipFill>
          <a:blip r:embed="rId5"/>
          <a:stretch>
            <a:fillRect/>
          </a:stretch>
        </p:blipFill>
        <p:spPr>
          <a:xfrm>
            <a:off x="2476184" y="3885317"/>
            <a:ext cx="2105025" cy="582463"/>
          </a:xfrm>
          <a:prstGeom prst="rect">
            <a:avLst/>
          </a:prstGeom>
          <a:noFill/>
          <a:ln w="9525">
            <a:noFill/>
          </a:ln>
        </p:spPr>
      </p:pic>
      <p:sp>
        <p:nvSpPr>
          <p:cNvPr id="11" name="文本框 10"/>
          <p:cNvSpPr txBox="1"/>
          <p:nvPr/>
        </p:nvSpPr>
        <p:spPr>
          <a:xfrm>
            <a:off x="327025" y="3492870"/>
            <a:ext cx="8689340"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）当电流表的示数</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大</a:t>
            </a:r>
            <a:r>
              <a:rPr lang="en-US" sz="1600" b="0">
                <a:solidFill>
                  <a:srgbClr val="FF0000"/>
                </a:solidFill>
                <a:latin typeface="微软雅黑" panose="020B0503020204020204" charset="-122"/>
                <a:ea typeface="微软雅黑" panose="020B0503020204020204" charset="-122"/>
                <a:cs typeface="微软雅黑" panose="020B0503020204020204" charset="-122"/>
              </a:rPr>
              <a:t>=0.6A</a:t>
            </a:r>
            <a:r>
              <a:rPr lang="zh-CN" sz="1600" b="0">
                <a:solidFill>
                  <a:srgbClr val="FF0000"/>
                </a:solidFill>
                <a:latin typeface="微软雅黑" panose="020B0503020204020204" charset="-122"/>
                <a:ea typeface="微软雅黑" panose="020B0503020204020204" charset="-122"/>
                <a:cs typeface="微软雅黑" panose="020B0503020204020204" charset="-122"/>
              </a:rPr>
              <a:t>时，滑动变阻器接入电路中的电阻最小，定值电阻的功率最大，此时电路中的总电阻：</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31188595"/>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000"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par>
                                <p:cTn id="16" presetID="5" presetClass="entr" presetSubtype="10" fill="hold" grpId="0" nodeType="withEffect">
                                  <p:stCondLst>
                                    <p:cond delay="0"/>
                                  </p:stCondLst>
                                  <p:childTnLst>
                                    <p:set>
                                      <p:cBhvr>
                                        <p:cTn id="17" dur="1000" fill="hold">
                                          <p:stCondLst>
                                            <p:cond delay="0"/>
                                          </p:stCondLst>
                                        </p:cTn>
                                        <p:tgtEl>
                                          <p:spTgt spid="9"/>
                                        </p:tgtEl>
                                        <p:attrNameLst>
                                          <p:attrName>style.visibility</p:attrName>
                                        </p:attrNameLst>
                                      </p:cBhvr>
                                      <p:to>
                                        <p:strVal val="visible"/>
                                      </p:to>
                                    </p:set>
                                    <p:animEffect transition="in" filter="checkerboard(across)">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000" fill="hold">
                                          <p:stCondLst>
                                            <p:cond delay="0"/>
                                          </p:stCondLst>
                                        </p:cTn>
                                        <p:tgtEl>
                                          <p:spTgt spid="10"/>
                                        </p:tgtEl>
                                        <p:attrNameLst>
                                          <p:attrName>style.visibility</p:attrName>
                                        </p:attrNameLst>
                                      </p:cBhvr>
                                      <p:to>
                                        <p:strVal val="visible"/>
                                      </p:to>
                                    </p:set>
                                    <p:animEffect transition="in" filter="checkerboard(across)">
                                      <p:cBhvr>
                                        <p:cTn id="23" dur="1000"/>
                                        <p:tgtEl>
                                          <p:spTgt spid="10"/>
                                        </p:tgtEl>
                                      </p:cBhvr>
                                    </p:animEffect>
                                  </p:childTnLst>
                                </p:cTn>
                              </p:par>
                              <p:par>
                                <p:cTn id="24" presetID="5" presetClass="entr" presetSubtype="10" fill="hold" grpId="0" nodeType="withEffect">
                                  <p:stCondLst>
                                    <p:cond delay="0"/>
                                  </p:stCondLst>
                                  <p:childTnLst>
                                    <p:set>
                                      <p:cBhvr>
                                        <p:cTn id="25" dur="1000" fill="hold">
                                          <p:stCondLst>
                                            <p:cond delay="0"/>
                                          </p:stCondLst>
                                        </p:cTn>
                                        <p:tgtEl>
                                          <p:spTgt spid="11"/>
                                        </p:tgtEl>
                                        <p:attrNameLst>
                                          <p:attrName>style.visibility</p:attrName>
                                        </p:attrNameLst>
                                      </p:cBhvr>
                                      <p:to>
                                        <p:strVal val="visible"/>
                                      </p:to>
                                    </p:set>
                                    <p:animEffect transition="in" filter="checkerboard(across)">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sp>
        <p:nvSpPr>
          <p:cNvPr id="12" name="文本框 11"/>
          <p:cNvSpPr txBox="1"/>
          <p:nvPr/>
        </p:nvSpPr>
        <p:spPr>
          <a:xfrm>
            <a:off x="327026" y="1000691"/>
            <a:ext cx="8689975" cy="231266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因串联电路中总电阻等于各分电阻之和，</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所以，滑动变阻器接入电路中的最小阻值：</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滑小</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总</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R=7.5</a:t>
            </a:r>
            <a:r>
              <a:rPr lang="zh-CN" sz="1600" b="0">
                <a:solidFill>
                  <a:srgbClr val="FF0000"/>
                </a:solidFill>
                <a:latin typeface="微软雅黑" panose="020B0503020204020204" charset="-122"/>
                <a:ea typeface="微软雅黑" panose="020B0503020204020204" charset="-122"/>
                <a:cs typeface="微软雅黑" panose="020B0503020204020204" charset="-122"/>
              </a:rPr>
              <a:t>Ω﹣</a:t>
            </a:r>
            <a:r>
              <a:rPr lang="en-US" sz="1600" b="0">
                <a:solidFill>
                  <a:srgbClr val="FF0000"/>
                </a:solidFill>
                <a:latin typeface="微软雅黑" panose="020B0503020204020204" charset="-122"/>
                <a:ea typeface="微软雅黑" panose="020B0503020204020204" charset="-122"/>
                <a:cs typeface="微软雅黑" panose="020B0503020204020204" charset="-122"/>
              </a:rPr>
              <a:t>5Ω=2.5</a:t>
            </a:r>
            <a:r>
              <a:rPr lang="zh-CN" sz="1600" b="0">
                <a:solidFill>
                  <a:srgbClr val="FF0000"/>
                </a:solidFill>
                <a:latin typeface="微软雅黑" panose="020B0503020204020204" charset="-122"/>
                <a:ea typeface="微软雅黑" panose="020B0503020204020204" charset="-122"/>
                <a:cs typeface="微软雅黑" panose="020B0503020204020204" charset="-122"/>
              </a:rPr>
              <a:t>Ω，</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定值电阻消耗的最大功率：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R</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大</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大</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2</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0.6A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baseline="30000">
                <a:solidFill>
                  <a:srgbClr val="FF0000"/>
                </a:solidFill>
                <a:latin typeface="微软雅黑" panose="020B0503020204020204" charset="-122"/>
                <a:ea typeface="微软雅黑" panose="020B0503020204020204" charset="-122"/>
                <a:cs typeface="微软雅黑" panose="020B0503020204020204" charset="-122"/>
              </a:rPr>
              <a:t>2</a:t>
            </a:r>
            <a:r>
              <a:rPr lang="en-US" sz="1600" b="0">
                <a:solidFill>
                  <a:srgbClr val="FF0000"/>
                </a:solidFill>
                <a:latin typeface="微软雅黑" panose="020B0503020204020204" charset="-122"/>
                <a:ea typeface="微软雅黑" panose="020B0503020204020204" charset="-122"/>
                <a:cs typeface="微软雅黑" panose="020B0503020204020204" charset="-122"/>
              </a:rPr>
              <a:t>×5Ω=1.8W</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当电压表的示数</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滑</a:t>
            </a:r>
            <a:r>
              <a:rPr lang="en-US" sz="1600" b="0">
                <a:solidFill>
                  <a:srgbClr val="FF0000"/>
                </a:solidFill>
                <a:latin typeface="微软雅黑" panose="020B0503020204020204" charset="-122"/>
                <a:ea typeface="微软雅黑" panose="020B0503020204020204" charset="-122"/>
                <a:cs typeface="微软雅黑" panose="020B0503020204020204" charset="-122"/>
              </a:rPr>
              <a:t>=3V</a:t>
            </a:r>
            <a:r>
              <a:rPr lang="zh-CN" sz="1600" b="0">
                <a:solidFill>
                  <a:srgbClr val="FF0000"/>
                </a:solidFill>
                <a:latin typeface="微软雅黑" panose="020B0503020204020204" charset="-122"/>
                <a:ea typeface="微软雅黑" panose="020B0503020204020204" charset="-122"/>
                <a:cs typeface="微软雅黑" panose="020B0503020204020204" charset="-122"/>
              </a:rPr>
              <a:t>时，电路中的电流最小，滑动变阻器接入电路中的电阻最大，定值电阻的电功率最小，因串联电路中总电压等于各分电压之和，</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所以，</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两端的电压：</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R</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滑</a:t>
            </a:r>
            <a:r>
              <a:rPr lang="en-US" sz="1600" b="0">
                <a:solidFill>
                  <a:srgbClr val="FF0000"/>
                </a:solidFill>
                <a:latin typeface="微软雅黑" panose="020B0503020204020204" charset="-122"/>
                <a:ea typeface="微软雅黑" panose="020B0503020204020204" charset="-122"/>
                <a:cs typeface="微软雅黑" panose="020B0503020204020204" charset="-122"/>
              </a:rPr>
              <a:t>=4.5V</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3V=1.5V</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2147481409"/>
          <p:cNvPicPr>
            <a:picLocks noChangeAspect="1"/>
          </p:cNvPicPr>
          <p:nvPr/>
        </p:nvPicPr>
        <p:blipFill>
          <a:blip r:embed="rId3"/>
          <a:stretch>
            <a:fillRect/>
          </a:stretch>
        </p:blipFill>
        <p:spPr>
          <a:xfrm>
            <a:off x="5316855" y="3200366"/>
            <a:ext cx="1924050" cy="582463"/>
          </a:xfrm>
          <a:prstGeom prst="rect">
            <a:avLst/>
          </a:prstGeom>
          <a:noFill/>
          <a:ln w="9525">
            <a:noFill/>
          </a:ln>
        </p:spPr>
      </p:pic>
      <p:sp>
        <p:nvSpPr>
          <p:cNvPr id="13" name="文本框 12"/>
          <p:cNvSpPr txBox="1"/>
          <p:nvPr/>
        </p:nvSpPr>
        <p:spPr>
          <a:xfrm>
            <a:off x="341630" y="3226783"/>
            <a:ext cx="8491220"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因串联电路中各处的电流相等，所以，电路中的电流：</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故电流表的变化范围是</a:t>
            </a:r>
            <a:r>
              <a:rPr lang="en-US" sz="1600" b="0">
                <a:solidFill>
                  <a:srgbClr val="FF0000"/>
                </a:solidFill>
                <a:latin typeface="微软雅黑" panose="020B0503020204020204" charset="-122"/>
                <a:ea typeface="微软雅黑" panose="020B0503020204020204" charset="-122"/>
                <a:cs typeface="微软雅黑" panose="020B0503020204020204" charset="-122"/>
              </a:rPr>
              <a:t>0.3A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0.6A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2147481408"/>
          <p:cNvPicPr>
            <a:picLocks noChangeAspect="1"/>
          </p:cNvPicPr>
          <p:nvPr/>
        </p:nvPicPr>
        <p:blipFill>
          <a:blip r:embed="rId4"/>
          <a:stretch>
            <a:fillRect/>
          </a:stretch>
        </p:blipFill>
        <p:spPr>
          <a:xfrm>
            <a:off x="3706179" y="3881497"/>
            <a:ext cx="2124075" cy="639755"/>
          </a:xfrm>
          <a:prstGeom prst="rect">
            <a:avLst/>
          </a:prstGeom>
          <a:noFill/>
          <a:ln w="9525">
            <a:noFill/>
          </a:ln>
        </p:spPr>
      </p:pic>
      <p:sp>
        <p:nvSpPr>
          <p:cNvPr id="14" name="文本框 13"/>
          <p:cNvSpPr txBox="1"/>
          <p:nvPr/>
        </p:nvSpPr>
        <p:spPr>
          <a:xfrm>
            <a:off x="327025" y="4032683"/>
            <a:ext cx="5080000" cy="338020"/>
          </a:xfrm>
          <a:prstGeom prst="rect">
            <a:avLst/>
          </a:prstGeom>
          <a:noFill/>
          <a:ln w="9525">
            <a:noFill/>
          </a:ln>
        </p:spPr>
        <p:txBody>
          <a:bodyPr>
            <a:spAutoFit/>
          </a:bodyPr>
          <a:lstStyle/>
          <a:p>
            <a:pPr marL="0" indent="0" algn="l" eaLnBrk="1" fontAlgn="auto" latinLnBrk="0" hangingPunct="1"/>
            <a:r>
              <a:rPr lang="zh-CN" sz="1600" b="0">
                <a:solidFill>
                  <a:srgbClr val="FF0000"/>
                </a:solidFill>
                <a:latin typeface="微软雅黑" panose="020B0503020204020204" charset="-122"/>
                <a:ea typeface="微软雅黑" panose="020B0503020204020204" charset="-122"/>
              </a:rPr>
              <a:t>滑动变阻器接入电路中的最大阻值：</a:t>
            </a:r>
            <a:endParaRPr lang="zh-CN" altLang="en-US" sz="1600" b="0">
              <a:solidFill>
                <a:srgbClr val="FF0000"/>
              </a:solidFill>
              <a:latin typeface="微软雅黑" panose="020B0503020204020204" charset="-122"/>
              <a:ea typeface="微软雅黑" panose="020B0503020204020204" charset="-122"/>
            </a:endParaRPr>
          </a:p>
        </p:txBody>
      </p:sp>
      <p:sp>
        <p:nvSpPr>
          <p:cNvPr id="15" name="文本框 14"/>
          <p:cNvSpPr txBox="1"/>
          <p:nvPr/>
        </p:nvSpPr>
        <p:spPr>
          <a:xfrm>
            <a:off x="376556" y="4370702"/>
            <a:ext cx="8420735" cy="46151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则滑动变阻器的阻值变化范围为</a:t>
            </a:r>
            <a:r>
              <a:rPr lang="en-US" sz="1600" b="0">
                <a:solidFill>
                  <a:srgbClr val="FF0000"/>
                </a:solidFill>
                <a:latin typeface="微软雅黑" panose="020B0503020204020204" charset="-122"/>
                <a:ea typeface="微软雅黑" panose="020B0503020204020204" charset="-122"/>
                <a:cs typeface="微软雅黑" panose="020B0503020204020204" charset="-122"/>
              </a:rPr>
              <a:t>2.5</a:t>
            </a:r>
            <a:r>
              <a:rPr lang="zh-CN" sz="1600" b="0">
                <a:solidFill>
                  <a:srgbClr val="FF0000"/>
                </a:solidFill>
                <a:latin typeface="微软雅黑" panose="020B0503020204020204" charset="-122"/>
                <a:ea typeface="微软雅黑" panose="020B0503020204020204" charset="-122"/>
                <a:cs typeface="微软雅黑" panose="020B0503020204020204" charset="-122"/>
              </a:rPr>
              <a:t>Ω～</a:t>
            </a:r>
            <a:r>
              <a:rPr lang="en-US" sz="1600" b="0">
                <a:solidFill>
                  <a:srgbClr val="FF0000"/>
                </a:solidFill>
                <a:latin typeface="微软雅黑" panose="020B0503020204020204" charset="-122"/>
                <a:ea typeface="微软雅黑" panose="020B0503020204020204" charset="-122"/>
                <a:cs typeface="微软雅黑" panose="020B0503020204020204" charset="-122"/>
              </a:rPr>
              <a:t>10</a:t>
            </a:r>
            <a:r>
              <a:rPr lang="zh-CN" sz="1600" b="0">
                <a:solidFill>
                  <a:srgbClr val="FF0000"/>
                </a:solidFill>
                <a:latin typeface="微软雅黑" panose="020B0503020204020204" charset="-122"/>
                <a:ea typeface="微软雅黑" panose="020B0503020204020204" charset="-122"/>
                <a:cs typeface="微软雅黑" panose="020B0503020204020204" charset="-122"/>
              </a:rPr>
              <a:t>Ω，故</a:t>
            </a: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错误，</a:t>
            </a: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正确；故选</a:t>
            </a: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570473501"/>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2">
                                            <p:txEl>
                                              <p:pRg st="0" end="0"/>
                                            </p:txEl>
                                          </p:spTgt>
                                        </p:tgtEl>
                                        <p:attrNameLst>
                                          <p:attrName>style.visibility</p:attrName>
                                        </p:attrNameLst>
                                      </p:cBhvr>
                                      <p:to>
                                        <p:strVal val="visible"/>
                                      </p:to>
                                    </p:set>
                                    <p:animEffect transition="in" filter="checkerboard(across)">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2">
                                            <p:txEl>
                                              <p:pRg st="2" end="2"/>
                                            </p:txEl>
                                          </p:spTgt>
                                        </p:tgtEl>
                                        <p:attrNameLst>
                                          <p:attrName>style.visibility</p:attrName>
                                        </p:attrNameLst>
                                      </p:cBhvr>
                                      <p:to>
                                        <p:strVal val="visible"/>
                                      </p:to>
                                    </p:set>
                                    <p:animEffect transition="in" filter="checkerboard(across)">
                                      <p:cBhvr>
                                        <p:cTn id="17" dur="1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2">
                                            <p:txEl>
                                              <p:pRg st="3" end="3"/>
                                            </p:txEl>
                                          </p:spTgt>
                                        </p:tgtEl>
                                        <p:attrNameLst>
                                          <p:attrName>style.visibility</p:attrName>
                                        </p:attrNameLst>
                                      </p:cBhvr>
                                      <p:to>
                                        <p:strVal val="visible"/>
                                      </p:to>
                                    </p:set>
                                    <p:animEffect transition="in" filter="checkerboard(across)">
                                      <p:cBhvr>
                                        <p:cTn id="22" dur="1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2">
                                            <p:txEl>
                                              <p:pRg st="4" end="4"/>
                                            </p:txEl>
                                          </p:spTgt>
                                        </p:tgtEl>
                                        <p:attrNameLst>
                                          <p:attrName>style.visibility</p:attrName>
                                        </p:attrNameLst>
                                      </p:cBhvr>
                                      <p:to>
                                        <p:strVal val="visible"/>
                                      </p:to>
                                    </p:set>
                                    <p:animEffect transition="in" filter="checkerboard(across)">
                                      <p:cBhvr>
                                        <p:cTn id="27" dur="1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gtEl>
                                        <p:attrNameLst>
                                          <p:attrName>style.visibility</p:attrName>
                                        </p:attrNameLst>
                                      </p:cBhvr>
                                      <p:to>
                                        <p:strVal val="visible"/>
                                      </p:to>
                                    </p:set>
                                    <p:animEffect transition="in" filter="checkerboard(across)">
                                      <p:cBhvr>
                                        <p:cTn id="32" dur="1000"/>
                                        <p:tgtEl>
                                          <p:spTgt spid="3"/>
                                        </p:tgtEl>
                                      </p:cBhvr>
                                    </p:animEffect>
                                  </p:childTnLst>
                                </p:cTn>
                              </p:par>
                              <p:par>
                                <p:cTn id="33" presetID="5" presetClass="entr" presetSubtype="10" fill="hold" grpId="0" nodeType="withEffect">
                                  <p:stCondLst>
                                    <p:cond delay="0"/>
                                  </p:stCondLst>
                                  <p:childTnLst>
                                    <p:set>
                                      <p:cBhvr>
                                        <p:cTn id="34" dur="1000" fill="hold">
                                          <p:stCondLst>
                                            <p:cond delay="0"/>
                                          </p:stCondLst>
                                        </p:cTn>
                                        <p:tgtEl>
                                          <p:spTgt spid="13"/>
                                        </p:tgtEl>
                                        <p:attrNameLst>
                                          <p:attrName>style.visibility</p:attrName>
                                        </p:attrNameLst>
                                      </p:cBhvr>
                                      <p:to>
                                        <p:strVal val="visible"/>
                                      </p:to>
                                    </p:set>
                                    <p:animEffect transition="in" filter="checkerboard(across)">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000" fill="hold">
                                          <p:stCondLst>
                                            <p:cond delay="0"/>
                                          </p:stCondLst>
                                        </p:cTn>
                                        <p:tgtEl>
                                          <p:spTgt spid="4"/>
                                        </p:tgtEl>
                                        <p:attrNameLst>
                                          <p:attrName>style.visibility</p:attrName>
                                        </p:attrNameLst>
                                      </p:cBhvr>
                                      <p:to>
                                        <p:strVal val="visible"/>
                                      </p:to>
                                    </p:set>
                                    <p:animEffect transition="in" filter="checkerboard(across)">
                                      <p:cBhvr>
                                        <p:cTn id="40" dur="1000"/>
                                        <p:tgtEl>
                                          <p:spTgt spid="4"/>
                                        </p:tgtEl>
                                      </p:cBhvr>
                                    </p:animEffect>
                                  </p:childTnLst>
                                </p:cTn>
                              </p:par>
                              <p:par>
                                <p:cTn id="41" presetID="5" presetClass="entr" presetSubtype="10" fill="hold" grpId="0" nodeType="withEffect">
                                  <p:stCondLst>
                                    <p:cond delay="0"/>
                                  </p:stCondLst>
                                  <p:childTnLst>
                                    <p:set>
                                      <p:cBhvr>
                                        <p:cTn id="42" dur="1000" fill="hold">
                                          <p:stCondLst>
                                            <p:cond delay="0"/>
                                          </p:stCondLst>
                                        </p:cTn>
                                        <p:tgtEl>
                                          <p:spTgt spid="14"/>
                                        </p:tgtEl>
                                        <p:attrNameLst>
                                          <p:attrName>style.visibility</p:attrName>
                                        </p:attrNameLst>
                                      </p:cBhvr>
                                      <p:to>
                                        <p:strVal val="visible"/>
                                      </p:to>
                                    </p:set>
                                    <p:animEffect transition="in" filter="checkerboard(across)">
                                      <p:cBhvr>
                                        <p:cTn id="43" dur="1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000" fill="hold">
                                          <p:stCondLst>
                                            <p:cond delay="0"/>
                                          </p:stCondLst>
                                        </p:cTn>
                                        <p:tgtEl>
                                          <p:spTgt spid="15"/>
                                        </p:tgtEl>
                                        <p:attrNameLst>
                                          <p:attrName>style.visibility</p:attrName>
                                        </p:attrNameLst>
                                      </p:cBhvr>
                                      <p:to>
                                        <p:strVal val="visible"/>
                                      </p:to>
                                    </p:set>
                                    <p:animEffect transition="in" filter="checkerboard(across)">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pic>
        <p:nvPicPr>
          <p:cNvPr id="3" name="图片 1044" descr="wps72"/>
          <p:cNvPicPr>
            <a:picLocks noChangeAspect="1"/>
          </p:cNvPicPr>
          <p:nvPr/>
        </p:nvPicPr>
        <p:blipFill>
          <a:blip r:embed="rId3"/>
          <a:stretch>
            <a:fillRect/>
          </a:stretch>
        </p:blipFill>
        <p:spPr>
          <a:xfrm>
            <a:off x="4687889" y="1428787"/>
            <a:ext cx="4285615" cy="1976555"/>
          </a:xfrm>
          <a:prstGeom prst="rect">
            <a:avLst/>
          </a:prstGeom>
          <a:noFill/>
          <a:ln w="9525">
            <a:noFill/>
          </a:ln>
        </p:spPr>
      </p:pic>
      <p:sp>
        <p:nvSpPr>
          <p:cNvPr id="4" name="文本框 3"/>
          <p:cNvSpPr txBox="1"/>
          <p:nvPr/>
        </p:nvSpPr>
        <p:spPr>
          <a:xfrm>
            <a:off x="327026" y="1000691"/>
            <a:ext cx="8646795" cy="3793968"/>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3.</a:t>
            </a:r>
            <a:r>
              <a:rPr lang="zh-CN" sz="1600" b="1">
                <a:latin typeface="微软雅黑" panose="020B0503020204020204" charset="-122"/>
                <a:ea typeface="微软雅黑" panose="020B0503020204020204" charset="-122"/>
                <a:cs typeface="微软雅黑" panose="020B0503020204020204" charset="-122"/>
              </a:rPr>
              <a:t>（2019·河北）</a:t>
            </a:r>
            <a:r>
              <a:rPr lang="zh-CN" sz="1600" b="0">
                <a:latin typeface="微软雅黑" panose="020B0503020204020204" charset="-122"/>
                <a:ea typeface="微软雅黑" panose="020B0503020204020204" charset="-122"/>
                <a:cs typeface="微软雅黑" panose="020B0503020204020204" charset="-122"/>
              </a:rPr>
              <a:t>如图1所示，电源电压保持不变，定值电阳R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＝10Ω，R</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5Ω</a:t>
            </a:r>
            <a:r>
              <a:rPr lang="zh-CN" sz="1600" b="0">
                <a:latin typeface="微软雅黑" panose="020B0503020204020204" charset="-122"/>
                <a:ea typeface="微软雅黑" panose="020B0503020204020204" charset="-122"/>
                <a:cs typeface="微软雅黑" panose="020B0503020204020204" charset="-122"/>
              </a:rPr>
              <a:t>。滑动变阻器R的规格为“30Ω2.5A”。电流表A</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选用0﹣3A</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的量程，电压表选用0～15V的量程。闭合个部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开关，电流表A</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的示数为</a:t>
            </a:r>
            <a:r>
              <a:rPr lang="en-US" sz="1600" b="0">
                <a:latin typeface="微软雅黑" panose="020B0503020204020204" charset="-122"/>
                <a:ea typeface="微软雅黑" panose="020B0503020204020204" charset="-122"/>
                <a:cs typeface="微软雅黑" panose="020B0503020204020204" charset="-122"/>
              </a:rPr>
              <a:t>1A</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求：（1）电源电压。</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（2）若将表盘如图2所示的电流表A</a:t>
            </a:r>
            <a:r>
              <a:rPr lang="en-US" sz="1600" b="0" baseline="-2500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接入电路，</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闭合全部开关，改变滑片位置，</a:t>
            </a:r>
            <a:r>
              <a:rPr lang="en-US" sz="1600" b="0">
                <a:latin typeface="微软雅黑" panose="020B0503020204020204" charset="-122"/>
                <a:ea typeface="微软雅黑" panose="020B0503020204020204" charset="-122"/>
                <a:cs typeface="微软雅黑" panose="020B0503020204020204" charset="-122"/>
              </a:rPr>
              <a:t>A</a:t>
            </a:r>
            <a:r>
              <a:rPr lang="en-US" sz="1600" b="0" baseline="-2500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的指针恰好指</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在满偏的三分之二处，变阻器接入电路的可能值。</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（3）用一个新的电源替代原来的电源，只闭合S，在保证电路安全的情况下，电源电压的最大值。</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88304466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283845" y="1000691"/>
            <a:ext cx="8756650"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【点睛】（1）由电路图可知，闭合全部开关，R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被短路，滑动变阻器R和定值电阻R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并联，电流表</a:t>
            </a:r>
            <a:r>
              <a:rPr lang="en-US" sz="1800" b="0">
                <a:solidFill>
                  <a:srgbClr val="1116CC"/>
                </a:solidFill>
                <a:latin typeface="微软雅黑" panose="020B0503020204020204" charset="-122"/>
                <a:ea typeface="微软雅黑" panose="020B0503020204020204" charset="-122"/>
                <a:cs typeface="微软雅黑" panose="020B0503020204020204" charset="-122"/>
              </a:rPr>
              <a:t>A</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测通过</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的电流，电压表测电源电压，由欧姆定律求出电源电压：U＝I</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＝1A×10Ω＝10V。（2）将A</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接入电路，开关全部闭合，由题意知，有两种连接方法：当</a:t>
            </a:r>
            <a:r>
              <a:rPr lang="en-US" sz="1800" b="0">
                <a:solidFill>
                  <a:srgbClr val="1116CC"/>
                </a:solidFill>
                <a:latin typeface="微软雅黑" panose="020B0503020204020204" charset="-122"/>
                <a:ea typeface="微软雅黑" panose="020B0503020204020204" charset="-122"/>
                <a:cs typeface="微软雅黑" panose="020B0503020204020204" charset="-122"/>
              </a:rPr>
              <a:t>A</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串联在干路中时，根据并联电路特点和欧姆定律出滑动变阻器接入的阻值；当</a:t>
            </a:r>
            <a:r>
              <a:rPr lang="en-US" sz="1800" b="0">
                <a:solidFill>
                  <a:srgbClr val="1116CC"/>
                </a:solidFill>
                <a:latin typeface="微软雅黑" panose="020B0503020204020204" charset="-122"/>
                <a:ea typeface="微软雅黑" panose="020B0503020204020204" charset="-122"/>
                <a:cs typeface="微软雅黑" panose="020B0503020204020204" charset="-122"/>
              </a:rPr>
              <a:t>A</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与R串联时，A</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可选用0～3A和0～0.6A的量程，再利用欧姆定律求出滑动变阻器接入的阻值；（3）只闭合S时，R和R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串联，电压表测R两端的电压，电流表A</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测电路中的电流，由题意知电路中的最大电流，当电压表示数最大时，新电源电压最大，根据欧姆定律和串联电路电压特点求出电源电。</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6512734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1000691"/>
            <a:ext cx="8712835" cy="1942817"/>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【解析】（1）由电路图可知，闭合全部开关，R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被短路，滑动变阻器R和定值电阻R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并联，电流表</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测通过</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的电流</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＝1A，电压表测电源电压，</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由欧姆定律得，电源电压：U＝I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＝1A×10Ω＝10V。</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（2）将A</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接入电路，开关全部闭合，由题意知，有两种连接方法：</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①当A</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串联在干路中时，由于</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＝1A，则A</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选用0～3A的量程，</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1045" descr="wps73"/>
          <p:cNvPicPr>
            <a:picLocks noChangeAspect="1"/>
          </p:cNvPicPr>
          <p:nvPr/>
        </p:nvPicPr>
        <p:blipFill>
          <a:blip r:embed="rId3"/>
          <a:stretch>
            <a:fillRect/>
          </a:stretch>
        </p:blipFill>
        <p:spPr>
          <a:xfrm>
            <a:off x="3144521" y="2889399"/>
            <a:ext cx="179705" cy="485068"/>
          </a:xfrm>
          <a:prstGeom prst="rect">
            <a:avLst/>
          </a:prstGeom>
          <a:noFill/>
          <a:ln w="9525">
            <a:noFill/>
          </a:ln>
        </p:spPr>
      </p:pic>
      <p:sp>
        <p:nvSpPr>
          <p:cNvPr id="7" name="文本框 6"/>
          <p:cNvSpPr txBox="1"/>
          <p:nvPr/>
        </p:nvSpPr>
        <p:spPr>
          <a:xfrm>
            <a:off x="415925" y="2930140"/>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cs typeface="微软雅黑" panose="020B0503020204020204" charset="-122"/>
              </a:rPr>
              <a:t>由题意知，干路中的电流：I＝    ×3A＝2A，</a:t>
            </a:r>
            <a:endParaRPr lang="zh-CN" altLang="en-US" sz="1600" b="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27025" y="3374467"/>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cs typeface="微软雅黑" panose="020B0503020204020204" charset="-122"/>
              </a:rPr>
              <a:t>通过滑动变阻器的电流：</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滑</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＝I﹣I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＝2A﹣1A＝1A，</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10" name="图片 -2147481407"/>
          <p:cNvPicPr>
            <a:picLocks noChangeAspect="1"/>
          </p:cNvPicPr>
          <p:nvPr/>
        </p:nvPicPr>
        <p:blipFill>
          <a:blip r:embed="rId4"/>
          <a:stretch>
            <a:fillRect/>
          </a:stretch>
        </p:blipFill>
        <p:spPr>
          <a:xfrm>
            <a:off x="2643505" y="3712487"/>
            <a:ext cx="2419350" cy="592012"/>
          </a:xfrm>
          <a:prstGeom prst="rect">
            <a:avLst/>
          </a:prstGeom>
          <a:noFill/>
          <a:ln w="9525">
            <a:noFill/>
          </a:ln>
        </p:spPr>
      </p:pic>
      <p:sp>
        <p:nvSpPr>
          <p:cNvPr id="11" name="文本框 10"/>
          <p:cNvSpPr txBox="1"/>
          <p:nvPr/>
        </p:nvSpPr>
        <p:spPr>
          <a:xfrm>
            <a:off x="236855" y="3836618"/>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rPr>
              <a:t>此时滑动变阻器的阻值：</a:t>
            </a:r>
            <a:endParaRPr lang="zh-CN" altLang="en-US" sz="1600" b="0">
              <a:solidFill>
                <a:srgbClr val="FF0000"/>
              </a:solidFill>
              <a:latin typeface="微软雅黑" panose="020B0503020204020204" charset="-122"/>
              <a:ea typeface="微软雅黑" panose="020B0503020204020204" charset="-122"/>
            </a:endParaRPr>
          </a:p>
        </p:txBody>
      </p:sp>
      <p:sp>
        <p:nvSpPr>
          <p:cNvPr id="12" name="文本框 11"/>
          <p:cNvSpPr txBox="1"/>
          <p:nvPr/>
        </p:nvSpPr>
        <p:spPr>
          <a:xfrm>
            <a:off x="327025" y="4304499"/>
            <a:ext cx="5080000" cy="831999"/>
          </a:xfrm>
          <a:prstGeom prst="rect">
            <a:avLst/>
          </a:prstGeom>
          <a:noFill/>
          <a:ln w="9525">
            <a:noFill/>
          </a:ln>
        </p:spPr>
        <p:txBody>
          <a:bodyPr>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②当A</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与R串联时，A</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可选用0～3A和0～0.6A的量程：</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若</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选用0～3A，则有I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滑</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＝2A，</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2866309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gtEl>
                                        <p:attrNameLst>
                                          <p:attrName>style.visibility</p:attrName>
                                        </p:attrNameLst>
                                      </p:cBhvr>
                                      <p:to>
                                        <p:strVal val="visible"/>
                                      </p:to>
                                    </p:set>
                                    <p:animEffect transition="in" filter="checkerboard(across)">
                                      <p:cBhvr>
                                        <p:cTn id="27" dur="1000"/>
                                        <p:tgtEl>
                                          <p:spTgt spid="4"/>
                                        </p:tgtEl>
                                      </p:cBhvr>
                                    </p:animEffect>
                                  </p:childTnLst>
                                </p:cTn>
                              </p:par>
                              <p:par>
                                <p:cTn id="28" presetID="5" presetClass="entr" presetSubtype="10" fill="hold" grpId="0" nodeType="withEffect">
                                  <p:stCondLst>
                                    <p:cond delay="0"/>
                                  </p:stCondLst>
                                  <p:childTnLst>
                                    <p:set>
                                      <p:cBhvr>
                                        <p:cTn id="29" dur="1000" fill="hold">
                                          <p:stCondLst>
                                            <p:cond delay="0"/>
                                          </p:stCondLst>
                                        </p:cTn>
                                        <p:tgtEl>
                                          <p:spTgt spid="7"/>
                                        </p:tgtEl>
                                        <p:attrNameLst>
                                          <p:attrName>style.visibility</p:attrName>
                                        </p:attrNameLst>
                                      </p:cBhvr>
                                      <p:to>
                                        <p:strVal val="visible"/>
                                      </p:to>
                                    </p:set>
                                    <p:animEffect transition="in" filter="checkerboard(across)">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000" fill="hold">
                                          <p:stCondLst>
                                            <p:cond delay="0"/>
                                          </p:stCondLst>
                                        </p:cTn>
                                        <p:tgtEl>
                                          <p:spTgt spid="9"/>
                                        </p:tgtEl>
                                        <p:attrNameLst>
                                          <p:attrName>style.visibility</p:attrName>
                                        </p:attrNameLst>
                                      </p:cBhvr>
                                      <p:to>
                                        <p:strVal val="visible"/>
                                      </p:to>
                                    </p:set>
                                    <p:animEffect transition="in" filter="checkerboard(across)">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000" fill="hold">
                                          <p:stCondLst>
                                            <p:cond delay="0"/>
                                          </p:stCondLst>
                                        </p:cTn>
                                        <p:tgtEl>
                                          <p:spTgt spid="10"/>
                                        </p:tgtEl>
                                        <p:attrNameLst>
                                          <p:attrName>style.visibility</p:attrName>
                                        </p:attrNameLst>
                                      </p:cBhvr>
                                      <p:to>
                                        <p:strVal val="visible"/>
                                      </p:to>
                                    </p:set>
                                    <p:animEffect transition="in" filter="checkerboard(across)">
                                      <p:cBhvr>
                                        <p:cTn id="40" dur="1000"/>
                                        <p:tgtEl>
                                          <p:spTgt spid="10"/>
                                        </p:tgtEl>
                                      </p:cBhvr>
                                    </p:animEffect>
                                  </p:childTnLst>
                                </p:cTn>
                              </p:par>
                              <p:par>
                                <p:cTn id="41" presetID="5" presetClass="entr" presetSubtype="10" fill="hold" grpId="0" nodeType="withEffect">
                                  <p:stCondLst>
                                    <p:cond delay="0"/>
                                  </p:stCondLst>
                                  <p:childTnLst>
                                    <p:set>
                                      <p:cBhvr>
                                        <p:cTn id="42" dur="1000" fill="hold">
                                          <p:stCondLst>
                                            <p:cond delay="0"/>
                                          </p:stCondLst>
                                        </p:cTn>
                                        <p:tgtEl>
                                          <p:spTgt spid="11"/>
                                        </p:tgtEl>
                                        <p:attrNameLst>
                                          <p:attrName>style.visibility</p:attrName>
                                        </p:attrNameLst>
                                      </p:cBhvr>
                                      <p:to>
                                        <p:strVal val="visible"/>
                                      </p:to>
                                    </p:set>
                                    <p:animEffect transition="in" filter="checkerboard(across)">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000" fill="hold">
                                          <p:stCondLst>
                                            <p:cond delay="0"/>
                                          </p:stCondLst>
                                        </p:cTn>
                                        <p:tgtEl>
                                          <p:spTgt spid="12"/>
                                        </p:tgtEl>
                                        <p:attrNameLst>
                                          <p:attrName>style.visibility</p:attrName>
                                        </p:attrNameLst>
                                      </p:cBhvr>
                                      <p:to>
                                        <p:strVal val="visible"/>
                                      </p:to>
                                    </p:set>
                                    <p:animEffect transition="in" filter="checkerboard(across)">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25742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pic>
        <p:nvPicPr>
          <p:cNvPr id="3" name="图片 -2147481406"/>
          <p:cNvPicPr>
            <a:picLocks noChangeAspect="1"/>
          </p:cNvPicPr>
          <p:nvPr/>
        </p:nvPicPr>
        <p:blipFill>
          <a:blip r:embed="rId3"/>
          <a:stretch>
            <a:fillRect/>
          </a:stretch>
        </p:blipFill>
        <p:spPr>
          <a:xfrm>
            <a:off x="2742249" y="935761"/>
            <a:ext cx="2352675" cy="668400"/>
          </a:xfrm>
          <a:prstGeom prst="rect">
            <a:avLst/>
          </a:prstGeom>
          <a:noFill/>
          <a:ln w="9525">
            <a:noFill/>
          </a:ln>
        </p:spPr>
      </p:pic>
      <p:sp>
        <p:nvSpPr>
          <p:cNvPr id="13" name="文本框 12"/>
          <p:cNvSpPr txBox="1"/>
          <p:nvPr/>
        </p:nvSpPr>
        <p:spPr>
          <a:xfrm>
            <a:off x="327025" y="1100633"/>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rPr>
              <a:t>此时滑动变阻器的阻值：</a:t>
            </a:r>
            <a:endParaRPr lang="zh-CN" altLang="en-US" sz="1600" b="0">
              <a:solidFill>
                <a:srgbClr val="FF0000"/>
              </a:solidFill>
              <a:latin typeface="微软雅黑" panose="020B0503020204020204" charset="-122"/>
              <a:ea typeface="微软雅黑" panose="020B0503020204020204" charset="-122"/>
            </a:endParaRPr>
          </a:p>
        </p:txBody>
      </p:sp>
      <p:sp>
        <p:nvSpPr>
          <p:cNvPr id="14" name="文本框 13"/>
          <p:cNvSpPr txBox="1"/>
          <p:nvPr/>
        </p:nvSpPr>
        <p:spPr>
          <a:xfrm>
            <a:off x="327025" y="1604161"/>
            <a:ext cx="7057390" cy="46151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若</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选用0～0.6A，则有I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滑</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＝0.4A，此时滑动变阻器的阻值：</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2147481404"/>
          <p:cNvPicPr>
            <a:picLocks noChangeAspect="1"/>
          </p:cNvPicPr>
          <p:nvPr/>
        </p:nvPicPr>
        <p:blipFill>
          <a:blip r:embed="rId4"/>
          <a:stretch>
            <a:fillRect/>
          </a:stretch>
        </p:blipFill>
        <p:spPr>
          <a:xfrm>
            <a:off x="5942014" y="1571379"/>
            <a:ext cx="2505075" cy="582463"/>
          </a:xfrm>
          <a:prstGeom prst="rect">
            <a:avLst/>
          </a:prstGeom>
          <a:noFill/>
          <a:ln w="9525">
            <a:noFill/>
          </a:ln>
        </p:spPr>
      </p:pic>
      <p:sp>
        <p:nvSpPr>
          <p:cNvPr id="15" name="文本框 14"/>
          <p:cNvSpPr txBox="1"/>
          <p:nvPr/>
        </p:nvSpPr>
        <p:spPr>
          <a:xfrm>
            <a:off x="327025" y="2009658"/>
            <a:ext cx="8735060" cy="305363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所以，变阻器接入电路的阻值可能为10Ω、5Ω、25Ω。</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（3）只闭合S时，R和R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串联，电压表测R两端的电压，电流表A</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测电路中的电流，由题意知，电路中的最大电流：</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最大</a:t>
            </a:r>
            <a:r>
              <a:rPr lang="zh-CN" sz="1600" b="0">
                <a:solidFill>
                  <a:srgbClr val="FF0000"/>
                </a:solidFill>
                <a:latin typeface="微软雅黑" panose="020B0503020204020204" charset="-122"/>
                <a:ea typeface="微软雅黑" panose="020B0503020204020204" charset="-122"/>
                <a:cs typeface="微软雅黑" panose="020B0503020204020204" charset="-122"/>
              </a:rPr>
              <a:t>＝2.5A，</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当电压表示数最大时，即</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V</a:t>
            </a:r>
            <a:r>
              <a:rPr lang="zh-CN" sz="1600" b="0">
                <a:solidFill>
                  <a:srgbClr val="FF0000"/>
                </a:solidFill>
                <a:latin typeface="微软雅黑" panose="020B0503020204020204" charset="-122"/>
                <a:ea typeface="微软雅黑" panose="020B0503020204020204" charset="-122"/>
                <a:cs typeface="微软雅黑" panose="020B0503020204020204" charset="-122"/>
              </a:rPr>
              <a:t>＝15V，新电源电压最大，此时R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两端的电压：</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最大</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＝2.5A×5Ω＝12.5V，</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则新电源电压的最大值：</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zh-CN" sz="1600" b="0" baseline="-25000">
                <a:solidFill>
                  <a:srgbClr val="FF0000"/>
                </a:solidFill>
                <a:latin typeface="微软雅黑" panose="020B0503020204020204" charset="-122"/>
                <a:ea typeface="微软雅黑" panose="020B0503020204020204" charset="-122"/>
                <a:cs typeface="微软雅黑" panose="020B0503020204020204" charset="-122"/>
              </a:rPr>
              <a:t>最大</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V</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＝15V+12.5V＝27.5V。</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答：（1）电源电压为10V；（2）变阻器接入电路的可能值为10Ω、5Ω、25Ω；（3）在保证电路安全的情况下，电源电压的最大值为27.5V。</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0986743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000" fill="hold">
                                          <p:stCondLst>
                                            <p:cond delay="0"/>
                                          </p:stCondLst>
                                        </p:cTn>
                                        <p:tgtEl>
                                          <p:spTgt spid="13"/>
                                        </p:tgtEl>
                                        <p:attrNameLst>
                                          <p:attrName>style.visibility</p:attrName>
                                        </p:attrNameLst>
                                      </p:cBhvr>
                                      <p:to>
                                        <p:strVal val="visible"/>
                                      </p:to>
                                    </p:set>
                                    <p:animEffect transition="in" filter="checkerboard(across)">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000" fill="hold">
                                          <p:stCondLst>
                                            <p:cond delay="0"/>
                                          </p:stCondLst>
                                        </p:cTn>
                                        <p:tgtEl>
                                          <p:spTgt spid="4"/>
                                        </p:tgtEl>
                                        <p:attrNameLst>
                                          <p:attrName>style.visibility</p:attrName>
                                        </p:attrNameLst>
                                      </p:cBhvr>
                                      <p:to>
                                        <p:strVal val="visible"/>
                                      </p:to>
                                    </p:set>
                                    <p:animEffect transition="in" filter="checkerboard(across)">
                                      <p:cBhvr>
                                        <p:cTn id="15" dur="1000"/>
                                        <p:tgtEl>
                                          <p:spTgt spid="4"/>
                                        </p:tgtEl>
                                      </p:cBhvr>
                                    </p:animEffect>
                                  </p:childTnLst>
                                </p:cTn>
                              </p:par>
                              <p:par>
                                <p:cTn id="16" presetID="5" presetClass="entr" presetSubtype="10" fill="hold" grpId="0" nodeType="withEffect">
                                  <p:stCondLst>
                                    <p:cond delay="0"/>
                                  </p:stCondLst>
                                  <p:childTnLst>
                                    <p:set>
                                      <p:cBhvr>
                                        <p:cTn id="17" dur="1000" fill="hold">
                                          <p:stCondLst>
                                            <p:cond delay="0"/>
                                          </p:stCondLst>
                                        </p:cTn>
                                        <p:tgtEl>
                                          <p:spTgt spid="14"/>
                                        </p:tgtEl>
                                        <p:attrNameLst>
                                          <p:attrName>style.visibility</p:attrName>
                                        </p:attrNameLst>
                                      </p:cBhvr>
                                      <p:to>
                                        <p:strVal val="visible"/>
                                      </p:to>
                                    </p:set>
                                    <p:animEffect transition="in" filter="checkerboard(across)">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000" fill="hold">
                                          <p:stCondLst>
                                            <p:cond delay="0"/>
                                          </p:stCondLst>
                                        </p:cTn>
                                        <p:tgtEl>
                                          <p:spTgt spid="15">
                                            <p:txEl>
                                              <p:pRg st="0" end="0"/>
                                            </p:txEl>
                                          </p:spTgt>
                                        </p:tgtEl>
                                        <p:attrNameLst>
                                          <p:attrName>style.visibility</p:attrName>
                                        </p:attrNameLst>
                                      </p:cBhvr>
                                      <p:to>
                                        <p:strVal val="visible"/>
                                      </p:to>
                                    </p:set>
                                    <p:animEffect transition="in" filter="checkerboard(across)">
                                      <p:cBhvr>
                                        <p:cTn id="23" dur="10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000" fill="hold">
                                          <p:stCondLst>
                                            <p:cond delay="0"/>
                                          </p:stCondLst>
                                        </p:cTn>
                                        <p:tgtEl>
                                          <p:spTgt spid="15">
                                            <p:txEl>
                                              <p:pRg st="1" end="1"/>
                                            </p:txEl>
                                          </p:spTgt>
                                        </p:tgtEl>
                                        <p:attrNameLst>
                                          <p:attrName>style.visibility</p:attrName>
                                        </p:attrNameLst>
                                      </p:cBhvr>
                                      <p:to>
                                        <p:strVal val="visible"/>
                                      </p:to>
                                    </p:set>
                                    <p:animEffect transition="in" filter="checkerboard(across)">
                                      <p:cBhvr>
                                        <p:cTn id="28" dur="100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000" fill="hold">
                                          <p:stCondLst>
                                            <p:cond delay="0"/>
                                          </p:stCondLst>
                                        </p:cTn>
                                        <p:tgtEl>
                                          <p:spTgt spid="15">
                                            <p:txEl>
                                              <p:pRg st="2" end="2"/>
                                            </p:txEl>
                                          </p:spTgt>
                                        </p:tgtEl>
                                        <p:attrNameLst>
                                          <p:attrName>style.visibility</p:attrName>
                                        </p:attrNameLst>
                                      </p:cBhvr>
                                      <p:to>
                                        <p:strVal val="visible"/>
                                      </p:to>
                                    </p:set>
                                    <p:animEffect transition="in" filter="checkerboard(across)">
                                      <p:cBhvr>
                                        <p:cTn id="33" dur="1000"/>
                                        <p:tgtEl>
                                          <p:spTgt spid="1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000" fill="hold">
                                          <p:stCondLst>
                                            <p:cond delay="0"/>
                                          </p:stCondLst>
                                        </p:cTn>
                                        <p:tgtEl>
                                          <p:spTgt spid="15">
                                            <p:txEl>
                                              <p:pRg st="3" end="3"/>
                                            </p:txEl>
                                          </p:spTgt>
                                        </p:tgtEl>
                                        <p:attrNameLst>
                                          <p:attrName>style.visibility</p:attrName>
                                        </p:attrNameLst>
                                      </p:cBhvr>
                                      <p:to>
                                        <p:strVal val="visible"/>
                                      </p:to>
                                    </p:set>
                                    <p:animEffect transition="in" filter="checkerboard(across)">
                                      <p:cBhvr>
                                        <p:cTn id="38" dur="1000"/>
                                        <p:tgtEl>
                                          <p:spTgt spid="1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000" fill="hold">
                                          <p:stCondLst>
                                            <p:cond delay="0"/>
                                          </p:stCondLst>
                                        </p:cTn>
                                        <p:tgtEl>
                                          <p:spTgt spid="15">
                                            <p:txEl>
                                              <p:pRg st="4" end="4"/>
                                            </p:txEl>
                                          </p:spTgt>
                                        </p:tgtEl>
                                        <p:attrNameLst>
                                          <p:attrName>style.visibility</p:attrName>
                                        </p:attrNameLst>
                                      </p:cBhvr>
                                      <p:to>
                                        <p:strVal val="visible"/>
                                      </p:to>
                                    </p:set>
                                    <p:animEffect transition="in" filter="checkerboard(across)">
                                      <p:cBhvr>
                                        <p:cTn id="43" dur="1000"/>
                                        <p:tgtEl>
                                          <p:spTgt spid="1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000" fill="hold">
                                          <p:stCondLst>
                                            <p:cond delay="0"/>
                                          </p:stCondLst>
                                        </p:cTn>
                                        <p:tgtEl>
                                          <p:spTgt spid="15">
                                            <p:txEl>
                                              <p:pRg st="5" end="5"/>
                                            </p:txEl>
                                          </p:spTgt>
                                        </p:tgtEl>
                                        <p:attrNameLst>
                                          <p:attrName>style.visibility</p:attrName>
                                        </p:attrNameLst>
                                      </p:cBhvr>
                                      <p:to>
                                        <p:strVal val="visible"/>
                                      </p:to>
                                    </p:set>
                                    <p:animEffect transition="in" filter="checkerboard(across)">
                                      <p:cBhvr>
                                        <p:cTn id="48" dur="1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sp>
        <p:nvSpPr>
          <p:cNvPr id="9" name="文本框 8"/>
          <p:cNvSpPr txBox="1"/>
          <p:nvPr/>
        </p:nvSpPr>
        <p:spPr>
          <a:xfrm>
            <a:off x="4933950" y="1770943"/>
            <a:ext cx="3778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3" name="图片 876" descr="wps39"/>
          <p:cNvPicPr>
            <a:picLocks noChangeAspect="1"/>
          </p:cNvPicPr>
          <p:nvPr/>
        </p:nvPicPr>
        <p:blipFill>
          <a:blip r:embed="rId3"/>
          <a:stretch>
            <a:fillRect/>
          </a:stretch>
        </p:blipFill>
        <p:spPr>
          <a:xfrm>
            <a:off x="4933950" y="2576525"/>
            <a:ext cx="4142740" cy="2396693"/>
          </a:xfrm>
          <a:prstGeom prst="rect">
            <a:avLst/>
          </a:prstGeom>
          <a:noFill/>
          <a:ln w="9525">
            <a:noFill/>
          </a:ln>
        </p:spPr>
      </p:pic>
      <p:sp>
        <p:nvSpPr>
          <p:cNvPr id="4" name="文本框 3"/>
          <p:cNvSpPr txBox="1"/>
          <p:nvPr/>
        </p:nvSpPr>
        <p:spPr>
          <a:xfrm>
            <a:off x="327026" y="1027427"/>
            <a:ext cx="8668385" cy="4164453"/>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1.</a:t>
            </a:r>
            <a:r>
              <a:rPr lang="zh-CN" sz="1600" b="1">
                <a:solidFill>
                  <a:srgbClr val="000000"/>
                </a:solidFill>
                <a:latin typeface="微软雅黑" panose="020B0503020204020204" charset="-122"/>
                <a:ea typeface="微软雅黑" panose="020B0503020204020204" charset="-122"/>
                <a:cs typeface="微软雅黑" panose="020B0503020204020204" charset="-122"/>
              </a:rPr>
              <a:t>（2019·益阳）</a:t>
            </a:r>
            <a:r>
              <a:rPr lang="zh-CN" sz="1600" b="0">
                <a:latin typeface="微软雅黑" panose="020B0503020204020204" charset="-122"/>
                <a:ea typeface="微软雅黑" panose="020B0503020204020204" charset="-122"/>
                <a:cs typeface="微软雅黑" panose="020B0503020204020204" charset="-122"/>
              </a:rPr>
              <a:t>测电阻</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x</a:t>
            </a:r>
            <a:r>
              <a:rPr lang="zh-CN" sz="1600" b="0">
                <a:latin typeface="微软雅黑" panose="020B0503020204020204" charset="-122"/>
                <a:ea typeface="微软雅黑" panose="020B0503020204020204" charset="-122"/>
                <a:cs typeface="微软雅黑" panose="020B0503020204020204" charset="-122"/>
              </a:rPr>
              <a:t>的电路如图甲所示，电源电压恒定，</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为定值电阻，部分实验步骤如下：</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（1）开关闭合前，滑动变阻器R的滑片P应该移到______（选填“A”或“B”）端；</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（2）连接好电路，闭合开关，移动滑动变阻器滑片P，某次电流表A</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的示数如图乙所示，</a:t>
            </a:r>
            <a:r>
              <a:rPr lang="en-US" sz="1600" b="0">
                <a:latin typeface="微软雅黑" panose="020B0503020204020204" charset="-122"/>
                <a:ea typeface="微软雅黑" panose="020B0503020204020204" charset="-122"/>
                <a:cs typeface="微软雅黑" panose="020B0503020204020204" charset="-122"/>
              </a:rPr>
              <a:t>A</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读数为______A。</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（3）若测得电流表A</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的示数为</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，电流表</a:t>
            </a:r>
            <a:r>
              <a:rPr lang="en-US" sz="1600" b="0">
                <a:latin typeface="微软雅黑" panose="020B0503020204020204" charset="-122"/>
                <a:ea typeface="微软雅黑" panose="020B0503020204020204" charset="-122"/>
                <a:cs typeface="微软雅黑" panose="020B0503020204020204" charset="-122"/>
              </a:rPr>
              <a:t>A</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的</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示数为</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，则</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x</a:t>
            </a:r>
            <a:r>
              <a:rPr lang="zh-CN" sz="1600" b="0">
                <a:latin typeface="微软雅黑" panose="020B0503020204020204" charset="-122"/>
                <a:ea typeface="微软雅黑" panose="020B0503020204020204" charset="-122"/>
                <a:cs typeface="微软雅黑" panose="020B0503020204020204" charset="-122"/>
              </a:rPr>
              <a:t>=______（用题中字母表示）；</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（4）多次移动滑动变阻器的滑片P，记录每次</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实验中电流表A</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A</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的示数，得到了如图丙所</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示的</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1</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图象。若</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=20Ω，由图象求得被测</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电阻的阻值R</a:t>
            </a:r>
            <a:r>
              <a:rPr lang="en-US" sz="1600" b="0" baseline="-25000">
                <a:latin typeface="微软雅黑" panose="020B0503020204020204" charset="-122"/>
                <a:ea typeface="微软雅黑" panose="020B0503020204020204" charset="-122"/>
                <a:cs typeface="微软雅黑" panose="020B0503020204020204" charset="-122"/>
              </a:rPr>
              <a:t>x</a:t>
            </a:r>
            <a:r>
              <a:rPr lang="zh-CN" sz="1600" b="0">
                <a:latin typeface="微软雅黑" panose="020B0503020204020204" charset="-122"/>
                <a:ea typeface="微软雅黑" panose="020B0503020204020204" charset="-122"/>
                <a:cs typeface="微软雅黑" panose="020B0503020204020204" charset="-122"/>
              </a:rPr>
              <a:t>=______Ω。</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795020" y="2506183"/>
            <a:ext cx="66675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0.34</a:t>
            </a:r>
          </a:p>
        </p:txBody>
      </p:sp>
      <p:sp>
        <p:nvSpPr>
          <p:cNvPr id="10" name="文本框 9"/>
          <p:cNvSpPr txBox="1"/>
          <p:nvPr/>
        </p:nvSpPr>
        <p:spPr>
          <a:xfrm>
            <a:off x="1821816" y="4697263"/>
            <a:ext cx="4667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10</a:t>
            </a:r>
          </a:p>
        </p:txBody>
      </p:sp>
      <p:pic>
        <p:nvPicPr>
          <p:cNvPr id="11" name="图片 1136" descr="wps41"/>
          <p:cNvPicPr>
            <a:picLocks noChangeAspect="1"/>
          </p:cNvPicPr>
          <p:nvPr/>
        </p:nvPicPr>
        <p:blipFill>
          <a:blip r:embed="rId4"/>
          <a:stretch>
            <a:fillRect/>
          </a:stretch>
        </p:blipFill>
        <p:spPr>
          <a:xfrm>
            <a:off x="1906589" y="3260521"/>
            <a:ext cx="619125" cy="381943"/>
          </a:xfrm>
          <a:prstGeom prst="rect">
            <a:avLst/>
          </a:prstGeom>
          <a:noFill/>
          <a:ln w="9525">
            <a:noFill/>
          </a:ln>
        </p:spPr>
      </p:pic>
    </p:spTree>
    <p:extLst>
      <p:ext uri="{BB962C8B-B14F-4D97-AF65-F5344CB8AC3E}">
        <p14:creationId xmlns:p14="http://schemas.microsoft.com/office/powerpoint/2010/main" val="169851989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1"/>
                                        </p:tgtEl>
                                        <p:attrNameLst>
                                          <p:attrName>style.visibility</p:attrName>
                                        </p:attrNameLst>
                                      </p:cBhvr>
                                      <p:to>
                                        <p:strVal val="visible"/>
                                      </p:to>
                                    </p:set>
                                    <p:animEffect transition="in" filter="checkerboard(across)">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0"/>
                                        </p:tgtEl>
                                        <p:attrNameLst>
                                          <p:attrName>style.visibility</p:attrName>
                                        </p:attrNameLst>
                                      </p:cBhvr>
                                      <p:to>
                                        <p:strVal val="visible"/>
                                      </p:to>
                                    </p:set>
                                    <p:animEffect transition="in" filter="checkerboard(across)">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7" grpId="0" bldLvl="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sp>
        <p:nvSpPr>
          <p:cNvPr id="12" name="文本框 11"/>
          <p:cNvSpPr txBox="1"/>
          <p:nvPr/>
        </p:nvSpPr>
        <p:spPr>
          <a:xfrm>
            <a:off x="283846" y="1000691"/>
            <a:ext cx="8813165"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【点睛】（1）开关闭合前，滑动变阻器R的滑片P应该移到阻值最大处；（2）根据电流表选用小量程确定分度值读数；（3）电流表A</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测待测电阻的电流，电流表</a:t>
            </a:r>
            <a:r>
              <a:rPr lang="en-US" sz="1800" b="0">
                <a:solidFill>
                  <a:srgbClr val="1116CC"/>
                </a:solidFill>
                <a:latin typeface="微软雅黑" panose="020B0503020204020204" charset="-122"/>
                <a:ea typeface="微软雅黑" panose="020B0503020204020204" charset="-122"/>
                <a:cs typeface="微软雅黑" panose="020B0503020204020204" charset="-122"/>
              </a:rPr>
              <a:t>A</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测干路电流，根据并联电路电流的规律得出定值电阻的电流，由欧姆定律得出电源电压，由欧姆定律求出</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x</a:t>
            </a:r>
            <a:r>
              <a:rPr lang="zh-CN" sz="1800" b="0">
                <a:solidFill>
                  <a:srgbClr val="1116CC"/>
                </a:solidFill>
                <a:latin typeface="微软雅黑" panose="020B0503020204020204" charset="-122"/>
                <a:ea typeface="微软雅黑" panose="020B0503020204020204" charset="-122"/>
                <a:cs typeface="微软雅黑" panose="020B0503020204020204" charset="-122"/>
              </a:rPr>
              <a:t>；（4）图丙所示的I</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en-US" sz="1800" b="0">
                <a:solidFill>
                  <a:srgbClr val="1116CC"/>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图象为过原点的直线，故为正比例函数，由图知，当</a:t>
            </a:r>
            <a:r>
              <a:rPr lang="en-US" sz="1800" b="0">
                <a:solidFill>
                  <a:srgbClr val="1116CC"/>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=0.6A时，I</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=0.4A，得出I</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0</a:t>
            </a:r>
            <a:r>
              <a:rPr lang="zh-CN" sz="1800" b="0">
                <a:solidFill>
                  <a:srgbClr val="1116CC"/>
                </a:solidFill>
                <a:latin typeface="微软雅黑" panose="020B0503020204020204" charset="-122"/>
                <a:ea typeface="微软雅黑" panose="020B0503020204020204" charset="-122"/>
                <a:cs typeface="微软雅黑" panose="020B0503020204020204" charset="-122"/>
              </a:rPr>
              <a:t>与</a:t>
            </a:r>
            <a:r>
              <a:rPr lang="en-US" sz="1800" b="0">
                <a:solidFill>
                  <a:srgbClr val="1116CC"/>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的函数表达式；根据U=IR，在电压不变时，电流与电阻成反比求出R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x</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70318574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sp>
        <p:nvSpPr>
          <p:cNvPr id="3" name="文本框 2"/>
          <p:cNvSpPr txBox="1"/>
          <p:nvPr/>
        </p:nvSpPr>
        <p:spPr>
          <a:xfrm>
            <a:off x="327026" y="1000691"/>
            <a:ext cx="8668385"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【解析】（1）开关闭合前，滑动变阻器R的滑片P应该移到阻值最大处的 B端；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（2）连接好电路，闭合开关，移动滑动变阻器滑片P，某次电流表A</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的示数如图乙所示，电流表选用小量程，分度值为0.02A，A</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读数为0.34A。</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（3）电流表A</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测待测电阻的电流，电流表</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测干路电流，若测得电流表</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的示数为</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，电流表</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的示数为</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，根据并联电路电流的规律，定值电阻的电流为：</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0</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，由欧姆定律，电源电压为：</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27025" y="3591538"/>
            <a:ext cx="5080000" cy="369212"/>
          </a:xfrm>
          <a:prstGeom prst="rect">
            <a:avLst/>
          </a:prstGeom>
          <a:noFill/>
          <a:ln w="9525">
            <a:noFill/>
          </a:ln>
        </p:spPr>
        <p:txBody>
          <a:bodyPr>
            <a:spAutoFit/>
          </a:bodyPr>
          <a:lstStyle/>
          <a:p>
            <a:pPr marL="0" indent="0" algn="l"/>
            <a:r>
              <a:rPr lang="en-US" sz="1800" b="0">
                <a:solidFill>
                  <a:srgbClr val="FF0000"/>
                </a:solidFill>
                <a:latin typeface="微软雅黑" panose="020B0503020204020204" charset="-122"/>
                <a:ea typeface="微软雅黑" panose="020B0503020204020204" charset="-122"/>
                <a:cs typeface="微软雅黑" panose="020B0503020204020204" charset="-122"/>
              </a:rPr>
              <a:t>U=I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0</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800" b="0">
                <a:solidFill>
                  <a:srgbClr val="FF0000"/>
                </a:solidFill>
                <a:latin typeface="微软雅黑" panose="020B0503020204020204" charset="-122"/>
                <a:ea typeface="微软雅黑" panose="020B0503020204020204" charset="-122"/>
                <a:cs typeface="微软雅黑" panose="020B0503020204020204" charset="-122"/>
              </a:rPr>
              <a:t>，由欧姆定律，则</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7" name="图片 877" descr="wps40"/>
          <p:cNvPicPr>
            <a:picLocks noChangeAspect="1"/>
          </p:cNvPicPr>
          <p:nvPr/>
        </p:nvPicPr>
        <p:blipFill>
          <a:blip r:embed="rId3"/>
          <a:stretch>
            <a:fillRect/>
          </a:stretch>
        </p:blipFill>
        <p:spPr>
          <a:xfrm>
            <a:off x="4546600" y="3533610"/>
            <a:ext cx="1464310" cy="485068"/>
          </a:xfrm>
          <a:prstGeom prst="rect">
            <a:avLst/>
          </a:prstGeom>
          <a:noFill/>
          <a:ln w="9525">
            <a:noFill/>
          </a:ln>
        </p:spPr>
      </p:pic>
    </p:spTree>
    <p:extLst>
      <p:ext uri="{BB962C8B-B14F-4D97-AF65-F5344CB8AC3E}">
        <p14:creationId xmlns:p14="http://schemas.microsoft.com/office/powerpoint/2010/main" val="346681803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4"/>
                                        </p:tgtEl>
                                        <p:attrNameLst>
                                          <p:attrName>style.visibility</p:attrName>
                                        </p:attrNameLst>
                                      </p:cBhvr>
                                      <p:to>
                                        <p:strVal val="visible"/>
                                      </p:to>
                                    </p:set>
                                    <p:animEffect transition="in" filter="checkerboard(across)">
                                      <p:cBhvr>
                                        <p:cTn id="22" dur="1000"/>
                                        <p:tgtEl>
                                          <p:spTgt spid="4"/>
                                        </p:tgtEl>
                                      </p:cBhvr>
                                    </p:animEffect>
                                  </p:childTnLst>
                                </p:cTn>
                              </p:par>
                              <p:par>
                                <p:cTn id="23" presetID="5" presetClass="entr" presetSubtype="10" fill="hold" nodeType="withEffect">
                                  <p:stCondLst>
                                    <p:cond delay="0"/>
                                  </p:stCondLst>
                                  <p:childTnLst>
                                    <p:set>
                                      <p:cBhvr>
                                        <p:cTn id="24" dur="1000" fill="hold">
                                          <p:stCondLst>
                                            <p:cond delay="0"/>
                                          </p:stCondLst>
                                        </p:cTn>
                                        <p:tgtEl>
                                          <p:spTgt spid="7"/>
                                        </p:tgtEl>
                                        <p:attrNameLst>
                                          <p:attrName>style.visibility</p:attrName>
                                        </p:attrNameLst>
                                      </p:cBhvr>
                                      <p:to>
                                        <p:strVal val="visible"/>
                                      </p:to>
                                    </p:set>
                                    <p:animEffect transition="in" filter="checkerboard(across)">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sp>
        <p:nvSpPr>
          <p:cNvPr id="9" name="文本框 8"/>
          <p:cNvSpPr txBox="1"/>
          <p:nvPr/>
        </p:nvSpPr>
        <p:spPr>
          <a:xfrm>
            <a:off x="327025" y="1085355"/>
            <a:ext cx="8690610"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（4）多次移动滑动变阻器的滑片P，记录每次实验中电流表A</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的示数，得到了如图丙所示的</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图象，由图知这个图象为过原点的直线，故为正比例函数，由图知，当</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=0.6A时，I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=0.4A，故I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en-US" sz="1800" b="0">
                <a:solidFill>
                  <a:srgbClr val="FF0000"/>
                </a:solidFill>
                <a:latin typeface="微软雅黑" panose="020B0503020204020204" charset="-122"/>
                <a:ea typeface="微软雅黑" panose="020B0503020204020204" charset="-122"/>
                <a:cs typeface="微软雅黑" panose="020B0503020204020204" charset="-122"/>
              </a:rPr>
              <a:t>=1.5I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；通过</a:t>
            </a:r>
            <a:r>
              <a:rPr lang="en-US" sz="1800" b="0">
                <a:solidFill>
                  <a:srgbClr val="FF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800" b="0">
                <a:solidFill>
                  <a:srgbClr val="FF0000"/>
                </a:solidFill>
                <a:latin typeface="微软雅黑" panose="020B0503020204020204" charset="-122"/>
                <a:ea typeface="微软雅黑" panose="020B0503020204020204" charset="-122"/>
                <a:cs typeface="微软雅黑" panose="020B0503020204020204" charset="-122"/>
              </a:rPr>
              <a:t>的电流为：</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0</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800" b="0">
                <a:solidFill>
                  <a:srgbClr val="FF0000"/>
                </a:solidFill>
                <a:latin typeface="微软雅黑" panose="020B0503020204020204" charset="-122"/>
                <a:ea typeface="微软雅黑" panose="020B0503020204020204" charset="-122"/>
                <a:cs typeface="微软雅黑" panose="020B0503020204020204" charset="-122"/>
              </a:rPr>
              <a:t>=1.5I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800" b="0">
                <a:solidFill>
                  <a:srgbClr val="FF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800" b="0">
                <a:solidFill>
                  <a:srgbClr val="FF0000"/>
                </a:solidFill>
                <a:latin typeface="微软雅黑" panose="020B0503020204020204" charset="-122"/>
                <a:ea typeface="微软雅黑" panose="020B0503020204020204" charset="-122"/>
                <a:cs typeface="微软雅黑" panose="020B0503020204020204" charset="-122"/>
              </a:rPr>
              <a:t>=0.5I</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根据U=IR，在电压不变时，电流与电阻成反比，故R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x</a:t>
            </a:r>
            <a:r>
              <a:rPr lang="en-US" sz="1800" b="0">
                <a:solidFill>
                  <a:srgbClr val="FF0000"/>
                </a:solidFill>
                <a:latin typeface="微软雅黑" panose="020B0503020204020204" charset="-122"/>
                <a:ea typeface="微软雅黑" panose="020B0503020204020204" charset="-122"/>
                <a:cs typeface="微软雅黑" panose="020B0503020204020204" charset="-122"/>
              </a:rPr>
              <a:t>=0.5R</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0</a:t>
            </a:r>
            <a:r>
              <a:rPr lang="zh-CN" sz="1800" b="0">
                <a:solidFill>
                  <a:srgbClr val="FF0000"/>
                </a:solidFill>
                <a:latin typeface="微软雅黑" panose="020B0503020204020204" charset="-122"/>
                <a:ea typeface="微软雅黑" panose="020B0503020204020204" charset="-122"/>
                <a:cs typeface="微软雅黑" panose="020B0503020204020204" charset="-122"/>
              </a:rPr>
              <a:t>=0.5×20Ω=10Ω。</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878" descr="wps41"/>
          <p:cNvPicPr>
            <a:picLocks noChangeAspect="1"/>
          </p:cNvPicPr>
          <p:nvPr/>
        </p:nvPicPr>
        <p:blipFill>
          <a:blip r:embed="rId3"/>
          <a:stretch>
            <a:fillRect/>
          </a:stretch>
        </p:blipFill>
        <p:spPr>
          <a:xfrm>
            <a:off x="4384675" y="2810465"/>
            <a:ext cx="1034415" cy="638481"/>
          </a:xfrm>
          <a:prstGeom prst="rect">
            <a:avLst/>
          </a:prstGeom>
          <a:noFill/>
          <a:ln w="9525">
            <a:noFill/>
          </a:ln>
        </p:spPr>
      </p:pic>
      <p:sp>
        <p:nvSpPr>
          <p:cNvPr id="10" name="文本框 9"/>
          <p:cNvSpPr txBox="1"/>
          <p:nvPr/>
        </p:nvSpPr>
        <p:spPr>
          <a:xfrm>
            <a:off x="327025" y="2957512"/>
            <a:ext cx="7279640" cy="369212"/>
          </a:xfrm>
          <a:prstGeom prst="rect">
            <a:avLst/>
          </a:prstGeom>
          <a:noFill/>
          <a:ln w="9525">
            <a:noFill/>
          </a:ln>
        </p:spPr>
        <p:txBody>
          <a:bodyPr wrap="square">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故答案为：（1）B；（2）0.34；（3）                ；（4）10。</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70922580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par>
                                <p:cTn id="18" presetID="5" presetClass="entr" presetSubtype="10" fill="hold" grpId="0" nodeType="withEffect">
                                  <p:stCondLst>
                                    <p:cond delay="0"/>
                                  </p:stCondLst>
                                  <p:childTnLst>
                                    <p:set>
                                      <p:cBhvr>
                                        <p:cTn id="19" dur="1000" fill="hold">
                                          <p:stCondLst>
                                            <p:cond delay="0"/>
                                          </p:stCondLst>
                                        </p:cTn>
                                        <p:tgtEl>
                                          <p:spTgt spid="10"/>
                                        </p:tgtEl>
                                        <p:attrNameLst>
                                          <p:attrName>style.visibility</p:attrName>
                                        </p:attrNameLst>
                                      </p:cBhvr>
                                      <p:to>
                                        <p:strVal val="visible"/>
                                      </p:to>
                                    </p:set>
                                    <p:animEffect transition="in" filter="checkerboard(across)">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二、欧姆定律</a:t>
            </a:r>
          </a:p>
        </p:txBody>
      </p:sp>
      <p:sp>
        <p:nvSpPr>
          <p:cNvPr id="3" name="文本框 2"/>
          <p:cNvSpPr txBox="1"/>
          <p:nvPr/>
        </p:nvSpPr>
        <p:spPr>
          <a:xfrm>
            <a:off x="327025" y="1000691"/>
            <a:ext cx="875665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欧姆定律：导体中的电流与导体两端的电压成</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正比</a:t>
            </a:r>
            <a:r>
              <a:rPr lang="zh-CN" sz="1800" b="0">
                <a:solidFill>
                  <a:srgbClr val="000000"/>
                </a:solidFill>
                <a:latin typeface="微软雅黑" panose="020B0503020204020204" charset="-122"/>
                <a:ea typeface="微软雅黑" panose="020B0503020204020204" charset="-122"/>
                <a:cs typeface="微软雅黑" panose="020B0503020204020204" charset="-122"/>
              </a:rPr>
              <a:t>，与导体的电阻成</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反比</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endParaRPr lang="zh-CN" sz="1800" b="0">
              <a:solidFill>
                <a:srgbClr val="000000"/>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7" name="对象 6">
            <a:hlinkClick r:id="" action="ppaction://ole?verb=0"/>
          </p:cNvPr>
          <p:cNvGraphicFramePr>
            <a:graphicFrameLocks noChangeAspect="1"/>
          </p:cNvGraphicFramePr>
          <p:nvPr/>
        </p:nvGraphicFramePr>
        <p:xfrm>
          <a:off x="1355090" y="1540504"/>
          <a:ext cx="694690" cy="559547"/>
        </p:xfrm>
        <a:graphic>
          <a:graphicData uri="http://schemas.openxmlformats.org/presentationml/2006/ole">
            <mc:AlternateContent xmlns:mc="http://schemas.openxmlformats.org/markup-compatibility/2006">
              <mc:Choice xmlns:v="urn:schemas-microsoft-com:vml" Requires="v">
                <p:oleObj spid="_x0000_s9218" r:id="rId4" imgW="368300" imgH="342900" progId="Equation.KSEE3">
                  <p:embed/>
                </p:oleObj>
              </mc:Choice>
              <mc:Fallback>
                <p:oleObj r:id="rId4" imgW="368300" imgH="342900" progId="Equation.KSEE3">
                  <p:embed/>
                  <p:pic>
                    <p:nvPicPr>
                      <p:cNvPr id="0" name=""/>
                      <p:cNvPicPr/>
                      <p:nvPr/>
                    </p:nvPicPr>
                    <p:blipFill>
                      <a:blip r:embed="rId5"/>
                      <a:stretch>
                        <a:fillRect/>
                      </a:stretch>
                    </p:blipFill>
                    <p:spPr>
                      <a:xfrm>
                        <a:off x="1355090" y="1540504"/>
                        <a:ext cx="694690" cy="559547"/>
                      </a:xfrm>
                      <a:prstGeom prst="rect">
                        <a:avLst/>
                      </a:prstGeom>
                    </p:spPr>
                  </p:pic>
                </p:oleObj>
              </mc:Fallback>
            </mc:AlternateContent>
          </a:graphicData>
        </a:graphic>
      </p:graphicFrame>
      <p:sp>
        <p:nvSpPr>
          <p:cNvPr id="9" name="文本框 8"/>
          <p:cNvSpPr txBox="1"/>
          <p:nvPr/>
        </p:nvSpPr>
        <p:spPr>
          <a:xfrm>
            <a:off x="415925" y="1540504"/>
            <a:ext cx="7989570" cy="92302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eaLnBrk="1" fontAlgn="auto" latinLnBrk="1" hangingPunct="0">
              <a:lnSpc>
                <a:spcPct val="150000"/>
              </a:lnSpc>
              <a:spcBef>
                <a:spcPts val="0"/>
              </a:spcBef>
              <a:spcAft>
                <a:spcPts val="0"/>
              </a:spcAft>
              <a:buClrTx/>
              <a:buSzTx/>
              <a:buFontTx/>
              <a:buNone/>
            </a:pPr>
            <a:r>
              <a:rPr lang="en-US" sz="180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公式</a:t>
            </a:r>
            <a:r>
              <a:rPr lang="zh-CN" sz="1800">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sym typeface="+mn-ea"/>
              </a:rPr>
              <a:t>：           ，</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其中：</a:t>
            </a:r>
            <a:r>
              <a:rPr lang="en-US" sz="1800">
                <a:solidFill>
                  <a:srgbClr val="000000"/>
                </a:solidFill>
                <a:latin typeface="微软雅黑" panose="020B0503020204020204" charset="-122"/>
                <a:ea typeface="微软雅黑" panose="020B0503020204020204" charset="-122"/>
                <a:cs typeface="微软雅黑" panose="020B0503020204020204" charset="-122"/>
                <a:sym typeface="+mn-ea"/>
              </a:rPr>
              <a:t>U</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为电源电压，单位为伏（</a:t>
            </a:r>
            <a:r>
              <a:rPr lang="en-US" sz="1800">
                <a:solidFill>
                  <a:srgbClr val="000000"/>
                </a:solidFill>
                <a:latin typeface="微软雅黑" panose="020B0503020204020204" charset="-122"/>
                <a:ea typeface="微软雅黑" panose="020B0503020204020204" charset="-122"/>
                <a:cs typeface="微软雅黑" panose="020B0503020204020204" charset="-122"/>
                <a:sym typeface="+mn-ea"/>
              </a:rPr>
              <a:t>V</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sz="1800">
                <a:solidFill>
                  <a:srgbClr val="000000"/>
                </a:solidFill>
                <a:latin typeface="微软雅黑" panose="020B0503020204020204" charset="-122"/>
                <a:ea typeface="微软雅黑" panose="020B0503020204020204" charset="-122"/>
                <a:cs typeface="微软雅黑" panose="020B0503020204020204" charset="-122"/>
                <a:sym typeface="+mn-ea"/>
              </a:rPr>
              <a:t>I</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为通过导体的电流，单位为安（</a:t>
            </a:r>
            <a:r>
              <a:rPr lang="en-US" sz="1800">
                <a:solidFill>
                  <a:srgbClr val="000000"/>
                </a:solidFill>
                <a:latin typeface="微软雅黑" panose="020B0503020204020204" charset="-122"/>
                <a:ea typeface="微软雅黑" panose="020B0503020204020204" charset="-122"/>
                <a:cs typeface="微软雅黑" panose="020B0503020204020204" charset="-122"/>
                <a:sym typeface="+mn-ea"/>
              </a:rPr>
              <a:t>A</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sz="1800">
                <a:solidFill>
                  <a:srgbClr val="000000"/>
                </a:solidFill>
                <a:latin typeface="微软雅黑" panose="020B0503020204020204" charset="-122"/>
                <a:ea typeface="微软雅黑" panose="020B0503020204020204" charset="-122"/>
                <a:cs typeface="微软雅黑" panose="020B0503020204020204" charset="-122"/>
                <a:sym typeface="+mn-ea"/>
              </a:rPr>
              <a:t>R</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为导体的电阻，单位为欧（Ω）。</a:t>
            </a: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0" name="文本框 9"/>
          <p:cNvSpPr txBox="1"/>
          <p:nvPr/>
        </p:nvSpPr>
        <p:spPr>
          <a:xfrm>
            <a:off x="415925" y="2463533"/>
            <a:ext cx="8502650" cy="133998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eaLnBrk="1" fontAlgn="auto" latinLnBrk="1" hangingPunct="0">
              <a:lnSpc>
                <a:spcPct val="150000"/>
              </a:lnSpc>
              <a:spcBef>
                <a:spcPts val="0"/>
              </a:spcBef>
              <a:spcAft>
                <a:spcPts val="0"/>
              </a:spcAft>
              <a:buClrTx/>
              <a:buSzTx/>
              <a:buFontTx/>
              <a:buNone/>
            </a:pP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注意：应用欧姆定律的公式进行计算时，一定要统一到国际制单位后再进行计算。欧姆定律公式中的各个物理量具有同一性，即</a:t>
            </a:r>
            <a:r>
              <a:rPr lang="en-US" sz="1800">
                <a:solidFill>
                  <a:srgbClr val="000000"/>
                </a:solidFill>
                <a:latin typeface="微软雅黑" panose="020B0503020204020204" charset="-122"/>
                <a:ea typeface="微软雅黑" panose="020B0503020204020204" charset="-122"/>
                <a:cs typeface="微软雅黑" panose="020B0503020204020204" charset="-122"/>
                <a:sym typeface="+mn-ea"/>
              </a:rPr>
              <a:t>I,U,R</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是对同一段</a:t>
            </a:r>
            <a:r>
              <a:rPr lang="zh-CN" sz="180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sym typeface="+mn-ea"/>
              </a:rPr>
              <a:t>导体</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、同一时刻而言的。</a:t>
            </a: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1" name="文本框 10"/>
          <p:cNvSpPr txBox="1"/>
          <p:nvPr/>
        </p:nvSpPr>
        <p:spPr>
          <a:xfrm>
            <a:off x="415926" y="3803516"/>
            <a:ext cx="4846955" cy="369212"/>
          </a:xfrm>
          <a:prstGeom prst="rect">
            <a:avLst/>
          </a:prstGeom>
          <a:noFill/>
          <a:ln w="9525">
            <a:noFill/>
          </a:ln>
        </p:spPr>
        <p:txBody>
          <a:bodyPr wrap="square">
            <a:spAutoFit/>
          </a:bodyPr>
          <a:lstStyle/>
          <a:p>
            <a:pPr marL="0" indent="0" algn="l"/>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公式变形：              ，</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4" name="对象 -2147481812"/>
          <p:cNvGraphicFramePr>
            <a:graphicFrameLocks noChangeAspect="1"/>
          </p:cNvGraphicFramePr>
          <p:nvPr/>
        </p:nvGraphicFramePr>
        <p:xfrm>
          <a:off x="1908175" y="3803516"/>
          <a:ext cx="810260" cy="306828"/>
        </p:xfrm>
        <a:graphic>
          <a:graphicData uri="http://schemas.openxmlformats.org/presentationml/2006/ole">
            <mc:AlternateContent xmlns:mc="http://schemas.openxmlformats.org/markup-compatibility/2006">
              <mc:Choice xmlns:v="urn:schemas-microsoft-com:vml" Requires="v">
                <p:oleObj spid="_x0000_s9219" r:id="rId6" imgW="481965" imgH="177800" progId="Equation.3">
                  <p:embed/>
                </p:oleObj>
              </mc:Choice>
              <mc:Fallback>
                <p:oleObj r:id="rId6" imgW="481965" imgH="177800" progId="Equation.3">
                  <p:embed/>
                  <p:pic>
                    <p:nvPicPr>
                      <p:cNvPr id="0" name=""/>
                      <p:cNvPicPr/>
                      <p:nvPr/>
                    </p:nvPicPr>
                    <p:blipFill>
                      <a:blip r:embed="rId7"/>
                      <a:stretch>
                        <a:fillRect/>
                      </a:stretch>
                    </p:blipFill>
                    <p:spPr>
                      <a:xfrm>
                        <a:off x="1908175" y="3803516"/>
                        <a:ext cx="810260" cy="306828"/>
                      </a:xfrm>
                      <a:prstGeom prst="rect">
                        <a:avLst/>
                      </a:prstGeom>
                      <a:noFill/>
                      <a:ln w="38100">
                        <a:noFill/>
                        <a:miter/>
                      </a:ln>
                    </p:spPr>
                  </p:pic>
                </p:oleObj>
              </mc:Fallback>
            </mc:AlternateContent>
          </a:graphicData>
        </a:graphic>
      </p:graphicFrame>
      <p:graphicFrame>
        <p:nvGraphicFramePr>
          <p:cNvPr id="12" name="对象 -2147481811"/>
          <p:cNvGraphicFramePr>
            <a:graphicFrameLocks noChangeAspect="1"/>
          </p:cNvGraphicFramePr>
          <p:nvPr/>
        </p:nvGraphicFramePr>
        <p:xfrm>
          <a:off x="3070225" y="3673656"/>
          <a:ext cx="648970" cy="566549"/>
        </p:xfrm>
        <a:graphic>
          <a:graphicData uri="http://schemas.openxmlformats.org/presentationml/2006/ole">
            <mc:AlternateContent xmlns:mc="http://schemas.openxmlformats.org/markup-compatibility/2006">
              <mc:Choice xmlns:v="urn:schemas-microsoft-com:vml" Requires="v">
                <p:oleObj spid="_x0000_s9220" r:id="rId8" imgW="393700" imgH="342900" progId="Equation.3">
                  <p:embed/>
                </p:oleObj>
              </mc:Choice>
              <mc:Fallback>
                <p:oleObj r:id="rId8" imgW="393700" imgH="342900" progId="Equation.3">
                  <p:embed/>
                  <p:pic>
                    <p:nvPicPr>
                      <p:cNvPr id="0" name=""/>
                      <p:cNvPicPr/>
                      <p:nvPr/>
                    </p:nvPicPr>
                    <p:blipFill>
                      <a:blip r:embed="rId9"/>
                      <a:stretch>
                        <a:fillRect/>
                      </a:stretch>
                    </p:blipFill>
                    <p:spPr>
                      <a:xfrm>
                        <a:off x="3070225" y="3673656"/>
                        <a:ext cx="648970" cy="566549"/>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61356252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par>
                                <p:cTn id="13" presetID="5" presetClass="entr" presetSubtype="10" fill="hold" grpId="0" nodeType="withEffect">
                                  <p:stCondLst>
                                    <p:cond delay="0"/>
                                  </p:stCondLst>
                                  <p:childTnLst>
                                    <p:set>
                                      <p:cBhvr>
                                        <p:cTn id="14" dur="1000" fill="hold">
                                          <p:stCondLst>
                                            <p:cond delay="0"/>
                                          </p:stCondLst>
                                        </p:cTn>
                                        <p:tgtEl>
                                          <p:spTgt spid="9"/>
                                        </p:tgtEl>
                                        <p:attrNameLst>
                                          <p:attrName>style.visibility</p:attrName>
                                        </p:attrNameLst>
                                      </p:cBhvr>
                                      <p:to>
                                        <p:strVal val="visible"/>
                                      </p:to>
                                    </p:set>
                                    <p:animEffect transition="in" filter="checkerboard(across)">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000" fill="hold">
                                          <p:stCondLst>
                                            <p:cond delay="0"/>
                                          </p:stCondLst>
                                        </p:cTn>
                                        <p:tgtEl>
                                          <p:spTgt spid="10"/>
                                        </p:tgtEl>
                                        <p:attrNameLst>
                                          <p:attrName>style.visibility</p:attrName>
                                        </p:attrNameLst>
                                      </p:cBhvr>
                                      <p:to>
                                        <p:strVal val="visible"/>
                                      </p:to>
                                    </p:set>
                                    <p:animEffect transition="in" filter="checkerboard(across)">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000" fill="hold">
                                          <p:stCondLst>
                                            <p:cond delay="0"/>
                                          </p:stCondLst>
                                        </p:cTn>
                                        <p:tgtEl>
                                          <p:spTgt spid="12"/>
                                        </p:tgtEl>
                                        <p:attrNameLst>
                                          <p:attrName>style.visibility</p:attrName>
                                        </p:attrNameLst>
                                      </p:cBhvr>
                                      <p:to>
                                        <p:strVal val="visible"/>
                                      </p:to>
                                    </p:set>
                                    <p:animEffect transition="in" filter="checkerboard(across)">
                                      <p:cBhvr>
                                        <p:cTn id="25" dur="1000"/>
                                        <p:tgtEl>
                                          <p:spTgt spid="12"/>
                                        </p:tgtEl>
                                      </p:cBhvr>
                                    </p:animEffect>
                                  </p:childTnLst>
                                </p:cTn>
                              </p:par>
                              <p:par>
                                <p:cTn id="26" presetID="5" presetClass="entr" presetSubtype="10" fill="hold" nodeType="withEffect">
                                  <p:stCondLst>
                                    <p:cond delay="0"/>
                                  </p:stCondLst>
                                  <p:childTnLst>
                                    <p:set>
                                      <p:cBhvr>
                                        <p:cTn id="27" dur="1000" fill="hold">
                                          <p:stCondLst>
                                            <p:cond delay="0"/>
                                          </p:stCondLst>
                                        </p:cTn>
                                        <p:tgtEl>
                                          <p:spTgt spid="4"/>
                                        </p:tgtEl>
                                        <p:attrNameLst>
                                          <p:attrName>style.visibility</p:attrName>
                                        </p:attrNameLst>
                                      </p:cBhvr>
                                      <p:to>
                                        <p:strVal val="visible"/>
                                      </p:to>
                                    </p:set>
                                    <p:animEffect transition="in" filter="checkerboard(across)">
                                      <p:cBhvr>
                                        <p:cTn id="28" dur="1000"/>
                                        <p:tgtEl>
                                          <p:spTgt spid="4"/>
                                        </p:tgtEl>
                                      </p:cBhvr>
                                    </p:animEffect>
                                  </p:childTnLst>
                                </p:cTn>
                              </p:par>
                              <p:par>
                                <p:cTn id="29" presetID="5" presetClass="entr" presetSubtype="10" fill="hold" grpId="0" nodeType="withEffect">
                                  <p:stCondLst>
                                    <p:cond delay="0"/>
                                  </p:stCondLst>
                                  <p:childTnLst>
                                    <p:set>
                                      <p:cBhvr>
                                        <p:cTn id="30" dur="1000" fill="hold">
                                          <p:stCondLst>
                                            <p:cond delay="0"/>
                                          </p:stCondLst>
                                        </p:cTn>
                                        <p:tgtEl>
                                          <p:spTgt spid="11"/>
                                        </p:tgtEl>
                                        <p:attrNameLst>
                                          <p:attrName>style.visibility</p:attrName>
                                        </p:attrNameLst>
                                      </p:cBhvr>
                                      <p:to>
                                        <p:strVal val="visible"/>
                                      </p:to>
                                    </p:set>
                                    <p:animEffect transition="in" filter="checkerboard(across)">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sp>
        <p:nvSpPr>
          <p:cNvPr id="4" name="文本框 3"/>
          <p:cNvSpPr txBox="1"/>
          <p:nvPr/>
        </p:nvSpPr>
        <p:spPr>
          <a:xfrm>
            <a:off x="327026" y="1000691"/>
            <a:ext cx="8701405" cy="300716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（2019·天津）</a:t>
            </a:r>
            <a:r>
              <a:rPr lang="zh-CN" sz="1800" b="0">
                <a:latin typeface="微软雅黑" panose="020B0503020204020204" charset="-122"/>
                <a:ea typeface="微软雅黑" panose="020B0503020204020204" charset="-122"/>
                <a:cs typeface="微软雅黑" panose="020B0503020204020204" charset="-122"/>
              </a:rPr>
              <a:t>现有一个电压约为</a:t>
            </a:r>
            <a:r>
              <a:rPr lang="en-US" sz="1800" b="0">
                <a:latin typeface="微软雅黑" panose="020B0503020204020204" charset="-122"/>
                <a:ea typeface="微软雅黑" panose="020B0503020204020204" charset="-122"/>
                <a:cs typeface="微软雅黑" panose="020B0503020204020204" charset="-122"/>
              </a:rPr>
              <a:t>36V</a:t>
            </a:r>
            <a:r>
              <a:rPr lang="zh-CN" sz="1800" b="0">
                <a:latin typeface="微软雅黑" panose="020B0503020204020204" charset="-122"/>
                <a:ea typeface="微软雅黑" panose="020B0503020204020204" charset="-122"/>
                <a:cs typeface="微软雅黑" panose="020B0503020204020204" charset="-122"/>
              </a:rPr>
              <a:t>的电源（电压保持不变），一个量程为</a:t>
            </a:r>
            <a:r>
              <a:rPr lang="en-US" sz="1800" b="0">
                <a:latin typeface="微软雅黑" panose="020B0503020204020204" charset="-122"/>
                <a:ea typeface="微软雅黑" panose="020B0503020204020204" charset="-122"/>
                <a:cs typeface="微软雅黑" panose="020B0503020204020204" charset="-122"/>
              </a:rPr>
              <a:t>0-1A</a:t>
            </a:r>
            <a:r>
              <a:rPr lang="zh-CN" sz="1800" b="0">
                <a:latin typeface="微软雅黑" panose="020B0503020204020204" charset="-122"/>
                <a:ea typeface="微软雅黑" panose="020B0503020204020204" charset="-122"/>
                <a:cs typeface="微软雅黑" panose="020B0503020204020204" charset="-122"/>
              </a:rPr>
              <a:t>的电流表，三个阻值已知的电阻</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20Ω</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30Ω</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10kΩ</a:t>
            </a:r>
            <a:r>
              <a:rPr lang="zh-CN" sz="1800" b="0">
                <a:latin typeface="微软雅黑" panose="020B0503020204020204" charset="-122"/>
                <a:ea typeface="微软雅黑" panose="020B0503020204020204" charset="-122"/>
                <a:cs typeface="微软雅黑" panose="020B0503020204020204" charset="-122"/>
              </a:rPr>
              <a:t>），开关和导线若干。请合理选择器材设计实验，比较精确地测出约为</a:t>
            </a:r>
            <a:r>
              <a:rPr lang="en-US" sz="1800" b="0">
                <a:latin typeface="微软雅黑" panose="020B0503020204020204" charset="-122"/>
                <a:ea typeface="微软雅黑" panose="020B0503020204020204" charset="-122"/>
                <a:cs typeface="微软雅黑" panose="020B0503020204020204" charset="-122"/>
              </a:rPr>
              <a:t>10Ω</a:t>
            </a:r>
            <a:r>
              <a:rPr lang="zh-CN" sz="1800" b="0">
                <a:latin typeface="微软雅黑" panose="020B0503020204020204" charset="-122"/>
                <a:ea typeface="微软雅黑" panose="020B0503020204020204" charset="-122"/>
                <a:cs typeface="微软雅黑" panose="020B0503020204020204" charset="-122"/>
              </a:rPr>
              <a:t>的未知电阻</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的阻值。要求：</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）画出实验电路图；</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）写出主要的实验步骤和需要测量的物理量；</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）写出待测电阻</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的数学表达式（用已知量和测量量表示）。</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662938503"/>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sp>
        <p:nvSpPr>
          <p:cNvPr id="10" name="文本框 9"/>
          <p:cNvSpPr txBox="1"/>
          <p:nvPr/>
        </p:nvSpPr>
        <p:spPr>
          <a:xfrm>
            <a:off x="327025" y="1000691"/>
            <a:ext cx="8713470"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【点睛】电压约为</a:t>
            </a:r>
            <a:r>
              <a:rPr lang="en-US" sz="1800" b="0">
                <a:solidFill>
                  <a:srgbClr val="1116CC"/>
                </a:solidFill>
                <a:latin typeface="微软雅黑" panose="020B0503020204020204" charset="-122"/>
                <a:ea typeface="微软雅黑" panose="020B0503020204020204" charset="-122"/>
                <a:cs typeface="微软雅黑" panose="020B0503020204020204" charset="-122"/>
              </a:rPr>
              <a:t>36V</a:t>
            </a:r>
            <a:r>
              <a:rPr lang="zh-CN" sz="1800" b="0">
                <a:solidFill>
                  <a:srgbClr val="1116CC"/>
                </a:solidFill>
                <a:latin typeface="微软雅黑" panose="020B0503020204020204" charset="-122"/>
                <a:ea typeface="微软雅黑" panose="020B0503020204020204" charset="-122"/>
                <a:cs typeface="微软雅黑" panose="020B0503020204020204" charset="-122"/>
              </a:rPr>
              <a:t>的电源（电压保持不变），一个量程为</a:t>
            </a:r>
            <a:r>
              <a:rPr lang="en-US" sz="1800" b="0">
                <a:solidFill>
                  <a:srgbClr val="1116CC"/>
                </a:solidFill>
                <a:latin typeface="微软雅黑" panose="020B0503020204020204" charset="-122"/>
                <a:ea typeface="微软雅黑" panose="020B0503020204020204" charset="-122"/>
                <a:cs typeface="微软雅黑" panose="020B0503020204020204" charset="-122"/>
              </a:rPr>
              <a:t>0-1A</a:t>
            </a:r>
            <a:r>
              <a:rPr lang="zh-CN" sz="1800" b="0">
                <a:solidFill>
                  <a:srgbClr val="1116CC"/>
                </a:solidFill>
                <a:latin typeface="微软雅黑" panose="020B0503020204020204" charset="-122"/>
                <a:ea typeface="微软雅黑" panose="020B0503020204020204" charset="-122"/>
                <a:cs typeface="微软雅黑" panose="020B0503020204020204" charset="-122"/>
              </a:rPr>
              <a:t>的电流表，三个阻值已知的电阻</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20Ω</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30Ω</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10kΩ</a:t>
            </a:r>
            <a:r>
              <a:rPr lang="zh-CN" sz="1800" b="0">
                <a:solidFill>
                  <a:srgbClr val="1116CC"/>
                </a:solidFill>
                <a:latin typeface="微软雅黑" panose="020B0503020204020204" charset="-122"/>
                <a:ea typeface="微软雅黑" panose="020B0503020204020204" charset="-122"/>
                <a:cs typeface="微软雅黑" panose="020B0503020204020204" charset="-122"/>
              </a:rPr>
              <a:t>），为提高测量的准确程度，电流表示数要尽可能接近</a:t>
            </a:r>
            <a:r>
              <a:rPr lang="en-US" sz="1800" b="0">
                <a:solidFill>
                  <a:srgbClr val="1116CC"/>
                </a:solidFill>
                <a:latin typeface="微软雅黑" panose="020B0503020204020204" charset="-122"/>
                <a:ea typeface="微软雅黑" panose="020B0503020204020204" charset="-122"/>
                <a:cs typeface="微软雅黑" panose="020B0503020204020204" charset="-122"/>
              </a:rPr>
              <a:t>1A</a:t>
            </a:r>
            <a:r>
              <a:rPr lang="zh-CN" sz="1800" b="0">
                <a:solidFill>
                  <a:srgbClr val="1116CC"/>
                </a:solidFill>
                <a:latin typeface="微软雅黑" panose="020B0503020204020204" charset="-122"/>
                <a:ea typeface="微软雅黑" panose="020B0503020204020204" charset="-122"/>
                <a:cs typeface="微软雅黑" panose="020B0503020204020204" charset="-122"/>
              </a:rPr>
              <a:t>，可将</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20Ω</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30Ω</a:t>
            </a:r>
            <a:r>
              <a:rPr lang="zh-CN" sz="1800" b="0">
                <a:solidFill>
                  <a:srgbClr val="1116CC"/>
                </a:solidFill>
                <a:latin typeface="微软雅黑" panose="020B0503020204020204" charset="-122"/>
                <a:ea typeface="微软雅黑" panose="020B0503020204020204" charset="-122"/>
                <a:cs typeface="微软雅黑" panose="020B0503020204020204" charset="-122"/>
              </a:rPr>
              <a:t>）和待测电阻串联起来（</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3</a:t>
            </a:r>
            <a:r>
              <a:rPr lang="zh-CN" sz="1800" b="0">
                <a:solidFill>
                  <a:srgbClr val="1116CC"/>
                </a:solidFill>
                <a:latin typeface="微软雅黑" panose="020B0503020204020204" charset="-122"/>
                <a:ea typeface="微软雅黑" panose="020B0503020204020204" charset="-122"/>
                <a:cs typeface="微软雅黑" panose="020B0503020204020204" charset="-122"/>
              </a:rPr>
              <a:t>电阻太大，不能串联在电路中），两个开关分别与</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和待测电阻并联，用电流表测量出</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20Ω</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30Ω</a:t>
            </a:r>
            <a:r>
              <a:rPr lang="zh-CN" sz="1800" b="0">
                <a:solidFill>
                  <a:srgbClr val="1116CC"/>
                </a:solidFill>
                <a:latin typeface="微软雅黑" panose="020B0503020204020204" charset="-122"/>
                <a:ea typeface="微软雅黑" panose="020B0503020204020204" charset="-122"/>
                <a:cs typeface="微软雅黑" panose="020B0503020204020204" charset="-122"/>
              </a:rPr>
              <a:t>）串联时电路中的电流，由电阻的串联和欧姆定律可得出电源电压；用电流表测量出</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与待测电阻串联时的电流，由电阻的串联和欧姆定律可得出待电阻的表达式。本题考查串联电路的规律及欧姆定律的运用和设计实验方案的能力，关键是电路的设计。</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91924675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pic>
        <p:nvPicPr>
          <p:cNvPr id="3" name="图片 -2147481559" descr="wps175"/>
          <p:cNvPicPr>
            <a:picLocks noChangeAspect="1"/>
          </p:cNvPicPr>
          <p:nvPr/>
        </p:nvPicPr>
        <p:blipFill>
          <a:blip r:embed="rId3"/>
          <a:stretch>
            <a:fillRect/>
          </a:stretch>
        </p:blipFill>
        <p:spPr>
          <a:xfrm>
            <a:off x="6588125" y="1000691"/>
            <a:ext cx="2223770" cy="1695827"/>
          </a:xfrm>
          <a:prstGeom prst="rect">
            <a:avLst/>
          </a:prstGeom>
          <a:noFill/>
          <a:ln w="9525">
            <a:noFill/>
          </a:ln>
        </p:spPr>
      </p:pic>
      <p:sp>
        <p:nvSpPr>
          <p:cNvPr id="4" name="文本框 3"/>
          <p:cNvSpPr txBox="1"/>
          <p:nvPr/>
        </p:nvSpPr>
        <p:spPr>
          <a:xfrm>
            <a:off x="327025" y="1000691"/>
            <a:ext cx="6261100" cy="231266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）将</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和待测电阻串联起来，</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zh-CN" sz="1600" b="0">
                <a:solidFill>
                  <a:srgbClr val="FF0000"/>
                </a:solidFill>
                <a:latin typeface="微软雅黑" panose="020B0503020204020204" charset="-122"/>
                <a:ea typeface="微软雅黑" panose="020B0503020204020204" charset="-122"/>
                <a:cs typeface="微软雅黑" panose="020B0503020204020204" charset="-122"/>
              </a:rPr>
              <a:t>控制整个电路，开关</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与</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并联，开关</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与</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X</a:t>
            </a:r>
            <a:r>
              <a:rPr lang="zh-CN" sz="1600" b="0">
                <a:solidFill>
                  <a:srgbClr val="FF0000"/>
                </a:solidFill>
                <a:latin typeface="微软雅黑" panose="020B0503020204020204" charset="-122"/>
                <a:ea typeface="微软雅黑" panose="020B0503020204020204" charset="-122"/>
                <a:cs typeface="微软雅黑" panose="020B0503020204020204" charset="-122"/>
              </a:rPr>
              <a:t>并联，如下所示：</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）①只闭合</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，记下电流表示数</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，②只闭合</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，记下电流表示数</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）在①中，</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串联，由电阻的串联和欧姆定律，电源电压：</a:t>
            </a:r>
            <a:r>
              <a:rPr lang="en-US" sz="1600" b="0">
                <a:solidFill>
                  <a:srgbClr val="FF0000"/>
                </a:solidFill>
                <a:latin typeface="微软雅黑" panose="020B0503020204020204" charset="-122"/>
                <a:ea typeface="微软雅黑" panose="020B0503020204020204" charset="-122"/>
                <a:cs typeface="微软雅黑" panose="020B0503020204020204" charset="-122"/>
              </a:rPr>
              <a:t>U=I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600" b="0">
                <a:solidFill>
                  <a:srgbClr val="FF0000"/>
                </a:solidFill>
                <a:latin typeface="微软雅黑" panose="020B0503020204020204" charset="-122"/>
                <a:ea typeface="微软雅黑" panose="020B0503020204020204" charset="-122"/>
                <a:cs typeface="微软雅黑" panose="020B0503020204020204" charset="-122"/>
              </a:rPr>
              <a:t>×50Ω</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7" name="图片 -2147481403"/>
          <p:cNvPicPr>
            <a:picLocks noChangeAspect="1"/>
          </p:cNvPicPr>
          <p:nvPr/>
        </p:nvPicPr>
        <p:blipFill>
          <a:blip r:embed="rId4"/>
          <a:stretch>
            <a:fillRect/>
          </a:stretch>
        </p:blipFill>
        <p:spPr>
          <a:xfrm>
            <a:off x="6925945" y="3313356"/>
            <a:ext cx="1885950" cy="458332"/>
          </a:xfrm>
          <a:prstGeom prst="rect">
            <a:avLst/>
          </a:prstGeom>
          <a:noFill/>
          <a:ln w="9525">
            <a:noFill/>
          </a:ln>
        </p:spPr>
      </p:pic>
      <p:sp>
        <p:nvSpPr>
          <p:cNvPr id="9" name="文本框 8"/>
          <p:cNvSpPr txBox="1"/>
          <p:nvPr/>
        </p:nvSpPr>
        <p:spPr>
          <a:xfrm>
            <a:off x="327025" y="3246516"/>
            <a:ext cx="8409940" cy="46151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在②中</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与待测电阻串联，因电源电压不变，由电阻的串联和欧姆定律：</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10" name="图片 -2147481556" descr="wps178"/>
          <p:cNvPicPr>
            <a:picLocks noChangeAspect="1"/>
          </p:cNvPicPr>
          <p:nvPr/>
        </p:nvPicPr>
        <p:blipFill>
          <a:blip r:embed="rId5"/>
          <a:stretch>
            <a:fillRect/>
          </a:stretch>
        </p:blipFill>
        <p:spPr>
          <a:xfrm>
            <a:off x="2688590" y="4032683"/>
            <a:ext cx="525780" cy="655032"/>
          </a:xfrm>
          <a:prstGeom prst="rect">
            <a:avLst/>
          </a:prstGeom>
          <a:noFill/>
          <a:ln w="9525">
            <a:noFill/>
          </a:ln>
        </p:spPr>
      </p:pic>
      <p:sp>
        <p:nvSpPr>
          <p:cNvPr id="11" name="文本框 10"/>
          <p:cNvSpPr txBox="1"/>
          <p:nvPr/>
        </p:nvSpPr>
        <p:spPr>
          <a:xfrm>
            <a:off x="283845" y="3708031"/>
            <a:ext cx="8680450"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答：（</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）实验电路图如上；（</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）①只闭合</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，记下电流表示数</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，②只闭合</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，记下电流表示数</a:t>
            </a:r>
            <a:r>
              <a:rPr lang="en-US" sz="1600" b="0">
                <a:solidFill>
                  <a:srgbClr val="FF0000"/>
                </a:solidFill>
                <a:latin typeface="微软雅黑" panose="020B0503020204020204" charset="-122"/>
                <a:ea typeface="微软雅黑" panose="020B0503020204020204" charset="-122"/>
                <a:cs typeface="微软雅黑" panose="020B0503020204020204" charset="-122"/>
              </a:rPr>
              <a:t>I</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3</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X</a:t>
            </a:r>
            <a:r>
              <a:rPr lang="en-US" sz="1600" b="0">
                <a:solidFill>
                  <a:srgbClr val="FF0000"/>
                </a:solidFill>
                <a:latin typeface="微软雅黑" panose="020B0503020204020204" charset="-122"/>
                <a:ea typeface="微软雅黑" panose="020B0503020204020204" charset="-122"/>
                <a:cs typeface="微软雅黑" panose="020B0503020204020204" charset="-122"/>
              </a:rPr>
              <a:t>=          -30Ω</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21551201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gtEl>
                                        <p:attrNameLst>
                                          <p:attrName>style.visibility</p:attrName>
                                        </p:attrNameLst>
                                      </p:cBhvr>
                                      <p:to>
                                        <p:strVal val="visible"/>
                                      </p:to>
                                    </p:set>
                                    <p:animEffect transition="in" filter="checkerboard(across)">
                                      <p:cBhvr>
                                        <p:cTn id="27" dur="1000"/>
                                        <p:tgtEl>
                                          <p:spTgt spid="7"/>
                                        </p:tgtEl>
                                      </p:cBhvr>
                                    </p:animEffect>
                                  </p:childTnLst>
                                </p:cTn>
                              </p:par>
                              <p:par>
                                <p:cTn id="28" presetID="5" presetClass="entr" presetSubtype="10" fill="hold" grpId="0" nodeType="withEffect">
                                  <p:stCondLst>
                                    <p:cond delay="0"/>
                                  </p:stCondLst>
                                  <p:childTnLst>
                                    <p:set>
                                      <p:cBhvr>
                                        <p:cTn id="29" dur="1000" fill="hold">
                                          <p:stCondLst>
                                            <p:cond delay="0"/>
                                          </p:stCondLst>
                                        </p:cTn>
                                        <p:tgtEl>
                                          <p:spTgt spid="9"/>
                                        </p:tgtEl>
                                        <p:attrNameLst>
                                          <p:attrName>style.visibility</p:attrName>
                                        </p:attrNameLst>
                                      </p:cBhvr>
                                      <p:to>
                                        <p:strVal val="visible"/>
                                      </p:to>
                                    </p:set>
                                    <p:animEffect transition="in" filter="checkerboard(across)">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000" fill="hold">
                                          <p:stCondLst>
                                            <p:cond delay="0"/>
                                          </p:stCondLst>
                                        </p:cTn>
                                        <p:tgtEl>
                                          <p:spTgt spid="10"/>
                                        </p:tgtEl>
                                        <p:attrNameLst>
                                          <p:attrName>style.visibility</p:attrName>
                                        </p:attrNameLst>
                                      </p:cBhvr>
                                      <p:to>
                                        <p:strVal val="visible"/>
                                      </p:to>
                                    </p:set>
                                    <p:animEffect transition="in" filter="checkerboard(across)">
                                      <p:cBhvr>
                                        <p:cTn id="35" dur="1000"/>
                                        <p:tgtEl>
                                          <p:spTgt spid="10"/>
                                        </p:tgtEl>
                                      </p:cBhvr>
                                    </p:animEffect>
                                  </p:childTnLst>
                                </p:cTn>
                              </p:par>
                              <p:par>
                                <p:cTn id="36" presetID="5" presetClass="entr" presetSubtype="10" fill="hold" grpId="0" nodeType="withEffect">
                                  <p:stCondLst>
                                    <p:cond delay="0"/>
                                  </p:stCondLst>
                                  <p:childTnLst>
                                    <p:set>
                                      <p:cBhvr>
                                        <p:cTn id="37" dur="1000" fill="hold">
                                          <p:stCondLst>
                                            <p:cond delay="0"/>
                                          </p:stCondLst>
                                        </p:cTn>
                                        <p:tgtEl>
                                          <p:spTgt spid="11"/>
                                        </p:tgtEl>
                                        <p:attrNameLst>
                                          <p:attrName>style.visibility</p:attrName>
                                        </p:attrNameLst>
                                      </p:cBhvr>
                                      <p:to>
                                        <p:strVal val="visible"/>
                                      </p:to>
                                    </p:set>
                                    <p:animEffect transition="in" filter="checkerboard(across)">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pic>
        <p:nvPicPr>
          <p:cNvPr id="3" name="图片 -2147481591" descr="wps210"/>
          <p:cNvPicPr>
            <a:picLocks noChangeAspect="1"/>
          </p:cNvPicPr>
          <p:nvPr/>
        </p:nvPicPr>
        <p:blipFill>
          <a:blip r:embed="rId3"/>
          <a:stretch>
            <a:fillRect/>
          </a:stretch>
        </p:blipFill>
        <p:spPr>
          <a:xfrm>
            <a:off x="5394325" y="3153896"/>
            <a:ext cx="3622040" cy="1575515"/>
          </a:xfrm>
          <a:prstGeom prst="rect">
            <a:avLst/>
          </a:prstGeom>
          <a:noFill/>
          <a:ln w="9525">
            <a:noFill/>
          </a:ln>
        </p:spPr>
      </p:pic>
      <p:sp>
        <p:nvSpPr>
          <p:cNvPr id="4" name="文本框 3"/>
          <p:cNvSpPr txBox="1"/>
          <p:nvPr/>
        </p:nvSpPr>
        <p:spPr>
          <a:xfrm>
            <a:off x="327026" y="1000691"/>
            <a:ext cx="8601075" cy="342348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（2019·衢州）</a:t>
            </a:r>
            <a:r>
              <a:rPr lang="zh-CN" sz="1800" b="0">
                <a:latin typeface="微软雅黑" panose="020B0503020204020204" charset="-122"/>
                <a:ea typeface="微软雅黑" panose="020B0503020204020204" charset="-122"/>
                <a:cs typeface="微软雅黑" panose="020B0503020204020204" charset="-122"/>
              </a:rPr>
              <a:t>小科按照实验要求，设计测量未知定值电阻</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阻值（范围为</a:t>
            </a:r>
            <a:r>
              <a:rPr lang="en-US" sz="1800" b="0">
                <a:latin typeface="微软雅黑" panose="020B0503020204020204" charset="-122"/>
                <a:ea typeface="微软雅黑" panose="020B0503020204020204" charset="-122"/>
                <a:cs typeface="微软雅黑" panose="020B0503020204020204" charset="-122"/>
              </a:rPr>
              <a:t>400</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600Ω</a:t>
            </a:r>
            <a:r>
              <a:rPr lang="zh-CN" sz="1800" b="0">
                <a:latin typeface="微软雅黑" panose="020B0503020204020204" charset="-122"/>
                <a:ea typeface="微软雅黑" panose="020B0503020204020204" charset="-122"/>
                <a:cs typeface="微软雅黑" panose="020B0503020204020204" charset="-122"/>
              </a:rPr>
              <a:t>）的实验。器材：干电池两节（总电压为</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3V</a:t>
            </a:r>
            <a:r>
              <a:rPr lang="zh-CN" sz="1800" b="0">
                <a:latin typeface="微软雅黑" panose="020B0503020204020204" charset="-122"/>
                <a:ea typeface="微软雅黑" panose="020B0503020204020204" charset="-122"/>
                <a:cs typeface="微软雅黑" panose="020B0503020204020204" charset="-122"/>
              </a:rPr>
              <a:t>），电压表（量程</a:t>
            </a:r>
            <a:r>
              <a:rPr lang="en-US" sz="1800" b="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3V</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15V</a:t>
            </a:r>
            <a:r>
              <a:rPr lang="zh-CN" sz="1800" b="0">
                <a:latin typeface="微软雅黑" panose="020B0503020204020204" charset="-122"/>
                <a:ea typeface="微软雅黑" panose="020B0503020204020204" charset="-122"/>
                <a:cs typeface="微软雅黑" panose="020B0503020204020204" charset="-122"/>
              </a:rPr>
              <a:t>）、电流表（量程</a:t>
            </a:r>
            <a:r>
              <a:rPr lang="en-US" sz="1800" b="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0.6A</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3A</a:t>
            </a:r>
            <a:r>
              <a:rPr lang="zh-CN" sz="1800" b="0">
                <a:latin typeface="微软雅黑" panose="020B0503020204020204" charset="-122"/>
                <a:ea typeface="微软雅黑" panose="020B0503020204020204" charset="-122"/>
                <a:cs typeface="微软雅黑" panose="020B0503020204020204" charset="-122"/>
              </a:rPr>
              <a:t>）、滑动变阻器（</a:t>
            </a:r>
            <a:r>
              <a:rPr lang="en-US" sz="1800" b="0">
                <a:latin typeface="微软雅黑" panose="020B0503020204020204" charset="-122"/>
                <a:ea typeface="微软雅黑" panose="020B0503020204020204" charset="-122"/>
                <a:cs typeface="微软雅黑" panose="020B0503020204020204" charset="-122"/>
              </a:rPr>
              <a:t>500Ω 0.5A</a:t>
            </a:r>
            <a:r>
              <a:rPr lang="zh-CN" sz="1800" b="0">
                <a:latin typeface="微软雅黑" panose="020B0503020204020204" charset="-122"/>
                <a:ea typeface="微软雅黑" panose="020B0503020204020204" charset="-122"/>
                <a:cs typeface="微软雅黑" panose="020B0503020204020204" charset="-122"/>
              </a:rPr>
              <a:t>）各一个，开关、导线若干。</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）要求一：测算出</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，且实验过程中不能拆接电路。</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小科设计实验电路如图甲。请分析：</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①小科在设计实验前通过估算发现，用所提供的</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电流表无法测量出电路中的电流，其原因是</a:t>
            </a:r>
            <a:r>
              <a:rPr lang="en-US" sz="1800" b="0">
                <a:latin typeface="微软雅黑" panose="020B0503020204020204" charset="-122"/>
                <a:ea typeface="微软雅黑" panose="020B0503020204020204" charset="-122"/>
                <a:cs typeface="微软雅黑" panose="020B0503020204020204" charset="-122"/>
              </a:rPr>
              <a:t>____</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98688165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sp>
        <p:nvSpPr>
          <p:cNvPr id="7" name="文本框 6"/>
          <p:cNvSpPr txBox="1"/>
          <p:nvPr/>
        </p:nvSpPr>
        <p:spPr>
          <a:xfrm>
            <a:off x="327025" y="1000691"/>
            <a:ext cx="8735060" cy="3840438"/>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②实验时，先将变阻器滑片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移到某一位置</a:t>
            </a: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处，读出电压表示数为</a:t>
            </a:r>
            <a:r>
              <a:rPr lang="en-US" sz="1800" b="0">
                <a:latin typeface="微软雅黑" panose="020B0503020204020204" charset="-122"/>
                <a:ea typeface="微软雅黑" panose="020B0503020204020204" charset="-122"/>
                <a:cs typeface="微软雅黑" panose="020B0503020204020204" charset="-122"/>
              </a:rPr>
              <a:t>U</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U</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即为电源电压；再将变阻器滑片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移到另一位置</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处，读出电压表示数为</a:t>
            </a:r>
            <a:r>
              <a:rPr lang="en-US" sz="1800" b="0">
                <a:latin typeface="微软雅黑" panose="020B0503020204020204" charset="-122"/>
                <a:ea typeface="微软雅黑" panose="020B0503020204020204" charset="-122"/>
                <a:cs typeface="微软雅黑" panose="020B0503020204020204" charset="-122"/>
              </a:rPr>
              <a:t>U</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，则</a:t>
            </a:r>
            <a:r>
              <a:rPr lang="en-US" sz="1800" b="0">
                <a:latin typeface="微软雅黑" panose="020B0503020204020204" charset="-122"/>
                <a:ea typeface="微软雅黑" panose="020B0503020204020204" charset="-122"/>
                <a:cs typeface="微软雅黑" panose="020B0503020204020204" charset="-122"/>
              </a:rPr>
              <a:t>U</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U</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就是此时滑动变阻器两端的电压。根据相关数据计算</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的阻值。实验中滑片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所在的</a:t>
            </a: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处分别对应的位置是：</a:t>
            </a:r>
            <a:r>
              <a:rPr lang="en-US" sz="1800" b="0">
                <a:latin typeface="微软雅黑" panose="020B0503020204020204" charset="-122"/>
                <a:ea typeface="微软雅黑" panose="020B0503020204020204" charset="-122"/>
                <a:cs typeface="微软雅黑" panose="020B0503020204020204" charset="-122"/>
              </a:rPr>
              <a:t>____</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）要求二：增加一个电学器材实现</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阻值的直接读取，且电路只能连接一次。</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小科増加了一个阻值可连续调节且可读数的变阻器</a:t>
            </a:r>
            <a:r>
              <a:rPr lang="en-US" sz="1800" b="0">
                <a:latin typeface="微软雅黑" panose="020B0503020204020204" charset="-122"/>
                <a:ea typeface="微软雅黑" panose="020B0503020204020204" charset="-122"/>
                <a:cs typeface="微软雅黑" panose="020B0503020204020204" charset="-122"/>
              </a:rPr>
              <a:t>Y</a:t>
            </a:r>
            <a:r>
              <a:rPr lang="zh-CN" sz="1800" b="0">
                <a:latin typeface="微软雅黑" panose="020B0503020204020204" charset="-122"/>
                <a:ea typeface="微软雅黑" panose="020B0503020204020204" charset="-122"/>
                <a:cs typeface="微软雅黑" panose="020B0503020204020204" charset="-122"/>
              </a:rPr>
              <a:t>，重新设计了图乙电路。实验步骤如下：</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①先闭合开关</a:t>
            </a:r>
            <a:r>
              <a:rPr lang="en-US" sz="1800" b="0">
                <a:latin typeface="微软雅黑" panose="020B0503020204020204" charset="-122"/>
                <a:ea typeface="微软雅黑" panose="020B0503020204020204" charset="-122"/>
                <a:cs typeface="微软雅黑" panose="020B0503020204020204" charset="-122"/>
              </a:rPr>
              <a:t>S</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S</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，调节滑动变阻器使电压表示数为</a:t>
            </a:r>
            <a:r>
              <a:rPr lang="en-US" sz="1800" b="0">
                <a:latin typeface="微软雅黑" panose="020B0503020204020204" charset="-122"/>
                <a:ea typeface="微软雅黑" panose="020B0503020204020204" charset="-122"/>
                <a:cs typeface="微软雅黑" panose="020B0503020204020204" charset="-122"/>
              </a:rPr>
              <a:t>2V</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②再断开开关</a:t>
            </a:r>
            <a:r>
              <a:rPr lang="en-US" sz="1800" b="0">
                <a:latin typeface="微软雅黑" panose="020B0503020204020204" charset="-122"/>
                <a:ea typeface="微软雅黑" panose="020B0503020204020204" charset="-122"/>
                <a:cs typeface="微软雅黑" panose="020B0503020204020204" charset="-122"/>
              </a:rPr>
              <a:t>S</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，闭合开关</a:t>
            </a:r>
            <a:r>
              <a:rPr lang="en-US" sz="1800" b="0">
                <a:latin typeface="微软雅黑" panose="020B0503020204020204" charset="-122"/>
                <a:ea typeface="微软雅黑" panose="020B0503020204020204" charset="-122"/>
                <a:cs typeface="微软雅黑" panose="020B0503020204020204" charset="-122"/>
              </a:rPr>
              <a:t>S</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____</a:t>
            </a:r>
            <a:r>
              <a:rPr lang="zh-CN" sz="1800" b="0">
                <a:latin typeface="微软雅黑" panose="020B0503020204020204" charset="-122"/>
                <a:ea typeface="微软雅黑" panose="020B0503020204020204" charset="-122"/>
                <a:cs typeface="微软雅黑" panose="020B0503020204020204" charset="-122"/>
              </a:rPr>
              <a:t>，读取此时</a:t>
            </a:r>
            <a:r>
              <a:rPr lang="en-US" sz="1800" b="0">
                <a:latin typeface="微软雅黑" panose="020B0503020204020204" charset="-122"/>
                <a:ea typeface="微软雅黑" panose="020B0503020204020204" charset="-122"/>
                <a:cs typeface="微软雅黑" panose="020B0503020204020204" charset="-122"/>
              </a:rPr>
              <a:t>Y</a:t>
            </a:r>
            <a:r>
              <a:rPr lang="zh-CN" sz="1800" b="0">
                <a:latin typeface="微软雅黑" panose="020B0503020204020204" charset="-122"/>
                <a:ea typeface="微软雅黑" panose="020B0503020204020204" charset="-122"/>
                <a:cs typeface="微软雅黑" panose="020B0503020204020204" charset="-122"/>
              </a:rPr>
              <a:t>的数值。</a:t>
            </a:r>
            <a:r>
              <a:rPr lang="en-US" sz="1800" b="0">
                <a:latin typeface="微软雅黑" panose="020B0503020204020204" charset="-122"/>
                <a:ea typeface="微软雅黑" panose="020B0503020204020204" charset="-122"/>
                <a:cs typeface="微软雅黑" panose="020B0503020204020204" charset="-122"/>
              </a:rPr>
              <a:t>Y</a:t>
            </a:r>
            <a:r>
              <a:rPr lang="zh-CN" sz="1800" b="0">
                <a:latin typeface="微软雅黑" panose="020B0503020204020204" charset="-122"/>
                <a:ea typeface="微软雅黑" panose="020B0503020204020204" charset="-122"/>
                <a:cs typeface="微软雅黑" panose="020B0503020204020204" charset="-122"/>
              </a:rPr>
              <a:t>的示数即为</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的阻值。</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87038429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sp>
        <p:nvSpPr>
          <p:cNvPr id="3" name="文本框 2"/>
          <p:cNvSpPr txBox="1"/>
          <p:nvPr/>
        </p:nvSpPr>
        <p:spPr>
          <a:xfrm>
            <a:off x="327025" y="1000691"/>
            <a:ext cx="8746490"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a:t>
            </a:r>
            <a:r>
              <a:rPr lang="en-US" sz="1800" b="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①</a:t>
            </a:r>
            <a:r>
              <a:rPr lang="zh-CN" sz="1800" b="0">
                <a:solidFill>
                  <a:srgbClr val="1116CC"/>
                </a:solidFill>
                <a:latin typeface="微软雅黑" panose="020B0503020204020204" charset="-122"/>
                <a:ea typeface="微软雅黑" panose="020B0503020204020204" charset="-122"/>
                <a:cs typeface="微软雅黑" panose="020B0503020204020204" charset="-122"/>
              </a:rPr>
              <a:t>被测电阻大小为</a:t>
            </a:r>
            <a:r>
              <a:rPr lang="en-US" sz="1800" b="0">
                <a:solidFill>
                  <a:srgbClr val="1116CC"/>
                </a:solidFill>
                <a:latin typeface="微软雅黑" panose="020B0503020204020204" charset="-122"/>
                <a:ea typeface="微软雅黑" panose="020B0503020204020204" charset="-122"/>
                <a:cs typeface="微软雅黑" panose="020B0503020204020204" charset="-122"/>
              </a:rPr>
              <a:t>400~600Ω</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节干电池的电压为</a:t>
            </a:r>
            <a:r>
              <a:rPr lang="en-US" sz="1800" b="0">
                <a:solidFill>
                  <a:srgbClr val="1116CC"/>
                </a:solidFill>
                <a:latin typeface="微软雅黑" panose="020B0503020204020204" charset="-122"/>
                <a:ea typeface="微软雅黑" panose="020B0503020204020204" charset="-122"/>
                <a:cs typeface="微软雅黑" panose="020B0503020204020204" charset="-122"/>
              </a:rPr>
              <a:t>3V</a:t>
            </a:r>
            <a:r>
              <a:rPr lang="zh-CN" sz="1800" b="0">
                <a:solidFill>
                  <a:srgbClr val="1116CC"/>
                </a:solidFill>
                <a:latin typeface="微软雅黑" panose="020B0503020204020204" charset="-122"/>
                <a:ea typeface="微软雅黑" panose="020B0503020204020204" charset="-122"/>
                <a:cs typeface="微软雅黑" panose="020B0503020204020204" charset="-122"/>
              </a:rPr>
              <a:t>，由欧姆定律得出电路中的最大电流与电流表小量程分度值比较；</a:t>
            </a:r>
            <a:r>
              <a:rPr lang="en-US" sz="1800" b="0">
                <a:solidFill>
                  <a:srgbClr val="1116CC"/>
                </a:solidFill>
                <a:latin typeface="微软雅黑" panose="020B0503020204020204" charset="-122"/>
                <a:ea typeface="微软雅黑" panose="020B0503020204020204" charset="-122"/>
                <a:cs typeface="微软雅黑" panose="020B0503020204020204" charset="-122"/>
              </a:rPr>
              <a:t>②</a:t>
            </a:r>
            <a:r>
              <a:rPr lang="zh-CN" sz="1800" b="0">
                <a:solidFill>
                  <a:srgbClr val="1116CC"/>
                </a:solidFill>
                <a:latin typeface="微软雅黑" panose="020B0503020204020204" charset="-122"/>
                <a:ea typeface="微软雅黑" panose="020B0503020204020204" charset="-122"/>
                <a:cs typeface="微软雅黑" panose="020B0503020204020204" charset="-122"/>
              </a:rPr>
              <a:t>将变阻器连入电路的电阻为</a:t>
            </a:r>
            <a:r>
              <a:rPr lang="en-US" sz="1800" b="0">
                <a:solidFill>
                  <a:srgbClr val="1116CC"/>
                </a:solidFill>
                <a:latin typeface="微软雅黑" panose="020B0503020204020204" charset="-122"/>
                <a:ea typeface="微软雅黑" panose="020B0503020204020204" charset="-122"/>
                <a:cs typeface="微软雅黑" panose="020B0503020204020204" charset="-122"/>
              </a:rPr>
              <a:t>0</a:t>
            </a:r>
            <a:r>
              <a:rPr lang="zh-CN" sz="1800" b="0">
                <a:solidFill>
                  <a:srgbClr val="1116CC"/>
                </a:solidFill>
                <a:latin typeface="微软雅黑" panose="020B0503020204020204" charset="-122"/>
                <a:ea typeface="微软雅黑" panose="020B0503020204020204" charset="-122"/>
                <a:cs typeface="微软雅黑" panose="020B0503020204020204" charset="-122"/>
              </a:rPr>
              <a:t>，可先测量出电源电压；将变阻器最大电阻连入电路中，通过开关的转换，测量出待测电阻的电压，根据串联电路电压的规律得出滑动变阻器两端的电压，由分压原理可计算</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x</a:t>
            </a:r>
            <a:r>
              <a:rPr lang="zh-CN" sz="1800" b="0">
                <a:solidFill>
                  <a:srgbClr val="1116CC"/>
                </a:solidFill>
                <a:latin typeface="微软雅黑" panose="020B0503020204020204" charset="-122"/>
                <a:ea typeface="微软雅黑" panose="020B0503020204020204" charset="-122"/>
                <a:cs typeface="微软雅黑" panose="020B0503020204020204" charset="-122"/>
              </a:rPr>
              <a:t>的阻值；（</a:t>
            </a:r>
            <a:r>
              <a:rPr lang="en-US" sz="1800" b="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）根据等效替代法分析。</a:t>
            </a:r>
            <a:r>
              <a:rPr lang="en-US" sz="1800" b="0">
                <a:solidFill>
                  <a:srgbClr val="1116CC"/>
                </a:solidFill>
                <a:latin typeface="微软雅黑" panose="020B0503020204020204" charset="-122"/>
                <a:ea typeface="微软雅黑" panose="020B0503020204020204" charset="-122"/>
                <a:cs typeface="微软雅黑" panose="020B0503020204020204" charset="-122"/>
              </a:rPr>
              <a:t>​</a:t>
            </a:r>
            <a:r>
              <a:rPr lang="zh-CN" sz="1800" b="0">
                <a:solidFill>
                  <a:srgbClr val="1116CC"/>
                </a:solidFill>
                <a:latin typeface="微软雅黑" panose="020B0503020204020204" charset="-122"/>
                <a:ea typeface="微软雅黑" panose="020B0503020204020204" charset="-122"/>
                <a:cs typeface="微软雅黑" panose="020B0503020204020204" charset="-122"/>
              </a:rPr>
              <a:t>本题测量未知定值电阻</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x</a:t>
            </a:r>
            <a:r>
              <a:rPr lang="zh-CN" sz="1800" b="0">
                <a:solidFill>
                  <a:srgbClr val="1116CC"/>
                </a:solidFill>
                <a:latin typeface="微软雅黑" panose="020B0503020204020204" charset="-122"/>
                <a:ea typeface="微软雅黑" panose="020B0503020204020204" charset="-122"/>
                <a:cs typeface="微软雅黑" panose="020B0503020204020204" charset="-122"/>
              </a:rPr>
              <a:t>阻值（范围为</a:t>
            </a:r>
            <a:r>
              <a:rPr lang="en-US" sz="1800" b="0">
                <a:solidFill>
                  <a:srgbClr val="1116CC"/>
                </a:solidFill>
                <a:latin typeface="微软雅黑" panose="020B0503020204020204" charset="-122"/>
                <a:ea typeface="微软雅黑" panose="020B0503020204020204" charset="-122"/>
                <a:cs typeface="微软雅黑" panose="020B0503020204020204" charset="-122"/>
              </a:rPr>
              <a:t>400</a:t>
            </a:r>
            <a:r>
              <a:rPr lang="zh-CN" sz="1800" b="0">
                <a:solidFill>
                  <a:srgbClr val="1116CC"/>
                </a:solidFill>
                <a:latin typeface="微软雅黑" panose="020B0503020204020204" charset="-122"/>
                <a:ea typeface="微软雅黑" panose="020B0503020204020204" charset="-122"/>
                <a:cs typeface="微软雅黑" panose="020B0503020204020204" charset="-122"/>
              </a:rPr>
              <a:t>～</a:t>
            </a:r>
            <a:r>
              <a:rPr lang="en-US" sz="1800" b="0">
                <a:solidFill>
                  <a:srgbClr val="1116CC"/>
                </a:solidFill>
                <a:latin typeface="微软雅黑" panose="020B0503020204020204" charset="-122"/>
                <a:ea typeface="微软雅黑" panose="020B0503020204020204" charset="-122"/>
                <a:cs typeface="微软雅黑" panose="020B0503020204020204" charset="-122"/>
              </a:rPr>
              <a:t>600Ω</a:t>
            </a:r>
            <a:r>
              <a:rPr lang="zh-CN" sz="1800" b="0">
                <a:solidFill>
                  <a:srgbClr val="1116CC"/>
                </a:solidFill>
                <a:latin typeface="微软雅黑" panose="020B0503020204020204" charset="-122"/>
                <a:ea typeface="微软雅黑" panose="020B0503020204020204" charset="-122"/>
                <a:cs typeface="微软雅黑" panose="020B0503020204020204" charset="-122"/>
              </a:rPr>
              <a:t>）的实验，考查对实验方案的评估及设计方案测电阻的能力和等效替代法的运用。</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86706976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p>
        </p:txBody>
      </p:sp>
      <p:pic>
        <p:nvPicPr>
          <p:cNvPr id="3" name="图片 -2147481402"/>
          <p:cNvPicPr>
            <a:picLocks noChangeAspect="1"/>
          </p:cNvPicPr>
          <p:nvPr/>
        </p:nvPicPr>
        <p:blipFill>
          <a:blip r:embed="rId3"/>
          <a:stretch>
            <a:fillRect/>
          </a:stretch>
        </p:blipFill>
        <p:spPr>
          <a:xfrm>
            <a:off x="1876425" y="1389636"/>
            <a:ext cx="1390650" cy="553817"/>
          </a:xfrm>
          <a:prstGeom prst="rect">
            <a:avLst/>
          </a:prstGeom>
          <a:noFill/>
          <a:ln w="9525">
            <a:noFill/>
          </a:ln>
        </p:spPr>
      </p:pic>
      <p:sp>
        <p:nvSpPr>
          <p:cNvPr id="4" name="文本框 3"/>
          <p:cNvSpPr txBox="1"/>
          <p:nvPr/>
        </p:nvSpPr>
        <p:spPr>
          <a:xfrm>
            <a:off x="381636" y="999417"/>
            <a:ext cx="8646795" cy="120184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①</a:t>
            </a:r>
            <a:r>
              <a:rPr lang="zh-CN" sz="1600" b="0">
                <a:solidFill>
                  <a:srgbClr val="FF0000"/>
                </a:solidFill>
                <a:latin typeface="微软雅黑" panose="020B0503020204020204" charset="-122"/>
                <a:ea typeface="微软雅黑" panose="020B0503020204020204" charset="-122"/>
                <a:cs typeface="微软雅黑" panose="020B0503020204020204" charset="-122"/>
              </a:rPr>
              <a:t>被测电阻大小为400﹣600Ω，</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节干电池的电压为</a:t>
            </a:r>
            <a:r>
              <a:rPr lang="en-US" sz="1600" b="0">
                <a:solidFill>
                  <a:srgbClr val="FF0000"/>
                </a:solidFill>
                <a:latin typeface="微软雅黑" panose="020B0503020204020204" charset="-122"/>
                <a:ea typeface="微软雅黑" panose="020B0503020204020204" charset="-122"/>
                <a:cs typeface="微软雅黑" panose="020B0503020204020204" charset="-122"/>
              </a:rPr>
              <a:t>3V</a:t>
            </a:r>
            <a:r>
              <a:rPr lang="zh-CN" sz="1600" b="0">
                <a:solidFill>
                  <a:srgbClr val="FF0000"/>
                </a:solidFill>
                <a:latin typeface="微软雅黑" panose="020B0503020204020204" charset="-122"/>
                <a:ea typeface="微软雅黑" panose="020B0503020204020204" charset="-122"/>
                <a:cs typeface="微软雅黑" panose="020B0503020204020204" charset="-122"/>
              </a:rPr>
              <a:t>，由欧姆定律，电路中的最大电流约为                       ＝</a:t>
            </a:r>
            <a:r>
              <a:rPr lang="en-US" sz="1600" b="0">
                <a:solidFill>
                  <a:srgbClr val="FF0000"/>
                </a:solidFill>
                <a:latin typeface="微软雅黑" panose="020B0503020204020204" charset="-122"/>
                <a:ea typeface="微软雅黑" panose="020B0503020204020204" charset="-122"/>
                <a:cs typeface="微软雅黑" panose="020B0503020204020204" charset="-122"/>
              </a:rPr>
              <a:t>0.0075A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0.02A</a:t>
            </a:r>
            <a:r>
              <a:rPr lang="zh-CN" sz="1600" b="0">
                <a:solidFill>
                  <a:srgbClr val="FF0000"/>
                </a:solidFill>
                <a:latin typeface="微软雅黑" panose="020B0503020204020204" charset="-122"/>
                <a:ea typeface="微软雅黑" panose="020B0503020204020204" charset="-122"/>
                <a:cs typeface="微软雅黑" panose="020B0503020204020204" charset="-122"/>
              </a:rPr>
              <a:t>（电流表小量程分度值），故电流表无法测量电路中的电流；</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27025" y="2094321"/>
            <a:ext cx="8756650" cy="1942817"/>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②</a:t>
            </a:r>
            <a:r>
              <a:rPr lang="zh-CN" sz="1600" b="0">
                <a:solidFill>
                  <a:srgbClr val="FF0000"/>
                </a:solidFill>
                <a:latin typeface="微软雅黑" panose="020B0503020204020204" charset="-122"/>
                <a:ea typeface="微软雅黑" panose="020B0503020204020204" charset="-122"/>
                <a:cs typeface="微软雅黑" panose="020B0503020204020204" charset="-122"/>
              </a:rPr>
              <a:t>实验时，先将变阻器滑片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a:solidFill>
                  <a:srgbClr val="FF0000"/>
                </a:solidFill>
                <a:latin typeface="微软雅黑" panose="020B0503020204020204" charset="-122"/>
                <a:ea typeface="微软雅黑" panose="020B0503020204020204" charset="-122"/>
                <a:cs typeface="微软雅黑" panose="020B0503020204020204" charset="-122"/>
              </a:rPr>
              <a:t>移到某一位置</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处，读出电压表示数为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即为电源电压，可知</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点在最右端；再将变阻器滑片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a:solidFill>
                  <a:srgbClr val="FF0000"/>
                </a:solidFill>
                <a:latin typeface="微软雅黑" panose="020B0503020204020204" charset="-122"/>
                <a:ea typeface="微软雅黑" panose="020B0503020204020204" charset="-122"/>
                <a:cs typeface="微软雅黑" panose="020B0503020204020204" charset="-122"/>
              </a:rPr>
              <a:t>移到另一位置</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处，读出电压表示数为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，则</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U</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就是此时滑动变阻器两端的电压。根据相关数据计算</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x</a:t>
            </a:r>
            <a:r>
              <a:rPr lang="zh-CN" sz="1600" b="0">
                <a:solidFill>
                  <a:srgbClr val="FF0000"/>
                </a:solidFill>
                <a:latin typeface="微软雅黑" panose="020B0503020204020204" charset="-122"/>
                <a:ea typeface="微软雅黑" panose="020B0503020204020204" charset="-122"/>
                <a:cs typeface="微软雅黑" panose="020B0503020204020204" charset="-122"/>
              </a:rPr>
              <a:t>的阻值，</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点在最左端；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①</a:t>
            </a:r>
            <a:r>
              <a:rPr lang="zh-CN" sz="1600" b="0">
                <a:solidFill>
                  <a:srgbClr val="FF0000"/>
                </a:solidFill>
                <a:latin typeface="微软雅黑" panose="020B0503020204020204" charset="-122"/>
                <a:ea typeface="微软雅黑" panose="020B0503020204020204" charset="-122"/>
                <a:cs typeface="微软雅黑" panose="020B0503020204020204" charset="-122"/>
              </a:rPr>
              <a:t>先闭合开关</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，调节滑动变阻器使电压表示数为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2V</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②</a:t>
            </a:r>
            <a:r>
              <a:rPr lang="zh-CN" sz="1600" b="0">
                <a:solidFill>
                  <a:srgbClr val="FF0000"/>
                </a:solidFill>
                <a:latin typeface="微软雅黑" panose="020B0503020204020204" charset="-122"/>
                <a:ea typeface="微软雅黑" panose="020B0503020204020204" charset="-122"/>
                <a:cs typeface="微软雅黑" panose="020B0503020204020204" charset="-122"/>
              </a:rPr>
              <a:t>再断开开关</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，闭合开关</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，调节</a:t>
            </a:r>
            <a:r>
              <a:rPr lang="en-US" sz="1600" b="0">
                <a:solidFill>
                  <a:srgbClr val="FF0000"/>
                </a:solidFill>
                <a:latin typeface="微软雅黑" panose="020B0503020204020204" charset="-122"/>
                <a:ea typeface="微软雅黑" panose="020B0503020204020204" charset="-122"/>
                <a:cs typeface="微软雅黑" panose="020B0503020204020204" charset="-122"/>
              </a:rPr>
              <a:t>Y</a:t>
            </a:r>
            <a:r>
              <a:rPr lang="zh-CN" sz="1600" b="0">
                <a:solidFill>
                  <a:srgbClr val="FF0000"/>
                </a:solidFill>
                <a:latin typeface="微软雅黑" panose="020B0503020204020204" charset="-122"/>
                <a:ea typeface="微软雅黑" panose="020B0503020204020204" charset="-122"/>
                <a:cs typeface="微软雅黑" panose="020B0503020204020204" charset="-122"/>
              </a:rPr>
              <a:t>的阻值，使电压表示数为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2V</a:t>
            </a:r>
            <a:r>
              <a:rPr lang="zh-CN" sz="1600" b="0">
                <a:solidFill>
                  <a:srgbClr val="FF0000"/>
                </a:solidFill>
                <a:latin typeface="微软雅黑" panose="020B0503020204020204" charset="-122"/>
                <a:ea typeface="微软雅黑" panose="020B0503020204020204" charset="-122"/>
                <a:cs typeface="微软雅黑" panose="020B0503020204020204" charset="-122"/>
              </a:rPr>
              <a:t>，读取此时</a:t>
            </a:r>
            <a:r>
              <a:rPr lang="en-US" sz="1600" b="0">
                <a:solidFill>
                  <a:srgbClr val="FF0000"/>
                </a:solidFill>
                <a:latin typeface="微软雅黑" panose="020B0503020204020204" charset="-122"/>
                <a:ea typeface="微软雅黑" panose="020B0503020204020204" charset="-122"/>
                <a:cs typeface="微软雅黑" panose="020B0503020204020204" charset="-122"/>
              </a:rPr>
              <a:t>Y</a:t>
            </a:r>
            <a:r>
              <a:rPr lang="zh-CN" sz="1600" b="0">
                <a:solidFill>
                  <a:srgbClr val="FF0000"/>
                </a:solidFill>
                <a:latin typeface="微软雅黑" panose="020B0503020204020204" charset="-122"/>
                <a:ea typeface="微软雅黑" panose="020B0503020204020204" charset="-122"/>
                <a:cs typeface="微软雅黑" panose="020B0503020204020204" charset="-122"/>
              </a:rPr>
              <a:t>的数值；根据等效替代法，</a:t>
            </a:r>
            <a:r>
              <a:rPr lang="en-US" sz="1600" b="0">
                <a:solidFill>
                  <a:srgbClr val="FF0000"/>
                </a:solidFill>
                <a:latin typeface="微软雅黑" panose="020B0503020204020204" charset="-122"/>
                <a:ea typeface="微软雅黑" panose="020B0503020204020204" charset="-122"/>
                <a:cs typeface="微软雅黑" panose="020B0503020204020204" charset="-122"/>
              </a:rPr>
              <a:t>Y</a:t>
            </a:r>
            <a:r>
              <a:rPr lang="zh-CN" sz="1600" b="0">
                <a:solidFill>
                  <a:srgbClr val="FF0000"/>
                </a:solidFill>
                <a:latin typeface="微软雅黑" panose="020B0503020204020204" charset="-122"/>
                <a:ea typeface="微软雅黑" panose="020B0503020204020204" charset="-122"/>
                <a:cs typeface="微软雅黑" panose="020B0503020204020204" charset="-122"/>
              </a:rPr>
              <a:t>的示数即为</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x</a:t>
            </a:r>
            <a:r>
              <a:rPr lang="zh-CN" sz="1600" b="0">
                <a:solidFill>
                  <a:srgbClr val="FF0000"/>
                </a:solidFill>
                <a:latin typeface="微软雅黑" panose="020B0503020204020204" charset="-122"/>
                <a:ea typeface="微软雅黑" panose="020B0503020204020204" charset="-122"/>
                <a:cs typeface="微软雅黑" panose="020B0503020204020204" charset="-122"/>
              </a:rPr>
              <a:t>的阻值。</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27026" y="3930831"/>
            <a:ext cx="8756015" cy="120184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故答案为：（</a:t>
            </a:r>
            <a:r>
              <a:rPr lang="en-US" sz="1600" b="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①</a:t>
            </a:r>
            <a:r>
              <a:rPr lang="zh-CN" sz="1600" b="0">
                <a:solidFill>
                  <a:srgbClr val="FF0000"/>
                </a:solidFill>
                <a:latin typeface="微软雅黑" panose="020B0503020204020204" charset="-122"/>
                <a:ea typeface="微软雅黑" panose="020B0503020204020204" charset="-122"/>
                <a:cs typeface="微软雅黑" panose="020B0503020204020204" charset="-122"/>
              </a:rPr>
              <a:t>由欧姆定律，电路中的最大电流约为                       </a:t>
            </a:r>
            <a:r>
              <a:rPr lang="en-US" alt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0.0075A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r>
              <a:rPr lang="en-US" sz="1600" b="0">
                <a:solidFill>
                  <a:srgbClr val="FF0000"/>
                </a:solidFill>
                <a:latin typeface="微软雅黑" panose="020B0503020204020204" charset="-122"/>
                <a:ea typeface="微软雅黑" panose="020B0503020204020204" charset="-122"/>
                <a:cs typeface="微软雅黑" panose="020B0503020204020204" charset="-122"/>
              </a:rPr>
              <a:t>0.02A</a:t>
            </a:r>
            <a:r>
              <a:rPr lang="zh-CN" sz="1600" b="0">
                <a:solidFill>
                  <a:srgbClr val="FF0000"/>
                </a:solidFill>
                <a:latin typeface="微软雅黑" panose="020B0503020204020204" charset="-122"/>
                <a:ea typeface="微软雅黑" panose="020B0503020204020204" charset="-122"/>
                <a:cs typeface="微软雅黑" panose="020B0503020204020204" charset="-122"/>
              </a:rPr>
              <a:t>（电流表小量程分度值），故电流表无法测量电路中的电流；</a:t>
            </a:r>
            <a:r>
              <a:rPr lang="en-US" sz="1600" b="0">
                <a:solidFill>
                  <a:srgbClr val="FF0000"/>
                </a:solidFill>
                <a:latin typeface="微软雅黑" panose="020B0503020204020204" charset="-122"/>
                <a:ea typeface="微软雅黑" panose="020B0503020204020204" charset="-122"/>
                <a:cs typeface="微软雅黑" panose="020B0503020204020204" charset="-122"/>
              </a:rPr>
              <a:t>②a</a:t>
            </a:r>
            <a:r>
              <a:rPr lang="zh-CN" sz="1600" b="0">
                <a:solidFill>
                  <a:srgbClr val="FF0000"/>
                </a:solidFill>
                <a:latin typeface="微软雅黑" panose="020B0503020204020204" charset="-122"/>
                <a:ea typeface="微软雅黑" panose="020B0503020204020204" charset="-122"/>
                <a:cs typeface="微软雅黑" panose="020B0503020204020204" charset="-122"/>
              </a:rPr>
              <a:t>点在最右端，</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点在最左端；（</a:t>
            </a:r>
            <a:r>
              <a:rPr lang="en-US" sz="1600" b="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）调节</a:t>
            </a:r>
            <a:r>
              <a:rPr lang="en-US" sz="1600" b="0">
                <a:solidFill>
                  <a:srgbClr val="FF0000"/>
                </a:solidFill>
                <a:latin typeface="微软雅黑" panose="020B0503020204020204" charset="-122"/>
                <a:ea typeface="微软雅黑" panose="020B0503020204020204" charset="-122"/>
                <a:cs typeface="微软雅黑" panose="020B0503020204020204" charset="-122"/>
              </a:rPr>
              <a:t>Y</a:t>
            </a:r>
            <a:r>
              <a:rPr lang="zh-CN" sz="1600" b="0">
                <a:solidFill>
                  <a:srgbClr val="FF0000"/>
                </a:solidFill>
                <a:latin typeface="微软雅黑" panose="020B0503020204020204" charset="-122"/>
                <a:ea typeface="微软雅黑" panose="020B0503020204020204" charset="-122"/>
                <a:cs typeface="微软雅黑" panose="020B0503020204020204" charset="-122"/>
              </a:rPr>
              <a:t>的阻值，使电压表示数为</a:t>
            </a:r>
            <a:r>
              <a:rPr lang="en-US" sz="1600" b="0">
                <a:solidFill>
                  <a:srgbClr val="FF0000"/>
                </a:solidFill>
                <a:latin typeface="微软雅黑" panose="020B0503020204020204" charset="-122"/>
                <a:ea typeface="微软雅黑" panose="020B0503020204020204" charset="-122"/>
                <a:cs typeface="微软雅黑" panose="020B0503020204020204" charset="-122"/>
              </a:rPr>
              <a:t>2V</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10" name="图片 -2147481401"/>
          <p:cNvPicPr>
            <a:picLocks noChangeAspect="1"/>
          </p:cNvPicPr>
          <p:nvPr/>
        </p:nvPicPr>
        <p:blipFill>
          <a:blip r:embed="rId4"/>
          <a:stretch>
            <a:fillRect/>
          </a:stretch>
        </p:blipFill>
        <p:spPr>
          <a:xfrm>
            <a:off x="5431155" y="3941335"/>
            <a:ext cx="1371600" cy="506075"/>
          </a:xfrm>
          <a:prstGeom prst="rect">
            <a:avLst/>
          </a:prstGeom>
          <a:noFill/>
          <a:ln w="9525">
            <a:noFill/>
          </a:ln>
        </p:spPr>
      </p:pic>
    </p:spTree>
    <p:extLst>
      <p:ext uri="{BB962C8B-B14F-4D97-AF65-F5344CB8AC3E}">
        <p14:creationId xmlns:p14="http://schemas.microsoft.com/office/powerpoint/2010/main" val="2516428593"/>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grpId="0" nodeType="withEffect">
                                  <p:stCondLst>
                                    <p:cond delay="0"/>
                                  </p:stCondLst>
                                  <p:childTnLst>
                                    <p:set>
                                      <p:cBhvr>
                                        <p:cTn id="12" dur="1000" fill="hold">
                                          <p:stCondLst>
                                            <p:cond delay="0"/>
                                          </p:stCondLst>
                                        </p:cTn>
                                        <p:tgtEl>
                                          <p:spTgt spid="7"/>
                                        </p:tgtEl>
                                        <p:attrNameLst>
                                          <p:attrName>style.visibility</p:attrName>
                                        </p:attrNameLst>
                                      </p:cBhvr>
                                      <p:to>
                                        <p:strVal val="visible"/>
                                      </p:to>
                                    </p:set>
                                    <p:animEffect transition="in" filter="checkerboard(across)">
                                      <p:cBhvr>
                                        <p:cTn id="13" dur="1000"/>
                                        <p:tgtEl>
                                          <p:spTgt spid="7"/>
                                        </p:tgtEl>
                                      </p:cBhvr>
                                    </p:animEffect>
                                  </p:childTnLst>
                                </p:cTn>
                              </p:par>
                              <p:par>
                                <p:cTn id="14" presetID="5" presetClass="entr" presetSubtype="10" fill="hold" grpId="0" nodeType="withEffect">
                                  <p:stCondLst>
                                    <p:cond delay="0"/>
                                  </p:stCondLst>
                                  <p:childTnLst>
                                    <p:set>
                                      <p:cBhvr>
                                        <p:cTn id="15" dur="1000" fill="hold">
                                          <p:stCondLst>
                                            <p:cond delay="0"/>
                                          </p:stCondLst>
                                        </p:cTn>
                                        <p:tgtEl>
                                          <p:spTgt spid="9"/>
                                        </p:tgtEl>
                                        <p:attrNameLst>
                                          <p:attrName>style.visibility</p:attrName>
                                        </p:attrNameLst>
                                      </p:cBhvr>
                                      <p:to>
                                        <p:strVal val="visible"/>
                                      </p:to>
                                    </p:set>
                                    <p:animEffect transition="in" filter="checkerboard(across)">
                                      <p:cBhvr>
                                        <p:cTn id="16" dur="1000"/>
                                        <p:tgtEl>
                                          <p:spTgt spid="9"/>
                                        </p:tgtEl>
                                      </p:cBhvr>
                                    </p:animEffect>
                                  </p:childTnLst>
                                </p:cTn>
                              </p:par>
                              <p:par>
                                <p:cTn id="17" presetID="5" presetClass="entr" presetSubtype="10" fill="hold" nodeType="withEffect">
                                  <p:stCondLst>
                                    <p:cond delay="0"/>
                                  </p:stCondLst>
                                  <p:childTnLst>
                                    <p:set>
                                      <p:cBhvr>
                                        <p:cTn id="18" dur="1000" fill="hold">
                                          <p:stCondLst>
                                            <p:cond delay="0"/>
                                          </p:stCondLst>
                                        </p:cTn>
                                        <p:tgtEl>
                                          <p:spTgt spid="10"/>
                                        </p:tgtEl>
                                        <p:attrNameLst>
                                          <p:attrName>style.visibility</p:attrName>
                                        </p:attrNameLst>
                                      </p:cBhvr>
                                      <p:to>
                                        <p:strVal val="visible"/>
                                      </p:to>
                                    </p:set>
                                    <p:animEffect transition="in" filter="checkerboard(across)">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8634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p>
        </p:txBody>
      </p:sp>
      <p:pic>
        <p:nvPicPr>
          <p:cNvPr id="3" name="图片 903" descr="wps44"/>
          <p:cNvPicPr>
            <a:picLocks noChangeAspect="1"/>
          </p:cNvPicPr>
          <p:nvPr/>
        </p:nvPicPr>
        <p:blipFill>
          <a:blip r:embed="rId3"/>
          <a:stretch>
            <a:fillRect/>
          </a:stretch>
        </p:blipFill>
        <p:spPr>
          <a:xfrm>
            <a:off x="6078220" y="1809137"/>
            <a:ext cx="2364740" cy="1989923"/>
          </a:xfrm>
          <a:prstGeom prst="rect">
            <a:avLst/>
          </a:prstGeom>
          <a:noFill/>
          <a:ln w="9525">
            <a:noFill/>
          </a:ln>
        </p:spPr>
      </p:pic>
      <p:sp>
        <p:nvSpPr>
          <p:cNvPr id="11" name="文本框 10"/>
          <p:cNvSpPr txBox="1"/>
          <p:nvPr/>
        </p:nvSpPr>
        <p:spPr>
          <a:xfrm>
            <a:off x="327025" y="1071987"/>
            <a:ext cx="8646160" cy="924302"/>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solidFill>
                  <a:srgbClr val="000000"/>
                </a:solidFill>
                <a:latin typeface="微软雅黑" panose="020B0503020204020204" charset="-122"/>
                <a:ea typeface="微软雅黑" panose="020B0503020204020204" charset="-122"/>
                <a:cs typeface="微软雅黑" panose="020B0503020204020204" charset="-122"/>
              </a:rPr>
              <a:t>1.</a:t>
            </a:r>
            <a:r>
              <a:rPr lang="zh-CN" sz="1800" b="1">
                <a:solidFill>
                  <a:srgbClr val="000000"/>
                </a:solidFill>
                <a:latin typeface="微软雅黑" panose="020B0503020204020204" charset="-122"/>
                <a:ea typeface="微软雅黑" panose="020B0503020204020204" charset="-122"/>
                <a:cs typeface="微软雅黑" panose="020B0503020204020204" charset="-122"/>
              </a:rPr>
              <a:t>（2019·菏泽）</a:t>
            </a:r>
            <a:r>
              <a:rPr lang="zh-CN" sz="1800" b="0">
                <a:latin typeface="微软雅黑" panose="020B0503020204020204" charset="-122"/>
                <a:ea typeface="微软雅黑" panose="020B0503020204020204" charset="-122"/>
                <a:cs typeface="微软雅黑" panose="020B0503020204020204" charset="-122"/>
              </a:rPr>
              <a:t>如图所示电路（电源电压保持不变），闭合开关S，当滑动变阻器的滑片向右端移动时，下列说法正确的是（    ）。</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12" name="表格 11"/>
          <p:cNvGraphicFramePr/>
          <p:nvPr/>
        </p:nvGraphicFramePr>
        <p:xfrm>
          <a:off x="327026" y="1996289"/>
          <a:ext cx="6196013" cy="0"/>
        </p:xfrm>
        <a:graphic>
          <a:graphicData uri="http://schemas.openxmlformats.org/drawingml/2006/table">
            <a:tbl>
              <a:tblPr firstRow="1" bandRow="1">
                <a:tableStyleId>{5940675A-B579-460E-94D1-54222C63F5DA}</a:tableStyleId>
              </a:tblPr>
              <a:tblGrid>
                <a:gridCol w="6196013"/>
              </a:tblGrid>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A．电压表示数不变，电流表示数变大</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B．电压表示数变大，电流表示数变小</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C．电压表示数变小，电流表示数变小</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D．电压表示数变大，电阻R</a:t>
                      </a:r>
                      <a:r>
                        <a:rPr lang="en-US" sz="1800" b="0" baseline="-25000">
                          <a:latin typeface="微软雅黑" panose="020B0503020204020204" charset="-122"/>
                          <a:ea typeface="微软雅黑" panose="020B0503020204020204" charset="-122"/>
                          <a:cs typeface="微软雅黑" panose="020B0503020204020204" charset="-122"/>
                        </a:rPr>
                        <a:t>1</a:t>
                      </a:r>
                      <a:r>
                        <a:rPr lang="en-US" sz="1800" b="0">
                          <a:latin typeface="微软雅黑" panose="020B0503020204020204" charset="-122"/>
                          <a:ea typeface="微软雅黑" panose="020B0503020204020204" charset="-122"/>
                          <a:cs typeface="微软雅黑" panose="020B0503020204020204" charset="-122"/>
                        </a:rPr>
                        <a:t>的电功率变大</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sp>
        <p:nvSpPr>
          <p:cNvPr id="13" name="文本框 12"/>
          <p:cNvSpPr txBox="1"/>
          <p:nvPr/>
        </p:nvSpPr>
        <p:spPr>
          <a:xfrm>
            <a:off x="4810125" y="1628351"/>
            <a:ext cx="22225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Tree>
    <p:extLst>
      <p:ext uri="{BB962C8B-B14F-4D97-AF65-F5344CB8AC3E}">
        <p14:creationId xmlns:p14="http://schemas.microsoft.com/office/powerpoint/2010/main" val="229007602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checkerboard(across)">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3"/>
                                        </p:tgtEl>
                                        <p:attrNameLst>
                                          <p:attrName>style.visibility</p:attrName>
                                        </p:attrNameLst>
                                      </p:cBhvr>
                                      <p:to>
                                        <p:strVal val="visible"/>
                                      </p:to>
                                    </p:set>
                                    <p:animEffect transition="in" filter="checkerboard(across)">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8634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p>
        </p:txBody>
      </p:sp>
      <p:sp>
        <p:nvSpPr>
          <p:cNvPr id="4" name="文本框 3"/>
          <p:cNvSpPr txBox="1"/>
          <p:nvPr/>
        </p:nvSpPr>
        <p:spPr>
          <a:xfrm>
            <a:off x="283846" y="1000691"/>
            <a:ext cx="8757285"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由电路图可知，滑动变阻器与定值电阻串联，电流表测量电路中的电流，电压表测量定值电阻两端的电压。根据滑动变阻器的滑片向右移动时，连入电路中的电阻的变化并结合欧姆定律、电功率计算公式分析电压表和电流表示数的变化及功率变化。</a:t>
            </a:r>
          </a:p>
          <a:p>
            <a:pPr marL="0" indent="0" algn="l" eaLnBrk="1" fontAlgn="auto" latinLnBrk="0" hangingPunct="1">
              <a:lnSpc>
                <a:spcPct val="150000"/>
              </a:lnSpc>
            </a:pPr>
            <a:r>
              <a:rPr lang="zh-CN" sz="1800">
                <a:solidFill>
                  <a:srgbClr val="FF0000"/>
                </a:solidFill>
                <a:latin typeface="微软雅黑" panose="020B0503020204020204" charset="-122"/>
                <a:ea typeface="微软雅黑" panose="020B0503020204020204" charset="-122"/>
                <a:cs typeface="微软雅黑" panose="020B0503020204020204" charset="-122"/>
              </a:rPr>
              <a:t>【解析】由图可知，滑动变阻器与定值电阻串联，当滑动变阻器的滑片向右移动时，滑动变阻器连入电路中的电阻变小，电路总电阻减小，而电源电压一定，由</a:t>
            </a:r>
            <a:r>
              <a:rPr lang="en-US" sz="1800">
                <a:solidFill>
                  <a:srgbClr val="FF0000"/>
                </a:solidFill>
                <a:latin typeface="微软雅黑" panose="020B0503020204020204" charset="-122"/>
                <a:ea typeface="微软雅黑" panose="020B0503020204020204" charset="-122"/>
                <a:cs typeface="微软雅黑" panose="020B0503020204020204" charset="-122"/>
              </a:rPr>
              <a:t>I=UR</a:t>
            </a:r>
            <a:r>
              <a:rPr lang="zh-CN" sz="1800">
                <a:solidFill>
                  <a:srgbClr val="FF0000"/>
                </a:solidFill>
                <a:latin typeface="微软雅黑" panose="020B0503020204020204" charset="-122"/>
                <a:ea typeface="微软雅黑" panose="020B0503020204020204" charset="-122"/>
                <a:cs typeface="微软雅黑" panose="020B0503020204020204" charset="-122"/>
              </a:rPr>
              <a:t>知，电路中的电流变大，即电流表的示数变大；根据</a:t>
            </a:r>
            <a:r>
              <a:rPr lang="en-US" sz="1800">
                <a:solidFill>
                  <a:srgbClr val="FF0000"/>
                </a:solidFill>
                <a:latin typeface="微软雅黑" panose="020B0503020204020204" charset="-122"/>
                <a:ea typeface="微软雅黑" panose="020B0503020204020204" charset="-122"/>
                <a:cs typeface="微软雅黑" panose="020B0503020204020204" charset="-122"/>
              </a:rPr>
              <a:t>U=IR</a:t>
            </a:r>
            <a:r>
              <a:rPr lang="zh-CN" sz="1800">
                <a:solidFill>
                  <a:srgbClr val="FF0000"/>
                </a:solidFill>
                <a:latin typeface="微软雅黑" panose="020B0503020204020204" charset="-122"/>
                <a:ea typeface="微软雅黑" panose="020B0503020204020204" charset="-122"/>
                <a:cs typeface="微软雅黑" panose="020B0503020204020204" charset="-122"/>
              </a:rPr>
              <a:t>，电阻</a:t>
            </a:r>
            <a:r>
              <a:rPr lang="en-US" sz="1800">
                <a:solidFill>
                  <a:srgbClr val="FF0000"/>
                </a:solidFill>
                <a:latin typeface="微软雅黑" panose="020B0503020204020204" charset="-122"/>
                <a:ea typeface="微软雅黑" panose="020B0503020204020204" charset="-122"/>
                <a:cs typeface="微软雅黑" panose="020B0503020204020204" charset="-122"/>
              </a:rPr>
              <a:t>R</a:t>
            </a:r>
            <a:r>
              <a:rPr lang="en-US" sz="180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a:solidFill>
                  <a:srgbClr val="FF0000"/>
                </a:solidFill>
                <a:latin typeface="微软雅黑" panose="020B0503020204020204" charset="-122"/>
                <a:ea typeface="微软雅黑" panose="020B0503020204020204" charset="-122"/>
                <a:cs typeface="微软雅黑" panose="020B0503020204020204" charset="-122"/>
              </a:rPr>
              <a:t>的电流增大，两端的电压也增大，根据</a:t>
            </a:r>
            <a:r>
              <a:rPr lang="en-US" sz="1800">
                <a:solidFill>
                  <a:srgbClr val="FF0000"/>
                </a:solidFill>
                <a:latin typeface="微软雅黑" panose="020B0503020204020204" charset="-122"/>
                <a:ea typeface="微软雅黑" panose="020B0503020204020204" charset="-122"/>
                <a:cs typeface="微软雅黑" panose="020B0503020204020204" charset="-122"/>
              </a:rPr>
              <a:t>p=UI</a:t>
            </a:r>
            <a:r>
              <a:rPr lang="zh-CN" sz="1800">
                <a:solidFill>
                  <a:srgbClr val="FF0000"/>
                </a:solidFill>
                <a:latin typeface="微软雅黑" panose="020B0503020204020204" charset="-122"/>
                <a:ea typeface="微软雅黑" panose="020B0503020204020204" charset="-122"/>
                <a:cs typeface="微软雅黑" panose="020B0503020204020204" charset="-122"/>
              </a:rPr>
              <a:t>知，电阻</a:t>
            </a:r>
            <a:r>
              <a:rPr lang="en-US" sz="1800">
                <a:solidFill>
                  <a:srgbClr val="FF0000"/>
                </a:solidFill>
                <a:latin typeface="微软雅黑" panose="020B0503020204020204" charset="-122"/>
                <a:ea typeface="微软雅黑" panose="020B0503020204020204" charset="-122"/>
                <a:cs typeface="微软雅黑" panose="020B0503020204020204" charset="-122"/>
              </a:rPr>
              <a:t>R</a:t>
            </a:r>
            <a:r>
              <a:rPr lang="en-US" sz="180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a:solidFill>
                  <a:srgbClr val="FF0000"/>
                </a:solidFill>
                <a:latin typeface="微软雅黑" panose="020B0503020204020204" charset="-122"/>
                <a:ea typeface="微软雅黑" panose="020B0503020204020204" charset="-122"/>
                <a:cs typeface="微软雅黑" panose="020B0503020204020204" charset="-122"/>
              </a:rPr>
              <a:t>的电功率变大，可见，</a:t>
            </a:r>
            <a:r>
              <a:rPr lang="en-US" sz="1800">
                <a:solidFill>
                  <a:srgbClr val="FF0000"/>
                </a:solidFill>
                <a:latin typeface="微软雅黑" panose="020B0503020204020204" charset="-122"/>
                <a:ea typeface="微软雅黑" panose="020B0503020204020204" charset="-122"/>
                <a:cs typeface="微软雅黑" panose="020B0503020204020204" charset="-122"/>
              </a:rPr>
              <a:t>ABC</a:t>
            </a:r>
            <a:r>
              <a:rPr lang="zh-CN" sz="1800">
                <a:solidFill>
                  <a:srgbClr val="FF0000"/>
                </a:solidFill>
                <a:latin typeface="微软雅黑" panose="020B0503020204020204" charset="-122"/>
                <a:ea typeface="微软雅黑" panose="020B0503020204020204" charset="-122"/>
                <a:cs typeface="微软雅黑" panose="020B0503020204020204" charset="-122"/>
              </a:rPr>
              <a:t>错、</a:t>
            </a:r>
            <a:r>
              <a:rPr lang="en-US" sz="1800">
                <a:solidFill>
                  <a:srgbClr val="FF0000"/>
                </a:solidFill>
                <a:latin typeface="微软雅黑" panose="020B0503020204020204" charset="-122"/>
                <a:ea typeface="微软雅黑" panose="020B0503020204020204" charset="-122"/>
                <a:cs typeface="微软雅黑" panose="020B0503020204020204" charset="-122"/>
              </a:rPr>
              <a:t>D</a:t>
            </a:r>
            <a:r>
              <a:rPr lang="zh-CN" sz="1800">
                <a:solidFill>
                  <a:srgbClr val="FF0000"/>
                </a:solidFill>
                <a:latin typeface="微软雅黑" panose="020B0503020204020204" charset="-122"/>
                <a:ea typeface="微软雅黑" panose="020B0503020204020204" charset="-122"/>
                <a:cs typeface="微软雅黑" panose="020B0503020204020204" charset="-122"/>
              </a:rPr>
              <a:t>正确。故选</a:t>
            </a:r>
            <a:r>
              <a:rPr lang="en-US" sz="1800">
                <a:solidFill>
                  <a:srgbClr val="FF0000"/>
                </a:solidFill>
                <a:latin typeface="微软雅黑" panose="020B0503020204020204" charset="-122"/>
                <a:ea typeface="微软雅黑" panose="020B0503020204020204" charset="-122"/>
                <a:cs typeface="微软雅黑" panose="020B0503020204020204" charset="-122"/>
              </a:rPr>
              <a:t>D</a:t>
            </a:r>
            <a:r>
              <a:rPr lang="zh-CN" sz="180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93336011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8634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p>
        </p:txBody>
      </p:sp>
      <p:pic>
        <p:nvPicPr>
          <p:cNvPr id="3" name="图片 904" descr="wps45"/>
          <p:cNvPicPr>
            <a:picLocks noChangeAspect="1"/>
          </p:cNvPicPr>
          <p:nvPr/>
        </p:nvPicPr>
        <p:blipFill>
          <a:blip r:embed="rId3"/>
          <a:stretch>
            <a:fillRect/>
          </a:stretch>
        </p:blipFill>
        <p:spPr>
          <a:xfrm>
            <a:off x="3006090" y="2978520"/>
            <a:ext cx="2585720" cy="1761394"/>
          </a:xfrm>
          <a:prstGeom prst="rect">
            <a:avLst/>
          </a:prstGeom>
          <a:noFill/>
          <a:ln w="9525">
            <a:noFill/>
          </a:ln>
        </p:spPr>
      </p:pic>
      <p:sp>
        <p:nvSpPr>
          <p:cNvPr id="4" name="文本框 3"/>
          <p:cNvSpPr txBox="1"/>
          <p:nvPr/>
        </p:nvSpPr>
        <p:spPr>
          <a:xfrm>
            <a:off x="327026" y="1133735"/>
            <a:ext cx="862393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1">
                <a:solidFill>
                  <a:srgbClr val="000000"/>
                </a:solidFill>
                <a:latin typeface="微软雅黑" panose="020B0503020204020204" charset="-122"/>
                <a:ea typeface="微软雅黑" panose="020B0503020204020204" charset="-122"/>
                <a:cs typeface="微软雅黑" panose="020B0503020204020204" charset="-122"/>
              </a:rPr>
              <a:t>（2019·遂宁）</a:t>
            </a:r>
            <a:r>
              <a:rPr lang="zh-CN" sz="1800" b="0">
                <a:latin typeface="微软雅黑" panose="020B0503020204020204" charset="-122"/>
                <a:ea typeface="微软雅黑" panose="020B0503020204020204" charset="-122"/>
                <a:cs typeface="微软雅黑" panose="020B0503020204020204" charset="-122"/>
              </a:rPr>
              <a:t>如图所示电路，电源电压保持不变，闭合开关</a:t>
            </a:r>
            <a:r>
              <a:rPr lang="en-US" sz="1800" b="0">
                <a:latin typeface="微软雅黑" panose="020B0503020204020204" charset="-122"/>
                <a:ea typeface="微软雅黑" panose="020B0503020204020204" charset="-122"/>
                <a:cs typeface="微软雅黑" panose="020B0503020204020204" charset="-122"/>
              </a:rPr>
              <a:t>S</a:t>
            </a:r>
            <a:r>
              <a:rPr lang="zh-CN" sz="1800" b="0">
                <a:latin typeface="微软雅黑" panose="020B0503020204020204" charset="-122"/>
                <a:ea typeface="微软雅黑" panose="020B0503020204020204" charset="-122"/>
                <a:cs typeface="微软雅黑" panose="020B0503020204020204" charset="-122"/>
              </a:rPr>
              <a:t>，将滑动变阻器的滑片</a:t>
            </a:r>
            <a:r>
              <a:rPr lang="en-US" sz="1800" b="0">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向右移动过程中（</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电压表</a:t>
            </a:r>
            <a:r>
              <a:rPr lang="en-US" sz="1800" b="0">
                <a:latin typeface="微软雅黑" panose="020B0503020204020204" charset="-122"/>
                <a:ea typeface="微软雅黑" panose="020B0503020204020204" charset="-122"/>
                <a:cs typeface="微软雅黑" panose="020B0503020204020204" charset="-122"/>
              </a:rPr>
              <a:t>V</a:t>
            </a:r>
            <a:r>
              <a:rPr lang="zh-CN" sz="1800" b="0">
                <a:latin typeface="微软雅黑" panose="020B0503020204020204" charset="-122"/>
                <a:ea typeface="微软雅黑" panose="020B0503020204020204" charset="-122"/>
                <a:cs typeface="微软雅黑" panose="020B0503020204020204" charset="-122"/>
              </a:rPr>
              <a:t>的示数不变；</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电流表</a:t>
            </a: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的示数变大；</a:t>
            </a: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C.</a:t>
            </a:r>
            <a:r>
              <a:rPr lang="zh-CN" sz="1800" b="0">
                <a:latin typeface="微软雅黑" panose="020B0503020204020204" charset="-122"/>
                <a:ea typeface="微软雅黑" panose="020B0503020204020204" charset="-122"/>
                <a:cs typeface="微软雅黑" panose="020B0503020204020204" charset="-122"/>
              </a:rPr>
              <a:t>小灯泡的亮度变暗；</a:t>
            </a:r>
            <a:r>
              <a:rPr lang="en-US" sz="1800" b="0">
                <a:latin typeface="微软雅黑" panose="020B0503020204020204" charset="-122"/>
                <a:ea typeface="微软雅黑" panose="020B0503020204020204" charset="-122"/>
                <a:cs typeface="微软雅黑" panose="020B0503020204020204" charset="-122"/>
              </a:rPr>
              <a:t>  D.</a:t>
            </a:r>
            <a:r>
              <a:rPr lang="zh-CN" sz="1800" b="0">
                <a:latin typeface="微软雅黑" panose="020B0503020204020204" charset="-122"/>
                <a:ea typeface="微软雅黑" panose="020B0503020204020204" charset="-122"/>
                <a:cs typeface="微软雅黑" panose="020B0503020204020204" charset="-122"/>
              </a:rPr>
              <a:t>电路的总功率变大</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2877186" y="1674184"/>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365320403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二、欧姆定律</a:t>
            </a:r>
          </a:p>
        </p:txBody>
      </p:sp>
      <p:sp>
        <p:nvSpPr>
          <p:cNvPr id="14" name="文本框 13"/>
          <p:cNvSpPr txBox="1"/>
          <p:nvPr/>
        </p:nvSpPr>
        <p:spPr>
          <a:xfrm>
            <a:off x="327025" y="1000691"/>
            <a:ext cx="8733790"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应用欧姆定律公式以及两个变形式进行解题时，只要知道</a:t>
            </a:r>
            <a:r>
              <a:rPr lang="en-US" sz="1800" b="0">
                <a:solidFill>
                  <a:srgbClr val="000000"/>
                </a:solidFill>
                <a:latin typeface="微软雅黑" panose="020B0503020204020204" charset="-122"/>
                <a:ea typeface="微软雅黑" panose="020B0503020204020204" charset="-122"/>
                <a:cs typeface="微软雅黑" panose="020B0503020204020204" charset="-122"/>
              </a:rPr>
              <a:t>I</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U</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zh-CN" sz="1800" b="0">
                <a:solidFill>
                  <a:srgbClr val="000000"/>
                </a:solidFill>
                <a:latin typeface="微软雅黑" panose="020B0503020204020204" charset="-122"/>
                <a:ea typeface="微软雅黑" panose="020B0503020204020204" charset="-122"/>
                <a:cs typeface="微软雅黑" panose="020B0503020204020204" charset="-122"/>
              </a:rPr>
              <a:t>三个量中的两个，就可以求出第三个未知物理量。在计算和理解问题的过程中千万注意，物理量的计算不同于数学上的计算，必须用对应的物理量单位才有意义，避免将物理问题数学化，应理解每个量的物理意义。</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327025" y="2758266"/>
            <a:ext cx="8733790" cy="134125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）欧姆定律公式         ，表示加在导体两端的电压增大几倍，导体中的电流就随着增大几倍。当导体两端的电压保持不变时，导体的电阻增大几倍，导体中的电流就减为原来的几分之一。</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327025" y="4044141"/>
            <a:ext cx="7714610" cy="50782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indent="0" algn="l" eaLnBrk="1" fontAlgn="auto" latinLnBrk="0" hangingPunct="1">
              <a:lnSpc>
                <a:spcPct val="150000"/>
              </a:lnSpc>
            </a:pP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sz="180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）导出式</a:t>
            </a:r>
            <a:r>
              <a:rPr lang="en-US" sz="1800">
                <a:solidFill>
                  <a:srgbClr val="000000"/>
                </a:solidFill>
                <a:latin typeface="微软雅黑" panose="020B0503020204020204" charset="-122"/>
                <a:ea typeface="微软雅黑" panose="020B0503020204020204" charset="-122"/>
                <a:cs typeface="微软雅黑" panose="020B0503020204020204" charset="-122"/>
                <a:sym typeface="+mn-ea"/>
              </a:rPr>
              <a:t>U=IR</a:t>
            </a:r>
            <a:r>
              <a:rPr lang="zh-CN" sz="1800">
                <a:solidFill>
                  <a:srgbClr val="000000"/>
                </a:solidFill>
                <a:latin typeface="微软雅黑" panose="020B0503020204020204" charset="-122"/>
                <a:ea typeface="微软雅黑" panose="020B0503020204020204" charset="-122"/>
                <a:cs typeface="微软雅黑" panose="020B0503020204020204" charset="-122"/>
                <a:sym typeface="+mn-ea"/>
              </a:rPr>
              <a:t>表示导体两端的电压等于通过它的电流与其电阻的乘积。</a:t>
            </a: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aphicFrame>
        <p:nvGraphicFramePr>
          <p:cNvPr id="3" name="对象 -2147481411"/>
          <p:cNvGraphicFramePr>
            <a:graphicFrameLocks noChangeAspect="1"/>
          </p:cNvGraphicFramePr>
          <p:nvPr/>
        </p:nvGraphicFramePr>
        <p:xfrm>
          <a:off x="2426335" y="2849295"/>
          <a:ext cx="534670" cy="504165"/>
        </p:xfrm>
        <a:graphic>
          <a:graphicData uri="http://schemas.openxmlformats.org/presentationml/2006/ole">
            <mc:AlternateContent xmlns:mc="http://schemas.openxmlformats.org/markup-compatibility/2006">
              <mc:Choice xmlns:v="urn:schemas-microsoft-com:vml" Requires="v">
                <p:oleObj spid="_x0000_s10242" r:id="rId4" imgW="419100" imgH="393700" progId="Equation.3">
                  <p:embed/>
                </p:oleObj>
              </mc:Choice>
              <mc:Fallback>
                <p:oleObj r:id="rId4" imgW="419100" imgH="393700" progId="Equation.3">
                  <p:embed/>
                  <p:pic>
                    <p:nvPicPr>
                      <p:cNvPr id="0" name=""/>
                      <p:cNvPicPr/>
                      <p:nvPr/>
                    </p:nvPicPr>
                    <p:blipFill>
                      <a:blip r:embed="rId5"/>
                      <a:stretch>
                        <a:fillRect/>
                      </a:stretch>
                    </p:blipFill>
                    <p:spPr>
                      <a:xfrm>
                        <a:off x="2426335" y="2849295"/>
                        <a:ext cx="534670" cy="50416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12836308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par>
                                <p:cTn id="13" presetID="5" presetClass="entr" presetSubtype="10" fill="hold" grpId="0" nodeType="withEffect">
                                  <p:stCondLst>
                                    <p:cond delay="0"/>
                                  </p:stCondLst>
                                  <p:childTnLst>
                                    <p:set>
                                      <p:cBhvr>
                                        <p:cTn id="14" dur="1000" fill="hold">
                                          <p:stCondLst>
                                            <p:cond delay="0"/>
                                          </p:stCondLst>
                                        </p:cTn>
                                        <p:tgtEl>
                                          <p:spTgt spid="15"/>
                                        </p:tgtEl>
                                        <p:attrNameLst>
                                          <p:attrName>style.visibility</p:attrName>
                                        </p:attrNameLst>
                                      </p:cBhvr>
                                      <p:to>
                                        <p:strVal val="visible"/>
                                      </p:to>
                                    </p:set>
                                    <p:animEffect transition="in" filter="checkerboard(across)">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000" fill="hold">
                                          <p:stCondLst>
                                            <p:cond delay="0"/>
                                          </p:stCondLst>
                                        </p:cTn>
                                        <p:tgtEl>
                                          <p:spTgt spid="16"/>
                                        </p:tgtEl>
                                        <p:attrNameLst>
                                          <p:attrName>style.visibility</p:attrName>
                                        </p:attrNameLst>
                                      </p:cBhvr>
                                      <p:to>
                                        <p:strVal val="visible"/>
                                      </p:to>
                                    </p:set>
                                    <p:animEffect transition="in" filter="checkerboard(across)">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8634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p>
        </p:txBody>
      </p:sp>
      <p:sp>
        <p:nvSpPr>
          <p:cNvPr id="9" name="文本框 8"/>
          <p:cNvSpPr txBox="1"/>
          <p:nvPr/>
        </p:nvSpPr>
        <p:spPr>
          <a:xfrm>
            <a:off x="327026" y="1000691"/>
            <a:ext cx="8668385"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effectLst/>
                <a:latin typeface="微软雅黑" panose="020B0503020204020204" charset="-122"/>
                <a:ea typeface="微软雅黑" panose="020B0503020204020204" charset="-122"/>
                <a:cs typeface="微软雅黑" panose="020B0503020204020204" charset="-122"/>
              </a:rPr>
              <a:t>【点睛】（</a:t>
            </a:r>
            <a:r>
              <a:rPr lang="en-US" sz="1800">
                <a:solidFill>
                  <a:srgbClr val="1116CC"/>
                </a:solidFill>
                <a:effectLst/>
                <a:latin typeface="微软雅黑" panose="020B0503020204020204" charset="-122"/>
                <a:ea typeface="微软雅黑" panose="020B0503020204020204" charset="-122"/>
                <a:cs typeface="微软雅黑" panose="020B0503020204020204" charset="-122"/>
              </a:rPr>
              <a:t>1</a:t>
            </a:r>
            <a:r>
              <a:rPr lang="zh-CN" sz="1800">
                <a:solidFill>
                  <a:srgbClr val="1116CC"/>
                </a:solidFill>
                <a:effectLst/>
                <a:latin typeface="微软雅黑" panose="020B0503020204020204" charset="-122"/>
                <a:ea typeface="微软雅黑" panose="020B0503020204020204" charset="-122"/>
                <a:cs typeface="微软雅黑" panose="020B0503020204020204" charset="-122"/>
              </a:rPr>
              <a:t>）首先分析电路图，闭合开关，灯泡与滑动变阻器并联，电流表</a:t>
            </a:r>
            <a:r>
              <a:rPr lang="en-US" sz="1800">
                <a:solidFill>
                  <a:srgbClr val="1116CC"/>
                </a:solidFill>
                <a:effectLst/>
                <a:latin typeface="微软雅黑" panose="020B0503020204020204" charset="-122"/>
                <a:ea typeface="微软雅黑" panose="020B0503020204020204" charset="-122"/>
                <a:cs typeface="微软雅黑" panose="020B0503020204020204" charset="-122"/>
              </a:rPr>
              <a:t>A</a:t>
            </a:r>
            <a:r>
              <a:rPr lang="zh-CN" sz="1800">
                <a:solidFill>
                  <a:srgbClr val="1116CC"/>
                </a:solidFill>
                <a:effectLst/>
                <a:latin typeface="微软雅黑" panose="020B0503020204020204" charset="-122"/>
                <a:ea typeface="微软雅黑" panose="020B0503020204020204" charset="-122"/>
                <a:cs typeface="微软雅黑" panose="020B0503020204020204" charset="-122"/>
              </a:rPr>
              <a:t>测量电路总电流，电压表测量的是电源电压；（</a:t>
            </a:r>
            <a:r>
              <a:rPr lang="en-US" sz="1800">
                <a:solidFill>
                  <a:srgbClr val="1116CC"/>
                </a:solidFill>
                <a:effectLst/>
                <a:latin typeface="微软雅黑" panose="020B0503020204020204" charset="-122"/>
                <a:ea typeface="微软雅黑" panose="020B0503020204020204" charset="-122"/>
                <a:cs typeface="微软雅黑" panose="020B0503020204020204" charset="-122"/>
              </a:rPr>
              <a:t>2</a:t>
            </a:r>
            <a:r>
              <a:rPr lang="zh-CN" sz="1800">
                <a:solidFill>
                  <a:srgbClr val="1116CC"/>
                </a:solidFill>
                <a:effectLst/>
                <a:latin typeface="微软雅黑" panose="020B0503020204020204" charset="-122"/>
                <a:ea typeface="微软雅黑" panose="020B0503020204020204" charset="-122"/>
                <a:cs typeface="微软雅黑" panose="020B0503020204020204" charset="-122"/>
              </a:rPr>
              <a:t>）当滑动变阻器的滑片</a:t>
            </a:r>
            <a:r>
              <a:rPr lang="en-US" sz="1800">
                <a:solidFill>
                  <a:srgbClr val="1116CC"/>
                </a:solidFill>
                <a:effectLst/>
                <a:latin typeface="微软雅黑" panose="020B0503020204020204" charset="-122"/>
                <a:ea typeface="微软雅黑" panose="020B0503020204020204" charset="-122"/>
                <a:cs typeface="微软雅黑" panose="020B0503020204020204" charset="-122"/>
              </a:rPr>
              <a:t>P</a:t>
            </a:r>
            <a:r>
              <a:rPr lang="zh-CN" sz="1800">
                <a:solidFill>
                  <a:srgbClr val="1116CC"/>
                </a:solidFill>
                <a:effectLst/>
                <a:latin typeface="微软雅黑" panose="020B0503020204020204" charset="-122"/>
                <a:ea typeface="微软雅黑" panose="020B0503020204020204" charset="-122"/>
                <a:cs typeface="微软雅黑" panose="020B0503020204020204" charset="-122"/>
              </a:rPr>
              <a:t>向右移动时，判断出滑动变阻器接入电路中电阻的变化，滑动变阻器两端的电压不变，根据欧姆定律可知该支路电流的变化；（</a:t>
            </a:r>
            <a:r>
              <a:rPr lang="en-US" sz="1800">
                <a:solidFill>
                  <a:srgbClr val="1116CC"/>
                </a:solidFill>
                <a:effectLst/>
                <a:latin typeface="微软雅黑" panose="020B0503020204020204" charset="-122"/>
                <a:ea typeface="微软雅黑" panose="020B0503020204020204" charset="-122"/>
                <a:cs typeface="微软雅黑" panose="020B0503020204020204" charset="-122"/>
              </a:rPr>
              <a:t>3</a:t>
            </a:r>
            <a:r>
              <a:rPr lang="zh-CN" sz="1800">
                <a:solidFill>
                  <a:srgbClr val="1116CC"/>
                </a:solidFill>
                <a:effectLst/>
                <a:latin typeface="微软雅黑" panose="020B0503020204020204" charset="-122"/>
                <a:ea typeface="微软雅黑" panose="020B0503020204020204" charset="-122"/>
                <a:cs typeface="微软雅黑" panose="020B0503020204020204" charset="-122"/>
              </a:rPr>
              <a:t>）根据并联电路各支路互不影响判断出灯泡的亮度和通过灯泡的电流；（</a:t>
            </a:r>
            <a:r>
              <a:rPr lang="en-US" sz="1800">
                <a:solidFill>
                  <a:srgbClr val="1116CC"/>
                </a:solidFill>
                <a:effectLst/>
                <a:latin typeface="微软雅黑" panose="020B0503020204020204" charset="-122"/>
                <a:ea typeface="微软雅黑" panose="020B0503020204020204" charset="-122"/>
                <a:cs typeface="微软雅黑" panose="020B0503020204020204" charset="-122"/>
              </a:rPr>
              <a:t>4</a:t>
            </a:r>
            <a:r>
              <a:rPr lang="zh-CN" sz="1800">
                <a:solidFill>
                  <a:srgbClr val="1116CC"/>
                </a:solidFill>
                <a:effectLst/>
                <a:latin typeface="微软雅黑" panose="020B0503020204020204" charset="-122"/>
                <a:ea typeface="微软雅黑" panose="020B0503020204020204" charset="-122"/>
                <a:cs typeface="微软雅黑" panose="020B0503020204020204" charset="-122"/>
              </a:rPr>
              <a:t>）根据并联电路的电流特点，可知电流表</a:t>
            </a:r>
            <a:r>
              <a:rPr lang="en-US" sz="1800">
                <a:solidFill>
                  <a:srgbClr val="1116CC"/>
                </a:solidFill>
                <a:effectLst/>
                <a:latin typeface="微软雅黑" panose="020B0503020204020204" charset="-122"/>
                <a:ea typeface="微软雅黑" panose="020B0503020204020204" charset="-122"/>
                <a:cs typeface="微软雅黑" panose="020B0503020204020204" charset="-122"/>
              </a:rPr>
              <a:t>A</a:t>
            </a:r>
            <a:r>
              <a:rPr lang="zh-CN" sz="1800">
                <a:solidFill>
                  <a:srgbClr val="1116CC"/>
                </a:solidFill>
                <a:effectLst/>
                <a:latin typeface="微软雅黑" panose="020B0503020204020204" charset="-122"/>
                <a:ea typeface="微软雅黑" panose="020B0503020204020204" charset="-122"/>
                <a:cs typeface="微软雅黑" panose="020B0503020204020204" charset="-122"/>
              </a:rPr>
              <a:t>示数的变化，根据</a:t>
            </a:r>
            <a:r>
              <a:rPr lang="en-US" sz="1800">
                <a:solidFill>
                  <a:srgbClr val="1116CC"/>
                </a:solidFill>
                <a:effectLst/>
                <a:latin typeface="微软雅黑" panose="020B0503020204020204" charset="-122"/>
                <a:ea typeface="微软雅黑" panose="020B0503020204020204" charset="-122"/>
                <a:cs typeface="微软雅黑" panose="020B0503020204020204" charset="-122"/>
              </a:rPr>
              <a:t>P=UI</a:t>
            </a:r>
            <a:r>
              <a:rPr lang="zh-CN" sz="1800">
                <a:solidFill>
                  <a:srgbClr val="1116CC"/>
                </a:solidFill>
                <a:effectLst/>
                <a:latin typeface="微软雅黑" panose="020B0503020204020204" charset="-122"/>
                <a:ea typeface="微软雅黑" panose="020B0503020204020204" charset="-122"/>
                <a:cs typeface="微软雅黑" panose="020B0503020204020204" charset="-122"/>
              </a:rPr>
              <a:t>判断电路的总功率变大。本题考查了学生对欧姆定律及其变形公式的掌握和运用，分析电路图得出电路的连接方式和两个表的测量对象是本题的突破口，灵活运用并联特点和欧姆定律是关键。</a:t>
            </a:r>
            <a:endParaRPr lang="zh-CN" altLang="en-US" sz="1800">
              <a:solidFill>
                <a:srgbClr val="1116CC"/>
              </a:solidFill>
              <a:effectLst/>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611617873"/>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8634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p>
        </p:txBody>
      </p:sp>
      <p:sp>
        <p:nvSpPr>
          <p:cNvPr id="3" name="文本框 2"/>
          <p:cNvSpPr txBox="1"/>
          <p:nvPr/>
        </p:nvSpPr>
        <p:spPr>
          <a:xfrm>
            <a:off x="283846" y="1000691"/>
            <a:ext cx="8790305" cy="3423483"/>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【解析】由图可知，闭合开关，灯泡与滑动变阻器并联，电流表</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测量电路总电流，电压表测电源电压，所以滑片移动电压表的示数不变，故</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正确；</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当滑动变阻器的滑片</a:t>
            </a:r>
            <a:r>
              <a:rPr lang="en-US" sz="1600" b="0">
                <a:solidFill>
                  <a:srgbClr val="FF0000"/>
                </a:solidFill>
                <a:latin typeface="微软雅黑" panose="020B0503020204020204" charset="-122"/>
                <a:ea typeface="微软雅黑" panose="020B0503020204020204" charset="-122"/>
                <a:cs typeface="微软雅黑" panose="020B0503020204020204" charset="-122"/>
              </a:rPr>
              <a:t>P</a:t>
            </a:r>
            <a:r>
              <a:rPr lang="zh-CN" sz="1600" b="0">
                <a:solidFill>
                  <a:srgbClr val="FF0000"/>
                </a:solidFill>
                <a:latin typeface="微软雅黑" panose="020B0503020204020204" charset="-122"/>
                <a:ea typeface="微软雅黑" panose="020B0503020204020204" charset="-122"/>
                <a:cs typeface="微软雅黑" panose="020B0503020204020204" charset="-122"/>
              </a:rPr>
              <a:t>向右移动时，滑动变阻器接入电路的电阻变大，根据欧姆定律可知，滑动变阻器所在支路中的电流变小；</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根据并联电路的特点可知，各支路互不影响，所以滑片向右移动，小灯泡的电流和实际功率不变，则灯泡的亮度不变，故</a:t>
            </a: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根据并联电路中干路电流等于各支路电流之和可知，总电流变小，即电流表</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的示数变小，故</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电源电压保持不变，总电流变小，根据</a:t>
            </a:r>
            <a:r>
              <a:rPr lang="en-US" sz="1600" b="0">
                <a:solidFill>
                  <a:srgbClr val="FF0000"/>
                </a:solidFill>
                <a:latin typeface="微软雅黑" panose="020B0503020204020204" charset="-122"/>
                <a:ea typeface="微软雅黑" panose="020B0503020204020204" charset="-122"/>
                <a:cs typeface="微软雅黑" panose="020B0503020204020204" charset="-122"/>
              </a:rPr>
              <a:t>P=UI</a:t>
            </a:r>
            <a:r>
              <a:rPr lang="zh-CN" sz="1600" b="0">
                <a:solidFill>
                  <a:srgbClr val="FF0000"/>
                </a:solidFill>
                <a:latin typeface="微软雅黑" panose="020B0503020204020204" charset="-122"/>
                <a:ea typeface="微软雅黑" panose="020B0503020204020204" charset="-122"/>
                <a:cs typeface="微软雅黑" panose="020B0503020204020204" charset="-122"/>
              </a:rPr>
              <a:t>知，电路的总功率变小，故</a:t>
            </a: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错误。故选</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53434847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45916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考点一：电路电流与电压和电阻的关系</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3" name="图片 911" descr="wps47"/>
          <p:cNvPicPr>
            <a:picLocks noChangeAspect="1"/>
          </p:cNvPicPr>
          <p:nvPr/>
        </p:nvPicPr>
        <p:blipFill>
          <a:blip r:embed="rId3"/>
          <a:stretch>
            <a:fillRect/>
          </a:stretch>
        </p:blipFill>
        <p:spPr>
          <a:xfrm>
            <a:off x="326709" y="2841657"/>
            <a:ext cx="3599815" cy="1776035"/>
          </a:xfrm>
          <a:prstGeom prst="rect">
            <a:avLst/>
          </a:prstGeom>
          <a:noFill/>
          <a:ln w="9525">
            <a:noFill/>
          </a:ln>
        </p:spPr>
      </p:pic>
      <p:sp>
        <p:nvSpPr>
          <p:cNvPr id="9" name="文本框 8"/>
          <p:cNvSpPr txBox="1"/>
          <p:nvPr/>
        </p:nvSpPr>
        <p:spPr>
          <a:xfrm>
            <a:off x="327026" y="1000692"/>
            <a:ext cx="8756015" cy="831999"/>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1.</a:t>
            </a:r>
            <a:r>
              <a:rPr lang="zh-CN" sz="1600" b="1">
                <a:latin typeface="微软雅黑" panose="020B0503020204020204" charset="-122"/>
                <a:ea typeface="微软雅黑" panose="020B0503020204020204" charset="-122"/>
                <a:cs typeface="微软雅黑" panose="020B0503020204020204" charset="-122"/>
              </a:rPr>
              <a:t>（2019·潍坊）</a:t>
            </a:r>
            <a:r>
              <a:rPr lang="zh-CN" sz="1600" b="0">
                <a:latin typeface="微软雅黑" panose="020B0503020204020204" charset="-122"/>
                <a:ea typeface="微软雅黑" panose="020B0503020204020204" charset="-122"/>
                <a:cs typeface="微软雅黑" panose="020B0503020204020204" charset="-122"/>
              </a:rPr>
              <a:t>在“探究电流与电阻的关系”实验中，某小组利用电阻箱等连接了如图甲所示的实物电路（电源电压恒为6V）。</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27025" y="1832691"/>
            <a:ext cx="8682355"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（1）用笔画线代替导线将图甲中电路连接完整（要求滑动变阻器滑片向B端滑动时接入电路的阻值变大）；</a:t>
            </a:r>
            <a:endParaRPr lang="zh-CN" altLang="en-US" sz="1600" b="0">
              <a:latin typeface="微软雅黑" panose="020B0503020204020204" charset="-122"/>
              <a:ea typeface="微软雅黑" panose="020B0503020204020204" charset="-122"/>
              <a:cs typeface="微软雅黑" panose="020B0503020204020204" charset="-122"/>
            </a:endParaRPr>
          </a:p>
        </p:txBody>
      </p:sp>
      <p:graphicFrame>
        <p:nvGraphicFramePr>
          <p:cNvPr id="11" name="表格 10"/>
          <p:cNvGraphicFramePr/>
          <p:nvPr/>
        </p:nvGraphicFramePr>
        <p:xfrm>
          <a:off x="4279266" y="2841657"/>
          <a:ext cx="4208145" cy="1686915"/>
        </p:xfrm>
        <a:graphic>
          <a:graphicData uri="http://schemas.openxmlformats.org/drawingml/2006/table">
            <a:tbl>
              <a:tblPr firstRow="1" bandRow="1">
                <a:tableStyleId>{5940675A-B579-460E-94D1-54222C63F5DA}</a:tableStyleId>
              </a:tblPr>
              <a:tblGrid>
                <a:gridCol w="1051560"/>
                <a:gridCol w="1051560"/>
                <a:gridCol w="1053465"/>
                <a:gridCol w="1051560"/>
              </a:tblGrid>
              <a:tr h="779800">
                <a:tc>
                  <a:txBody>
                    <a:bodyPr/>
                    <a:lstStyle/>
                    <a:p>
                      <a:pPr marL="0" indent="0" algn="ctr">
                        <a:buNone/>
                      </a:pPr>
                      <a:r>
                        <a:rPr lang="en-US" sz="1600" b="0">
                          <a:latin typeface="微软雅黑" panose="020B0503020204020204" charset="-122"/>
                          <a:ea typeface="微软雅黑" panose="020B0503020204020204" charset="-122"/>
                          <a:cs typeface="华文中宋" charset="0"/>
                        </a:rPr>
                        <a:t>序号</a:t>
                      </a:r>
                      <a:endParaRPr lang="en-US" altLang="en-US" sz="1600" b="0">
                        <a:latin typeface="微软雅黑" panose="020B0503020204020204" charset="-122"/>
                        <a:ea typeface="微软雅黑" panose="020B0503020204020204" charset="-122"/>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微软雅黑" panose="020B0503020204020204" charset="-122"/>
                        </a:rPr>
                        <a:t>电压（V）</a:t>
                      </a:r>
                      <a:endParaRPr lang="en-US" altLang="en-US" sz="1600" b="0">
                        <a:latin typeface="微软雅黑" panose="020B0503020204020204" charset="-122"/>
                        <a:ea typeface="微软雅黑" panose="020B0503020204020204" charset="-122"/>
                        <a:cs typeface="微软雅黑" panose="020B0503020204020204"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微软雅黑" panose="020B0503020204020204" charset="-122"/>
                        </a:rPr>
                        <a:t>电阻（Ω）</a:t>
                      </a:r>
                      <a:endParaRPr lang="en-US" altLang="en-US" sz="1600" b="0">
                        <a:latin typeface="微软雅黑" panose="020B0503020204020204" charset="-122"/>
                        <a:ea typeface="微软雅黑" panose="020B0503020204020204" charset="-122"/>
                        <a:cs typeface="微软雅黑" panose="020B0503020204020204"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微软雅黑" panose="020B0503020204020204" charset="-122"/>
                        </a:rPr>
                        <a:t>电流（A）</a:t>
                      </a:r>
                      <a:endParaRPr lang="en-US" altLang="en-US" sz="1600" b="0">
                        <a:latin typeface="微软雅黑" panose="020B0503020204020204" charset="-122"/>
                        <a:ea typeface="微软雅黑" panose="020B0503020204020204" charset="-122"/>
                        <a:cs typeface="微软雅黑" panose="020B0503020204020204"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3239">
                <a:tc>
                  <a:txBody>
                    <a:bodyPr/>
                    <a:lstStyle/>
                    <a:p>
                      <a:pPr marL="0" indent="0" algn="ctr">
                        <a:buNone/>
                      </a:pPr>
                      <a:r>
                        <a:rPr lang="en-US" sz="1600" b="0">
                          <a:latin typeface="微软雅黑" panose="020B0503020204020204" charset="-122"/>
                          <a:ea typeface="微软雅黑" panose="020B0503020204020204" charset="-122"/>
                          <a:cs typeface="华文中宋" charset="0"/>
                        </a:rPr>
                        <a:t>1</a:t>
                      </a:r>
                      <a:endParaRPr lang="en-US" altLang="en-US" sz="1600" b="0">
                        <a:latin typeface="微软雅黑" panose="020B0503020204020204" charset="-122"/>
                        <a:ea typeface="微软雅黑" panose="020B0503020204020204" charset="-122"/>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华文中宋" charset="0"/>
                        </a:rPr>
                        <a:t>4</a:t>
                      </a:r>
                      <a:endParaRPr lang="en-US" altLang="en-US" sz="1600" b="0">
                        <a:latin typeface="微软雅黑" panose="020B0503020204020204" charset="-122"/>
                        <a:ea typeface="微软雅黑" panose="020B0503020204020204" charset="-122"/>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华文中宋" charset="0"/>
                        </a:rPr>
                        <a:t>10</a:t>
                      </a:r>
                      <a:endParaRPr lang="en-US" altLang="en-US" sz="1600" b="0">
                        <a:latin typeface="微软雅黑" panose="020B0503020204020204" charset="-122"/>
                        <a:ea typeface="微软雅黑" panose="020B0503020204020204" charset="-122"/>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华文中宋" charset="0"/>
                        </a:rPr>
                        <a:t>0.4</a:t>
                      </a:r>
                      <a:endParaRPr lang="en-US" altLang="en-US" sz="1600" b="0">
                        <a:latin typeface="微软雅黑" panose="020B0503020204020204" charset="-122"/>
                        <a:ea typeface="微软雅黑" panose="020B0503020204020204" charset="-122"/>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3876">
                <a:tc>
                  <a:txBody>
                    <a:bodyPr/>
                    <a:lstStyle/>
                    <a:p>
                      <a:pPr marL="0" indent="0" algn="ctr">
                        <a:buNone/>
                      </a:pPr>
                      <a:r>
                        <a:rPr lang="en-US" sz="1600" b="0">
                          <a:latin typeface="微软雅黑" panose="020B0503020204020204" charset="-122"/>
                          <a:ea typeface="微软雅黑" panose="020B0503020204020204" charset="-122"/>
                          <a:cs typeface="华文中宋" charset="0"/>
                        </a:rPr>
                        <a:t>2</a:t>
                      </a:r>
                      <a:endParaRPr lang="en-US" altLang="en-US" sz="1600" b="0">
                        <a:latin typeface="微软雅黑" panose="020B0503020204020204" charset="-122"/>
                        <a:ea typeface="微软雅黑" panose="020B0503020204020204" charset="-122"/>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华文中宋" charset="0"/>
                        </a:rPr>
                        <a:t> </a:t>
                      </a:r>
                      <a:endParaRPr lang="en-US" altLang="en-US" sz="1600" b="0">
                        <a:latin typeface="微软雅黑" panose="020B0503020204020204" charset="-122"/>
                        <a:ea typeface="微软雅黑" panose="020B0503020204020204" charset="-122"/>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华文中宋" charset="0"/>
                        </a:rPr>
                        <a:t>20</a:t>
                      </a:r>
                      <a:endParaRPr lang="en-US" altLang="en-US" sz="1600" b="0">
                        <a:latin typeface="微软雅黑" panose="020B0503020204020204" charset="-122"/>
                        <a:ea typeface="微软雅黑" panose="020B0503020204020204" charset="-122"/>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altLang="en-US" sz="1600" b="0">
                        <a:latin typeface="微软雅黑" panose="020B0503020204020204" charset="-122"/>
                        <a:ea typeface="微软雅黑" panose="020B0503020204020204" charset="-122"/>
                        <a:cs typeface="华文中宋" charset="0"/>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998488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45916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考点一：电路电流与电压和电阻的关系</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1943100" y="1533502"/>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4" name="文本框 3"/>
          <p:cNvSpPr txBox="1"/>
          <p:nvPr/>
        </p:nvSpPr>
        <p:spPr>
          <a:xfrm>
            <a:off x="283846" y="1143920"/>
            <a:ext cx="8726805" cy="2683150"/>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（2）将第一次实验得到的数据填入表格，然后将电阻箱接入电路的阻值由10Ω调至20Ω，滑动变阻器的滑片向______（选填“A”或“B”）端移动，直到</a:t>
            </a:r>
            <a:r>
              <a:rPr lang="zh-CN"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为止，此时电流表指针位置如图乙所示，其示数为______A；</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（3）根据以上实验数据得出结论：电流与电阻成反比。</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请对上述探究写出一条改进性建议______。</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（4）再次改变电阻箱阻值，发现无论怎样调节滑动变阻器都不能达到实验要求，若电路无故障，则引起这种情况的原因可能是_____</a:t>
            </a:r>
            <a:endParaRPr lang="zh-CN" altLang="en-US" sz="1600" b="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5803265" y="1533502"/>
            <a:ext cx="1767470"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电压表示数为</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4V</a:t>
            </a:r>
          </a:p>
        </p:txBody>
      </p:sp>
      <p:sp>
        <p:nvSpPr>
          <p:cNvPr id="13" name="文本框 12"/>
          <p:cNvSpPr txBox="1"/>
          <p:nvPr/>
        </p:nvSpPr>
        <p:spPr>
          <a:xfrm>
            <a:off x="4063365" y="1901440"/>
            <a:ext cx="5740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0.2A</a:t>
            </a:r>
          </a:p>
        </p:txBody>
      </p:sp>
      <p:sp>
        <p:nvSpPr>
          <p:cNvPr id="14" name="文本框 13"/>
          <p:cNvSpPr txBox="1"/>
          <p:nvPr/>
        </p:nvSpPr>
        <p:spPr>
          <a:xfrm>
            <a:off x="3468370" y="2597213"/>
            <a:ext cx="5401477"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进行多次实验（或结论中添加“电压一定”的前提）</a:t>
            </a:r>
          </a:p>
        </p:txBody>
      </p:sp>
      <p:sp>
        <p:nvSpPr>
          <p:cNvPr id="15" name="文本框 14"/>
          <p:cNvSpPr txBox="1"/>
          <p:nvPr/>
        </p:nvSpPr>
        <p:spPr>
          <a:xfrm>
            <a:off x="3018156" y="3381470"/>
            <a:ext cx="5552159"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电阻箱的阻值调得太大（或滑动变阻器R的阻值太小）</a:t>
            </a:r>
          </a:p>
        </p:txBody>
      </p:sp>
      <p:pic>
        <p:nvPicPr>
          <p:cNvPr id="3" name="图片 912" descr="wps48"/>
          <p:cNvPicPr>
            <a:picLocks noChangeAspect="1"/>
          </p:cNvPicPr>
          <p:nvPr/>
        </p:nvPicPr>
        <p:blipFill>
          <a:blip r:embed="rId3"/>
          <a:stretch>
            <a:fillRect/>
          </a:stretch>
        </p:blipFill>
        <p:spPr>
          <a:xfrm>
            <a:off x="3257234" y="3903141"/>
            <a:ext cx="1829435" cy="1191026"/>
          </a:xfrm>
          <a:prstGeom prst="rect">
            <a:avLst/>
          </a:prstGeom>
          <a:noFill/>
          <a:ln w="9525">
            <a:noFill/>
          </a:ln>
        </p:spPr>
      </p:pic>
    </p:spTree>
    <p:extLst>
      <p:ext uri="{BB962C8B-B14F-4D97-AF65-F5344CB8AC3E}">
        <p14:creationId xmlns:p14="http://schemas.microsoft.com/office/powerpoint/2010/main" val="174106730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3"/>
                                        </p:tgtEl>
                                        <p:attrNameLst>
                                          <p:attrName>style.visibility</p:attrName>
                                        </p:attrNameLst>
                                      </p:cBhvr>
                                      <p:to>
                                        <p:strVal val="visible"/>
                                      </p:to>
                                    </p:set>
                                    <p:animEffect transition="in" filter="checkerboard(across)">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4"/>
                                        </p:tgtEl>
                                        <p:attrNameLst>
                                          <p:attrName>style.visibility</p:attrName>
                                        </p:attrNameLst>
                                      </p:cBhvr>
                                      <p:to>
                                        <p:strVal val="visible"/>
                                      </p:to>
                                    </p:set>
                                    <p:animEffect transition="in" filter="checkerboard(across)">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5"/>
                                        </p:tgtEl>
                                        <p:attrNameLst>
                                          <p:attrName>style.visibility</p:attrName>
                                        </p:attrNameLst>
                                      </p:cBhvr>
                                      <p:to>
                                        <p:strVal val="visible"/>
                                      </p:to>
                                    </p:set>
                                    <p:animEffect transition="in" filter="checkerboard(across)">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gtEl>
                                        <p:attrNameLst>
                                          <p:attrName>style.visibility</p:attrName>
                                        </p:attrNameLst>
                                      </p:cBhvr>
                                      <p:to>
                                        <p:strVal val="visible"/>
                                      </p:to>
                                    </p:set>
                                    <p:animEffect transition="in" filter="checkerboard(across)">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p:bldP spid="12" grpId="0" bldLvl="0" animBg="1"/>
      <p:bldP spid="13" grpId="0" bldLvl="0" animBg="1"/>
      <p:bldP spid="14" grpId="0" bldLvl="0" animBg="1"/>
      <p:bldP spid="15"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45916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考点一：电路电流与电压和电阻的关系</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4" name="文本框 3"/>
          <p:cNvSpPr txBox="1"/>
          <p:nvPr/>
        </p:nvSpPr>
        <p:spPr>
          <a:xfrm>
            <a:off x="327026" y="1000691"/>
            <a:ext cx="8668385" cy="1942817"/>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600" b="1">
                <a:solidFill>
                  <a:schemeClr val="tx1"/>
                </a:solidFill>
                <a:latin typeface="微软雅黑" panose="020B0503020204020204" charset="-122"/>
                <a:ea typeface="微软雅黑" panose="020B0503020204020204" charset="-122"/>
                <a:cs typeface="微软雅黑" panose="020B0503020204020204" charset="-122"/>
              </a:rPr>
              <a:t>2.</a:t>
            </a:r>
            <a:r>
              <a:rPr lang="zh-CN" sz="1600" b="1">
                <a:solidFill>
                  <a:schemeClr val="tx1"/>
                </a:solidFill>
                <a:latin typeface="微软雅黑" panose="020B0503020204020204" charset="-122"/>
                <a:ea typeface="微软雅黑" panose="020B0503020204020204" charset="-122"/>
                <a:cs typeface="微软雅黑" panose="020B0503020204020204" charset="-122"/>
              </a:rPr>
              <a:t>（</a:t>
            </a:r>
            <a:r>
              <a:rPr lang="en-US" sz="1600" b="1">
                <a:solidFill>
                  <a:schemeClr val="tx1"/>
                </a:solidFill>
                <a:latin typeface="微软雅黑" panose="020B0503020204020204" charset="-122"/>
                <a:ea typeface="微软雅黑" panose="020B0503020204020204" charset="-122"/>
                <a:cs typeface="微软雅黑" panose="020B0503020204020204" charset="-122"/>
              </a:rPr>
              <a:t>2018</a:t>
            </a:r>
            <a:r>
              <a:rPr lang="zh-CN" sz="1600" b="1">
                <a:solidFill>
                  <a:schemeClr val="tx1"/>
                </a:solidFill>
                <a:latin typeface="微软雅黑" panose="020B0503020204020204" charset="-122"/>
                <a:ea typeface="微软雅黑" panose="020B0503020204020204" charset="-122"/>
                <a:cs typeface="微软雅黑" panose="020B0503020204020204" charset="-122"/>
              </a:rPr>
              <a:t>·临沂）</a:t>
            </a:r>
            <a:r>
              <a:rPr lang="zh-CN" sz="1600" b="0">
                <a:solidFill>
                  <a:schemeClr val="tx1"/>
                </a:solidFill>
                <a:latin typeface="微软雅黑" panose="020B0503020204020204" charset="-122"/>
                <a:ea typeface="微软雅黑" panose="020B0503020204020204" charset="-122"/>
                <a:cs typeface="微软雅黑" panose="020B0503020204020204" charset="-122"/>
              </a:rPr>
              <a:t>如图所示，在探究串联电路的电压关系实验时，小明先用电压表测量了电阻</a:t>
            </a:r>
            <a:r>
              <a:rPr lang="en-US" sz="1600" b="0">
                <a:solidFill>
                  <a:schemeClr val="tx1"/>
                </a:solidFill>
                <a:latin typeface="微软雅黑" panose="020B0503020204020204" charset="-122"/>
                <a:ea typeface="微软雅黑" panose="020B0503020204020204" charset="-122"/>
                <a:cs typeface="微软雅黑" panose="020B0503020204020204" charset="-122"/>
              </a:rPr>
              <a:t>R</a:t>
            </a:r>
            <a:r>
              <a:rPr lang="en-US" sz="1600" b="0" baseline="-25000">
                <a:solidFill>
                  <a:schemeClr val="tx1"/>
                </a:solidFill>
                <a:latin typeface="微软雅黑" panose="020B0503020204020204" charset="-122"/>
                <a:ea typeface="微软雅黑" panose="020B0503020204020204" charset="-122"/>
                <a:cs typeface="微软雅黑" panose="020B0503020204020204" charset="-122"/>
              </a:rPr>
              <a:t>1</a:t>
            </a:r>
            <a:r>
              <a:rPr lang="zh-CN" sz="1600" b="0">
                <a:solidFill>
                  <a:schemeClr val="tx1"/>
                </a:solidFill>
                <a:latin typeface="微软雅黑" panose="020B0503020204020204" charset="-122"/>
                <a:ea typeface="微软雅黑" panose="020B0503020204020204" charset="-122"/>
                <a:cs typeface="微软雅黑" panose="020B0503020204020204" charset="-122"/>
              </a:rPr>
              <a:t>两端的电压为</a:t>
            </a:r>
            <a:r>
              <a:rPr lang="en-US" sz="1600" b="0">
                <a:solidFill>
                  <a:schemeClr val="tx1"/>
                </a:solidFill>
                <a:latin typeface="微软雅黑" panose="020B0503020204020204" charset="-122"/>
                <a:ea typeface="微软雅黑" panose="020B0503020204020204" charset="-122"/>
                <a:cs typeface="微软雅黑" panose="020B0503020204020204" charset="-122"/>
              </a:rPr>
              <a:t>1V</a:t>
            </a:r>
            <a:r>
              <a:rPr lang="zh-CN" sz="1600" b="0">
                <a:solidFill>
                  <a:schemeClr val="tx1"/>
                </a:solidFill>
                <a:latin typeface="微软雅黑" panose="020B0503020204020204" charset="-122"/>
                <a:ea typeface="微软雅黑" panose="020B0503020204020204" charset="-122"/>
                <a:cs typeface="微软雅黑" panose="020B0503020204020204" charset="-122"/>
              </a:rPr>
              <a:t>，然后保持电压表接</a:t>
            </a:r>
            <a:r>
              <a:rPr lang="en-US" sz="1600" b="0">
                <a:solidFill>
                  <a:schemeClr val="tx1"/>
                </a:solidFill>
                <a:latin typeface="微软雅黑" panose="020B0503020204020204" charset="-122"/>
                <a:ea typeface="微软雅黑" panose="020B0503020204020204" charset="-122"/>
                <a:cs typeface="微软雅黑" panose="020B0503020204020204" charset="-122"/>
              </a:rPr>
              <a:t>A</a:t>
            </a:r>
            <a:r>
              <a:rPr lang="zh-CN" sz="1600" b="0">
                <a:solidFill>
                  <a:schemeClr val="tx1"/>
                </a:solidFill>
                <a:latin typeface="微软雅黑" panose="020B0503020204020204" charset="-122"/>
                <a:ea typeface="微软雅黑" panose="020B0503020204020204" charset="-122"/>
                <a:cs typeface="微软雅黑" panose="020B0503020204020204" charset="-122"/>
              </a:rPr>
              <a:t>点不动，将接</a:t>
            </a:r>
            <a:r>
              <a:rPr lang="en-US" sz="1600" b="0">
                <a:solidFill>
                  <a:schemeClr val="tx1"/>
                </a:solidFill>
                <a:latin typeface="微软雅黑" panose="020B0503020204020204" charset="-122"/>
                <a:ea typeface="微软雅黑" panose="020B0503020204020204" charset="-122"/>
                <a:cs typeface="微软雅黑" panose="020B0503020204020204" charset="-122"/>
              </a:rPr>
              <a:t>B</a:t>
            </a:r>
            <a:r>
              <a:rPr lang="zh-CN" sz="1600" b="0">
                <a:solidFill>
                  <a:schemeClr val="tx1"/>
                </a:solidFill>
                <a:latin typeface="微软雅黑" panose="020B0503020204020204" charset="-122"/>
                <a:ea typeface="微软雅黑" panose="020B0503020204020204" charset="-122"/>
                <a:cs typeface="微软雅黑" panose="020B0503020204020204" charset="-122"/>
              </a:rPr>
              <a:t>点的那一段导线改接到电路中的</a:t>
            </a:r>
            <a:r>
              <a:rPr lang="en-US" sz="1600" b="0">
                <a:solidFill>
                  <a:schemeClr val="tx1"/>
                </a:solidFill>
                <a:latin typeface="微软雅黑" panose="020B0503020204020204" charset="-122"/>
                <a:ea typeface="微软雅黑" panose="020B0503020204020204" charset="-122"/>
                <a:cs typeface="微软雅黑" panose="020B0503020204020204" charset="-122"/>
              </a:rPr>
              <a:t>C</a:t>
            </a:r>
            <a:r>
              <a:rPr lang="zh-CN" sz="1600" b="0">
                <a:solidFill>
                  <a:schemeClr val="tx1"/>
                </a:solidFill>
                <a:latin typeface="微软雅黑" panose="020B0503020204020204" charset="-122"/>
                <a:ea typeface="微软雅黑" panose="020B0503020204020204" charset="-122"/>
                <a:cs typeface="微软雅黑" panose="020B0503020204020204" charset="-122"/>
              </a:rPr>
              <a:t>点，电压表示数为</a:t>
            </a:r>
            <a:r>
              <a:rPr lang="en-US" sz="1600" b="0">
                <a:solidFill>
                  <a:schemeClr val="tx1"/>
                </a:solidFill>
                <a:latin typeface="微软雅黑" panose="020B0503020204020204" charset="-122"/>
                <a:ea typeface="微软雅黑" panose="020B0503020204020204" charset="-122"/>
                <a:cs typeface="微软雅黑" panose="020B0503020204020204" charset="-122"/>
              </a:rPr>
              <a:t>3V</a:t>
            </a:r>
            <a:r>
              <a:rPr lang="zh-CN" altLang="en-US" sz="1600" b="0">
                <a:solidFill>
                  <a:schemeClr val="tx1"/>
                </a:solidFill>
                <a:latin typeface="微软雅黑" panose="020B0503020204020204" charset="-122"/>
                <a:ea typeface="微软雅黑" panose="020B0503020204020204" charset="-122"/>
                <a:cs typeface="微软雅黑" panose="020B0503020204020204" charset="-122"/>
              </a:rPr>
              <a:t>。</a:t>
            </a:r>
            <a:r>
              <a:rPr lang="zh-CN" sz="1600" b="0">
                <a:solidFill>
                  <a:schemeClr val="tx1"/>
                </a:solidFill>
                <a:latin typeface="微软雅黑" panose="020B0503020204020204" charset="-122"/>
                <a:ea typeface="微软雅黑" panose="020B0503020204020204" charset="-122"/>
                <a:cs typeface="微软雅黑" panose="020B0503020204020204" charset="-122"/>
              </a:rPr>
              <a:t>已知</a:t>
            </a:r>
            <a:r>
              <a:rPr lang="en-US" sz="1600" b="0">
                <a:solidFill>
                  <a:schemeClr val="tx1"/>
                </a:solidFill>
                <a:latin typeface="微软雅黑" panose="020B0503020204020204" charset="-122"/>
                <a:ea typeface="微软雅黑" panose="020B0503020204020204" charset="-122"/>
                <a:cs typeface="微软雅黑" panose="020B0503020204020204" charset="-122"/>
              </a:rPr>
              <a:t>R</a:t>
            </a:r>
            <a:r>
              <a:rPr lang="en-US" sz="1600" b="0" baseline="-25000">
                <a:solidFill>
                  <a:schemeClr val="tx1"/>
                </a:solidFill>
                <a:latin typeface="微软雅黑" panose="020B0503020204020204" charset="-122"/>
                <a:ea typeface="微软雅黑" panose="020B0503020204020204" charset="-122"/>
                <a:cs typeface="微软雅黑" panose="020B0503020204020204" charset="-122"/>
              </a:rPr>
              <a:t>1</a:t>
            </a:r>
            <a:r>
              <a:rPr lang="en-US" sz="1600" b="0">
                <a:solidFill>
                  <a:schemeClr val="tx1"/>
                </a:solidFill>
                <a:latin typeface="微软雅黑" panose="020B0503020204020204" charset="-122"/>
                <a:ea typeface="微软雅黑" panose="020B0503020204020204" charset="-122"/>
                <a:cs typeface="微软雅黑" panose="020B0503020204020204" charset="-122"/>
              </a:rPr>
              <a:t>=5Ω</a:t>
            </a:r>
            <a:r>
              <a:rPr lang="zh-CN" sz="1600" b="0">
                <a:solidFill>
                  <a:schemeClr val="tx1"/>
                </a:solidFill>
                <a:latin typeface="微软雅黑" panose="020B0503020204020204" charset="-122"/>
                <a:ea typeface="微软雅黑" panose="020B0503020204020204" charset="-122"/>
                <a:cs typeface="微软雅黑" panose="020B0503020204020204" charset="-122"/>
              </a:rPr>
              <a:t>，则电阻</a:t>
            </a:r>
            <a:r>
              <a:rPr lang="en-US" sz="1600" b="0">
                <a:solidFill>
                  <a:schemeClr val="tx1"/>
                </a:solidFill>
                <a:latin typeface="微软雅黑" panose="020B0503020204020204" charset="-122"/>
                <a:ea typeface="微软雅黑" panose="020B0503020204020204" charset="-122"/>
                <a:cs typeface="微软雅黑" panose="020B0503020204020204" charset="-122"/>
              </a:rPr>
              <a:t>R</a:t>
            </a:r>
            <a:r>
              <a:rPr lang="en-US" sz="1600" b="0" baseline="-25000">
                <a:solidFill>
                  <a:schemeClr val="tx1"/>
                </a:solidFill>
                <a:latin typeface="微软雅黑" panose="020B0503020204020204" charset="-122"/>
                <a:ea typeface="微软雅黑" panose="020B0503020204020204" charset="-122"/>
                <a:cs typeface="微软雅黑" panose="020B0503020204020204" charset="-122"/>
              </a:rPr>
              <a:t>2</a:t>
            </a:r>
            <a:r>
              <a:rPr lang="zh-CN" sz="1600" b="0">
                <a:solidFill>
                  <a:schemeClr val="tx1"/>
                </a:solidFill>
                <a:latin typeface="微软雅黑" panose="020B0503020204020204" charset="-122"/>
                <a:ea typeface="微软雅黑" panose="020B0503020204020204" charset="-122"/>
                <a:cs typeface="微软雅黑" panose="020B0503020204020204" charset="-122"/>
              </a:rPr>
              <a:t>两端的电压为</a:t>
            </a:r>
            <a:r>
              <a:rPr lang="zh-CN" sz="1600" b="0" u="sng">
                <a:solidFill>
                  <a:schemeClr val="tx1"/>
                </a:solidFill>
                <a:latin typeface="微软雅黑" panose="020B0503020204020204" charset="-122"/>
                <a:ea typeface="微软雅黑" panose="020B0503020204020204" charset="-122"/>
                <a:cs typeface="微软雅黑" panose="020B0503020204020204" charset="-122"/>
              </a:rPr>
              <a:t>　</a:t>
            </a:r>
            <a:r>
              <a:rPr lang="en-US" sz="1600" b="0" u="sng">
                <a:solidFill>
                  <a:schemeClr val="tx1"/>
                </a:solidFill>
                <a:latin typeface="微软雅黑" panose="020B0503020204020204" charset="-122"/>
                <a:ea typeface="微软雅黑" panose="020B0503020204020204" charset="-122"/>
                <a:cs typeface="微软雅黑" panose="020B0503020204020204" charset="-122"/>
              </a:rPr>
              <a:t> </a:t>
            </a:r>
            <a:r>
              <a:rPr lang="zh-CN" sz="1600" b="0" u="sng">
                <a:solidFill>
                  <a:schemeClr val="tx1"/>
                </a:solidFill>
                <a:latin typeface="微软雅黑" panose="020B0503020204020204" charset="-122"/>
                <a:ea typeface="微软雅黑" panose="020B0503020204020204" charset="-122"/>
                <a:cs typeface="微软雅黑" panose="020B0503020204020204" charset="-122"/>
              </a:rPr>
              <a:t>　</a:t>
            </a:r>
            <a:r>
              <a:rPr lang="en-US" sz="1600" b="0">
                <a:solidFill>
                  <a:schemeClr val="tx1"/>
                </a:solidFill>
                <a:latin typeface="微软雅黑" panose="020B0503020204020204" charset="-122"/>
                <a:ea typeface="微软雅黑" panose="020B0503020204020204" charset="-122"/>
                <a:cs typeface="微软雅黑" panose="020B0503020204020204" charset="-122"/>
              </a:rPr>
              <a:t>V</a:t>
            </a:r>
            <a:r>
              <a:rPr lang="zh-CN" sz="1600" b="0">
                <a:solidFill>
                  <a:schemeClr val="tx1"/>
                </a:solidFill>
                <a:latin typeface="微软雅黑" panose="020B0503020204020204" charset="-122"/>
                <a:ea typeface="微软雅黑" panose="020B0503020204020204" charset="-122"/>
                <a:cs typeface="微软雅黑" panose="020B0503020204020204" charset="-122"/>
              </a:rPr>
              <a:t>，通过</a:t>
            </a:r>
            <a:r>
              <a:rPr lang="en-US" sz="1600" b="0">
                <a:solidFill>
                  <a:schemeClr val="tx1"/>
                </a:solidFill>
                <a:latin typeface="微软雅黑" panose="020B0503020204020204" charset="-122"/>
                <a:ea typeface="微软雅黑" panose="020B0503020204020204" charset="-122"/>
                <a:cs typeface="微软雅黑" panose="020B0503020204020204" charset="-122"/>
              </a:rPr>
              <a:t>R</a:t>
            </a:r>
            <a:r>
              <a:rPr lang="en-US" sz="1600" b="0" baseline="-25000">
                <a:solidFill>
                  <a:schemeClr val="tx1"/>
                </a:solidFill>
                <a:latin typeface="微软雅黑" panose="020B0503020204020204" charset="-122"/>
                <a:ea typeface="微软雅黑" panose="020B0503020204020204" charset="-122"/>
                <a:cs typeface="微软雅黑" panose="020B0503020204020204" charset="-122"/>
              </a:rPr>
              <a:t>2</a:t>
            </a:r>
            <a:r>
              <a:rPr lang="zh-CN" sz="1600" b="0">
                <a:solidFill>
                  <a:schemeClr val="tx1"/>
                </a:solidFill>
                <a:latin typeface="微软雅黑" panose="020B0503020204020204" charset="-122"/>
                <a:ea typeface="微软雅黑" panose="020B0503020204020204" charset="-122"/>
                <a:cs typeface="微软雅黑" panose="020B0503020204020204" charset="-122"/>
              </a:rPr>
              <a:t>的电流为</a:t>
            </a:r>
            <a:r>
              <a:rPr lang="zh-CN" sz="1600" b="0" u="sng">
                <a:solidFill>
                  <a:schemeClr val="tx1"/>
                </a:solidFill>
                <a:latin typeface="微软雅黑" panose="020B0503020204020204" charset="-122"/>
                <a:ea typeface="微软雅黑" panose="020B0503020204020204" charset="-122"/>
                <a:cs typeface="微软雅黑" panose="020B0503020204020204" charset="-122"/>
              </a:rPr>
              <a:t>　</a:t>
            </a:r>
            <a:r>
              <a:rPr lang="en-US" sz="1600" b="0" u="sng">
                <a:solidFill>
                  <a:schemeClr val="tx1"/>
                </a:solidFill>
                <a:latin typeface="微软雅黑" panose="020B0503020204020204" charset="-122"/>
                <a:ea typeface="微软雅黑" panose="020B0503020204020204" charset="-122"/>
                <a:cs typeface="微软雅黑" panose="020B0503020204020204" charset="-122"/>
              </a:rPr>
              <a:t> </a:t>
            </a:r>
            <a:r>
              <a:rPr lang="zh-CN" sz="1600" b="0" u="sng">
                <a:solidFill>
                  <a:schemeClr val="tx1"/>
                </a:solidFill>
                <a:latin typeface="微软雅黑" panose="020B0503020204020204" charset="-122"/>
                <a:ea typeface="微软雅黑" panose="020B0503020204020204" charset="-122"/>
                <a:cs typeface="微软雅黑" panose="020B0503020204020204" charset="-122"/>
              </a:rPr>
              <a:t>　</a:t>
            </a:r>
            <a:r>
              <a:rPr lang="en-US" sz="1600" b="0">
                <a:solidFill>
                  <a:schemeClr val="tx1"/>
                </a:solidFill>
                <a:latin typeface="微软雅黑" panose="020B0503020204020204" charset="-122"/>
                <a:ea typeface="微软雅黑" panose="020B0503020204020204" charset="-122"/>
                <a:cs typeface="微软雅黑" panose="020B0503020204020204" charset="-122"/>
              </a:rPr>
              <a:t>A</a:t>
            </a:r>
            <a:r>
              <a:rPr lang="zh-CN" altLang="en-US" sz="1600" b="0">
                <a:solidFill>
                  <a:schemeClr val="tx1"/>
                </a:solidFill>
                <a:latin typeface="微软雅黑" panose="020B0503020204020204" charset="-122"/>
                <a:ea typeface="微软雅黑" panose="020B0503020204020204" charset="-122"/>
                <a:cs typeface="微软雅黑" panose="020B0503020204020204" charset="-122"/>
              </a:rPr>
              <a:t>。</a:t>
            </a:r>
            <a:r>
              <a:rPr lang="zh-CN" sz="1600" b="0">
                <a:solidFill>
                  <a:schemeClr val="tx1"/>
                </a:solidFill>
                <a:latin typeface="微软雅黑" panose="020B0503020204020204" charset="-122"/>
                <a:ea typeface="微软雅黑" panose="020B0503020204020204" charset="-122"/>
                <a:cs typeface="微软雅黑" panose="020B0503020204020204" charset="-122"/>
              </a:rPr>
              <a:t>如果他保持电压表接</a:t>
            </a:r>
            <a:r>
              <a:rPr lang="en-US" sz="1600" b="0">
                <a:solidFill>
                  <a:schemeClr val="tx1"/>
                </a:solidFill>
                <a:latin typeface="微软雅黑" panose="020B0503020204020204" charset="-122"/>
                <a:ea typeface="微软雅黑" panose="020B0503020204020204" charset="-122"/>
                <a:cs typeface="微软雅黑" panose="020B0503020204020204" charset="-122"/>
              </a:rPr>
              <a:t>B</a:t>
            </a:r>
            <a:r>
              <a:rPr lang="zh-CN" sz="1600" b="0">
                <a:solidFill>
                  <a:schemeClr val="tx1"/>
                </a:solidFill>
                <a:latin typeface="微软雅黑" panose="020B0503020204020204" charset="-122"/>
                <a:ea typeface="微软雅黑" panose="020B0503020204020204" charset="-122"/>
                <a:cs typeface="微软雅黑" panose="020B0503020204020204" charset="-122"/>
              </a:rPr>
              <a:t>点不动，将电压表接</a:t>
            </a:r>
            <a:r>
              <a:rPr lang="en-US" sz="1600" b="0">
                <a:solidFill>
                  <a:schemeClr val="tx1"/>
                </a:solidFill>
                <a:latin typeface="微软雅黑" panose="020B0503020204020204" charset="-122"/>
                <a:ea typeface="微软雅黑" panose="020B0503020204020204" charset="-122"/>
                <a:cs typeface="微软雅黑" panose="020B0503020204020204" charset="-122"/>
              </a:rPr>
              <a:t>A</a:t>
            </a:r>
            <a:r>
              <a:rPr lang="zh-CN" sz="1600" b="0">
                <a:solidFill>
                  <a:schemeClr val="tx1"/>
                </a:solidFill>
                <a:latin typeface="微软雅黑" panose="020B0503020204020204" charset="-122"/>
                <a:ea typeface="微软雅黑" panose="020B0503020204020204" charset="-122"/>
                <a:cs typeface="微软雅黑" panose="020B0503020204020204" charset="-122"/>
              </a:rPr>
              <a:t>点的那一段导线改接到电路中的</a:t>
            </a:r>
            <a:r>
              <a:rPr lang="en-US" sz="1600" b="0">
                <a:solidFill>
                  <a:schemeClr val="tx1"/>
                </a:solidFill>
                <a:latin typeface="微软雅黑" panose="020B0503020204020204" charset="-122"/>
                <a:ea typeface="微软雅黑" panose="020B0503020204020204" charset="-122"/>
                <a:cs typeface="微软雅黑" panose="020B0503020204020204" charset="-122"/>
              </a:rPr>
              <a:t>C</a:t>
            </a:r>
            <a:r>
              <a:rPr lang="zh-CN" sz="1600" b="0">
                <a:solidFill>
                  <a:schemeClr val="tx1"/>
                </a:solidFill>
                <a:latin typeface="微软雅黑" panose="020B0503020204020204" charset="-122"/>
                <a:ea typeface="微软雅黑" panose="020B0503020204020204" charset="-122"/>
                <a:cs typeface="微软雅黑" panose="020B0503020204020204" charset="-122"/>
              </a:rPr>
              <a:t>点，这种接法是错误的，理由是</a:t>
            </a:r>
            <a:r>
              <a:rPr lang="zh-CN" sz="1600" b="0" u="sng">
                <a:solidFill>
                  <a:schemeClr val="tx1"/>
                </a:solidFill>
                <a:latin typeface="微软雅黑" panose="020B0503020204020204" charset="-122"/>
                <a:ea typeface="微软雅黑" panose="020B0503020204020204" charset="-122"/>
                <a:cs typeface="微软雅黑" panose="020B0503020204020204" charset="-122"/>
              </a:rPr>
              <a:t>　                                                 　</a:t>
            </a:r>
            <a:r>
              <a:rPr lang="zh-CN" sz="1600" b="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1" name="图片 61"/>
          <p:cNvPicPr>
            <a:picLocks noChangeAspect="1" noMove="1" noResize="1" noChangeArrowheads="1"/>
          </p:cNvPicPr>
          <p:nvPr/>
        </p:nvPicPr>
        <p:blipFill>
          <a:blip r:embed="rId3" cstate="print"/>
          <a:srcRect/>
          <a:stretch>
            <a:fillRect/>
          </a:stretch>
        </p:blipFill>
        <p:spPr>
          <a:xfrm>
            <a:off x="3627756" y="3028172"/>
            <a:ext cx="2381885" cy="1759484"/>
          </a:xfrm>
          <a:prstGeom prst="rect">
            <a:avLst/>
          </a:prstGeom>
          <a:noFill/>
          <a:ln w="9525">
            <a:noFill/>
            <a:miter lim="800000"/>
            <a:headEnd/>
            <a:tailEnd/>
          </a:ln>
        </p:spPr>
      </p:pic>
      <p:sp>
        <p:nvSpPr>
          <p:cNvPr id="7" name="文本框 6"/>
          <p:cNvSpPr txBox="1"/>
          <p:nvPr/>
        </p:nvSpPr>
        <p:spPr>
          <a:xfrm>
            <a:off x="5504816" y="1788130"/>
            <a:ext cx="22698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a:t>
            </a:r>
          </a:p>
        </p:txBody>
      </p:sp>
      <p:sp>
        <p:nvSpPr>
          <p:cNvPr id="12" name="文本框 11"/>
          <p:cNvSpPr txBox="1"/>
          <p:nvPr/>
        </p:nvSpPr>
        <p:spPr>
          <a:xfrm>
            <a:off x="7715250" y="1788130"/>
            <a:ext cx="41774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0.2</a:t>
            </a:r>
          </a:p>
        </p:txBody>
      </p:sp>
      <p:sp>
        <p:nvSpPr>
          <p:cNvPr id="13" name="文本框 12"/>
          <p:cNvSpPr txBox="1"/>
          <p:nvPr/>
        </p:nvSpPr>
        <p:spPr>
          <a:xfrm>
            <a:off x="1553845" y="2460987"/>
            <a:ext cx="3093152"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电流从电压表负接线柱流入了</a:t>
            </a:r>
          </a:p>
        </p:txBody>
      </p:sp>
    </p:spTree>
    <p:extLst>
      <p:ext uri="{BB962C8B-B14F-4D97-AF65-F5344CB8AC3E}">
        <p14:creationId xmlns:p14="http://schemas.microsoft.com/office/powerpoint/2010/main" val="185240410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61"/>
                                        </p:tgtEl>
                                        <p:attrNameLst>
                                          <p:attrName>style.visibility</p:attrName>
                                        </p:attrNameLst>
                                      </p:cBhvr>
                                      <p:to>
                                        <p:strVal val="visible"/>
                                      </p:to>
                                    </p:set>
                                    <p:animEffect transition="in" filter="checkerboard(across)">
                                      <p:cBhvr>
                                        <p:cTn id="7" dur="1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2"/>
                                        </p:tgtEl>
                                        <p:attrNameLst>
                                          <p:attrName>style.visibility</p:attrName>
                                        </p:attrNameLst>
                                      </p:cBhvr>
                                      <p:to>
                                        <p:strVal val="visible"/>
                                      </p:to>
                                    </p:set>
                                    <p:animEffect transition="in" filter="checkerboard(across)">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3"/>
                                        </p:tgtEl>
                                        <p:attrNameLst>
                                          <p:attrName>style.visibility</p:attrName>
                                        </p:attrNameLst>
                                      </p:cBhvr>
                                      <p:to>
                                        <p:strVal val="visible"/>
                                      </p:to>
                                    </p:set>
                                    <p:animEffect transition="in" filter="checkerboard(across)">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12" grpId="0" bldLvl="0" animBg="1"/>
      <p:bldP spid="1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37045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327026" y="1000691"/>
            <a:ext cx="8646795"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1">
                <a:solidFill>
                  <a:srgbClr val="000000"/>
                </a:solidFill>
                <a:latin typeface="微软雅黑" panose="020B0503020204020204" charset="-122"/>
                <a:ea typeface="微软雅黑" panose="020B0503020204020204" charset="-122"/>
                <a:cs typeface="微软雅黑" panose="020B0503020204020204" charset="-122"/>
              </a:rPr>
              <a:t>（2019·邵阳）</a:t>
            </a:r>
            <a:r>
              <a:rPr lang="zh-CN" sz="1800" b="0">
                <a:latin typeface="微软雅黑" panose="020B0503020204020204" charset="-122"/>
                <a:ea typeface="微软雅黑" panose="020B0503020204020204" charset="-122"/>
                <a:cs typeface="微软雅黑" panose="020B0503020204020204" charset="-122"/>
              </a:rPr>
              <a:t>如图所示的电路中，电源电压恒定不变，已知</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，当S和S</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闭合、</a:t>
            </a:r>
            <a:r>
              <a:rPr lang="en-US" sz="1800" b="0">
                <a:latin typeface="微软雅黑" panose="020B0503020204020204" charset="-122"/>
                <a:ea typeface="微软雅黑" panose="020B0503020204020204" charset="-122"/>
                <a:cs typeface="微软雅黑" panose="020B0503020204020204" charset="-122"/>
              </a:rPr>
              <a:t>S</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断开时，电压表和电流表的示数分别为</a:t>
            </a:r>
            <a:r>
              <a:rPr lang="en-US" sz="1800" b="0">
                <a:latin typeface="微软雅黑" panose="020B0503020204020204" charset="-122"/>
                <a:ea typeface="微软雅黑" panose="020B0503020204020204" charset="-122"/>
                <a:cs typeface="微软雅黑" panose="020B0503020204020204" charset="-122"/>
              </a:rPr>
              <a:t>U</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和</a:t>
            </a:r>
            <a:r>
              <a:rPr lang="en-US" sz="1800" b="0">
                <a:latin typeface="微软雅黑" panose="020B0503020204020204" charset="-122"/>
                <a:ea typeface="微软雅黑" panose="020B0503020204020204" charset="-122"/>
                <a:cs typeface="微软雅黑" panose="020B0503020204020204" charset="-122"/>
              </a:rPr>
              <a:t>I</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；当</a:t>
            </a:r>
            <a:r>
              <a:rPr lang="en-US" sz="1800" b="0">
                <a:latin typeface="微软雅黑" panose="020B0503020204020204" charset="-122"/>
                <a:ea typeface="微软雅黑" panose="020B0503020204020204" charset="-122"/>
                <a:cs typeface="微软雅黑" panose="020B0503020204020204" charset="-122"/>
              </a:rPr>
              <a:t>S</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断开、S和S</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闭合时，电压表和电流表的示数分别为</a:t>
            </a:r>
            <a:r>
              <a:rPr lang="en-US" sz="1800" b="0">
                <a:latin typeface="微软雅黑" panose="020B0503020204020204" charset="-122"/>
                <a:ea typeface="微软雅黑" panose="020B0503020204020204" charset="-122"/>
                <a:cs typeface="微软雅黑" panose="020B0503020204020204" charset="-122"/>
              </a:rPr>
              <a:t>U</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和</a:t>
            </a:r>
            <a:r>
              <a:rPr lang="en-US" sz="1800" b="0">
                <a:latin typeface="微软雅黑" panose="020B0503020204020204" charset="-122"/>
                <a:ea typeface="微软雅黑" panose="020B0503020204020204" charset="-122"/>
                <a:cs typeface="微软雅黑" panose="020B0503020204020204" charset="-122"/>
              </a:rPr>
              <a:t>I</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，则</a:t>
            </a:r>
            <a:r>
              <a:rPr lang="en-US" sz="1800" b="0">
                <a:latin typeface="微软雅黑" panose="020B0503020204020204" charset="-122"/>
                <a:ea typeface="微软雅黑" panose="020B0503020204020204" charset="-122"/>
                <a:cs typeface="微软雅黑" panose="020B0503020204020204" charset="-122"/>
              </a:rPr>
              <a:t>U</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U</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I</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I</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分别是（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4" name="图片 -2147481751" descr="wps35"/>
          <p:cNvPicPr>
            <a:picLocks noChangeAspect="1"/>
          </p:cNvPicPr>
          <p:nvPr/>
        </p:nvPicPr>
        <p:blipFill>
          <a:blip r:embed="rId3"/>
          <a:stretch>
            <a:fillRect/>
          </a:stretch>
        </p:blipFill>
        <p:spPr>
          <a:xfrm>
            <a:off x="2467611" y="2795187"/>
            <a:ext cx="2921635" cy="2263013"/>
          </a:xfrm>
          <a:prstGeom prst="rect">
            <a:avLst/>
          </a:prstGeom>
          <a:noFill/>
          <a:ln w="9525">
            <a:noFill/>
          </a:ln>
        </p:spPr>
      </p:pic>
      <p:sp>
        <p:nvSpPr>
          <p:cNvPr id="9" name="文本框 8"/>
          <p:cNvSpPr txBox="1"/>
          <p:nvPr/>
        </p:nvSpPr>
        <p:spPr>
          <a:xfrm>
            <a:off x="327025" y="2341947"/>
            <a:ext cx="8346440" cy="369212"/>
          </a:xfrm>
          <a:prstGeom prst="rect">
            <a:avLst/>
          </a:prstGeom>
          <a:noFill/>
          <a:ln w="9525">
            <a:noFill/>
          </a:ln>
        </p:spPr>
        <p:txBody>
          <a:bodyPr wrap="square">
            <a:spAutoFit/>
          </a:bodyPr>
          <a:lstStyle/>
          <a:p>
            <a:pPr marL="0" indent="0" algn="l" eaLnBrk="1" fontAlgn="auto" latinLnBrk="0" hangingPunct="1"/>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4</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      B</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      C</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4     D</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4</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6671946" y="1974009"/>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388937905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37045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5728971" y="1607344"/>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
        <p:nvSpPr>
          <p:cNvPr id="7" name="文本框 6"/>
          <p:cNvSpPr txBox="1"/>
          <p:nvPr/>
        </p:nvSpPr>
        <p:spPr>
          <a:xfrm>
            <a:off x="327025" y="1094267"/>
            <a:ext cx="856869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（2019·益阳）</a:t>
            </a:r>
            <a:r>
              <a:rPr lang="zh-CN" sz="1800" b="0">
                <a:latin typeface="微软雅黑" panose="020B0503020204020204" charset="-122"/>
                <a:ea typeface="微软雅黑" panose="020B0503020204020204" charset="-122"/>
                <a:cs typeface="微软雅黑" panose="020B0503020204020204" charset="-122"/>
              </a:rPr>
              <a:t>如图所示，电源电压不变，</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为定值电阻，R为滑动变阻器，当滑片P向右移动时，电流表和电压表的示数变化情况是（  ）。</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11" name="表格 10"/>
          <p:cNvGraphicFramePr/>
          <p:nvPr/>
        </p:nvGraphicFramePr>
        <p:xfrm>
          <a:off x="327026" y="2018569"/>
          <a:ext cx="6189663" cy="0"/>
        </p:xfrm>
        <a:graphic>
          <a:graphicData uri="http://schemas.openxmlformats.org/drawingml/2006/table">
            <a:tbl>
              <a:tblPr firstRow="1" bandRow="1">
                <a:tableStyleId>{5940675A-B579-460E-94D1-54222C63F5DA}</a:tableStyleId>
              </a:tblPr>
              <a:tblGrid>
                <a:gridCol w="6189663"/>
              </a:tblGrid>
              <a:tr h="444327">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A．电流表示数减小，电压表示数减小</a:t>
                      </a:r>
                      <a:endParaRPr lang="en-US" altLang="en-US" sz="18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444327">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B．电流表示数增大，电压表示数增大</a:t>
                      </a:r>
                      <a:endParaRPr lang="en-US" altLang="en-US" sz="18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444327">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C．电流表示数减小，电压表示数增大</a:t>
                      </a:r>
                      <a:endParaRPr lang="en-US" altLang="en-US" sz="18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444327">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D．电流表示数增大，电压表示数减小</a:t>
                      </a:r>
                      <a:endParaRPr lang="en-US" altLang="en-US" sz="18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bl>
          </a:graphicData>
        </a:graphic>
      </p:graphicFrame>
      <p:pic>
        <p:nvPicPr>
          <p:cNvPr id="3" name="图片 1" descr="wps3"/>
          <p:cNvPicPr>
            <a:picLocks noChangeAspect="1"/>
          </p:cNvPicPr>
          <p:nvPr/>
        </p:nvPicPr>
        <p:blipFill>
          <a:blip r:embed="rId3"/>
          <a:stretch>
            <a:fillRect/>
          </a:stretch>
        </p:blipFill>
        <p:spPr>
          <a:xfrm>
            <a:off x="4899025" y="2124877"/>
            <a:ext cx="3089910" cy="1819959"/>
          </a:xfrm>
          <a:prstGeom prst="rect">
            <a:avLst/>
          </a:prstGeom>
          <a:noFill/>
          <a:ln w="9525">
            <a:noFill/>
          </a:ln>
        </p:spPr>
      </p:pic>
    </p:spTree>
    <p:extLst>
      <p:ext uri="{BB962C8B-B14F-4D97-AF65-F5344CB8AC3E}">
        <p14:creationId xmlns:p14="http://schemas.microsoft.com/office/powerpoint/2010/main" val="19566515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37045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3796030" y="2045942"/>
            <a:ext cx="26866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
        <p:nvSpPr>
          <p:cNvPr id="4" name="文本框 3"/>
          <p:cNvSpPr txBox="1"/>
          <p:nvPr/>
        </p:nvSpPr>
        <p:spPr>
          <a:xfrm>
            <a:off x="327026" y="1079626"/>
            <a:ext cx="8646795" cy="342348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（2019·达州）</a:t>
            </a:r>
            <a:r>
              <a:rPr lang="zh-CN" sz="1800" b="0">
                <a:latin typeface="微软雅黑" panose="020B0503020204020204" charset="-122"/>
                <a:ea typeface="微软雅黑" panose="020B0503020204020204" charset="-122"/>
                <a:cs typeface="微软雅黑" panose="020B0503020204020204" charset="-122"/>
              </a:rPr>
              <a:t>如图甲所示，电源电压保持不变，</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为定值电阻，滑动变阻器</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的最大阻值为30Ω，电压表的量程为0～15V．电压表的示数与滑动变阻器R</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的关系如图乙所示。则下列结果正确的是（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A．电源电压为20V；</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B．R1的阻值为5Ω；</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C．为了保证电压表不被烧坏，滑动变阻器的</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阻值变化范围为4～30Ω；</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D．开关S闭合后电路消耗的最小功率为14.4W</a:t>
            </a:r>
          </a:p>
        </p:txBody>
      </p:sp>
      <p:pic>
        <p:nvPicPr>
          <p:cNvPr id="3" name="图片 7" descr="wps107"/>
          <p:cNvPicPr>
            <a:picLocks noChangeAspect="1"/>
          </p:cNvPicPr>
          <p:nvPr/>
        </p:nvPicPr>
        <p:blipFill>
          <a:blip r:embed="rId3"/>
          <a:stretch>
            <a:fillRect/>
          </a:stretch>
        </p:blipFill>
        <p:spPr>
          <a:xfrm>
            <a:off x="5191126" y="2207631"/>
            <a:ext cx="3656965" cy="1794496"/>
          </a:xfrm>
          <a:prstGeom prst="rect">
            <a:avLst/>
          </a:prstGeom>
          <a:noFill/>
          <a:ln w="9525">
            <a:noFill/>
          </a:ln>
        </p:spPr>
      </p:pic>
    </p:spTree>
    <p:extLst>
      <p:ext uri="{BB962C8B-B14F-4D97-AF65-F5344CB8AC3E}">
        <p14:creationId xmlns:p14="http://schemas.microsoft.com/office/powerpoint/2010/main" val="318533955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37045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考点二：欧姆定律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2418716" y="2682514"/>
            <a:ext cx="501097"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10Ω</a:t>
            </a:r>
          </a:p>
        </p:txBody>
      </p:sp>
      <p:sp>
        <p:nvSpPr>
          <p:cNvPr id="7" name="文本框 6"/>
          <p:cNvSpPr txBox="1"/>
          <p:nvPr/>
        </p:nvSpPr>
        <p:spPr>
          <a:xfrm>
            <a:off x="327025" y="1000691"/>
            <a:ext cx="8723630" cy="3331180"/>
          </a:xfrm>
          <a:prstGeom prst="rect">
            <a:avLst/>
          </a:prstGeom>
          <a:noFill/>
          <a:ln w="9525">
            <a:noFill/>
          </a:ln>
        </p:spPr>
        <p:txBody>
          <a:bodyPr wrap="square">
            <a:spAutoFit/>
          </a:bodyPr>
          <a:lstStyle/>
          <a:p>
            <a:pPr marL="0" indent="0" algn="l" eaLnBrk="1" fontAlgn="auto" latinLnBrk="0" hangingPunct="1">
              <a:lnSpc>
                <a:spcPct val="150000"/>
              </a:lnSpc>
            </a:pPr>
            <a:r>
              <a:rPr lang="en-US" sz="1400" b="0">
                <a:solidFill>
                  <a:srgbClr val="000000"/>
                </a:solidFill>
                <a:latin typeface="微软雅黑" panose="020B0503020204020204" charset="-122"/>
                <a:ea typeface="微软雅黑" panose="020B0503020204020204" charset="-122"/>
                <a:cs typeface="微软雅黑" panose="020B0503020204020204" charset="-122"/>
              </a:rPr>
              <a:t>4.</a:t>
            </a:r>
            <a:r>
              <a:rPr lang="zh-CN" sz="1400" b="1">
                <a:solidFill>
                  <a:srgbClr val="000000"/>
                </a:solidFill>
                <a:latin typeface="微软雅黑" panose="020B0503020204020204" charset="-122"/>
                <a:ea typeface="微软雅黑" panose="020B0503020204020204" charset="-122"/>
                <a:cs typeface="微软雅黑" panose="020B0503020204020204" charset="-122"/>
              </a:rPr>
              <a:t>（</a:t>
            </a:r>
            <a:r>
              <a:rPr lang="en-US" sz="1400" b="1">
                <a:solidFill>
                  <a:srgbClr val="000000"/>
                </a:solidFill>
                <a:latin typeface="微软雅黑" panose="020B0503020204020204" charset="-122"/>
                <a:ea typeface="微软雅黑" panose="020B0503020204020204" charset="-122"/>
                <a:cs typeface="微软雅黑" panose="020B0503020204020204" charset="-122"/>
              </a:rPr>
              <a:t>2019</a:t>
            </a:r>
            <a:r>
              <a:rPr lang="zh-CN" sz="1400" b="1">
                <a:solidFill>
                  <a:srgbClr val="000000"/>
                </a:solidFill>
                <a:latin typeface="微软雅黑" panose="020B0503020204020204" charset="-122"/>
                <a:ea typeface="微软雅黑" panose="020B0503020204020204" charset="-122"/>
                <a:cs typeface="微软雅黑" panose="020B0503020204020204" charset="-122"/>
              </a:rPr>
              <a:t>·贵港）</a:t>
            </a:r>
            <a:r>
              <a:rPr lang="zh-CN" sz="1400" b="0">
                <a:latin typeface="微软雅黑" panose="020B0503020204020204" charset="-122"/>
                <a:ea typeface="微软雅黑" panose="020B0503020204020204" charset="-122"/>
                <a:cs typeface="微软雅黑" panose="020B0503020204020204" charset="-122"/>
              </a:rPr>
              <a:t>如图</a:t>
            </a:r>
            <a:r>
              <a:rPr lang="en-US" sz="1400" b="0">
                <a:latin typeface="微软雅黑" panose="020B0503020204020204" charset="-122"/>
                <a:ea typeface="微软雅黑" panose="020B0503020204020204" charset="-122"/>
                <a:cs typeface="微软雅黑" panose="020B0503020204020204" charset="-122"/>
              </a:rPr>
              <a:t>16</a:t>
            </a:r>
            <a:r>
              <a:rPr lang="zh-CN" sz="1400" b="0">
                <a:latin typeface="微软雅黑" panose="020B0503020204020204" charset="-122"/>
                <a:ea typeface="微软雅黑" panose="020B0503020204020204" charset="-122"/>
                <a:cs typeface="微软雅黑" panose="020B0503020204020204" charset="-122"/>
              </a:rPr>
              <a:t>甲所示，电源电压保持不变，</a:t>
            </a:r>
            <a:r>
              <a:rPr lang="en-US" sz="1400" b="0">
                <a:latin typeface="微软雅黑" panose="020B0503020204020204" charset="-122"/>
                <a:ea typeface="微软雅黑" panose="020B0503020204020204" charset="-122"/>
                <a:cs typeface="微软雅黑" panose="020B0503020204020204" charset="-122"/>
              </a:rPr>
              <a:t>R</a:t>
            </a:r>
            <a:r>
              <a:rPr lang="en-US" sz="1400" b="0" baseline="-25000">
                <a:latin typeface="微软雅黑" panose="020B0503020204020204" charset="-122"/>
                <a:ea typeface="微软雅黑" panose="020B0503020204020204" charset="-122"/>
                <a:cs typeface="微软雅黑" panose="020B0503020204020204" charset="-122"/>
              </a:rPr>
              <a:t>1</a:t>
            </a:r>
            <a:r>
              <a:rPr lang="zh-CN" sz="1400" b="0">
                <a:latin typeface="微软雅黑" panose="020B0503020204020204" charset="-122"/>
                <a:ea typeface="微软雅黑" panose="020B0503020204020204" charset="-122"/>
                <a:cs typeface="微软雅黑" panose="020B0503020204020204" charset="-122"/>
              </a:rPr>
              <a:t>是定值电阻，小灯泡</a:t>
            </a:r>
            <a:r>
              <a:rPr lang="en-US" sz="1400" b="0">
                <a:latin typeface="微软雅黑" panose="020B0503020204020204" charset="-122"/>
                <a:ea typeface="微软雅黑" panose="020B0503020204020204" charset="-122"/>
                <a:cs typeface="微软雅黑" panose="020B0503020204020204" charset="-122"/>
              </a:rPr>
              <a:t>L</a:t>
            </a:r>
            <a:r>
              <a:rPr lang="zh-CN" sz="1400" b="0">
                <a:latin typeface="微软雅黑" panose="020B0503020204020204" charset="-122"/>
                <a:ea typeface="微软雅黑" panose="020B0503020204020204" charset="-122"/>
                <a:cs typeface="微软雅黑" panose="020B0503020204020204" charset="-122"/>
              </a:rPr>
              <a:t>的额定电压是</a:t>
            </a:r>
            <a:r>
              <a:rPr lang="en-US" sz="1400" b="0">
                <a:latin typeface="微软雅黑" panose="020B0503020204020204" charset="-122"/>
                <a:ea typeface="微软雅黑" panose="020B0503020204020204" charset="-122"/>
                <a:cs typeface="微软雅黑" panose="020B0503020204020204" charset="-122"/>
              </a:rPr>
              <a:t>6V</a:t>
            </a:r>
            <a:r>
              <a:rPr lang="zh-CN" sz="1400" b="0">
                <a:latin typeface="微软雅黑" panose="020B0503020204020204" charset="-122"/>
                <a:ea typeface="微软雅黑" panose="020B0503020204020204" charset="-122"/>
                <a:cs typeface="微软雅黑" panose="020B0503020204020204" charset="-122"/>
              </a:rPr>
              <a:t>且灯丝电阻不随温度变化。当闭合开关</a:t>
            </a:r>
            <a:r>
              <a:rPr lang="en-US" sz="1400" b="0">
                <a:latin typeface="微软雅黑" panose="020B0503020204020204" charset="-122"/>
                <a:ea typeface="微软雅黑" panose="020B0503020204020204" charset="-122"/>
                <a:cs typeface="微软雅黑" panose="020B0503020204020204" charset="-122"/>
              </a:rPr>
              <a:t>S</a:t>
            </a:r>
            <a:r>
              <a:rPr lang="en-US" sz="1400" b="0" baseline="-25000">
                <a:latin typeface="微软雅黑" panose="020B0503020204020204" charset="-122"/>
                <a:ea typeface="微软雅黑" panose="020B0503020204020204" charset="-122"/>
                <a:cs typeface="微软雅黑" panose="020B0503020204020204" charset="-122"/>
              </a:rPr>
              <a:t>1</a:t>
            </a:r>
            <a:r>
              <a:rPr lang="zh-CN" sz="1400" b="0">
                <a:latin typeface="微软雅黑" panose="020B0503020204020204" charset="-122"/>
                <a:ea typeface="微软雅黑" panose="020B0503020204020204" charset="-122"/>
                <a:cs typeface="微软雅黑" panose="020B0503020204020204" charset="-122"/>
              </a:rPr>
              <a:t>、</a:t>
            </a:r>
            <a:r>
              <a:rPr lang="en-US" sz="1400" b="0">
                <a:latin typeface="微软雅黑" panose="020B0503020204020204" charset="-122"/>
                <a:ea typeface="微软雅黑" panose="020B0503020204020204" charset="-122"/>
                <a:cs typeface="微软雅黑" panose="020B0503020204020204" charset="-122"/>
              </a:rPr>
              <a:t>S</a:t>
            </a:r>
            <a:r>
              <a:rPr lang="en-US" sz="1400" b="0" baseline="-25000">
                <a:latin typeface="微软雅黑" panose="020B0503020204020204" charset="-122"/>
                <a:ea typeface="微软雅黑" panose="020B0503020204020204" charset="-122"/>
                <a:cs typeface="微软雅黑" panose="020B0503020204020204" charset="-122"/>
              </a:rPr>
              <a:t>3</a:t>
            </a:r>
            <a:r>
              <a:rPr lang="zh-CN" sz="1400" b="0">
                <a:latin typeface="微软雅黑" panose="020B0503020204020204" charset="-122"/>
                <a:ea typeface="微软雅黑" panose="020B0503020204020204" charset="-122"/>
                <a:cs typeface="微软雅黑" panose="020B0503020204020204" charset="-122"/>
              </a:rPr>
              <a:t>，断开开关</a:t>
            </a:r>
            <a:r>
              <a:rPr lang="en-US" sz="1400" b="0">
                <a:latin typeface="微软雅黑" panose="020B0503020204020204" charset="-122"/>
                <a:ea typeface="微软雅黑" panose="020B0503020204020204" charset="-122"/>
                <a:cs typeface="微软雅黑" panose="020B0503020204020204" charset="-122"/>
              </a:rPr>
              <a:t>S</a:t>
            </a:r>
            <a:r>
              <a:rPr lang="en-US" sz="1400" b="0" baseline="-2500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，调节滑动变阻器</a:t>
            </a:r>
            <a:r>
              <a:rPr lang="en-US" sz="1400" b="0">
                <a:latin typeface="微软雅黑" panose="020B0503020204020204" charset="-122"/>
                <a:ea typeface="微软雅黑" panose="020B0503020204020204" charset="-122"/>
                <a:cs typeface="微软雅黑" panose="020B0503020204020204" charset="-122"/>
              </a:rPr>
              <a:t>R</a:t>
            </a:r>
            <a:r>
              <a:rPr lang="en-US" sz="1400" b="0" baseline="-2500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的滑片，使电压表示数从</a:t>
            </a:r>
            <a:r>
              <a:rPr lang="en-US" sz="1400" b="0">
                <a:latin typeface="微软雅黑" panose="020B0503020204020204" charset="-122"/>
                <a:ea typeface="微软雅黑" panose="020B0503020204020204" charset="-122"/>
                <a:cs typeface="微软雅黑" panose="020B0503020204020204" charset="-122"/>
              </a:rPr>
              <a:t>1V</a:t>
            </a:r>
            <a:r>
              <a:rPr lang="zh-CN" sz="1400" b="0">
                <a:latin typeface="微软雅黑" panose="020B0503020204020204" charset="-122"/>
                <a:ea typeface="微软雅黑" panose="020B0503020204020204" charset="-122"/>
                <a:cs typeface="微软雅黑" panose="020B0503020204020204" charset="-122"/>
              </a:rPr>
              <a:t>变为</a:t>
            </a:r>
            <a:r>
              <a:rPr lang="en-US" sz="1400" b="0">
                <a:latin typeface="微软雅黑" panose="020B0503020204020204" charset="-122"/>
                <a:ea typeface="微软雅黑" panose="020B0503020204020204" charset="-122"/>
                <a:cs typeface="微软雅黑" panose="020B0503020204020204" charset="-122"/>
              </a:rPr>
              <a:t>3V</a:t>
            </a:r>
            <a:r>
              <a:rPr lang="zh-CN" sz="1400" b="0">
                <a:latin typeface="微软雅黑" panose="020B0503020204020204" charset="-122"/>
                <a:ea typeface="微软雅黑" panose="020B0503020204020204" charset="-122"/>
                <a:cs typeface="微软雅黑" panose="020B0503020204020204" charset="-122"/>
              </a:rPr>
              <a:t>的过程中，电路总功率变化了</a:t>
            </a:r>
            <a:r>
              <a:rPr lang="en-US" sz="1400" b="0">
                <a:latin typeface="微软雅黑" panose="020B0503020204020204" charset="-122"/>
                <a:ea typeface="微软雅黑" panose="020B0503020204020204" charset="-122"/>
                <a:cs typeface="微软雅黑" panose="020B0503020204020204" charset="-122"/>
              </a:rPr>
              <a:t>3.6W</a:t>
            </a:r>
            <a:r>
              <a:rPr lang="zh-CN" sz="1400" b="0">
                <a:latin typeface="微软雅黑" panose="020B0503020204020204" charset="-122"/>
                <a:ea typeface="微软雅黑" panose="020B0503020204020204" charset="-122"/>
                <a:cs typeface="微软雅黑" panose="020B0503020204020204" charset="-122"/>
              </a:rPr>
              <a:t>，其中电压表示数为</a:t>
            </a:r>
            <a:r>
              <a:rPr lang="en-US" sz="1400" b="0">
                <a:latin typeface="微软雅黑" panose="020B0503020204020204" charset="-122"/>
                <a:ea typeface="微软雅黑" panose="020B0503020204020204" charset="-122"/>
                <a:cs typeface="微软雅黑" panose="020B0503020204020204" charset="-122"/>
              </a:rPr>
              <a:t>3V</a:t>
            </a:r>
            <a:r>
              <a:rPr lang="zh-CN" sz="1400" b="0">
                <a:latin typeface="微软雅黑" panose="020B0503020204020204" charset="-122"/>
                <a:ea typeface="微软雅黑" panose="020B0503020204020204" charset="-122"/>
                <a:cs typeface="微软雅黑" panose="020B0503020204020204" charset="-122"/>
              </a:rPr>
              <a:t>时，电流表示数为</a:t>
            </a:r>
            <a:r>
              <a:rPr lang="en-US" sz="1400" b="0">
                <a:latin typeface="微软雅黑" panose="020B0503020204020204" charset="-122"/>
                <a:ea typeface="微软雅黑" panose="020B0503020204020204" charset="-122"/>
                <a:cs typeface="微软雅黑" panose="020B0503020204020204" charset="-122"/>
              </a:rPr>
              <a:t>0.3A</a:t>
            </a:r>
            <a:r>
              <a:rPr lang="zh-CN" sz="1400" b="0">
                <a:latin typeface="微软雅黑" panose="020B0503020204020204" charset="-122"/>
                <a:ea typeface="微软雅黑" panose="020B0503020204020204" charset="-122"/>
                <a:cs typeface="微软雅黑" panose="020B0503020204020204" charset="-122"/>
              </a:rPr>
              <a:t>；滑动变阻器</a:t>
            </a:r>
            <a:r>
              <a:rPr lang="en-US" sz="1400" b="0">
                <a:latin typeface="微软雅黑" panose="020B0503020204020204" charset="-122"/>
                <a:ea typeface="微软雅黑" panose="020B0503020204020204" charset="-122"/>
                <a:cs typeface="微软雅黑" panose="020B0503020204020204" charset="-122"/>
              </a:rPr>
              <a:t>R</a:t>
            </a:r>
            <a:r>
              <a:rPr lang="en-US" sz="1400" b="0" baseline="-2500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的电功率</a:t>
            </a:r>
            <a:r>
              <a:rPr lang="en-US" sz="1400" b="0">
                <a:latin typeface="微软雅黑" panose="020B0503020204020204" charset="-122"/>
                <a:ea typeface="微软雅黑" panose="020B0503020204020204" charset="-122"/>
                <a:cs typeface="微软雅黑" panose="020B0503020204020204" charset="-122"/>
              </a:rPr>
              <a:t>P</a:t>
            </a:r>
            <a:r>
              <a:rPr lang="en-US" sz="1400" b="0" baseline="-2500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与电压表示数</a:t>
            </a:r>
            <a:r>
              <a:rPr lang="en-US" sz="1400" b="0">
                <a:latin typeface="微软雅黑" panose="020B0503020204020204" charset="-122"/>
                <a:ea typeface="微软雅黑" panose="020B0503020204020204" charset="-122"/>
                <a:cs typeface="微软雅黑" panose="020B0503020204020204" charset="-122"/>
              </a:rPr>
              <a:t>U</a:t>
            </a:r>
            <a:r>
              <a:rPr lang="en-US" sz="1400" b="0" baseline="-25000">
                <a:latin typeface="微软雅黑" panose="020B0503020204020204" charset="-122"/>
                <a:ea typeface="微软雅黑" panose="020B0503020204020204" charset="-122"/>
                <a:cs typeface="微软雅黑" panose="020B0503020204020204" charset="-122"/>
              </a:rPr>
              <a:t>1</a:t>
            </a:r>
            <a:r>
              <a:rPr lang="zh-CN" sz="1400" b="0">
                <a:latin typeface="微软雅黑" panose="020B0503020204020204" charset="-122"/>
                <a:ea typeface="微软雅黑" panose="020B0503020204020204" charset="-122"/>
                <a:cs typeface="微软雅黑" panose="020B0503020204020204" charset="-122"/>
              </a:rPr>
              <a:t>的关系如图</a:t>
            </a:r>
            <a:r>
              <a:rPr lang="en-US" sz="1400" b="0">
                <a:latin typeface="微软雅黑" panose="020B0503020204020204" charset="-122"/>
                <a:ea typeface="微软雅黑" panose="020B0503020204020204" charset="-122"/>
                <a:cs typeface="微软雅黑" panose="020B0503020204020204" charset="-122"/>
              </a:rPr>
              <a:t>16</a:t>
            </a:r>
            <a:r>
              <a:rPr lang="zh-CN" sz="1400" b="0">
                <a:latin typeface="微软雅黑" panose="020B0503020204020204" charset="-122"/>
                <a:ea typeface="微软雅黑" panose="020B0503020204020204" charset="-122"/>
                <a:cs typeface="微软雅黑" panose="020B0503020204020204" charset="-122"/>
              </a:rPr>
              <a:t>乙所示，滑动变阻器</a:t>
            </a:r>
            <a:r>
              <a:rPr lang="en-US" sz="1400" b="0">
                <a:latin typeface="微软雅黑" panose="020B0503020204020204" charset="-122"/>
                <a:ea typeface="微软雅黑" panose="020B0503020204020204" charset="-122"/>
                <a:cs typeface="微软雅黑" panose="020B0503020204020204" charset="-122"/>
              </a:rPr>
              <a:t>R</a:t>
            </a:r>
            <a:r>
              <a:rPr lang="en-US" sz="1400" b="0" baseline="-2500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的滑片在</a:t>
            </a:r>
            <a:r>
              <a:rPr lang="en-US" sz="1400" b="0">
                <a:latin typeface="微软雅黑" panose="020B0503020204020204" charset="-122"/>
                <a:ea typeface="微软雅黑" panose="020B0503020204020204" charset="-122"/>
                <a:cs typeface="微软雅黑" panose="020B0503020204020204" charset="-122"/>
              </a:rPr>
              <a:t>a</a:t>
            </a:r>
            <a:r>
              <a:rPr lang="zh-CN" sz="1400" b="0">
                <a:latin typeface="微软雅黑" panose="020B0503020204020204" charset="-122"/>
                <a:ea typeface="微软雅黑" panose="020B0503020204020204" charset="-122"/>
                <a:cs typeface="微软雅黑" panose="020B0503020204020204" charset="-122"/>
              </a:rPr>
              <a:t>点、</a:t>
            </a:r>
          </a:p>
          <a:p>
            <a:pPr marL="0" indent="0" algn="l" eaLnBrk="1" fontAlgn="auto" latinLnBrk="0" hangingPunct="1">
              <a:lnSpc>
                <a:spcPct val="150000"/>
              </a:lnSpc>
            </a:pPr>
            <a:r>
              <a:rPr lang="en-US" sz="1400" b="0">
                <a:latin typeface="微软雅黑" panose="020B0503020204020204" charset="-122"/>
                <a:ea typeface="微软雅黑" panose="020B0503020204020204" charset="-122"/>
                <a:cs typeface="微软雅黑" panose="020B0503020204020204" charset="-122"/>
              </a:rPr>
              <a:t>b</a:t>
            </a:r>
            <a:r>
              <a:rPr lang="zh-CN" sz="1400" b="0">
                <a:latin typeface="微软雅黑" panose="020B0503020204020204" charset="-122"/>
                <a:ea typeface="微软雅黑" panose="020B0503020204020204" charset="-122"/>
                <a:cs typeface="微软雅黑" panose="020B0503020204020204" charset="-122"/>
              </a:rPr>
              <a:t>点时，对应电压表示数为</a:t>
            </a:r>
            <a:r>
              <a:rPr lang="en-US" sz="1400" b="0">
                <a:latin typeface="微软雅黑" panose="020B0503020204020204" charset="-122"/>
                <a:ea typeface="微软雅黑" panose="020B0503020204020204" charset="-122"/>
                <a:cs typeface="微软雅黑" panose="020B0503020204020204" charset="-122"/>
              </a:rPr>
              <a:t>U</a:t>
            </a:r>
            <a:r>
              <a:rPr lang="en-US" sz="1400" b="0" baseline="-25000">
                <a:latin typeface="微软雅黑" panose="020B0503020204020204" charset="-122"/>
                <a:ea typeface="微软雅黑" panose="020B0503020204020204" charset="-122"/>
                <a:cs typeface="微软雅黑" panose="020B0503020204020204" charset="-122"/>
              </a:rPr>
              <a:t>a</a:t>
            </a:r>
            <a:r>
              <a:rPr lang="zh-CN" sz="1400" b="0">
                <a:latin typeface="微软雅黑" panose="020B0503020204020204" charset="-122"/>
                <a:ea typeface="微软雅黑" panose="020B0503020204020204" charset="-122"/>
                <a:cs typeface="微软雅黑" panose="020B0503020204020204" charset="-122"/>
              </a:rPr>
              <a:t>、</a:t>
            </a:r>
            <a:r>
              <a:rPr lang="en-US" sz="1400" b="0">
                <a:latin typeface="微软雅黑" panose="020B0503020204020204" charset="-122"/>
                <a:ea typeface="微软雅黑" panose="020B0503020204020204" charset="-122"/>
                <a:cs typeface="微软雅黑" panose="020B0503020204020204" charset="-122"/>
              </a:rPr>
              <a:t>U</a:t>
            </a:r>
            <a:r>
              <a:rPr lang="en-US" sz="1400" b="0" baseline="-25000">
                <a:latin typeface="微软雅黑" panose="020B0503020204020204" charset="-122"/>
                <a:ea typeface="微软雅黑" panose="020B0503020204020204" charset="-122"/>
                <a:cs typeface="微软雅黑" panose="020B0503020204020204" charset="-122"/>
              </a:rPr>
              <a:t>b</a:t>
            </a:r>
            <a:r>
              <a:rPr lang="zh-CN" sz="1400" b="0">
                <a:latin typeface="微软雅黑" panose="020B0503020204020204" charset="-122"/>
                <a:ea typeface="微软雅黑" panose="020B0503020204020204" charset="-122"/>
                <a:cs typeface="微软雅黑" panose="020B0503020204020204" charset="-122"/>
              </a:rPr>
              <a:t>，且</a:t>
            </a:r>
            <a:r>
              <a:rPr lang="en-US" sz="1400" b="0">
                <a:latin typeface="微软雅黑" panose="020B0503020204020204" charset="-122"/>
                <a:ea typeface="微软雅黑" panose="020B0503020204020204" charset="-122"/>
                <a:cs typeface="微软雅黑" panose="020B0503020204020204" charset="-122"/>
              </a:rPr>
              <a:t>U</a:t>
            </a:r>
            <a:r>
              <a:rPr lang="en-US" sz="1400" b="0" baseline="-25000">
                <a:latin typeface="微软雅黑" panose="020B0503020204020204" charset="-122"/>
                <a:ea typeface="微软雅黑" panose="020B0503020204020204" charset="-122"/>
                <a:cs typeface="微软雅黑" panose="020B0503020204020204" charset="-122"/>
              </a:rPr>
              <a:t>b</a:t>
            </a:r>
            <a:r>
              <a:rPr lang="en-US" sz="1400" b="0">
                <a:latin typeface="微软雅黑" panose="020B0503020204020204" charset="-122"/>
                <a:ea typeface="微软雅黑" panose="020B0503020204020204" charset="-122"/>
                <a:cs typeface="微软雅黑" panose="020B0503020204020204" charset="-122"/>
              </a:rPr>
              <a:t>=8U</a:t>
            </a:r>
            <a:r>
              <a:rPr lang="en-US" sz="1400" b="0" baseline="-25000">
                <a:latin typeface="微软雅黑" panose="020B0503020204020204" charset="-122"/>
                <a:ea typeface="微软雅黑" panose="020B0503020204020204" charset="-122"/>
                <a:cs typeface="微软雅黑" panose="020B0503020204020204" charset="-122"/>
              </a:rPr>
              <a:t>a</a:t>
            </a:r>
            <a:r>
              <a:rPr lang="zh-CN" sz="1400" b="0">
                <a:latin typeface="微软雅黑" panose="020B0503020204020204" charset="-122"/>
                <a:ea typeface="微软雅黑" panose="020B0503020204020204" charset="-122"/>
                <a:cs typeface="微软雅黑" panose="020B0503020204020204" charset="-122"/>
              </a:rPr>
              <a:t>。求：</a:t>
            </a:r>
          </a:p>
          <a:p>
            <a:pPr marL="0" indent="0" algn="l" eaLnBrk="1" fontAlgn="auto" latinLnBrk="0" hangingPunct="1">
              <a:lnSpc>
                <a:spcPct val="150000"/>
              </a:lnSpc>
            </a:pPr>
            <a:r>
              <a:rPr lang="zh-CN" sz="1400" b="0">
                <a:latin typeface="微软雅黑" panose="020B0503020204020204" charset="-122"/>
                <a:ea typeface="微软雅黑" panose="020B0503020204020204" charset="-122"/>
                <a:cs typeface="微软雅黑" panose="020B0503020204020204" charset="-122"/>
              </a:rPr>
              <a:t>（</a:t>
            </a:r>
            <a:r>
              <a:rPr lang="en-US" sz="1400" b="0">
                <a:latin typeface="微软雅黑" panose="020B0503020204020204" charset="-122"/>
                <a:ea typeface="微软雅黑" panose="020B0503020204020204" charset="-122"/>
                <a:cs typeface="微软雅黑" panose="020B0503020204020204" charset="-122"/>
              </a:rPr>
              <a:t>1</a:t>
            </a:r>
            <a:r>
              <a:rPr lang="zh-CN" sz="1400" b="0">
                <a:latin typeface="微软雅黑" panose="020B0503020204020204" charset="-122"/>
                <a:ea typeface="微软雅黑" panose="020B0503020204020204" charset="-122"/>
                <a:cs typeface="微软雅黑" panose="020B0503020204020204" charset="-122"/>
              </a:rPr>
              <a:t>）定值电阻</a:t>
            </a:r>
            <a:r>
              <a:rPr lang="en-US" sz="1400" b="0">
                <a:latin typeface="微软雅黑" panose="020B0503020204020204" charset="-122"/>
                <a:ea typeface="微软雅黑" panose="020B0503020204020204" charset="-122"/>
                <a:cs typeface="微软雅黑" panose="020B0503020204020204" charset="-122"/>
              </a:rPr>
              <a:t>R</a:t>
            </a:r>
            <a:r>
              <a:rPr lang="en-US" sz="1400" b="0" baseline="-25000">
                <a:latin typeface="微软雅黑" panose="020B0503020204020204" charset="-122"/>
                <a:ea typeface="微软雅黑" panose="020B0503020204020204" charset="-122"/>
                <a:cs typeface="微软雅黑" panose="020B0503020204020204" charset="-122"/>
              </a:rPr>
              <a:t>1</a:t>
            </a:r>
            <a:r>
              <a:rPr lang="zh-CN" sz="1400" b="0">
                <a:latin typeface="微软雅黑" panose="020B0503020204020204" charset="-122"/>
                <a:ea typeface="微软雅黑" panose="020B0503020204020204" charset="-122"/>
                <a:cs typeface="微软雅黑" panose="020B0503020204020204" charset="-122"/>
              </a:rPr>
              <a:t>的阻值。</a:t>
            </a:r>
          </a:p>
          <a:p>
            <a:pPr marL="0" indent="0" algn="l" eaLnBrk="1" fontAlgn="auto" latinLnBrk="0" hangingPunct="1">
              <a:lnSpc>
                <a:spcPct val="150000"/>
              </a:lnSpc>
            </a:pPr>
            <a:r>
              <a:rPr lang="zh-CN" sz="1400" b="0">
                <a:latin typeface="微软雅黑" panose="020B0503020204020204" charset="-122"/>
                <a:ea typeface="微软雅黑" panose="020B0503020204020204" charset="-122"/>
                <a:cs typeface="微软雅黑" panose="020B0503020204020204" charset="-122"/>
              </a:rPr>
              <a:t>（</a:t>
            </a:r>
            <a:r>
              <a:rPr lang="en-US" sz="1400" b="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）电源电压。</a:t>
            </a:r>
          </a:p>
          <a:p>
            <a:pPr marL="0" indent="0" algn="l" eaLnBrk="1" fontAlgn="auto" latinLnBrk="0" hangingPunct="1">
              <a:lnSpc>
                <a:spcPct val="150000"/>
              </a:lnSpc>
            </a:pPr>
            <a:r>
              <a:rPr lang="zh-CN" sz="1400" b="0">
                <a:latin typeface="微软雅黑" panose="020B0503020204020204" charset="-122"/>
                <a:ea typeface="微软雅黑" panose="020B0503020204020204" charset="-122"/>
                <a:cs typeface="微软雅黑" panose="020B0503020204020204" charset="-122"/>
              </a:rPr>
              <a:t>（</a:t>
            </a:r>
            <a:r>
              <a:rPr lang="en-US" sz="1400" b="0">
                <a:latin typeface="微软雅黑" panose="020B0503020204020204" charset="-122"/>
                <a:ea typeface="微软雅黑" panose="020B0503020204020204" charset="-122"/>
                <a:cs typeface="微软雅黑" panose="020B0503020204020204" charset="-122"/>
              </a:rPr>
              <a:t>3</a:t>
            </a:r>
            <a:r>
              <a:rPr lang="zh-CN" sz="1400" b="0">
                <a:latin typeface="微软雅黑" panose="020B0503020204020204" charset="-122"/>
                <a:ea typeface="微软雅黑" panose="020B0503020204020204" charset="-122"/>
                <a:cs typeface="微软雅黑" panose="020B0503020204020204" charset="-122"/>
              </a:rPr>
              <a:t>）滑动变阻器</a:t>
            </a:r>
            <a:r>
              <a:rPr lang="en-US" sz="1400" b="0">
                <a:latin typeface="微软雅黑" panose="020B0503020204020204" charset="-122"/>
                <a:ea typeface="微软雅黑" panose="020B0503020204020204" charset="-122"/>
                <a:cs typeface="微软雅黑" panose="020B0503020204020204" charset="-122"/>
              </a:rPr>
              <a:t>R</a:t>
            </a:r>
            <a:r>
              <a:rPr lang="en-US" sz="1400" b="0" baseline="-2500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的滑片从</a:t>
            </a:r>
            <a:r>
              <a:rPr lang="en-US" sz="1400" b="0">
                <a:latin typeface="微软雅黑" panose="020B0503020204020204" charset="-122"/>
                <a:ea typeface="微软雅黑" panose="020B0503020204020204" charset="-122"/>
                <a:cs typeface="微软雅黑" panose="020B0503020204020204" charset="-122"/>
              </a:rPr>
              <a:t>a</a:t>
            </a:r>
            <a:r>
              <a:rPr lang="zh-CN" sz="1400" b="0">
                <a:latin typeface="微软雅黑" panose="020B0503020204020204" charset="-122"/>
                <a:ea typeface="微软雅黑" panose="020B0503020204020204" charset="-122"/>
                <a:cs typeface="微软雅黑" panose="020B0503020204020204" charset="-122"/>
              </a:rPr>
              <a:t>点滑到</a:t>
            </a:r>
            <a:r>
              <a:rPr lang="en-US" sz="1400" b="0">
                <a:latin typeface="微软雅黑" panose="020B0503020204020204" charset="-122"/>
                <a:ea typeface="微软雅黑" panose="020B0503020204020204" charset="-122"/>
                <a:cs typeface="微软雅黑" panose="020B0503020204020204" charset="-122"/>
              </a:rPr>
              <a:t>b</a:t>
            </a:r>
            <a:r>
              <a:rPr lang="zh-CN" sz="1400" b="0">
                <a:latin typeface="微软雅黑" panose="020B0503020204020204" charset="-122"/>
                <a:ea typeface="微软雅黑" panose="020B0503020204020204" charset="-122"/>
                <a:cs typeface="微软雅黑" panose="020B0503020204020204" charset="-122"/>
              </a:rPr>
              <a:t>点过程中，</a:t>
            </a:r>
            <a:r>
              <a:rPr lang="en-US" sz="1400" b="0">
                <a:latin typeface="微软雅黑" panose="020B0503020204020204" charset="-122"/>
                <a:ea typeface="微软雅黑" panose="020B0503020204020204" charset="-122"/>
                <a:cs typeface="微软雅黑" panose="020B0503020204020204" charset="-122"/>
              </a:rPr>
              <a:t>R</a:t>
            </a:r>
            <a:r>
              <a:rPr lang="en-US" sz="1400" b="0" baseline="-2500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接入电路的阻值范围。</a:t>
            </a:r>
          </a:p>
          <a:p>
            <a:pPr marL="0" indent="0" algn="l" eaLnBrk="1" fontAlgn="auto" latinLnBrk="0" hangingPunct="1">
              <a:lnSpc>
                <a:spcPct val="150000"/>
              </a:lnSpc>
            </a:pPr>
            <a:r>
              <a:rPr lang="zh-CN" sz="1400" b="0">
                <a:latin typeface="微软雅黑" panose="020B0503020204020204" charset="-122"/>
                <a:ea typeface="微软雅黑" panose="020B0503020204020204" charset="-122"/>
                <a:cs typeface="微软雅黑" panose="020B0503020204020204" charset="-122"/>
              </a:rPr>
              <a:t>（</a:t>
            </a:r>
            <a:r>
              <a:rPr lang="en-US" sz="1400" b="0">
                <a:latin typeface="微软雅黑" panose="020B0503020204020204" charset="-122"/>
                <a:ea typeface="微软雅黑" panose="020B0503020204020204" charset="-122"/>
                <a:cs typeface="微软雅黑" panose="020B0503020204020204" charset="-122"/>
              </a:rPr>
              <a:t>4</a:t>
            </a:r>
            <a:r>
              <a:rPr lang="zh-CN" sz="1400" b="0">
                <a:latin typeface="微软雅黑" panose="020B0503020204020204" charset="-122"/>
                <a:ea typeface="微软雅黑" panose="020B0503020204020204" charset="-122"/>
                <a:cs typeface="微软雅黑" panose="020B0503020204020204" charset="-122"/>
              </a:rPr>
              <a:t>）当闭合开关</a:t>
            </a:r>
            <a:r>
              <a:rPr lang="en-US" sz="1400" b="0">
                <a:latin typeface="微软雅黑" panose="020B0503020204020204" charset="-122"/>
                <a:ea typeface="微软雅黑" panose="020B0503020204020204" charset="-122"/>
                <a:cs typeface="微软雅黑" panose="020B0503020204020204" charset="-122"/>
              </a:rPr>
              <a:t>S</a:t>
            </a:r>
            <a:r>
              <a:rPr lang="en-US" sz="1400" b="0" baseline="-25000">
                <a:latin typeface="微软雅黑" panose="020B0503020204020204" charset="-122"/>
                <a:ea typeface="微软雅黑" panose="020B0503020204020204" charset="-122"/>
                <a:cs typeface="微软雅黑" panose="020B0503020204020204" charset="-122"/>
              </a:rPr>
              <a:t>1</a:t>
            </a:r>
            <a:r>
              <a:rPr lang="zh-CN" sz="1400" b="0">
                <a:latin typeface="微软雅黑" panose="020B0503020204020204" charset="-122"/>
                <a:ea typeface="微软雅黑" panose="020B0503020204020204" charset="-122"/>
                <a:cs typeface="微软雅黑" panose="020B0503020204020204" charset="-122"/>
              </a:rPr>
              <a:t>、</a:t>
            </a:r>
            <a:r>
              <a:rPr lang="en-US" sz="1400" b="0">
                <a:latin typeface="微软雅黑" panose="020B0503020204020204" charset="-122"/>
                <a:ea typeface="微软雅黑" panose="020B0503020204020204" charset="-122"/>
                <a:cs typeface="微软雅黑" panose="020B0503020204020204" charset="-122"/>
              </a:rPr>
              <a:t>S</a:t>
            </a:r>
            <a:r>
              <a:rPr lang="en-US" sz="1400" b="0" baseline="-2500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，断开开关</a:t>
            </a:r>
            <a:r>
              <a:rPr lang="en-US" sz="1400" b="0">
                <a:latin typeface="微软雅黑" panose="020B0503020204020204" charset="-122"/>
                <a:ea typeface="微软雅黑" panose="020B0503020204020204" charset="-122"/>
                <a:cs typeface="微软雅黑" panose="020B0503020204020204" charset="-122"/>
              </a:rPr>
              <a:t>S</a:t>
            </a:r>
            <a:r>
              <a:rPr lang="en-US" sz="1400" b="0" baseline="-25000">
                <a:latin typeface="微软雅黑" panose="020B0503020204020204" charset="-122"/>
                <a:ea typeface="微软雅黑" panose="020B0503020204020204" charset="-122"/>
                <a:cs typeface="微软雅黑" panose="020B0503020204020204" charset="-122"/>
              </a:rPr>
              <a:t>3</a:t>
            </a:r>
            <a:r>
              <a:rPr lang="zh-CN" sz="1400" b="0">
                <a:latin typeface="微软雅黑" panose="020B0503020204020204" charset="-122"/>
                <a:ea typeface="微软雅黑" panose="020B0503020204020204" charset="-122"/>
                <a:cs typeface="微软雅黑" panose="020B0503020204020204" charset="-122"/>
              </a:rPr>
              <a:t>，滑动变阻器</a:t>
            </a:r>
            <a:r>
              <a:rPr lang="en-US" sz="1400" b="0">
                <a:latin typeface="微软雅黑" panose="020B0503020204020204" charset="-122"/>
                <a:ea typeface="微软雅黑" panose="020B0503020204020204" charset="-122"/>
                <a:cs typeface="微软雅黑" panose="020B0503020204020204" charset="-122"/>
              </a:rPr>
              <a:t>R</a:t>
            </a:r>
            <a:r>
              <a:rPr lang="en-US" sz="1400" b="0" baseline="-25000">
                <a:latin typeface="微软雅黑" panose="020B0503020204020204" charset="-122"/>
                <a:ea typeface="微软雅黑" panose="020B0503020204020204" charset="-122"/>
                <a:cs typeface="微软雅黑" panose="020B0503020204020204" charset="-122"/>
              </a:rPr>
              <a:t>2</a:t>
            </a:r>
            <a:r>
              <a:rPr lang="zh-CN" sz="1400" b="0">
                <a:latin typeface="微软雅黑" panose="020B0503020204020204" charset="-122"/>
                <a:ea typeface="微软雅黑" panose="020B0503020204020204" charset="-122"/>
                <a:cs typeface="微软雅黑" panose="020B0503020204020204" charset="-122"/>
              </a:rPr>
              <a:t>的滑片在中点时，小灯泡L恰好正常发光，其电功率为</a:t>
            </a:r>
            <a:r>
              <a:rPr lang="en-US" sz="1400" b="0">
                <a:latin typeface="微软雅黑" panose="020B0503020204020204" charset="-122"/>
                <a:ea typeface="微软雅黑" panose="020B0503020204020204" charset="-122"/>
                <a:cs typeface="微软雅黑" panose="020B0503020204020204" charset="-122"/>
              </a:rPr>
              <a:t>P</a:t>
            </a:r>
            <a:r>
              <a:rPr lang="en-US" sz="1400" b="0" baseline="-25000">
                <a:latin typeface="微软雅黑" panose="020B0503020204020204" charset="-122"/>
                <a:ea typeface="微软雅黑" panose="020B0503020204020204" charset="-122"/>
                <a:cs typeface="微软雅黑" panose="020B0503020204020204" charset="-122"/>
              </a:rPr>
              <a:t>L</a:t>
            </a:r>
            <a:r>
              <a:rPr lang="zh-CN" sz="1400" b="0">
                <a:latin typeface="微软雅黑" panose="020B0503020204020204" charset="-122"/>
                <a:ea typeface="微软雅黑" panose="020B0503020204020204" charset="-122"/>
                <a:cs typeface="微软雅黑" panose="020B0503020204020204" charset="-122"/>
              </a:rPr>
              <a:t>；当滑动变阻器的滑片在阻值最大处时，小灯泡L的电功率为</a:t>
            </a:r>
            <a:r>
              <a:rPr lang="en-US" sz="1400" b="0">
                <a:latin typeface="微软雅黑" panose="020B0503020204020204" charset="-122"/>
                <a:ea typeface="微软雅黑" panose="020B0503020204020204" charset="-122"/>
                <a:cs typeface="微软雅黑" panose="020B0503020204020204" charset="-122"/>
              </a:rPr>
              <a:t>P'</a:t>
            </a:r>
            <a:r>
              <a:rPr lang="en-US" sz="1400" b="0" baseline="-25000">
                <a:latin typeface="微软雅黑" panose="020B0503020204020204" charset="-122"/>
                <a:ea typeface="微软雅黑" panose="020B0503020204020204" charset="-122"/>
                <a:cs typeface="微软雅黑" panose="020B0503020204020204" charset="-122"/>
              </a:rPr>
              <a:t>L</a:t>
            </a:r>
            <a:r>
              <a:rPr lang="zh-CN" sz="1400" b="0">
                <a:latin typeface="微软雅黑" panose="020B0503020204020204" charset="-122"/>
                <a:ea typeface="微软雅黑" panose="020B0503020204020204" charset="-122"/>
                <a:cs typeface="微软雅黑" panose="020B0503020204020204" charset="-122"/>
              </a:rPr>
              <a:t>。则</a:t>
            </a:r>
            <a:r>
              <a:rPr lang="en-US" sz="1400" b="0">
                <a:latin typeface="微软雅黑" panose="020B0503020204020204" charset="-122"/>
                <a:ea typeface="微软雅黑" panose="020B0503020204020204" charset="-122"/>
                <a:cs typeface="微软雅黑" panose="020B0503020204020204" charset="-122"/>
              </a:rPr>
              <a:t>P</a:t>
            </a:r>
            <a:r>
              <a:rPr lang="en-US" sz="1400" b="0" baseline="-25000">
                <a:latin typeface="微软雅黑" panose="020B0503020204020204" charset="-122"/>
                <a:ea typeface="微软雅黑" panose="020B0503020204020204" charset="-122"/>
                <a:cs typeface="微软雅黑" panose="020B0503020204020204" charset="-122"/>
              </a:rPr>
              <a:t>L</a:t>
            </a:r>
            <a:r>
              <a:rPr lang="zh-CN" sz="1400" b="0">
                <a:latin typeface="微软雅黑" panose="020B0503020204020204" charset="-122"/>
                <a:ea typeface="微软雅黑" panose="020B0503020204020204" charset="-122"/>
                <a:cs typeface="微软雅黑" panose="020B0503020204020204" charset="-122"/>
              </a:rPr>
              <a:t>与</a:t>
            </a:r>
            <a:r>
              <a:rPr lang="en-US" sz="1400" b="0">
                <a:latin typeface="微软雅黑" panose="020B0503020204020204" charset="-122"/>
                <a:ea typeface="微软雅黑" panose="020B0503020204020204" charset="-122"/>
                <a:cs typeface="微软雅黑" panose="020B0503020204020204" charset="-122"/>
              </a:rPr>
              <a:t>P'</a:t>
            </a:r>
            <a:r>
              <a:rPr lang="en-US" sz="1400" b="0" baseline="-25000">
                <a:latin typeface="微软雅黑" panose="020B0503020204020204" charset="-122"/>
                <a:ea typeface="微软雅黑" panose="020B0503020204020204" charset="-122"/>
                <a:cs typeface="微软雅黑" panose="020B0503020204020204" charset="-122"/>
              </a:rPr>
              <a:t>L</a:t>
            </a:r>
            <a:r>
              <a:rPr lang="zh-CN" sz="1400" b="0">
                <a:latin typeface="微软雅黑" panose="020B0503020204020204" charset="-122"/>
                <a:ea typeface="微软雅黑" panose="020B0503020204020204" charset="-122"/>
                <a:cs typeface="微软雅黑" panose="020B0503020204020204" charset="-122"/>
              </a:rPr>
              <a:t>之比是多少？</a:t>
            </a:r>
            <a:endParaRPr lang="zh-CN" altLang="en-US" sz="1400">
              <a:latin typeface="微软雅黑" panose="020B0503020204020204" charset="-122"/>
              <a:ea typeface="微软雅黑" panose="020B0503020204020204" charset="-122"/>
              <a:cs typeface="微软雅黑" panose="020B0503020204020204" charset="-122"/>
            </a:endParaRPr>
          </a:p>
        </p:txBody>
      </p:sp>
      <p:pic>
        <p:nvPicPr>
          <p:cNvPr id="11" name="图片 879" descr="wps1"/>
          <p:cNvPicPr>
            <a:picLocks noChangeAspect="1"/>
          </p:cNvPicPr>
          <p:nvPr/>
        </p:nvPicPr>
        <p:blipFill>
          <a:blip r:embed="rId3"/>
          <a:stretch>
            <a:fillRect/>
          </a:stretch>
        </p:blipFill>
        <p:spPr>
          <a:xfrm>
            <a:off x="6158865" y="2114055"/>
            <a:ext cx="2781300" cy="1297970"/>
          </a:xfrm>
          <a:prstGeom prst="rect">
            <a:avLst/>
          </a:prstGeom>
          <a:noFill/>
          <a:ln w="9525">
            <a:noFill/>
          </a:ln>
        </p:spPr>
      </p:pic>
      <p:sp>
        <p:nvSpPr>
          <p:cNvPr id="3" name="文本框 2"/>
          <p:cNvSpPr txBox="1"/>
          <p:nvPr/>
        </p:nvSpPr>
        <p:spPr>
          <a:xfrm>
            <a:off x="1757045" y="3019261"/>
            <a:ext cx="472243"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18V</a:t>
            </a:r>
          </a:p>
        </p:txBody>
      </p:sp>
      <p:sp>
        <p:nvSpPr>
          <p:cNvPr id="4" name="文本框 3"/>
          <p:cNvSpPr txBox="1"/>
          <p:nvPr/>
        </p:nvSpPr>
        <p:spPr>
          <a:xfrm>
            <a:off x="4511040" y="3075279"/>
            <a:ext cx="1232067"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1.25Ω~80Ω</a:t>
            </a:r>
          </a:p>
        </p:txBody>
      </p:sp>
      <p:sp>
        <p:nvSpPr>
          <p:cNvPr id="9" name="文本框 8"/>
          <p:cNvSpPr txBox="1"/>
          <p:nvPr/>
        </p:nvSpPr>
        <p:spPr>
          <a:xfrm>
            <a:off x="7223760" y="3995125"/>
            <a:ext cx="658191"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25</a:t>
            </a: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9</a:t>
            </a:r>
          </a:p>
        </p:txBody>
      </p:sp>
    </p:spTree>
    <p:extLst>
      <p:ext uri="{BB962C8B-B14F-4D97-AF65-F5344CB8AC3E}">
        <p14:creationId xmlns:p14="http://schemas.microsoft.com/office/powerpoint/2010/main" val="113875167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37045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2" name="文本框 11"/>
          <p:cNvSpPr txBox="1"/>
          <p:nvPr/>
        </p:nvSpPr>
        <p:spPr>
          <a:xfrm>
            <a:off x="283845" y="1000691"/>
            <a:ext cx="8746490" cy="3423483"/>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1.</a:t>
            </a:r>
            <a:r>
              <a:rPr lang="zh-CN" sz="1600" b="1">
                <a:latin typeface="微软雅黑" panose="020B0503020204020204" charset="-122"/>
                <a:ea typeface="微软雅黑" panose="020B0503020204020204" charset="-122"/>
                <a:cs typeface="微软雅黑" panose="020B0503020204020204" charset="-122"/>
              </a:rPr>
              <a:t>（2019·岳阳）</a:t>
            </a:r>
            <a:r>
              <a:rPr lang="zh-CN" sz="1600" b="0">
                <a:latin typeface="微软雅黑" panose="020B0503020204020204" charset="-122"/>
                <a:ea typeface="微软雅黑" panose="020B0503020204020204" charset="-122"/>
                <a:cs typeface="微软雅黑" panose="020B0503020204020204" charset="-122"/>
              </a:rPr>
              <a:t>利用图甲测小灯泡的电阻，小灯泡的额定电压为2.5V，电源电压恒定不变。</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（1）闭合开关前，应将滑动变阻器的滑片P置于______端（填“A”或“B”），目的是保护电路。</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（2）闭合开关后，发现小灯泡不亮，则接下来合理的操作是______（填字母代号）。</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A．断开开关，更换小灯泡    B．移动滑动变阻器，观察小灯泡是否发光</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（3）当小灯泡正常发光时，电流表示数如图乙，则小灯泡正常发光时的电流为______A，小灯泡正常发光时的电阻为______Ω（计算结果保留一位小数）。</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（4）某同学根据记录的部分实验数据，计算出小灯泡的电阻，发现有一组测量数据存在错误。请指出错误数据的序号并说明判断依据______。</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4821556" y="1396003"/>
            <a:ext cx="220571"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14" name="文本框 13"/>
          <p:cNvSpPr txBox="1"/>
          <p:nvPr/>
        </p:nvSpPr>
        <p:spPr>
          <a:xfrm>
            <a:off x="5959476" y="2146521"/>
            <a:ext cx="220571"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15" name="文本框 14"/>
          <p:cNvSpPr txBox="1"/>
          <p:nvPr/>
        </p:nvSpPr>
        <p:spPr>
          <a:xfrm>
            <a:off x="7441566" y="2870303"/>
            <a:ext cx="502700"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0.28</a:t>
            </a:r>
          </a:p>
        </p:txBody>
      </p:sp>
      <p:sp>
        <p:nvSpPr>
          <p:cNvPr id="16" name="文本框 15"/>
          <p:cNvSpPr txBox="1"/>
          <p:nvPr/>
        </p:nvSpPr>
        <p:spPr>
          <a:xfrm>
            <a:off x="2323466" y="3274526"/>
            <a:ext cx="382475"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8.9</a:t>
            </a:r>
          </a:p>
        </p:txBody>
      </p:sp>
      <p:sp>
        <p:nvSpPr>
          <p:cNvPr id="17" name="文本框 16"/>
          <p:cNvSpPr txBox="1"/>
          <p:nvPr/>
        </p:nvSpPr>
        <p:spPr>
          <a:xfrm>
            <a:off x="4446271" y="4086155"/>
            <a:ext cx="3244215" cy="338020"/>
          </a:xfrm>
          <a:prstGeom prst="rect">
            <a:avLst/>
          </a:prstGeom>
          <a:noFill/>
          <a:ln w="9525">
            <a:noFill/>
          </a:ln>
        </p:spPr>
        <p:txBody>
          <a:bodyPr wrap="square">
            <a:spAutoFit/>
          </a:bodyPr>
          <a:lstStyle/>
          <a:p>
            <a:pPr marL="0" indent="0" algn="l"/>
            <a:r>
              <a:rPr 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2</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，灯的电阻随温度的升高而变大</a:t>
            </a:r>
            <a:endParaRPr lang="zh-CN" altLang="en-US" sz="16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07391707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3"/>
                                        </p:tgtEl>
                                        <p:attrNameLst>
                                          <p:attrName>style.visibility</p:attrName>
                                        </p:attrNameLst>
                                      </p:cBhvr>
                                      <p:to>
                                        <p:strVal val="visible"/>
                                      </p:to>
                                    </p:set>
                                    <p:animEffect transition="in" filter="checkerboard(across)">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4"/>
                                        </p:tgtEl>
                                        <p:attrNameLst>
                                          <p:attrName>style.visibility</p:attrName>
                                        </p:attrNameLst>
                                      </p:cBhvr>
                                      <p:to>
                                        <p:strVal val="visible"/>
                                      </p:to>
                                    </p:set>
                                    <p:animEffect transition="in" filter="checkerboard(across)">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5"/>
                                        </p:tgtEl>
                                        <p:attrNameLst>
                                          <p:attrName>style.visibility</p:attrName>
                                        </p:attrNameLst>
                                      </p:cBhvr>
                                      <p:to>
                                        <p:strVal val="visible"/>
                                      </p:to>
                                    </p:set>
                                    <p:animEffect transition="in" filter="checkerboard(across)">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6"/>
                                        </p:tgtEl>
                                        <p:attrNameLst>
                                          <p:attrName>style.visibility</p:attrName>
                                        </p:attrNameLst>
                                      </p:cBhvr>
                                      <p:to>
                                        <p:strVal val="visible"/>
                                      </p:to>
                                    </p:set>
                                    <p:animEffect transition="in" filter="checkerboard(across)">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7"/>
                                        </p:tgtEl>
                                        <p:attrNameLst>
                                          <p:attrName>style.visibility</p:attrName>
                                        </p:attrNameLst>
                                      </p:cBhvr>
                                      <p:to>
                                        <p:strVal val="visible"/>
                                      </p:to>
                                    </p:set>
                                    <p:animEffect transition="in" filter="checkerboard(across)">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bldLvl="0" animBg="1"/>
      <p:bldP spid="15" grpId="0" bldLvl="0" animBg="1"/>
      <p:bldP spid="16" grpId="0" bldLvl="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二、欧姆定律</a:t>
            </a:r>
          </a:p>
        </p:txBody>
      </p:sp>
      <p:sp>
        <p:nvSpPr>
          <p:cNvPr id="4" name="文本框 3"/>
          <p:cNvSpPr txBox="1"/>
          <p:nvPr/>
        </p:nvSpPr>
        <p:spPr>
          <a:xfrm>
            <a:off x="327026" y="1091084"/>
            <a:ext cx="8646795" cy="134125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）导出式          表示导体的电阻在数值上等于加在导体两端的电压与其通过的电流的比值；由于同一导体的电阻一定（导体本身的性质），因此不能说成“导体的电阻与它两端的电压成正比，与通过它的电流成反比”。</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3" name="对象 -2147481410"/>
          <p:cNvGraphicFramePr>
            <a:graphicFrameLocks noChangeAspect="1"/>
          </p:cNvGraphicFramePr>
          <p:nvPr/>
        </p:nvGraphicFramePr>
        <p:xfrm>
          <a:off x="1769746" y="1176384"/>
          <a:ext cx="559435" cy="458332"/>
        </p:xfrm>
        <a:graphic>
          <a:graphicData uri="http://schemas.openxmlformats.org/presentationml/2006/ole">
            <mc:AlternateContent xmlns:mc="http://schemas.openxmlformats.org/markup-compatibility/2006">
              <mc:Choice xmlns:v="urn:schemas-microsoft-com:vml" Requires="v">
                <p:oleObj spid="_x0000_s11266" r:id="rId4" imgW="457200" imgH="393700" progId="Equation.3">
                  <p:embed/>
                </p:oleObj>
              </mc:Choice>
              <mc:Fallback>
                <p:oleObj r:id="rId4" imgW="457200" imgH="393700" progId="Equation.3">
                  <p:embed/>
                  <p:pic>
                    <p:nvPicPr>
                      <p:cNvPr id="0" name=""/>
                      <p:cNvPicPr/>
                      <p:nvPr/>
                    </p:nvPicPr>
                    <p:blipFill>
                      <a:blip r:embed="rId5"/>
                      <a:stretch>
                        <a:fillRect/>
                      </a:stretch>
                    </p:blipFill>
                    <p:spPr>
                      <a:xfrm>
                        <a:off x="1769746" y="1176384"/>
                        <a:ext cx="559435" cy="458332"/>
                      </a:xfrm>
                      <a:prstGeom prst="rect">
                        <a:avLst/>
                      </a:prstGeom>
                      <a:noFill/>
                      <a:ln w="38100">
                        <a:noFill/>
                        <a:miter/>
                      </a:ln>
                    </p:spPr>
                  </p:pic>
                </p:oleObj>
              </mc:Fallback>
            </mc:AlternateContent>
          </a:graphicData>
        </a:graphic>
      </p:graphicFrame>
      <p:sp>
        <p:nvSpPr>
          <p:cNvPr id="7" name="文本框 6"/>
          <p:cNvSpPr txBox="1"/>
          <p:nvPr/>
        </p:nvSpPr>
        <p:spPr>
          <a:xfrm>
            <a:off x="327026" y="2389054"/>
            <a:ext cx="8668385"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4.</a:t>
            </a:r>
            <a:r>
              <a:rPr lang="zh-CN" sz="1800" b="0">
                <a:solidFill>
                  <a:srgbClr val="000000"/>
                </a:solidFill>
                <a:latin typeface="微软雅黑" panose="020B0503020204020204" charset="-122"/>
                <a:ea typeface="微软雅黑" panose="020B0503020204020204" charset="-122"/>
                <a:cs typeface="微软雅黑" panose="020B0503020204020204" charset="-122"/>
              </a:rPr>
              <a:t>运用欧姆定律公式解题技巧：解题时，为了便于分析问题，应先根据题意，画出电路图，并在图中标明已知物理量的符号、数值及未知物理量的符号，公式中的三个物理量的单位均使用国际（制）单位。</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918939501"/>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37045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graphicFrame>
        <p:nvGraphicFramePr>
          <p:cNvPr id="3" name="表格 2"/>
          <p:cNvGraphicFramePr/>
          <p:nvPr/>
        </p:nvGraphicFramePr>
        <p:xfrm>
          <a:off x="393066" y="1555781"/>
          <a:ext cx="4957445" cy="0"/>
        </p:xfrm>
        <a:graphic>
          <a:graphicData uri="http://schemas.openxmlformats.org/drawingml/2006/table">
            <a:tbl>
              <a:tblPr firstRow="1" bandRow="1">
                <a:tableStyleId>{5940675A-B579-460E-94D1-54222C63F5DA}</a:tableStyleId>
              </a:tblPr>
              <a:tblGrid>
                <a:gridCol w="990600"/>
                <a:gridCol w="992188"/>
                <a:gridCol w="990600"/>
                <a:gridCol w="992187"/>
                <a:gridCol w="992188"/>
              </a:tblGrid>
              <a:tr h="507984">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序号</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2</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3</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4</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7984">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U/V</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0.1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1.3</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2.1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3.0</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7984">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I/A</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0.05</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0.11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0.26</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0.3</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7984">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R/Ω</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2</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11.8</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8.1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50000"/>
                        </a:lnSpc>
                        <a:buNone/>
                      </a:pPr>
                      <a:r>
                        <a:rPr lang="en-US" sz="1800" b="0">
                          <a:latin typeface="微软雅黑" panose="020B0503020204020204" charset="-122"/>
                          <a:ea typeface="微软雅黑" panose="020B0503020204020204" charset="-122"/>
                          <a:cs typeface="宋体" panose="02010600030101010101" pitchFamily="2" charset="-122"/>
                        </a:rPr>
                        <a:t>10</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图片 47" descr="wps42"/>
          <p:cNvPicPr>
            <a:picLocks noChangeAspect="1"/>
          </p:cNvPicPr>
          <p:nvPr/>
        </p:nvPicPr>
        <p:blipFill>
          <a:blip r:embed="rId3"/>
          <a:stretch>
            <a:fillRect/>
          </a:stretch>
        </p:blipFill>
        <p:spPr>
          <a:xfrm>
            <a:off x="5529581" y="1555781"/>
            <a:ext cx="3329305" cy="1632170"/>
          </a:xfrm>
          <a:prstGeom prst="rect">
            <a:avLst/>
          </a:prstGeom>
          <a:noFill/>
          <a:ln w="9525">
            <a:noFill/>
          </a:ln>
        </p:spPr>
      </p:pic>
    </p:spTree>
    <p:extLst>
      <p:ext uri="{BB962C8B-B14F-4D97-AF65-F5344CB8AC3E}">
        <p14:creationId xmlns:p14="http://schemas.microsoft.com/office/powerpoint/2010/main" val="221515507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37045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考点三：电阻测量</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3"/>
          <a:stretch>
            <a:fillRect/>
          </a:stretch>
        </p:blipFill>
        <p:spPr>
          <a:xfrm>
            <a:off x="1093470" y="184606"/>
            <a:ext cx="1607820" cy="649303"/>
          </a:xfrm>
          <a:prstGeom prst="rect">
            <a:avLst/>
          </a:prstGeom>
          <a:noFill/>
          <a:ln w="9525">
            <a:noFill/>
          </a:ln>
        </p:spPr>
      </p:pic>
      <p:sp>
        <p:nvSpPr>
          <p:cNvPr id="7" name="文本框 6"/>
          <p:cNvSpPr txBox="1"/>
          <p:nvPr/>
        </p:nvSpPr>
        <p:spPr>
          <a:xfrm>
            <a:off x="327025" y="1000691"/>
            <a:ext cx="8735060" cy="2683150"/>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a:t>
            </a:r>
            <a:r>
              <a:rPr lang="zh-CN" sz="1600" b="1">
                <a:latin typeface="微软雅黑" panose="020B0503020204020204" charset="-122"/>
                <a:ea typeface="微软雅黑" panose="020B0503020204020204" charset="-122"/>
                <a:cs typeface="微软雅黑" panose="020B0503020204020204" charset="-122"/>
              </a:rPr>
              <a:t>（2019·泸州）</a:t>
            </a:r>
            <a:r>
              <a:rPr lang="zh-CN" sz="1600" b="0">
                <a:latin typeface="微软雅黑" panose="020B0503020204020204" charset="-122"/>
                <a:ea typeface="微软雅黑" panose="020B0503020204020204" charset="-122"/>
                <a:cs typeface="微软雅黑" panose="020B0503020204020204" charset="-122"/>
              </a:rPr>
              <a:t>程新同学设计了如图甲所示的电路来测量电源电压</a:t>
            </a:r>
            <a:r>
              <a:rPr lang="en-US" sz="1600" b="0">
                <a:latin typeface="微软雅黑" panose="020B0503020204020204" charset="-122"/>
                <a:ea typeface="微软雅黑" panose="020B0503020204020204" charset="-122"/>
                <a:cs typeface="微软雅黑" panose="020B0503020204020204" charset="-122"/>
              </a:rPr>
              <a:t>U</a:t>
            </a:r>
            <a:r>
              <a:rPr lang="zh-CN" sz="1600" b="0">
                <a:latin typeface="微软雅黑" panose="020B0503020204020204" charset="-122"/>
                <a:ea typeface="微软雅黑" panose="020B0503020204020204" charset="-122"/>
                <a:cs typeface="微软雅黑" panose="020B0503020204020204" charset="-122"/>
              </a:rPr>
              <a:t>和未知电阻</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x</a:t>
            </a:r>
            <a:r>
              <a:rPr lang="zh-CN" sz="1600" b="0">
                <a:latin typeface="微软雅黑" panose="020B0503020204020204" charset="-122"/>
                <a:ea typeface="微软雅黑" panose="020B0503020204020204" charset="-122"/>
                <a:cs typeface="微软雅黑" panose="020B0503020204020204" charset="-122"/>
              </a:rPr>
              <a:t>的阻值。已知定值电阻的阻值为</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、电源两端电压保持不变。请完成下列问题：</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）根据甲中电路图，用黑色签字笔画线代替导线，将乙中的实物图补充完整。</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）电路正确连接后，当开关</a:t>
            </a:r>
            <a:r>
              <a:rPr lang="en-US" sz="1600" b="0">
                <a:latin typeface="微软雅黑" panose="020B0503020204020204" charset="-122"/>
                <a:ea typeface="微软雅黑" panose="020B0503020204020204" charset="-122"/>
                <a:cs typeface="微软雅黑" panose="020B0503020204020204" charset="-122"/>
              </a:rPr>
              <a:t>S</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S</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闭合，</a:t>
            </a:r>
            <a:r>
              <a:rPr lang="en-US" sz="1600" b="0">
                <a:latin typeface="微软雅黑" panose="020B0503020204020204" charset="-122"/>
                <a:ea typeface="微软雅黑" panose="020B0503020204020204" charset="-122"/>
                <a:cs typeface="微软雅黑" panose="020B0503020204020204" charset="-122"/>
              </a:rPr>
              <a:t>S</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断开时，电流表示数为</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；则电源的电压</a:t>
            </a:r>
            <a:r>
              <a:rPr lang="en-US" sz="1600" b="0">
                <a:latin typeface="微软雅黑" panose="020B0503020204020204" charset="-122"/>
                <a:ea typeface="微软雅黑" panose="020B0503020204020204" charset="-122"/>
                <a:cs typeface="微软雅黑" panose="020B0503020204020204" charset="-122"/>
              </a:rPr>
              <a:t>U=______</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）当开关</a:t>
            </a:r>
            <a:r>
              <a:rPr lang="en-US" sz="1600" b="0">
                <a:latin typeface="微软雅黑" panose="020B0503020204020204" charset="-122"/>
                <a:ea typeface="微软雅黑" panose="020B0503020204020204" charset="-122"/>
                <a:cs typeface="微软雅黑" panose="020B0503020204020204" charset="-122"/>
              </a:rPr>
              <a:t>S</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S</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闭合，</a:t>
            </a:r>
            <a:r>
              <a:rPr lang="en-US" sz="1600" b="0">
                <a:latin typeface="微软雅黑" panose="020B0503020204020204" charset="-122"/>
                <a:ea typeface="微软雅黑" panose="020B0503020204020204" charset="-122"/>
                <a:cs typeface="微软雅黑" panose="020B0503020204020204" charset="-122"/>
              </a:rPr>
              <a:t>S</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断开时，电流表示数为</a:t>
            </a:r>
            <a:r>
              <a:rPr lang="en-US" sz="1600" b="0">
                <a:latin typeface="微软雅黑" panose="020B0503020204020204" charset="-122"/>
                <a:ea typeface="微软雅黑" panose="020B0503020204020204" charset="-122"/>
                <a:cs typeface="微软雅黑" panose="020B0503020204020204" charset="-122"/>
              </a:rPr>
              <a:t>I</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；则待测电阻</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x</a:t>
            </a:r>
            <a:r>
              <a:rPr lang="en-US" sz="1600" b="0">
                <a:latin typeface="微软雅黑" panose="020B0503020204020204" charset="-122"/>
                <a:ea typeface="微软雅黑" panose="020B0503020204020204" charset="-122"/>
                <a:cs typeface="微软雅黑" panose="020B0503020204020204" charset="-122"/>
              </a:rPr>
              <a:t>=______</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4</a:t>
            </a:r>
            <a:r>
              <a:rPr lang="zh-CN" sz="1600" b="0">
                <a:latin typeface="微软雅黑" panose="020B0503020204020204" charset="-122"/>
                <a:ea typeface="微软雅黑" panose="020B0503020204020204" charset="-122"/>
                <a:cs typeface="微软雅黑" panose="020B0503020204020204" charset="-122"/>
              </a:rPr>
              <a:t>）不改变甲图所示的电路，若开关</a:t>
            </a:r>
            <a:r>
              <a:rPr lang="en-US" sz="1600" b="0">
                <a:latin typeface="微软雅黑" panose="020B0503020204020204" charset="-122"/>
                <a:ea typeface="微软雅黑" panose="020B0503020204020204" charset="-122"/>
                <a:cs typeface="微软雅黑" panose="020B0503020204020204" charset="-122"/>
              </a:rPr>
              <a:t>S</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始终处于断开状态，仅对开关</a:t>
            </a:r>
            <a:r>
              <a:rPr lang="en-US" sz="1600" b="0">
                <a:latin typeface="微软雅黑" panose="020B0503020204020204" charset="-122"/>
                <a:ea typeface="微软雅黑" panose="020B0503020204020204" charset="-122"/>
                <a:cs typeface="微软雅黑" panose="020B0503020204020204" charset="-122"/>
              </a:rPr>
              <a:t>S</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S</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进行操作</a:t>
            </a:r>
            <a:r>
              <a:rPr lang="en-US" sz="1600" b="0">
                <a:latin typeface="微软雅黑" panose="020B0503020204020204" charset="-122"/>
                <a:ea typeface="微软雅黑" panose="020B0503020204020204" charset="-122"/>
                <a:cs typeface="微软雅黑" panose="020B0503020204020204" charset="-122"/>
              </a:rPr>
              <a:t>______</a:t>
            </a:r>
            <a:r>
              <a:rPr lang="zh-CN" sz="1600" b="0">
                <a:latin typeface="微软雅黑" panose="020B0503020204020204" charset="-122"/>
                <a:ea typeface="微软雅黑" panose="020B0503020204020204" charset="-122"/>
                <a:cs typeface="微软雅黑" panose="020B0503020204020204" charset="-122"/>
              </a:rPr>
              <a:t>（选填</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仍能</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或</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不能</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）测量电源电压和未知电阻</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x</a:t>
            </a:r>
            <a:r>
              <a:rPr lang="zh-CN" sz="1600" b="0">
                <a:latin typeface="微软雅黑" panose="020B0503020204020204" charset="-122"/>
                <a:ea typeface="微软雅黑" panose="020B0503020204020204" charset="-122"/>
                <a:cs typeface="微软雅黑" panose="020B0503020204020204" charset="-122"/>
              </a:rPr>
              <a:t>的阻值。</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927" descr="wps63"/>
          <p:cNvPicPr>
            <a:picLocks noChangeAspect="1"/>
          </p:cNvPicPr>
          <p:nvPr/>
        </p:nvPicPr>
        <p:blipFill>
          <a:blip r:embed="rId4"/>
          <a:stretch>
            <a:fillRect/>
          </a:stretch>
        </p:blipFill>
        <p:spPr>
          <a:xfrm>
            <a:off x="5985194" y="3558119"/>
            <a:ext cx="3076575" cy="1435469"/>
          </a:xfrm>
          <a:prstGeom prst="rect">
            <a:avLst/>
          </a:prstGeom>
          <a:noFill/>
          <a:ln w="9525">
            <a:noFill/>
          </a:ln>
        </p:spPr>
      </p:pic>
      <p:sp>
        <p:nvSpPr>
          <p:cNvPr id="10" name="文本框 9"/>
          <p:cNvSpPr txBox="1"/>
          <p:nvPr/>
        </p:nvSpPr>
        <p:spPr>
          <a:xfrm>
            <a:off x="8393431" y="2173256"/>
            <a:ext cx="668655" cy="338020"/>
          </a:xfrm>
          <a:prstGeom prst="rect">
            <a:avLst/>
          </a:prstGeom>
          <a:noFill/>
          <a:ln w="9525">
            <a:noFill/>
          </a:ln>
        </p:spPr>
        <p:txBody>
          <a:bodyPr wrap="square">
            <a:spAutoFit/>
          </a:bodyPr>
          <a:lstStyle/>
          <a:p>
            <a:pPr marL="0" indent="0" algn="l"/>
            <a:r>
              <a:rPr lang="en-US" sz="1600" b="0" i="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I</a:t>
            </a:r>
            <a:r>
              <a:rPr lang="en-US" sz="1600" b="0" baseline="-25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r>
              <a:rPr lang="en-US" sz="1600" b="0" i="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R</a:t>
            </a:r>
            <a:r>
              <a:rPr lang="en-US" sz="1600" b="0" baseline="-25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0</a:t>
            </a:r>
            <a:endParaRPr lang="zh-CN" altLang="en-US" sz="160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文本框 10"/>
          <p:cNvSpPr txBox="1"/>
          <p:nvPr/>
        </p:nvSpPr>
        <p:spPr>
          <a:xfrm>
            <a:off x="7942581" y="2865846"/>
            <a:ext cx="668655" cy="338020"/>
          </a:xfrm>
          <a:prstGeom prst="rect">
            <a:avLst/>
          </a:prstGeom>
          <a:noFill/>
          <a:ln w="9525">
            <a:noFill/>
          </a:ln>
        </p:spPr>
        <p:txBody>
          <a:bodyPr wrap="square">
            <a:spAutoFit/>
          </a:bodyPr>
          <a:lstStyle/>
          <a:p>
            <a:pPr marL="0" indent="0" algn="l"/>
            <a:r>
              <a:rPr lang="zh-CN" altLang="en-US" sz="16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仍能</a:t>
            </a:r>
          </a:p>
        </p:txBody>
      </p:sp>
      <p:graphicFrame>
        <p:nvGraphicFramePr>
          <p:cNvPr id="4" name="对象 928"/>
          <p:cNvGraphicFramePr>
            <a:graphicFrameLocks noChangeAspect="1"/>
          </p:cNvGraphicFramePr>
          <p:nvPr/>
        </p:nvGraphicFramePr>
        <p:xfrm>
          <a:off x="6631941" y="2417063"/>
          <a:ext cx="570865" cy="535357"/>
        </p:xfrm>
        <a:graphic>
          <a:graphicData uri="http://schemas.openxmlformats.org/presentationml/2006/ole">
            <mc:AlternateContent xmlns:mc="http://schemas.openxmlformats.org/markup-compatibility/2006">
              <mc:Choice xmlns:v="urn:schemas-microsoft-com:vml" Requires="v">
                <p:oleObj spid="_x0000_s15362" r:id="rId5" imgW="393700" imgH="368300" progId="Equation.3">
                  <p:embed/>
                </p:oleObj>
              </mc:Choice>
              <mc:Fallback>
                <p:oleObj r:id="rId5" imgW="393700" imgH="368300" progId="Equation.3">
                  <p:embed/>
                  <p:pic>
                    <p:nvPicPr>
                      <p:cNvPr id="0" name=""/>
                      <p:cNvPicPr/>
                      <p:nvPr/>
                    </p:nvPicPr>
                    <p:blipFill>
                      <a:blip r:embed="rId6"/>
                      <a:stretch>
                        <a:fillRect/>
                      </a:stretch>
                    </p:blipFill>
                    <p:spPr>
                      <a:xfrm>
                        <a:off x="6631941" y="2417063"/>
                        <a:ext cx="570865" cy="535357"/>
                      </a:xfrm>
                      <a:prstGeom prst="rect">
                        <a:avLst/>
                      </a:prstGeom>
                      <a:noFill/>
                      <a:ln w="38100">
                        <a:noFill/>
                        <a:miter/>
                      </a:ln>
                    </p:spPr>
                  </p:pic>
                </p:oleObj>
              </mc:Fallback>
            </mc:AlternateContent>
          </a:graphicData>
        </a:graphic>
      </p:graphicFrame>
      <p:pic>
        <p:nvPicPr>
          <p:cNvPr id="9" name="图片 929" descr="wps66"/>
          <p:cNvPicPr>
            <a:picLocks noChangeAspect="1"/>
          </p:cNvPicPr>
          <p:nvPr/>
        </p:nvPicPr>
        <p:blipFill>
          <a:blip r:embed="rId7"/>
          <a:stretch>
            <a:fillRect/>
          </a:stretch>
        </p:blipFill>
        <p:spPr>
          <a:xfrm>
            <a:off x="2943861" y="3737313"/>
            <a:ext cx="1534795" cy="1256593"/>
          </a:xfrm>
          <a:prstGeom prst="rect">
            <a:avLst/>
          </a:prstGeom>
          <a:noFill/>
          <a:ln w="9525">
            <a:noFill/>
          </a:ln>
        </p:spPr>
      </p:pic>
    </p:spTree>
    <p:extLst>
      <p:ext uri="{BB962C8B-B14F-4D97-AF65-F5344CB8AC3E}">
        <p14:creationId xmlns:p14="http://schemas.microsoft.com/office/powerpoint/2010/main" val="3913098725"/>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478028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2" name="文本框 11"/>
          <p:cNvSpPr txBox="1"/>
          <p:nvPr/>
        </p:nvSpPr>
        <p:spPr>
          <a:xfrm>
            <a:off x="327026" y="1000691"/>
            <a:ext cx="8668385" cy="2683150"/>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1.</a:t>
            </a:r>
            <a:r>
              <a:rPr lang="zh-CN" sz="1600" b="1">
                <a:latin typeface="微软雅黑" panose="020B0503020204020204" charset="-122"/>
                <a:ea typeface="微软雅黑" panose="020B0503020204020204" charset="-122"/>
                <a:cs typeface="微软雅黑" panose="020B0503020204020204" charset="-122"/>
              </a:rPr>
              <a:t>（2019·绵阳）</a:t>
            </a:r>
            <a:r>
              <a:rPr lang="zh-CN" sz="1600" b="0">
                <a:latin typeface="微软雅黑" panose="020B0503020204020204" charset="-122"/>
                <a:ea typeface="微软雅黑" panose="020B0503020204020204" charset="-122"/>
                <a:cs typeface="微软雅黑" panose="020B0503020204020204" charset="-122"/>
              </a:rPr>
              <a:t>甲、乙两地相距100km，在甲、乙两地之间沿直线架设了两条用同种材料制成的粗细均匀的输电线，投入使用前，需要对输电线进行测试。技术人员在甲地用电源、电压表和电流表接成如图所示电路进行测试，当在乙地输电线两端接入阻值为10Ω的电阻时（图中未画出），电压表示数为5.0V，电流表示数为0.10A；保持电源电压不变，技术人员在某处将输电线线设置成短路（图中未画出），再次测试时，电流表示数为0.25A。求：</a:t>
            </a:r>
          </a:p>
          <a:p>
            <a:pPr marL="0" indent="0" algn="l" eaLnBrk="1" fontAlgn="auto" latinLnBrk="0" hangingPunct="1">
              <a:lnSpc>
                <a:spcPct val="150000"/>
              </a:lnSpc>
            </a:pPr>
            <a:r>
              <a:rPr lang="zh-CN" altLang="en-US" sz="1600">
                <a:latin typeface="微软雅黑" panose="020B0503020204020204" charset="-122"/>
                <a:ea typeface="微软雅黑" panose="020B0503020204020204" charset="-122"/>
                <a:cs typeface="微软雅黑" panose="020B0503020204020204" charset="-122"/>
              </a:rPr>
              <a:t>（1）甲、乙两地间每条输电线的电阻值；</a:t>
            </a:r>
          </a:p>
          <a:p>
            <a:pPr marL="0" indent="0" algn="l" eaLnBrk="1" fontAlgn="auto" latinLnBrk="0" hangingPunct="1">
              <a:lnSpc>
                <a:spcPct val="150000"/>
              </a:lnSpc>
            </a:pPr>
            <a:r>
              <a:rPr lang="zh-CN" altLang="en-US" sz="1600">
                <a:latin typeface="微软雅黑" panose="020B0503020204020204" charset="-122"/>
                <a:ea typeface="微软雅黑" panose="020B0503020204020204" charset="-122"/>
                <a:cs typeface="微软雅黑" panose="020B0503020204020204" charset="-122"/>
              </a:rPr>
              <a:t>（2）短路位置离甲地的距离。</a:t>
            </a:r>
          </a:p>
        </p:txBody>
      </p:sp>
      <p:pic>
        <p:nvPicPr>
          <p:cNvPr id="3" name="图片 1059" descr="wps135"/>
          <p:cNvPicPr>
            <a:picLocks noChangeAspect="1"/>
          </p:cNvPicPr>
          <p:nvPr/>
        </p:nvPicPr>
        <p:blipFill>
          <a:blip r:embed="rId3"/>
          <a:stretch>
            <a:fillRect/>
          </a:stretch>
        </p:blipFill>
        <p:spPr>
          <a:xfrm>
            <a:off x="5921376" y="3042814"/>
            <a:ext cx="2491105" cy="1701556"/>
          </a:xfrm>
          <a:prstGeom prst="rect">
            <a:avLst/>
          </a:prstGeom>
          <a:noFill/>
          <a:ln w="9525">
            <a:noFill/>
          </a:ln>
        </p:spPr>
      </p:pic>
      <p:sp>
        <p:nvSpPr>
          <p:cNvPr id="13" name="文本框 12"/>
          <p:cNvSpPr txBox="1"/>
          <p:nvPr/>
        </p:nvSpPr>
        <p:spPr>
          <a:xfrm>
            <a:off x="283845" y="3683842"/>
            <a:ext cx="5080000" cy="831999"/>
          </a:xfrm>
          <a:prstGeom prst="rect">
            <a:avLst/>
          </a:prstGeom>
          <a:noFill/>
          <a:ln w="9525">
            <a:noFill/>
          </a:ln>
        </p:spPr>
        <p:txBody>
          <a:bodyPr>
            <a:spAutoFit/>
          </a:bodyPr>
          <a:lstStyle/>
          <a:p>
            <a:pPr marL="0" indent="0" algn="l" eaLnBrk="1" fontAlgn="auto" latinLnBrk="0" hangingPunct="1">
              <a:lnSpc>
                <a:spcPct val="150000"/>
              </a:lnSpc>
            </a:pP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答案：（1）甲、乙两地间每条输电线的电阻值为20Ω；（2）短路位置离甲地的距离为50km。</a:t>
            </a:r>
            <a:endPar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63952729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478028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4" name="文本框 3"/>
          <p:cNvSpPr txBox="1"/>
          <p:nvPr/>
        </p:nvSpPr>
        <p:spPr>
          <a:xfrm>
            <a:off x="327026" y="1000691"/>
            <a:ext cx="8557895" cy="2683150"/>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2.</a:t>
            </a:r>
            <a:r>
              <a:rPr lang="zh-CN" sz="1600" b="1">
                <a:latin typeface="微软雅黑" panose="020B0503020204020204" charset="-122"/>
                <a:ea typeface="微软雅黑" panose="020B0503020204020204" charset="-122"/>
                <a:cs typeface="微软雅黑" panose="020B0503020204020204" charset="-122"/>
              </a:rPr>
              <a:t>（2019·河南）</a:t>
            </a:r>
            <a:r>
              <a:rPr lang="zh-CN" sz="1600" b="0">
                <a:latin typeface="微软雅黑" panose="020B0503020204020204" charset="-122"/>
                <a:ea typeface="微软雅黑" panose="020B0503020204020204" charset="-122"/>
                <a:cs typeface="微软雅黑" panose="020B0503020204020204" charset="-122"/>
              </a:rPr>
              <a:t>某款水位自动测控仪的测量原理如图甲所示，电源电压U恒为15V，定值电阻R</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=10Ω，R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为一竖直固定光滑金属棒，总长40cm，阻值为20Ω，其接入电路的阻值与对应棒长成正比。弹簧上端固定，滑片P固定在弹簧下端且与R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接触良好，滑片及弹簧的阻值、重力均不计。圆柱体M通过无伸缩的轻绳挂在弹簧下端，重80N，高60cm，底面积为100cm</a:t>
            </a:r>
            <a:r>
              <a:rPr lang="en-US" sz="1600" b="0" baseline="30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．当水位处于最高位置A时，M刚好浸没在水中，此时滑片P恰在R</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最上端；当水位降至最低位置B时，M的下表面刚好离开水面。已知弹簧所受拉力F与其伸长量</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L的关系如图乙所示。闭合开关S，试问：</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06233575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478028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6" y="1000691"/>
            <a:ext cx="8668385" cy="1942817"/>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（1）当水位下降时，金属棒接入电路的长度_____，电压表示数_____。（两空均选填“增大”或“减小”）；</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（2）当水位处于位置A时，电压表的示数为多少？</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（3）水位由位置A降至B这一过程，弹簧的长度增加了多少？电压表的示数变化了多少？（已知ρ</a:t>
            </a:r>
            <a:r>
              <a:rPr lang="zh-CN" sz="1600" b="0" baseline="-25000">
                <a:latin typeface="微软雅黑" panose="020B0503020204020204" charset="-122"/>
                <a:ea typeface="微软雅黑" panose="020B0503020204020204" charset="-122"/>
                <a:cs typeface="微软雅黑" panose="020B0503020204020204" charset="-122"/>
              </a:rPr>
              <a:t>水</a:t>
            </a:r>
            <a:r>
              <a:rPr lang="en-US" sz="1600" b="0">
                <a:latin typeface="微软雅黑" panose="020B0503020204020204" charset="-122"/>
                <a:ea typeface="微软雅黑" panose="020B0503020204020204" charset="-122"/>
                <a:cs typeface="微软雅黑" panose="020B0503020204020204" charset="-122"/>
              </a:rPr>
              <a:t>=1.0×10</a:t>
            </a:r>
            <a:r>
              <a:rPr lang="en-US" sz="1600" b="0" baseline="30000">
                <a:latin typeface="微软雅黑" panose="020B0503020204020204" charset="-122"/>
                <a:ea typeface="微软雅黑" panose="020B0503020204020204" charset="-122"/>
                <a:cs typeface="微软雅黑" panose="020B0503020204020204" charset="-122"/>
              </a:rPr>
              <a:t>3</a:t>
            </a:r>
            <a:r>
              <a:rPr lang="en-US" sz="1600" b="0">
                <a:latin typeface="微软雅黑" panose="020B0503020204020204" charset="-122"/>
                <a:ea typeface="微软雅黑" panose="020B0503020204020204" charset="-122"/>
                <a:cs typeface="微软雅黑" panose="020B0503020204020204" charset="-122"/>
              </a:rPr>
              <a:t>kgm</a:t>
            </a:r>
            <a:r>
              <a:rPr lang="en-US" sz="1600" b="0" baseline="3000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，g取10N/kg）</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1052" descr="wps80"/>
          <p:cNvPicPr>
            <a:picLocks noChangeAspect="1"/>
          </p:cNvPicPr>
          <p:nvPr/>
        </p:nvPicPr>
        <p:blipFill>
          <a:blip r:embed="rId3"/>
          <a:stretch>
            <a:fillRect/>
          </a:stretch>
        </p:blipFill>
        <p:spPr>
          <a:xfrm>
            <a:off x="4693920" y="2780865"/>
            <a:ext cx="3755390" cy="1986741"/>
          </a:xfrm>
          <a:prstGeom prst="rect">
            <a:avLst/>
          </a:prstGeom>
          <a:noFill/>
          <a:ln w="9525">
            <a:noFill/>
          </a:ln>
        </p:spPr>
      </p:pic>
      <p:sp>
        <p:nvSpPr>
          <p:cNvPr id="7" name="文本框 6"/>
          <p:cNvSpPr txBox="1"/>
          <p:nvPr/>
        </p:nvSpPr>
        <p:spPr>
          <a:xfrm>
            <a:off x="327025" y="2943508"/>
            <a:ext cx="4236720" cy="1572332"/>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答案为：（1）减小；减小；（2）当水位处于位置A时，电压表的示数为10V；（3）水位由位置A降至B这一过程，弹簧的长度增加了30cm；电压表的示数变化了5V。</a:t>
            </a:r>
            <a:endPar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71326679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478028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283845" y="1000691"/>
            <a:ext cx="8879840" cy="2683150"/>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3.</a:t>
            </a:r>
            <a:r>
              <a:rPr lang="zh-CN" sz="1600" b="1">
                <a:latin typeface="微软雅黑" panose="020B0503020204020204" charset="-122"/>
                <a:ea typeface="微软雅黑" panose="020B0503020204020204" charset="-122"/>
                <a:cs typeface="微软雅黑" panose="020B0503020204020204" charset="-122"/>
              </a:rPr>
              <a:t>(2019·天津)</a:t>
            </a:r>
            <a:r>
              <a:rPr lang="zh-CN" sz="1600" b="0">
                <a:latin typeface="微软雅黑" panose="020B0503020204020204" charset="-122"/>
                <a:ea typeface="微软雅黑" panose="020B0503020204020204" charset="-122"/>
                <a:cs typeface="微软雅黑" panose="020B0503020204020204" charset="-122"/>
              </a:rPr>
              <a:t>若架设在两地之间的输电线发生了短路，如何方便快捷地确定短路的位置？</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针对这一实际问题，某物理兴趣小组模拟真实情景，运用“建模”思想进行了研究：用两条足够长的电阻丝模拟输电线（每条电阻丝单位长度阻值为</a:t>
            </a:r>
            <a:r>
              <a:rPr lang="en-US" sz="1600" b="0">
                <a:latin typeface="微软雅黑" panose="020B0503020204020204" charset="-122"/>
                <a:ea typeface="微软雅黑" panose="020B0503020204020204" charset="-122"/>
                <a:cs typeface="微软雅黑" panose="020B0503020204020204" charset="-122"/>
              </a:rPr>
              <a:t>r</a:t>
            </a:r>
            <a:r>
              <a:rPr lang="zh-CN" sz="1600" b="0">
                <a:latin typeface="微软雅黑" panose="020B0503020204020204" charset="-122"/>
                <a:ea typeface="微软雅黑" panose="020B0503020204020204" charset="-122"/>
                <a:cs typeface="微软雅黑" panose="020B0503020204020204" charset="-122"/>
              </a:rPr>
              <a:t>），将导线连在电阻丝</a:t>
            </a:r>
            <a:r>
              <a:rPr lang="en-US" sz="1600" b="0">
                <a:latin typeface="微软雅黑" panose="020B0503020204020204" charset="-122"/>
                <a:ea typeface="微软雅黑" panose="020B0503020204020204" charset="-122"/>
                <a:cs typeface="微软雅黑" panose="020B0503020204020204" charset="-122"/>
              </a:rPr>
              <a:t>A</a:t>
            </a:r>
            <a:r>
              <a:rPr lang="zh-CN" sz="1600" b="0">
                <a:latin typeface="微软雅黑" panose="020B0503020204020204" charset="-122"/>
                <a:ea typeface="微软雅黑" panose="020B0503020204020204" charset="-122"/>
                <a:cs typeface="微软雅黑" panose="020B0503020204020204" charset="-122"/>
              </a:rPr>
              <a:t>处模拟输电线短路，如图</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甲所示。他们把一个电源（电压恒为</a:t>
            </a:r>
            <a:r>
              <a:rPr lang="en-US" sz="1600" b="0">
                <a:latin typeface="微软雅黑" panose="020B0503020204020204" charset="-122"/>
                <a:ea typeface="微软雅黑" panose="020B0503020204020204" charset="-122"/>
                <a:cs typeface="微软雅黑" panose="020B0503020204020204" charset="-122"/>
              </a:rPr>
              <a:t>U</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）、一个定值电阻（阻值为</a:t>
            </a:r>
            <a:r>
              <a:rPr lang="en-US" sz="1600" b="0">
                <a:latin typeface="微软雅黑" panose="020B0503020204020204" charset="-122"/>
                <a:ea typeface="微软雅黑" panose="020B0503020204020204" charset="-122"/>
                <a:cs typeface="微软雅黑" panose="020B0503020204020204" charset="-122"/>
              </a:rPr>
              <a:t>R</a:t>
            </a:r>
            <a:r>
              <a:rPr lang="en-US" sz="1600" b="0" baseline="-2500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）和一块电压表用导线连接起来装入一个盒内，并引出两根导线到盒外，制成检测盒，如图</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乙所示。检测时将盒外的两根导线分别与模拟输电线</a:t>
            </a:r>
            <a:r>
              <a:rPr lang="en-US" sz="1600" b="0">
                <a:latin typeface="微软雅黑" panose="020B0503020204020204" charset="-122"/>
                <a:ea typeface="微软雅黑" panose="020B0503020204020204" charset="-122"/>
                <a:cs typeface="微软雅黑" panose="020B0503020204020204" charset="-122"/>
              </a:rPr>
              <a:t>B</a:t>
            </a:r>
            <a:r>
              <a:rPr lang="zh-CN" sz="1600" b="0">
                <a:latin typeface="微软雅黑" panose="020B0503020204020204" charset="-122"/>
                <a:ea typeface="微软雅黑" panose="020B0503020204020204" charset="-122"/>
                <a:cs typeface="微软雅黑" panose="020B0503020204020204" charset="-122"/>
              </a:rPr>
              <a:t>端的两接线柱相连，从而构成检测电路。通过读取盒内电压表的示数、经过计算得知短路处到</a:t>
            </a:r>
            <a:r>
              <a:rPr lang="en-US" sz="1600" b="0">
                <a:latin typeface="微软雅黑" panose="020B0503020204020204" charset="-122"/>
                <a:ea typeface="微软雅黑" panose="020B0503020204020204" charset="-122"/>
                <a:cs typeface="微软雅黑" panose="020B0503020204020204" charset="-122"/>
              </a:rPr>
              <a:t>B</a:t>
            </a:r>
            <a:r>
              <a:rPr lang="zh-CN" sz="1600" b="0">
                <a:latin typeface="微软雅黑" panose="020B0503020204020204" charset="-122"/>
                <a:ea typeface="微软雅黑" panose="020B0503020204020204" charset="-122"/>
                <a:cs typeface="微软雅黑" panose="020B0503020204020204" charset="-122"/>
              </a:rPr>
              <a:t>端的距离。请你解答如下问题：</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48103790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478028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327025" y="1000691"/>
            <a:ext cx="8623300" cy="2312665"/>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）在图</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乙所示的检测盒内画出元件连接情况的电路图；</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）根据你设计的检测电路，推导出</a:t>
            </a:r>
            <a:r>
              <a:rPr lang="en-US" sz="1600" b="0" i="1">
                <a:latin typeface="微软雅黑" panose="020B0503020204020204" charset="-122"/>
                <a:ea typeface="微软雅黑" panose="020B0503020204020204" charset="-122"/>
                <a:cs typeface="微软雅黑" panose="020B0503020204020204" charset="-122"/>
              </a:rPr>
              <a:t>AB</a:t>
            </a:r>
            <a:r>
              <a:rPr lang="zh-CN" sz="1600" b="0">
                <a:latin typeface="微软雅黑" panose="020B0503020204020204" charset="-122"/>
                <a:ea typeface="微软雅黑" panose="020B0503020204020204" charset="-122"/>
                <a:cs typeface="微软雅黑" panose="020B0503020204020204" charset="-122"/>
              </a:rPr>
              <a:t>间距离</a:t>
            </a:r>
            <a:r>
              <a:rPr lang="en-US" sz="1600" b="0" i="1">
                <a:latin typeface="微软雅黑" panose="020B0503020204020204" charset="-122"/>
                <a:ea typeface="微软雅黑" panose="020B0503020204020204" charset="-122"/>
                <a:cs typeface="微软雅黑" panose="020B0503020204020204" charset="-122"/>
              </a:rPr>
              <a:t>L</a:t>
            </a:r>
            <a:r>
              <a:rPr lang="zh-CN" sz="1600" b="0">
                <a:latin typeface="微软雅黑" panose="020B0503020204020204" charset="-122"/>
                <a:ea typeface="微软雅黑" panose="020B0503020204020204" charset="-122"/>
                <a:cs typeface="微软雅黑" panose="020B0503020204020204" charset="-122"/>
              </a:rPr>
              <a:t>与电压表示数</a:t>
            </a:r>
            <a:r>
              <a:rPr lang="en-US" sz="1600" b="0" i="1">
                <a:latin typeface="微软雅黑" panose="020B0503020204020204" charset="-122"/>
                <a:ea typeface="微软雅黑" panose="020B0503020204020204" charset="-122"/>
                <a:cs typeface="微软雅黑" panose="020B0503020204020204" charset="-122"/>
              </a:rPr>
              <a:t>U</a:t>
            </a:r>
            <a:r>
              <a:rPr lang="zh-CN" sz="1600" b="0">
                <a:latin typeface="微软雅黑" panose="020B0503020204020204" charset="-122"/>
                <a:ea typeface="微软雅黑" panose="020B0503020204020204" charset="-122"/>
                <a:cs typeface="微软雅黑" panose="020B0503020204020204" charset="-122"/>
              </a:rPr>
              <a:t>的关系式：</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）进一步研究发现，当电压表的量程为</a:t>
            </a:r>
            <a:r>
              <a:rPr lang="en-US" sz="1600" b="0">
                <a:latin typeface="微软雅黑" panose="020B0503020204020204" charset="-122"/>
                <a:ea typeface="微软雅黑" panose="020B0503020204020204" charset="-122"/>
                <a:cs typeface="微软雅黑" panose="020B0503020204020204" charset="-122"/>
              </a:rPr>
              <a:t>0</a:t>
            </a:r>
            <a:r>
              <a:rPr lang="zh-CN" sz="1600" b="0">
                <a:latin typeface="微软雅黑" panose="020B0503020204020204" charset="-122"/>
                <a:ea typeface="微软雅黑" panose="020B0503020204020204" charset="-122"/>
                <a:cs typeface="微软雅黑" panose="020B0503020204020204" charset="-122"/>
              </a:rPr>
              <a:t>～       时，</a:t>
            </a:r>
            <a:r>
              <a:rPr lang="zh-CN" sz="1600">
                <a:latin typeface="微软雅黑" panose="020B0503020204020204" charset="-122"/>
                <a:ea typeface="微软雅黑" panose="020B0503020204020204" charset="-122"/>
                <a:cs typeface="微软雅黑" panose="020B0503020204020204" charset="-122"/>
                <a:sym typeface="+mn-ea"/>
              </a:rPr>
              <a:t>如果短路位置改变，需考虑测量值超电压表量程的可能。于是在检测盒中增加两个单刀双掷开关（符号           ），通过操作这两个开关来改变电压表的连接，完成检测。请在改进后的检测盒内画出元件连接情况的电路图（如图</a:t>
            </a:r>
            <a:r>
              <a:rPr lang="en-US" sz="1600">
                <a:latin typeface="微软雅黑" panose="020B0503020204020204" charset="-122"/>
                <a:ea typeface="微软雅黑" panose="020B0503020204020204" charset="-122"/>
                <a:cs typeface="微软雅黑" panose="020B0503020204020204" charset="-122"/>
                <a:sym typeface="+mn-ea"/>
              </a:rPr>
              <a:t>2</a:t>
            </a:r>
            <a:r>
              <a:rPr lang="zh-CN" sz="1600">
                <a:latin typeface="微软雅黑" panose="020B0503020204020204" charset="-122"/>
                <a:ea typeface="微软雅黑" panose="020B0503020204020204" charset="-122"/>
                <a:cs typeface="微软雅黑" panose="020B0503020204020204" charset="-122"/>
                <a:sym typeface="+mn-ea"/>
              </a:rPr>
              <a:t>所示）。</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3"/>
          <p:cNvPicPr/>
          <p:nvPr/>
        </p:nvPicPr>
        <p:blipFill>
          <a:blip r:embed="rId3"/>
          <a:stretch>
            <a:fillRect/>
          </a:stretch>
        </p:blipFill>
        <p:spPr>
          <a:xfrm>
            <a:off x="4547235" y="1755666"/>
            <a:ext cx="182880" cy="513713"/>
          </a:xfrm>
          <a:prstGeom prst="rect">
            <a:avLst/>
          </a:prstGeom>
          <a:noFill/>
          <a:ln w="9525">
            <a:noFill/>
          </a:ln>
        </p:spPr>
      </p:pic>
      <p:pic>
        <p:nvPicPr>
          <p:cNvPr id="7" name="图片 1004" descr="wps180"/>
          <p:cNvPicPr>
            <a:picLocks noChangeAspect="1"/>
          </p:cNvPicPr>
          <p:nvPr/>
        </p:nvPicPr>
        <p:blipFill>
          <a:blip r:embed="rId4"/>
          <a:stretch>
            <a:fillRect/>
          </a:stretch>
        </p:blipFill>
        <p:spPr>
          <a:xfrm>
            <a:off x="6173154" y="2174849"/>
            <a:ext cx="619125" cy="334200"/>
          </a:xfrm>
          <a:prstGeom prst="rect">
            <a:avLst/>
          </a:prstGeom>
          <a:noFill/>
          <a:ln w="9525">
            <a:noFill/>
          </a:ln>
        </p:spPr>
      </p:pic>
      <p:pic>
        <p:nvPicPr>
          <p:cNvPr id="9" name="图片 1005" descr="wps181"/>
          <p:cNvPicPr>
            <a:picLocks noChangeAspect="1"/>
          </p:cNvPicPr>
          <p:nvPr/>
        </p:nvPicPr>
        <p:blipFill>
          <a:blip r:embed="rId5"/>
          <a:stretch>
            <a:fillRect/>
          </a:stretch>
        </p:blipFill>
        <p:spPr>
          <a:xfrm>
            <a:off x="5576889" y="2931096"/>
            <a:ext cx="3145155" cy="2110235"/>
          </a:xfrm>
          <a:prstGeom prst="rect">
            <a:avLst/>
          </a:prstGeom>
          <a:noFill/>
          <a:ln w="9525">
            <a:noFill/>
          </a:ln>
        </p:spPr>
      </p:pic>
      <p:pic>
        <p:nvPicPr>
          <p:cNvPr id="10" name="图片 -2147481597" descr="wps204"/>
          <p:cNvPicPr>
            <a:picLocks noChangeAspect="1"/>
          </p:cNvPicPr>
          <p:nvPr/>
        </p:nvPicPr>
        <p:blipFill>
          <a:blip r:embed="rId6"/>
          <a:stretch>
            <a:fillRect/>
          </a:stretch>
        </p:blipFill>
        <p:spPr>
          <a:xfrm>
            <a:off x="826454" y="3337546"/>
            <a:ext cx="2409825" cy="1298606"/>
          </a:xfrm>
          <a:prstGeom prst="rect">
            <a:avLst/>
          </a:prstGeom>
          <a:noFill/>
          <a:ln w="9525">
            <a:noFill/>
          </a:ln>
        </p:spPr>
      </p:pic>
    </p:spTree>
    <p:extLst>
      <p:ext uri="{BB962C8B-B14F-4D97-AF65-F5344CB8AC3E}">
        <p14:creationId xmlns:p14="http://schemas.microsoft.com/office/powerpoint/2010/main" val="220980314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478028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考点四：欧姆定律在串并联电路中的应用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10" name="图片 -2147481597" descr="wps204"/>
          <p:cNvPicPr>
            <a:picLocks noChangeAspect="1"/>
          </p:cNvPicPr>
          <p:nvPr/>
        </p:nvPicPr>
        <p:blipFill>
          <a:blip r:embed="rId3"/>
          <a:stretch>
            <a:fillRect/>
          </a:stretch>
        </p:blipFill>
        <p:spPr>
          <a:xfrm>
            <a:off x="839789" y="1232403"/>
            <a:ext cx="2409825" cy="1298606"/>
          </a:xfrm>
          <a:prstGeom prst="rect">
            <a:avLst/>
          </a:prstGeom>
          <a:noFill/>
          <a:ln w="9525">
            <a:noFill/>
          </a:ln>
        </p:spPr>
      </p:pic>
      <p:sp>
        <p:nvSpPr>
          <p:cNvPr id="11" name="文本框 10"/>
          <p:cNvSpPr txBox="1"/>
          <p:nvPr/>
        </p:nvSpPr>
        <p:spPr>
          <a:xfrm>
            <a:off x="1342391" y="2531010"/>
            <a:ext cx="11106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Arial" panose="020B0604020202020204"/>
              </a:rPr>
              <a:t>(1)</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Arial" panose="020B0604020202020204"/>
              </a:rPr>
              <a:t>答案</a:t>
            </a:r>
          </a:p>
        </p:txBody>
      </p:sp>
      <p:sp>
        <p:nvSpPr>
          <p:cNvPr id="102" name="文本框 101"/>
          <p:cNvSpPr txBox="1"/>
          <p:nvPr/>
        </p:nvSpPr>
        <p:spPr>
          <a:xfrm>
            <a:off x="327026" y="2998889"/>
            <a:ext cx="2757805" cy="369212"/>
          </a:xfrm>
          <a:prstGeom prst="rect">
            <a:avLst/>
          </a:prstGeom>
          <a:noFill/>
          <a:ln w="9525">
            <a:noFill/>
          </a:ln>
        </p:spPr>
        <p:txBody>
          <a:bodyPr wrap="square">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2</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）图</a:t>
            </a:r>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1</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中：</a:t>
            </a:r>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AB</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的长度</a:t>
            </a:r>
            <a:endParaRPr lang="zh-CN" altLang="en-US" sz="180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pic>
        <p:nvPicPr>
          <p:cNvPr id="3" name="图片 -2147481400"/>
          <p:cNvPicPr>
            <a:picLocks noChangeAspect="1"/>
          </p:cNvPicPr>
          <p:nvPr/>
        </p:nvPicPr>
        <p:blipFill>
          <a:blip r:embed="rId4"/>
          <a:stretch>
            <a:fillRect/>
          </a:stretch>
        </p:blipFill>
        <p:spPr>
          <a:xfrm>
            <a:off x="2898459" y="2998889"/>
            <a:ext cx="3724275" cy="439235"/>
          </a:xfrm>
          <a:prstGeom prst="rect">
            <a:avLst/>
          </a:prstGeom>
          <a:noFill/>
          <a:ln w="9525">
            <a:noFill/>
          </a:ln>
        </p:spPr>
      </p:pic>
      <p:pic>
        <p:nvPicPr>
          <p:cNvPr id="4" name="图片 -2147481594" descr="wps207"/>
          <p:cNvPicPr>
            <a:picLocks noChangeAspect="1"/>
          </p:cNvPicPr>
          <p:nvPr/>
        </p:nvPicPr>
        <p:blipFill>
          <a:blip r:embed="rId5"/>
          <a:stretch>
            <a:fillRect/>
          </a:stretch>
        </p:blipFill>
        <p:spPr>
          <a:xfrm>
            <a:off x="6263959" y="1232403"/>
            <a:ext cx="1838325" cy="1241315"/>
          </a:xfrm>
          <a:prstGeom prst="rect">
            <a:avLst/>
          </a:prstGeom>
          <a:noFill/>
          <a:ln w="9525">
            <a:noFill/>
          </a:ln>
        </p:spPr>
      </p:pic>
      <p:sp>
        <p:nvSpPr>
          <p:cNvPr id="12" name="文本框 11"/>
          <p:cNvSpPr txBox="1"/>
          <p:nvPr/>
        </p:nvSpPr>
        <p:spPr>
          <a:xfrm>
            <a:off x="6702426" y="2473718"/>
            <a:ext cx="11106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Arial" panose="020B0604020202020204"/>
              </a:rPr>
              <a:t>(3)</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Arial" panose="020B0604020202020204"/>
              </a:rPr>
              <a:t>答案</a:t>
            </a:r>
          </a:p>
        </p:txBody>
      </p:sp>
    </p:spTree>
    <p:extLst>
      <p:ext uri="{BB962C8B-B14F-4D97-AF65-F5344CB8AC3E}">
        <p14:creationId xmlns:p14="http://schemas.microsoft.com/office/powerpoint/2010/main" val="282686452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三、电阻测量</a:t>
            </a:r>
          </a:p>
        </p:txBody>
      </p:sp>
      <p:sp>
        <p:nvSpPr>
          <p:cNvPr id="9" name="文本框 8"/>
          <p:cNvSpPr txBox="1"/>
          <p:nvPr/>
        </p:nvSpPr>
        <p:spPr>
          <a:xfrm>
            <a:off x="283846" y="1075170"/>
            <a:ext cx="2380615" cy="369212"/>
          </a:xfrm>
          <a:prstGeom prst="rect">
            <a:avLst/>
          </a:prstGeom>
          <a:noFill/>
          <a:ln w="9525">
            <a:noFill/>
          </a:ln>
        </p:spPr>
        <p:txBody>
          <a:bodyPr wrap="square">
            <a:spAutoFit/>
          </a:bodyPr>
          <a:lstStyle/>
          <a:p>
            <a:pPr marL="0" indent="0" algn="l"/>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伏安法测导体电阻</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27025" y="1444381"/>
            <a:ext cx="871347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）实验原理：根据欧姆定律的变形公式           ，用电压表、电流表分别测出待测电阻两端的电压和通过它的电流，就可以求得这段导体的电阻；此法叫“伏安法”。</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3" name="对象 -2147481409"/>
          <p:cNvGraphicFramePr>
            <a:graphicFrameLocks noChangeAspect="1"/>
          </p:cNvGraphicFramePr>
          <p:nvPr/>
        </p:nvGraphicFramePr>
        <p:xfrm>
          <a:off x="4693920" y="1484486"/>
          <a:ext cx="601980" cy="534720"/>
        </p:xfrm>
        <a:graphic>
          <a:graphicData uri="http://schemas.openxmlformats.org/presentationml/2006/ole">
            <mc:AlternateContent xmlns:mc="http://schemas.openxmlformats.org/markup-compatibility/2006">
              <mc:Choice xmlns:v="urn:schemas-microsoft-com:vml" Requires="v">
                <p:oleObj spid="_x0000_s12290" r:id="rId4" imgW="444500" imgH="393700" progId="Equation.3">
                  <p:embed/>
                </p:oleObj>
              </mc:Choice>
              <mc:Fallback>
                <p:oleObj r:id="rId4" imgW="444500" imgH="393700" progId="Equation.3">
                  <p:embed/>
                  <p:pic>
                    <p:nvPicPr>
                      <p:cNvPr id="0" name=""/>
                      <p:cNvPicPr/>
                      <p:nvPr/>
                    </p:nvPicPr>
                    <p:blipFill>
                      <a:blip r:embed="rId5"/>
                      <a:stretch>
                        <a:fillRect/>
                      </a:stretch>
                    </p:blipFill>
                    <p:spPr>
                      <a:xfrm>
                        <a:off x="4693920" y="1484486"/>
                        <a:ext cx="601980" cy="534720"/>
                      </a:xfrm>
                      <a:prstGeom prst="rect">
                        <a:avLst/>
                      </a:prstGeom>
                      <a:noFill/>
                      <a:ln w="38100">
                        <a:noFill/>
                        <a:miter/>
                      </a:ln>
                    </p:spPr>
                  </p:pic>
                </p:oleObj>
              </mc:Fallback>
            </mc:AlternateContent>
          </a:graphicData>
        </a:graphic>
      </p:graphicFrame>
      <p:pic>
        <p:nvPicPr>
          <p:cNvPr id="4" name="图片 -2147481788" descr="图片1"/>
          <p:cNvPicPr>
            <a:picLocks noChangeAspect="1"/>
          </p:cNvPicPr>
          <p:nvPr/>
        </p:nvPicPr>
        <p:blipFill>
          <a:blip r:embed="rId6"/>
          <a:stretch>
            <a:fillRect/>
          </a:stretch>
        </p:blipFill>
        <p:spPr>
          <a:xfrm>
            <a:off x="3351530" y="2368684"/>
            <a:ext cx="2232660" cy="1590793"/>
          </a:xfrm>
          <a:prstGeom prst="rect">
            <a:avLst/>
          </a:prstGeom>
          <a:noFill/>
          <a:ln w="9525">
            <a:noFill/>
          </a:ln>
        </p:spPr>
      </p:pic>
      <p:sp>
        <p:nvSpPr>
          <p:cNvPr id="12" name="文本框 11"/>
          <p:cNvSpPr txBox="1"/>
          <p:nvPr/>
        </p:nvSpPr>
        <p:spPr>
          <a:xfrm>
            <a:off x="327026" y="4025680"/>
            <a:ext cx="882459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）实验器材：电源、开关、电压表、电流表、滑动变阻器、待测电阻、导线若干。</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）实验电路：如图所示。</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660915595"/>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par>
                                <p:cTn id="8" presetID="5" presetClass="entr" presetSubtype="10" fill="hold"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par>
                                <p:cTn id="11" presetID="5" presetClass="entr" presetSubtype="10" fill="hold" grpId="0" nodeType="withEffect">
                                  <p:stCondLst>
                                    <p:cond delay="0"/>
                                  </p:stCondLst>
                                  <p:childTnLst>
                                    <p:set>
                                      <p:cBhvr>
                                        <p:cTn id="12" dur="1000" fill="hold">
                                          <p:stCondLst>
                                            <p:cond delay="0"/>
                                          </p:stCondLst>
                                        </p:cTn>
                                        <p:tgtEl>
                                          <p:spTgt spid="10"/>
                                        </p:tgtEl>
                                        <p:attrNameLst>
                                          <p:attrName>style.visibility</p:attrName>
                                        </p:attrNameLst>
                                      </p:cBhvr>
                                      <p:to>
                                        <p:strVal val="visible"/>
                                      </p:to>
                                    </p:set>
                                    <p:animEffect transition="in" filter="checkerboard(across)">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000" fill="hold">
                                          <p:stCondLst>
                                            <p:cond delay="0"/>
                                          </p:stCondLst>
                                        </p:cTn>
                                        <p:tgtEl>
                                          <p:spTgt spid="4"/>
                                        </p:tgtEl>
                                        <p:attrNameLst>
                                          <p:attrName>style.visibility</p:attrName>
                                        </p:attrNameLst>
                                      </p:cBhvr>
                                      <p:to>
                                        <p:strVal val="visible"/>
                                      </p:to>
                                    </p:set>
                                    <p:animEffect transition="in" filter="checkerboard(across)">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000" fill="hold">
                                          <p:stCondLst>
                                            <p:cond delay="0"/>
                                          </p:stCondLst>
                                        </p:cTn>
                                        <p:tgtEl>
                                          <p:spTgt spid="12"/>
                                        </p:tgtEl>
                                        <p:attrNameLst>
                                          <p:attrName>style.visibility</p:attrName>
                                        </p:attrNameLst>
                                      </p:cBhvr>
                                      <p:to>
                                        <p:strVal val="visible"/>
                                      </p:to>
                                    </p:set>
                                    <p:animEffect transition="in" filter="checkerboard(across)">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三、电阻测量</a:t>
            </a:r>
          </a:p>
        </p:txBody>
      </p:sp>
      <p:sp>
        <p:nvSpPr>
          <p:cNvPr id="7" name="文本框 6"/>
          <p:cNvSpPr txBox="1"/>
          <p:nvPr/>
        </p:nvSpPr>
        <p:spPr>
          <a:xfrm>
            <a:off x="327025" y="1000691"/>
            <a:ext cx="8723630"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4</a:t>
            </a:r>
            <a:r>
              <a:rPr lang="zh-CN" sz="1800" b="0">
                <a:solidFill>
                  <a:srgbClr val="000000"/>
                </a:solidFill>
                <a:latin typeface="微软雅黑" panose="020B0503020204020204" charset="-122"/>
                <a:ea typeface="微软雅黑" panose="020B0503020204020204" charset="-122"/>
                <a:cs typeface="微软雅黑" panose="020B0503020204020204" charset="-122"/>
              </a:rPr>
              <a:t>）实验步骤：①按实验原理图正确连接实验电路；②电路经检查无误后，闭合开关，调节滑动变阻器的滑片</a:t>
            </a:r>
            <a:r>
              <a:rPr lang="en-US" sz="1800" b="0">
                <a:solidFill>
                  <a:srgbClr val="000000"/>
                </a:solidFill>
                <a:latin typeface="微软雅黑" panose="020B0503020204020204" charset="-122"/>
                <a:ea typeface="微软雅黑" panose="020B0503020204020204" charset="-122"/>
                <a:cs typeface="微软雅黑" panose="020B0503020204020204" charset="-122"/>
              </a:rPr>
              <a:t>P</a:t>
            </a:r>
            <a:r>
              <a:rPr lang="zh-CN" sz="1800" b="0">
                <a:solidFill>
                  <a:srgbClr val="000000"/>
                </a:solidFill>
                <a:latin typeface="微软雅黑" panose="020B0503020204020204" charset="-122"/>
                <a:ea typeface="微软雅黑" panose="020B0503020204020204" charset="-122"/>
                <a:cs typeface="微软雅黑" panose="020B0503020204020204" charset="-122"/>
              </a:rPr>
              <a:t>的位置，使电阻两端的电压分别为</a:t>
            </a:r>
            <a:r>
              <a:rPr lang="en-US" sz="1800" b="0">
                <a:solidFill>
                  <a:srgbClr val="00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U</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，观察电流表的示数，每次对应的数值为</a:t>
            </a:r>
            <a:r>
              <a:rPr lang="en-US" sz="1800" b="0">
                <a:solidFill>
                  <a:srgbClr val="00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I</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，分别填入设计的表格中；③根据每次记录的电压值和电流值求出每次对应的电阻值</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，求出它们的平均值</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1</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2</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5</a:t>
            </a:r>
            <a:r>
              <a:rPr lang="zh-CN" sz="1800" b="0">
                <a:solidFill>
                  <a:srgbClr val="000000"/>
                </a:solidFill>
                <a:latin typeface="微软雅黑" panose="020B0503020204020204" charset="-122"/>
                <a:ea typeface="微软雅黑" panose="020B0503020204020204" charset="-122"/>
                <a:cs typeface="微软雅黑" panose="020B0503020204020204" charset="-122"/>
              </a:rPr>
              <a:t>）滑动变阻器的作用：</a:t>
            </a:r>
            <a:r>
              <a:rPr lang="zh-CN" sz="1800" b="0">
                <a:latin typeface="微软雅黑" panose="020B0503020204020204" charset="-122"/>
                <a:ea typeface="微软雅黑" panose="020B0503020204020204" charset="-122"/>
                <a:cs typeface="微软雅黑" panose="020B0503020204020204" charset="-122"/>
              </a:rPr>
              <a:t>①保护电路；②改变导体两端的电压，使其成倍数地增加；③多次测量求平均值。</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94529113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93484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三、电阻测量</a:t>
            </a:r>
          </a:p>
        </p:txBody>
      </p:sp>
      <p:sp>
        <p:nvSpPr>
          <p:cNvPr id="3" name="文本框 2"/>
          <p:cNvSpPr txBox="1"/>
          <p:nvPr/>
        </p:nvSpPr>
        <p:spPr>
          <a:xfrm>
            <a:off x="327025" y="1119093"/>
            <a:ext cx="4347210"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伏安法测小灯泡电阻</a:t>
            </a:r>
            <a:r>
              <a:rPr lang="zh-CN" sz="1800" b="1">
                <a:latin typeface="微软雅黑" panose="020B0503020204020204" charset="-122"/>
                <a:ea typeface="微软雅黑" panose="020B0503020204020204" charset="-122"/>
                <a:cs typeface="微软雅黑" panose="020B0503020204020204" charset="-122"/>
              </a:rPr>
              <a:t>（此是考试重点）</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27025" y="1627078"/>
            <a:ext cx="861314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）实验原理：根据欧姆定律的变形公式           ，用电压表、电流表分别测出待测小灯泡两端的电压和通过它的电流，就可以求得小灯泡的电阻。</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7" name="对象 -2147481408"/>
          <p:cNvGraphicFramePr>
            <a:graphicFrameLocks noChangeAspect="1"/>
          </p:cNvGraphicFramePr>
          <p:nvPr/>
        </p:nvGraphicFramePr>
        <p:xfrm>
          <a:off x="4685030" y="1625805"/>
          <a:ext cx="732790" cy="650576"/>
        </p:xfrm>
        <a:graphic>
          <a:graphicData uri="http://schemas.openxmlformats.org/presentationml/2006/ole">
            <mc:AlternateContent xmlns:mc="http://schemas.openxmlformats.org/markup-compatibility/2006">
              <mc:Choice xmlns:v="urn:schemas-microsoft-com:vml" Requires="v">
                <p:oleObj spid="_x0000_s13314" r:id="rId4" imgW="444500" imgH="393700" progId="Equation.3">
                  <p:embed/>
                </p:oleObj>
              </mc:Choice>
              <mc:Fallback>
                <p:oleObj r:id="rId4" imgW="444500" imgH="393700" progId="Equation.3">
                  <p:embed/>
                  <p:pic>
                    <p:nvPicPr>
                      <p:cNvPr id="0" name=""/>
                      <p:cNvPicPr/>
                      <p:nvPr/>
                    </p:nvPicPr>
                    <p:blipFill>
                      <a:blip r:embed="rId5"/>
                      <a:stretch>
                        <a:fillRect/>
                      </a:stretch>
                    </p:blipFill>
                    <p:spPr>
                      <a:xfrm>
                        <a:off x="4685030" y="1625805"/>
                        <a:ext cx="732790" cy="650576"/>
                      </a:xfrm>
                      <a:prstGeom prst="rect">
                        <a:avLst/>
                      </a:prstGeom>
                      <a:noFill/>
                      <a:ln w="38100">
                        <a:noFill/>
                        <a:miter/>
                      </a:ln>
                    </p:spPr>
                  </p:pic>
                </p:oleObj>
              </mc:Fallback>
            </mc:AlternateContent>
          </a:graphicData>
        </a:graphic>
      </p:graphicFrame>
      <p:sp>
        <p:nvSpPr>
          <p:cNvPr id="9" name="文本框 8"/>
          <p:cNvSpPr txBox="1"/>
          <p:nvPr/>
        </p:nvSpPr>
        <p:spPr>
          <a:xfrm>
            <a:off x="283846" y="2450165"/>
            <a:ext cx="8655685" cy="134125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）实验器材：电源、开关、电压表、电流表、滑动变阻器、待测小灯泡、导线若干。</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）实验电路：如图所示。</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10" name="图片 -2147481786" descr="图片2"/>
          <p:cNvPicPr>
            <a:picLocks noChangeAspect="1"/>
          </p:cNvPicPr>
          <p:nvPr/>
        </p:nvPicPr>
        <p:blipFill>
          <a:blip r:embed="rId6"/>
          <a:stretch>
            <a:fillRect/>
          </a:stretch>
        </p:blipFill>
        <p:spPr>
          <a:xfrm>
            <a:off x="4334511" y="3040904"/>
            <a:ext cx="2016125" cy="1612436"/>
          </a:xfrm>
          <a:prstGeom prst="rect">
            <a:avLst/>
          </a:prstGeom>
          <a:noFill/>
          <a:ln w="9525">
            <a:noFill/>
          </a:ln>
        </p:spPr>
      </p:pic>
    </p:spTree>
    <p:extLst>
      <p:ext uri="{BB962C8B-B14F-4D97-AF65-F5344CB8AC3E}">
        <p14:creationId xmlns:p14="http://schemas.microsoft.com/office/powerpoint/2010/main" val="424954562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nodeType="withEffect">
                                  <p:stCondLst>
                                    <p:cond delay="0"/>
                                  </p:stCondLst>
                                  <p:childTnLst>
                                    <p:set>
                                      <p:cBhvr>
                                        <p:cTn id="12" dur="1000" fill="hold">
                                          <p:stCondLst>
                                            <p:cond delay="0"/>
                                          </p:stCondLst>
                                        </p:cTn>
                                        <p:tgtEl>
                                          <p:spTgt spid="7"/>
                                        </p:tgtEl>
                                        <p:attrNameLst>
                                          <p:attrName>style.visibility</p:attrName>
                                        </p:attrNameLst>
                                      </p:cBhvr>
                                      <p:to>
                                        <p:strVal val="visible"/>
                                      </p:to>
                                    </p:set>
                                    <p:animEffect transition="in" filter="checkerboard(across)">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18" dur="1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23" dur="10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000" fill="hold">
                                          <p:stCondLst>
                                            <p:cond delay="0"/>
                                          </p:stCondLst>
                                        </p:cTn>
                                        <p:tgtEl>
                                          <p:spTgt spid="10"/>
                                        </p:tgtEl>
                                        <p:attrNameLst>
                                          <p:attrName>style.visibility</p:attrName>
                                        </p:attrNameLst>
                                      </p:cBhvr>
                                      <p:to>
                                        <p:strVal val="visible"/>
                                      </p:to>
                                    </p:set>
                                    <p:animEffect transition="in" filter="checkerboard(across)">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9663</Words>
  <Application>Microsoft Office PowerPoint</Application>
  <PresentationFormat>全屏显示(16:9)</PresentationFormat>
  <Paragraphs>457</Paragraphs>
  <Slides>67</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67</vt:i4>
      </vt:variant>
    </vt:vector>
  </HeadingPairs>
  <TitlesOfParts>
    <vt:vector size="70" baseType="lpstr">
      <vt:lpstr>Office 主题</vt:lpstr>
      <vt:lpstr>Equation.KSEE3</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5</cp:revision>
  <dcterms:created xsi:type="dcterms:W3CDTF">2020-03-15T12:28:02Z</dcterms:created>
  <dcterms:modified xsi:type="dcterms:W3CDTF">2020-03-15T09:20:44Z</dcterms:modified>
</cp:coreProperties>
</file>