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file:///F:\8&#19978;\2&#36816;&#21160;&#36807;&#31243;&#30340;&#20998;&#26512;\1&#29275;&#39039;&#31532;&#19968;&#23450;&#24459;\&#24815;&#24615;\&#24815;&#24615;&#34507;.MPG" TargetMode="External"/><Relationship Id="rId7" Type="http://schemas.openxmlformats.org/officeDocument/2006/relationships/image" Target="../media/image14.png"/><Relationship Id="rId2" Type="http://schemas.openxmlformats.org/officeDocument/2006/relationships/video" Target="file:///F:\8&#19978;\2&#36816;&#21160;&#36807;&#31243;&#30340;&#20998;&#26512;\1&#29275;&#39039;&#31532;&#19968;&#23450;&#24459;\&#24815;&#24615;\&#24815;&#24615;&#38180;.MPG" TargetMode="External"/><Relationship Id="rId1" Type="http://schemas.openxmlformats.org/officeDocument/2006/relationships/video" Target="file:///F:\8&#19978;\2&#36816;&#21160;&#36807;&#31243;&#30340;&#20998;&#26512;\1&#29275;&#39039;&#31532;&#19968;&#23450;&#24459;\&#24815;&#24615;\&#24815;&#24615;&#29616;&#35937;.mpg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home\&#21021;2&#29289;&#29702;&#35838;&#20214;\&#31532;&#19971;&#31456;%20&#36816;&#21160;&#21644;&#21147;\&#31532;&#19971;&#33410;&#29275;&#39039;&#31532;&#19968;&#23450;&#24459;\yinghai2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home\&#21021;2&#29289;&#29702;&#35838;&#20214;\&#31532;&#19971;&#31456;%20&#36816;&#21160;&#21644;&#21147;\&#31532;&#19971;&#33410;&#29275;&#39039;&#31532;&#19968;&#23450;&#24459;\yinghai3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29275;&#19968;&#23450;&#24459;\kj\xiemianshiyan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4097"/>
          <p:cNvSpPr>
            <a:spLocks noChangeArrowheads="1" noChangeShapeType="1" noTextEdit="1"/>
          </p:cNvSpPr>
          <p:nvPr/>
        </p:nvSpPr>
        <p:spPr bwMode="auto">
          <a:xfrm>
            <a:off x="1475656" y="1124744"/>
            <a:ext cx="6465888" cy="13368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7.3 </a:t>
            </a:r>
            <a:r>
              <a:rPr lang="zh-CN" alt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探</a:t>
            </a:r>
            <a:r>
              <a:rPr lang="zh-CN" alt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究物体不受力时怎样运动</a:t>
            </a:r>
          </a:p>
        </p:txBody>
      </p:sp>
      <p:pic>
        <p:nvPicPr>
          <p:cNvPr id="7171" name="图片 4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0432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1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>
            <a:spLocks noChangeArrowheads="1"/>
          </p:cNvSpPr>
          <p:nvPr/>
        </p:nvSpPr>
        <p:spPr bwMode="auto">
          <a:xfrm>
            <a:off x="152400" y="2971800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研究对象:</a:t>
            </a:r>
          </a:p>
        </p:txBody>
      </p:sp>
      <p:sp>
        <p:nvSpPr>
          <p:cNvPr id="15363" name="文本框 15362"/>
          <p:cNvSpPr txBox="1">
            <a:spLocks noChangeArrowheads="1"/>
          </p:cNvSpPr>
          <p:nvPr/>
        </p:nvSpPr>
        <p:spPr bwMode="auto">
          <a:xfrm>
            <a:off x="1524000" y="1828800"/>
            <a:ext cx="716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一切物体在没有受到外力作用时，总保持匀速直线运动状态或静止状态。</a:t>
            </a:r>
          </a:p>
        </p:txBody>
      </p:sp>
      <p:sp>
        <p:nvSpPr>
          <p:cNvPr id="13316" name="矩形 15363"/>
          <p:cNvSpPr>
            <a:spLocks noChangeArrowheads="1" noChangeShapeType="1" noTextEdit="1"/>
          </p:cNvSpPr>
          <p:nvPr/>
        </p:nvSpPr>
        <p:spPr bwMode="auto">
          <a:xfrm>
            <a:off x="2862263" y="152400"/>
            <a:ext cx="2471737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894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宋体"/>
                <a:ea typeface="宋体"/>
              </a:rPr>
              <a:t>牛顿第一定律</a:t>
            </a:r>
          </a:p>
        </p:txBody>
      </p:sp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304800" y="1843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内容:</a:t>
            </a:r>
          </a:p>
        </p:txBody>
      </p:sp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76200" y="3824288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定律成立条件:</a:t>
            </a:r>
          </a:p>
        </p:txBody>
      </p:sp>
      <p:sp>
        <p:nvSpPr>
          <p:cNvPr id="15367" name="文本框 15366"/>
          <p:cNvSpPr txBox="1">
            <a:spLocks noChangeArrowheads="1"/>
          </p:cNvSpPr>
          <p:nvPr/>
        </p:nvSpPr>
        <p:spPr bwMode="auto">
          <a:xfrm>
            <a:off x="152400" y="46482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</a:rPr>
              <a:t>结论为</a:t>
            </a:r>
            <a:r>
              <a:rPr lang="zh-CN" altLang="en-US" sz="2800" b="1" u="sng" dirty="0">
                <a:solidFill>
                  <a:schemeClr val="accent2"/>
                </a:solidFill>
              </a:rPr>
              <a:t>: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15368" name="文本框 15367"/>
          <p:cNvSpPr txBox="1">
            <a:spLocks noChangeArrowheads="1"/>
          </p:cNvSpPr>
          <p:nvPr/>
        </p:nvSpPr>
        <p:spPr bwMode="auto">
          <a:xfrm>
            <a:off x="2438400" y="29718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</a:rPr>
              <a:t>一切物体</a:t>
            </a:r>
          </a:p>
        </p:txBody>
      </p:sp>
      <p:sp>
        <p:nvSpPr>
          <p:cNvPr id="15369" name="文本框 15368"/>
          <p:cNvSpPr txBox="1">
            <a:spLocks noChangeArrowheads="1"/>
          </p:cNvSpPr>
          <p:nvPr/>
        </p:nvSpPr>
        <p:spPr bwMode="auto">
          <a:xfrm>
            <a:off x="2743200" y="38100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</a:rPr>
              <a:t>没有受到外力作用</a:t>
            </a:r>
          </a:p>
        </p:txBody>
      </p:sp>
      <p:sp>
        <p:nvSpPr>
          <p:cNvPr id="15370" name="文本框 15369"/>
          <p:cNvSpPr txBox="1">
            <a:spLocks noChangeArrowheads="1"/>
          </p:cNvSpPr>
          <p:nvPr/>
        </p:nvSpPr>
        <p:spPr bwMode="auto">
          <a:xfrm>
            <a:off x="1905000" y="47244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总保持匀速直线运动状态或静止状态</a:t>
            </a: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228600" y="54864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</a:rPr>
              <a:t>      牛顿第一定律不是通过实验直接得出的，而是在大量实验的基础上用推理的方法概括出来的。不能用实验直接证明。</a:t>
            </a:r>
          </a:p>
        </p:txBody>
      </p:sp>
    </p:spTree>
    <p:extLst>
      <p:ext uri="{BB962C8B-B14F-4D97-AF65-F5344CB8AC3E}">
        <p14:creationId xmlns:p14="http://schemas.microsoft.com/office/powerpoint/2010/main" val="16004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>
            <a:spLocks noChangeArrowheads="1"/>
          </p:cNvSpPr>
          <p:nvPr/>
        </p:nvSpPr>
        <p:spPr bwMode="auto">
          <a:xfrm>
            <a:off x="533400" y="14224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</a:rPr>
              <a:t>(1)已知某物体没有受到外力作用，那么该物体可能处于怎样的运动状态？为什么？</a:t>
            </a:r>
          </a:p>
        </p:txBody>
      </p:sp>
      <p:sp>
        <p:nvSpPr>
          <p:cNvPr id="14339" name="矩形 1638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3622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1148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想一想，练一练</a:t>
            </a:r>
          </a:p>
        </p:txBody>
      </p:sp>
      <p:sp>
        <p:nvSpPr>
          <p:cNvPr id="16388" name="文本框 16387"/>
          <p:cNvSpPr txBox="1">
            <a:spLocks noChangeArrowheads="1"/>
          </p:cNvSpPr>
          <p:nvPr/>
        </p:nvSpPr>
        <p:spPr bwMode="auto">
          <a:xfrm>
            <a:off x="533400" y="2528888"/>
            <a:ext cx="845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(2)在什么条件下，物体一定处于匀速直线运动状态？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533400" y="3214688"/>
            <a:ext cx="853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</a:rPr>
              <a:t>(3)在什么条件下，物体一定处于静止状态？</a:t>
            </a:r>
          </a:p>
        </p:txBody>
      </p:sp>
      <p:sp>
        <p:nvSpPr>
          <p:cNvPr id="16390" name="文本框 16389"/>
          <p:cNvSpPr txBox="1">
            <a:spLocks noChangeArrowheads="1"/>
          </p:cNvSpPr>
          <p:nvPr/>
        </p:nvSpPr>
        <p:spPr bwMode="auto">
          <a:xfrm>
            <a:off x="533400" y="400685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(4)有人把牛顿第一定律说成“静止的物体永远静止，运动的物体永远运动”是否正确？为什么？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  <p:bldP spid="16389" grpId="0"/>
      <p:bldP spid="163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7889"/>
          <p:cNvSpPr>
            <a:spLocks noChangeArrowheads="1"/>
          </p:cNvSpPr>
          <p:nvPr/>
        </p:nvSpPr>
        <p:spPr bwMode="auto">
          <a:xfrm>
            <a:off x="533400" y="184150"/>
            <a:ext cx="1711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hlink"/>
                </a:solidFill>
              </a:rPr>
              <a:t>2  </a:t>
            </a:r>
            <a:r>
              <a:rPr lang="zh-CN" altLang="en-US" sz="4000" b="1">
                <a:solidFill>
                  <a:schemeClr val="hlink"/>
                </a:solidFill>
              </a:rPr>
              <a:t>惯性</a:t>
            </a:r>
          </a:p>
        </p:txBody>
      </p:sp>
      <p:pic>
        <p:nvPicPr>
          <p:cNvPr id="15363" name="图片 37890" descr="CW0901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282700"/>
            <a:ext cx="6467475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25904"/>
      </p:ext>
    </p:extLst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8913"/>
          <p:cNvSpPr>
            <a:spLocks noChangeArrowheads="1"/>
          </p:cNvSpPr>
          <p:nvPr/>
        </p:nvSpPr>
        <p:spPr bwMode="auto">
          <a:xfrm>
            <a:off x="533400" y="184150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hlink"/>
                </a:solidFill>
              </a:rPr>
              <a:t>2  惯性</a:t>
            </a:r>
          </a:p>
        </p:txBody>
      </p:sp>
      <p:pic>
        <p:nvPicPr>
          <p:cNvPr id="38915" name="惯性现象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810000"/>
            <a:ext cx="31718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惯性锤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惯性蛋.MP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9291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5841"/>
          <p:cNvSpPr txBox="1">
            <a:spLocks noChangeArrowheads="1"/>
          </p:cNvSpPr>
          <p:nvPr/>
        </p:nvSpPr>
        <p:spPr bwMode="auto">
          <a:xfrm>
            <a:off x="1384300" y="1025525"/>
            <a:ext cx="20224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惯性</a:t>
            </a:r>
            <a:r>
              <a:rPr lang="zh-CN" altLang="en-US" sz="4800" b="1">
                <a:solidFill>
                  <a:schemeClr val="tx1"/>
                </a:solidFill>
                <a:latin typeface="Tahoma" pitchFamily="34" charset="0"/>
                <a:ea typeface="隶书" pitchFamily="49" charset="-122"/>
              </a:rPr>
              <a:t>：</a:t>
            </a:r>
          </a:p>
        </p:txBody>
      </p:sp>
      <p:sp>
        <p:nvSpPr>
          <p:cNvPr id="35843" name="文本框 35842"/>
          <p:cNvSpPr txBox="1">
            <a:spLocks noChangeArrowheads="1"/>
          </p:cNvSpPr>
          <p:nvPr/>
        </p:nvSpPr>
        <p:spPr bwMode="auto">
          <a:xfrm>
            <a:off x="228600" y="2438400"/>
            <a:ext cx="86137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Tahoma" pitchFamily="34" charset="0"/>
                <a:ea typeface="隶书" pitchFamily="49" charset="-122"/>
              </a:rPr>
              <a:t>       </a:t>
            </a:r>
            <a:r>
              <a:rPr lang="zh-CN" altLang="en-US" sz="4400" b="1" dirty="0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我们把一切物体保持运动状态</a:t>
            </a:r>
          </a:p>
          <a:p>
            <a:pPr eaLnBrk="1" hangingPunct="1"/>
            <a:r>
              <a:rPr lang="zh-CN" altLang="en-US" sz="4400" b="1" dirty="0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不变的性质叫惯性。</a:t>
            </a:r>
          </a:p>
        </p:txBody>
      </p:sp>
    </p:spTree>
    <p:extLst>
      <p:ext uri="{BB962C8B-B14F-4D97-AF65-F5344CB8AC3E}">
        <p14:creationId xmlns:p14="http://schemas.microsoft.com/office/powerpoint/2010/main" val="4136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2529"/>
          <p:cNvSpPr txBox="1">
            <a:spLocks noChangeArrowheads="1"/>
          </p:cNvSpPr>
          <p:nvPr/>
        </p:nvSpPr>
        <p:spPr bwMode="auto">
          <a:xfrm>
            <a:off x="395536" y="1412776"/>
            <a:ext cx="9150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惯性是一切物体所固有的一种属性。</a:t>
            </a:r>
          </a:p>
        </p:txBody>
      </p:sp>
      <p:sp>
        <p:nvSpPr>
          <p:cNvPr id="22531" name="文本框 22530"/>
          <p:cNvSpPr txBox="1">
            <a:spLocks noChangeArrowheads="1"/>
          </p:cNvSpPr>
          <p:nvPr/>
        </p:nvSpPr>
        <p:spPr bwMode="auto">
          <a:xfrm>
            <a:off x="385292" y="2276872"/>
            <a:ext cx="85899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它与物体的运动状态无关，但与物</a:t>
            </a:r>
          </a:p>
          <a:p>
            <a:pPr eaLnBrk="1" hangingPunct="1"/>
            <a:r>
              <a:rPr lang="zh-CN" altLang="en-US" sz="4400" b="1" dirty="0">
                <a:solidFill>
                  <a:schemeClr val="hlink"/>
                </a:solidFill>
                <a:latin typeface="Tahoma" pitchFamily="34" charset="0"/>
                <a:ea typeface="隶书" pitchFamily="49" charset="-122"/>
              </a:rPr>
              <a:t>体的质量大小有关。</a:t>
            </a:r>
          </a:p>
        </p:txBody>
      </p:sp>
    </p:spTree>
    <p:extLst>
      <p:ext uri="{BB962C8B-B14F-4D97-AF65-F5344CB8AC3E}">
        <p14:creationId xmlns:p14="http://schemas.microsoft.com/office/powerpoint/2010/main" val="42465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5601"/>
          <p:cNvSpPr txBox="1">
            <a:spLocks noChangeArrowheads="1"/>
          </p:cNvSpPr>
          <p:nvPr/>
        </p:nvSpPr>
        <p:spPr bwMode="auto">
          <a:xfrm>
            <a:off x="1527175" y="1098550"/>
            <a:ext cx="1514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Tahoma" pitchFamily="34" charset="0"/>
                <a:ea typeface="隶书" pitchFamily="49" charset="-122"/>
              </a:rPr>
              <a:t>练习:</a:t>
            </a:r>
          </a:p>
        </p:txBody>
      </p:sp>
      <p:sp>
        <p:nvSpPr>
          <p:cNvPr id="19459" name="文本框 25602"/>
          <p:cNvSpPr txBox="1">
            <a:spLocks noChangeArrowheads="1"/>
          </p:cNvSpPr>
          <p:nvPr/>
        </p:nvSpPr>
        <p:spPr bwMode="auto">
          <a:xfrm>
            <a:off x="357188" y="2097088"/>
            <a:ext cx="8429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Tahoma" pitchFamily="34" charset="0"/>
                <a:ea typeface="隶书" pitchFamily="49" charset="-122"/>
              </a:rPr>
              <a:t>1、跳远运动员为什么需要助跑？</a:t>
            </a:r>
          </a:p>
        </p:txBody>
      </p:sp>
      <p:sp>
        <p:nvSpPr>
          <p:cNvPr id="19460" name="文本框 25603"/>
          <p:cNvSpPr txBox="1">
            <a:spLocks noChangeArrowheads="1"/>
          </p:cNvSpPr>
          <p:nvPr/>
        </p:nvSpPr>
        <p:spPr bwMode="auto">
          <a:xfrm>
            <a:off x="447675" y="3332163"/>
            <a:ext cx="84296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Tahoma" pitchFamily="34" charset="0"/>
                <a:ea typeface="隶书" pitchFamily="49" charset="-122"/>
              </a:rPr>
              <a:t>2、飞机不是在飞到目标的正上方</a:t>
            </a:r>
          </a:p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Tahoma" pitchFamily="34" charset="0"/>
                <a:ea typeface="隶书" pitchFamily="49" charset="-122"/>
              </a:rPr>
              <a:t>时投弹，而是要提前投弹才能够</a:t>
            </a:r>
          </a:p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Tahoma" pitchFamily="34" charset="0"/>
                <a:ea typeface="隶书" pitchFamily="49" charset="-122"/>
              </a:rPr>
              <a:t>命中目标，这是为什么？</a:t>
            </a:r>
          </a:p>
        </p:txBody>
      </p:sp>
    </p:spTree>
    <p:extLst>
      <p:ext uri="{BB962C8B-B14F-4D97-AF65-F5344CB8AC3E}">
        <p14:creationId xmlns:p14="http://schemas.microsoft.com/office/powerpoint/2010/main" val="101203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yinghai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clrChange>
              <a:clrFrom>
                <a:srgbClr val="000402"/>
              </a:clrFrom>
              <a:clrTo>
                <a:srgbClr val="0004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10000"/>
            <a:ext cx="952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0722"/>
          <p:cNvGrpSpPr>
            <a:grpSpLocks/>
          </p:cNvGrpSpPr>
          <p:nvPr/>
        </p:nvGrpSpPr>
        <p:grpSpPr bwMode="auto">
          <a:xfrm>
            <a:off x="3124200" y="304800"/>
            <a:ext cx="6019800" cy="2684463"/>
            <a:chOff x="1968" y="192"/>
            <a:chExt cx="3792" cy="1691"/>
          </a:xfrm>
        </p:grpSpPr>
        <p:grpSp>
          <p:nvGrpSpPr>
            <p:cNvPr id="8199" name="组合 30723"/>
            <p:cNvGrpSpPr>
              <a:grpSpLocks/>
            </p:cNvGrpSpPr>
            <p:nvPr/>
          </p:nvGrpSpPr>
          <p:grpSpPr bwMode="auto">
            <a:xfrm>
              <a:off x="1968" y="192"/>
              <a:ext cx="3792" cy="1691"/>
              <a:chOff x="1776" y="384"/>
              <a:chExt cx="3792" cy="1691"/>
            </a:xfrm>
          </p:grpSpPr>
          <p:pic>
            <p:nvPicPr>
              <p:cNvPr id="8201" name="图片 30724" descr="u2l1a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384"/>
                <a:ext cx="3629" cy="1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2" name="矩形 30725"/>
              <p:cNvSpPr>
                <a:spLocks noChangeArrowheads="1"/>
              </p:cNvSpPr>
              <p:nvPr/>
            </p:nvSpPr>
            <p:spPr bwMode="auto">
              <a:xfrm>
                <a:off x="5280" y="576"/>
                <a:ext cx="288" cy="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solidFill>
                      <a:schemeClr val="tx1"/>
                    </a:solidFill>
                    <a:latin typeface="华文行楷" pitchFamily="2" charset="-122"/>
                    <a:ea typeface="华文行楷" pitchFamily="2" charset="-122"/>
                  </a:rPr>
                  <a:t>亚里士多德</a:t>
                </a:r>
                <a:r>
                  <a:rPr lang="zh-CN" altLang="en-US" sz="1400">
                    <a:solidFill>
                      <a:schemeClr val="tx1"/>
                    </a:solidFill>
                  </a:rPr>
                  <a:t> </a:t>
                </a: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00" name="矩形 30726"/>
            <p:cNvSpPr>
              <a:spLocks noChangeArrowheads="1"/>
            </p:cNvSpPr>
            <p:nvPr/>
          </p:nvSpPr>
          <p:spPr bwMode="auto">
            <a:xfrm>
              <a:off x="2544" y="528"/>
              <a:ext cx="172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i="1" dirty="0">
                  <a:solidFill>
                    <a:srgbClr val="FF0000"/>
                  </a:solidFill>
                  <a:latin typeface="华文行楷" pitchFamily="2" charset="-122"/>
                  <a:ea typeface="华文行楷" pitchFamily="2" charset="-122"/>
                </a:rPr>
                <a:t>物体的运动</a:t>
              </a:r>
            </a:p>
            <a:p>
              <a:r>
                <a:rPr lang="zh-CN" altLang="en-US" sz="3200" i="1" dirty="0">
                  <a:solidFill>
                    <a:srgbClr val="FF0000"/>
                  </a:solidFill>
                  <a:latin typeface="华文行楷" pitchFamily="2" charset="-122"/>
                  <a:ea typeface="华文行楷" pitchFamily="2" charset="-122"/>
                </a:rPr>
                <a:t>需要力去维持！</a:t>
              </a:r>
              <a:r>
                <a:rPr lang="zh-CN" altLang="en-US" sz="3200" i="1" dirty="0">
                  <a:solidFill>
                    <a:schemeClr val="tx1"/>
                  </a:solidFill>
                  <a:latin typeface="华文行楷" pitchFamily="2" charset="-122"/>
                  <a:ea typeface="华文行楷" pitchFamily="2" charset="-122"/>
                </a:rPr>
                <a:t> </a:t>
              </a:r>
            </a:p>
          </p:txBody>
        </p:sp>
      </p:grpSp>
      <p:grpSp>
        <p:nvGrpSpPr>
          <p:cNvPr id="4" name="组合 30727"/>
          <p:cNvGrpSpPr>
            <a:grpSpLocks/>
          </p:cNvGrpSpPr>
          <p:nvPr/>
        </p:nvGrpSpPr>
        <p:grpSpPr bwMode="auto">
          <a:xfrm>
            <a:off x="304800" y="838200"/>
            <a:ext cx="2438400" cy="2057400"/>
            <a:chOff x="864" y="768"/>
            <a:chExt cx="1536" cy="1296"/>
          </a:xfrm>
        </p:grpSpPr>
        <p:sp>
          <p:nvSpPr>
            <p:cNvPr id="8197" name="云形标注 30728"/>
            <p:cNvSpPr>
              <a:spLocks noChangeArrowheads="1"/>
            </p:cNvSpPr>
            <p:nvPr/>
          </p:nvSpPr>
          <p:spPr bwMode="auto">
            <a:xfrm>
              <a:off x="864" y="768"/>
              <a:ext cx="1536" cy="1248"/>
            </a:xfrm>
            <a:prstGeom prst="cloudCallout">
              <a:avLst>
                <a:gd name="adj1" fmla="val 82944"/>
                <a:gd name="adj2" fmla="val 939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198" name="文本框 30729"/>
            <p:cNvSpPr txBox="1">
              <a:spLocks noChangeArrowheads="1"/>
            </p:cNvSpPr>
            <p:nvPr/>
          </p:nvSpPr>
          <p:spPr bwMode="auto">
            <a:xfrm>
              <a:off x="1008" y="881"/>
              <a:ext cx="1248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800" b="1" dirty="0">
                  <a:solidFill>
                    <a:srgbClr val="FFFF66"/>
                  </a:solidFill>
                </a:rPr>
                <a:t>必须有力作用在礼物箱上,才能使礼物箱继续运动,没有力的作用,物体就要停下来。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zh-CN" altLang="en-US" sz="1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0421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7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yinghai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clrChange>
              <a:clrFrom>
                <a:srgbClr val="010200"/>
              </a:clrFrom>
              <a:clrTo>
                <a:srgbClr val="010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88913"/>
            <a:ext cx="90471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云形标注 31746"/>
          <p:cNvSpPr>
            <a:spLocks noChangeArrowheads="1"/>
          </p:cNvSpPr>
          <p:nvPr/>
        </p:nvSpPr>
        <p:spPr bwMode="auto">
          <a:xfrm>
            <a:off x="6067425" y="4343400"/>
            <a:ext cx="3076575" cy="2133600"/>
          </a:xfrm>
          <a:prstGeom prst="cloudCallout">
            <a:avLst>
              <a:gd name="adj1" fmla="val -81065"/>
              <a:gd name="adj2" fmla="val -846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9220" name="矩形 31747"/>
          <p:cNvSpPr>
            <a:spLocks noChangeArrowheads="1"/>
          </p:cNvSpPr>
          <p:nvPr/>
        </p:nvSpPr>
        <p:spPr bwMode="auto">
          <a:xfrm>
            <a:off x="6629400" y="4724400"/>
            <a:ext cx="2292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宋体" charset="-122"/>
              </a:rPr>
              <a:t>推力撤掉，还要向前运       　动</a:t>
            </a:r>
            <a:r>
              <a:rPr lang="zh-CN" altLang="en-US" sz="1400" dirty="0">
                <a:solidFill>
                  <a:schemeClr val="bg1"/>
                </a:solidFill>
              </a:rPr>
              <a:t>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1749" name="矩形 31748"/>
          <p:cNvSpPr>
            <a:spLocks noChangeArrowheads="1"/>
          </p:cNvSpPr>
          <p:nvPr/>
        </p:nvSpPr>
        <p:spPr bwMode="auto">
          <a:xfrm>
            <a:off x="762000" y="4267200"/>
            <a:ext cx="4572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宋体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小球：静止——运动——静止。</a:t>
            </a:r>
          </a:p>
          <a:p>
            <a:endParaRPr lang="zh-CN" altLang="en-US" sz="2400" b="1" dirty="0">
              <a:solidFill>
                <a:srgbClr val="FF0000"/>
              </a:solidFill>
              <a:latin typeface="宋体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  两个过程中是否都有力存在？在这两个过程中力的作用是维持原来的运动状态还是改变运动状</a:t>
            </a:r>
            <a:r>
              <a:rPr lang="zh-CN" altLang="en-US" sz="2400" b="1" dirty="0">
                <a:solidFill>
                  <a:srgbClr val="FFFF66"/>
                </a:solidFill>
                <a:latin typeface="宋体" charset="-122"/>
              </a:rPr>
              <a:t>态？</a:t>
            </a:r>
            <a:r>
              <a:rPr lang="zh-CN" altLang="en-US" sz="2400" dirty="0">
                <a:solidFill>
                  <a:srgbClr val="FFFF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624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1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对象 32769"/>
          <p:cNvGraphicFramePr>
            <a:graphicFrameLocks/>
          </p:cNvGraphicFramePr>
          <p:nvPr/>
        </p:nvGraphicFramePr>
        <p:xfrm>
          <a:off x="2209800" y="457200"/>
          <a:ext cx="434975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1739683" imgH="2171429" progId="Photoshop.Image.6">
                  <p:embed/>
                </p:oleObj>
              </mc:Choice>
              <mc:Fallback>
                <p:oleObj r:id="rId3" imgW="1739683" imgH="2171429" progId="Photoshop.Image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7200"/>
                        <a:ext cx="4349750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00849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>
            <a:spLocks noChangeArrowheads="1"/>
          </p:cNvSpPr>
          <p:nvPr/>
        </p:nvSpPr>
        <p:spPr bwMode="auto">
          <a:xfrm>
            <a:off x="0" y="152400"/>
            <a:ext cx="914400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</a:rPr>
              <a:t>问题：</a:t>
            </a:r>
          </a:p>
        </p:txBody>
      </p:sp>
      <p:sp>
        <p:nvSpPr>
          <p:cNvPr id="10243" name="文本框 10242"/>
          <p:cNvSpPr txBox="1">
            <a:spLocks noChangeArrowheads="1"/>
          </p:cNvSpPr>
          <p:nvPr/>
        </p:nvSpPr>
        <p:spPr bwMode="auto">
          <a:xfrm>
            <a:off x="1143000" y="1524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</a:rPr>
              <a:t>力的作用效果是什么？</a:t>
            </a:r>
          </a:p>
        </p:txBody>
      </p:sp>
      <p:sp>
        <p:nvSpPr>
          <p:cNvPr id="10244" name="文本框 10243"/>
          <p:cNvSpPr txBox="1">
            <a:spLocks noChangeArrowheads="1"/>
          </p:cNvSpPr>
          <p:nvPr/>
        </p:nvSpPr>
        <p:spPr bwMode="auto">
          <a:xfrm>
            <a:off x="0" y="762000"/>
            <a:ext cx="9144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思考</a:t>
            </a:r>
            <a:r>
              <a:rPr lang="zh-CN" altLang="en-US" sz="2800">
                <a:solidFill>
                  <a:schemeClr val="tx1"/>
                </a:solidFill>
              </a:rPr>
              <a:t>：</a:t>
            </a:r>
          </a:p>
        </p:txBody>
      </p:sp>
      <p:sp>
        <p:nvSpPr>
          <p:cNvPr id="10245" name="文本框 10244"/>
          <p:cNvSpPr txBox="1">
            <a:spLocks noChangeArrowheads="1"/>
          </p:cNvSpPr>
          <p:nvPr/>
        </p:nvSpPr>
        <p:spPr bwMode="auto">
          <a:xfrm>
            <a:off x="1066800" y="7620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</a:rPr>
              <a:t>当物体不受力的作用时，物体的运动状态是否会发生改变？</a:t>
            </a:r>
          </a:p>
        </p:txBody>
      </p:sp>
      <p:sp>
        <p:nvSpPr>
          <p:cNvPr id="10246" name="文本框 10245"/>
          <p:cNvSpPr txBox="1">
            <a:spLocks noChangeArrowheads="1"/>
          </p:cNvSpPr>
          <p:nvPr/>
        </p:nvSpPr>
        <p:spPr bwMode="auto">
          <a:xfrm>
            <a:off x="0" y="1766888"/>
            <a:ext cx="1371600" cy="5191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</a:rPr>
              <a:t>演示1：</a:t>
            </a:r>
          </a:p>
        </p:txBody>
      </p: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1524000" y="1720850"/>
            <a:ext cx="739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</a:rPr>
              <a:t>放在桌上的物体，假如不对它施加力的作用，会不会运动？</a:t>
            </a: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0" y="2819400"/>
            <a:ext cx="1295400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</a:rPr>
              <a:t>结论1：</a:t>
            </a: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1524000" y="2743200"/>
            <a:ext cx="7239000" cy="946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</a:rPr>
              <a:t>静止的物体，在没有受到外力作用时，总保持静止状态。</a:t>
            </a:r>
          </a:p>
        </p:txBody>
      </p:sp>
      <p:sp>
        <p:nvSpPr>
          <p:cNvPr id="10250" name="文本框 10249"/>
          <p:cNvSpPr txBox="1">
            <a:spLocks noChangeArrowheads="1"/>
          </p:cNvSpPr>
          <p:nvPr/>
        </p:nvSpPr>
        <p:spPr bwMode="auto">
          <a:xfrm>
            <a:off x="0" y="3810000"/>
            <a:ext cx="1143000" cy="517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tx1"/>
                </a:solidFill>
              </a:rPr>
              <a:t>演示2：</a:t>
            </a:r>
          </a:p>
        </p:txBody>
      </p:sp>
      <p:sp>
        <p:nvSpPr>
          <p:cNvPr id="10251" name="文本框 10250"/>
          <p:cNvSpPr txBox="1">
            <a:spLocks noChangeArrowheads="1"/>
          </p:cNvSpPr>
          <p:nvPr/>
        </p:nvSpPr>
        <p:spPr bwMode="auto">
          <a:xfrm>
            <a:off x="1295400" y="3810000"/>
            <a:ext cx="396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</a:rPr>
              <a:t>用手推物体，物体前进一段距离。物体为什么会运动？撤去推力，为什么又会停下来？</a:t>
            </a:r>
          </a:p>
        </p:txBody>
      </p:sp>
      <p:sp>
        <p:nvSpPr>
          <p:cNvPr id="10252" name="文本框 10251"/>
          <p:cNvSpPr txBox="1">
            <a:spLocks noChangeArrowheads="1"/>
          </p:cNvSpPr>
          <p:nvPr/>
        </p:nvSpPr>
        <p:spPr bwMode="auto">
          <a:xfrm>
            <a:off x="0" y="5943600"/>
            <a:ext cx="10668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思考</a:t>
            </a:r>
            <a:r>
              <a:rPr lang="zh-CN" altLang="en-US" sz="2800">
                <a:solidFill>
                  <a:schemeClr val="tx1"/>
                </a:solidFill>
              </a:rPr>
              <a:t>：</a:t>
            </a:r>
          </a:p>
        </p:txBody>
      </p:sp>
      <p:sp>
        <p:nvSpPr>
          <p:cNvPr id="10253" name="文本框 10252"/>
          <p:cNvSpPr txBox="1">
            <a:spLocks noChangeArrowheads="1"/>
          </p:cNvSpPr>
          <p:nvPr/>
        </p:nvSpPr>
        <p:spPr bwMode="auto">
          <a:xfrm>
            <a:off x="1219200" y="58674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</a:rPr>
              <a:t>运动的物体在没有受到外力作用时将如何运动？</a:t>
            </a:r>
          </a:p>
        </p:txBody>
      </p:sp>
      <p:graphicFrame>
        <p:nvGraphicFramePr>
          <p:cNvPr id="10254" name="对象 10253"/>
          <p:cNvGraphicFramePr>
            <a:graphicFrameLocks/>
          </p:cNvGraphicFramePr>
          <p:nvPr/>
        </p:nvGraphicFramePr>
        <p:xfrm>
          <a:off x="5114925" y="3876675"/>
          <a:ext cx="32670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2419048" imgH="1762371" progId="Paint.Picture">
                  <p:embed/>
                </p:oleObj>
              </mc:Choice>
              <mc:Fallback>
                <p:oleObj r:id="rId3" imgW="2419048" imgH="1762371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3876675"/>
                        <a:ext cx="3267075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0254"/>
          <p:cNvGrpSpPr>
            <a:grpSpLocks/>
          </p:cNvGrpSpPr>
          <p:nvPr/>
        </p:nvGrpSpPr>
        <p:grpSpPr bwMode="auto">
          <a:xfrm>
            <a:off x="6486525" y="3657600"/>
            <a:ext cx="1285875" cy="457200"/>
            <a:chOff x="4086" y="2304"/>
            <a:chExt cx="810" cy="288"/>
          </a:xfrm>
        </p:grpSpPr>
        <p:sp>
          <p:nvSpPr>
            <p:cNvPr id="2064" name="直接连接符 10255"/>
            <p:cNvSpPr>
              <a:spLocks noChangeShapeType="1"/>
            </p:cNvSpPr>
            <p:nvPr/>
          </p:nvSpPr>
          <p:spPr bwMode="auto">
            <a:xfrm>
              <a:off x="4086" y="253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文本框 10256"/>
            <p:cNvSpPr txBox="1">
              <a:spLocks noChangeArrowheads="1"/>
            </p:cNvSpPr>
            <p:nvPr/>
          </p:nvSpPr>
          <p:spPr bwMode="auto">
            <a:xfrm>
              <a:off x="4464" y="23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>
                  <a:solidFill>
                    <a:schemeClr val="bg2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5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44" grpId="0" animBg="1"/>
      <p:bldP spid="10245" grpId="0"/>
      <p:bldP spid="10246" grpId="0" animBg="1"/>
      <p:bldP spid="10247" grpId="0"/>
      <p:bldP spid="10248" grpId="0" animBg="1"/>
      <p:bldP spid="10249" grpId="0" animBg="1"/>
      <p:bldP spid="10250" grpId="0" animBg="1"/>
      <p:bldP spid="10251" grpId="0"/>
      <p:bldP spid="10252" grpId="0" animBg="1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1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6576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1266"/>
          <p:cNvSpPr txBox="1">
            <a:spLocks noChangeArrowheads="1"/>
          </p:cNvSpPr>
          <p:nvPr/>
        </p:nvSpPr>
        <p:spPr bwMode="auto">
          <a:xfrm>
            <a:off x="533400" y="381000"/>
            <a:ext cx="20193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/>
              <a:t>探究实验</a:t>
            </a:r>
          </a:p>
        </p:txBody>
      </p:sp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1143000" y="1143000"/>
            <a:ext cx="411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hlink"/>
                </a:solidFill>
              </a:rPr>
              <a:t>摩擦力对物体运动的影响</a:t>
            </a:r>
          </a:p>
        </p:txBody>
      </p:sp>
      <p:sp>
        <p:nvSpPr>
          <p:cNvPr id="11270" name="文本框 11269"/>
          <p:cNvSpPr txBox="1">
            <a:spLocks noChangeArrowheads="1"/>
          </p:cNvSpPr>
          <p:nvPr/>
        </p:nvSpPr>
        <p:spPr bwMode="auto">
          <a:xfrm>
            <a:off x="1143000" y="2720975"/>
            <a:ext cx="197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</a:rPr>
              <a:t>条件控制：</a:t>
            </a:r>
          </a:p>
        </p:txBody>
      </p:sp>
      <p:sp>
        <p:nvSpPr>
          <p:cNvPr id="11271" name="文本框 11270"/>
          <p:cNvSpPr txBox="1">
            <a:spLocks noChangeArrowheads="1"/>
          </p:cNvSpPr>
          <p:nvPr/>
        </p:nvSpPr>
        <p:spPr bwMode="auto">
          <a:xfrm>
            <a:off x="1828800" y="33528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同一斜面、相同高度</a:t>
            </a:r>
          </a:p>
        </p:txBody>
      </p:sp>
      <p:graphicFrame>
        <p:nvGraphicFramePr>
          <p:cNvPr id="11272" name="对象 11271"/>
          <p:cNvGraphicFramePr>
            <a:graphicFrameLocks/>
          </p:cNvGraphicFramePr>
          <p:nvPr/>
        </p:nvGraphicFramePr>
        <p:xfrm>
          <a:off x="5410200" y="2209800"/>
          <a:ext cx="3495675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3495238" imgH="4277322" progId="Paint.Picture">
                  <p:embed/>
                </p:oleObj>
              </mc:Choice>
              <mc:Fallback>
                <p:oleObj r:id="rId4" imgW="3495238" imgH="427732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09800"/>
                        <a:ext cx="3495675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文本框 11272"/>
          <p:cNvSpPr txBox="1">
            <a:spLocks noChangeArrowheads="1"/>
          </p:cNvSpPr>
          <p:nvPr/>
        </p:nvSpPr>
        <p:spPr bwMode="auto">
          <a:xfrm>
            <a:off x="3352800" y="3962400"/>
            <a:ext cx="2286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</a:rPr>
              <a:t>保证了小车在三种不同的水平表面上速度相同 </a:t>
            </a:r>
          </a:p>
        </p:txBody>
      </p:sp>
    </p:spTree>
    <p:extLst>
      <p:ext uri="{BB962C8B-B14F-4D97-AF65-F5344CB8AC3E}">
        <p14:creationId xmlns:p14="http://schemas.microsoft.com/office/powerpoint/2010/main" val="31491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  <p:bldP spid="11270" grpId="0"/>
      <p:bldP spid="11271" grpId="0"/>
      <p:bldP spid="11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表格 34817"/>
          <p:cNvGraphicFramePr>
            <a:graphicFrameLocks noGrp="1"/>
          </p:cNvGraphicFramePr>
          <p:nvPr/>
        </p:nvGraphicFramePr>
        <p:xfrm>
          <a:off x="914400" y="3962400"/>
          <a:ext cx="7010400" cy="283464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  <a:gridCol w="1752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实验次数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表面材料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阻力大小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滑行距离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毛巾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粗布条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光滑木版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推理想象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光滑表面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3C91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4852" name="xiemianshiya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4102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3" name="文本框 34852"/>
          <p:cNvSpPr txBox="1">
            <a:spLocks noChangeArrowheads="1"/>
          </p:cNvSpPr>
          <p:nvPr/>
        </p:nvSpPr>
        <p:spPr bwMode="auto">
          <a:xfrm>
            <a:off x="4648200" y="46482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宋体" charset="-122"/>
              </a:rPr>
              <a:t>最大</a:t>
            </a:r>
          </a:p>
        </p:txBody>
      </p:sp>
      <p:sp>
        <p:nvSpPr>
          <p:cNvPr id="34854" name="文本框 34853"/>
          <p:cNvSpPr txBox="1">
            <a:spLocks noChangeArrowheads="1"/>
          </p:cNvSpPr>
          <p:nvPr/>
        </p:nvSpPr>
        <p:spPr bwMode="auto">
          <a:xfrm>
            <a:off x="6324600" y="46482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宋体" charset="-122"/>
              </a:rPr>
              <a:t>最短</a:t>
            </a:r>
          </a:p>
        </p:txBody>
      </p:sp>
      <p:sp>
        <p:nvSpPr>
          <p:cNvPr id="34855" name="文本框 34854"/>
          <p:cNvSpPr txBox="1">
            <a:spLocks noChangeArrowheads="1"/>
          </p:cNvSpPr>
          <p:nvPr/>
        </p:nvSpPr>
        <p:spPr bwMode="auto">
          <a:xfrm>
            <a:off x="6324600" y="5181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宋体" charset="-122"/>
              </a:rPr>
              <a:t>较长</a:t>
            </a:r>
          </a:p>
        </p:txBody>
      </p:sp>
      <p:sp>
        <p:nvSpPr>
          <p:cNvPr id="34856" name="文本框 34855"/>
          <p:cNvSpPr txBox="1">
            <a:spLocks noChangeArrowheads="1"/>
          </p:cNvSpPr>
          <p:nvPr/>
        </p:nvSpPr>
        <p:spPr bwMode="auto">
          <a:xfrm>
            <a:off x="4648200" y="51958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宋体" charset="-122"/>
              </a:rPr>
              <a:t>较大</a:t>
            </a:r>
          </a:p>
        </p:txBody>
      </p:sp>
      <p:sp>
        <p:nvSpPr>
          <p:cNvPr id="34857" name="文本框 34856"/>
          <p:cNvSpPr txBox="1">
            <a:spLocks noChangeArrowheads="1"/>
          </p:cNvSpPr>
          <p:nvPr/>
        </p:nvSpPr>
        <p:spPr bwMode="auto">
          <a:xfrm>
            <a:off x="6324600" y="5715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宋体" charset="-122"/>
              </a:rPr>
              <a:t>长</a:t>
            </a:r>
          </a:p>
        </p:txBody>
      </p:sp>
      <p:sp>
        <p:nvSpPr>
          <p:cNvPr id="34858" name="文本框 34857"/>
          <p:cNvSpPr txBox="1">
            <a:spLocks noChangeArrowheads="1"/>
          </p:cNvSpPr>
          <p:nvPr/>
        </p:nvSpPr>
        <p:spPr bwMode="auto">
          <a:xfrm>
            <a:off x="4648200" y="57292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宋体" charset="-122"/>
              </a:rPr>
              <a:t>较小</a:t>
            </a:r>
          </a:p>
        </p:txBody>
      </p:sp>
      <p:sp>
        <p:nvSpPr>
          <p:cNvPr id="34859" name="文本框 34858"/>
          <p:cNvSpPr txBox="1">
            <a:spLocks noChangeArrowheads="1"/>
          </p:cNvSpPr>
          <p:nvPr/>
        </p:nvSpPr>
        <p:spPr bwMode="auto">
          <a:xfrm>
            <a:off x="6324600" y="6248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宋体" charset="-122"/>
              </a:rPr>
              <a:t>无限长</a:t>
            </a:r>
          </a:p>
        </p:txBody>
      </p:sp>
      <p:sp>
        <p:nvSpPr>
          <p:cNvPr id="34860" name="文本框 34859"/>
          <p:cNvSpPr txBox="1">
            <a:spLocks noChangeArrowheads="1"/>
          </p:cNvSpPr>
          <p:nvPr/>
        </p:nvSpPr>
        <p:spPr bwMode="auto">
          <a:xfrm>
            <a:off x="4495800" y="6248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宋体" charset="-122"/>
              </a:rPr>
              <a:t>阻力为零</a:t>
            </a:r>
          </a:p>
        </p:txBody>
      </p:sp>
    </p:spTree>
    <p:extLst>
      <p:ext uri="{BB962C8B-B14F-4D97-AF65-F5344CB8AC3E}">
        <p14:creationId xmlns:p14="http://schemas.microsoft.com/office/powerpoint/2010/main" val="4034458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34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52"/>
                  </p:tgtEl>
                </p:cond>
              </p:nextCondLst>
            </p:seq>
            <p:vide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52"/>
                </p:tgtEl>
              </p:cMediaNode>
            </p:video>
          </p:childTnLst>
        </p:cTn>
      </p:par>
    </p:tnLst>
    <p:bldLst>
      <p:bldP spid="34853" grpId="0"/>
      <p:bldP spid="34854" grpId="0"/>
      <p:bldP spid="34855" grpId="0"/>
      <p:bldP spid="34856" grpId="0"/>
      <p:bldP spid="34857" grpId="0"/>
      <p:bldP spid="34858" grpId="0"/>
      <p:bldP spid="34859" grpId="0"/>
      <p:bldP spid="348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>
            <a:spLocks noChangeArrowheads="1"/>
          </p:cNvSpPr>
          <p:nvPr/>
        </p:nvSpPr>
        <p:spPr bwMode="auto">
          <a:xfrm>
            <a:off x="304800" y="885825"/>
            <a:ext cx="20193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/>
              <a:t>实验结论</a:t>
            </a:r>
          </a:p>
        </p:txBody>
      </p:sp>
      <p:sp>
        <p:nvSpPr>
          <p:cNvPr id="13315" name="文本框 13314"/>
          <p:cNvSpPr txBox="1">
            <a:spLocks noChangeArrowheads="1"/>
          </p:cNvSpPr>
          <p:nvPr/>
        </p:nvSpPr>
        <p:spPr bwMode="auto">
          <a:xfrm>
            <a:off x="381000" y="3048000"/>
            <a:ext cx="2017713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/>
              <a:t>假设推理</a:t>
            </a:r>
          </a:p>
        </p:txBody>
      </p:sp>
      <p:sp>
        <p:nvSpPr>
          <p:cNvPr id="13316" name="文本框 13315"/>
          <p:cNvSpPr txBox="1">
            <a:spLocks noChangeArrowheads="1"/>
          </p:cNvSpPr>
          <p:nvPr/>
        </p:nvSpPr>
        <p:spPr bwMode="auto">
          <a:xfrm>
            <a:off x="457200" y="3962400"/>
            <a:ext cx="1447800" cy="5794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/>
              <a:t>结论</a:t>
            </a:r>
            <a:r>
              <a:rPr lang="zh-CN" altLang="en-US" sz="3200">
                <a:solidFill>
                  <a:schemeClr val="tx1"/>
                </a:solidFill>
              </a:rPr>
              <a:t>2：</a:t>
            </a:r>
          </a:p>
        </p:txBody>
      </p:sp>
      <p:sp>
        <p:nvSpPr>
          <p:cNvPr id="13317" name="文本框 13316"/>
          <p:cNvSpPr txBox="1">
            <a:spLocks noChangeArrowheads="1"/>
          </p:cNvSpPr>
          <p:nvPr/>
        </p:nvSpPr>
        <p:spPr bwMode="auto">
          <a:xfrm>
            <a:off x="228600" y="4800600"/>
            <a:ext cx="8153400" cy="10668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</a:rPr>
              <a:t>运动的物体在没有受到外力作用时，总保持匀速直线运动状态。</a:t>
            </a:r>
          </a:p>
        </p:txBody>
      </p:sp>
      <p:sp>
        <p:nvSpPr>
          <p:cNvPr id="13318" name="文本框 13317"/>
          <p:cNvSpPr txBox="1">
            <a:spLocks noChangeArrowheads="1"/>
          </p:cNvSpPr>
          <p:nvPr/>
        </p:nvSpPr>
        <p:spPr bwMode="auto">
          <a:xfrm>
            <a:off x="381000" y="18288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</a:rPr>
              <a:t>在相同条件下，平面越光滑，小车受到的阻力越小，前进就越远。</a:t>
            </a:r>
          </a:p>
        </p:txBody>
      </p:sp>
    </p:spTree>
    <p:extLst>
      <p:ext uri="{BB962C8B-B14F-4D97-AF65-F5344CB8AC3E}">
        <p14:creationId xmlns:p14="http://schemas.microsoft.com/office/powerpoint/2010/main" val="35501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>
            <a:spLocks noChangeArrowheads="1"/>
          </p:cNvSpPr>
          <p:nvPr/>
        </p:nvSpPr>
        <p:spPr bwMode="auto">
          <a:xfrm>
            <a:off x="228600" y="4267200"/>
            <a:ext cx="1295400" cy="57943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</a:rPr>
              <a:t>归纳：</a:t>
            </a:r>
          </a:p>
        </p:txBody>
      </p:sp>
      <p:sp>
        <p:nvSpPr>
          <p:cNvPr id="14339" name="文本框 14338"/>
          <p:cNvSpPr txBox="1">
            <a:spLocks noChangeArrowheads="1"/>
          </p:cNvSpPr>
          <p:nvPr/>
        </p:nvSpPr>
        <p:spPr bwMode="auto">
          <a:xfrm>
            <a:off x="228600" y="5073650"/>
            <a:ext cx="8763000" cy="95410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一切物体在没有受到外力作用时，总保持匀速直线运动状态或静止状态。这就是牛顿第一定律。</a:t>
            </a:r>
          </a:p>
        </p:txBody>
      </p:sp>
      <p:sp>
        <p:nvSpPr>
          <p:cNvPr id="14340" name="文本框 14339"/>
          <p:cNvSpPr txBox="1">
            <a:spLocks noChangeArrowheads="1"/>
          </p:cNvSpPr>
          <p:nvPr/>
        </p:nvSpPr>
        <p:spPr bwMode="auto">
          <a:xfrm>
            <a:off x="0" y="304800"/>
            <a:ext cx="1295400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结论</a:t>
            </a:r>
            <a:r>
              <a:rPr lang="zh-CN" altLang="en-US" sz="2800">
                <a:solidFill>
                  <a:schemeClr val="tx1"/>
                </a:solidFill>
              </a:rPr>
              <a:t>1：</a:t>
            </a:r>
          </a:p>
        </p:txBody>
      </p:sp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1524000" y="228600"/>
            <a:ext cx="6705600" cy="9461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hlink"/>
                </a:solidFill>
              </a:rPr>
              <a:t>静止的物体，在没有受到外力作用时，总保持静止状态。</a:t>
            </a:r>
          </a:p>
        </p:txBody>
      </p:sp>
      <p:sp>
        <p:nvSpPr>
          <p:cNvPr id="14342" name="文本框 14341"/>
          <p:cNvSpPr txBox="1">
            <a:spLocks noChangeArrowheads="1"/>
          </p:cNvSpPr>
          <p:nvPr/>
        </p:nvSpPr>
        <p:spPr bwMode="auto">
          <a:xfrm>
            <a:off x="76200" y="1479550"/>
            <a:ext cx="1219200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结论</a:t>
            </a:r>
            <a:r>
              <a:rPr lang="zh-CN" altLang="en-US" sz="2800">
                <a:solidFill>
                  <a:schemeClr val="tx1"/>
                </a:solidFill>
              </a:rPr>
              <a:t>2：</a:t>
            </a:r>
          </a:p>
        </p:txBody>
      </p:sp>
      <p:sp>
        <p:nvSpPr>
          <p:cNvPr id="14343" name="文本框 14342"/>
          <p:cNvSpPr txBox="1">
            <a:spLocks noChangeArrowheads="1"/>
          </p:cNvSpPr>
          <p:nvPr/>
        </p:nvSpPr>
        <p:spPr bwMode="auto">
          <a:xfrm>
            <a:off x="1524000" y="1371600"/>
            <a:ext cx="6781800" cy="9461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>
                <a:solidFill>
                  <a:schemeClr val="bg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</a:rPr>
              <a:t>运动的物体在没有受到外力作用时，总保持匀速直线运动状态。</a:t>
            </a:r>
          </a:p>
        </p:txBody>
      </p:sp>
      <p:pic>
        <p:nvPicPr>
          <p:cNvPr id="14344" name="图片 14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1993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4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/>
      <p:bldP spid="14342" grpId="0" animBg="1"/>
      <p:bldP spid="1434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984</Words>
  <Application>Microsoft Office PowerPoint</Application>
  <PresentationFormat>全屏显示(4:3)</PresentationFormat>
  <Paragraphs>87</Paragraphs>
  <Slides>16</Slides>
  <Notes>0</Notes>
  <HiddenSlides>0</HiddenSlides>
  <MMClips>6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Photoshop.Image.6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2020-04-19T03:10:20Z</dcterms:created>
  <dcterms:modified xsi:type="dcterms:W3CDTF">2020-04-19T04:22:47Z</dcterms:modified>
</cp:coreProperties>
</file>