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61" r:id="rId4"/>
    <p:sldId id="265" r:id="rId5"/>
    <p:sldId id="622" r:id="rId6"/>
    <p:sldId id="659" r:id="rId7"/>
    <p:sldId id="660" r:id="rId8"/>
    <p:sldId id="263" r:id="rId9"/>
    <p:sldId id="484" r:id="rId10"/>
    <p:sldId id="663" r:id="rId11"/>
    <p:sldId id="664" r:id="rId12"/>
    <p:sldId id="671" r:id="rId13"/>
    <p:sldId id="665" r:id="rId14"/>
    <p:sldId id="372" r:id="rId15"/>
    <p:sldId id="575" r:id="rId16"/>
    <p:sldId id="469" r:id="rId17"/>
    <p:sldId id="612" r:id="rId18"/>
    <p:sldId id="668" r:id="rId19"/>
    <p:sldId id="670" r:id="rId20"/>
  </p:sldIdLst>
  <p:sldSz cx="12190095" cy="6859270"/>
  <p:notesSz cx="6858000" cy="9144000"/>
  <p:custDataLst>
    <p:tags r:id="rId21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7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493" autoAdjust="0"/>
    <p:restoredTop sz="94712" autoAdjust="0"/>
  </p:normalViewPr>
  <p:slideViewPr>
    <p:cSldViewPr>
      <p:cViewPr varScale="1">
        <p:scale>
          <a:sx n="108" d="100"/>
          <a:sy n="108" d="100"/>
        </p:scale>
        <p:origin x="-762" y="-78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tags" Target="tags/tag63.xml" /><Relationship Id="rId22" Type="http://schemas.openxmlformats.org/officeDocument/2006/relationships/presProps" Target="presProps.xml" /><Relationship Id="rId23" Type="http://schemas.openxmlformats.org/officeDocument/2006/relationships/viewProps" Target="viewProps.xml" /><Relationship Id="rId24" Type="http://schemas.openxmlformats.org/officeDocument/2006/relationships/theme" Target="theme/theme1.xml" /><Relationship Id="rId25" Type="http://schemas.openxmlformats.org/officeDocument/2006/relationships/tableStyles" Target="tableStyles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C0901-3DCA-48F9-B0CB-D8F0D1E6B36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D9095-D5A4-4D04-8CEB-69FB25E1308C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4836C-7D3D-44DD-AD4F-98DBA4D1058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9960B-A742-4F79-9BC8-14A4E9893419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613" y="914569"/>
            <a:ext cx="9797669" cy="2570876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613" y="3561059"/>
            <a:ext cx="9797669" cy="147267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305" y="774143"/>
            <a:ext cx="10971086" cy="54838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613" y="2484460"/>
            <a:ext cx="9797669" cy="1018989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613" y="3561059"/>
            <a:ext cx="9797669" cy="471687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305" y="1490676"/>
            <a:ext cx="10967486" cy="476008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489" y="3849113"/>
            <a:ext cx="7767586" cy="76694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489" y="4616055"/>
            <a:ext cx="7767586" cy="867761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305" y="1501478"/>
            <a:ext cx="5175991" cy="474927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0598" y="1501478"/>
            <a:ext cx="5175991" cy="4749279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305" y="1429465"/>
            <a:ext cx="5341565" cy="381671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305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4776" y="1421992"/>
            <a:ext cx="5341565" cy="381671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4776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05" y="1555488"/>
            <a:ext cx="5232259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49408" y="1555488"/>
            <a:ext cx="5226383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3201" y="914569"/>
            <a:ext cx="1043837" cy="5030131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257" y="914569"/>
            <a:ext cx="9167767" cy="5030131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6765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tags" Target="../tags/tag57.xml" /><Relationship Id="rId3" Type="http://schemas.openxmlformats.org/officeDocument/2006/relationships/slideLayout" Target="../slideLayouts/slideLayout3.xml" /><Relationship Id="rId30" Type="http://schemas.openxmlformats.org/officeDocument/2006/relationships/tags" Target="../tags/tag58.xml" /><Relationship Id="rId31" Type="http://schemas.openxmlformats.org/officeDocument/2006/relationships/tags" Target="../tags/tag59.xml" /><Relationship Id="rId32" Type="http://schemas.openxmlformats.org/officeDocument/2006/relationships/tags" Target="../tags/tag60.xml" /><Relationship Id="rId33" Type="http://schemas.openxmlformats.org/officeDocument/2006/relationships/tags" Target="../tags/tag61.xml" /><Relationship Id="rId34" Type="http://schemas.openxmlformats.org/officeDocument/2006/relationships/tags" Target="../tags/tag62.xml" /><Relationship Id="rId35" Type="http://schemas.openxmlformats.org/officeDocument/2006/relationships/theme" Target="../theme/theme1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9"/>
            </p:custDataLst>
          </p:nvPr>
        </p:nvSpPr>
        <p:spPr>
          <a:xfrm>
            <a:off x="608305" y="608513"/>
            <a:ext cx="10967486" cy="70573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0"/>
            </p:custDataLst>
          </p:nvPr>
        </p:nvSpPr>
        <p:spPr>
          <a:xfrm>
            <a:off x="608305" y="1490676"/>
            <a:ext cx="10967486" cy="476008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1"/>
            </p:custDataLst>
          </p:nvPr>
        </p:nvSpPr>
        <p:spPr>
          <a:xfrm>
            <a:off x="611904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32"/>
            </p:custDataLst>
          </p:nvPr>
        </p:nvSpPr>
        <p:spPr>
          <a:xfrm>
            <a:off x="4115357" y="631556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33"/>
            </p:custDataLst>
          </p:nvPr>
        </p:nvSpPr>
        <p:spPr>
          <a:xfrm>
            <a:off x="8876213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3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6765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Relationship Id="rId2" Type="http://schemas.openxmlformats.org/officeDocument/2006/relationships/image" Target="../media/image7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image" Target="../media/image8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Relationship Id="rId2" Type="http://schemas.openxmlformats.org/officeDocument/2006/relationships/image" Target="../media/image8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Relationship Id="rId2" Type="http://schemas.openxmlformats.org/officeDocument/2006/relationships/image" Target="../media/image9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Relationship Id="rId2" Type="http://schemas.openxmlformats.org/officeDocument/2006/relationships/image" Target="../media/image10.jpeg" /><Relationship Id="rId3" Type="http://schemas.openxmlformats.org/officeDocument/2006/relationships/image" Target="../media/image1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Relationship Id="rId2" Type="http://schemas.openxmlformats.org/officeDocument/2006/relationships/image" Target="../media/image3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4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Relationship Id="rId2" Type="http://schemas.openxmlformats.org/officeDocument/2006/relationships/image" Target="../media/image5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Relationship Id="rId2" Type="http://schemas.openxmlformats.org/officeDocument/2006/relationships/image" Target="../media/image6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523174" y="2501100"/>
            <a:ext cx="9144064" cy="1846659"/>
            <a:chOff x="1523174" y="2501100"/>
            <a:chExt cx="9144064" cy="1846659"/>
          </a:xfrm>
        </p:grpSpPr>
        <p:sp>
          <p:nvSpPr>
            <p:cNvPr id="2" name="文本框 5"/>
            <p:cNvSpPr txBox="1"/>
            <p:nvPr/>
          </p:nvSpPr>
          <p:spPr>
            <a:xfrm>
              <a:off x="1951802" y="2501100"/>
              <a:ext cx="8406064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400" b="1" spc="20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 </a:t>
              </a:r>
              <a:r>
                <a:rPr lang="en-US" altLang="zh-CN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11 </a:t>
              </a:r>
              <a:r>
                <a:rPr lang="zh-CN" altLang="en-US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课时</a:t>
              </a:r>
              <a:endParaRPr lang="en-US" altLang="zh-CN" sz="4400" b="1" spc="20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3200" spc="20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机械能</a:t>
              </a:r>
              <a:endParaRPr lang="zh-CN" altLang="en-US" sz="2500" spc="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523174" y="3501232"/>
              <a:ext cx="91440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929464"/>
            <a:ext cx="10644262" cy="3331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b="1" smtClean="0"/>
              <a:t> </a:t>
            </a:r>
            <a:r>
              <a:rPr lang="en-US" smtClean="0">
                <a:solidFill>
                  <a:srgbClr val="A50021"/>
                </a:solidFill>
              </a:rPr>
              <a:t>A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endParaRPr lang="en-US" altLang="zh-CN" i="1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小球从</a:t>
            </a:r>
            <a:r>
              <a:rPr lang="en-US" i="1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点运动到</a:t>
            </a:r>
            <a:r>
              <a:rPr lang="en-US" i="1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点的过程中质量不变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高度逐渐减小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则重力势能逐渐减小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正确。小球从</a:t>
            </a:r>
            <a:r>
              <a:rPr lang="en-US" i="1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点运动到</a:t>
            </a:r>
            <a:r>
              <a:rPr lang="en-US" i="1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点的过程中速度逐渐减小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则动能逐渐减小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错误。由于轨道是粗糙的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小球从</a:t>
            </a:r>
            <a:r>
              <a:rPr lang="en-US" i="1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点运动到</a:t>
            </a:r>
            <a:r>
              <a:rPr lang="en-US" i="1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点的过程中克服摩擦力做功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部分机械能转化为内能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故机械能不守恒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错误。小球运动到</a:t>
            </a:r>
            <a:r>
              <a:rPr lang="en-US" i="1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点后沿原路返回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由于克服摩擦力做功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机械能会逐渐减小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因此不能到达</a:t>
            </a:r>
            <a:r>
              <a:rPr lang="en-US" i="1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点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D</a:t>
            </a:r>
            <a:r>
              <a:rPr lang="zh-CN" altLang="en-US" smtClean="0">
                <a:solidFill>
                  <a:srgbClr val="A50021"/>
                </a:solidFill>
              </a:rPr>
              <a:t>错误。</a:t>
            </a:r>
            <a:endParaRPr lang="zh-CN" altLang="en-US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572824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en-US" sz="2400" smtClean="0">
                <a:solidFill>
                  <a:srgbClr val="18B48F"/>
                </a:solidFill>
              </a:rPr>
              <a:t> 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黄石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11</a:t>
            </a:r>
            <a:r>
              <a:rPr lang="en-US" sz="2400" i="1" smtClean="0"/>
              <a:t>-</a:t>
            </a:r>
            <a:r>
              <a:rPr lang="en-US" sz="2400" smtClean="0"/>
              <a:t>5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弹簧下端悬挂一个实心小球</a:t>
            </a:r>
            <a:r>
              <a:rPr lang="en-US" sz="2400" smtClean="0"/>
              <a:t>,</a:t>
            </a:r>
            <a:r>
              <a:rPr lang="zh-CN" altLang="en-US" sz="2400" smtClean="0"/>
              <a:t>用手托住小球</a:t>
            </a:r>
            <a:r>
              <a:rPr lang="en-US" sz="2400" smtClean="0"/>
              <a:t>,</a:t>
            </a:r>
            <a:r>
              <a:rPr lang="zh-CN" altLang="en-US" sz="2400" smtClean="0"/>
              <a:t>小球静止在</a:t>
            </a:r>
            <a:r>
              <a:rPr lang="en-US" sz="2400" i="1" smtClean="0"/>
              <a:t>A</a:t>
            </a:r>
            <a:r>
              <a:rPr lang="zh-CN" altLang="en-US" sz="2400" smtClean="0"/>
              <a:t>点</a:t>
            </a:r>
            <a:r>
              <a:rPr lang="en-US" sz="2400" smtClean="0"/>
              <a:t>,</a:t>
            </a:r>
            <a:r>
              <a:rPr lang="zh-CN" altLang="en-US" sz="2400" smtClean="0"/>
              <a:t>此时弹簧处于自然长度。释放小球</a:t>
            </a:r>
            <a:r>
              <a:rPr lang="en-US" sz="2400" smtClean="0"/>
              <a:t>,</a:t>
            </a:r>
            <a:r>
              <a:rPr lang="zh-CN" altLang="en-US" sz="2400" smtClean="0"/>
              <a:t>小球向下运动到最低点</a:t>
            </a:r>
            <a:r>
              <a:rPr lang="en-US" sz="2400" i="1" smtClean="0"/>
              <a:t>B</a:t>
            </a:r>
            <a:r>
              <a:rPr lang="en-US" sz="2400" smtClean="0"/>
              <a:t>(</a:t>
            </a:r>
            <a:r>
              <a:rPr lang="zh-CN" altLang="en-US" sz="2400" smtClean="0"/>
              <a:t>不超过弹簧弹性限度</a:t>
            </a:r>
            <a:r>
              <a:rPr lang="en-US" sz="2400" smtClean="0"/>
              <a:t>),</a:t>
            </a:r>
            <a:r>
              <a:rPr lang="zh-CN" altLang="en-US" sz="2400" smtClean="0"/>
              <a:t>小球从</a:t>
            </a:r>
            <a:r>
              <a:rPr lang="en-US" sz="2400" i="1" smtClean="0"/>
              <a:t>A</a:t>
            </a:r>
            <a:r>
              <a:rPr lang="zh-CN" altLang="en-US" sz="2400" smtClean="0"/>
              <a:t>点运动到</a:t>
            </a:r>
            <a:r>
              <a:rPr lang="en-US" sz="2400" i="1" smtClean="0"/>
              <a:t>B</a:t>
            </a:r>
            <a:r>
              <a:rPr lang="zh-CN" altLang="en-US" sz="2400" smtClean="0"/>
              <a:t>点的过程中</a:t>
            </a:r>
            <a:r>
              <a:rPr lang="en-US" sz="2400" smtClean="0"/>
              <a:t>,</a:t>
            </a:r>
            <a:r>
              <a:rPr lang="zh-CN" altLang="en-US" sz="2400" smtClean="0"/>
              <a:t>下列说法正确的是</a:t>
            </a:r>
            <a:r>
              <a:rPr lang="en-US" sz="2400" smtClean="0"/>
              <a:t>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小球的重力势能一直在减小</a:t>
            </a:r>
            <a:r>
              <a:rPr lang="en-US" sz="2400" smtClean="0"/>
              <a:t>,</a:t>
            </a:r>
            <a:r>
              <a:rPr lang="zh-CN" altLang="en-US" sz="2400" smtClean="0"/>
              <a:t>动能一直在增大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小球减小的重力势能全部转化为动能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弹簧的弹性势能不断增大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小球运动到</a:t>
            </a:r>
            <a:r>
              <a:rPr lang="en-US" sz="2400" i="1" smtClean="0"/>
              <a:t>B</a:t>
            </a:r>
            <a:r>
              <a:rPr lang="zh-CN" altLang="en-US" sz="2400" smtClean="0"/>
              <a:t>点时</a:t>
            </a:r>
            <a:r>
              <a:rPr lang="en-US" sz="2400" smtClean="0"/>
              <a:t>,</a:t>
            </a:r>
            <a:r>
              <a:rPr lang="zh-CN" altLang="en-US" sz="2400" smtClean="0"/>
              <a:t>重力势能最小</a:t>
            </a:r>
            <a:r>
              <a:rPr lang="en-US" sz="2400" smtClean="0"/>
              <a:t>,</a:t>
            </a:r>
            <a:r>
              <a:rPr lang="zh-CN" altLang="en-US" sz="2400" smtClean="0"/>
              <a:t>动能最大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8238346" y="4858554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11</a:t>
            </a:r>
            <a:r>
              <a:rPr lang="en-US" i="1" smtClean="0"/>
              <a:t>-</a:t>
            </a:r>
            <a:r>
              <a:rPr lang="en-US" smtClean="0"/>
              <a:t>5</a:t>
            </a:r>
            <a:endParaRPr lang="zh-CN" altLang="en-US" smtClean="0"/>
          </a:p>
        </p:txBody>
      </p:sp>
      <p:pic>
        <p:nvPicPr>
          <p:cNvPr id="6" name="2021HS149.EPS" descr="id:214750120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095470" y="2501100"/>
            <a:ext cx="1269952" cy="2417060"/>
          </a:xfrm>
          <a:prstGeom prst="rect">
            <a:avLst/>
          </a:prstGeom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0167172" y="1929596"/>
            <a:ext cx="39145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C</a:t>
            </a:r>
            <a:endParaRPr lang="zh-CN" altLang="en-US" b="1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　探究物体的动能跟哪些因素有关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1670" y="1286654"/>
            <a:ext cx="107157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smtClean="0"/>
              <a:t>【</a:t>
            </a:r>
            <a:r>
              <a:rPr lang="zh-CN" altLang="en-US" b="1" smtClean="0"/>
              <a:t>设计和进行实验</a:t>
            </a:r>
            <a:r>
              <a:rPr lang="en-US" altLang="zh-CN" b="1" smtClean="0"/>
              <a:t>】</a:t>
            </a:r>
            <a:endParaRPr lang="en-US" altLang="zh-CN" b="1" smtClean="0"/>
          </a:p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smtClean="0"/>
              <a:t>使小球获得动能的方法</a:t>
            </a:r>
            <a:r>
              <a:rPr lang="en-US" smtClean="0"/>
              <a:t>:</a:t>
            </a:r>
            <a:r>
              <a:rPr lang="zh-CN" altLang="en-US" smtClean="0"/>
              <a:t>让小球从</a:t>
            </a:r>
            <a:r>
              <a:rPr lang="zh-CN" altLang="en-US" u="sng" smtClean="0"/>
              <a:t>同一斜面的某一高度由静止</a:t>
            </a:r>
            <a:r>
              <a:rPr lang="zh-CN" altLang="en-US" smtClean="0"/>
              <a:t>滚下。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smtClean="0"/>
              <a:t>实验方法</a:t>
            </a:r>
            <a:r>
              <a:rPr lang="en-US" smtClean="0"/>
              <a:t>:①</a:t>
            </a:r>
            <a:r>
              <a:rPr lang="zh-CN" altLang="en-US" smtClean="0"/>
              <a:t>转换法</a:t>
            </a:r>
            <a:r>
              <a:rPr lang="en-US" smtClean="0"/>
              <a:t>:</a:t>
            </a:r>
            <a:r>
              <a:rPr lang="zh-CN" altLang="en-US" smtClean="0"/>
              <a:t>通过</a:t>
            </a:r>
            <a:r>
              <a:rPr lang="zh-CN" altLang="en-US" u="sng" smtClean="0"/>
              <a:t>木块被撞后移动的距离</a:t>
            </a:r>
            <a:r>
              <a:rPr lang="zh-CN" altLang="en-US" smtClean="0"/>
              <a:t>反映物体动能的大小。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②</a:t>
            </a:r>
            <a:r>
              <a:rPr lang="zh-CN" altLang="en-US" smtClean="0"/>
              <a:t>控制变量法</a:t>
            </a:r>
            <a:r>
              <a:rPr lang="en-US" smtClean="0"/>
              <a:t>:</a:t>
            </a:r>
            <a:r>
              <a:rPr lang="zh-CN" altLang="en-US" smtClean="0"/>
              <a:t>实验中探究动能与小球质量的关系</a:t>
            </a:r>
            <a:r>
              <a:rPr lang="en-US" smtClean="0"/>
              <a:t>,</a:t>
            </a:r>
            <a:r>
              <a:rPr lang="zh-CN" altLang="en-US" smtClean="0"/>
              <a:t>必须保持小球到达</a:t>
            </a:r>
            <a:r>
              <a:rPr lang="zh-CN" altLang="en-US" u="sng" smtClean="0"/>
              <a:t>水平面的速度相同</a:t>
            </a:r>
            <a:r>
              <a:rPr lang="en-US" smtClean="0"/>
              <a:t>(</a:t>
            </a:r>
            <a:r>
              <a:rPr lang="zh-CN" altLang="en-US" smtClean="0"/>
              <a:t>方法</a:t>
            </a:r>
            <a:r>
              <a:rPr lang="en-US" smtClean="0"/>
              <a:t>:</a:t>
            </a:r>
            <a:r>
              <a:rPr lang="zh-CN" altLang="en-US" smtClean="0"/>
              <a:t>使小球从同一斜面的</a:t>
            </a:r>
            <a:r>
              <a:rPr lang="zh-CN" altLang="en-US" u="sng" smtClean="0"/>
              <a:t>同一高度</a:t>
            </a:r>
            <a:r>
              <a:rPr lang="zh-CN" altLang="en-US" smtClean="0"/>
              <a:t>由静止滚下</a:t>
            </a:r>
            <a:r>
              <a:rPr lang="en-US" smtClean="0"/>
              <a:t>);</a:t>
            </a:r>
            <a:r>
              <a:rPr lang="zh-CN" altLang="en-US" smtClean="0"/>
              <a:t>探究动能与小球速度的关系</a:t>
            </a:r>
            <a:r>
              <a:rPr lang="en-US" smtClean="0"/>
              <a:t>,</a:t>
            </a:r>
            <a:r>
              <a:rPr lang="zh-CN" altLang="en-US" smtClean="0"/>
              <a:t>必须保持小球的</a:t>
            </a:r>
            <a:r>
              <a:rPr lang="zh-CN" altLang="en-US" u="sng" smtClean="0"/>
              <a:t>质量</a:t>
            </a:r>
            <a:r>
              <a:rPr lang="zh-CN" altLang="en-US" smtClean="0"/>
              <a:t>相同。</a:t>
            </a:r>
            <a:endParaRPr lang="zh-CN" altLang="en-US"/>
          </a:p>
        </p:txBody>
      </p:sp>
    </p:spTree>
  </p:cSld>
  <p:clrMapOvr>
    <a:masterClrMapping/>
  </p:clrMapOvr>
  <p:transition>
    <p:pull dir="u"/>
  </p:transition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643712"/>
            <a:ext cx="10715700" cy="563231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数据处理和分析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3.</a:t>
            </a:r>
            <a:r>
              <a:rPr lang="zh-CN" altLang="en-US" sz="2400" smtClean="0"/>
              <a:t>设计实验记录表格</a:t>
            </a:r>
            <a:r>
              <a:rPr lang="en-US" sz="2400" smtClean="0"/>
              <a:t>,</a:t>
            </a:r>
            <a:r>
              <a:rPr lang="zh-CN" altLang="en-US" sz="2400" smtClean="0"/>
              <a:t>分析可得出</a:t>
            </a:r>
            <a:r>
              <a:rPr lang="en-US" sz="2400" smtClean="0"/>
              <a:t>:</a:t>
            </a:r>
            <a:r>
              <a:rPr lang="zh-CN" altLang="en-US" sz="2400" smtClean="0"/>
              <a:t>物体的质量和物体运动的速度都影响物体动能的大小</a:t>
            </a:r>
            <a:r>
              <a:rPr lang="en-US" sz="2400" smtClean="0"/>
              <a:t>,</a:t>
            </a:r>
            <a:r>
              <a:rPr lang="zh-CN" altLang="en-US" sz="2400" smtClean="0"/>
              <a:t>且</a:t>
            </a:r>
            <a:r>
              <a:rPr lang="zh-CN" altLang="en-US" sz="2400" u="sng" smtClean="0"/>
              <a:t>质量越大</a:t>
            </a:r>
            <a:r>
              <a:rPr lang="zh-CN" altLang="en-US" sz="2400" smtClean="0"/>
              <a:t>、运动</a:t>
            </a:r>
            <a:r>
              <a:rPr lang="zh-CN" altLang="en-US" sz="2400" u="sng" smtClean="0"/>
              <a:t>速度越大</a:t>
            </a:r>
            <a:r>
              <a:rPr lang="en-US" sz="2400" smtClean="0"/>
              <a:t>,</a:t>
            </a:r>
            <a:r>
              <a:rPr lang="zh-CN" altLang="en-US" sz="2400" smtClean="0"/>
              <a:t>动能</a:t>
            </a:r>
            <a:r>
              <a:rPr lang="zh-CN" altLang="en-US" sz="2400" u="sng" smtClean="0"/>
              <a:t>越大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4.</a:t>
            </a:r>
            <a:r>
              <a:rPr lang="zh-CN" altLang="en-US" sz="2400" smtClean="0"/>
              <a:t>超速、超载问题的判断</a:t>
            </a:r>
            <a:r>
              <a:rPr lang="en-US" sz="2400" smtClean="0"/>
              <a:t>:</a:t>
            </a:r>
            <a:r>
              <a:rPr lang="zh-CN" altLang="en-US" sz="2400" smtClean="0"/>
              <a:t>超速问题</a:t>
            </a:r>
            <a:r>
              <a:rPr lang="zh-CN" altLang="en-US" sz="2400" u="sng" smtClean="0"/>
              <a:t>质量不变</a:t>
            </a:r>
            <a:r>
              <a:rPr lang="en-US" sz="2400" smtClean="0"/>
              <a:t>,</a:t>
            </a:r>
            <a:r>
              <a:rPr lang="zh-CN" altLang="en-US" sz="2400" smtClean="0"/>
              <a:t>超载问题</a:t>
            </a:r>
            <a:r>
              <a:rPr lang="zh-CN" altLang="en-US" sz="2400" u="sng" smtClean="0"/>
              <a:t>速度不变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交流、反思与评估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zh-CN" altLang="en-US" sz="2400" smtClean="0"/>
              <a:t>小球从开始运动到静止过程中机械能的变化</a:t>
            </a:r>
            <a:r>
              <a:rPr lang="en-US" sz="2400" smtClean="0"/>
              <a:t>:</a:t>
            </a:r>
            <a:r>
              <a:rPr lang="zh-CN" altLang="en-US" sz="2400" smtClean="0"/>
              <a:t>在斜面上运动时</a:t>
            </a:r>
            <a:r>
              <a:rPr lang="en-US" sz="2400" smtClean="0"/>
              <a:t>,</a:t>
            </a:r>
            <a:r>
              <a:rPr lang="zh-CN" altLang="en-US" sz="2400" smtClean="0"/>
              <a:t>机械能</a:t>
            </a:r>
            <a:r>
              <a:rPr lang="zh-CN" altLang="en-US" sz="2400" u="sng" smtClean="0"/>
              <a:t>减小</a:t>
            </a:r>
            <a:r>
              <a:rPr lang="en-US" sz="2400" smtClean="0"/>
              <a:t>,</a:t>
            </a:r>
            <a:r>
              <a:rPr lang="zh-CN" altLang="en-US" sz="2400" smtClean="0"/>
              <a:t>重力势能转化为</a:t>
            </a:r>
            <a:r>
              <a:rPr lang="zh-CN" altLang="en-US" sz="2400" u="sng" smtClean="0"/>
              <a:t>动能和内能</a:t>
            </a:r>
            <a:r>
              <a:rPr lang="en-US" sz="2400" smtClean="0"/>
              <a:t>;</a:t>
            </a:r>
            <a:r>
              <a:rPr lang="zh-CN" altLang="en-US" sz="2400" smtClean="0"/>
              <a:t>在水平面上运动时</a:t>
            </a:r>
            <a:r>
              <a:rPr lang="en-US" sz="2400" smtClean="0"/>
              <a:t>,</a:t>
            </a:r>
            <a:r>
              <a:rPr lang="zh-CN" altLang="en-US" sz="2400" smtClean="0"/>
              <a:t>因为受到摩擦阻力</a:t>
            </a:r>
            <a:r>
              <a:rPr lang="en-US" sz="2400" smtClean="0"/>
              <a:t>,</a:t>
            </a:r>
            <a:r>
              <a:rPr lang="zh-CN" altLang="en-US" sz="2400" smtClean="0"/>
              <a:t>最后静止</a:t>
            </a:r>
            <a:r>
              <a:rPr lang="en-US" sz="2400" smtClean="0"/>
              <a:t>,</a:t>
            </a:r>
            <a:r>
              <a:rPr lang="zh-CN" altLang="en-US" sz="2400" smtClean="0"/>
              <a:t>机械能全部转化为</a:t>
            </a:r>
            <a:r>
              <a:rPr lang="zh-CN" altLang="en-US" sz="2400" u="sng" smtClean="0"/>
              <a:t>内能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6.</a:t>
            </a:r>
            <a:r>
              <a:rPr lang="zh-CN" altLang="en-US" sz="2400" smtClean="0"/>
              <a:t>水平面绝对光滑不能完成实验</a:t>
            </a:r>
            <a:r>
              <a:rPr lang="en-US" sz="2400" smtClean="0"/>
              <a:t>:</a:t>
            </a:r>
            <a:r>
              <a:rPr lang="zh-CN" altLang="en-US" sz="2400" smtClean="0"/>
              <a:t>木块将一直做</a:t>
            </a:r>
            <a:r>
              <a:rPr lang="zh-CN" altLang="en-US" sz="2400" u="sng" smtClean="0"/>
              <a:t>匀速直线运动</a:t>
            </a:r>
            <a:r>
              <a:rPr lang="en-US" sz="2400" smtClean="0"/>
              <a:t>,</a:t>
            </a:r>
            <a:r>
              <a:rPr lang="zh-CN" altLang="en-US" sz="2400" smtClean="0"/>
              <a:t>无法比较木块移动的距离。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643712"/>
            <a:ext cx="10572824" cy="507831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zh-CN" altLang="en-US" sz="2400" b="1" smtClean="0">
                <a:solidFill>
                  <a:srgbClr val="18B48F"/>
                </a:solidFill>
              </a:rPr>
              <a:t>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泰安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图</a:t>
            </a:r>
            <a:r>
              <a:rPr lang="en-US" sz="2400" smtClean="0"/>
              <a:t>11</a:t>
            </a:r>
            <a:r>
              <a:rPr lang="en-US" sz="2400" i="1" smtClean="0"/>
              <a:t>-</a:t>
            </a:r>
            <a:r>
              <a:rPr lang="en-US" sz="2400" smtClean="0"/>
              <a:t>6</a:t>
            </a:r>
            <a:r>
              <a:rPr lang="zh-CN" altLang="en-US" sz="2400" smtClean="0"/>
              <a:t>是 “探究物体的动能跟哪些因素有关”的实验装置示意图</a:t>
            </a:r>
            <a:r>
              <a:rPr lang="en-US" sz="2400" smtClean="0"/>
              <a:t>,</a:t>
            </a:r>
            <a:r>
              <a:rPr lang="zh-CN" altLang="en-US" sz="2400" smtClean="0"/>
              <a:t>让小球</a:t>
            </a:r>
            <a:r>
              <a:rPr lang="en-US" sz="2400" i="1" smtClean="0"/>
              <a:t>A </a:t>
            </a:r>
            <a:r>
              <a:rPr lang="zh-CN" altLang="en-US" sz="2400" smtClean="0"/>
              <a:t>从斜面上某点滚下</a:t>
            </a:r>
            <a:r>
              <a:rPr lang="en-US" sz="2400" smtClean="0"/>
              <a:t>,</a:t>
            </a:r>
            <a:r>
              <a:rPr lang="zh-CN" altLang="en-US" sz="2400" smtClean="0"/>
              <a:t>撞击在水平面上的木块</a:t>
            </a:r>
            <a:r>
              <a:rPr lang="en-US" sz="2400" i="1" smtClean="0"/>
              <a:t>B</a:t>
            </a:r>
            <a:r>
              <a:rPr lang="en-US" sz="2400" smtClean="0"/>
              <a:t>,</a:t>
            </a:r>
            <a:r>
              <a:rPr lang="zh-CN" altLang="en-US" sz="2400" smtClean="0"/>
              <a:t>木块</a:t>
            </a:r>
            <a:r>
              <a:rPr lang="en-US" sz="2400" i="1" smtClean="0"/>
              <a:t>B </a:t>
            </a:r>
            <a:r>
              <a:rPr lang="zh-CN" altLang="en-US" sz="2400" smtClean="0"/>
              <a:t>移动一段距离。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该实验中所探究物体的动能是指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选填“小球</a:t>
            </a:r>
            <a:r>
              <a:rPr lang="en-US" sz="2400" i="1" smtClean="0"/>
              <a:t>A</a:t>
            </a:r>
            <a:r>
              <a:rPr lang="zh-CN" altLang="en-US" sz="2400" smtClean="0"/>
              <a:t>”或“木块</a:t>
            </a:r>
            <a:r>
              <a:rPr lang="en-US" sz="2400" i="1" smtClean="0"/>
              <a:t>B</a:t>
            </a:r>
            <a:r>
              <a:rPr lang="zh-CN" altLang="en-US" sz="2400" smtClean="0"/>
              <a:t>”</a:t>
            </a:r>
            <a:r>
              <a:rPr lang="en-US" sz="2400" smtClean="0"/>
              <a:t>)</a:t>
            </a:r>
            <a:r>
              <a:rPr lang="zh-CN" altLang="en-US" sz="2400" smtClean="0"/>
              <a:t>的动能。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实验表明</a:t>
            </a:r>
            <a:r>
              <a:rPr lang="en-US" sz="2400" smtClean="0"/>
              <a:t>,</a:t>
            </a:r>
            <a:r>
              <a:rPr lang="zh-CN" altLang="en-US" sz="2400" smtClean="0"/>
              <a:t>让小球</a:t>
            </a:r>
            <a:r>
              <a:rPr lang="en-US" sz="2400" i="1" smtClean="0"/>
              <a:t>A</a:t>
            </a:r>
            <a:r>
              <a:rPr lang="zh-CN" altLang="en-US" sz="2400" smtClean="0"/>
              <a:t>分别从斜面不同高度由静止滚下</a:t>
            </a:r>
            <a:r>
              <a:rPr lang="en-US" sz="2400" smtClean="0"/>
              <a:t>,</a:t>
            </a:r>
            <a:r>
              <a:rPr lang="zh-CN" altLang="en-US" sz="2400" smtClean="0"/>
              <a:t>高度越大</a:t>
            </a:r>
            <a:r>
              <a:rPr lang="en-US" sz="2400" smtClean="0"/>
              <a:t>,</a:t>
            </a:r>
            <a:r>
              <a:rPr lang="zh-CN" altLang="en-US" sz="2400" smtClean="0"/>
              <a:t>到达水平面的速度越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,</a:t>
            </a:r>
            <a:r>
              <a:rPr lang="zh-CN" altLang="en-US" sz="2400" smtClean="0"/>
              <a:t>木块</a:t>
            </a:r>
            <a:r>
              <a:rPr lang="en-US" sz="2400" i="1" smtClean="0"/>
              <a:t>B </a:t>
            </a:r>
            <a:r>
              <a:rPr lang="zh-CN" altLang="en-US" sz="2400" smtClean="0"/>
              <a:t>被撞得越远。从而可得结论</a:t>
            </a:r>
            <a:r>
              <a:rPr lang="en-US" sz="2400" smtClean="0"/>
              <a:t>:</a:t>
            </a:r>
            <a:r>
              <a:rPr lang="zh-CN" altLang="en-US" sz="2400" smtClean="0"/>
              <a:t>质量相同时</a:t>
            </a:r>
            <a:r>
              <a:rPr lang="en-US" sz="2400" smtClean="0"/>
              <a:t>,</a:t>
            </a:r>
            <a:r>
              <a:rPr lang="zh-CN" altLang="en-US" sz="2400" smtClean="0"/>
              <a:t>小球的速度越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　</a:t>
            </a:r>
            <a:r>
              <a:rPr lang="en-US" sz="2400" smtClean="0"/>
              <a:t>,</a:t>
            </a:r>
            <a:r>
              <a:rPr lang="zh-CN" altLang="en-US" sz="2400" smtClean="0"/>
              <a:t>动能越大。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若要探究物体动能与质量的关系</a:t>
            </a:r>
            <a:r>
              <a:rPr lang="en-US" sz="2400" smtClean="0"/>
              <a:t>,</a:t>
            </a:r>
            <a:r>
              <a:rPr lang="zh-CN" altLang="en-US" sz="2400" smtClean="0"/>
              <a:t>应让不同质量的小球</a:t>
            </a:r>
            <a:r>
              <a:rPr lang="en-US" sz="2400" i="1" smtClean="0"/>
              <a:t>A </a:t>
            </a:r>
            <a:r>
              <a:rPr lang="zh-CN" altLang="en-US" sz="2400" smtClean="0"/>
              <a:t>从斜面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高度由静止滚下</a:t>
            </a:r>
            <a:r>
              <a:rPr lang="en-US" sz="2400" smtClean="0"/>
              <a:t>,</a:t>
            </a:r>
            <a:r>
              <a:rPr lang="zh-CN" altLang="en-US" sz="2400" smtClean="0"/>
              <a:t>观察比较木块</a:t>
            </a:r>
            <a:r>
              <a:rPr lang="en-US" sz="2400" i="1" smtClean="0"/>
              <a:t>B </a:t>
            </a:r>
            <a:r>
              <a:rPr lang="zh-CN" altLang="en-US" sz="2400" smtClean="0"/>
              <a:t>被撞击移动的距离。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6" name="矩形 5"/>
          <p:cNvSpPr/>
          <p:nvPr/>
        </p:nvSpPr>
        <p:spPr>
          <a:xfrm>
            <a:off x="8952726" y="6212487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11</a:t>
            </a:r>
            <a:r>
              <a:rPr lang="en-US" i="1" smtClean="0"/>
              <a:t>-</a:t>
            </a:r>
            <a:r>
              <a:rPr lang="en-US" smtClean="0"/>
              <a:t>6</a:t>
            </a:r>
            <a:endParaRPr lang="zh-CN" altLang="en-US" smtClean="0"/>
          </a:p>
        </p:txBody>
      </p:sp>
      <p:pic>
        <p:nvPicPr>
          <p:cNvPr id="7" name="21RJWLX-122.EPS" descr="id:214750123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7809718" y="5155409"/>
            <a:ext cx="3690330" cy="1128516"/>
          </a:xfrm>
          <a:prstGeom prst="rect">
            <a:avLst/>
          </a:prstGeom>
        </p:spPr>
      </p:pic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952330" y="1753683"/>
            <a:ext cx="1031051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小球</a:t>
            </a:r>
            <a:r>
              <a:rPr lang="en-US" b="1" i="1" smtClean="0">
                <a:solidFill>
                  <a:srgbClr val="A50021"/>
                </a:solidFill>
              </a:rPr>
              <a:t>A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2316615" y="3396757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380298" y="3968261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9881420" y="450136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同一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572274"/>
            <a:ext cx="10644262" cy="62177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215216"/>
            <a:ext cx="10787138" cy="28426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木块</a:t>
            </a:r>
            <a:r>
              <a:rPr lang="en-US" sz="2400" i="1" smtClean="0"/>
              <a:t>B </a:t>
            </a:r>
            <a:r>
              <a:rPr lang="zh-CN" altLang="en-US" sz="2400" smtClean="0"/>
              <a:t>被碰撞后受</a:t>
            </a:r>
            <a:r>
              <a:rPr lang="zh-CN" altLang="en-US" sz="2400" i="1" u="sng" smtClean="0"/>
              <a:t>　 　</a:t>
            </a:r>
            <a:r>
              <a:rPr lang="zh-CN" altLang="en-US" sz="2400" smtClean="0"/>
              <a:t>个力的作用</a:t>
            </a:r>
            <a:r>
              <a:rPr lang="en-US" sz="2400" smtClean="0"/>
              <a:t>,</a:t>
            </a:r>
            <a:r>
              <a:rPr lang="zh-CN" altLang="en-US" sz="2400" smtClean="0"/>
              <a:t>最终木块</a:t>
            </a:r>
            <a:r>
              <a:rPr lang="en-US" sz="2400" i="1" smtClean="0"/>
              <a:t>B</a:t>
            </a:r>
            <a:r>
              <a:rPr lang="zh-CN" altLang="en-US" sz="2400" smtClean="0"/>
              <a:t>会停下来是因为受到</a:t>
            </a:r>
            <a:r>
              <a:rPr lang="zh-CN" altLang="en-US" sz="2400" i="1" u="sng" smtClean="0"/>
              <a:t>　　  　　</a:t>
            </a:r>
            <a:r>
              <a:rPr lang="zh-CN" altLang="en-US" sz="2400" smtClean="0"/>
              <a:t>力的作用。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(5)</a:t>
            </a:r>
            <a:r>
              <a:rPr lang="zh-CN" altLang="en-US" sz="2400" smtClean="0"/>
              <a:t>假如本实验装置的水平面绝对光滑</a:t>
            </a:r>
            <a:r>
              <a:rPr lang="en-US" sz="2400" smtClean="0"/>
              <a:t>,</a:t>
            </a:r>
            <a:r>
              <a:rPr lang="zh-CN" altLang="en-US" sz="2400" smtClean="0"/>
              <a:t>还能得出以上结论吗</a:t>
            </a:r>
            <a:r>
              <a:rPr lang="en-US" sz="2400" smtClean="0"/>
              <a:t>?</a:t>
            </a:r>
            <a:r>
              <a:rPr lang="zh-CN" altLang="en-US" sz="2400" i="1" u="sng" smtClean="0"/>
              <a:t>　　  　　</a:t>
            </a:r>
            <a:r>
              <a:rPr lang="en-US" sz="2400" smtClean="0"/>
              <a:t>,</a:t>
            </a:r>
            <a:r>
              <a:rPr lang="zh-CN" altLang="en-US" sz="2400" smtClean="0"/>
              <a:t>原因是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                                                                                                                 </a:t>
            </a:r>
            <a:r>
              <a:rPr lang="en-US" sz="2400" i="1" u="sng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                      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3935436" y="1215216"/>
            <a:ext cx="37382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3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0381486" y="121521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摩擦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9167040" y="2325187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不能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1094546" y="2715414"/>
            <a:ext cx="10605788" cy="113505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在光滑水平面上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运动的物体不受阻力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物体不能停下来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也就无法比较小球动能</a:t>
            </a:r>
            <a:endParaRPr lang="en-US" altLang="zh-CN" b="1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的大小了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309388" y="4998041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11</a:t>
            </a:r>
            <a:r>
              <a:rPr lang="en-US" i="1" smtClean="0"/>
              <a:t>-</a:t>
            </a:r>
            <a:r>
              <a:rPr lang="en-US" smtClean="0"/>
              <a:t>6</a:t>
            </a:r>
            <a:endParaRPr lang="zh-CN" altLang="en-US" smtClean="0"/>
          </a:p>
        </p:txBody>
      </p:sp>
      <p:pic>
        <p:nvPicPr>
          <p:cNvPr id="19" name="21RJWLX-122.EPS" descr="id:214750123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166380" y="3940963"/>
            <a:ext cx="3690330" cy="1128516"/>
          </a:xfrm>
          <a:prstGeom prst="rect">
            <a:avLst/>
          </a:prstGeom>
        </p:spPr>
      </p:pic>
      <p:cxnSp>
        <p:nvCxnSpPr>
          <p:cNvPr id="23" name="直接连接符 22"/>
          <p:cNvCxnSpPr/>
          <p:nvPr/>
        </p:nvCxnSpPr>
        <p:spPr>
          <a:xfrm>
            <a:off x="10310048" y="1715282"/>
            <a:ext cx="114300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7135479" y="5106099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11-7</a:t>
            </a:r>
            <a:endParaRPr lang="zh-CN" altLang="en-US" smtClean="0"/>
          </a:p>
        </p:txBody>
      </p:sp>
      <p:pic>
        <p:nvPicPr>
          <p:cNvPr id="3" name="A80.EPS" descr="id:214750124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6881024" y="3144042"/>
            <a:ext cx="1768398" cy="1999833"/>
          </a:xfrm>
          <a:prstGeom prst="rect">
            <a:avLst/>
          </a:prstGeom>
        </p:spPr>
      </p:pic>
      <p:sp>
        <p:nvSpPr>
          <p:cNvPr id="4" name="TextBox 15"/>
          <p:cNvSpPr txBox="1"/>
          <p:nvPr/>
        </p:nvSpPr>
        <p:spPr>
          <a:xfrm>
            <a:off x="951669" y="746071"/>
            <a:ext cx="11238743" cy="450468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(6)</a:t>
            </a:r>
            <a:r>
              <a:rPr lang="zh-CN" altLang="en-US" sz="2400" smtClean="0"/>
              <a:t>如图</a:t>
            </a:r>
            <a:r>
              <a:rPr lang="en-US" sz="2400" smtClean="0"/>
              <a:t>11</a:t>
            </a:r>
            <a:r>
              <a:rPr lang="en-US" sz="2400" i="1" smtClean="0"/>
              <a:t>-</a:t>
            </a:r>
            <a:r>
              <a:rPr lang="en-US" sz="2400" smtClean="0"/>
              <a:t>7</a:t>
            </a:r>
            <a:r>
              <a:rPr lang="zh-CN" altLang="en-US" sz="2400" smtClean="0"/>
              <a:t>所示为某段道路的标志牌</a:t>
            </a:r>
            <a:r>
              <a:rPr lang="en-US" sz="2400" smtClean="0"/>
              <a:t>,</a:t>
            </a:r>
            <a:r>
              <a:rPr lang="zh-CN" altLang="en-US" sz="2400" smtClean="0"/>
              <a:t>请结合所学知识解释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①</a:t>
            </a:r>
            <a:r>
              <a:rPr lang="zh-CN" altLang="en-US" sz="2400" smtClean="0"/>
              <a:t>对机动车限定最高行驶速度的原因</a:t>
            </a:r>
            <a:r>
              <a:rPr lang="en-US" sz="2400" smtClean="0"/>
              <a:t>:</a:t>
            </a:r>
            <a:r>
              <a:rPr lang="zh-CN" altLang="en-US" sz="2400" i="1" u="sng" smtClean="0"/>
              <a:t>　　　　　　　　　　　　　 　　</a:t>
            </a:r>
            <a:r>
              <a:rPr lang="en-US" sz="2400" smtClean="0"/>
              <a:t>;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②</a:t>
            </a:r>
            <a:r>
              <a:rPr lang="zh-CN" altLang="en-US" sz="2400" smtClean="0"/>
              <a:t>对不同车型限定不一样的最高行驶速度的原因</a:t>
            </a:r>
            <a:r>
              <a:rPr lang="en-US" sz="2400" smtClean="0"/>
              <a:t>:________________________________ </a:t>
            </a:r>
            <a:r>
              <a:rPr lang="zh-CN" altLang="en-US" sz="2400" smtClean="0"/>
              <a:t>。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(7)</a:t>
            </a:r>
            <a:r>
              <a:rPr lang="zh-CN" altLang="en-US" sz="2400" smtClean="0"/>
              <a:t>林红同学想用这套实验装置来继续探究阻力对物体运动的影响</a:t>
            </a:r>
            <a:r>
              <a:rPr lang="en-US" sz="2400" smtClean="0"/>
              <a:t>,</a:t>
            </a:r>
            <a:r>
              <a:rPr lang="zh-CN" altLang="en-US" sz="2400" smtClean="0"/>
              <a:t>必须增加的器材是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质量不同的物体</a:t>
            </a:r>
            <a:r>
              <a:rPr lang="en-US" sz="2400" i="1" smtClean="0"/>
              <a:t>A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粗糙程度不同的水平面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倾斜程度不同的斜面</a:t>
            </a:r>
            <a:endParaRPr lang="zh-CN" altLang="en-US" sz="2400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6238082" y="1286654"/>
            <a:ext cx="405431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质量一定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速度越大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动能越大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7523966" y="1825121"/>
            <a:ext cx="436209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速度相同时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质量越大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动能越大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666050" y="2968129"/>
            <a:ext cx="39466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B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Box 15"/>
          <p:cNvSpPr txBox="1"/>
          <p:nvPr/>
        </p:nvSpPr>
        <p:spPr>
          <a:xfrm>
            <a:off x="951670" y="929464"/>
            <a:ext cx="10787138" cy="118069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(8)</a:t>
            </a:r>
            <a:r>
              <a:rPr lang="zh-CN" altLang="en-US" sz="2400" smtClean="0"/>
              <a:t>林红又用如图</a:t>
            </a:r>
            <a:r>
              <a:rPr lang="en-US" sz="2400" smtClean="0"/>
              <a:t>11-8</a:t>
            </a:r>
            <a:r>
              <a:rPr lang="zh-CN" altLang="en-US" sz="2400" smtClean="0"/>
              <a:t>所示的实验装置做探究物体动能的大小与哪些因素有关的实验。本实验使钢球获得动能的操作方法是</a:t>
            </a:r>
            <a:r>
              <a:rPr lang="zh-CN" altLang="en-US" sz="2400" i="1" u="sng" smtClean="0"/>
              <a:t>　　　</a:t>
            </a:r>
            <a:r>
              <a:rPr lang="zh-CN" altLang="en-US" sz="2400" u="sng" smtClean="0"/>
              <a:t> </a:t>
            </a:r>
            <a:r>
              <a:rPr lang="zh-CN" altLang="en-US" sz="2400" i="1" u="sng" smtClean="0"/>
              <a:t>　　　　　　　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pic>
        <p:nvPicPr>
          <p:cNvPr id="5" name="20JX84.EPS" descr="id:214750125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452132" y="2286786"/>
            <a:ext cx="3493128" cy="1640822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569238" y="4001298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11-8</a:t>
            </a:r>
            <a:endParaRPr lang="zh-CN" altLang="en-US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7095338" y="1500968"/>
            <a:ext cx="369043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让钢球从某一高度处摆下</a:t>
            </a:r>
            <a:endParaRPr lang="zh-CN" altLang="en-US">
              <a:solidFill>
                <a:srgbClr val="A50021"/>
              </a:solidFill>
            </a:endParaRPr>
          </a:p>
        </p:txBody>
      </p:sp>
      <p:pic>
        <p:nvPicPr>
          <p:cNvPr id="8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1861800" y="11328400"/>
            <a:ext cx="342900" cy="266700"/>
          </a:xfrm>
          <a:prstGeom prst="cube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656416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动能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1670" y="1299358"/>
            <a:ext cx="107871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动能</a:t>
            </a:r>
            <a:r>
              <a:rPr lang="en-US" b="1" smtClean="0"/>
              <a:t>:</a:t>
            </a:r>
            <a:r>
              <a:rPr lang="zh-CN" altLang="en-US" smtClean="0"/>
              <a:t>物体由于运动而具有的能量。一切运动的物体都具有动能。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影响因素</a:t>
            </a:r>
            <a:r>
              <a:rPr lang="en-US" b="1" smtClean="0"/>
              <a:t>:</a:t>
            </a:r>
            <a:r>
              <a:rPr lang="en-US" smtClean="0"/>
              <a:t>①</a:t>
            </a:r>
            <a:r>
              <a:rPr lang="zh-CN" altLang="en-US" smtClean="0"/>
              <a:t>运动速度</a:t>
            </a:r>
            <a:r>
              <a:rPr lang="en-US" smtClean="0"/>
              <a:t>:</a:t>
            </a:r>
            <a:r>
              <a:rPr lang="zh-CN" altLang="en-US" smtClean="0"/>
              <a:t>质量相同的物体</a:t>
            </a:r>
            <a:r>
              <a:rPr lang="en-US" smtClean="0"/>
              <a:t>,</a:t>
            </a:r>
            <a:r>
              <a:rPr lang="zh-CN" altLang="en-US" smtClean="0"/>
              <a:t>运动速度越大</a:t>
            </a:r>
            <a:r>
              <a:rPr lang="en-US" smtClean="0"/>
              <a:t>,</a:t>
            </a:r>
            <a:r>
              <a:rPr lang="zh-CN" altLang="en-US" smtClean="0"/>
              <a:t>其动能越</a:t>
            </a:r>
            <a:r>
              <a:rPr lang="zh-CN" altLang="en-US" i="1" u="sng" smtClean="0"/>
              <a:t>　 　　</a:t>
            </a:r>
            <a:r>
              <a:rPr lang="zh-CN" altLang="en-US" smtClean="0"/>
              <a:t>。</a:t>
            </a:r>
            <a:r>
              <a:rPr lang="en-US" smtClean="0"/>
              <a:t>②</a:t>
            </a:r>
            <a:r>
              <a:rPr lang="zh-CN" altLang="en-US" smtClean="0"/>
              <a:t>质量</a:t>
            </a:r>
            <a:r>
              <a:rPr lang="en-US" smtClean="0"/>
              <a:t>:</a:t>
            </a:r>
            <a:r>
              <a:rPr lang="zh-CN" altLang="en-US" smtClean="0"/>
              <a:t>运动速度相同的物体</a:t>
            </a:r>
            <a:r>
              <a:rPr lang="en-US" smtClean="0"/>
              <a:t>,</a:t>
            </a:r>
            <a:r>
              <a:rPr lang="zh-CN" altLang="en-US" smtClean="0"/>
              <a:t>质量越大</a:t>
            </a:r>
            <a:r>
              <a:rPr lang="en-US" smtClean="0"/>
              <a:t>,</a:t>
            </a:r>
            <a:r>
              <a:rPr lang="zh-CN" altLang="en-US" smtClean="0"/>
              <a:t>其动能越</a:t>
            </a:r>
            <a:r>
              <a:rPr lang="zh-CN" altLang="en-US" i="1" u="sng" smtClean="0"/>
              <a:t>　  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9809982" y="1858158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大</a:t>
            </a:r>
            <a:endParaRPr lang="zh-CN" altLang="en-US" b="1" smtClean="0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7102961" y="2396625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大</a:t>
            </a:r>
            <a:endParaRPr lang="zh-CN" altLang="en-US" b="1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　势能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644262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zh-CN" altLang="en-US" sz="2400" b="1" smtClean="0"/>
              <a:t>重力势能</a:t>
            </a:r>
            <a:r>
              <a:rPr lang="en-US" sz="2400" b="1" smtClean="0"/>
              <a:t>:</a:t>
            </a:r>
            <a:r>
              <a:rPr lang="zh-CN" altLang="en-US" sz="2400" smtClean="0"/>
              <a:t>物体由于被</a:t>
            </a:r>
            <a:r>
              <a:rPr lang="zh-CN" altLang="en-US" sz="2400" i="1" u="sng" smtClean="0"/>
              <a:t>　  　　　</a:t>
            </a:r>
            <a:r>
              <a:rPr lang="zh-CN" altLang="en-US" sz="2400" smtClean="0"/>
              <a:t>而具有的能量</a:t>
            </a:r>
            <a:r>
              <a:rPr lang="en-US" sz="2400" smtClean="0"/>
              <a:t>,</a:t>
            </a:r>
            <a:r>
              <a:rPr lang="zh-CN" altLang="en-US" sz="2400" smtClean="0"/>
              <a:t>叫作重力势能。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2.</a:t>
            </a:r>
            <a:r>
              <a:rPr lang="zh-CN" altLang="en-US" sz="2400" b="1" smtClean="0"/>
              <a:t>影响因素</a:t>
            </a:r>
            <a:r>
              <a:rPr lang="en-US" sz="2400" b="1" smtClean="0"/>
              <a:t>:</a:t>
            </a:r>
            <a:r>
              <a:rPr lang="en-US" sz="2400" smtClean="0"/>
              <a:t>①</a:t>
            </a:r>
            <a:r>
              <a:rPr lang="zh-CN" altLang="en-US" sz="2400" smtClean="0"/>
              <a:t>质量</a:t>
            </a:r>
            <a:r>
              <a:rPr lang="en-US" sz="2400" smtClean="0"/>
              <a:t>:</a:t>
            </a:r>
            <a:r>
              <a:rPr lang="zh-CN" altLang="en-US" sz="2400" smtClean="0"/>
              <a:t>当物体所处的位置一定时</a:t>
            </a:r>
            <a:r>
              <a:rPr lang="en-US" sz="2400" smtClean="0"/>
              <a:t>,</a:t>
            </a:r>
            <a:r>
              <a:rPr lang="zh-CN" altLang="en-US" sz="2400" smtClean="0"/>
              <a:t>物体的质量越大</a:t>
            </a:r>
            <a:r>
              <a:rPr lang="en-US" sz="2400" smtClean="0"/>
              <a:t>,</a:t>
            </a:r>
            <a:r>
              <a:rPr lang="zh-CN" altLang="en-US" sz="2400" smtClean="0"/>
              <a:t>它具有的重力势能越</a:t>
            </a:r>
            <a:r>
              <a:rPr lang="zh-CN" altLang="en-US" sz="2400" i="1" u="sng" smtClean="0"/>
              <a:t>　　　</a:t>
            </a:r>
            <a:r>
              <a:rPr lang="zh-CN" altLang="en-US" sz="2400" smtClean="0"/>
              <a:t>。</a:t>
            </a:r>
            <a:r>
              <a:rPr lang="en-US" sz="2400" smtClean="0"/>
              <a:t>②</a:t>
            </a:r>
            <a:r>
              <a:rPr lang="zh-CN" altLang="en-US" sz="2400" smtClean="0"/>
              <a:t>所处位置的高度</a:t>
            </a:r>
            <a:r>
              <a:rPr lang="en-US" sz="2400" smtClean="0"/>
              <a:t>:</a:t>
            </a:r>
            <a:r>
              <a:rPr lang="zh-CN" altLang="en-US" sz="2400" smtClean="0"/>
              <a:t>质量一定时</a:t>
            </a:r>
            <a:r>
              <a:rPr lang="en-US" sz="2400" smtClean="0"/>
              <a:t>,</a:t>
            </a:r>
            <a:r>
              <a:rPr lang="zh-CN" altLang="en-US" sz="2400" smtClean="0"/>
              <a:t>所处位置高度越高</a:t>
            </a:r>
            <a:r>
              <a:rPr lang="en-US" sz="2400" smtClean="0"/>
              <a:t>,</a:t>
            </a:r>
            <a:r>
              <a:rPr lang="zh-CN" altLang="en-US" sz="2400" smtClean="0"/>
              <a:t>它具有的重力势能越</a:t>
            </a:r>
            <a:r>
              <a:rPr lang="zh-CN" altLang="en-US" sz="2400" i="1" u="sng" smtClean="0"/>
              <a:t>　  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3.</a:t>
            </a:r>
            <a:r>
              <a:rPr lang="zh-CN" altLang="en-US" sz="2400" b="1" smtClean="0"/>
              <a:t>弹性势能</a:t>
            </a:r>
            <a:r>
              <a:rPr lang="en-US" sz="2400" b="1" smtClean="0"/>
              <a:t>:</a:t>
            </a:r>
            <a:r>
              <a:rPr lang="zh-CN" altLang="en-US" sz="2400" smtClean="0"/>
              <a:t>物体由于发生</a:t>
            </a:r>
            <a:r>
              <a:rPr lang="zh-CN" altLang="en-US" sz="2400" i="1" u="sng" smtClean="0"/>
              <a:t>　      　　　</a:t>
            </a:r>
            <a:r>
              <a:rPr lang="zh-CN" altLang="en-US" sz="2400" smtClean="0"/>
              <a:t>而具有的能量叫弹性势能。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4.</a:t>
            </a:r>
            <a:r>
              <a:rPr lang="zh-CN" altLang="en-US" sz="2400" b="1" smtClean="0"/>
              <a:t>影响因素</a:t>
            </a:r>
            <a:r>
              <a:rPr lang="en-US" sz="2400" b="1" smtClean="0"/>
              <a:t>:</a:t>
            </a:r>
            <a:r>
              <a:rPr lang="zh-CN" altLang="en-US" sz="2400" smtClean="0"/>
              <a:t>物体的弹性形变越大</a:t>
            </a:r>
            <a:r>
              <a:rPr lang="en-US" sz="2400" smtClean="0"/>
              <a:t>,</a:t>
            </a:r>
            <a:r>
              <a:rPr lang="zh-CN" altLang="en-US" sz="2400" smtClean="0"/>
              <a:t>它具有的弹性势能就越</a:t>
            </a:r>
            <a:r>
              <a:rPr lang="zh-CN" altLang="en-US" sz="2400" i="1" u="sng" smtClean="0"/>
              <a:t>　  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437731" y="128665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举高</a:t>
            </a:r>
            <a:endParaRPr lang="zh-CN" altLang="en-US" b="1" smtClean="0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808926" y="2396625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大</a:t>
            </a:r>
            <a:endParaRPr lang="zh-CN" altLang="en-US" b="1" smtClean="0">
              <a:solidFill>
                <a:srgbClr val="A50021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2237554" y="2968129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大</a:t>
            </a:r>
            <a:endParaRPr lang="zh-CN" altLang="en-US" b="1" smtClean="0">
              <a:solidFill>
                <a:srgbClr val="A50021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679434" y="3501232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弹性形变</a:t>
            </a:r>
            <a:endParaRPr lang="zh-CN" altLang="en-US" b="1" smtClean="0">
              <a:solidFill>
                <a:srgbClr val="A50021"/>
              </a:solidFill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8817473" y="4039699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大</a:t>
            </a:r>
            <a:endParaRPr lang="zh-CN" altLang="en-US" b="1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考点三　机械能及其转化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644262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zh-CN" altLang="en-US" sz="2400" smtClean="0"/>
              <a:t>动能、重力势能和弹性势能统称为机械能。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2.</a:t>
            </a:r>
            <a:r>
              <a:rPr lang="zh-CN" altLang="en-US" sz="2400" smtClean="0"/>
              <a:t>动能与势能的相互转化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endParaRPr lang="en-US" sz="2400" smtClean="0"/>
          </a:p>
          <a:p>
            <a:pPr>
              <a:lnSpc>
                <a:spcPct val="150000"/>
              </a:lnSpc>
            </a:pPr>
            <a:endParaRPr lang="en-US" sz="2400" smtClean="0"/>
          </a:p>
          <a:p>
            <a:pPr>
              <a:lnSpc>
                <a:spcPct val="150000"/>
              </a:lnSpc>
            </a:pPr>
            <a:endParaRPr lang="en-US" sz="2400" smtClean="0"/>
          </a:p>
        </p:txBody>
      </p:sp>
      <p:pic>
        <p:nvPicPr>
          <p:cNvPr id="5" name="图片 4"/>
          <p:cNvPicPr/>
          <p:nvPr/>
        </p:nvPicPr>
        <p:blipFill>
          <a:blip r:embed="rId2"/>
          <a:stretch>
            <a:fillRect/>
          </a:stretch>
        </p:blipFill>
        <p:spPr>
          <a:xfrm>
            <a:off x="3568169" y="2504366"/>
            <a:ext cx="1812657" cy="1462846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3"/>
          <a:stretch>
            <a:fillRect/>
          </a:stretch>
        </p:blipFill>
        <p:spPr>
          <a:xfrm>
            <a:off x="6074361" y="2538452"/>
            <a:ext cx="2449737" cy="1462846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666182" y="2752766"/>
            <a:ext cx="9286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mtClean="0"/>
              <a:t>重力</a:t>
            </a:r>
            <a:br>
              <a:rPr lang="en-US" smtClean="0"/>
            </a:br>
            <a:r>
              <a:rPr lang="zh-CN" altLang="en-US" smtClean="0"/>
              <a:t>势能</a:t>
            </a:r>
            <a:r>
              <a:rPr lang="en-US" smtClean="0"/>
              <a:t> </a:t>
            </a:r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476892" y="2824204"/>
            <a:ext cx="5468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mtClean="0"/>
              <a:t>动</a:t>
            </a:r>
            <a:br>
              <a:rPr lang="en-US" smtClean="0"/>
            </a:br>
            <a:r>
              <a:rPr lang="zh-CN" altLang="en-US" smtClean="0"/>
              <a:t>能</a:t>
            </a:r>
            <a:r>
              <a:rPr lang="en-US" smtClean="0"/>
              <a:t> </a:t>
            </a: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8595536" y="2538452"/>
            <a:ext cx="9040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弹性</a:t>
            </a:r>
            <a:br>
              <a:rPr lang="en-US" smtClean="0"/>
            </a:br>
            <a:r>
              <a:rPr lang="zh-CN" altLang="en-US" smtClean="0"/>
              <a:t>势能  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1000902"/>
            <a:ext cx="10287072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3.</a:t>
            </a:r>
            <a:r>
              <a:rPr lang="zh-CN" altLang="en-US" sz="2400" b="1" smtClean="0"/>
              <a:t>机械能守恒</a:t>
            </a:r>
            <a:r>
              <a:rPr lang="en-US" sz="2400" b="1" smtClean="0"/>
              <a:t>:</a:t>
            </a:r>
            <a:r>
              <a:rPr lang="zh-CN" altLang="en-US" sz="2400" smtClean="0"/>
              <a:t>如果一个过程中</a:t>
            </a:r>
            <a:r>
              <a:rPr lang="en-US" sz="2400" smtClean="0"/>
              <a:t>,</a:t>
            </a:r>
            <a:r>
              <a:rPr lang="zh-CN" altLang="en-US" sz="2400" smtClean="0"/>
              <a:t>只有动能和势能相互转化</a:t>
            </a:r>
            <a:r>
              <a:rPr lang="en-US" sz="2400" smtClean="0"/>
              <a:t>,</a:t>
            </a:r>
            <a:r>
              <a:rPr lang="zh-CN" altLang="en-US" sz="2400" smtClean="0"/>
              <a:t>机械能的总和就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              </a:t>
            </a:r>
            <a:r>
              <a:rPr lang="en-US" sz="2400" smtClean="0"/>
              <a:t>,</a:t>
            </a:r>
            <a:r>
              <a:rPr lang="zh-CN" altLang="en-US" sz="2400" smtClean="0"/>
              <a:t>即机械能守恒。分析关键字</a:t>
            </a:r>
            <a:r>
              <a:rPr lang="en-US" sz="2400" smtClean="0"/>
              <a:t>,</a:t>
            </a:r>
            <a:r>
              <a:rPr lang="zh-CN" altLang="en-US" sz="2400" smtClean="0"/>
              <a:t>如“不计空气阻力”“不计摩擦”“光滑”等</a:t>
            </a:r>
            <a:r>
              <a:rPr lang="en-US" sz="2400" smtClean="0"/>
              <a:t>,</a:t>
            </a:r>
            <a:r>
              <a:rPr lang="zh-CN" altLang="en-US" sz="2400" smtClean="0"/>
              <a:t>说明不考虑机械能损失的情况。</a:t>
            </a:r>
            <a:endParaRPr lang="zh-CN" altLang="en-US" sz="2400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1321848" y="1539369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保持不变</a:t>
            </a:r>
            <a:endParaRPr lang="zh-CN" altLang="en-US" b="1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重难一　动能、势能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1670" y="1286654"/>
            <a:ext cx="6000792" cy="34290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盐城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小明和同学一起荡秋千</a:t>
            </a:r>
            <a:r>
              <a:rPr lang="en-US" sz="2400" smtClean="0"/>
              <a:t>,</a:t>
            </a:r>
            <a:r>
              <a:rPr lang="zh-CN" altLang="en-US" sz="2400" smtClean="0"/>
              <a:t>如图</a:t>
            </a:r>
            <a:r>
              <a:rPr lang="en-US" sz="2400" smtClean="0"/>
              <a:t>11</a:t>
            </a:r>
            <a:r>
              <a:rPr lang="en-US" sz="2400" i="1" smtClean="0"/>
              <a:t>-</a:t>
            </a:r>
            <a:r>
              <a:rPr lang="en-US" sz="2400" smtClean="0"/>
              <a:t>1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下列说法正确的是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通过最低点时的动能为零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下降过程中的动能不变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到达最高点时的重力势能最大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上升过程中的重力势能减小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3094810" y="6182839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11</a:t>
            </a:r>
            <a:r>
              <a:rPr lang="en-US" i="1" smtClean="0"/>
              <a:t>-</a:t>
            </a:r>
            <a:r>
              <a:rPr lang="en-US" smtClean="0"/>
              <a:t>1</a:t>
            </a:r>
            <a:endParaRPr lang="zh-CN" altLang="en-US"/>
          </a:p>
        </p:txBody>
      </p:sp>
      <p:pic>
        <p:nvPicPr>
          <p:cNvPr id="9" name="21BJZTWLS131.EPS" descr="id:214750116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451868" y="4644240"/>
            <a:ext cx="2500330" cy="1565161"/>
          </a:xfrm>
          <a:prstGeom prst="rect">
            <a:avLst/>
          </a:prstGeom>
        </p:spPr>
      </p:pic>
      <p:sp>
        <p:nvSpPr>
          <p:cNvPr id="10" name="TextBox 26"/>
          <p:cNvSpPr txBox="1">
            <a:spLocks noChangeArrowheads="1"/>
          </p:cNvSpPr>
          <p:nvPr/>
        </p:nvSpPr>
        <p:spPr bwMode="auto">
          <a:xfrm>
            <a:off x="6952462" y="1282562"/>
            <a:ext cx="4857784" cy="45046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]C</a:t>
            </a:r>
            <a:endParaRPr lang="en-US" b="1" smtClean="0"/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通过最低点时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速度最大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动能最大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错误。下降过程中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重力势能转化为动能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速度增大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动能增大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错误。到达最高点时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高度最大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重力势能最大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正确。上升过程中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动能转化为重力势能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高度增大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重力势能增大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</a:t>
            </a:r>
            <a:r>
              <a:rPr lang="en-US" smtClean="0">
                <a:solidFill>
                  <a:srgbClr val="A50021"/>
                </a:solidFill>
              </a:rPr>
              <a:t>D</a:t>
            </a:r>
            <a:r>
              <a:rPr lang="zh-CN" altLang="en-US" smtClean="0">
                <a:solidFill>
                  <a:srgbClr val="A50021"/>
                </a:solidFill>
              </a:rPr>
              <a:t>错误。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715040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2.</a:t>
            </a:r>
            <a:r>
              <a:rPr lang="zh-CN" altLang="en-US" sz="2400" smtClean="0"/>
              <a:t>林红、小月喜欢户外运动</a:t>
            </a:r>
            <a:r>
              <a:rPr lang="en-US" sz="2400" smtClean="0"/>
              <a:t>,</a:t>
            </a:r>
            <a:r>
              <a:rPr lang="zh-CN" altLang="en-US" sz="2400" smtClean="0"/>
              <a:t>图</a:t>
            </a:r>
            <a:r>
              <a:rPr lang="en-US" sz="2400" smtClean="0"/>
              <a:t>11-2</a:t>
            </a:r>
            <a:r>
              <a:rPr lang="zh-CN" altLang="en-US" sz="2400" smtClean="0"/>
              <a:t>为庐山某山峰的等高线图</a:t>
            </a:r>
            <a:r>
              <a:rPr lang="en-US" sz="2400" smtClean="0"/>
              <a:t>,</a:t>
            </a:r>
            <a:r>
              <a:rPr lang="zh-CN" altLang="en-US" sz="2400" smtClean="0"/>
              <a:t>林红同学从</a:t>
            </a:r>
            <a:r>
              <a:rPr lang="en-US" sz="2400" i="1" smtClean="0"/>
              <a:t>A</a:t>
            </a:r>
            <a:r>
              <a:rPr lang="zh-CN" altLang="en-US" sz="2400" smtClean="0"/>
              <a:t>点到达</a:t>
            </a:r>
            <a:r>
              <a:rPr lang="en-US" sz="2400" i="1" smtClean="0"/>
              <a:t>B</a:t>
            </a:r>
            <a:r>
              <a:rPr lang="zh-CN" altLang="en-US" sz="2400" smtClean="0"/>
              <a:t>点时</a:t>
            </a:r>
            <a:r>
              <a:rPr lang="en-US" sz="2400" smtClean="0"/>
              <a:t>,</a:t>
            </a:r>
            <a:r>
              <a:rPr lang="zh-CN" altLang="en-US" sz="2400" smtClean="0"/>
              <a:t>重力势能</a:t>
            </a:r>
            <a:r>
              <a:rPr lang="zh-CN" altLang="en-US" sz="2400" i="1" u="sng" smtClean="0"/>
              <a:t>　　         </a:t>
            </a:r>
            <a:r>
              <a:rPr lang="en-US" sz="2400" smtClean="0"/>
              <a:t>(</a:t>
            </a:r>
            <a:r>
              <a:rPr lang="zh-CN" altLang="en-US" sz="2400" smtClean="0"/>
              <a:t>选填“减小”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“增大”或“不变”</a:t>
            </a:r>
            <a:r>
              <a:rPr lang="en-US" sz="2400" smtClean="0"/>
              <a:t>);50 kg</a:t>
            </a:r>
            <a:r>
              <a:rPr lang="zh-CN" altLang="en-US" sz="2400" smtClean="0"/>
              <a:t>的林红和</a:t>
            </a:r>
            <a:r>
              <a:rPr lang="en-US" sz="2400" smtClean="0"/>
              <a:t>45 kg</a:t>
            </a:r>
            <a:r>
              <a:rPr lang="zh-CN" altLang="en-US" sz="2400" smtClean="0"/>
              <a:t>的小月都从</a:t>
            </a:r>
            <a:r>
              <a:rPr lang="en-US" sz="2400" i="1" smtClean="0"/>
              <a:t>A</a:t>
            </a:r>
            <a:r>
              <a:rPr lang="zh-CN" altLang="en-US" sz="2400" smtClean="0"/>
              <a:t>点到达</a:t>
            </a:r>
            <a:r>
              <a:rPr lang="en-US" sz="2400" i="1" smtClean="0"/>
              <a:t>C</a:t>
            </a:r>
            <a:r>
              <a:rPr lang="zh-CN" altLang="en-US" sz="2400" smtClean="0"/>
              <a:t>点时</a:t>
            </a:r>
            <a:r>
              <a:rPr lang="en-US" sz="2400" smtClean="0"/>
              <a:t>,</a:t>
            </a:r>
            <a:r>
              <a:rPr lang="zh-CN" altLang="en-US" sz="2400" smtClean="0"/>
              <a:t>林红做的功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   　　</a:t>
            </a:r>
            <a:r>
              <a:rPr lang="en-US" sz="2400" smtClean="0"/>
              <a:t>(</a:t>
            </a:r>
            <a:r>
              <a:rPr lang="zh-CN" altLang="en-US" sz="2400" smtClean="0"/>
              <a:t>选填“更少”“更多”或“相同”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3737752" y="6254277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11-2</a:t>
            </a:r>
            <a:endParaRPr lang="zh-CN" altLang="en-US"/>
          </a:p>
        </p:txBody>
      </p:sp>
      <p:pic>
        <p:nvPicPr>
          <p:cNvPr id="8" name="20JX80.EPS" descr="id:214750117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237686" y="4111137"/>
            <a:ext cx="2286016" cy="2110001"/>
          </a:xfrm>
          <a:prstGeom prst="rect">
            <a:avLst/>
          </a:prstGeom>
        </p:spPr>
      </p:pic>
      <p:sp>
        <p:nvSpPr>
          <p:cNvPr id="9" name="TextBox 26"/>
          <p:cNvSpPr txBox="1">
            <a:spLocks noChangeArrowheads="1"/>
          </p:cNvSpPr>
          <p:nvPr/>
        </p:nvSpPr>
        <p:spPr bwMode="auto">
          <a:xfrm>
            <a:off x="6738148" y="711058"/>
            <a:ext cx="4857784" cy="499340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增大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r>
              <a:rPr lang="zh-CN" altLang="en-US" smtClean="0">
                <a:solidFill>
                  <a:srgbClr val="A50021"/>
                </a:solidFill>
              </a:rPr>
              <a:t>更多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由等高线知识可知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点海拔</a:t>
            </a:r>
            <a:r>
              <a:rPr lang="en-US" smtClean="0">
                <a:solidFill>
                  <a:srgbClr val="A50021"/>
                </a:solidFill>
              </a:rPr>
              <a:t>500 m,</a:t>
            </a:r>
            <a:r>
              <a:rPr lang="en-US" i="1" err="1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点海拔</a:t>
            </a:r>
            <a:r>
              <a:rPr lang="en-US" smtClean="0">
                <a:solidFill>
                  <a:srgbClr val="A50021"/>
                </a:solidFill>
              </a:rPr>
              <a:t>1000 m,</a:t>
            </a:r>
            <a:r>
              <a:rPr lang="en-US" i="1" err="1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点海拔</a:t>
            </a:r>
            <a:r>
              <a:rPr lang="en-US" smtClean="0">
                <a:solidFill>
                  <a:srgbClr val="A50021"/>
                </a:solidFill>
              </a:rPr>
              <a:t>2000 m</a:t>
            </a:r>
            <a:r>
              <a:rPr lang="zh-CN" altLang="en-US" smtClean="0">
                <a:solidFill>
                  <a:srgbClr val="A50021"/>
                </a:solidFill>
              </a:rPr>
              <a:t>。林红的重力势能与质量</a:t>
            </a:r>
            <a:r>
              <a:rPr lang="en-US" i="1" smtClean="0">
                <a:solidFill>
                  <a:srgbClr val="A50021"/>
                </a:solidFill>
              </a:rPr>
              <a:t>m</a:t>
            </a:r>
            <a:r>
              <a:rPr lang="zh-CN" altLang="en-US" smtClean="0">
                <a:solidFill>
                  <a:srgbClr val="A50021"/>
                </a:solidFill>
              </a:rPr>
              <a:t>、高度</a:t>
            </a:r>
            <a:r>
              <a:rPr lang="en-US" i="1" smtClean="0">
                <a:solidFill>
                  <a:srgbClr val="A50021"/>
                </a:solidFill>
              </a:rPr>
              <a:t>h</a:t>
            </a:r>
            <a:r>
              <a:rPr lang="zh-CN" altLang="en-US" smtClean="0">
                <a:solidFill>
                  <a:srgbClr val="A50021"/>
                </a:solidFill>
              </a:rPr>
              <a:t>两因素有关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当质量一定时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高度升高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重力势能变大。克服重力做功</a:t>
            </a:r>
            <a:r>
              <a:rPr lang="en-US" i="1" smtClean="0">
                <a:solidFill>
                  <a:srgbClr val="A50021"/>
                </a:solidFill>
              </a:rPr>
              <a:t>W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err="1" smtClean="0">
                <a:solidFill>
                  <a:srgbClr val="A50021"/>
                </a:solidFill>
              </a:rPr>
              <a:t>Gh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err="1" smtClean="0">
                <a:solidFill>
                  <a:srgbClr val="A50021"/>
                </a:solidFill>
              </a:rPr>
              <a:t>mgh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从</a:t>
            </a:r>
            <a:r>
              <a:rPr lang="en-US" i="1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点到达</a:t>
            </a:r>
            <a:r>
              <a:rPr lang="en-US" i="1" smtClean="0">
                <a:solidFill>
                  <a:srgbClr val="A50021"/>
                </a:solidFill>
              </a:rPr>
              <a:t>C</a:t>
            </a:r>
            <a:r>
              <a:rPr lang="zh-CN" altLang="en-US" smtClean="0">
                <a:solidFill>
                  <a:srgbClr val="A50021"/>
                </a:solidFill>
              </a:rPr>
              <a:t>点时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两人通过的高度一样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林红的质量大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故做的功更多。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重难二　机械能及其相互转化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644262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3.</a:t>
            </a:r>
            <a:r>
              <a:rPr lang="en-US" sz="2400" smtClean="0">
                <a:solidFill>
                  <a:srgbClr val="18B48F"/>
                </a:solidFill>
              </a:rPr>
              <a:t> 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江西模拟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11</a:t>
            </a:r>
            <a:r>
              <a:rPr lang="en-US" sz="2400" i="1" smtClean="0"/>
              <a:t>-</a:t>
            </a:r>
            <a:r>
              <a:rPr lang="en-US" sz="2400" smtClean="0"/>
              <a:t>3</a:t>
            </a:r>
            <a:r>
              <a:rPr lang="zh-CN" altLang="en-US" sz="2400" smtClean="0"/>
              <a:t>所示的生活实例中</a:t>
            </a:r>
            <a:r>
              <a:rPr lang="en-US" sz="2400" smtClean="0"/>
              <a:t>,</a:t>
            </a:r>
            <a:r>
              <a:rPr lang="zh-CN" altLang="en-US" sz="2400" smtClean="0"/>
              <a:t>下列描述正确的是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甲图</a:t>
            </a:r>
            <a:r>
              <a:rPr lang="en-US" sz="2400" smtClean="0"/>
              <a:t>:</a:t>
            </a:r>
            <a:r>
              <a:rPr lang="zh-CN" altLang="en-US" sz="2400" smtClean="0"/>
              <a:t>不计阻力及能量损耗</a:t>
            </a:r>
            <a:r>
              <a:rPr lang="en-US" sz="2400" smtClean="0"/>
              <a:t>,</a:t>
            </a:r>
            <a:r>
              <a:rPr lang="zh-CN" altLang="en-US" sz="2400" smtClean="0"/>
              <a:t>网球从刚击球拍到球拍形变最大过程中</a:t>
            </a:r>
            <a:r>
              <a:rPr lang="en-US" sz="2400" smtClean="0"/>
              <a:t>,</a:t>
            </a:r>
            <a:r>
              <a:rPr lang="zh-CN" altLang="en-US" sz="2400" smtClean="0"/>
              <a:t>网球机械能守恒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乙图</a:t>
            </a:r>
            <a:r>
              <a:rPr lang="en-US" sz="2400" smtClean="0"/>
              <a:t>:</a:t>
            </a:r>
            <a:r>
              <a:rPr lang="zh-CN" altLang="en-US" sz="2400" smtClean="0"/>
              <a:t>铁锁来回摆动最终停下</a:t>
            </a:r>
            <a:r>
              <a:rPr lang="en-US" sz="2400" smtClean="0"/>
              <a:t>,</a:t>
            </a:r>
            <a:r>
              <a:rPr lang="zh-CN" altLang="en-US" sz="2400" smtClean="0"/>
              <a:t>在铁锁下降过程中</a:t>
            </a:r>
            <a:r>
              <a:rPr lang="en-US" sz="2400" smtClean="0"/>
              <a:t>,</a:t>
            </a:r>
            <a:r>
              <a:rPr lang="zh-CN" altLang="en-US" sz="2400" smtClean="0"/>
              <a:t>重力势能全部转化为动能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丙图</a:t>
            </a:r>
            <a:r>
              <a:rPr lang="en-US" sz="2400" smtClean="0"/>
              <a:t>:</a:t>
            </a:r>
            <a:r>
              <a:rPr lang="zh-CN" altLang="en-US" sz="2400" smtClean="0"/>
              <a:t>人造地球卫星由于不受空气阻力</a:t>
            </a:r>
            <a:r>
              <a:rPr lang="en-US" sz="2400" smtClean="0"/>
              <a:t>,</a:t>
            </a:r>
            <a:r>
              <a:rPr lang="zh-CN" altLang="en-US" sz="2400" smtClean="0"/>
              <a:t>只有动能和势能的转化</a:t>
            </a:r>
            <a:r>
              <a:rPr lang="en-US" sz="2400" smtClean="0"/>
              <a:t>,</a:t>
            </a:r>
            <a:r>
              <a:rPr lang="zh-CN" altLang="en-US" sz="2400" smtClean="0"/>
              <a:t>机械能守恒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丁图</a:t>
            </a:r>
            <a:r>
              <a:rPr lang="en-US" sz="2400" smtClean="0"/>
              <a:t>:</a:t>
            </a:r>
            <a:r>
              <a:rPr lang="zh-CN" altLang="en-US" sz="2400" smtClean="0"/>
              <a:t>运动员从高处落下</a:t>
            </a:r>
            <a:r>
              <a:rPr lang="en-US" sz="2400" smtClean="0"/>
              <a:t>,</a:t>
            </a:r>
            <a:r>
              <a:rPr lang="zh-CN" altLang="en-US" sz="2400" smtClean="0"/>
              <a:t>动能转化为重力势能</a:t>
            </a:r>
            <a:endParaRPr lang="zh-CN" altLang="en-US" sz="2400"/>
          </a:p>
        </p:txBody>
      </p:sp>
      <p:sp>
        <p:nvSpPr>
          <p:cNvPr id="8" name="矩形 7"/>
          <p:cNvSpPr/>
          <p:nvPr/>
        </p:nvSpPr>
        <p:spPr>
          <a:xfrm>
            <a:off x="5738016" y="6212487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11</a:t>
            </a:r>
            <a:r>
              <a:rPr lang="en-US" i="1" smtClean="0"/>
              <a:t>-</a:t>
            </a:r>
            <a:r>
              <a:rPr lang="en-US" smtClean="0"/>
              <a:t>3</a:t>
            </a:r>
            <a:endParaRPr lang="zh-CN" altLang="en-US" smtClean="0"/>
          </a:p>
        </p:txBody>
      </p:sp>
      <p:pic>
        <p:nvPicPr>
          <p:cNvPr id="9" name="21JFA40.EPS" descr="id:214750118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309124" y="4629019"/>
            <a:ext cx="5596684" cy="1726344"/>
          </a:xfrm>
          <a:prstGeom prst="rect">
            <a:avLst/>
          </a:prstGeom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0381486" y="1396493"/>
            <a:ext cx="39145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C</a:t>
            </a:r>
            <a:endParaRPr lang="zh-CN" altLang="en-US" b="1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572824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4.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永州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11</a:t>
            </a:r>
            <a:r>
              <a:rPr lang="en-US" sz="2400" i="1" smtClean="0"/>
              <a:t>-</a:t>
            </a:r>
            <a:r>
              <a:rPr lang="en-US" sz="2400" smtClean="0"/>
              <a:t>4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在粗糙的轨道内</a:t>
            </a:r>
            <a:r>
              <a:rPr lang="en-US" sz="2400" smtClean="0"/>
              <a:t>,</a:t>
            </a:r>
            <a:r>
              <a:rPr lang="zh-CN" altLang="en-US" sz="2400" smtClean="0"/>
              <a:t>小球从</a:t>
            </a:r>
            <a:r>
              <a:rPr lang="en-US" sz="2400" i="1" smtClean="0"/>
              <a:t>a </a:t>
            </a:r>
            <a:r>
              <a:rPr lang="zh-CN" altLang="en-US" sz="2400" smtClean="0"/>
              <a:t>点静止释放</a:t>
            </a:r>
            <a:r>
              <a:rPr lang="en-US" sz="2400" smtClean="0"/>
              <a:t>,</a:t>
            </a:r>
            <a:r>
              <a:rPr lang="zh-CN" altLang="en-US" sz="2400" smtClean="0"/>
              <a:t>小球沿轨道运动到达</a:t>
            </a:r>
            <a:r>
              <a:rPr lang="en-US" sz="2400" i="1" smtClean="0"/>
              <a:t>c </a:t>
            </a:r>
            <a:r>
              <a:rPr lang="zh-CN" altLang="en-US" sz="2400" smtClean="0"/>
              <a:t>点时速度为</a:t>
            </a:r>
            <a:r>
              <a:rPr lang="en-US" sz="2400" smtClean="0"/>
              <a:t>0,</a:t>
            </a:r>
            <a:r>
              <a:rPr lang="en-US" sz="2400" i="1" smtClean="0"/>
              <a:t>b </a:t>
            </a:r>
            <a:r>
              <a:rPr lang="zh-CN" altLang="en-US" sz="2400" smtClean="0"/>
              <a:t>为轨道的最低点。下列说法正确的是</a:t>
            </a:r>
            <a:r>
              <a:rPr lang="en-US" sz="2400" smtClean="0"/>
              <a:t>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小球从</a:t>
            </a:r>
            <a:r>
              <a:rPr lang="en-US" sz="2400" i="1" smtClean="0"/>
              <a:t>a </a:t>
            </a:r>
            <a:r>
              <a:rPr lang="zh-CN" altLang="en-US" sz="2400" smtClean="0"/>
              <a:t>点运动到</a:t>
            </a:r>
            <a:r>
              <a:rPr lang="en-US" sz="2400" i="1" smtClean="0"/>
              <a:t>b </a:t>
            </a:r>
            <a:r>
              <a:rPr lang="zh-CN" altLang="en-US" sz="2400" smtClean="0"/>
              <a:t>点的过程</a:t>
            </a:r>
            <a:r>
              <a:rPr lang="en-US" sz="2400" smtClean="0"/>
              <a:t>,</a:t>
            </a:r>
            <a:r>
              <a:rPr lang="zh-CN" altLang="en-US" sz="2400" smtClean="0"/>
              <a:t>重力势能逐渐减小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小球从</a:t>
            </a:r>
            <a:r>
              <a:rPr lang="en-US" sz="2400" i="1" smtClean="0"/>
              <a:t>b </a:t>
            </a:r>
            <a:r>
              <a:rPr lang="zh-CN" altLang="en-US" sz="2400" smtClean="0"/>
              <a:t>点运动到</a:t>
            </a:r>
            <a:r>
              <a:rPr lang="en-US" sz="2400" i="1" smtClean="0"/>
              <a:t>c </a:t>
            </a:r>
            <a:r>
              <a:rPr lang="zh-CN" altLang="en-US" sz="2400" smtClean="0"/>
              <a:t>点的过程</a:t>
            </a:r>
            <a:r>
              <a:rPr lang="en-US" sz="2400" smtClean="0"/>
              <a:t>,</a:t>
            </a:r>
            <a:r>
              <a:rPr lang="zh-CN" altLang="en-US" sz="2400" smtClean="0"/>
              <a:t>动能逐渐增大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小球从</a:t>
            </a:r>
            <a:r>
              <a:rPr lang="en-US" sz="2400" i="1" smtClean="0"/>
              <a:t>a </a:t>
            </a:r>
            <a:r>
              <a:rPr lang="zh-CN" altLang="en-US" sz="2400" smtClean="0"/>
              <a:t>点运动到</a:t>
            </a:r>
            <a:r>
              <a:rPr lang="en-US" sz="2400" i="1" smtClean="0"/>
              <a:t>c </a:t>
            </a:r>
            <a:r>
              <a:rPr lang="zh-CN" altLang="en-US" sz="2400" smtClean="0"/>
              <a:t>点的过程</a:t>
            </a:r>
            <a:r>
              <a:rPr lang="en-US" sz="2400" smtClean="0"/>
              <a:t>,</a:t>
            </a:r>
            <a:r>
              <a:rPr lang="zh-CN" altLang="en-US" sz="2400" smtClean="0"/>
              <a:t>机械能守恒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小球运动到</a:t>
            </a:r>
            <a:r>
              <a:rPr lang="en-US" sz="2400" i="1" smtClean="0"/>
              <a:t>c </a:t>
            </a:r>
            <a:r>
              <a:rPr lang="zh-CN" altLang="en-US" sz="2400" smtClean="0"/>
              <a:t>点后</a:t>
            </a:r>
            <a:r>
              <a:rPr lang="en-US" sz="2400" smtClean="0"/>
              <a:t>,</a:t>
            </a:r>
            <a:r>
              <a:rPr lang="zh-CN" altLang="en-US" sz="2400" smtClean="0"/>
              <a:t>小球一定沿原路径返回到达</a:t>
            </a:r>
            <a:r>
              <a:rPr lang="en-US" sz="2400" i="1" smtClean="0"/>
              <a:t>a </a:t>
            </a:r>
            <a:r>
              <a:rPr lang="zh-CN" altLang="en-US" sz="2400" smtClean="0"/>
              <a:t>点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380826" y="5287182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11</a:t>
            </a:r>
            <a:r>
              <a:rPr lang="en-US" i="1" smtClean="0"/>
              <a:t>-</a:t>
            </a:r>
            <a:r>
              <a:rPr lang="en-US" smtClean="0"/>
              <a:t>4</a:t>
            </a:r>
            <a:endParaRPr lang="zh-CN" altLang="en-US" smtClean="0"/>
          </a:p>
        </p:txBody>
      </p:sp>
      <p:pic>
        <p:nvPicPr>
          <p:cNvPr id="6" name="21JFA41.EPS" descr="id:214750119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523570" y="4144174"/>
            <a:ext cx="3332040" cy="115873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110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微软雅黑</vt:lpstr>
      <vt:lpstr>Wingdings</vt:lpstr>
      <vt:lpstr>Calibri</vt:lpstr>
      <vt:lpstr>Times New Roman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2021-02-04T19:40:35Z</cp:lastPrinted>
  <dcterms:created xsi:type="dcterms:W3CDTF">2021-02-04T19:40:35Z</dcterms:created>
  <dcterms:modified xsi:type="dcterms:W3CDTF">2021-02-04T11:40:35Z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