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1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92" r:id="rId17"/>
    <p:sldId id="272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6" r:id="rId26"/>
    <p:sldId id="287" r:id="rId27"/>
    <p:sldId id="284" r:id="rId28"/>
    <p:sldId id="288" r:id="rId29"/>
    <p:sldId id="289" r:id="rId30"/>
    <p:sldId id="290" r:id="rId31"/>
    <p:sldId id="29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7" d="100"/>
          <a:sy n="97" d="100"/>
        </p:scale>
        <p:origin x="-102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371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95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182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9971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866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769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084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397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3451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913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16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AE74B-2190-4BE0-A8E8-B57D73C30941}" type="datetimeFigureOut">
              <a:rPr lang="zh-CN" altLang="en-US" smtClean="0"/>
              <a:pPr/>
              <a:t>2018/10/26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D63AF-5CC8-41FC-BFFF-28EDFCC64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16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http://www.southcn.com/news/gdnews/nanyuedadi/200411060251_448017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31532;&#19977;&#33410;\&#20113;.MPG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hi.baidu.com/&#29572;&#23383;&#37096;&#20108;&#21495;&#22825;&#24515;/album/item/b6216c3fdd7accda7c1e71d4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雾凇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80060"/>
            <a:ext cx="121920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340023" y="480060"/>
            <a:ext cx="167290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dirty="0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雾淞</a:t>
            </a:r>
          </a:p>
        </p:txBody>
      </p:sp>
      <p:sp>
        <p:nvSpPr>
          <p:cNvPr id="6" name="矩形 5"/>
          <p:cNvSpPr/>
          <p:nvPr/>
        </p:nvSpPr>
        <p:spPr>
          <a:xfrm>
            <a:off x="976633" y="2638455"/>
            <a:ext cx="1003832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§3-4 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升华和凝华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64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雾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739" y="761288"/>
            <a:ext cx="5275481" cy="494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280691" y="5804721"/>
            <a:ext cx="1081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800" dirty="0">
                <a:solidFill>
                  <a:srgbClr val="11111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雾凇</a:t>
            </a: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6371247" y="834925"/>
            <a:ext cx="5209016" cy="5460766"/>
            <a:chOff x="983" y="-958"/>
            <a:chExt cx="3717" cy="4349"/>
          </a:xfrm>
        </p:grpSpPr>
        <p:sp>
          <p:nvSpPr>
            <p:cNvPr id="5" name="Text Box 14"/>
            <p:cNvSpPr txBox="1">
              <a:spLocks noChangeArrowheads="1"/>
            </p:cNvSpPr>
            <p:nvPr/>
          </p:nvSpPr>
          <p:spPr bwMode="auto">
            <a:xfrm>
              <a:off x="1493" y="2925"/>
              <a:ext cx="2804" cy="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200" b="1" dirty="0" smtClean="0"/>
                <a:t>冰棍</a:t>
              </a:r>
              <a:r>
                <a:rPr kumimoji="1" lang="zh-CN" altLang="en-US" sz="3200" b="1" dirty="0"/>
                <a:t>外表的“白粉”</a:t>
              </a:r>
            </a:p>
          </p:txBody>
        </p:sp>
        <p:pic>
          <p:nvPicPr>
            <p:cNvPr id="6" name="Picture 15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" y="-958"/>
              <a:ext cx="3717" cy="3855"/>
            </a:xfrm>
            <a:prstGeom prst="rect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1328539" y="2578479"/>
            <a:ext cx="33170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凝华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0153" y="2578479"/>
            <a:ext cx="33170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凝华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4733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发黑的灯泡4-27"/>
          <p:cNvPicPr>
            <a:picLocks noChangeAspect="1" noChangeArrowheads="1"/>
          </p:cNvPicPr>
          <p:nvPr/>
        </p:nvPicPr>
        <p:blipFill>
          <a:blip r:embed="rId2" cstate="print">
            <a:lum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1021" y="549016"/>
            <a:ext cx="6337738" cy="5256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254238" y="5805018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电灯泡用久了，钨丝会变细、内壁会发黑</a:t>
            </a:r>
          </a:p>
        </p:txBody>
      </p:sp>
      <p:sp>
        <p:nvSpPr>
          <p:cNvPr id="4" name="矩形 3"/>
          <p:cNvSpPr/>
          <p:nvPr/>
        </p:nvSpPr>
        <p:spPr>
          <a:xfrm>
            <a:off x="1917119" y="2242149"/>
            <a:ext cx="82455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先升华后凝华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239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www.southcn.com/news/gdnews/nanyuedadi/200411060251_448017.jpg">
            <a:hlinkHover r:id="" action="ppaction://noaction" highlightClick="1">
              <a:snd r:embed="rId2" name="gunshot.wav"/>
            </a:hlinkHover>
          </p:cNvPr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2966"/>
            <a:ext cx="6435852" cy="582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635968" y="3781883"/>
            <a:ext cx="5450929" cy="2246769"/>
          </a:xfrm>
          <a:prstGeom prst="rect">
            <a:avLst/>
          </a:prstGeom>
          <a:noFill/>
          <a:ln w="76200">
            <a:pattFill prst="sphere">
              <a:fgClr>
                <a:srgbClr val="808080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▲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干冰即是在大气压下</a:t>
            </a:r>
            <a:r>
              <a:rPr lang="zh-CN" altLang="en-US" sz="2800" dirty="0" smtClean="0">
                <a:solidFill>
                  <a:srgbClr val="FF0000"/>
                </a:solidFill>
                <a:ea typeface="宋体" panose="02010600030101010101" pitchFamily="2" charset="-122"/>
              </a:rPr>
              <a:t>以</a:t>
            </a:r>
            <a:r>
              <a:rPr lang="en-US" altLang="zh-CN" sz="2800" dirty="0" smtClean="0">
                <a:solidFill>
                  <a:srgbClr val="FF0000"/>
                </a:solidFill>
                <a:ea typeface="宋体" panose="02010600030101010101" pitchFamily="2" charset="-122"/>
              </a:rPr>
              <a:t>-78.5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en-US" sz="2800" dirty="0" smtClean="0">
                <a:solidFill>
                  <a:srgbClr val="FF0000"/>
                </a:solidFill>
                <a:ea typeface="宋体" panose="02010600030101010101" pitchFamily="2" charset="-122"/>
              </a:rPr>
              <a:t>存在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的固体二氧化碳。</a:t>
            </a:r>
          </a:p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ea typeface="宋体" panose="02010600030101010101" pitchFamily="2" charset="-122"/>
              </a:rPr>
              <a:t>▲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干冰吸热可直接升华为气体</a:t>
            </a:r>
            <a:r>
              <a:rPr lang="zh-CN" altLang="en-US" sz="2800" dirty="0" smtClean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5968" y="647573"/>
            <a:ext cx="5275043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27960" y="1100068"/>
            <a:ext cx="429476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人工降雨</a:t>
            </a:r>
            <a:endParaRPr lang="zh-CN" altLang="en-US" sz="8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280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0238" y="1772729"/>
            <a:ext cx="748923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</a:t>
            </a:r>
            <a:endParaRPr lang="en-US" altLang="zh-CN" sz="4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工</a:t>
            </a:r>
            <a:endParaRPr lang="en-US" altLang="zh-CN" sz="4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降</a:t>
            </a:r>
            <a:endParaRPr lang="en-US" altLang="zh-CN" sz="44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雨</a:t>
            </a:r>
            <a:endParaRPr lang="zh-CN" altLang="en-US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ontrols>
      <p:control spid="1034" name="ShockwaveFlash1" r:id="rId2" imgW="9207088" imgH="5844280"/>
    </p:controls>
    <p:extLst>
      <p:ext uri="{BB962C8B-B14F-4D97-AF65-F5344CB8AC3E}">
        <p14:creationId xmlns:p14="http://schemas.microsoft.com/office/powerpoint/2010/main" xmlns="" val="1083321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542" y="476742"/>
            <a:ext cx="5082409" cy="5265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258" y="5742433"/>
            <a:ext cx="2646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舞台上的“云雾”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8394" y="623887"/>
            <a:ext cx="4794056" cy="511854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25624" y="574243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舞台</a:t>
            </a:r>
            <a:r>
              <a:rPr lang="zh-CN" altLang="en-US" sz="2800" b="1" dirty="0">
                <a:solidFill>
                  <a:srgbClr val="FF0000"/>
                </a:solidFill>
              </a:rPr>
              <a:t>烟雾机</a:t>
            </a:r>
          </a:p>
        </p:txBody>
      </p:sp>
    </p:spTree>
    <p:extLst>
      <p:ext uri="{BB962C8B-B14F-4D97-AF65-F5344CB8AC3E}">
        <p14:creationId xmlns:p14="http://schemas.microsoft.com/office/powerpoint/2010/main" xmlns="" val="198210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426" y="725914"/>
            <a:ext cx="7161296" cy="4730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392043" y="1690961"/>
            <a:ext cx="748923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冷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藏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食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</a:t>
            </a:r>
            <a:endParaRPr lang="zh-CN" altLang="en-US" sz="4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5931" y="2207873"/>
            <a:ext cx="3739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升华吸热</a:t>
            </a:r>
            <a:endParaRPr lang="zh-CN" altLang="en-US" sz="6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826548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/>
        </p:nvSpPr>
        <p:spPr bwMode="auto">
          <a:xfrm flipV="1">
            <a:off x="3042403" y="1825415"/>
            <a:ext cx="2604814" cy="330419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 flipH="1">
            <a:off x="2555261" y="1445258"/>
            <a:ext cx="2694180" cy="335312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3257652" y="5771657"/>
            <a:ext cx="6327756" cy="3364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3257652" y="5359311"/>
            <a:ext cx="6367595" cy="5979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6510779" y="1478131"/>
            <a:ext cx="3597219" cy="350263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 rot="18467651">
            <a:off x="3565792" y="3196590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凝固（放热）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 rot="18596605">
            <a:off x="2421244" y="2602557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熔化（吸热）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 rot="2660784">
            <a:off x="7230553" y="2838100"/>
            <a:ext cx="3121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00"/>
                </a:solidFill>
              </a:rPr>
              <a:t>升华（吸热）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H="1" flipV="1">
            <a:off x="6183042" y="1787389"/>
            <a:ext cx="3461432" cy="338024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959080" y="5806118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汽化（吸热）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869357" y="4799865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液化（放热）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 rot="2704911">
            <a:off x="6649770" y="3459142"/>
            <a:ext cx="2164289" cy="646331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FF"/>
                </a:solidFill>
              </a:rPr>
              <a:t>凝华放热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1716774" y="4820314"/>
            <a:ext cx="1346201" cy="1295400"/>
            <a:chOff x="1120" y="2877"/>
            <a:chExt cx="848" cy="816"/>
          </a:xfrm>
        </p:grpSpPr>
        <p:pic>
          <p:nvPicPr>
            <p:cNvPr id="15" name="Picture 22" descr="earth1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" y="2877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1133" y="3129"/>
              <a:ext cx="835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</a:rPr>
                <a:t>液态</a:t>
              </a:r>
            </a:p>
          </p:txBody>
        </p:sp>
      </p:grpSp>
      <p:grpSp>
        <p:nvGrpSpPr>
          <p:cNvPr id="17" name="Group 24"/>
          <p:cNvGrpSpPr>
            <a:grpSpLocks/>
          </p:cNvGrpSpPr>
          <p:nvPr/>
        </p:nvGrpSpPr>
        <p:grpSpPr bwMode="auto">
          <a:xfrm>
            <a:off x="9791098" y="4865205"/>
            <a:ext cx="1295400" cy="1295400"/>
            <a:chOff x="3792" y="2832"/>
            <a:chExt cx="816" cy="816"/>
          </a:xfrm>
        </p:grpSpPr>
        <p:pic>
          <p:nvPicPr>
            <p:cNvPr id="18" name="Picture 25" descr="earth1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832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26"/>
            <p:cNvSpPr txBox="1">
              <a:spLocks noChangeArrowheads="1"/>
            </p:cNvSpPr>
            <p:nvPr/>
          </p:nvSpPr>
          <p:spPr bwMode="auto">
            <a:xfrm>
              <a:off x="3829" y="3081"/>
              <a:ext cx="77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</a:rPr>
                <a:t>气态</a:t>
              </a:r>
            </a:p>
          </p:txBody>
        </p:sp>
      </p:grp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5261796" y="597029"/>
            <a:ext cx="1295400" cy="1295400"/>
            <a:chOff x="2448" y="576"/>
            <a:chExt cx="816" cy="816"/>
          </a:xfrm>
        </p:grpSpPr>
        <p:pic>
          <p:nvPicPr>
            <p:cNvPr id="21" name="Picture 28" descr="earth1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576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29"/>
            <p:cNvSpPr txBox="1">
              <a:spLocks noChangeArrowheads="1"/>
            </p:cNvSpPr>
            <p:nvPr/>
          </p:nvSpPr>
          <p:spPr bwMode="auto">
            <a:xfrm>
              <a:off x="2496" y="816"/>
              <a:ext cx="76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</a:rPr>
                <a:t>固态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521842" y="769504"/>
            <a:ext cx="246734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物态变化</a:t>
            </a:r>
            <a:endParaRPr lang="zh-CN" altLang="en-US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7269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102" y="2322721"/>
            <a:ext cx="748923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循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环</a:t>
            </a:r>
            <a:endParaRPr lang="zh-CN" altLang="en-US" sz="4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ontrols>
      <p:control spid="2057" name="ShockwaveFlash1" r:id="rId2" imgW="9690842" imgH="5780952"/>
    </p:controls>
    <p:extLst>
      <p:ext uri="{BB962C8B-B14F-4D97-AF65-F5344CB8AC3E}">
        <p14:creationId xmlns:p14="http://schemas.microsoft.com/office/powerpoint/2010/main" xmlns="" val="220378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274" y="3642772"/>
            <a:ext cx="3345791" cy="272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1805540" y="328735"/>
            <a:ext cx="8638531" cy="81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dirty="0">
                <a:solidFill>
                  <a:srgbClr val="0000FF"/>
                </a:solidFill>
              </a:rPr>
              <a:t> </a:t>
            </a:r>
            <a:r>
              <a:rPr kumimoji="1" lang="zh-CN" altLang="en-US" b="1" dirty="0">
                <a:solidFill>
                  <a:srgbClr val="0000FF"/>
                </a:solidFill>
              </a:rPr>
              <a:t>云、雨、雪、露、雾、霜</a:t>
            </a:r>
            <a:r>
              <a:rPr kumimoji="1" lang="zh-CN" altLang="en-US" b="1" dirty="0" smtClean="0">
                <a:solidFill>
                  <a:srgbClr val="0000FF"/>
                </a:solidFill>
              </a:rPr>
              <a:t>是怎样</a:t>
            </a:r>
            <a:r>
              <a:rPr kumimoji="1" lang="zh-CN" altLang="en-US" b="1" dirty="0">
                <a:solidFill>
                  <a:srgbClr val="0000FF"/>
                </a:solidFill>
              </a:rPr>
              <a:t>形成</a:t>
            </a:r>
            <a:r>
              <a:rPr kumimoji="1" lang="zh-CN" altLang="en-US" b="1" dirty="0" smtClean="0">
                <a:solidFill>
                  <a:srgbClr val="0000FF"/>
                </a:solidFill>
              </a:rPr>
              <a:t>的？</a:t>
            </a:r>
            <a:endParaRPr kumimoji="1"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31761" name="云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489" y="1164076"/>
            <a:ext cx="2880270" cy="246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10" descr="雾4-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3487" y="1239943"/>
            <a:ext cx="3176362" cy="238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 Box 11"/>
          <p:cNvSpPr txBox="1">
            <a:spLocks noChangeArrowheads="1"/>
          </p:cNvSpPr>
          <p:nvPr/>
        </p:nvSpPr>
        <p:spPr bwMode="auto">
          <a:xfrm>
            <a:off x="5258899" y="1124236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雾</a:t>
            </a:r>
          </a:p>
        </p:txBody>
      </p:sp>
      <p:pic>
        <p:nvPicPr>
          <p:cNvPr id="31751" name="Picture 12" descr="雪4-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3487" y="3735144"/>
            <a:ext cx="3176361" cy="263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13"/>
          <p:cNvSpPr txBox="1">
            <a:spLocks noChangeArrowheads="1"/>
          </p:cNvSpPr>
          <p:nvPr/>
        </p:nvSpPr>
        <p:spPr bwMode="auto">
          <a:xfrm>
            <a:off x="5258899" y="3629969"/>
            <a:ext cx="8715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雪</a:t>
            </a:r>
          </a:p>
        </p:txBody>
      </p:sp>
      <p:sp>
        <p:nvSpPr>
          <p:cNvPr id="31754" name="Text Box 15"/>
          <p:cNvSpPr txBox="1">
            <a:spLocks noChangeArrowheads="1"/>
          </p:cNvSpPr>
          <p:nvPr/>
        </p:nvSpPr>
        <p:spPr bwMode="auto">
          <a:xfrm>
            <a:off x="10881928" y="3622764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霜</a:t>
            </a:r>
          </a:p>
        </p:txBody>
      </p:sp>
      <p:pic>
        <p:nvPicPr>
          <p:cNvPr id="31755" name="Picture 16" descr="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275" y="1280585"/>
            <a:ext cx="3345791" cy="222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Text Box 17"/>
          <p:cNvSpPr txBox="1">
            <a:spLocks noChangeArrowheads="1"/>
          </p:cNvSpPr>
          <p:nvPr/>
        </p:nvSpPr>
        <p:spPr bwMode="auto">
          <a:xfrm>
            <a:off x="10881928" y="1167652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露</a:t>
            </a:r>
          </a:p>
        </p:txBody>
      </p:sp>
      <p:sp>
        <p:nvSpPr>
          <p:cNvPr id="31757" name="Text Box 18"/>
          <p:cNvSpPr txBox="1">
            <a:spLocks noChangeArrowheads="1"/>
          </p:cNvSpPr>
          <p:nvPr/>
        </p:nvSpPr>
        <p:spPr bwMode="auto">
          <a:xfrm>
            <a:off x="426446" y="1093459"/>
            <a:ext cx="6477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云</a:t>
            </a:r>
          </a:p>
        </p:txBody>
      </p:sp>
      <p:pic>
        <p:nvPicPr>
          <p:cNvPr id="31758" name="Picture 1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446" y="3851335"/>
            <a:ext cx="2884313" cy="240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Text Box 20"/>
          <p:cNvSpPr txBox="1">
            <a:spLocks noChangeArrowheads="1"/>
          </p:cNvSpPr>
          <p:nvPr/>
        </p:nvSpPr>
        <p:spPr bwMode="auto">
          <a:xfrm>
            <a:off x="349919" y="3868936"/>
            <a:ext cx="10080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雨</a:t>
            </a:r>
          </a:p>
        </p:txBody>
      </p:sp>
    </p:spTree>
    <p:extLst>
      <p:ext uri="{BB962C8B-B14F-4D97-AF65-F5344CB8AC3E}">
        <p14:creationId xmlns:p14="http://schemas.microsoft.com/office/powerpoint/2010/main" xmlns="" val="2659196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451946" y="4237368"/>
            <a:ext cx="11487807" cy="1949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云：</a:t>
            </a:r>
            <a:r>
              <a:rPr lang="zh-CN" altLang="en-US" sz="2800" b="1" dirty="0"/>
              <a:t>白天气温较高，地表水大量蒸发，因此空气中含有大量的水蒸气。这时候水蒸气上升到冷的高空以后，便液化成为小水滴，大量的小水滴悬浮在高空中，就形成了云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  <p:pic>
        <p:nvPicPr>
          <p:cNvPr id="32771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0233" y="535645"/>
            <a:ext cx="7451835" cy="359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335325" y="2092648"/>
            <a:ext cx="31270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液  化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2370860" y="535645"/>
            <a:ext cx="6477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云</a:t>
            </a:r>
          </a:p>
        </p:txBody>
      </p:sp>
    </p:spTree>
    <p:extLst>
      <p:ext uri="{BB962C8B-B14F-4D97-AF65-F5344CB8AC3E}">
        <p14:creationId xmlns:p14="http://schemas.microsoft.com/office/powerpoint/2010/main" xmlns="" val="2459797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82093" y="994388"/>
            <a:ext cx="11210815" cy="2677656"/>
          </a:xfrm>
          <a:prstGeom prst="rect">
            <a:avLst/>
          </a:prstGeom>
          <a:solidFill>
            <a:schemeClr val="bg1"/>
          </a:solidFill>
          <a:ln w="76200">
            <a:pattFill prst="sphere">
              <a:fgClr>
                <a:srgbClr val="808080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0" dirty="0"/>
              <a:t>1779</a:t>
            </a:r>
            <a:r>
              <a:rPr lang="zh-CN" altLang="en-US" sz="2800" b="0" dirty="0"/>
              <a:t>年，一个寒冷得夜晚，彼得堡市中心的一个大厅里灯火辉煌，六千支燃烧着的蜡烛，把大厅里的舞会气氛烘托得热气腾腾。突然一</a:t>
            </a:r>
            <a:r>
              <a:rPr lang="zh-CN" altLang="en-US" sz="2800" b="0" dirty="0" smtClean="0"/>
              <a:t>位</a:t>
            </a:r>
            <a:r>
              <a:rPr lang="zh-CN" altLang="en-US" sz="2800" b="0" dirty="0"/>
              <a:t>女士</a:t>
            </a:r>
            <a:r>
              <a:rPr lang="zh-CN" altLang="en-US" sz="2800" b="0" dirty="0" smtClean="0"/>
              <a:t>晕倒</a:t>
            </a:r>
            <a:r>
              <a:rPr lang="zh-CN" altLang="en-US" sz="2800" b="0" dirty="0"/>
              <a:t>，旁边的人不知所措。有人喊：“快打开窗户。”打开窗户后，刺骨的寒风涌入大厅，大厅里竟然飘起了雪花</a:t>
            </a:r>
            <a:r>
              <a:rPr lang="zh-CN" altLang="en-US" sz="2800" b="0" dirty="0" smtClean="0"/>
              <a:t>。</a:t>
            </a:r>
            <a:endParaRPr lang="zh-CN" altLang="en-US" sz="2800" b="0" dirty="0"/>
          </a:p>
        </p:txBody>
      </p:sp>
      <p:sp>
        <p:nvSpPr>
          <p:cNvPr id="4" name="矩形 3"/>
          <p:cNvSpPr/>
          <p:nvPr/>
        </p:nvSpPr>
        <p:spPr>
          <a:xfrm>
            <a:off x="2817401" y="4652720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大厅里为什么会飘起雪花？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681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ChangeArrowheads="1"/>
          </p:cNvSpPr>
          <p:nvPr/>
        </p:nvSpPr>
        <p:spPr bwMode="auto">
          <a:xfrm>
            <a:off x="1355835" y="5688395"/>
            <a:ext cx="94803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雨：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云中的小水滴相互聚集，就形成了大水滴下降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成为雨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3795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428" y="445867"/>
            <a:ext cx="9144000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335325" y="2092648"/>
            <a:ext cx="31270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液  化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450428" y="445867"/>
            <a:ext cx="10080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雨</a:t>
            </a:r>
          </a:p>
        </p:txBody>
      </p:sp>
    </p:spTree>
    <p:extLst>
      <p:ext uri="{BB962C8B-B14F-4D97-AF65-F5344CB8AC3E}">
        <p14:creationId xmlns:p14="http://schemas.microsoft.com/office/powerpoint/2010/main" xmlns="" val="177502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378372" y="5076387"/>
            <a:ext cx="1171903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雾：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空气中如果有较多的浮尘，水蒸气遇冷液化成小水珠附在浮尘上，和浮尘一起漂浮在空气中，这就是雾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5843" name="Picture 5" descr="雾4-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276" y="524424"/>
            <a:ext cx="10668000" cy="466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944925" y="2138686"/>
            <a:ext cx="31270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液  化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788276" y="524424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雾</a:t>
            </a:r>
          </a:p>
        </p:txBody>
      </p:sp>
    </p:spTree>
    <p:extLst>
      <p:ext uri="{BB962C8B-B14F-4D97-AF65-F5344CB8AC3E}">
        <p14:creationId xmlns:p14="http://schemas.microsoft.com/office/powerpoint/2010/main" xmlns="" val="308439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283779" y="5157607"/>
            <a:ext cx="1177158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露：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天气较热时，空气中的水蒸气清晨前遇到温度较低的树叶、花草等，液化成小水珠附在它们的表面，这就是露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6867" name="Picture 5" descr="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69" y="506587"/>
            <a:ext cx="9963807" cy="465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335325" y="2092648"/>
            <a:ext cx="31270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液  化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187669" y="506587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露</a:t>
            </a:r>
          </a:p>
        </p:txBody>
      </p:sp>
    </p:spTree>
    <p:extLst>
      <p:ext uri="{BB962C8B-B14F-4D97-AF65-F5344CB8AC3E}">
        <p14:creationId xmlns:p14="http://schemas.microsoft.com/office/powerpoint/2010/main" xmlns="" val="288234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304800" y="5157789"/>
            <a:ext cx="1164546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雪：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当水蒸气上升到很冷的高空时，水蒸气凝华成六角形的冰花，冰花聚集在一起，形成雪片或者雪团降落下来，这就是雪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7891" name="Picture 5" descr="雪4-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1545" y="551351"/>
            <a:ext cx="10068910" cy="46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5281256" y="2407958"/>
            <a:ext cx="31270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凝华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243948" y="551351"/>
            <a:ext cx="8715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雪</a:t>
            </a:r>
          </a:p>
        </p:txBody>
      </p:sp>
    </p:spTree>
    <p:extLst>
      <p:ext uri="{BB962C8B-B14F-4D97-AF65-F5344CB8AC3E}">
        <p14:creationId xmlns:p14="http://schemas.microsoft.com/office/powerpoint/2010/main" xmlns="" val="2683381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8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211685" y="5018088"/>
            <a:ext cx="1174005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霜：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夜晚，气温降到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℃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以下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时，地面附近的水蒸气遇到地面上冷的物体，凝华为冰花附在物体上，这就是霜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8915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9713" y="599090"/>
            <a:ext cx="9144001" cy="441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335325" y="2092648"/>
            <a:ext cx="31270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凝 华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433128" y="448640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霜</a:t>
            </a:r>
          </a:p>
        </p:txBody>
      </p:sp>
    </p:spTree>
    <p:extLst>
      <p:ext uri="{BB962C8B-B14F-4D97-AF65-F5344CB8AC3E}">
        <p14:creationId xmlns:p14="http://schemas.microsoft.com/office/powerpoint/2010/main" xmlns="" val="2070180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3575720" y="2636912"/>
            <a:ext cx="42484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盘点收获</a:t>
            </a:r>
            <a:endParaRPr lang="zh-CN" altLang="en-US" sz="72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485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3884773" y="2307963"/>
            <a:ext cx="40324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达标测试</a:t>
            </a:r>
            <a:endParaRPr lang="zh-CN" altLang="en-US" sz="72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64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79372" y="615949"/>
            <a:ext cx="8353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将下列现象与相应的物态变化用线连接起来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79372" y="1436033"/>
            <a:ext cx="4105275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雪糕 化了</a:t>
            </a:r>
          </a:p>
          <a:p>
            <a:pPr algn="r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洒水的地面变干了</a:t>
            </a:r>
          </a:p>
          <a:p>
            <a:pPr algn="r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樟脑丸越放越小</a:t>
            </a:r>
          </a:p>
          <a:p>
            <a:pPr algn="r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树枝上生成霜</a:t>
            </a:r>
          </a:p>
          <a:p>
            <a:pPr algn="r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用铁水浇铸工件</a:t>
            </a:r>
          </a:p>
          <a:p>
            <a:pPr algn="r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蒸锅上方生成“白气”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7392935" y="1436033"/>
            <a:ext cx="1439862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熔化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凝固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汽化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液化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升华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凝华</a:t>
            </a:r>
          </a:p>
        </p:txBody>
      </p:sp>
      <p:sp>
        <p:nvSpPr>
          <p:cNvPr id="186373" name="Line 5"/>
          <p:cNvSpPr>
            <a:spLocks noChangeShapeType="1"/>
          </p:cNvSpPr>
          <p:nvPr/>
        </p:nvSpPr>
        <p:spPr bwMode="auto">
          <a:xfrm>
            <a:off x="4584648" y="1671146"/>
            <a:ext cx="2888208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374" name="Line 6"/>
          <p:cNvSpPr>
            <a:spLocks noChangeShapeType="1"/>
          </p:cNvSpPr>
          <p:nvPr/>
        </p:nvSpPr>
        <p:spPr bwMode="auto">
          <a:xfrm>
            <a:off x="4584647" y="2463310"/>
            <a:ext cx="2808287" cy="678351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375" name="Line 7"/>
          <p:cNvSpPr>
            <a:spLocks noChangeShapeType="1"/>
          </p:cNvSpPr>
          <p:nvPr/>
        </p:nvSpPr>
        <p:spPr bwMode="auto">
          <a:xfrm>
            <a:off x="4511677" y="3279227"/>
            <a:ext cx="2961179" cy="1313794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376" name="Line 8"/>
          <p:cNvSpPr>
            <a:spLocks noChangeShapeType="1"/>
          </p:cNvSpPr>
          <p:nvPr/>
        </p:nvSpPr>
        <p:spPr bwMode="auto">
          <a:xfrm>
            <a:off x="4584647" y="3957581"/>
            <a:ext cx="2888209" cy="142760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377" name="Line 9"/>
          <p:cNvSpPr>
            <a:spLocks noChangeShapeType="1"/>
          </p:cNvSpPr>
          <p:nvPr/>
        </p:nvSpPr>
        <p:spPr bwMode="auto">
          <a:xfrm flipV="1">
            <a:off x="4657617" y="3957578"/>
            <a:ext cx="2815239" cy="1451359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378" name="Line 10"/>
          <p:cNvSpPr>
            <a:spLocks noChangeShapeType="1"/>
          </p:cNvSpPr>
          <p:nvPr/>
        </p:nvSpPr>
        <p:spPr bwMode="auto">
          <a:xfrm flipV="1">
            <a:off x="4584647" y="2463309"/>
            <a:ext cx="2888209" cy="212971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0469126" y="2336039"/>
            <a:ext cx="1171959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Arial" panose="020B0604020202020204" pitchFamily="34" charset="0"/>
              </a:rPr>
              <a:t>吸热</a:t>
            </a:r>
            <a:endParaRPr lang="en-US" altLang="zh-CN" sz="3200" b="1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 b="1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Arial" panose="020B0604020202020204" pitchFamily="34" charset="0"/>
              </a:rPr>
              <a:t>放热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8267840" y="1713355"/>
            <a:ext cx="2126892" cy="749954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8326880" y="2586683"/>
            <a:ext cx="2278058" cy="212195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 flipV="1">
            <a:off x="8326880" y="2708257"/>
            <a:ext cx="2126892" cy="46699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8342234" y="4066682"/>
            <a:ext cx="2126892" cy="749954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 flipV="1">
            <a:off x="8372942" y="2858814"/>
            <a:ext cx="2170577" cy="185157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V="1">
            <a:off x="8342233" y="4949279"/>
            <a:ext cx="2201285" cy="45965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973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 animBg="1"/>
      <p:bldP spid="186374" grpId="0" animBg="1"/>
      <p:bldP spid="186375" grpId="0" animBg="1"/>
      <p:bldP spid="186376" grpId="0" animBg="1"/>
      <p:bldP spid="186377" grpId="0" animBg="1"/>
      <p:bldP spid="18637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4"/>
          <p:cNvSpPr txBox="1">
            <a:spLocks noChangeArrowheads="1"/>
          </p:cNvSpPr>
          <p:nvPr/>
        </p:nvSpPr>
        <p:spPr bwMode="auto">
          <a:xfrm>
            <a:off x="357353" y="950421"/>
            <a:ext cx="1155086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accent2"/>
                </a:solidFill>
                <a:latin typeface="宋体" panose="02010600030101010101" pitchFamily="2" charset="-122"/>
              </a:rPr>
              <a:t>2.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下面关于云、露、雾、霜形成的叙述中，正确的是（    ）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</a:rPr>
              <a:t>A. </a:t>
            </a:r>
            <a:r>
              <a:rPr lang="zh-CN" altLang="en-US" sz="2800" b="1" dirty="0">
                <a:latin typeface="宋体" panose="02010600030101010101" pitchFamily="2" charset="-122"/>
              </a:rPr>
              <a:t>云是水蒸气升入高空时，温度降低凝结成小水滴和凝华成小冰晶而形成的。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</a:rPr>
              <a:t>B. </a:t>
            </a:r>
            <a:r>
              <a:rPr lang="zh-CN" altLang="en-US" sz="2800" b="1" dirty="0">
                <a:latin typeface="宋体" panose="02010600030101010101" pitchFamily="2" charset="-122"/>
              </a:rPr>
              <a:t>雾是浮在浮尘上的空气液化形成的。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</a:rPr>
              <a:t>C. </a:t>
            </a:r>
            <a:r>
              <a:rPr lang="zh-CN" altLang="en-US" sz="2800" b="1" dirty="0">
                <a:latin typeface="宋体" panose="02010600030101010101" pitchFamily="2" charset="-122"/>
              </a:rPr>
              <a:t>露是云中的小冰晶熔化成为小水滴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</a:rPr>
              <a:t>D. </a:t>
            </a:r>
            <a:r>
              <a:rPr lang="zh-CN" altLang="en-US" sz="2800" b="1" dirty="0">
                <a:latin typeface="宋体" panose="02010600030101010101" pitchFamily="2" charset="-122"/>
              </a:rPr>
              <a:t>霜是空气中的水蒸气先液化为小水珠，而后又凝固成小冰晶</a:t>
            </a: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9340959" y="95042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xmlns="" val="359470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388884" y="738079"/>
            <a:ext cx="11193516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 smtClean="0">
                <a:latin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宋体" panose="02010600030101010101" pitchFamily="2" charset="-122"/>
              </a:rPr>
              <a:t>冬天的早晨，在有人居住的室内窗户上往往会出现冰花，下面说法正确的是</a:t>
            </a:r>
            <a:r>
              <a:rPr lang="en-US" altLang="zh-CN" sz="2800" b="1" dirty="0">
                <a:latin typeface="宋体" panose="02010600030101010101" pitchFamily="2" charset="-122"/>
              </a:rPr>
              <a:t>(       )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A</a:t>
            </a:r>
            <a:r>
              <a:rPr lang="zh-CN" altLang="en-US" sz="2800" b="1" dirty="0">
                <a:latin typeface="宋体" panose="02010600030101010101" pitchFamily="2" charset="-122"/>
              </a:rPr>
              <a:t>、出现在窗户的内侧，由大量水蒸气凝华而成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</a:rPr>
              <a:t>、出现在窗户的内侧，由水凝华而成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宋体" panose="02010600030101010101" pitchFamily="2" charset="-122"/>
              </a:rPr>
              <a:t>、出现在窗的外侧，由大量水蒸气凝华而成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</a:rPr>
              <a:t>D</a:t>
            </a:r>
            <a:r>
              <a:rPr lang="zh-CN" altLang="en-US" sz="2800" b="1" dirty="0">
                <a:latin typeface="宋体" panose="02010600030101010101" pitchFamily="2" charset="-122"/>
              </a:rPr>
              <a:t>、出现在窗户外侧，由水凝华而成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784311" y="1461376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xmlns="" val="218964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11778" y="749283"/>
            <a:ext cx="11112662" cy="3970318"/>
          </a:xfrm>
          <a:prstGeom prst="rect">
            <a:avLst/>
          </a:prstGeom>
          <a:solidFill>
            <a:schemeClr val="bg1"/>
          </a:solidFill>
          <a:ln w="76200">
            <a:pattFill prst="sphere">
              <a:fgClr>
                <a:srgbClr val="808080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en-US" sz="2400" b="0" dirty="0">
                <a:solidFill>
                  <a:srgbClr val="0000FF"/>
                </a:solidFill>
              </a:rPr>
              <a:t>新疆</a:t>
            </a:r>
            <a:r>
              <a:rPr lang="en-US" altLang="zh-CN" sz="2400" b="0" dirty="0">
                <a:solidFill>
                  <a:srgbClr val="0000FF"/>
                </a:solidFill>
              </a:rPr>
              <a:t>2001</a:t>
            </a:r>
            <a:r>
              <a:rPr lang="zh-CN" altLang="en-US" sz="2400" b="0" dirty="0">
                <a:solidFill>
                  <a:srgbClr val="0000FF"/>
                </a:solidFill>
              </a:rPr>
              <a:t>年</a:t>
            </a:r>
            <a:r>
              <a:rPr lang="en-US" altLang="zh-CN" sz="2400" b="0" dirty="0">
                <a:solidFill>
                  <a:srgbClr val="0000FF"/>
                </a:solidFill>
              </a:rPr>
              <a:t>1</a:t>
            </a:r>
            <a:r>
              <a:rPr lang="zh-CN" altLang="en-US" sz="2400" b="0" dirty="0">
                <a:solidFill>
                  <a:srgbClr val="0000FF"/>
                </a:solidFill>
              </a:rPr>
              <a:t>月</a:t>
            </a:r>
            <a:r>
              <a:rPr lang="en-US" altLang="zh-CN" sz="2400" b="0" dirty="0">
                <a:solidFill>
                  <a:srgbClr val="0000FF"/>
                </a:solidFill>
              </a:rPr>
              <a:t>4</a:t>
            </a:r>
            <a:r>
              <a:rPr lang="zh-CN" altLang="en-US" sz="2400" b="0" dirty="0">
                <a:solidFill>
                  <a:srgbClr val="0000FF"/>
                </a:solidFill>
              </a:rPr>
              <a:t>日消息</a:t>
            </a:r>
            <a:r>
              <a:rPr lang="zh-CN" altLang="en-US" sz="2400" b="0" dirty="0" smtClean="0">
                <a:solidFill>
                  <a:srgbClr val="0000FF"/>
                </a:solidFill>
              </a:rPr>
              <a:t>：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凌晨 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时左右，罗布沙漠中开始下雪，直到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第二天中午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，科考队到达小河目的地前 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200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米左右时，雪突然停止，沙丘上均匀地覆盖着约 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5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到 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10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厘米的积雪，茫茫无涯。气温一直在零下十四摄氏度，天空没有阳光。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   然而，过了 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20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分钟左右，奇怪的事发生了；就在科考队手忙脚乱地从沙滩车上卸下器材设备，开始向小河墓地靠近的时候，发现脚下踩的不再是雪地，而是干爽的沙地，再远望四周，一眼望不到边的沙漠中哪有雪的影子？</a:t>
            </a:r>
            <a:r>
              <a:rPr lang="zh-CN" altLang="en-US" sz="2400" dirty="0"/>
              <a:t>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3410971" y="5136197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沙地上的雪到哪去了？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9314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442716" y="368168"/>
            <a:ext cx="1144448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一代伟人毛泽东在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沁园春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雪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中写到“北国风光，千里冰封，万里雪飘”形成这种自然景象的主要物态变化是（　 ）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．熔化和汽化   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．凝固和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液化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．凝固和凝华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．汽化和升华 </a:t>
            </a:r>
          </a:p>
        </p:txBody>
      </p:sp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7616443" y="1091443"/>
            <a:ext cx="5036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2" name="矩形 1"/>
          <p:cNvSpPr/>
          <p:nvPr/>
        </p:nvSpPr>
        <p:spPr>
          <a:xfrm>
            <a:off x="442716" y="2399493"/>
            <a:ext cx="1111071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舞台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上经常用干冰（固态二氧化碳）制造白雾，以渲染气氛，这种白雾是（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．干冰升华使空气液化形成的小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液滴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．干冰升华使空气中的水蒸气液化形成的小水珠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．干冰熔化形成的小液滴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．干冰升华形成的二氧化碳气体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93864" y="3122768"/>
            <a:ext cx="5036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8298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184324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9023" y="3507828"/>
            <a:ext cx="11330152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</a:rPr>
              <a:t>　　霜是初冬季节空气中的水蒸气到了晚上遇强冷直接凝华成小冰晶，附着在地面上形成的。晚上的温度需降到</a:t>
            </a:r>
            <a:r>
              <a:rPr lang="en-US" altLang="zh-CN" dirty="0">
                <a:solidFill>
                  <a:srgbClr val="0000FF"/>
                </a:solidFill>
              </a:rPr>
              <a:t>0℃ </a:t>
            </a:r>
            <a:r>
              <a:rPr lang="zh-CN" altLang="en-US" dirty="0">
                <a:solidFill>
                  <a:srgbClr val="0000FF"/>
                </a:solidFill>
              </a:rPr>
              <a:t>以下，水蒸气才能凝华成小冰晶，所以感到很冷。雪后，由于雪升华时要吸热，使周围环境温度下降，故感到寒</a:t>
            </a:r>
            <a:r>
              <a:rPr lang="zh-CN" altLang="en-US" dirty="0" smtClean="0">
                <a:solidFill>
                  <a:srgbClr val="0000FF"/>
                </a:solidFill>
              </a:rPr>
              <a:t>。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69023" y="1245476"/>
            <a:ext cx="10909738" cy="194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/>
              <a:t>　　</a:t>
            </a:r>
            <a:r>
              <a:rPr lang="zh-CN" altLang="en-US" dirty="0" smtClean="0"/>
              <a:t>清晨</a:t>
            </a:r>
            <a:r>
              <a:rPr lang="zh-CN" altLang="en-US" dirty="0"/>
              <a:t>，李华在上学的路上，碰到隔壁的李大爷，李大爷对李华说：“小华，今天‘</a:t>
            </a:r>
            <a:r>
              <a:rPr lang="zh-CN" altLang="en-US" dirty="0">
                <a:solidFill>
                  <a:srgbClr val="FF0000"/>
                </a:solidFill>
              </a:rPr>
              <a:t>下霜</a:t>
            </a:r>
            <a:r>
              <a:rPr lang="zh-CN" altLang="en-US" dirty="0"/>
              <a:t>’了，有没有多穿件衣服？俗话说‘</a:t>
            </a:r>
            <a:r>
              <a:rPr lang="zh-CN" altLang="en-US" dirty="0">
                <a:solidFill>
                  <a:srgbClr val="FF0000"/>
                </a:solidFill>
              </a:rPr>
              <a:t>霜前冷，雪后寒</a:t>
            </a:r>
            <a:r>
              <a:rPr lang="zh-CN" altLang="en-US" dirty="0"/>
              <a:t>’。”你认为李大爷的说法科学吗？</a:t>
            </a: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3748139" y="395080"/>
            <a:ext cx="403244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想想议议</a:t>
            </a:r>
            <a:endParaRPr lang="zh-CN" altLang="en-US" sz="60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1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/>
        </p:nvSpPr>
        <p:spPr bwMode="auto">
          <a:xfrm flipV="1">
            <a:off x="3042403" y="1825415"/>
            <a:ext cx="2604814" cy="330419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 flipH="1">
            <a:off x="2555261" y="1445258"/>
            <a:ext cx="2694180" cy="335312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3257652" y="5771657"/>
            <a:ext cx="6327756" cy="3364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3257652" y="5359311"/>
            <a:ext cx="6367595" cy="5979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6510779" y="1478131"/>
            <a:ext cx="3597219" cy="350263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 rot="18467651">
            <a:off x="3565792" y="3196590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凝固（放热）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 rot="18596605">
            <a:off x="2421244" y="2602557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熔化（吸热）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 rot="2660784">
            <a:off x="8041271" y="2289628"/>
            <a:ext cx="72837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FF0000"/>
                </a:solidFill>
              </a:rPr>
              <a:t>？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H="1" flipV="1">
            <a:off x="6183042" y="1787389"/>
            <a:ext cx="3461432" cy="338024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959080" y="5806118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汽化（吸热）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869357" y="4799865"/>
            <a:ext cx="2447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液化（放热）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 rot="2704911">
            <a:off x="7156430" y="3215764"/>
            <a:ext cx="812954" cy="1015663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00FF"/>
                </a:solidFill>
              </a:rPr>
              <a:t>？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1716774" y="4820314"/>
            <a:ext cx="1346201" cy="1295400"/>
            <a:chOff x="1120" y="2877"/>
            <a:chExt cx="848" cy="816"/>
          </a:xfrm>
        </p:grpSpPr>
        <p:pic>
          <p:nvPicPr>
            <p:cNvPr id="15" name="Picture 22" descr="earth1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" y="2877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1133" y="3129"/>
              <a:ext cx="835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</a:rPr>
                <a:t>液态</a:t>
              </a:r>
            </a:p>
          </p:txBody>
        </p:sp>
      </p:grpSp>
      <p:grpSp>
        <p:nvGrpSpPr>
          <p:cNvPr id="17" name="Group 24"/>
          <p:cNvGrpSpPr>
            <a:grpSpLocks/>
          </p:cNvGrpSpPr>
          <p:nvPr/>
        </p:nvGrpSpPr>
        <p:grpSpPr bwMode="auto">
          <a:xfrm>
            <a:off x="9791098" y="4865205"/>
            <a:ext cx="1295400" cy="1295400"/>
            <a:chOff x="3792" y="2832"/>
            <a:chExt cx="816" cy="816"/>
          </a:xfrm>
        </p:grpSpPr>
        <p:pic>
          <p:nvPicPr>
            <p:cNvPr id="18" name="Picture 25" descr="earth1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2832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26"/>
            <p:cNvSpPr txBox="1">
              <a:spLocks noChangeArrowheads="1"/>
            </p:cNvSpPr>
            <p:nvPr/>
          </p:nvSpPr>
          <p:spPr bwMode="auto">
            <a:xfrm>
              <a:off x="3829" y="3081"/>
              <a:ext cx="77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</a:rPr>
                <a:t>气态</a:t>
              </a:r>
            </a:p>
          </p:txBody>
        </p:sp>
      </p:grp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5261796" y="597029"/>
            <a:ext cx="1295400" cy="1295400"/>
            <a:chOff x="2448" y="576"/>
            <a:chExt cx="816" cy="816"/>
          </a:xfrm>
        </p:grpSpPr>
        <p:pic>
          <p:nvPicPr>
            <p:cNvPr id="21" name="Picture 28" descr="earth1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576"/>
              <a:ext cx="816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29"/>
            <p:cNvSpPr txBox="1">
              <a:spLocks noChangeArrowheads="1"/>
            </p:cNvSpPr>
            <p:nvPr/>
          </p:nvSpPr>
          <p:spPr bwMode="auto">
            <a:xfrm>
              <a:off x="2496" y="816"/>
              <a:ext cx="76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FF0000"/>
                  </a:solidFill>
                </a:rPr>
                <a:t>固态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521842" y="769504"/>
            <a:ext cx="246734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物态变化</a:t>
            </a:r>
            <a:endParaRPr lang="zh-CN" altLang="en-US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0583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3233" y="46960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演示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922" y="1545352"/>
            <a:ext cx="56545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前置补偿：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查阅资料可知：标准气压下水的沸点为</a:t>
            </a: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00℃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．碘的熔点为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113.7℃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1725" y="1177490"/>
            <a:ext cx="3511681" cy="513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119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5478" y="1097672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升华：物质由固态直接变为气态的现象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05478" y="2315991"/>
            <a:ext cx="656212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</a:rPr>
              <a:t>凝华：物质由气态直接变为固态的现象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710433" y="1097672"/>
            <a:ext cx="326236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升华</a:t>
            </a:r>
            <a:r>
              <a:rPr lang="zh-CN" altLang="en-US" sz="2800" dirty="0">
                <a:solidFill>
                  <a:srgbClr val="0000FF"/>
                </a:solidFill>
              </a:rPr>
              <a:t>要</a:t>
            </a:r>
            <a:r>
              <a:rPr lang="zh-CN" altLang="en-US" sz="2800" dirty="0">
                <a:solidFill>
                  <a:srgbClr val="FF0000"/>
                </a:solidFill>
              </a:rPr>
              <a:t>吸收热量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815536" y="2315991"/>
            <a:ext cx="305215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凝华</a:t>
            </a:r>
            <a:r>
              <a:rPr lang="zh-CN" altLang="en-US" sz="2800" dirty="0">
                <a:solidFill>
                  <a:srgbClr val="0000FF"/>
                </a:solidFill>
              </a:rPr>
              <a:t>要</a:t>
            </a:r>
            <a:r>
              <a:rPr lang="zh-CN" altLang="en-US" sz="2800" dirty="0">
                <a:solidFill>
                  <a:srgbClr val="FF0000"/>
                </a:solidFill>
              </a:rPr>
              <a:t>放出热量</a:t>
            </a:r>
          </a:p>
        </p:txBody>
      </p:sp>
    </p:spTree>
    <p:extLst>
      <p:ext uri="{BB962C8B-B14F-4D97-AF65-F5344CB8AC3E}">
        <p14:creationId xmlns:p14="http://schemas.microsoft.com/office/powerpoint/2010/main" xmlns="" val="2241341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4332514" y="446542"/>
            <a:ext cx="27214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物理与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生活</a:t>
            </a:r>
          </a:p>
        </p:txBody>
      </p:sp>
      <p:pic>
        <p:nvPicPr>
          <p:cNvPr id="3" name="Picture 1026" descr="Image4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65" t="9830" r="5985" b="14702"/>
          <a:stretch/>
        </p:blipFill>
        <p:spPr bwMode="auto">
          <a:xfrm>
            <a:off x="278524" y="1229709"/>
            <a:ext cx="5050221" cy="416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028"/>
          <p:cNvSpPr txBox="1">
            <a:spLocks noChangeArrowheads="1"/>
          </p:cNvSpPr>
          <p:nvPr/>
        </p:nvSpPr>
        <p:spPr bwMode="auto">
          <a:xfrm>
            <a:off x="5256" y="5632439"/>
            <a:ext cx="55126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寒冷的冬天，冰冻的衣服变干</a:t>
            </a:r>
          </a:p>
        </p:txBody>
      </p:sp>
      <p:pic>
        <p:nvPicPr>
          <p:cNvPr id="5" name="Picture 4" descr="b6216c3fdd7accda7c1e71d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2680" y="1229709"/>
            <a:ext cx="5617021" cy="42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425941" y="5579670"/>
            <a:ext cx="53437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寒冬，冰雕作品慢慢变小</a:t>
            </a:r>
          </a:p>
        </p:txBody>
      </p:sp>
      <p:sp>
        <p:nvSpPr>
          <p:cNvPr id="7" name="矩形 6"/>
          <p:cNvSpPr/>
          <p:nvPr/>
        </p:nvSpPr>
        <p:spPr>
          <a:xfrm>
            <a:off x="999995" y="2531183"/>
            <a:ext cx="297068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升华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5847" y="2551441"/>
            <a:ext cx="297068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升华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1211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100" y="480300"/>
            <a:ext cx="5156583" cy="51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2007292231019246"/>
          <p:cNvPicPr>
            <a:picLocks noChangeAspect="1" noChangeArrowheads="1"/>
          </p:cNvPicPr>
          <p:nvPr/>
        </p:nvPicPr>
        <p:blipFill>
          <a:blip r:embed="rId3" cstate="print">
            <a:lum bright="-30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7216" y="2117506"/>
            <a:ext cx="28003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99694" y="564118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衣橱中的樟脑丸会变小</a:t>
            </a:r>
          </a:p>
        </p:txBody>
      </p:sp>
      <p:sp>
        <p:nvSpPr>
          <p:cNvPr id="5" name="矩形 4"/>
          <p:cNvSpPr/>
          <p:nvPr/>
        </p:nvSpPr>
        <p:spPr>
          <a:xfrm>
            <a:off x="1034251" y="2778176"/>
            <a:ext cx="297068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升华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9124" y="480299"/>
            <a:ext cx="5160885" cy="51608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47579" y="573577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固体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清新剂过一段时间消失了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7451" y="2778176"/>
            <a:ext cx="297068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升华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5776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9eab7ef0682ad0bfdfa3c8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14" t="3498" r="5010" b="6568"/>
          <a:stretch/>
        </p:blipFill>
        <p:spPr bwMode="auto">
          <a:xfrm>
            <a:off x="241739" y="515007"/>
            <a:ext cx="5738648" cy="496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6616" y="5628946"/>
            <a:ext cx="55688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0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冬天，窗</a:t>
            </a:r>
            <a:r>
              <a:rPr kumimoji="0" lang="zh-CN" altLang="en-US" sz="40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上出现的冰花</a:t>
            </a:r>
          </a:p>
        </p:txBody>
      </p:sp>
      <p:pic>
        <p:nvPicPr>
          <p:cNvPr id="5" name="Picture 5" descr="2008129510330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1426" y="599090"/>
            <a:ext cx="5530003" cy="488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628528" y="5628946"/>
            <a:ext cx="8557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40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霜</a:t>
            </a:r>
            <a:endParaRPr kumimoji="0" lang="zh-CN" altLang="en-US" sz="4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4663" y="2042452"/>
            <a:ext cx="33170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凝华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7910" y="2255615"/>
            <a:ext cx="33170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凝华</a:t>
            </a:r>
            <a:endParaRPr lang="zh-CN" altLang="en-US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7694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1014</Words>
  <Application>Microsoft Office PowerPoint</Application>
  <PresentationFormat>自定义</PresentationFormat>
  <Paragraphs>137</Paragraphs>
  <Slides>31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lt8099</dc:creator>
  <cp:lastModifiedBy>China</cp:lastModifiedBy>
  <cp:revision>32</cp:revision>
  <dcterms:created xsi:type="dcterms:W3CDTF">2018-10-24T01:40:41Z</dcterms:created>
  <dcterms:modified xsi:type="dcterms:W3CDTF">2018-10-26T07:20:10Z</dcterms:modified>
</cp:coreProperties>
</file>