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3"/>
  </p:notesMasterIdLst>
  <p:sldIdLst>
    <p:sldId id="256" r:id="rId2"/>
    <p:sldId id="274" r:id="rId3"/>
    <p:sldId id="403" r:id="rId4"/>
    <p:sldId id="416" r:id="rId5"/>
    <p:sldId id="415" r:id="rId6"/>
    <p:sldId id="414" r:id="rId7"/>
    <p:sldId id="413" r:id="rId8"/>
    <p:sldId id="412" r:id="rId9"/>
    <p:sldId id="411" r:id="rId10"/>
    <p:sldId id="410" r:id="rId11"/>
    <p:sldId id="439" r:id="rId12"/>
    <p:sldId id="438" r:id="rId13"/>
    <p:sldId id="437" r:id="rId14"/>
    <p:sldId id="436" r:id="rId15"/>
    <p:sldId id="455" r:id="rId16"/>
    <p:sldId id="456" r:id="rId17"/>
    <p:sldId id="434" r:id="rId18"/>
    <p:sldId id="457" r:id="rId19"/>
    <p:sldId id="440" r:id="rId20"/>
    <p:sldId id="441" r:id="rId21"/>
    <p:sldId id="44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86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561600" y="2948400"/>
            <a:ext cx="4032000" cy="770400"/>
          </a:xfrm>
        </p:spPr>
        <p:txBody>
          <a:bodyPr anchor="t" anchorCtr="0">
            <a:normAutofit/>
          </a:bodyPr>
          <a:lstStyle>
            <a:lvl1pPr algn="l">
              <a:defRPr sz="44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359379" y="3981980"/>
            <a:ext cx="7473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89600" y="4244400"/>
            <a:ext cx="5217600" cy="4140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634190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018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17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12162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8828-DCAE-4684-AAAE-7CA5AD743FD2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CC157-E61D-4FCD-BBFA-C336D4ACA2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8828-DCAE-4684-AAAE-7CA5AD743FD2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CC157-E61D-4FCD-BBFA-C336D4ACA2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54" r:id="rId13"/>
    <p:sldLayoutId id="2147483658" r:id="rId14"/>
    <p:sldLayoutId id="2147483659" r:id="rId15"/>
    <p:sldLayoutId id="214748366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337945" y="1651094"/>
            <a:ext cx="8839200" cy="13098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>
                <a:solidFill>
                  <a:srgbClr val="509E4F">
                    <a:lumMod val="75000"/>
                  </a:srgb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defRPr>
            </a:lvl1pPr>
          </a:lstStyle>
          <a:p>
            <a:r>
              <a:rPr lang="zh-CN" altLang="en-US" sz="4400" dirty="0" smtClean="0">
                <a:latin typeface="Arial" panose="020B0604020202020204" pitchFamily="34" charset="0"/>
              </a:rPr>
              <a:t>专题十一　简单机械</a:t>
            </a:r>
            <a:endParaRPr lang="zh-CN" altLang="en-US" sz="4400" b="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1489985" y="539490"/>
            <a:ext cx="7476734" cy="8227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滑轮组：定滑轮和动滑轮组合在一起使用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5000"/>
              </a:lnSpc>
            </a:pP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endParaRPr lang="en-US" altLang="zh-CN" sz="2800" b="1" dirty="0">
              <a:ea typeface="宋体" panose="02010600030101010101" pitchFamily="2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1486936" y="1268705"/>
            <a:ext cx="8786069" cy="267765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(1)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使用滑轮组的好处：既能省力又可以改变力的方向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(2)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特点：使用滑轮组时，滑轮组用几段绳子吊着，提起物体所用的力就是物重的几分之几，即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F=G/n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不考虑动滑轮重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).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如果考虑动滑轮重，则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F=1/n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800" baseline="-250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+G</a:t>
            </a:r>
            <a:r>
              <a:rPr lang="zh-CN" altLang="en-US" sz="2800" baseline="-250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轮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noProof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(3)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使用滑轮组费距离：</a:t>
            </a:r>
            <a:r>
              <a:rPr lang="en-US" altLang="zh-CN" sz="2800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s=nh.</a:t>
            </a:r>
          </a:p>
        </p:txBody>
      </p:sp>
      <p:pic>
        <p:nvPicPr>
          <p:cNvPr id="4" name="图片 3" descr="W0201406193589568431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8951" y="3610947"/>
            <a:ext cx="2259388" cy="289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95550" y="404813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重点实验解读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2421" y="974350"/>
            <a:ext cx="900715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实验一  探究杠杆的平衡条件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考查要点：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让支点处于杠杆中央的目的：消除杠杆自身重力对实验的影响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使杠杆在水平位置静止的目的：方便测出或读出杠杆的力臂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杠杆平衡螺母的调节：左高左调，右高右调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实验进行多次测量的目的：避免实验数据的偶然性，使结论具有普遍性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测力计从竖直拉杠杆变成倾斜拉杠杆时，测力计示数的变化：会变大，因为拉力的力臂变小了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实验数据分析总结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杠杆平衡条件的应用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实验结论：杠杆的平衡条件是动力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动力臂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阻力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阻力臂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8325" y="614660"/>
            <a:ext cx="6096000" cy="10147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（南平中考）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利用如图所示的装置来探究“杠杆的平衡条件”．</a:t>
            </a:r>
            <a:b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986" name="Picture 2" descr="C:\Users\ADMINI~1\AppData\Local\Temp\ksohtml\wps743B.tm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7926" y="1421287"/>
            <a:ext cx="5070474" cy="1346996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895475" y="2860041"/>
            <a:ext cx="7600950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）实验前，杠杆如图甲所示，可将杠杆两端的平衡螺母向</a:t>
            </a:r>
            <a:r>
              <a:rPr kumimoji="0" lang="en-US" altLang="zh-CN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（选填“左”或“右”）调节，使杠杆在水平位置平衡，这样做的好处是可以直接从杠杆上读出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895475" y="4010026"/>
            <a:ext cx="7629525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）杠杆平衡后，如图乙所示，在杠杆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个相同的钩码，可在杠杆的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点挂</a:t>
            </a:r>
            <a:r>
              <a:rPr kumimoji="0" lang="en-US" altLang="zh-CN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个相同的钩码，就可使杠杆重新在水平位置平衡．</a:t>
            </a:r>
            <a:b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（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）保持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点钩码数量和力臂不变，杠杆在水平位置平衡时，测出多组动力臂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l</a:t>
            </a:r>
            <a:r>
              <a:rPr kumimoji="0" lang="zh-CN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和动力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的数据，绘制了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-F</a:t>
            </a:r>
            <a:r>
              <a:rPr kumimoji="0" lang="zh-CN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的关系图象，如图丙所示．请根据图象推算，当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0.6m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kumimoji="0" lang="zh-CN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00" y="78018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）杠杆不在水平位置，左端向下倾斜，右端上翘，故应向右调节平衡螺母，使杠杆在水平位置平衡，支点到力的作用点的距离就是力臂，便于测量力臂大小；</a:t>
            </a:r>
            <a:b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）设一钩码重为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，一格为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，根据杠杆平衡条件可知：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3G×4L=F</a:t>
            </a:r>
            <a:r>
              <a:rPr lang="en-US" altLang="zh-CN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×3L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，所以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=4G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，需在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点挂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个钩码；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69473" y="3358409"/>
          <a:ext cx="483551" cy="474044"/>
        </p:xfrm>
        <a:graphic>
          <a:graphicData uri="http://schemas.openxmlformats.org/drawingml/2006/table">
            <a:tbl>
              <a:tblPr/>
              <a:tblGrid>
                <a:gridCol w="483551"/>
              </a:tblGrid>
              <a:tr h="258779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0" i="1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950" b="0" i="0" kern="0" baseline="-25000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050" b="0" i="1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950" b="0" i="0" kern="0" baseline="-25000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en-US" sz="12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49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0" i="1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950" b="0" i="0" kern="0" baseline="-25000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en-US" sz="12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T="952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305426" y="3295650"/>
          <a:ext cx="581023" cy="645794"/>
        </p:xfrm>
        <a:graphic>
          <a:graphicData uri="http://schemas.openxmlformats.org/drawingml/2006/table">
            <a:tbl>
              <a:tblPr/>
              <a:tblGrid>
                <a:gridCol w="581023"/>
              </a:tblGrid>
              <a:tr h="322897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50" b="0" i="0" kern="0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0.3</a:t>
                      </a:r>
                      <a:r>
                        <a:rPr lang="en-US" sz="950" b="0" i="1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N</a:t>
                      </a:r>
                      <a:r>
                        <a:rPr lang="en-US" sz="950" b="0" i="0" kern="0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•</a:t>
                      </a:r>
                      <a:r>
                        <a:rPr lang="en-US" sz="950" b="0" i="1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m</a:t>
                      </a:r>
                      <a:endParaRPr lang="en-US" sz="12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97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50" b="0" i="0" kern="0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0.6</a:t>
                      </a:r>
                      <a:r>
                        <a:rPr lang="en-US" sz="950" b="0" i="1" dirty="0">
                          <a:latin typeface="Arial" panose="020B0604020202020204"/>
                          <a:ea typeface="宋体" panose="02010600030101010101" pitchFamily="2" charset="-122"/>
                          <a:cs typeface="Times New Roman" panose="02020603050405020304"/>
                        </a:rPr>
                        <a:t>m</a:t>
                      </a:r>
                      <a:endParaRPr lang="en-US" sz="12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085975" y="2561273"/>
            <a:ext cx="642937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）由于此题中的阻力和阻力臂不变，据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=F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可知，利用图象中任意一组数据都能得出，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=F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=0.1m×3N=0.3N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•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故若当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0.6m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kumimoji="0" lang="zh-CN" altLang="zh-CN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=            =0.5N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）右 力臂的大小 （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0.5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4327" y="805934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【解析】</a:t>
            </a:r>
          </a:p>
        </p:txBody>
      </p:sp>
      <p:sp>
        <p:nvSpPr>
          <p:cNvPr id="10" name="矩形 9"/>
          <p:cNvSpPr/>
          <p:nvPr/>
        </p:nvSpPr>
        <p:spPr>
          <a:xfrm>
            <a:off x="1303377" y="42158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63847" y="534650"/>
            <a:ext cx="841835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实验二  测量滑轮组的机械效率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考查要点：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操作要求：匀速拉动弹簧测力计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弹簧测力计的读数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总功、有用功和机械效率的计算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结论：①同一滑轮组，提升的物体越重，其机械效率越高；②提升同一物体，动滑轮的个数越小，即动滑轮烦人重力越小，滑轮组的机械效率越高；③滑轮组的机械效率与滑轮组的绕线方法和重物提升的高度无关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2080" y="485140"/>
            <a:ext cx="99593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  2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（2017年齐齐哈尔）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某小组在“测滑轮组机械效率的实验”中得到的数据如表所示，实验装置如图所示．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（1）实验中应沿竖直方向</a:t>
            </a:r>
            <a:r>
              <a:rPr lang="en-US" altLang="zh-CN" u="sng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缓慢拉动弹簧测力计．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（2）小组同学发现实验过程中边拉动边读数，弹簧测力计示数不稳定，应该静止读数，你认为他的想法</a:t>
            </a:r>
            <a:r>
              <a:rPr lang="en-US" altLang="zh-CN" u="sng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（选填“正确”或“不正确”），因为她没有考虑到对滑轮组机械效率的影响．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（3）用丁图装置进行实验，得出表中第4次实验数据，请将表中的两个数据填写完整．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（4）通过比较</a:t>
            </a:r>
            <a:r>
              <a:rPr lang="en-US" altLang="zh-CN" u="sng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两次实验数据得出结论：使用同一滑轮组提升同一重物时，滑轮组的机械效率与绳子段数无关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（填实验次数的序号）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（5）通过比较</a:t>
            </a:r>
            <a:r>
              <a:rPr lang="en-US" altLang="zh-CN" u="sng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两次实验数据得出结论：同一滑轮组提升重物时，物重越大，滑轮组的机械效率越高．（填实验次数的序号）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（6）通过比较3、4两次实验数据可得出结论：</a:t>
            </a:r>
            <a:r>
              <a:rPr lang="en-US" altLang="zh-CN" u="sng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. 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/>
              <a:t> </a:t>
            </a:r>
          </a:p>
        </p:txBody>
      </p:sp>
      <p:pic>
        <p:nvPicPr>
          <p:cNvPr id="4" name="图片 3" descr="360截图20170720165012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915" y="4022725"/>
            <a:ext cx="2212340" cy="2011680"/>
          </a:xfrm>
          <a:prstGeom prst="rect">
            <a:avLst/>
          </a:prstGeom>
        </p:spPr>
      </p:pic>
      <p:pic>
        <p:nvPicPr>
          <p:cNvPr id="6" name="图片 5" descr="360截图201707201652158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555" y="3983355"/>
            <a:ext cx="5610225" cy="20904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0660" y="459740"/>
            <a:ext cx="985329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1）实验中应沿竖直方向匀速缓慢拉动弹簧测力计，这样测力计示数才等于拉力大小；（2）在弹簧测力计静止时读出了数据，由于不会克服轮与轴、绳与轮之间的摩擦，所以测力计示数偏小，他的想法是不正确的；（3）丁图中，绳子的有效段数为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=4，绳端移动距离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nh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=4×0.1m=0.4m，滑轮组的机械效率：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η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Gh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Fs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＝8N×0.1m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2.5N×0.4m =80%；（4）绳端移动距离与物体升高的高度的关系为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nh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所以，结合表中数据可知实验1、2、3中绳子的有效段数分别为2、3、3；再结合钩码的重力可知，实验1、2、3分别是用甲、乙、丙装置做的实验，根据控制变量法，研究同一滑轮组的机械效率与绳子段数的关系时，要控制提升物体的重力相同、滑轮个数也相同，只改变绳子的有效段数，所以应比较1、2两次实验数据；通过比较1、2两次实验数据得出结论：使用同一滑轮组提升同一重物时，滑轮组的机械效率与绳子段数无关；（5）研究同一滑轮组提升重物时，机械效率与物重的关系时，要控制滑轮个数相同、绳子的段数相同，只改变物体的重力，故通过比较2、3两次实验数据得出结论：同一滑轮组提升重物时，物重越大，滑轮组的机械效率越高；（6）通过比较3、4两次实验数据，即对应的图丙、图丁两装置，滑轮组不同，提升的重物相同，动滑轮越重机械效率越小，故可得出结论：不同滑轮组提升相同重物时，动滑轮越轻，滑轮组的机械效率越高．（不同滑轮组提升相同重物时，动滑轮越重，滑轮组的机械效率越低）</a:t>
            </a: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【答案】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（1）匀速 （2）不正确 摩擦 （3）0.4 80% （4）1、2 （5）2、3 （6）不同滑轮组提升相同重物时，动滑轮越轻，滑轮组的机械效率越高（或不同滑轮组提升相同重物时，动滑轮越重，滑轮组的机械效率越低）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4329" y="477895"/>
            <a:ext cx="196947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764030" y="1173798"/>
            <a:ext cx="7867015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（2017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连云港）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如图所示，在均匀杠杆的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处挂3个钩码，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处挂2个钩码，杠杆恰好在水平位置平衡，已知每个钩码的质量均为50g，若在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两处各加1个钩码，那么杠杆                                     （　　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A．右边向下倾斜         B．左边向下倾斜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C．仍保持水平位置平衡   D．无法确定杠杆是否平衡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694690" y="1396365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5425" y="3371850"/>
            <a:ext cx="971740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7b5efda1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855" y="2926080"/>
            <a:ext cx="3368675" cy="142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9080" y="998855"/>
            <a:ext cx="8307705" cy="4556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【解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析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（1）如图所示，每个钩码的质量为50g，重力为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mg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=0.05kg×10N/kg=0.5N，杠杆上每小格的长度假设为1cm，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=0.5N×2=1N，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=1cm×2=2cm，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=0.5N，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=1cm×4=4cm；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所以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2400" i="1" baseline="-25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（2）在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两处再各加挂一个50g的钩码后，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′=0.5N×3=1.5N，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′=0.5N×2=1N，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的长度都不变，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′×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=1.5N×2cm=3N•cm，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′×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=1N×4cm=4N•cm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因为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′×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＜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′×</a:t>
            </a:r>
            <a:r>
              <a:rPr lang="en-US" altLang="zh-CN" sz="2400" i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</a:t>
            </a:r>
            <a:r>
              <a:rPr lang="en-US" altLang="zh-CN" sz="2400" i="1" baseline="-25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2400" i="1" baseline="-25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所以杠杆右边下倾．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【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endParaRPr lang="zh-CN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0504" y="326130"/>
            <a:ext cx="196947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33855" y="1059180"/>
            <a:ext cx="88626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（2017•宁波）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如图所示，用同一个动滑轮先后提升同一物体，使物体以相同的速度匀速上升相同的高度，所用的力分别是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，拉力做功的功率分别是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．若不计摩擦、动滑轮重和绳重，则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之间的大小关系是   （　　）</a:t>
            </a: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A．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   B．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C．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   D．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4" name="图片 3" descr="0b52dfa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495" y="2670810"/>
            <a:ext cx="1976755" cy="187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>
            <a:off x="2484437" y="188912"/>
            <a:ext cx="5107599" cy="993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dirty="0">
              <a:ln w="9525">
                <a:noFill/>
                <a:round/>
              </a:ln>
              <a:solidFill>
                <a:schemeClr val="bg1"/>
              </a:solidFill>
              <a:effectLst>
                <a:outerShdw dist="38100" dir="5400000" algn="ctr" rotWithShape="0">
                  <a:srgbClr val="4D4D4D">
                    <a:alpha val="7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考点一   杠杆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grpSp>
        <p:nvGrpSpPr>
          <p:cNvPr id="12" name="Group 14"/>
          <p:cNvGrpSpPr>
            <a:grpSpLocks noChangeAspect="1"/>
          </p:cNvGrpSpPr>
          <p:nvPr/>
        </p:nvGrpSpPr>
        <p:grpSpPr>
          <a:xfrm>
            <a:off x="2102981" y="1475856"/>
            <a:ext cx="7632700" cy="4679950"/>
            <a:chOff x="0" y="0"/>
            <a:chExt cx="4808" cy="2948"/>
          </a:xfrm>
        </p:grpSpPr>
        <p:pic>
          <p:nvPicPr>
            <p:cNvPr id="13" name="Picture 3" descr="裁纸刀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0"/>
              <a:ext cx="2314" cy="1493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softEdge rad="127000"/>
            </a:effectLst>
          </p:spPr>
        </p:pic>
        <p:pic>
          <p:nvPicPr>
            <p:cNvPr id="14" name="Picture 4" descr="未命名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314" y="0"/>
              <a:ext cx="2494" cy="145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softEdge rad="127000"/>
            </a:effectLst>
          </p:spPr>
        </p:pic>
        <p:pic>
          <p:nvPicPr>
            <p:cNvPr id="15" name="Picture 5" descr="剪树枝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1451"/>
              <a:ext cx="2314" cy="149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softEdge rad="127000"/>
            </a:effectLst>
          </p:spPr>
        </p:pic>
        <p:pic>
          <p:nvPicPr>
            <p:cNvPr id="16" name="Picture 6" descr="压水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314" y="1451"/>
              <a:ext cx="2494" cy="149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softEdge rad="1270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694815" y="288290"/>
            <a:ext cx="2031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1694815" y="1055370"/>
            <a:ext cx="820547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由题知，两装置都不计摩擦、动滑轮重和绳重，提升物体的重相同，甲图，拉力作用在动滑轮的轴上，费一倍的力，即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=2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；乙图，拉力作用在绳子自由端，省一半的力，即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  G，故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，AD错误；物体上升的速度相同，则拉力端的速度分别为：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  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=2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，甲图拉力的功率：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=2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×  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Gv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；乙图拉力的功率：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  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×2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Gv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，故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，C正确，B错误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algn="l">
              <a:lnSpc>
                <a:spcPct val="140000"/>
              </a:lnSpc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【答案】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3561715" y="2674620"/>
          <a:ext cx="327660" cy="546735"/>
        </p:xfrm>
        <a:graphic>
          <a:graphicData uri="http://schemas.openxmlformats.org/presentationml/2006/ole">
            <p:oleObj spid="_x0000_s44037" r:id="rId3" imgW="152280" imgH="393480" progId="Equation.3">
              <p:embed/>
            </p:oleObj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p:oleObj spid="_x0000_s44036" r:id="rId4" imgW="914400" imgH="215640" progId="Equation.3">
              <p:embed/>
            </p:oleObj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327775" y="3221355"/>
          <a:ext cx="327660" cy="546735"/>
        </p:xfrm>
        <a:graphic>
          <a:graphicData uri="http://schemas.openxmlformats.org/presentationml/2006/ole">
            <p:oleObj spid="_x0000_s44035" r:id="rId5" imgW="152280" imgH="393480" progId="Equation.3">
              <p:embed/>
            </p:oleObj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5036185" y="3768090"/>
          <a:ext cx="327660" cy="546735"/>
        </p:xfrm>
        <a:graphic>
          <a:graphicData uri="http://schemas.openxmlformats.org/presentationml/2006/ole">
            <p:oleObj spid="_x0000_s44034" r:id="rId6" imgW="152280" imgH="393480" progId="Equation.3">
              <p:embed/>
            </p:oleObj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2546350" y="4196715"/>
          <a:ext cx="327660" cy="546735"/>
        </p:xfrm>
        <a:graphic>
          <a:graphicData uri="http://schemas.openxmlformats.org/presentationml/2006/ole">
            <p:oleObj spid="_x0000_s44033" r:id="rId7" imgW="152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9529" y="488055"/>
            <a:ext cx="196947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386840" y="1067435"/>
            <a:ext cx="7623175" cy="2614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3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淄博中考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用如图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所示的滑轮组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 s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内将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300 N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的重物匀速提升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m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，已知动滑轮重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 N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，不计摩擦，则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   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．利用滑轮组所做的有用功是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450 J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．绳子自由端移动的速度是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0.9 m/s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C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．拉力的功率是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99 W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D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．滑轮组的机械效率是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80%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0aa2376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6270" y="1363980"/>
            <a:ext cx="1084580" cy="21069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6840" y="3682365"/>
            <a:ext cx="83743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利用滑轮组所做的有用功：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有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Gh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=300N×3m=900J，故A错误；拉力做的功：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=（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h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=（300N+30N）×3m=990J，拉力的功率：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=990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J/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10s =99W，故C正确；滑轮组的机械效率：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η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×100%=900J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990J ×100%≈90.9%，故D错误；由图可知，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=2，则绳端移动的距离：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nh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=2×3m=6m，绳子自由端移动的速度：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i="1"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=6m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10s =0.6m/s，故B错误．</a:t>
            </a:r>
          </a:p>
          <a:p>
            <a:pPr algn="l"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en-US" altLang="zh-CN" sz="2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523969" y="557763"/>
            <a:ext cx="9131590" cy="8045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杠杆：在力的作用下绕着固定点转动的硬棒叫杠杆</a:t>
            </a:r>
            <a:r>
              <a:rPr lang="en-US" altLang="zh-CN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.</a:t>
            </a:r>
            <a:endParaRPr lang="zh-CN" sz="2800" b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1572207" y="721374"/>
            <a:ext cx="8392887" cy="5903361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1" charset="-122"/>
              </a:rPr>
              <a:t>        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anose="02010609030101010101" pitchFamily="1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杠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杆的五要素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：</a:t>
            </a: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(1).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支点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O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：杠杆绕着转动的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点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(2).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动力（</a:t>
            </a:r>
            <a:r>
              <a:rPr 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F</a:t>
            </a:r>
            <a:r>
              <a:rPr lang="en-US" sz="28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）：使杠杆转动的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力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(3).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阻力（</a:t>
            </a:r>
            <a:r>
              <a:rPr 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F</a:t>
            </a:r>
            <a:r>
              <a:rPr lang="en-US" sz="28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）：阻碍杠杆转动的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力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(4).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动力臂（</a:t>
            </a:r>
            <a:r>
              <a:rPr 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l</a:t>
            </a:r>
            <a:r>
              <a:rPr lang="en-US" sz="2800" b="1" i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）：从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支点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到动力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作用线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距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离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(5).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阻力臂（</a:t>
            </a:r>
            <a:r>
              <a:rPr 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l</a:t>
            </a:r>
            <a:r>
              <a:rPr lang="en-US" sz="28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）：从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支点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到阻力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作用线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距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离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强调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: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力的作用线：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通过力的作用点，沿力的方向所画的一条直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线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距离：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点到直线的垂线段的长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度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3.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杠杆的平衡条件：动力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×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动力臂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=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阻力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×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阻力臂</a:t>
            </a:r>
            <a:endParaRPr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570622" y="753706"/>
            <a:ext cx="3990423" cy="608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宋体" panose="02010600030101010101" pitchFamily="2" charset="-122"/>
                <a:ea typeface="楷体" panose="02010609060101010101" pitchFamily="49" charset="-122"/>
              </a:rPr>
              <a:t>杠杆的分类及其应用</a:t>
            </a:r>
            <a:endParaRPr lang="zh-CN" sz="2800" b="1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1179545" y="1370045"/>
            <a:ext cx="7337425" cy="120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省力杠杆：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动力臂大于阻力臂，动力小于阻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48012" y="2932044"/>
            <a:ext cx="7748587" cy="1746250"/>
            <a:chOff x="431" y="2131"/>
            <a:chExt cx="4881" cy="1100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31" y="2187"/>
              <a:ext cx="2041" cy="1024"/>
            </a:xfrm>
            <a:prstGeom prst="rect">
              <a:avLst/>
            </a:prstGeom>
            <a:noFill/>
            <a:ln w="571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softEdge rad="127000"/>
            </a:effectLst>
          </p:spPr>
        </p:pic>
        <p:pic>
          <p:nvPicPr>
            <p:cNvPr id="6" name="Picture 6" descr="http://www.bm2088.com/uploadFiles/info/201010/15/20101015025134349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2472" y="2169"/>
              <a:ext cx="1542" cy="1038"/>
            </a:xfrm>
            <a:prstGeom prst="rect">
              <a:avLst/>
            </a:prstGeom>
            <a:noFill/>
            <a:ln w="571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softEdge rad="127000"/>
            </a:effectLst>
          </p:spPr>
        </p:pic>
        <p:pic>
          <p:nvPicPr>
            <p:cNvPr id="7" name="Picture 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047" y="2131"/>
              <a:ext cx="1265" cy="1100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glow rad="63500">
                <a:schemeClr val="accent2">
                  <a:satMod val="175000"/>
                  <a:alpha val="40000"/>
                </a:schemeClr>
              </a:glow>
              <a:softEdge rad="127000"/>
            </a:effectLst>
          </p:spPr>
        </p:pic>
      </p:grp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513828" y="5099213"/>
            <a:ext cx="7704138" cy="1296987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>
            <a:solidFill>
              <a:srgbClr val="3D8F95"/>
            </a:solidFill>
            <a:rou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用省力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杠杆，虽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然省了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力，但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却费了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动力作用点移动的距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离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1256102" y="852683"/>
            <a:ext cx="8208962" cy="1211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_GB2312" panose="02010609030101010101" pitchFamily="1" charset="-122"/>
              </a:rPr>
              <a:t>(2)</a:t>
            </a:r>
            <a:r>
              <a:rPr lang="zh-CN" altLang="en-US" sz="28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费力杠杆：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ea typeface="宋体" panose="02010600030101010101" pitchFamily="2" charset="-122"/>
              </a:rPr>
              <a:t>	    </a:t>
            </a:r>
            <a:r>
              <a:rPr lang="zh-CN" altLang="en-US" sz="2800" b="1" dirty="0">
                <a:ea typeface="宋体" panose="02010600030101010101" pitchFamily="2" charset="-122"/>
              </a:rPr>
              <a:t>动力臂小于阻力臂，动力大于阻力</a:t>
            </a:r>
            <a:r>
              <a:rPr lang="en-US" altLang="zh-CN" sz="2800" b="1" dirty="0"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楷体_GB2312" panose="02010609030101010101" pitchFamily="1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765754" y="2454728"/>
            <a:ext cx="7561263" cy="1714500"/>
            <a:chOff x="476" y="2160"/>
            <a:chExt cx="4763" cy="1080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6" y="2251"/>
              <a:ext cx="1624" cy="928"/>
            </a:xfrm>
            <a:prstGeom prst="rect">
              <a:avLst/>
            </a:prstGeom>
            <a:noFill/>
            <a:ln w="57150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5" name="Picture 4" descr="http://home.lnfisher.com/attachment/200911/2/48650_125717525062T4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00" y="2224"/>
              <a:ext cx="1588" cy="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82" y="2160"/>
              <a:ext cx="1357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1691110" y="4604691"/>
            <a:ext cx="7704138" cy="1296987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>
            <a:solidFill>
              <a:srgbClr val="3D8F95"/>
            </a:solidFill>
            <a:rou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使用费力杠杆，虽然费了力，但却省了动力作用点移动的距离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1536636" y="679450"/>
            <a:ext cx="6953250" cy="120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_GB2312" panose="02010609030101010101" pitchFamily="1" charset="-122"/>
                <a:sym typeface="+mn-ea"/>
              </a:rPr>
              <a:t>(3)</a:t>
            </a: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等臂杠杆：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ea typeface="宋体" panose="02010600030101010101" pitchFamily="2" charset="-122"/>
              </a:rPr>
              <a:t>	</a:t>
            </a:r>
            <a:r>
              <a:rPr lang="zh-CN" altLang="en-US" sz="2800" b="1" dirty="0">
                <a:ea typeface="宋体" panose="02010600030101010101" pitchFamily="2" charset="-122"/>
              </a:rPr>
              <a:t>动力臂等于阻力臂，动力等于阻</a:t>
            </a:r>
            <a:r>
              <a:rPr lang="zh-CN" altLang="en-US" sz="2800" b="1" dirty="0" smtClean="0">
                <a:ea typeface="宋体" panose="02010600030101010101" pitchFamily="2" charset="-122"/>
              </a:rPr>
              <a:t>力</a:t>
            </a:r>
            <a:r>
              <a:rPr lang="en-US" altLang="zh-CN" sz="2800" b="1" dirty="0" smtClean="0"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1595794" y="2115620"/>
            <a:ext cx="7597775" cy="576262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>
            <a:solidFill>
              <a:srgbClr val="3D8F95"/>
            </a:solidFill>
            <a:rou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物理实验室中，我们使用的天平就是等臂杠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杆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879535" y="3271191"/>
            <a:ext cx="2879725" cy="2933700"/>
            <a:chOff x="885" y="1954"/>
            <a:chExt cx="1814" cy="1848"/>
          </a:xfrm>
        </p:grpSpPr>
        <p:pic>
          <p:nvPicPr>
            <p:cNvPr id="5" name="图片 33800" descr="63435358994234375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85" y="1954"/>
              <a:ext cx="1814" cy="1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1261" y="3475"/>
              <a:ext cx="101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托盘天平</a:t>
              </a: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5883793" y="3043042"/>
            <a:ext cx="2797175" cy="3382962"/>
            <a:chOff x="3522" y="1707"/>
            <a:chExt cx="1626" cy="2131"/>
          </a:xfrm>
        </p:grpSpPr>
        <p:pic>
          <p:nvPicPr>
            <p:cNvPr id="8" name="图片 33801" descr="130068237079528905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22" y="1707"/>
              <a:ext cx="1626" cy="1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7"/>
            <p:cNvSpPr txBox="1">
              <a:spLocks noChangeArrowheads="1"/>
            </p:cNvSpPr>
            <p:nvPr/>
          </p:nvSpPr>
          <p:spPr bwMode="auto">
            <a:xfrm>
              <a:off x="3682" y="3511"/>
              <a:ext cx="93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物理天平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376821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考点二   滑轮和滑轮组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Picture 2" descr="http://t12.baidu.com/it/u=2881231683,2343214476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5772" y="1216608"/>
            <a:ext cx="5849938" cy="4175125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TextBox 3"/>
          <p:cNvSpPr/>
          <p:nvPr/>
        </p:nvSpPr>
        <p:spPr>
          <a:xfrm>
            <a:off x="3140528" y="5620333"/>
            <a:ext cx="5291138" cy="8239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幼圆" panose="02010509060101010101" pitchFamily="49" charset="-122"/>
              </a:rPr>
              <a:t>升国旗时，升旗手向下拉绳，国旗却向上运动，你知道这是什么原因吗？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 bwMode="auto">
          <a:xfrm>
            <a:off x="1554066" y="684265"/>
            <a:ext cx="1851608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</a:t>
            </a:r>
            <a:r>
              <a:rPr lang="zh-CN" alt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滑轮</a:t>
            </a:r>
            <a:r>
              <a:rPr lang="en-US" altLang="x-none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:</a:t>
            </a:r>
            <a:endParaRPr lang="en-US" altLang="x-none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 bwMode="auto">
          <a:xfrm>
            <a:off x="3405512" y="704071"/>
            <a:ext cx="6123180" cy="51906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轴的位置固定不动的滑轮称为定滑轮。</a:t>
            </a:r>
            <a:endParaRPr lang="zh-CN" altLang="en-US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1378017" y="1472552"/>
            <a:ext cx="5629273" cy="8227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ea typeface="楷体_GB2312" panose="02010609030101010101" pitchFamily="1" charset="-122"/>
              </a:rPr>
              <a:t>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实质：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定滑轮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是一个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杠杆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5000"/>
              </a:lnSpc>
            </a:pPr>
            <a:endParaRPr lang="en-US" altLang="zh-CN" sz="2800" b="1" dirty="0">
              <a:ea typeface="宋体" panose="0201060003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1440284" y="2276411"/>
            <a:ext cx="7890328" cy="1600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(2)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特点：</a:t>
            </a:r>
            <a:r>
              <a:rPr lang="zh-CN" altLang="en-US" sz="28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用定滑轮</a:t>
            </a:r>
            <a:r>
              <a:rPr lang="zh-CN" alt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不能省力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，但</a:t>
            </a:r>
            <a:r>
              <a:rPr lang="zh-CN" alt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可以改变力的方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向</a:t>
            </a:r>
            <a:r>
              <a:rPr lang="en-US" altLang="zh-CN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</a:p>
          <a:p>
            <a:pPr>
              <a:spcBef>
                <a:spcPct val="50000"/>
              </a:spcBef>
            </a:pPr>
            <a:endParaRPr lang="zh-CN" altLang="en-US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W0201406193582970054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8815" y="3084830"/>
            <a:ext cx="2183130" cy="351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"/>
          <p:cNvSpPr txBox="1"/>
          <p:nvPr/>
        </p:nvSpPr>
        <p:spPr>
          <a:xfrm>
            <a:off x="6004217" y="4066366"/>
            <a:ext cx="2062162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+mn-ea"/>
              </a:rPr>
              <a:t>旗杆顶的定滑轮</a:t>
            </a:r>
            <a:endParaRPr lang="zh-CN" altLang="en-US" sz="32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 bwMode="auto">
          <a:xfrm>
            <a:off x="1554066" y="684265"/>
            <a:ext cx="1851608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动滑</a:t>
            </a:r>
            <a:r>
              <a:rPr lang="zh-CN" alt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轮</a:t>
            </a:r>
            <a:r>
              <a:rPr lang="en-US" altLang="x-none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:</a:t>
            </a:r>
            <a:endParaRPr lang="en-US" altLang="x-none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 bwMode="auto">
          <a:xfrm>
            <a:off x="3405512" y="704071"/>
            <a:ext cx="5794472" cy="51906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工作时，轴跟物体一起移动的滑轮</a:t>
            </a:r>
            <a:r>
              <a:rPr lang="en-US" altLang="zh-CN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.</a:t>
            </a:r>
            <a:endParaRPr lang="zh-CN" altLang="en-US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1228727" y="1500543"/>
            <a:ext cx="8680383" cy="8227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ea typeface="楷体_GB2312" panose="02010609030101010101" pitchFamily="1" charset="-122"/>
              </a:rPr>
              <a:t>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实质：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动滑轮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是一个动力臂为阻力臂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的杠杆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25000"/>
              </a:lnSpc>
            </a:pPr>
            <a:endParaRPr lang="en-US" altLang="zh-CN" sz="2800" b="1" dirty="0">
              <a:ea typeface="宋体" panose="0201060003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1440283" y="2276411"/>
            <a:ext cx="8412843" cy="16004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(2)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特点：</a:t>
            </a:r>
            <a:r>
              <a:rPr lang="zh-CN" altLang="en-US" sz="28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使用动滑轮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省力一半，但</a:t>
            </a:r>
            <a:r>
              <a:rPr lang="zh-CN" altLang="en-US" sz="28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不能</a:t>
            </a:r>
            <a:r>
              <a:rPr lang="zh-CN" altLang="en-US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改变动力的方向，且</a:t>
            </a:r>
            <a:r>
              <a:rPr lang="zh-CN" altLang="en-US" sz="28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费距离</a:t>
            </a:r>
            <a:r>
              <a:rPr lang="en-US" altLang="zh-CN" sz="28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</a:p>
          <a:p>
            <a:pPr>
              <a:spcBef>
                <a:spcPct val="50000"/>
              </a:spcBef>
            </a:pPr>
            <a:endParaRPr lang="zh-CN" altLang="en-US" sz="28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02255" y="3508309"/>
            <a:ext cx="2138913" cy="308843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文本框 4"/>
          <p:cNvSpPr txBox="1"/>
          <p:nvPr/>
        </p:nvSpPr>
        <p:spPr>
          <a:xfrm>
            <a:off x="5733823" y="4278409"/>
            <a:ext cx="2420937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+mn-ea"/>
              </a:rPr>
              <a:t>电动起重机的动滑轮</a:t>
            </a:r>
            <a:endParaRPr lang="zh-CN" altLang="en-US" sz="32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8、19、20、25、27"/>
  <p:tag name="KSO_WM_TEMPLATE_CATEGORY" val="custom"/>
  <p:tag name="KSO_WM_TEMPLATE_INDEX" val="160410"/>
  <p:tag name="KSO_WM_TAG_VERSION" val="1.0"/>
  <p:tag name="KSO_WM_SLIDE_ID" val="custom1604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0"/>
  <p:tag name="KSO_WM_UNIT_ID" val="custom160410_1*a*1"/>
  <p:tag name="KSO_WM_UNIT_TYPE" val="a"/>
  <p:tag name="KSO_WM_UNIT_INDEX" val="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2270</Words>
  <Application>WPS 演示</Application>
  <PresentationFormat>自定义</PresentationFormat>
  <Paragraphs>126</Paragraphs>
  <Slides>21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Snowman</cp:lastModifiedBy>
  <cp:revision>176</cp:revision>
  <dcterms:created xsi:type="dcterms:W3CDTF">2016-07-20T08:49:00Z</dcterms:created>
  <dcterms:modified xsi:type="dcterms:W3CDTF">2017-10-30T23:18:13Z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