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oleObject"/>
  <Default Extension="tiff" ContentType="image/tiff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4"/>
  </p:handoutMasterIdLst>
  <p:sldIdLst>
    <p:sldId id="607" r:id="rId3"/>
    <p:sldId id="582" r:id="rId4"/>
    <p:sldId id="256" r:id="rId5"/>
    <p:sldId id="469" r:id="rId7"/>
    <p:sldId id="501" r:id="rId8"/>
    <p:sldId id="579" r:id="rId9"/>
    <p:sldId id="470" r:id="rId10"/>
    <p:sldId id="538" r:id="rId11"/>
    <p:sldId id="580" r:id="rId12"/>
    <p:sldId id="486" r:id="rId13"/>
    <p:sldId id="487" r:id="rId14"/>
    <p:sldId id="499" r:id="rId15"/>
    <p:sldId id="578" r:id="rId16"/>
    <p:sldId id="500" r:id="rId17"/>
    <p:sldId id="485" r:id="rId18"/>
    <p:sldId id="551" r:id="rId19"/>
    <p:sldId id="471" r:id="rId20"/>
    <p:sldId id="552" r:id="rId21"/>
    <p:sldId id="472" r:id="rId22"/>
    <p:sldId id="473" r:id="rId23"/>
  </p:sldIdLst>
  <p:sldSz cx="12190095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411DD5"/>
    <a:srgbClr val="ED7D31"/>
    <a:srgbClr val="DD8F40"/>
    <a:srgbClr val="FFC410"/>
    <a:srgbClr val="FFF401"/>
    <a:srgbClr val="C4551D"/>
    <a:srgbClr val="FACF00"/>
    <a:srgbClr val="F8C300"/>
    <a:srgbClr val="EF9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/>
  </p:normalViewPr>
  <p:slideViewPr>
    <p:cSldViewPr showGuides="1">
      <p:cViewPr varScale="1">
        <p:scale>
          <a:sx n="65" d="100"/>
          <a:sy n="65" d="100"/>
        </p:scale>
        <p:origin x="-360" y="-114"/>
      </p:cViewPr>
      <p:guideLst>
        <p:guide orient="horz" pos="2348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8" cy="719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"/>
            <a:ext cx="1220491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2063428" y="1701800"/>
            <a:ext cx="9210294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2063428" y="2927350"/>
            <a:ext cx="9216642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>
                <a:solidFill>
                  <a:schemeClr val="bg1"/>
                </a:solidFill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819" y="190500"/>
            <a:ext cx="2742771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05" y="190500"/>
            <a:ext cx="8069312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DCBA8-E57D-4808-AD7C-C8E1B6EA12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B85D2-1A46-4F31-9FF7-477D50C12A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21" y="1709738"/>
            <a:ext cx="10513957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21" y="4589463"/>
            <a:ext cx="10513957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05" y="1174750"/>
            <a:ext cx="5375832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758" y="1174750"/>
            <a:ext cx="5375832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365125"/>
            <a:ext cx="1051395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589" y="1778438"/>
            <a:ext cx="4872813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589" y="2665379"/>
            <a:ext cx="4872813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5961" y="1778438"/>
            <a:ext cx="489681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5961" y="2665379"/>
            <a:ext cx="489681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3931623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378" y="987425"/>
            <a:ext cx="6171236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3931623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57" y="457200"/>
            <a:ext cx="416469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378" y="457201"/>
            <a:ext cx="6171236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57" y="2057400"/>
            <a:ext cx="4164698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505" y="190500"/>
            <a:ext cx="10971086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505" y="1174750"/>
            <a:ext cx="10971086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505" y="6245225"/>
            <a:ext cx="2844356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FD6DCBA8-E57D-4808-AD7C-C8E1B6EA12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4949" y="6245225"/>
            <a:ext cx="3860197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6235" y="6245225"/>
            <a:ext cx="2844356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94FB85D2-1A46-4F31-9FF7-477D50C12A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split orient="vert"/>
  </p:transition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5.xml"/><Relationship Id="rId2" Type="http://schemas.openxmlformats.org/officeDocument/2006/relationships/image" Target="../media/image10.png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emf"/><Relationship Id="rId1" Type="http://schemas.openxmlformats.org/officeDocument/2006/relationships/package" Target="../embeddings/Document1.docx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12.xml"/><Relationship Id="rId7" Type="http://schemas.openxmlformats.org/officeDocument/2006/relationships/package" Target="../embeddings/Document3.docx"/><Relationship Id="rId6" Type="http://schemas.openxmlformats.org/officeDocument/2006/relationships/image" Target="../media/image13.emf"/><Relationship Id="rId5" Type="http://schemas.openxmlformats.org/officeDocument/2006/relationships/package" Target="../embeddings/Document2.docx"/><Relationship Id="rId4" Type="http://schemas.openxmlformats.org/officeDocument/2006/relationships/image" Target="../media/image15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4.png"/><Relationship Id="rId1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5.bin"/><Relationship Id="rId15" Type="http://schemas.openxmlformats.org/officeDocument/2006/relationships/notesSlide" Target="../notesSlides/notesSlide8.xml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7.xml"/><Relationship Id="rId11" Type="http://schemas.openxmlformats.org/officeDocument/2006/relationships/image" Target="../media/image21.wmf"/><Relationship Id="rId10" Type="http://schemas.openxmlformats.org/officeDocument/2006/relationships/oleObject" Target="../embeddings/oleObject9.bin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6.png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0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9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2" Type="http://schemas.openxmlformats.org/officeDocument/2006/relationships/image" Target="NULL" TargetMode="Externa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4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Box 11"/>
          <p:cNvSpPr txBox="1">
            <a:spLocks noChangeArrowheads="1"/>
          </p:cNvSpPr>
          <p:nvPr/>
        </p:nvSpPr>
        <p:spPr bwMode="auto">
          <a:xfrm>
            <a:off x="4630530" y="2789907"/>
            <a:ext cx="203747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功和功率</a:t>
            </a:r>
            <a:endParaRPr lang="zh-CN" altLang="en-US" sz="3600" b="1" dirty="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16006" y="189433"/>
            <a:ext cx="417040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0"/>
            <a:r>
              <a:rPr lang="zh-CN" altLang="en-US" sz="2400" b="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共克时坚     与你同在</a:t>
            </a:r>
            <a:endParaRPr lang="zh-CN" altLang="en-US" sz="2400" b="0" dirty="0" smtClean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08615" y="1609724"/>
            <a:ext cx="678492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indent="0"/>
            <a:r>
              <a:rPr lang="zh-CN" altLang="en-US" sz="4000" b="0" dirty="0" smtClean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九年级物理</a:t>
            </a:r>
            <a:endParaRPr lang="zh-CN" altLang="en-US" sz="4000" b="0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6" name="图片 5" descr="思考者国度_240.jpg" hidden="1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383756" y="1905000"/>
            <a:ext cx="5422900" cy="3048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73430" y="1732915"/>
            <a:ext cx="6729730" cy="737235"/>
            <a:chOff x="87" y="2929"/>
            <a:chExt cx="10598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10525" cy="1161"/>
              <a:chOff x="273" y="2929"/>
              <a:chExt cx="10525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690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charset="-122"/>
                    <a:ea typeface="黑体" panose="02010609060101010101" charset="-122"/>
                    <a:cs typeface="Times New Roman" panose="02020603050405020304" pitchFamily="18" charset="0"/>
                  </a:rPr>
                  <a:t>功、功率相关判断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(2018.13)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pic>
        <p:nvPicPr>
          <p:cNvPr id="2" name="图片 -214748213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8820" y="4522470"/>
            <a:ext cx="4184650" cy="1078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515985" y="5742305"/>
            <a:ext cx="11099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620395" y="2573655"/>
            <a:ext cx="108559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 dirty="0">
                <a:cs typeface="楷体_GB2312" charset="0"/>
              </a:rPr>
              <a:t>河南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2400" dirty="0">
                <a:cs typeface="楷体_GB2312" charset="0"/>
              </a:rPr>
              <a:t>题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 dirty="0">
                <a:cs typeface="楷体_GB2312" charset="0"/>
              </a:rPr>
              <a:t>分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 dirty="0">
                <a:cs typeface="楷体_GB2312" charset="0"/>
              </a:rPr>
              <a:t>双选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 dirty="0">
                <a:ea typeface="宋体" panose="02010600030101010101" pitchFamily="2" charset="-122"/>
              </a:rPr>
              <a:t>如图所示，水平木板上有甲、乙两个木块，甲的质量大于乙的质量．两木块下表面的粗糙程度相同．甲、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乙分别在水平拉力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和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的作用下，以相同速度匀速直线运动了相同时间，下列说法中正确的是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dirty="0">
                <a:ea typeface="宋体" panose="02010600030101010101" pitchFamily="2" charset="-122"/>
              </a:rPr>
              <a:t>　　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>
              <a:buAutoNum type="alphaUcPeriod"/>
            </a:pPr>
            <a:r>
              <a:rPr lang="en-US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大于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　　　　　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比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做功</a:t>
            </a:r>
            <a:r>
              <a:rPr lang="zh-CN" sz="2400" dirty="0" smtClean="0">
                <a:ea typeface="宋体" panose="02010600030101010101" pitchFamily="2" charset="-122"/>
              </a:rPr>
              <a:t>多</a:t>
            </a:r>
            <a:endParaRPr lang="en-US" altLang="zh-CN" sz="2400" dirty="0" smtClean="0">
              <a:ea typeface="宋体" panose="02010600030101010101" pitchFamily="2" charset="-122"/>
            </a:endParaRPr>
          </a:p>
          <a:p>
            <a:pPr marL="457200" indent="-457200">
              <a:buAutoNum type="alphaUcPeriod"/>
            </a:pP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比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的功率大       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D. </a:t>
            </a:r>
            <a:r>
              <a:rPr lang="zh-CN" sz="2400" dirty="0">
                <a:ea typeface="宋体" panose="02010600030101010101" pitchFamily="2" charset="-122"/>
              </a:rPr>
              <a:t>甲的重力做功较多</a:t>
            </a:r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9946640" y="3831590"/>
            <a:ext cx="697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3950" y="149796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</a:rPr>
                <a:t>拓展训练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2" name="图片 -21474821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71075" y="2437130"/>
            <a:ext cx="1046480" cy="2271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727565" y="5043805"/>
            <a:ext cx="13068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980440" y="2244090"/>
            <a:ext cx="81965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 dirty="0">
                <a:cs typeface="楷体_GB2312" charset="0"/>
              </a:rPr>
              <a:t>说明与检测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 dirty="0">
                <a:ea typeface="宋体" panose="02010600030101010101" pitchFamily="2" charset="-122"/>
              </a:rPr>
              <a:t>物体在空中自由下落时，速度会越来越快，这是由于重力改变了物体的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 dirty="0">
                <a:ea typeface="宋体" panose="02010600030101010101" pitchFamily="2" charset="-122"/>
              </a:rPr>
              <a:t>．如图所示，一个物体由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dirty="0">
                <a:ea typeface="宋体" panose="02010600030101010101" pitchFamily="2" charset="-122"/>
              </a:rPr>
              <a:t>点自由下落，相继经过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dirty="0">
                <a:ea typeface="宋体" panose="02010600030101010101" pitchFamily="2" charset="-122"/>
              </a:rPr>
              <a:t>、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dirty="0">
                <a:ea typeface="宋体" panose="02010600030101010101" pitchFamily="2" charset="-122"/>
              </a:rPr>
              <a:t>两点，且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 dirty="0">
                <a:ea typeface="宋体" panose="02010600030101010101" pitchFamily="2" charset="-122"/>
              </a:rPr>
              <a:t>＝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 dirty="0">
                <a:ea typeface="宋体" panose="02010600030101010101" pitchFamily="2" charset="-122"/>
              </a:rPr>
              <a:t>，物体在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 dirty="0">
                <a:ea typeface="宋体" panose="02010600030101010101" pitchFamily="2" charset="-122"/>
              </a:rPr>
              <a:t>段重力做功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，做功功率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；在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 dirty="0">
                <a:ea typeface="宋体" panose="02010600030101010101" pitchFamily="2" charset="-122"/>
              </a:rPr>
              <a:t>段重力做功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，做功功率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，则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，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.(</a:t>
            </a:r>
            <a:r>
              <a:rPr lang="zh-CN" sz="2400" dirty="0">
                <a:ea typeface="宋体" panose="02010600030101010101" pitchFamily="2" charset="-122"/>
              </a:rPr>
              <a:t>后两空均选填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dirty="0">
                <a:ea typeface="宋体" panose="02010600030101010101" pitchFamily="2" charset="-122"/>
              </a:rPr>
              <a:t>＞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dirty="0">
                <a:ea typeface="宋体" panose="02010600030101010101" pitchFamily="2" charset="-122"/>
              </a:rPr>
              <a:t>＜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dirty="0">
                <a:ea typeface="宋体" panose="02010600030101010101" pitchFamily="2" charset="-122"/>
              </a:rPr>
              <a:t>或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dirty="0">
                <a:ea typeface="宋体" panose="02010600030101010101" pitchFamily="2" charset="-122"/>
              </a:rPr>
              <a:t>＝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dirty="0">
                <a:ea typeface="宋体" panose="02010600030101010101" pitchFamily="2" charset="-122"/>
              </a:rPr>
              <a:t>．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5393690" y="2901315"/>
            <a:ext cx="1467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18560" y="4517390"/>
            <a:ext cx="552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24525" y="4517390"/>
            <a:ext cx="494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13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20050" y="2412365"/>
            <a:ext cx="3324860" cy="2033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541510" y="4446270"/>
            <a:ext cx="1061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647065" y="1590675"/>
            <a:ext cx="72618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 dirty="0">
                <a:cs typeface="楷体_GB2312" charset="0"/>
              </a:rPr>
              <a:t>连云港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 dirty="0">
                <a:ea typeface="宋体" panose="02010600030101010101" pitchFamily="2" charset="-122"/>
              </a:rPr>
              <a:t>物体在水平地面上做直线运动，当物体运动的路程和时间图像如图甲时，受到的水平推力为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；当物体运动的速度和时间图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像如图乙时，受到水平推力为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dirty="0">
                <a:ea typeface="宋体" panose="02010600030101010101" pitchFamily="2" charset="-122"/>
              </a:rPr>
              <a:t>两次推力的功率分别为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、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dirty="0">
                <a:ea typeface="宋体" panose="02010600030101010101" pitchFamily="2" charset="-122"/>
              </a:rPr>
              <a:t>则下列关系正确的是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dirty="0">
                <a:ea typeface="宋体" panose="02010600030101010101" pitchFamily="2" charset="-122"/>
              </a:rPr>
              <a:t>　　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＝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　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＞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400" dirty="0">
                <a:ea typeface="宋体" panose="02010600030101010101" pitchFamily="2" charset="-122"/>
              </a:rPr>
              <a:t>　　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＝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　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＜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sz="2400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＞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　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＞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400" dirty="0">
                <a:ea typeface="宋体" panose="02010600030101010101" pitchFamily="2" charset="-122"/>
              </a:rPr>
              <a:t>　　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＜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　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＞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2764155" y="3962400"/>
            <a:ext cx="416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20050" y="1590675"/>
            <a:ext cx="175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解题思路：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1015" y="2044065"/>
            <a:ext cx="21951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</a:rPr>
              <a:t>物体做匀速直线运动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95535" y="3043555"/>
            <a:ext cx="21951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</a:rPr>
              <a:t>物体做匀速直线运动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31910" y="2412365"/>
            <a:ext cx="15024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</a:rPr>
              <a:t>物体受力平衡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41610" y="3422015"/>
            <a:ext cx="15024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</a:rPr>
              <a:t>物体受力平衡</a:t>
            </a:r>
            <a:endParaRPr lang="zh-CN" altLang="en-US" sz="14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9280" y="4477385"/>
            <a:ext cx="20186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</a:rPr>
              <a:t>推力等于摩擦力</a:t>
            </a:r>
            <a:endParaRPr lang="en-US" altLang="zh-CN" sz="16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22640" y="5560060"/>
            <a:ext cx="1572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</a:rPr>
              <a:t>p=Fv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22640" y="6020435"/>
            <a:ext cx="8394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</a:t>
            </a:r>
            <a:r>
              <a:rPr lang="en-US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dirty="0">
                <a:solidFill>
                  <a:srgbClr val="FF0000"/>
                </a:solidFill>
                <a:sym typeface="+mn-ea"/>
              </a:rPr>
              <a:t>＜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</a:t>
            </a:r>
            <a:r>
              <a:rPr lang="en-US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lang="en-US" altLang="en-US" baseline="-25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00520" y="4477385"/>
            <a:ext cx="713740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77225" y="4845685"/>
            <a:ext cx="2038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1600">
                <a:solidFill>
                  <a:srgbClr val="FF0000"/>
                </a:solidFill>
              </a:rPr>
              <a:t>因为摩擦力相同</a:t>
            </a:r>
            <a:r>
              <a:rPr lang="zh-CN" altLang="zh-CN"/>
              <a:t>          </a:t>
            </a:r>
            <a:endParaRPr lang="zh-CN" altLang="zh-CN"/>
          </a:p>
        </p:txBody>
      </p:sp>
      <p:sp>
        <p:nvSpPr>
          <p:cNvPr id="18" name="文本框 17"/>
          <p:cNvSpPr txBox="1"/>
          <p:nvPr/>
        </p:nvSpPr>
        <p:spPr>
          <a:xfrm>
            <a:off x="8422640" y="5213985"/>
            <a:ext cx="1881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</a:t>
            </a:r>
            <a:r>
              <a:rPr lang="en-US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dirty="0">
                <a:solidFill>
                  <a:srgbClr val="FF0000"/>
                </a:solidFill>
                <a:sym typeface="+mn-ea"/>
              </a:rPr>
              <a:t>＝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</a:t>
            </a:r>
            <a:r>
              <a:rPr lang="en-US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lang="en-US" altLang="en-US" baseline="-25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9" grpId="0"/>
      <p:bldP spid="10" grpId="0"/>
      <p:bldP spid="12" grpId="0"/>
      <p:bldP spid="12" grpId="1"/>
      <p:bldP spid="14" grpId="0"/>
      <p:bldP spid="15" grpId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77245" y="2638923"/>
            <a:ext cx="9704241" cy="2416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人</a:t>
            </a:r>
            <a:r>
              <a:rPr lang="zh-CN" altLang="zh-CN" sz="28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体</a:t>
            </a:r>
            <a:r>
              <a:rPr lang="zh-CN" altLang="en-US" sz="28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做功及</a:t>
            </a:r>
            <a:r>
              <a:rPr lang="zh-CN" altLang="zh-CN" sz="28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输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出功率</a:t>
            </a:r>
            <a:r>
              <a:rPr lang="zh-CN" altLang="zh-CN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的测量与计</a:t>
            </a:r>
            <a:r>
              <a:rPr lang="zh-CN" altLang="zh-CN" sz="28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算</a:t>
            </a:r>
            <a:endParaRPr lang="zh-CN" altLang="zh-CN" sz="28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8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例如</a:t>
            </a:r>
            <a:r>
              <a:rPr lang="zh-CN" altLang="zh-CN" sz="2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charset="-122"/>
                <a:cs typeface="Times New Roman" panose="02020603050405020304" pitchFamily="18" charset="0"/>
              </a:rPr>
              <a:t>人爬楼就是人体克服自身重力做功，人把物体从地面上搬起来就是人体克服物体的重力做功。</a:t>
            </a:r>
            <a:endParaRPr lang="en-US" altLang="zh-CN" sz="2800" b="1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定人体输出功率时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利用功率的定义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来计算。</a:t>
            </a:r>
            <a:endParaRPr lang="zh-CN" altLang="en-US" sz="2200" b="1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094572" y="4552634"/>
          <a:ext cx="1629621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588010" imgH="242570" progId="">
                  <p:embed/>
                </p:oleObj>
              </mc:Choice>
              <mc:Fallback>
                <p:oleObj name="文档" r:id="rId1" imgW="588010" imgH="242570" progId="">
                  <p:embed/>
                  <p:pic>
                    <p:nvPicPr>
                      <p:cNvPr id="0" name="Object 15" descr="image1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94572" y="4552634"/>
                        <a:ext cx="1629621" cy="5032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060450" y="800100"/>
            <a:ext cx="9796780" cy="737235"/>
            <a:chOff x="87" y="2929"/>
            <a:chExt cx="15428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15355" cy="1161"/>
              <a:chOff x="273" y="2929"/>
              <a:chExt cx="15355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1173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 smtClean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charset="-122"/>
                    <a:cs typeface="Times New Roman" panose="02020603050405020304" pitchFamily="18" charset="0"/>
                    <a:sym typeface="+mn-ea"/>
                  </a:rPr>
                  <a:t>人体克服重力做功以及</a:t>
                </a:r>
                <a:r>
                  <a:rPr lang="zh-CN" sz="2800" dirty="0"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功率的相关计算</a:t>
                </a:r>
                <a:r>
                  <a:rPr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　 　 　</a:t>
                </a: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pic>
        <p:nvPicPr>
          <p:cNvPr id="2" name="图片 -21474821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55355" y="3275965"/>
            <a:ext cx="2301875" cy="2419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922385" y="5935980"/>
            <a:ext cx="12903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916940" y="2127885"/>
            <a:ext cx="10237470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 dirty="0">
                <a:cs typeface="楷体_GB2312" charset="0"/>
              </a:rPr>
              <a:t>备用卷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2400" dirty="0">
                <a:cs typeface="楷体_GB2312" charset="0"/>
              </a:rPr>
              <a:t>题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 dirty="0">
                <a:cs typeface="楷体_GB2312" charset="0"/>
              </a:rPr>
              <a:t>分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 dirty="0">
                <a:ea typeface="宋体" panose="02010600030101010101" pitchFamily="2" charset="-122"/>
              </a:rPr>
              <a:t>如图所示，小孩的质量为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，老人的质量为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，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＜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dirty="0">
                <a:ea typeface="宋体" panose="02010600030101010101" pitchFamily="2" charset="-122"/>
              </a:rPr>
              <a:t>每层楼高为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 dirty="0">
                <a:ea typeface="宋体" panose="02010600030101010101" pitchFamily="2" charset="-122"/>
              </a:rPr>
              <a:t>，他们从一楼走到六楼，小孩所用时间为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，老人所用时间为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，且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＜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dirty="0">
                <a:ea typeface="宋体" panose="02010600030101010101" pitchFamily="2" charset="-122"/>
              </a:rPr>
              <a:t>在此过程中，下列说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法正确的是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dirty="0">
                <a:ea typeface="宋体" panose="02010600030101010101" pitchFamily="2" charset="-122"/>
              </a:rPr>
              <a:t>　　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dirty="0">
                <a:ea typeface="宋体" panose="02010600030101010101" pitchFamily="2" charset="-122"/>
              </a:rPr>
              <a:t>小孩克服重力做功为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gh</a:t>
            </a:r>
            <a:endParaRPr lang="en-US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dirty="0">
                <a:ea typeface="宋体" panose="02010600030101010101" pitchFamily="2" charset="-122"/>
              </a:rPr>
              <a:t>小孩和老人克服重力做功相等</a:t>
            </a:r>
            <a:endParaRPr lang="zh-CN" sz="2400" dirty="0">
              <a:ea typeface="宋体" panose="02010600030101010101" pitchFamily="2" charset="-122"/>
            </a:endParaRPr>
          </a:p>
          <a:p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dirty="0">
                <a:ea typeface="宋体" panose="02010600030101010101" pitchFamily="2" charset="-122"/>
              </a:rPr>
              <a:t>老人克服重力做功的功率为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gt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sz="2400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dirty="0">
                <a:ea typeface="宋体" panose="02010600030101010101" pitchFamily="2" charset="-122"/>
              </a:rPr>
              <a:t>小孩克服重力做功的功率可能与老人相等</a:t>
            </a:r>
            <a:endParaRPr lang="zh-CN" altLang="en-US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7620000" y="3401060"/>
            <a:ext cx="416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/>
          </a:p>
        </p:txBody>
      </p:sp>
      <p:sp>
        <p:nvSpPr>
          <p:cNvPr id="5" name="文本框 4"/>
          <p:cNvSpPr txBox="1"/>
          <p:nvPr/>
        </p:nvSpPr>
        <p:spPr>
          <a:xfrm>
            <a:off x="5552440" y="3861435"/>
            <a:ext cx="3702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解题思路</a:t>
            </a:r>
            <a:r>
              <a:rPr lang="en-US" altLang="zh-CN" sz="2000">
                <a:solidFill>
                  <a:srgbClr val="FF0000"/>
                </a:solidFill>
              </a:rPr>
              <a:t>W=Gh=mgh</a:t>
            </a:r>
            <a:endParaRPr lang="en-US" sz="20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 sz="20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3665" y="2677795"/>
            <a:ext cx="6394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</a:rPr>
              <a:t>5h</a:t>
            </a:r>
            <a:endParaRPr lang="en-US" altLang="zh-CN" sz="20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84950" y="4148455"/>
            <a:ext cx="1293495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W1=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5m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gh</a:t>
            </a:r>
            <a:endParaRPr lang="en-US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en-US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63665" y="4568190"/>
            <a:ext cx="52641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同理 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W2=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5m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gh</a:t>
            </a:r>
            <a:endParaRPr lang="en-US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584950" y="5935980"/>
            <a:ext cx="1748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/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12180" y="3314700"/>
          <a:ext cx="1651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3" imgW="165100" imgH="228600" progId="Equation.KSEE3">
                  <p:embed/>
                </p:oleObj>
              </mc:Choice>
              <mc:Fallback>
                <p:oleObj name="" r:id="rId3" imgW="165100" imgH="2286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12180" y="3314700"/>
                        <a:ext cx="1651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933950" y="3861435"/>
            <a:ext cx="441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75275" y="4568190"/>
            <a:ext cx="555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16980" y="5153025"/>
            <a:ext cx="1719580" cy="8553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</a:rPr>
              <a:t>P2=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5m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gh/ t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lang="en-US" sz="2000" baseline="-25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zh-CN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6658610" y="4785995"/>
          <a:ext cx="1674495" cy="51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5" imgW="588010" imgH="242570" progId="">
                  <p:embed/>
                </p:oleObj>
              </mc:Choice>
              <mc:Fallback>
                <p:oleObj name="文档" r:id="rId5" imgW="588010" imgH="242570" progId="">
                  <p:embed/>
                  <p:pic>
                    <p:nvPicPr>
                      <p:cNvPr id="0" name="Object 15" descr="image1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58610" y="4785995"/>
                        <a:ext cx="1674495" cy="5168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5761355" y="5235575"/>
            <a:ext cx="555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6880860" y="5521325"/>
          <a:ext cx="1674495" cy="51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文档" r:id="rId7" imgW="588010" imgH="242570" progId="">
                  <p:embed/>
                </p:oleObj>
              </mc:Choice>
              <mc:Fallback>
                <p:oleObj name="文档" r:id="rId7" imgW="588010" imgH="242570" progId="">
                  <p:embed/>
                  <p:pic>
                    <p:nvPicPr>
                      <p:cNvPr id="0" name="Object 15" descr="image1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80860" y="5521325"/>
                        <a:ext cx="1674495" cy="51689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6880860" y="6097905"/>
            <a:ext cx="3185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000" dirty="0">
                <a:solidFill>
                  <a:srgbClr val="FF0000"/>
                </a:solidFill>
                <a:sym typeface="+mn-ea"/>
              </a:rPr>
              <a:t>＜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   </a:t>
            </a:r>
            <a:r>
              <a:rPr lang="en-US" altLang="zh-CN" sz="2000">
                <a:solidFill>
                  <a:srgbClr val="FF0000"/>
                </a:solidFill>
              </a:rPr>
              <a:t>W1</a:t>
            </a:r>
            <a:r>
              <a:rPr lang="zh-CN" sz="2000" dirty="0">
                <a:solidFill>
                  <a:srgbClr val="FF0000"/>
                </a:solidFill>
                <a:sym typeface="+mn-ea"/>
              </a:rPr>
              <a:t>＜</a:t>
            </a:r>
            <a:r>
              <a:rPr lang="en-US" altLang="zh-CN" sz="2000" dirty="0">
                <a:solidFill>
                  <a:srgbClr val="FF0000"/>
                </a:solidFill>
                <a:sym typeface="+mn-ea"/>
              </a:rPr>
              <a:t>W2     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sz="2000" dirty="0">
                <a:solidFill>
                  <a:srgbClr val="FF0000"/>
                </a:solidFill>
                <a:sym typeface="+mn-ea"/>
              </a:rPr>
              <a:t>＜</a:t>
            </a:r>
            <a:r>
              <a:rPr lang="en-US" sz="20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</a:t>
            </a:r>
            <a:r>
              <a:rPr lang="en-US" sz="2000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000" dirty="0">
                <a:solidFill>
                  <a:srgbClr val="FF0000"/>
                </a:solidFill>
                <a:sym typeface="+mn-ea"/>
              </a:rPr>
              <a:t>   </a:t>
            </a:r>
            <a:r>
              <a:rPr lang="en-US" altLang="zh-CN" dirty="0">
                <a:sym typeface="+mn-ea"/>
              </a:rPr>
              <a:t>  </a:t>
            </a:r>
            <a:endParaRPr lang="en-US" altLang="zh-CN" dirty="0"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12180" y="6304280"/>
            <a:ext cx="1090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8" grpId="0"/>
      <p:bldP spid="12" grpId="0"/>
      <p:bldP spid="14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12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571875" y="3766820"/>
            <a:ext cx="5047615" cy="1394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302250" y="6118225"/>
            <a:ext cx="1584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668020" y="1273810"/>
            <a:ext cx="1085532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克服物体重力做功</a:t>
            </a: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[2016</a:t>
            </a:r>
            <a:r>
              <a:rPr lang="zh-CN" sz="2400" dirty="0">
                <a:cs typeface="楷体_GB2312" charset="0"/>
              </a:rPr>
              <a:t>河南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20(3)</a:t>
            </a:r>
            <a:r>
              <a:rPr lang="zh-CN" sz="2400" dirty="0">
                <a:cs typeface="楷体_GB2312" charset="0"/>
              </a:rPr>
              <a:t>题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 dirty="0">
                <a:cs typeface="楷体_GB2312" charset="0"/>
              </a:rPr>
              <a:t>分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 dirty="0">
                <a:ea typeface="宋体" panose="02010600030101010101" pitchFamily="2" charset="-122"/>
              </a:rPr>
              <a:t>在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dirty="0">
                <a:ea typeface="宋体" panose="02010600030101010101" pitchFamily="2" charset="-122"/>
              </a:rPr>
              <a:t>大力士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dirty="0">
                <a:ea typeface="宋体" panose="02010600030101010101" pitchFamily="2" charset="-122"/>
              </a:rPr>
              <a:t>比赛中，需要把一质量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dirty="0">
                <a:ea typeface="宋体" panose="02010600030101010101" pitchFamily="2" charset="-122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400 kg</a:t>
            </a:r>
            <a:r>
              <a:rPr lang="zh-CN" sz="2400" dirty="0">
                <a:ea typeface="宋体" panose="02010600030101010101" pitchFamily="2" charset="-122"/>
              </a:rPr>
              <a:t>，边长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 dirty="0">
                <a:ea typeface="宋体" panose="02010600030101010101" pitchFamily="2" charset="-122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 m</a:t>
            </a:r>
            <a:r>
              <a:rPr lang="zh-CN" sz="2400" dirty="0">
                <a:ea typeface="宋体" panose="02010600030101010101" pitchFamily="2" charset="-122"/>
              </a:rPr>
              <a:t>，质量分布均匀的立方体，利用翻滚的方法沿直线移动一段距离，如图所示．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dirty="0">
                <a:ea typeface="宋体" panose="02010600030101010101" pitchFamily="2" charset="-122"/>
              </a:rPr>
              <a:t>取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10 N/kg.</a:t>
            </a:r>
            <a:r>
              <a:rPr lang="zh-CN" sz="2400" dirty="0">
                <a:ea typeface="宋体" panose="02010600030101010101" pitchFamily="2" charset="-122"/>
              </a:rPr>
              <a:t>求：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dirty="0">
                <a:ea typeface="宋体" panose="02010600030101010101" pitchFamily="2" charset="-122"/>
              </a:rPr>
              <a:t>大力士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dirty="0">
                <a:ea typeface="宋体" panose="02010600030101010101" pitchFamily="2" charset="-122"/>
              </a:rPr>
              <a:t>用翻滚的方法使立方体沿直线移动了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10 m</a:t>
            </a:r>
            <a:r>
              <a:rPr lang="zh-CN" sz="2400" dirty="0">
                <a:ea typeface="宋体" panose="02010600030101010101" pitchFamily="2" charset="-122"/>
              </a:rPr>
              <a:t>，用时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20 s</a:t>
            </a:r>
            <a:r>
              <a:rPr lang="zh-CN" sz="2400" dirty="0">
                <a:ea typeface="宋体" panose="02010600030101010101" pitchFamily="2" charset="-122"/>
              </a:rPr>
              <a:t>，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dirty="0">
                <a:ea typeface="宋体" panose="02010600030101010101" pitchFamily="2" charset="-122"/>
              </a:rPr>
              <a:t>大力士</a:t>
            </a:r>
            <a:r>
              <a:rPr lang="en-US" sz="24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dirty="0">
                <a:ea typeface="宋体" panose="02010600030101010101" pitchFamily="2" charset="-122"/>
              </a:rPr>
              <a:t>克服立方体重力做功的功率．</a:t>
            </a:r>
            <a:endParaRPr lang="zh-CN" altLang="en-US" sz="2400" dirty="0"/>
          </a:p>
        </p:txBody>
      </p:sp>
      <p:cxnSp>
        <p:nvCxnSpPr>
          <p:cNvPr id="4" name="直接箭头连接符 3"/>
          <p:cNvCxnSpPr/>
          <p:nvPr/>
        </p:nvCxnSpPr>
        <p:spPr>
          <a:xfrm>
            <a:off x="4222750" y="4652645"/>
            <a:ext cx="0" cy="575945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>
            <a:off x="8010843" y="4536440"/>
            <a:ext cx="9525" cy="614363"/>
          </a:xfrm>
          <a:prstGeom prst="straightConnector1">
            <a:avLst/>
          </a:prstGeom>
          <a:ln w="38100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749675" y="5481955"/>
            <a:ext cx="1390650" cy="1004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3600"/>
          </a:p>
          <a:p>
            <a:r>
              <a:rPr lang="en-US" altLang="zh-CN" sz="36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8395335" y="5730240"/>
            <a:ext cx="12452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/>
          </a:p>
          <a:p>
            <a:endParaRPr lang="zh-CN" altLang="en-US" sz="3200"/>
          </a:p>
        </p:txBody>
      </p:sp>
      <p:graphicFrame>
        <p:nvGraphicFramePr>
          <p:cNvPr id="15" name="对象 14">
            <a:hlinkClick r:id="" action="ppaction://ole?verb=0"/>
          </p:cNvPr>
          <p:cNvGraphicFramePr/>
          <p:nvPr/>
        </p:nvGraphicFramePr>
        <p:xfrm>
          <a:off x="2996565" y="5361305"/>
          <a:ext cx="1983105" cy="820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2" imgW="13716000" imgH="9448800" progId="Equation.3">
                  <p:embed/>
                </p:oleObj>
              </mc:Choice>
              <mc:Fallback>
                <p:oleObj name="" r:id="rId2" imgW="13716000" imgH="9448800" progId="Equation.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96565" y="5361305"/>
                        <a:ext cx="1983105" cy="8204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0"/>
          </p:cNvPr>
          <p:cNvGraphicFramePr/>
          <p:nvPr/>
        </p:nvGraphicFramePr>
        <p:xfrm>
          <a:off x="563753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4" imgW="2743200" imgH="5181600" progId="Equation.3">
                  <p:embed/>
                </p:oleObj>
              </mc:Choice>
              <mc:Fallback>
                <p:oleObj name="" r:id="rId4" imgW="2743200" imgH="5181600" progId="Equation.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37530" y="3321050"/>
                        <a:ext cx="914400" cy="215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0"/>
          </p:cNvPr>
          <p:cNvGraphicFramePr/>
          <p:nvPr/>
        </p:nvGraphicFramePr>
        <p:xfrm>
          <a:off x="6887845" y="5497195"/>
          <a:ext cx="1285875" cy="989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6" imgW="711200" imgH="431800" progId="Equation.3">
                  <p:embed/>
                </p:oleObj>
              </mc:Choice>
              <mc:Fallback>
                <p:oleObj name="" r:id="rId6" imgW="711200" imgH="431800" progId="Equation.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87845" y="5497195"/>
                        <a:ext cx="1285875" cy="98933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9145905" y="3896995"/>
            <a:ext cx="2647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</a:t>
            </a:r>
            <a:r>
              <a:rPr lang="zh-CN" sz="2400" dirty="0">
                <a:solidFill>
                  <a:srgbClr val="FF0000"/>
                </a:solidFill>
                <a:sym typeface="+mn-ea"/>
              </a:rPr>
              <a:t>＝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Gh</a:t>
            </a:r>
            <a:r>
              <a:rPr lang="zh-CN" sz="2400" dirty="0">
                <a:solidFill>
                  <a:srgbClr val="FF0000"/>
                </a:solidFill>
                <a:sym typeface="+mn-ea"/>
              </a:rPr>
              <a:t>＝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mgh</a:t>
            </a:r>
            <a:endParaRPr lang="zh-CN" altLang="en-US" sz="2400"/>
          </a:p>
        </p:txBody>
      </p:sp>
      <p:sp>
        <p:nvSpPr>
          <p:cNvPr id="20" name="文本框 19"/>
          <p:cNvSpPr txBox="1"/>
          <p:nvPr/>
        </p:nvSpPr>
        <p:spPr>
          <a:xfrm>
            <a:off x="9992360" y="3436620"/>
            <a:ext cx="1648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解题思路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640570" y="4730750"/>
            <a:ext cx="7277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uFillTx/>
              </a:rPr>
              <a:t>P</a:t>
            </a:r>
            <a:r>
              <a:rPr lang="en-US" altLang="zh-CN" sz="3200">
                <a:solidFill>
                  <a:srgbClr val="FF0000"/>
                </a:solidFill>
                <a:uFillTx/>
              </a:rPr>
              <a:t>=</a:t>
            </a:r>
            <a:endParaRPr lang="en-US" altLang="zh-CN" sz="3200">
              <a:solidFill>
                <a:srgbClr val="FF0000"/>
              </a:solidFill>
              <a:uFillTx/>
            </a:endParaRPr>
          </a:p>
        </p:txBody>
      </p:sp>
      <p:graphicFrame>
        <p:nvGraphicFramePr>
          <p:cNvPr id="23" name="对象 22">
            <a:hlinkClick r:id="" action="ppaction://ole?verb=0"/>
          </p:cNvPr>
          <p:cNvGraphicFramePr/>
          <p:nvPr/>
        </p:nvGraphicFramePr>
        <p:xfrm>
          <a:off x="10215245" y="4608195"/>
          <a:ext cx="459105" cy="889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8" imgW="4876800" imgH="9448800" progId="Equation.3">
                  <p:embed/>
                </p:oleObj>
              </mc:Choice>
              <mc:Fallback>
                <p:oleObj name="" r:id="rId8" imgW="4876800" imgH="9448800" progId="Equation.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15245" y="4608195"/>
                        <a:ext cx="459105" cy="88963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0"/>
          </p:cNvPr>
          <p:cNvGraphicFramePr/>
          <p:nvPr/>
        </p:nvGraphicFramePr>
        <p:xfrm>
          <a:off x="9038590" y="5730240"/>
          <a:ext cx="1635760" cy="574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10" imgW="723900" imgH="254000" progId="Equation.3">
                  <p:embed/>
                </p:oleObj>
              </mc:Choice>
              <mc:Fallback>
                <p:oleObj name="" r:id="rId10" imgW="723900" imgH="254000" progId="Equation.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38590" y="5730240"/>
                        <a:ext cx="1635760" cy="5740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5045710" y="4069080"/>
            <a:ext cx="1841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n=10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  <p:custDataLst>
      <p:tags r:id="rId12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66050" y="1553832"/>
            <a:ext cx="8026400" cy="2306955"/>
            <a:chOff x="2149" y="2403"/>
            <a:chExt cx="12640" cy="3633"/>
          </a:xfrm>
        </p:grpSpPr>
        <p:sp>
          <p:nvSpPr>
            <p:cNvPr id="100" name="文本框 99"/>
            <p:cNvSpPr txBox="1"/>
            <p:nvPr/>
          </p:nvSpPr>
          <p:spPr>
            <a:xfrm>
              <a:off x="2149" y="2403"/>
              <a:ext cx="12640" cy="36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endParaRPr lang="en-US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en-US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W</a:t>
              </a:r>
              <a:r>
                <a:rPr lang="zh-CN" sz="2400" dirty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Gh</a:t>
              </a:r>
              <a:r>
                <a:rPr lang="zh-CN" sz="2400" dirty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mgh</a:t>
              </a:r>
              <a:r>
                <a:rPr lang="zh-CN" sz="2400" dirty="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400 kg</a:t>
              </a:r>
              <a:r>
                <a:rPr lang="en-US" sz="2400" dirty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en-US" sz="2400" dirty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      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 dirty="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≈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828 </a:t>
              </a:r>
              <a:r>
                <a:rPr lang="en-US" sz="24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J</a:t>
              </a:r>
              <a:endPara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endParaRPr lang="zh-CN" sz="240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  <a:p>
              <a:r>
                <a:rPr lang="zh-CN" sz="2400" dirty="0">
                  <a:ea typeface="宋体" panose="02010600030101010101" pitchFamily="2" charset="-122"/>
                </a:rPr>
                <a:t>立方体移动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 m</a:t>
              </a:r>
              <a:r>
                <a:rPr lang="zh-CN" sz="2400" dirty="0">
                  <a:ea typeface="宋体" panose="02010600030101010101" pitchFamily="2" charset="-122"/>
                </a:rPr>
                <a:t>需要翻滚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 dirty="0">
                  <a:ea typeface="宋体" panose="02010600030101010101" pitchFamily="2" charset="-122"/>
                </a:rPr>
                <a:t>次，则做功的功</a:t>
              </a:r>
              <a:r>
                <a:rPr lang="zh-CN" sz="2400" dirty="0" smtClean="0">
                  <a:ea typeface="宋体" panose="02010600030101010101" pitchFamily="2" charset="-122"/>
                </a:rPr>
                <a:t>率</a:t>
              </a:r>
              <a:endParaRPr lang="en-US" altLang="zh-CN" sz="2400" dirty="0" smtClean="0">
                <a:ea typeface="宋体" panose="02010600030101010101" pitchFamily="2" charset="-122"/>
              </a:endParaRPr>
            </a:p>
            <a:p>
              <a:r>
                <a:rPr lang="zh-CN" sz="2400" dirty="0">
                  <a:solidFill>
                    <a:srgbClr val="FF0000"/>
                  </a:solidFill>
                  <a:ea typeface="宋体" panose="02010600030101010101" pitchFamily="2" charset="-122"/>
                </a:rPr>
                <a:t>                             </a:t>
              </a:r>
              <a:r>
                <a:rPr lang="en-US" altLang="zh-CN" sz="2400" dirty="0" smtClean="0">
                  <a:solidFill>
                    <a:srgbClr val="FF0000"/>
                  </a:solidFill>
                  <a:ea typeface="宋体" panose="02010600030101010101" pitchFamily="2" charset="-122"/>
                </a:rPr>
                <a:t>                           </a:t>
              </a:r>
              <a:endParaRPr lang="zh-CN" altLang="en-US" dirty="0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9574" y="3191"/>
            <a:ext cx="1309" cy="12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1" name="" r:id="rId1" imgW="10668000" imgH="10363200" progId="Equation.DSMT4">
                    <p:embed/>
                  </p:oleObj>
                </mc:Choice>
                <mc:Fallback>
                  <p:oleObj name="" r:id="rId1" imgW="10668000" imgH="10363200" progId="Equation.DSMT4">
                    <p:embed/>
                    <p:pic>
                      <p:nvPicPr>
                        <p:cNvPr id="0" name="图片 5120" descr="image2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574" y="3191"/>
                          <a:ext cx="1309" cy="1221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7" name="图片 -214748212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66050" y="4500570"/>
            <a:ext cx="5047615" cy="139446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对象 2">
            <a:hlinkClick r:id="" action="ppaction://ole?verb=0"/>
          </p:cNvPr>
          <p:cNvGraphicFramePr/>
          <p:nvPr/>
        </p:nvGraphicFramePr>
        <p:xfrm>
          <a:off x="1730693" y="3571875"/>
          <a:ext cx="6287135" cy="766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4" imgW="55168800" imgH="10363200" progId="Equation.3">
                  <p:embed/>
                </p:oleObj>
              </mc:Choice>
              <mc:Fallback>
                <p:oleObj name="" r:id="rId4" imgW="55168800" imgH="10363200" progId="Equation.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30693" y="3571875"/>
                        <a:ext cx="6287135" cy="7664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913890" y="1736725"/>
            <a:ext cx="5298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dirty="0">
                <a:sym typeface="+mn-ea"/>
              </a:rPr>
              <a:t>解：立方体翻转一次克服重力做功</a:t>
            </a:r>
            <a:endParaRPr lang="en-US" sz="2400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240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1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880892" y="3571876"/>
            <a:ext cx="2543810" cy="217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595272" y="5929330"/>
            <a:ext cx="15367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1800" dirty="0">
                <a:cs typeface="楷体_GB2312" charset="0"/>
              </a:rPr>
              <a:t>第</a:t>
            </a:r>
            <a:r>
              <a:rPr lang="en-US" sz="1800" dirty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 dirty="0">
                <a:cs typeface="楷体_GB2312" charset="0"/>
              </a:rPr>
              <a:t>题图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509905" y="1046480"/>
            <a:ext cx="1116647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克服物体重力做功</a:t>
            </a:r>
            <a:r>
              <a:rPr lang="en-US" sz="2400" dirty="0" smtClean="0">
                <a:latin typeface="Times New Roman" panose="02020603050405020304" pitchFamily="18" charset="0"/>
                <a:cs typeface="楷体_GB2312" charset="0"/>
              </a:rPr>
              <a:t>[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2014</a:t>
            </a:r>
            <a:r>
              <a:rPr lang="zh-CN" sz="2400" dirty="0">
                <a:cs typeface="楷体_GB2312" charset="0"/>
              </a:rPr>
              <a:t>河南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22(3)</a:t>
            </a:r>
            <a:r>
              <a:rPr lang="zh-CN" sz="2400" dirty="0">
                <a:cs typeface="楷体_GB2312" charset="0"/>
              </a:rPr>
              <a:t>题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 dirty="0">
                <a:cs typeface="楷体_GB2312" charset="0"/>
              </a:rPr>
              <a:t>分</a:t>
            </a:r>
            <a:r>
              <a:rPr lang="en-US" sz="2400" dirty="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 dirty="0">
                <a:ea typeface="宋体" panose="02010600030101010101" pitchFamily="2" charset="-122"/>
              </a:rPr>
              <a:t>在一个闯关游戏中，需要把相同的正方体叠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放起来，正方体边长为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dirty="0">
                <a:ea typeface="宋体" panose="02010600030101010101" pitchFamily="2" charset="-122"/>
              </a:rPr>
              <a:t>，由密度为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dirty="0">
                <a:ea typeface="宋体" panose="02010600030101010101" pitchFamily="2" charset="-122"/>
              </a:rPr>
              <a:t>的材料制成，质量分布均匀，如图甲所示．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dirty="0">
                <a:ea typeface="宋体" panose="02010600030101010101" pitchFamily="2" charset="-122"/>
              </a:rPr>
              <a:t>为已知，推导过程及结果无须带单位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dirty="0">
                <a:ea typeface="宋体" panose="02010600030101010101" pitchFamily="2" charset="-122"/>
              </a:rPr>
              <a:t>．某选手在时间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 dirty="0">
                <a:ea typeface="宋体" panose="02010600030101010101" pitchFamily="2" charset="-122"/>
              </a:rPr>
              <a:t>内把地面上另外两个相同的正方体叠放在第一个正方体上面，如图乙所示．请推导出该选手在叠放这两个正方体过程中，克服正方体重力做功的功率．</a:t>
            </a:r>
            <a:endParaRPr lang="zh-CN" altLang="en-US" sz="2400" dirty="0"/>
          </a:p>
        </p:txBody>
      </p:sp>
    </p:spTree>
    <p:custDataLst>
      <p:tags r:id="rId2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53795" y="1496695"/>
            <a:ext cx="9052560" cy="3970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>
                <a:solidFill>
                  <a:srgbClr val="FF0000"/>
                </a:solidFill>
                <a:ea typeface="黑体" panose="02010609060101010101" charset="-122"/>
              </a:rPr>
              <a:t>解：</a:t>
            </a:r>
            <a:r>
              <a:rPr lang="zh-CN" sz="2400" dirty="0">
                <a:ea typeface="宋体" panose="02010600030101010101" pitchFamily="2" charset="-122"/>
              </a:rPr>
              <a:t>由于三块正方体相同，则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ea typeface="宋体" panose="02010600030101010101" pitchFamily="2" charset="-122"/>
              </a:rPr>
              <a:t>＝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sz="24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ea typeface="宋体" panose="02010600030101010101" pitchFamily="2" charset="-122"/>
              </a:rPr>
              <a:t>＝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sz="2400" dirty="0">
              <a:ea typeface="宋体" panose="02010600030101010101" pitchFamily="2" charset="-122"/>
            </a:endParaRPr>
          </a:p>
          <a:p>
            <a:r>
              <a:rPr lang="zh-CN" sz="2400" dirty="0">
                <a:ea typeface="宋体" panose="02010600030101010101" pitchFamily="2" charset="-122"/>
              </a:rPr>
              <a:t>把第二块叠放在第一块的上方，正方体高度上升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dirty="0">
                <a:ea typeface="宋体" panose="02010600030101010101" pitchFamily="2" charset="-122"/>
              </a:rPr>
              <a:t>，则克服重力做的功是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：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 dirty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Ga</a:t>
            </a:r>
            <a:r>
              <a:rPr lang="zh-CN" sz="2400" dirty="0" smtClean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altLang="zh-CN" sz="2400" i="1" dirty="0" err="1" smtClean="0">
                <a:solidFill>
                  <a:srgbClr val="FF0000"/>
                </a:solidFill>
                <a:ea typeface="宋体" panose="02010600030101010101" pitchFamily="2" charset="-122"/>
              </a:rPr>
              <a:t>mg</a:t>
            </a:r>
            <a:r>
              <a:rPr lang="en-US" altLang="zh-CN" sz="24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dirty="0" smtClean="0">
                <a:solidFill>
                  <a:srgbClr val="FF0000"/>
                </a:solidFill>
                <a:ea typeface="宋体" panose="02010600030101010101" pitchFamily="2" charset="-122"/>
              </a:rPr>
              <a:t>=</a:t>
            </a:r>
            <a:r>
              <a:rPr lang="en-US" altLang="zh-CN" sz="24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ρV</a:t>
            </a:r>
            <a:r>
              <a:rPr lang="en-US" altLang="zh-CN" sz="2400" i="1" dirty="0" err="1" smtClean="0">
                <a:solidFill>
                  <a:srgbClr val="FF0000"/>
                </a:solidFill>
              </a:rPr>
              <a:t>g</a:t>
            </a:r>
            <a:r>
              <a:rPr lang="en-US" altLang="zh-CN" sz="24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altLang="zh-CN" sz="2400" i="1" dirty="0" smtClean="0">
                <a:solidFill>
                  <a:srgbClr val="FF0000"/>
                </a:solidFill>
              </a:rPr>
              <a:t>g</a:t>
            </a: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sz="2400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sz="24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sz="2400" dirty="0">
                <a:ea typeface="宋体" panose="02010600030101010101" pitchFamily="2" charset="-122"/>
              </a:rPr>
              <a:t>把第三块叠放在第二块的上方，正方体高度上升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dirty="0">
                <a:ea typeface="宋体" panose="02010600030101010101" pitchFamily="2" charset="-122"/>
              </a:rPr>
              <a:t>，则克服重力做的功是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：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Ga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altLang="zh-CN" sz="2400" i="1" dirty="0" smtClean="0">
                <a:solidFill>
                  <a:srgbClr val="FF0000"/>
                </a:solidFill>
              </a:rPr>
              <a:t>g</a:t>
            </a: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sz="2400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sz="24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sz="2400" dirty="0">
                <a:ea typeface="宋体" panose="02010600030101010101" pitchFamily="2" charset="-122"/>
              </a:rPr>
              <a:t>因此克服重力做的总功是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：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sz="2400" baseline="-25000" dirty="0">
                <a:solidFill>
                  <a:srgbClr val="FF0000"/>
                </a:solidFill>
                <a:ea typeface="宋体" panose="02010600030101010101" pitchFamily="2" charset="-122"/>
              </a:rPr>
              <a:t>总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en-US" altLang="zh-CN" sz="2400" i="1" dirty="0" smtClean="0">
                <a:solidFill>
                  <a:srgbClr val="FF0000"/>
                </a:solidFill>
              </a:rPr>
              <a:t>g</a:t>
            </a:r>
            <a:r>
              <a:rPr lang="en-US" sz="24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sz="2400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sz="24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sz="2400" dirty="0">
                <a:ea typeface="宋体" panose="02010600030101010101" pitchFamily="2" charset="-122"/>
              </a:rPr>
              <a:t>克服重力做功的功率为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：</a:t>
            </a:r>
            <a:r>
              <a:rPr 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dirty="0"/>
          </a:p>
        </p:txBody>
      </p:sp>
      <p:pic>
        <p:nvPicPr>
          <p:cNvPr id="5" name="图片 -214748212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95470" y="3643314"/>
            <a:ext cx="2543810" cy="217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8494" y="4689396"/>
            <a:ext cx="1778702" cy="899574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3420" y="1413028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charset="-122"/>
                  <a:ea typeface="黑体" panose="02010609060101010101" charset="-122"/>
                </a:rPr>
                <a:t>拓展训练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49910" y="1791673"/>
            <a:ext cx="69989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德阳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如图甲所示的铁块重力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N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，被吸附在竖直放置且足够长的磁性平板上，当它在竖直方向上拉力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N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的作用下向上运动时， 铁块受到的摩擦力为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铁块此时速度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的关系图像如图乙所示，则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s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内拉力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做功</a:t>
            </a:r>
            <a:r>
              <a:rPr 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12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2560" y="2061019"/>
            <a:ext cx="3787775" cy="2112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295765" y="4212684"/>
            <a:ext cx="11423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 dirty="0">
                <a:cs typeface="楷体_GB2312" charset="0"/>
              </a:rPr>
              <a:t>第</a:t>
            </a:r>
            <a:r>
              <a:rPr lang="en-US" sz="1800" dirty="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 dirty="0">
                <a:cs typeface="楷体_GB2312" charset="0"/>
              </a:rPr>
              <a:t>题图</a:t>
            </a:r>
            <a:endParaRPr lang="zh-CN" altLang="en-US" sz="1800" dirty="0"/>
          </a:p>
        </p:txBody>
      </p:sp>
      <p:sp>
        <p:nvSpPr>
          <p:cNvPr id="3" name="文本框 2"/>
          <p:cNvSpPr txBox="1"/>
          <p:nvPr/>
        </p:nvSpPr>
        <p:spPr>
          <a:xfrm>
            <a:off x="2730106" y="3572998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424377" y="4120609"/>
            <a:ext cx="678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4.8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7770" y="4633756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解</a:t>
            </a:r>
            <a:r>
              <a:rPr lang="zh-CN" altLang="en-US" sz="2800" b="1" dirty="0" smtClean="0"/>
              <a:t>：</a:t>
            </a:r>
            <a:endParaRPr lang="zh-CN" altLang="en-US" sz="2800" b="1" dirty="0"/>
          </a:p>
        </p:txBody>
      </p:sp>
      <p:pic>
        <p:nvPicPr>
          <p:cNvPr id="12" name="图片 11" descr="qqq.png"/>
          <p:cNvPicPr>
            <a:picLocks noChangeAspect="1"/>
          </p:cNvPicPr>
          <p:nvPr/>
        </p:nvPicPr>
        <p:blipFill>
          <a:blip r:embed="rId3" cstate="print"/>
          <a:srcRect b="81867"/>
          <a:stretch>
            <a:fillRect/>
          </a:stretch>
        </p:blipFill>
        <p:spPr>
          <a:xfrm>
            <a:off x="1127275" y="4724982"/>
            <a:ext cx="9803116" cy="359995"/>
          </a:xfrm>
          <a:prstGeom prst="rect">
            <a:avLst/>
          </a:prstGeom>
        </p:spPr>
      </p:pic>
      <p:pic>
        <p:nvPicPr>
          <p:cNvPr id="13" name="图片 12" descr="qqq.png"/>
          <p:cNvPicPr>
            <a:picLocks noChangeAspect="1"/>
          </p:cNvPicPr>
          <p:nvPr/>
        </p:nvPicPr>
        <p:blipFill>
          <a:blip r:embed="rId3" cstate="print"/>
          <a:srcRect t="18133" b="60107"/>
          <a:stretch>
            <a:fillRect/>
          </a:stretch>
        </p:blipFill>
        <p:spPr>
          <a:xfrm>
            <a:off x="1127275" y="5084977"/>
            <a:ext cx="9803116" cy="431994"/>
          </a:xfrm>
          <a:prstGeom prst="rect">
            <a:avLst/>
          </a:prstGeom>
        </p:spPr>
      </p:pic>
      <p:pic>
        <p:nvPicPr>
          <p:cNvPr id="14" name="图片 13" descr="qqq.png"/>
          <p:cNvPicPr>
            <a:picLocks noChangeAspect="1"/>
          </p:cNvPicPr>
          <p:nvPr/>
        </p:nvPicPr>
        <p:blipFill>
          <a:blip r:embed="rId3" cstate="print"/>
          <a:srcRect t="39893" b="41974"/>
          <a:stretch>
            <a:fillRect/>
          </a:stretch>
        </p:blipFill>
        <p:spPr>
          <a:xfrm>
            <a:off x="1127275" y="5516971"/>
            <a:ext cx="9803116" cy="359995"/>
          </a:xfrm>
          <a:prstGeom prst="rect">
            <a:avLst/>
          </a:prstGeom>
        </p:spPr>
      </p:pic>
      <p:pic>
        <p:nvPicPr>
          <p:cNvPr id="15" name="图片 14" descr="qqq.png"/>
          <p:cNvPicPr>
            <a:picLocks noChangeAspect="1"/>
          </p:cNvPicPr>
          <p:nvPr/>
        </p:nvPicPr>
        <p:blipFill>
          <a:blip r:embed="rId3" cstate="print"/>
          <a:srcRect t="58027" b="16587"/>
          <a:stretch>
            <a:fillRect/>
          </a:stretch>
        </p:blipFill>
        <p:spPr>
          <a:xfrm>
            <a:off x="1127275" y="5804967"/>
            <a:ext cx="9803116" cy="503993"/>
          </a:xfrm>
          <a:prstGeom prst="rect">
            <a:avLst/>
          </a:prstGeom>
        </p:spPr>
      </p:pic>
      <p:pic>
        <p:nvPicPr>
          <p:cNvPr id="16" name="图片 15" descr="qqq.png"/>
          <p:cNvPicPr>
            <a:picLocks noChangeAspect="1"/>
          </p:cNvPicPr>
          <p:nvPr/>
        </p:nvPicPr>
        <p:blipFill>
          <a:blip r:embed="rId3" cstate="print"/>
          <a:srcRect t="83413"/>
          <a:stretch>
            <a:fillRect/>
          </a:stretch>
        </p:blipFill>
        <p:spPr>
          <a:xfrm>
            <a:off x="1127275" y="6267665"/>
            <a:ext cx="9803116" cy="32929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380298" y="1600201"/>
            <a:ext cx="9144064" cy="4525963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这部分内容在中招考试中，主要考察功和功率的基本概念及计算，经常会和力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dirty="0" smtClean="0"/>
              <a:t>简单机械等内容结合起来综合考察。</a:t>
            </a:r>
            <a:endParaRPr lang="zh-CN" altLang="en-US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2854" y="660379"/>
            <a:ext cx="10474273" cy="2984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>
                <a:ea typeface="黑体" panose="02010609060101010101" charset="-122"/>
              </a:rPr>
              <a:t>类型</a:t>
            </a:r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sz="2400" dirty="0">
                <a:ea typeface="黑体" panose="02010609060101010101" charset="-122"/>
              </a:rPr>
              <a:t>　</a:t>
            </a:r>
            <a:r>
              <a:rPr lang="zh-CN" sz="3200" dirty="0">
                <a:solidFill>
                  <a:srgbClr val="FF0000"/>
                </a:solidFill>
                <a:ea typeface="黑体" panose="02010609060101010101" charset="-122"/>
              </a:rPr>
              <a:t>水平方向牵引力</a:t>
            </a:r>
            <a:r>
              <a:rPr lang="zh-CN" sz="3200" dirty="0" smtClean="0">
                <a:solidFill>
                  <a:srgbClr val="FF0000"/>
                </a:solidFill>
                <a:ea typeface="黑体" panose="02010609060101010101" charset="-122"/>
              </a:rPr>
              <a:t>、</a:t>
            </a:r>
            <a:r>
              <a:rPr lang="zh-CN" altLang="en-US" sz="3200" dirty="0" smtClean="0">
                <a:solidFill>
                  <a:srgbClr val="FF0000"/>
                </a:solidFill>
                <a:ea typeface="黑体" panose="02010609060101010101" charset="-122"/>
              </a:rPr>
              <a:t>克服</a:t>
            </a:r>
            <a:r>
              <a:rPr lang="zh-CN" sz="3200" dirty="0" smtClean="0">
                <a:solidFill>
                  <a:srgbClr val="FF0000"/>
                </a:solidFill>
                <a:ea typeface="黑体" panose="02010609060101010101" charset="-122"/>
              </a:rPr>
              <a:t>阻</a:t>
            </a:r>
            <a:r>
              <a:rPr lang="zh-CN" sz="3200" dirty="0">
                <a:solidFill>
                  <a:srgbClr val="FF0000"/>
                </a:solidFill>
                <a:ea typeface="黑体" panose="02010609060101010101" charset="-122"/>
              </a:rPr>
              <a:t>力做功</a:t>
            </a:r>
            <a:r>
              <a:rPr lang="en-US" sz="2400" dirty="0">
                <a:latin typeface="Times New Roman" panose="02020603050405020304" pitchFamily="18" charset="0"/>
                <a:cs typeface="仿宋_GB2312" charset="0"/>
              </a:rPr>
              <a:t>[2019.20(3)</a:t>
            </a:r>
            <a:r>
              <a:rPr lang="zh-CN" sz="2400" dirty="0">
                <a:cs typeface="仿宋_GB2312" charset="0"/>
              </a:rPr>
              <a:t>，</a:t>
            </a:r>
            <a:r>
              <a:rPr lang="en-US" sz="2400" dirty="0">
                <a:latin typeface="Times New Roman" panose="02020603050405020304" pitchFamily="18" charset="0"/>
                <a:cs typeface="仿宋_GB2312" charset="0"/>
              </a:rPr>
              <a:t>2015.21(2)]</a:t>
            </a: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sz="2000" dirty="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000" dirty="0">
                <a:cs typeface="楷体_GB2312" charset="0"/>
              </a:rPr>
              <a:t>备用卷</a:t>
            </a:r>
            <a:r>
              <a:rPr lang="en-US" sz="2000" dirty="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000" dirty="0">
                <a:cs typeface="楷体_GB2312" charset="0"/>
              </a:rPr>
              <a:t>题</a:t>
            </a:r>
            <a:r>
              <a:rPr lang="en-US" sz="2000" dirty="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000" dirty="0">
                <a:cs typeface="楷体_GB2312" charset="0"/>
              </a:rPr>
              <a:t>分</a:t>
            </a:r>
            <a:r>
              <a:rPr lang="en-US" sz="2000" dirty="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000" dirty="0">
                <a:ea typeface="宋体" panose="02010600030101010101" pitchFamily="2" charset="-122"/>
              </a:rPr>
              <a:t>如图是一款备受青年人喜爱的双轮电动平衡车，已知该车重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200 N</a:t>
            </a:r>
            <a:r>
              <a:rPr lang="zh-CN" sz="2000" dirty="0">
                <a:ea typeface="宋体" panose="02010600030101010101" pitchFamily="2" charset="-122"/>
              </a:rPr>
              <a:t>，设计的最大行驶速度为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5 m/s.</a:t>
            </a:r>
            <a:r>
              <a:rPr lang="zh-CN" sz="2000" dirty="0">
                <a:ea typeface="宋体" panose="02010600030101010101" pitchFamily="2" charset="-122"/>
              </a:rPr>
              <a:t>试问：</a:t>
            </a:r>
            <a:endParaRPr 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000" dirty="0">
                <a:ea typeface="宋体" panose="02010600030101010101" pitchFamily="2" charset="-122"/>
              </a:rPr>
              <a:t>该电动平衡车水平行驶时，电动机将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000" dirty="0">
                <a:ea typeface="宋体" panose="02010600030101010101" pitchFamily="2" charset="-122"/>
              </a:rPr>
              <a:t>能转为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000" dirty="0">
                <a:ea typeface="宋体" panose="02010600030101010101" pitchFamily="2" charset="-122"/>
              </a:rPr>
              <a:t>能．</a:t>
            </a:r>
            <a:endParaRPr 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000" dirty="0">
                <a:ea typeface="宋体" panose="02010600030101010101" pitchFamily="2" charset="-122"/>
              </a:rPr>
              <a:t>体重为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600 N</a:t>
            </a:r>
            <a:r>
              <a:rPr lang="zh-CN" sz="2000" dirty="0">
                <a:ea typeface="宋体" panose="02010600030101010101" pitchFamily="2" charset="-122"/>
              </a:rPr>
              <a:t>的小强站在车上，轮胎与水平地面的总接触面积为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40 cm</a:t>
            </a:r>
            <a:r>
              <a:rPr lang="en-US" sz="20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000" dirty="0" smtClean="0">
                <a:ea typeface="宋体" panose="02010600030101010101" pitchFamily="2" charset="-122"/>
              </a:rPr>
              <a:t>，</a:t>
            </a:r>
            <a:endParaRPr lang="en-US" altLang="zh-CN" sz="2000" dirty="0" smtClean="0">
              <a:ea typeface="宋体" panose="02010600030101010101" pitchFamily="2" charset="-122"/>
            </a:endParaRPr>
          </a:p>
          <a:p>
            <a:r>
              <a:rPr lang="zh-CN" sz="2000" dirty="0" smtClean="0">
                <a:ea typeface="宋体" panose="02010600030101010101" pitchFamily="2" charset="-122"/>
              </a:rPr>
              <a:t>则</a:t>
            </a:r>
            <a:r>
              <a:rPr lang="zh-CN" sz="2000" dirty="0">
                <a:ea typeface="宋体" panose="02010600030101010101" pitchFamily="2" charset="-122"/>
              </a:rPr>
              <a:t>车对地面的压强为多少？</a:t>
            </a:r>
            <a:endParaRPr 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000" dirty="0">
                <a:ea typeface="宋体" panose="02010600030101010101" pitchFamily="2" charset="-122"/>
              </a:rPr>
              <a:t>在水平路面上，当车以最大速度</a:t>
            </a:r>
            <a:r>
              <a:rPr lang="zh-CN" sz="2000" dirty="0">
                <a:solidFill>
                  <a:srgbClr val="FF0000"/>
                </a:solidFill>
                <a:ea typeface="宋体" panose="02010600030101010101" pitchFamily="2" charset="-122"/>
              </a:rPr>
              <a:t>匀速行</a:t>
            </a:r>
            <a:r>
              <a:rPr lang="zh-CN" sz="2000" dirty="0" smtClean="0">
                <a:solidFill>
                  <a:srgbClr val="FF0000"/>
                </a:solidFill>
                <a:ea typeface="宋体" panose="02010600030101010101" pitchFamily="2" charset="-122"/>
              </a:rPr>
              <a:t>驶</a:t>
            </a:r>
            <a:r>
              <a:rPr lang="en-US" sz="2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24 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km</a:t>
            </a:r>
            <a:r>
              <a:rPr lang="zh-CN" sz="2000" dirty="0">
                <a:ea typeface="宋体" panose="02010600030101010101" pitchFamily="2" charset="-122"/>
              </a:rPr>
              <a:t>时，所受阻力恒为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25 N</a:t>
            </a:r>
            <a:r>
              <a:rPr lang="zh-CN" sz="2000" dirty="0" smtClean="0">
                <a:ea typeface="宋体" panose="02010600030101010101" pitchFamily="2" charset="-122"/>
              </a:rPr>
              <a:t>，</a:t>
            </a:r>
            <a:endParaRPr lang="en-US" altLang="zh-CN" sz="2000" dirty="0" smtClean="0">
              <a:ea typeface="宋体" panose="02010600030101010101" pitchFamily="2" charset="-122"/>
            </a:endParaRPr>
          </a:p>
          <a:p>
            <a:r>
              <a:rPr lang="zh-CN" sz="2000" dirty="0" smtClean="0">
                <a:ea typeface="宋体" panose="02010600030101010101" pitchFamily="2" charset="-122"/>
              </a:rPr>
              <a:t>则</a:t>
            </a:r>
            <a:r>
              <a:rPr lang="zh-CN" sz="2000" dirty="0">
                <a:ea typeface="宋体" panose="02010600030101010101" pitchFamily="2" charset="-122"/>
              </a:rPr>
              <a:t>车行驶的</a:t>
            </a:r>
            <a:r>
              <a:rPr lang="zh-CN" sz="2000" dirty="0" smtClean="0">
                <a:ea typeface="宋体" panose="02010600030101010101" pitchFamily="2" charset="-122"/>
              </a:rPr>
              <a:t>时间</a:t>
            </a:r>
            <a:r>
              <a:rPr lang="zh-CN" sz="2000" dirty="0">
                <a:ea typeface="宋体" panose="02010600030101010101" pitchFamily="2" charset="-122"/>
              </a:rPr>
              <a:t>和功率分别为多少？</a:t>
            </a:r>
            <a:endParaRPr lang="zh-CN" altLang="en-US" sz="20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9695156" y="1917021"/>
            <a:ext cx="1566503" cy="1937452"/>
            <a:chOff x="5159219" y="4181377"/>
            <a:chExt cx="1572985" cy="2018716"/>
          </a:xfrm>
        </p:grpSpPr>
        <p:pic>
          <p:nvPicPr>
            <p:cNvPr id="2" name="图片 -2147482124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4167"/>
            <a:stretch>
              <a:fillRect/>
            </a:stretch>
          </p:blipFill>
          <p:spPr>
            <a:xfrm>
              <a:off x="5159219" y="4181377"/>
              <a:ext cx="1572985" cy="1725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5448408" y="5831793"/>
              <a:ext cx="1158240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1800" dirty="0">
                  <a:latin typeface="Times New Roman" panose="02020603050405020304" pitchFamily="18" charset="0"/>
                  <a:cs typeface="楷体_GB2312" charset="0"/>
                </a:rPr>
                <a:t> </a:t>
              </a:r>
              <a:r>
                <a:rPr lang="zh-CN" sz="1800" dirty="0">
                  <a:cs typeface="楷体_GB2312" charset="0"/>
                </a:rPr>
                <a:t>第</a:t>
              </a:r>
              <a:r>
                <a:rPr lang="en-US" sz="1800" dirty="0">
                  <a:latin typeface="Times New Roman" panose="02020603050405020304" pitchFamily="18" charset="0"/>
                  <a:cs typeface="楷体_GB2312" charset="0"/>
                </a:rPr>
                <a:t>8</a:t>
              </a:r>
              <a:r>
                <a:rPr lang="zh-CN" sz="1800" dirty="0">
                  <a:cs typeface="楷体_GB2312" charset="0"/>
                </a:rPr>
                <a:t>题图</a:t>
              </a:r>
              <a:endParaRPr lang="zh-CN" altLang="en-US" sz="1800" dirty="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996773" y="1888640"/>
            <a:ext cx="631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电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657945" y="1888640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80232" y="3429000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解</a:t>
            </a:r>
            <a:r>
              <a:rPr lang="zh-CN" altLang="en-US" sz="2800" b="1" dirty="0" smtClean="0"/>
              <a:t>：</a:t>
            </a:r>
            <a:endParaRPr lang="zh-CN" altLang="en-US" sz="28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8975166" y="5300974"/>
            <a:ext cx="122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方法</a:t>
            </a:r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pic>
        <p:nvPicPr>
          <p:cNvPr id="13" name="图片 12" descr="图片2.png"/>
          <p:cNvPicPr>
            <a:picLocks noChangeAspect="1"/>
          </p:cNvPicPr>
          <p:nvPr/>
        </p:nvPicPr>
        <p:blipFill>
          <a:blip r:embed="rId3" cstate="print"/>
          <a:srcRect b="85714"/>
          <a:stretch>
            <a:fillRect/>
          </a:stretch>
        </p:blipFill>
        <p:spPr>
          <a:xfrm>
            <a:off x="1559269" y="3716996"/>
            <a:ext cx="8883089" cy="359995"/>
          </a:xfrm>
          <a:prstGeom prst="rect">
            <a:avLst/>
          </a:prstGeom>
        </p:spPr>
      </p:pic>
      <p:pic>
        <p:nvPicPr>
          <p:cNvPr id="15" name="图片 14" descr="图片2.png"/>
          <p:cNvPicPr>
            <a:picLocks noChangeAspect="1"/>
          </p:cNvPicPr>
          <p:nvPr/>
        </p:nvPicPr>
        <p:blipFill>
          <a:blip r:embed="rId3" cstate="print"/>
          <a:srcRect t="11429" b="65714"/>
          <a:stretch>
            <a:fillRect/>
          </a:stretch>
        </p:blipFill>
        <p:spPr>
          <a:xfrm>
            <a:off x="1559269" y="4004992"/>
            <a:ext cx="8883089" cy="575992"/>
          </a:xfrm>
          <a:prstGeom prst="rect">
            <a:avLst/>
          </a:prstGeom>
        </p:spPr>
      </p:pic>
      <p:pic>
        <p:nvPicPr>
          <p:cNvPr id="16" name="图片 15" descr="图片2.png"/>
          <p:cNvPicPr>
            <a:picLocks noChangeAspect="1"/>
          </p:cNvPicPr>
          <p:nvPr/>
        </p:nvPicPr>
        <p:blipFill>
          <a:blip r:embed="rId3" cstate="print"/>
          <a:srcRect t="34286" b="51428"/>
          <a:stretch>
            <a:fillRect/>
          </a:stretch>
        </p:blipFill>
        <p:spPr>
          <a:xfrm>
            <a:off x="1559269" y="4580984"/>
            <a:ext cx="8883089" cy="359995"/>
          </a:xfrm>
          <a:prstGeom prst="rect">
            <a:avLst/>
          </a:prstGeom>
        </p:spPr>
      </p:pic>
      <p:pic>
        <p:nvPicPr>
          <p:cNvPr id="17" name="图片 16" descr="图片2.png"/>
          <p:cNvPicPr>
            <a:picLocks noChangeAspect="1"/>
          </p:cNvPicPr>
          <p:nvPr/>
        </p:nvPicPr>
        <p:blipFill>
          <a:blip r:embed="rId3" cstate="print"/>
          <a:srcRect t="48571" b="34286"/>
          <a:stretch>
            <a:fillRect/>
          </a:stretch>
        </p:blipFill>
        <p:spPr>
          <a:xfrm>
            <a:off x="1559269" y="4940979"/>
            <a:ext cx="8883089" cy="431994"/>
          </a:xfrm>
          <a:prstGeom prst="rect">
            <a:avLst/>
          </a:prstGeom>
        </p:spPr>
      </p:pic>
      <p:pic>
        <p:nvPicPr>
          <p:cNvPr id="18" name="图片 17" descr="图片2.png"/>
          <p:cNvPicPr>
            <a:picLocks noChangeAspect="1"/>
          </p:cNvPicPr>
          <p:nvPr/>
        </p:nvPicPr>
        <p:blipFill>
          <a:blip r:embed="rId3" cstate="print"/>
          <a:srcRect t="65714" b="20000"/>
          <a:stretch>
            <a:fillRect/>
          </a:stretch>
        </p:blipFill>
        <p:spPr>
          <a:xfrm>
            <a:off x="1559269" y="5372973"/>
            <a:ext cx="8883089" cy="359995"/>
          </a:xfrm>
          <a:prstGeom prst="rect">
            <a:avLst/>
          </a:prstGeom>
        </p:spPr>
      </p:pic>
      <p:pic>
        <p:nvPicPr>
          <p:cNvPr id="19" name="图片 18" descr="图片2.png"/>
          <p:cNvPicPr>
            <a:picLocks noChangeAspect="1"/>
          </p:cNvPicPr>
          <p:nvPr/>
        </p:nvPicPr>
        <p:blipFill>
          <a:blip r:embed="rId3" cstate="print"/>
          <a:srcRect t="80000"/>
          <a:stretch>
            <a:fillRect/>
          </a:stretch>
        </p:blipFill>
        <p:spPr>
          <a:xfrm>
            <a:off x="1559269" y="5732968"/>
            <a:ext cx="8883089" cy="503993"/>
          </a:xfrm>
          <a:prstGeom prst="rect">
            <a:avLst/>
          </a:prstGeom>
        </p:spPr>
      </p:pic>
      <p:sp>
        <p:nvSpPr>
          <p:cNvPr id="20" name="文本框 6"/>
          <p:cNvSpPr txBox="1"/>
          <p:nvPr/>
        </p:nvSpPr>
        <p:spPr>
          <a:xfrm>
            <a:off x="8975166" y="5281747"/>
            <a:ext cx="122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方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法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2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pic>
        <p:nvPicPr>
          <p:cNvPr id="21" name="图片 20" descr="图片3.png"/>
          <p:cNvPicPr>
            <a:picLocks noChangeAspect="1"/>
          </p:cNvPicPr>
          <p:nvPr/>
        </p:nvPicPr>
        <p:blipFill>
          <a:blip r:embed="rId4" cstate="print"/>
          <a:srcRect b="71429"/>
          <a:stretch>
            <a:fillRect/>
          </a:stretch>
        </p:blipFill>
        <p:spPr>
          <a:xfrm>
            <a:off x="1487270" y="3644997"/>
            <a:ext cx="6767906" cy="431994"/>
          </a:xfrm>
          <a:prstGeom prst="rect">
            <a:avLst/>
          </a:prstGeom>
        </p:spPr>
      </p:pic>
      <p:pic>
        <p:nvPicPr>
          <p:cNvPr id="22" name="图片 21" descr="图片3.png"/>
          <p:cNvPicPr>
            <a:picLocks noChangeAspect="1"/>
          </p:cNvPicPr>
          <p:nvPr/>
        </p:nvPicPr>
        <p:blipFill>
          <a:blip r:embed="rId4" cstate="print"/>
          <a:srcRect t="28571" b="33334"/>
          <a:stretch>
            <a:fillRect/>
          </a:stretch>
        </p:blipFill>
        <p:spPr>
          <a:xfrm>
            <a:off x="1487270" y="4220989"/>
            <a:ext cx="6767906" cy="575992"/>
          </a:xfrm>
          <a:prstGeom prst="rect">
            <a:avLst/>
          </a:prstGeom>
        </p:spPr>
      </p:pic>
      <p:pic>
        <p:nvPicPr>
          <p:cNvPr id="24" name="图片 23" descr="图片3.png"/>
          <p:cNvPicPr>
            <a:picLocks noChangeAspect="1"/>
          </p:cNvPicPr>
          <p:nvPr/>
        </p:nvPicPr>
        <p:blipFill>
          <a:blip r:embed="rId5" cstate="print"/>
          <a:srcRect t="62497"/>
          <a:stretch>
            <a:fillRect/>
          </a:stretch>
        </p:blipFill>
        <p:spPr>
          <a:xfrm>
            <a:off x="1487270" y="4868980"/>
            <a:ext cx="6407911" cy="6210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2680" y="1888490"/>
            <a:ext cx="3390900" cy="22752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9445" y="2778760"/>
            <a:ext cx="5355590" cy="528955"/>
            <a:chOff x="894" y="3246"/>
            <a:chExt cx="8434" cy="833"/>
          </a:xfrm>
        </p:grpSpPr>
        <p:sp>
          <p:nvSpPr>
            <p:cNvPr id="20481" name="文本框 4"/>
            <p:cNvSpPr txBox="1"/>
            <p:nvPr/>
          </p:nvSpPr>
          <p:spPr>
            <a:xfrm>
              <a:off x="7011" y="3257"/>
              <a:ext cx="231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dirty="0"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功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(必考)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0"/>
              <a:chOff x="6686" y="8865"/>
              <a:chExt cx="2836" cy="875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8442" name="文本框 10"/>
          <p:cNvSpPr txBox="1"/>
          <p:nvPr/>
        </p:nvSpPr>
        <p:spPr>
          <a:xfrm>
            <a:off x="4015858" y="1090295"/>
            <a:ext cx="3924854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endParaRPr lang="zh-CN" altLang="en-US" sz="36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5918" y="1928802"/>
            <a:ext cx="19094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sz="2800" dirty="0">
                <a:ea typeface="黑体" panose="02010609060101010101" charset="-122"/>
              </a:rPr>
              <a:t>考点梳理</a:t>
            </a:r>
            <a:endParaRPr lang="zh-CN" sz="2800" dirty="0"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1190" y="3275965"/>
            <a:ext cx="1119949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sz="2400" dirty="0">
                <a:ea typeface="黑体" panose="02010609060101010101" charset="-122"/>
              </a:rPr>
              <a:t>力学中的功</a:t>
            </a:r>
            <a:endParaRPr 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sz="2400" dirty="0">
                <a:ea typeface="黑体" panose="02010609060101010101" charset="-122"/>
              </a:rPr>
              <a:t>定义：</a:t>
            </a:r>
            <a:r>
              <a:rPr lang="zh-CN" sz="2400" dirty="0">
                <a:ea typeface="宋体" panose="02010600030101010101" pitchFamily="2" charset="-122"/>
              </a:rPr>
              <a:t>物体在力的作用下，沿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 dirty="0">
                <a:ea typeface="宋体" panose="02010600030101010101" pitchFamily="2" charset="-122"/>
              </a:rPr>
              <a:t>移动了一段距离，就说这个力对物体做了功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sz="2400" dirty="0">
                <a:ea typeface="黑体" panose="02010609060101010101" charset="-122"/>
              </a:rPr>
              <a:t>做功的两个必要因素：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zh-CN" sz="2400" dirty="0">
                <a:ea typeface="宋体" panose="02010600030101010101" pitchFamily="2" charset="-122"/>
              </a:rPr>
              <a:t>、</a:t>
            </a:r>
            <a:endParaRPr lang="zh-CN" sz="24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__________________________________.</a:t>
            </a:r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5309388" y="3786190"/>
            <a:ext cx="1562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力的方向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237818" y="4429132"/>
            <a:ext cx="2750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有力作用在物体上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08794" y="5000636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物体在力的方向上移动了一段距离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79170" y="2070100"/>
            <a:ext cx="1041209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(3)</a:t>
            </a:r>
            <a:r>
              <a:rPr lang="zh-CN" sz="2400" dirty="0">
                <a:ea typeface="黑体" panose="02010609060101010101" charset="-122"/>
              </a:rPr>
              <a:t>不做功的三种情况：</a:t>
            </a:r>
            <a:endParaRPr lang="zh-CN" sz="2400" dirty="0">
              <a:ea typeface="黑体" panose="02010609060101010101" charset="-122"/>
            </a:endParaRPr>
          </a:p>
          <a:p>
            <a:r>
              <a:rPr lang="zh-CN" sz="2400" dirty="0">
                <a:ea typeface="黑体" panose="02010609060101010101" charset="-122"/>
              </a:rPr>
              <a:t>有力</a:t>
            </a:r>
            <a:r>
              <a:rPr lang="en-US" sz="2400" i="1" dirty="0"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r>
              <a:rPr lang="zh-CN" sz="2400" dirty="0">
                <a:ea typeface="黑体" panose="02010609060101010101" charset="-122"/>
              </a:rPr>
              <a:t>无距离</a:t>
            </a:r>
            <a:r>
              <a:rPr lang="en-US" sz="2400" i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zh-CN" sz="2400" dirty="0">
                <a:ea typeface="黑体" panose="02010609060101010101" charset="-122"/>
              </a:rPr>
              <a:t>：</a:t>
            </a:r>
            <a:r>
              <a:rPr lang="zh-CN" sz="2400" dirty="0">
                <a:ea typeface="宋体" panose="02010600030101010101" pitchFamily="2" charset="-122"/>
              </a:rPr>
              <a:t>如推石头没推动，人对石头不做功</a:t>
            </a:r>
            <a:r>
              <a:rPr lang="zh-CN" sz="2400" dirty="0" smtClean="0">
                <a:ea typeface="宋体" panose="02010600030101010101" pitchFamily="2" charset="-122"/>
              </a:rPr>
              <a:t>．</a:t>
            </a:r>
            <a:r>
              <a:rPr lang="en-US" altLang="zh-CN" sz="2400" dirty="0" smtClean="0">
                <a:solidFill>
                  <a:srgbClr val="FF0000"/>
                </a:solidFill>
                <a:ea typeface="宋体" panose="02010600030101010101" pitchFamily="2" charset="-122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ea typeface="宋体" panose="02010600030101010101" pitchFamily="2" charset="-122"/>
              </a:rPr>
              <a:t>徒劳无功</a:t>
            </a:r>
            <a:r>
              <a:rPr lang="en-US" altLang="zh-CN" sz="2400" dirty="0" smtClean="0">
                <a:solidFill>
                  <a:srgbClr val="FF0000"/>
                </a:solidFill>
                <a:ea typeface="宋体" panose="02010600030101010101" pitchFamily="2" charset="-122"/>
              </a:rPr>
              <a:t>)</a:t>
            </a:r>
            <a:endParaRPr lang="en-US" altLang="zh-CN" sz="2400" dirty="0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endParaRPr lang="zh-CN" sz="2400" dirty="0">
              <a:ea typeface="黑体" panose="02010609060101010101" charset="-122"/>
            </a:endParaRPr>
          </a:p>
          <a:p>
            <a:r>
              <a:rPr lang="zh-CN" sz="2400" dirty="0">
                <a:ea typeface="黑体" panose="02010609060101010101" charset="-122"/>
              </a:rPr>
              <a:t>无力</a:t>
            </a:r>
            <a:r>
              <a:rPr lang="en-US" sz="2400" i="1" dirty="0"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r>
              <a:rPr lang="zh-CN" sz="2400" dirty="0">
                <a:ea typeface="黑体" panose="02010609060101010101" charset="-122"/>
              </a:rPr>
              <a:t>有距离</a:t>
            </a:r>
            <a:r>
              <a:rPr lang="en-US" sz="2400" i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zh-CN" sz="2400" dirty="0">
                <a:ea typeface="黑体" panose="02010609060101010101" charset="-122"/>
              </a:rPr>
              <a:t>：</a:t>
            </a:r>
            <a:r>
              <a:rPr lang="zh-CN" sz="2400" dirty="0">
                <a:ea typeface="宋体" panose="02010600030101010101" pitchFamily="2" charset="-122"/>
              </a:rPr>
              <a:t>如正在空中飞行的足球，人对足球不做功</a:t>
            </a:r>
            <a:r>
              <a:rPr lang="zh-CN" sz="2400" dirty="0" smtClean="0">
                <a:solidFill>
                  <a:srgbClr val="FF0000"/>
                </a:solidFill>
                <a:ea typeface="宋体" panose="02010600030101010101" pitchFamily="2" charset="-122"/>
              </a:rPr>
              <a:t>．</a:t>
            </a:r>
            <a:r>
              <a:rPr lang="zh-CN" altLang="en-US" sz="2400" dirty="0" smtClean="0">
                <a:solidFill>
                  <a:srgbClr val="FF0000"/>
                </a:solidFill>
                <a:ea typeface="宋体" panose="02010600030101010101" pitchFamily="2" charset="-122"/>
              </a:rPr>
              <a:t>（不劳无功）</a:t>
            </a:r>
            <a:endParaRPr lang="en-US" altLang="zh-CN" sz="2400" dirty="0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endParaRPr lang="zh-CN" sz="2400" dirty="0">
              <a:ea typeface="黑体" panose="02010609060101010101" charset="-122"/>
            </a:endParaRPr>
          </a:p>
          <a:p>
            <a:r>
              <a:rPr lang="zh-CN" sz="2400" dirty="0">
                <a:ea typeface="黑体" panose="02010609060101010101" charset="-122"/>
              </a:rPr>
              <a:t>有力</a:t>
            </a:r>
            <a:r>
              <a:rPr lang="en-US" sz="2400" i="1" dirty="0"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r>
              <a:rPr lang="zh-CN" sz="2400" dirty="0">
                <a:ea typeface="黑体" panose="02010609060101010101" charset="-122"/>
              </a:rPr>
              <a:t>也有距离</a:t>
            </a:r>
            <a:r>
              <a:rPr lang="en-US" sz="2400" i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zh-CN" sz="2400" dirty="0">
                <a:ea typeface="黑体" panose="02010609060101010101" charset="-122"/>
              </a:rPr>
              <a:t>，但</a:t>
            </a:r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ea typeface="黑体" panose="02010609060101010101" charset="-122"/>
              </a:rPr>
              <a:t>F</a:t>
            </a:r>
            <a:r>
              <a:rPr lang="zh-CN" sz="2400" dirty="0">
                <a:ea typeface="黑体" panose="02010609060101010101" charset="-122"/>
              </a:rPr>
              <a:t>方向与</a:t>
            </a:r>
            <a:r>
              <a:rPr lang="en-US" sz="2400" i="1" dirty="0">
                <a:latin typeface="Times New Roman" panose="02020603050405020304" pitchFamily="18" charset="0"/>
                <a:ea typeface="黑体" panose="02010609060101010101" charset="-122"/>
              </a:rPr>
              <a:t>s</a:t>
            </a:r>
            <a:r>
              <a:rPr lang="zh-CN" sz="2400" dirty="0">
                <a:ea typeface="黑体" panose="02010609060101010101" charset="-122"/>
              </a:rPr>
              <a:t>方向垂直：</a:t>
            </a:r>
            <a:r>
              <a:rPr lang="zh-CN" sz="2400" dirty="0">
                <a:ea typeface="宋体" panose="02010600030101010101" pitchFamily="2" charset="-122"/>
              </a:rPr>
              <a:t>如人提着水桶在水平路面上行走，人对水桶没有做功．</a:t>
            </a:r>
            <a:r>
              <a:rPr lang="en-US" sz="2400" dirty="0">
                <a:latin typeface="Times New Roman" panose="02020603050405020304" pitchFamily="18" charset="0"/>
                <a:cs typeface="仿宋_GB2312" charset="0"/>
              </a:rPr>
              <a:t>[2018.13D</a:t>
            </a:r>
            <a:r>
              <a:rPr lang="en-US" sz="2400" dirty="0" smtClean="0">
                <a:latin typeface="Times New Roman" panose="02020603050405020304" pitchFamily="18" charset="0"/>
                <a:cs typeface="仿宋_GB2312" charset="0"/>
              </a:rPr>
              <a:t>]    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仿宋_GB2312" charset="0"/>
              </a:rPr>
              <a:t>（垂直无功）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87095" y="1097915"/>
            <a:ext cx="106743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功的计算</a:t>
            </a:r>
            <a:endParaRPr 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(1)</a:t>
            </a:r>
            <a:r>
              <a:rPr lang="zh-CN" sz="2400" dirty="0">
                <a:ea typeface="黑体" panose="02010609060101010101" charset="-122"/>
              </a:rPr>
              <a:t>定义：</a:t>
            </a:r>
            <a:r>
              <a:rPr lang="zh-CN" sz="2400" dirty="0">
                <a:ea typeface="宋体" panose="02010600030101010101" pitchFamily="2" charset="-122"/>
              </a:rPr>
              <a:t>力学中，功等于力与物体在力的方向上移动距离的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________. </a:t>
            </a:r>
            <a:endParaRPr 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(2)</a:t>
            </a:r>
            <a:r>
              <a:rPr lang="zh-CN" sz="2400" dirty="0">
                <a:ea typeface="黑体" panose="02010609060101010101" charset="-122"/>
              </a:rPr>
              <a:t>公式</a:t>
            </a:r>
            <a:r>
              <a:rPr lang="en-US" sz="2400" dirty="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2400" dirty="0">
                <a:cs typeface="仿宋_GB2312" charset="0"/>
              </a:rPr>
              <a:t>必考</a:t>
            </a:r>
            <a:r>
              <a:rPr lang="en-US" sz="2400" dirty="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 dirty="0"/>
          </a:p>
        </p:txBody>
      </p:sp>
      <p:pic>
        <p:nvPicPr>
          <p:cNvPr id="8" name="图片 1012"/>
          <p:cNvPicPr>
            <a:picLocks noChangeAspect="1"/>
          </p:cNvPicPr>
          <p:nvPr/>
        </p:nvPicPr>
        <p:blipFill>
          <a:blip r:embed="rId1" r:link="rId2" cstate="print"/>
          <a:stretch>
            <a:fillRect/>
          </a:stretch>
        </p:blipFill>
        <p:spPr>
          <a:xfrm>
            <a:off x="4140835" y="2851150"/>
            <a:ext cx="3279775" cy="13811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958850" y="4615815"/>
            <a:ext cx="96742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 dirty="0">
                <a:ea typeface="黑体" panose="02010609060101010101" charset="-122"/>
              </a:rPr>
              <a:t>变式：</a:t>
            </a:r>
            <a:r>
              <a:rPr lang="zh-CN" sz="2400" dirty="0">
                <a:ea typeface="宋体" panose="02010600030101010101" pitchFamily="2" charset="-122"/>
              </a:rPr>
              <a:t>求力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dirty="0">
                <a:ea typeface="宋体" panose="02010600030101010101" pitchFamily="2" charset="-122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dirty="0">
                <a:ea typeface="宋体" panose="02010600030101010101" pitchFamily="2" charset="-122"/>
              </a:rPr>
              <a:t>；求距离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dirty="0">
                <a:ea typeface="宋体" panose="02010600030101010101" pitchFamily="2" charset="-122"/>
              </a:rPr>
              <a:t>＝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dirty="0" smtClean="0">
                <a:ea typeface="宋体" panose="02010600030101010101" pitchFamily="2" charset="-122"/>
              </a:rPr>
              <a:t>．</a:t>
            </a:r>
            <a:endParaRPr lang="en-US" sz="2400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(3)</a:t>
            </a:r>
            <a:r>
              <a:rPr lang="zh-CN" sz="2400" dirty="0">
                <a:ea typeface="黑体" panose="02010609060101010101" charset="-122"/>
              </a:rPr>
              <a:t>单位及换算：</a:t>
            </a:r>
            <a:r>
              <a:rPr lang="zh-CN" sz="2400" dirty="0">
                <a:ea typeface="宋体" panose="02010600030101010101" pitchFamily="2" charset="-122"/>
              </a:rPr>
              <a:t>功的单位是焦耳，符号为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sz="2400" dirty="0">
                <a:ea typeface="宋体" panose="02010600030101010101" pitchFamily="2" charset="-122"/>
              </a:rPr>
              <a:t>，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 J</a:t>
            </a:r>
            <a:r>
              <a:rPr lang="zh-CN" sz="2400" dirty="0">
                <a:ea typeface="宋体" panose="02010600030101010101" pitchFamily="2" charset="-122"/>
              </a:rPr>
              <a:t>＝ 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en-US" sz="24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N·m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9095602" y="1571612"/>
            <a:ext cx="883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乘积</a:t>
            </a:r>
            <a:endParaRPr lang="zh-CN" altLang="en-US" dirty="0"/>
          </a:p>
        </p:txBody>
      </p:sp>
      <p:graphicFrame>
        <p:nvGraphicFramePr>
          <p:cNvPr id="2" name="对象 1"/>
          <p:cNvGraphicFramePr/>
          <p:nvPr/>
        </p:nvGraphicFramePr>
        <p:xfrm>
          <a:off x="3319780" y="4450715"/>
          <a:ext cx="332740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4876800" imgH="9448800" progId="Equation.DSMT4">
                  <p:embed/>
                </p:oleObj>
              </mc:Choice>
              <mc:Fallback>
                <p:oleObj name="" r:id="rId3" imgW="4876800" imgH="9448800" progId="Equation.DSMT4">
                  <p:embed/>
                  <p:pic>
                    <p:nvPicPr>
                      <p:cNvPr id="0" name="图片 1024" descr="image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9780" y="4450715"/>
                        <a:ext cx="332740" cy="7404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6023928" y="4511993"/>
          <a:ext cx="286385" cy="617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5" imgW="4876800" imgH="9448800" progId="Equation.DSMT4">
                  <p:embed/>
                </p:oleObj>
              </mc:Choice>
              <mc:Fallback>
                <p:oleObj name="" r:id="rId5" imgW="4876800" imgH="9448800" progId="Equation.DSMT4">
                  <p:embed/>
                  <p:pic>
                    <p:nvPicPr>
                      <p:cNvPr id="0" name="图片 1025" descr="image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23928" y="4511993"/>
                        <a:ext cx="286385" cy="61785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45895" y="2184400"/>
            <a:ext cx="9428480" cy="3030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41730" y="1630680"/>
            <a:ext cx="3844290" cy="521970"/>
            <a:chOff x="894" y="3246"/>
            <a:chExt cx="6054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305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 dirty="0">
                  <a:latin typeface="黑体" panose="02010609060101010101" charset="-122"/>
                  <a:ea typeface="黑体" panose="02010609060101010101" charset="-122"/>
                  <a:cs typeface="Times New Roman" panose="02020603050405020304" pitchFamily="18" charset="0"/>
                </a:rPr>
                <a:t>功率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必考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87425" y="2439670"/>
            <a:ext cx="1028128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zh-CN" altLang="zh-CN" sz="2400" dirty="0" smtClean="0">
                <a:ea typeface="黑体" panose="02010609060101010101" charset="-122"/>
              </a:rPr>
              <a:t>物</a:t>
            </a:r>
            <a:r>
              <a:rPr lang="zh-CN" altLang="zh-CN" sz="2400" dirty="0" smtClean="0">
                <a:latin typeface="Times New Roman" panose="02020603050405020304" pitchFamily="18" charset="0"/>
                <a:ea typeface="黑体" panose="02010609060101010101" charset="-122"/>
              </a:rPr>
              <a:t>理意义：</a:t>
            </a:r>
            <a:r>
              <a:rPr lang="zh-CN" altLang="zh-CN" sz="2400" dirty="0" smtClean="0"/>
              <a:t>表示</a:t>
            </a:r>
            <a:r>
              <a:rPr lang="en-US" altLang="zh-CN" sz="2400" dirty="0" smtClean="0">
                <a:latin typeface="Times New Roman" panose="02020603050405020304" pitchFamily="18" charset="0"/>
              </a:rPr>
              <a:t>__</a:t>
            </a:r>
            <a:r>
              <a:rPr lang="zh-CN" altLang="en-US" sz="2400" dirty="0" smtClean="0">
                <a:latin typeface="Times New Roman" panose="02020603050405020304" pitchFamily="18" charset="0"/>
              </a:rPr>
              <a:t>物体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做功快慢</a:t>
            </a:r>
            <a:r>
              <a:rPr lang="en-US" altLang="zh-CN" sz="2400" dirty="0" smtClean="0">
                <a:latin typeface="Times New Roman" panose="02020603050405020304" pitchFamily="18" charset="0"/>
              </a:rPr>
              <a:t>____</a:t>
            </a:r>
            <a:r>
              <a:rPr lang="zh-CN" altLang="zh-CN" sz="2400" dirty="0" smtClean="0"/>
              <a:t>的物理量</a:t>
            </a:r>
            <a:r>
              <a:rPr lang="en-US" altLang="zh-CN" sz="2400" dirty="0" smtClean="0">
                <a:latin typeface="Times New Roman" panose="02020603050405020304" pitchFamily="18" charset="0"/>
              </a:rPr>
              <a:t>. </a:t>
            </a:r>
            <a:endParaRPr lang="en-US" altLang="zh-CN" sz="2400" dirty="0" smtClean="0">
              <a:latin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</a:rPr>
              <a:t>               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注意：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做功快慢</a:t>
            </a:r>
            <a:r>
              <a:rPr lang="zh-CN" altLang="en-US" sz="2400" dirty="0" smtClean="0">
                <a:latin typeface="Times New Roman" panose="02020603050405020304" pitchFamily="18" charset="0"/>
              </a:rPr>
              <a:t>不等于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做功多少。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sz="2400" dirty="0">
                <a:latin typeface="Times New Roman" panose="02020603050405020304" pitchFamily="18" charset="0"/>
                <a:ea typeface="黑体" panose="02010609060101010101" charset="-122"/>
              </a:rPr>
              <a:t>. (1)</a:t>
            </a:r>
            <a:r>
              <a:rPr lang="zh-CN" sz="2400" dirty="0">
                <a:ea typeface="黑体" panose="02010609060101010101" charset="-122"/>
              </a:rPr>
              <a:t>定义：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dirty="0">
                <a:ea typeface="宋体" panose="02010600030101010101" pitchFamily="2" charset="-122"/>
              </a:rPr>
              <a:t>与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dirty="0">
                <a:ea typeface="宋体" panose="02010600030101010101" pitchFamily="2" charset="-122"/>
              </a:rPr>
              <a:t>之比叫做功率，它在数值上等于力在单位时间内所做的功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2809058" y="4000504"/>
            <a:ext cx="572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功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094942" y="4000504"/>
            <a:ext cx="883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26260" y="1550670"/>
            <a:ext cx="9772015" cy="3046095"/>
            <a:chOff x="2096" y="2205"/>
            <a:chExt cx="15389" cy="4797"/>
          </a:xfrm>
        </p:grpSpPr>
        <p:sp>
          <p:nvSpPr>
            <p:cNvPr id="100" name="文本框 99"/>
            <p:cNvSpPr txBox="1"/>
            <p:nvPr/>
          </p:nvSpPr>
          <p:spPr>
            <a:xfrm>
              <a:off x="2096" y="2205"/>
              <a:ext cx="15389" cy="47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sz="2400" dirty="0">
                  <a:latin typeface="Times New Roman" panose="02020603050405020304" pitchFamily="18" charset="0"/>
                </a:rPr>
                <a:t>2</a:t>
              </a:r>
              <a:r>
                <a:rPr lang="en-US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altLang="en-US" sz="2400" dirty="0">
                  <a:latin typeface="黑体" panose="02010609060101010101" charset="-122"/>
                  <a:ea typeface="黑体" panose="02010609060101010101" charset="-122"/>
                </a:rPr>
                <a:t>公式</a:t>
              </a:r>
              <a:r>
                <a:rPr lang="en-US" sz="2400" dirty="0">
                  <a:latin typeface="Times New Roman" panose="02020603050405020304" pitchFamily="18" charset="0"/>
                  <a:cs typeface="仿宋_GB2312" charset="0"/>
                </a:rPr>
                <a:t>(</a:t>
              </a:r>
              <a:r>
                <a:rPr lang="zh-CN" sz="2400" dirty="0">
                  <a:cs typeface="仿宋_GB2312" charset="0"/>
                </a:rPr>
                <a:t>必考</a:t>
              </a:r>
              <a:r>
                <a:rPr lang="en-US" sz="2400" dirty="0">
                  <a:latin typeface="Times New Roman" panose="02020603050405020304" pitchFamily="18" charset="0"/>
                  <a:cs typeface="仿宋_GB2312" charset="0"/>
                </a:rPr>
                <a:t>)</a:t>
              </a:r>
              <a:r>
                <a:rPr lang="zh-CN" sz="2400" dirty="0">
                  <a:ea typeface="宋体" panose="02010600030101010101" pitchFamily="2" charset="-122"/>
                </a:rPr>
                <a:t>：</a:t>
              </a:r>
              <a:r>
                <a:rPr lang="en-US" sz="24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 dirty="0">
                  <a:ea typeface="宋体" panose="02010600030101010101" pitchFamily="2" charset="-122"/>
                </a:rPr>
                <a:t>＝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endParaRPr 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endPara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latin typeface="Times New Roman" panose="02020603050405020304" pitchFamily="18" charset="0"/>
                <a:ea typeface="黑体" panose="02010609060101010101" charset="-122"/>
              </a:endParaRPr>
            </a:p>
            <a:p>
              <a:r>
                <a:rPr lang="en-US" sz="2400" dirty="0" smtClean="0">
                  <a:latin typeface="Times New Roman" panose="02020603050405020304" pitchFamily="18" charset="0"/>
                  <a:ea typeface="黑体" panose="02010609060101010101" charset="-122"/>
                </a:rPr>
                <a:t>(3)</a:t>
              </a:r>
              <a:r>
                <a:rPr lang="zh-CN" sz="2400" dirty="0">
                  <a:ea typeface="黑体" panose="02010609060101010101" charset="-122"/>
                </a:rPr>
                <a:t>单位及其换算：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 kW</a:t>
              </a:r>
              <a:r>
                <a:rPr lang="zh-CN" sz="2400" dirty="0">
                  <a:ea typeface="宋体" panose="02010600030101010101" pitchFamily="2" charset="-122"/>
                </a:rPr>
                <a:t>＝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________W</a:t>
              </a:r>
              <a:r>
                <a:rPr lang="zh-CN" sz="2400" dirty="0">
                  <a:ea typeface="宋体" panose="02010600030101010101" pitchFamily="2" charset="-122"/>
                </a:rPr>
                <a:t>，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 MW</a:t>
              </a:r>
              <a:r>
                <a:rPr lang="zh-CN" sz="2400" dirty="0">
                  <a:ea typeface="宋体" panose="02010600030101010101" pitchFamily="2" charset="-122"/>
                </a:rPr>
                <a:t>＝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W.</a:t>
              </a:r>
              <a:endParaRPr lang="zh-CN" altLang="en-US" sz="2400" dirty="0"/>
            </a:p>
          </p:txBody>
        </p:sp>
        <p:sp>
          <p:nvSpPr>
            <p:cNvPr id="45" name="左大括号 44"/>
            <p:cNvSpPr/>
            <p:nvPr/>
          </p:nvSpPr>
          <p:spPr>
            <a:xfrm>
              <a:off x="2625" y="3488"/>
              <a:ext cx="217" cy="2100"/>
            </a:xfrm>
            <a:prstGeom prst="leftBrace">
              <a:avLst>
                <a:gd name="adj1" fmla="val 8333"/>
                <a:gd name="adj2" fmla="val 48377"/>
              </a:avLst>
            </a:prstGeom>
            <a:ln w="22225"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fontAlgn="base"/>
              <a:endParaRPr lang="zh-CN" altLang="en-US" strike="noStrike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962" y="3150"/>
              <a:ext cx="4394" cy="2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2400" i="1" dirty="0">
                  <a:latin typeface="Times New Roman" panose="02020603050405020304" pitchFamily="18" charset="0"/>
                  <a:sym typeface="+mn-ea"/>
                </a:rPr>
                <a:t>W</a:t>
              </a:r>
              <a:r>
                <a:rPr lang="zh-CN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—功，单位为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J</a:t>
              </a:r>
              <a:endParaRPr lang="en-US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en-US" sz="2400" i="1" dirty="0">
                  <a:latin typeface="Times New Roman" panose="02020603050405020304" pitchFamily="18" charset="0"/>
                  <a:sym typeface="+mn-ea"/>
                </a:rPr>
                <a:t>t</a:t>
              </a:r>
              <a:r>
                <a:rPr lang="zh-CN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—时间，单位为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s</a:t>
              </a:r>
              <a:endParaRPr 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P</a:t>
              </a:r>
              <a:r>
                <a:rPr lang="zh-CN"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—功率，单位为</a:t>
              </a:r>
              <a:r>
                <a:rPr 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W</a:t>
              </a:r>
              <a:endParaRPr lang="zh-CN" altLang="en-US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480200" y="3990668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1 000</a:t>
            </a:r>
            <a:endParaRPr lang="zh-CN" altLang="en-US" dirty="0"/>
          </a:p>
        </p:txBody>
      </p:sp>
      <p:graphicFrame>
        <p:nvGraphicFramePr>
          <p:cNvPr id="10" name="对象 9"/>
          <p:cNvGraphicFramePr/>
          <p:nvPr/>
        </p:nvGraphicFramePr>
        <p:xfrm>
          <a:off x="4880438" y="1182353"/>
          <a:ext cx="311150" cy="719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4876800" imgH="9448800" progId="Equation.DSMT4">
                  <p:embed/>
                </p:oleObj>
              </mc:Choice>
              <mc:Fallback>
                <p:oleObj name="" r:id="rId1" imgW="4876800" imgH="9448800" progId="Equation.DSMT4">
                  <p:embed/>
                  <p:pic>
                    <p:nvPicPr>
                      <p:cNvPr id="0" name="图片 2048" descr="image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80438" y="1182353"/>
                        <a:ext cx="311150" cy="71945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73200" y="1854200"/>
            <a:ext cx="9271635" cy="3404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ITEM_CNT" val="1"/>
  <p:tag name="KSO_WM_SLIDE_MODEL_TYPE" val="timeline"/>
</p:tagLst>
</file>

<file path=ppt/tags/tag10.xml><?xml version="1.0" encoding="utf-8"?>
<p:tagLst xmlns:p="http://schemas.openxmlformats.org/presentationml/2006/main">
  <p:tag name="KSO_WM_UNIT_PLACING_PICTURE_USER_VIEWPORT" val="{&quot;height&quot;:3079,&quot;width&quot;:2690}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沟通对话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2815</Words>
  <Application>WPS 演示</Application>
  <PresentationFormat>自定义</PresentationFormat>
  <Paragraphs>252</Paragraphs>
  <Slides>20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20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仿宋_GB2312</vt:lpstr>
      <vt:lpstr>楷体_GB2312</vt:lpstr>
      <vt:lpstr>Arial Unicode MS</vt:lpstr>
      <vt:lpstr>Calibri Light</vt:lpstr>
      <vt:lpstr>NEU-BZ-S92</vt:lpstr>
      <vt:lpstr>方正书宋_GBK</vt:lpstr>
      <vt:lpstr>Arial Black</vt:lpstr>
      <vt:lpstr>Segoe Print</vt:lpstr>
      <vt:lpstr>仿宋</vt:lpstr>
      <vt:lpstr>新宋体</vt:lpstr>
      <vt:lpstr>沟通对话</vt:lpstr>
      <vt:lpstr>Equation.DSMT4</vt:lpstr>
      <vt:lpstr>Equation.DSMT4</vt:lpstr>
      <vt:lpstr>Equation.3</vt:lpstr>
      <vt:lpstr>Equation.DSMT4</vt:lpstr>
      <vt:lpstr>Equation.DSMT4</vt:lpstr>
      <vt:lpstr>Equation.KSEE3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YUNAMM</cp:lastModifiedBy>
  <cp:revision>732</cp:revision>
  <dcterms:created xsi:type="dcterms:W3CDTF">2018-06-26T07:00:00Z</dcterms:created>
  <dcterms:modified xsi:type="dcterms:W3CDTF">2020-04-01T12:48:44Z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2052-10.8.2.6837</vt:lpwstr>
  </property>
</Properties>
</file>