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73" r:id="rId2"/>
    <p:sldId id="299" r:id="rId3"/>
    <p:sldId id="375" r:id="rId4"/>
    <p:sldId id="285" r:id="rId5"/>
    <p:sldId id="308" r:id="rId6"/>
    <p:sldId id="327" r:id="rId7"/>
    <p:sldId id="311" r:id="rId8"/>
    <p:sldId id="357" r:id="rId9"/>
    <p:sldId id="358" r:id="rId10"/>
    <p:sldId id="359" r:id="rId11"/>
    <p:sldId id="326" r:id="rId12"/>
    <p:sldId id="383" r:id="rId13"/>
    <p:sldId id="328" r:id="rId14"/>
    <p:sldId id="301" r:id="rId15"/>
    <p:sldId id="300" r:id="rId16"/>
    <p:sldId id="384" r:id="rId17"/>
    <p:sldId id="378" r:id="rId18"/>
    <p:sldId id="313" r:id="rId19"/>
    <p:sldId id="314" r:id="rId20"/>
    <p:sldId id="315" r:id="rId21"/>
    <p:sldId id="303" r:id="rId22"/>
    <p:sldId id="376" r:id="rId23"/>
    <p:sldId id="377" r:id="rId24"/>
    <p:sldId id="333" r:id="rId25"/>
    <p:sldId id="337" r:id="rId26"/>
    <p:sldId id="338" r:id="rId27"/>
    <p:sldId id="379" r:id="rId28"/>
    <p:sldId id="380" r:id="rId29"/>
    <p:sldId id="302" r:id="rId30"/>
    <p:sldId id="381" r:id="rId31"/>
    <p:sldId id="307" r:id="rId32"/>
    <p:sldId id="317" r:id="rId33"/>
    <p:sldId id="319" r:id="rId34"/>
    <p:sldId id="349" r:id="rId35"/>
    <p:sldId id="352" r:id="rId36"/>
    <p:sldId id="353" r:id="rId37"/>
    <p:sldId id="354" r:id="rId38"/>
    <p:sldId id="382" r:id="rId39"/>
    <p:sldId id="365" r:id="rId4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9E8A"/>
    <a:srgbClr val="62BFAA"/>
    <a:srgbClr val="45A994"/>
    <a:srgbClr val="006762"/>
    <a:srgbClr val="CCEAE4"/>
    <a:srgbClr val="B5E1D8"/>
    <a:srgbClr val="3A3A3A"/>
    <a:srgbClr val="6ABC6E"/>
    <a:srgbClr val="99CA6C"/>
    <a:srgbClr val="006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06" autoAdjust="0"/>
    <p:restoredTop sz="98120" autoAdjust="0"/>
  </p:normalViewPr>
  <p:slideViewPr>
    <p:cSldViewPr snapToGrid="0">
      <p:cViewPr varScale="1">
        <p:scale>
          <a:sx n="150" d="100"/>
          <a:sy n="150" d="100"/>
        </p:scale>
        <p:origin x="-930"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FCD3C4-6B98-4A67-815F-F0B5C4B3F82D}" type="datetimeFigureOut">
              <a:rPr lang="zh-CN" altLang="en-US" smtClean="0"/>
              <a:pPr/>
              <a:t>2020/4/8</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6C8234-9F36-4217-8CB7-C38B88028451}" type="slidenum">
              <a:rPr lang="zh-CN" altLang="en-US" smtClean="0"/>
              <a:pPr/>
              <a:t>‹#›</a:t>
            </a:fld>
            <a:endParaRPr lang="zh-CN" altLang="en-US"/>
          </a:p>
        </p:txBody>
      </p:sp>
    </p:spTree>
    <p:extLst>
      <p:ext uri="{BB962C8B-B14F-4D97-AF65-F5344CB8AC3E}">
        <p14:creationId xmlns:p14="http://schemas.microsoft.com/office/powerpoint/2010/main" val="2917316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762807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22697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4098323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3516412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3830377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45299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64776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2972558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9467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2958130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527094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767442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package" Target="../embeddings/Microsoft_Word___3.doc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emf"/><Relationship Id="rId4" Type="http://schemas.openxmlformats.org/officeDocument/2006/relationships/package" Target="../embeddings/Microsoft_Word___4.docx"/></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package" Target="../embeddings/Microsoft_Word___5.docx"/></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5.emf"/><Relationship Id="rId4" Type="http://schemas.openxmlformats.org/officeDocument/2006/relationships/package" Target="../embeddings/Microsoft_Word___6.docx"/></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8" Type="http://schemas.openxmlformats.org/officeDocument/2006/relationships/image" Target="../media/image21.emf"/><Relationship Id="rId3" Type="http://schemas.openxmlformats.org/officeDocument/2006/relationships/oleObject" Target="../embeddings/oleObject7.bin"/><Relationship Id="rId7" Type="http://schemas.openxmlformats.org/officeDocument/2006/relationships/package" Target="../embeddings/Microsoft_Word___8.docx"/><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media/image20.emf"/><Relationship Id="rId4" Type="http://schemas.openxmlformats.org/officeDocument/2006/relationships/package" Target="../embeddings/Microsoft_Word___7.docx"/></Relationships>
</file>

<file path=ppt/slides/_rels/slide3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2.emf"/><Relationship Id="rId5" Type="http://schemas.openxmlformats.org/officeDocument/2006/relationships/package" Target="../embeddings/Microsoft_Word___9.docx"/><Relationship Id="rId4" Type="http://schemas.openxmlformats.org/officeDocument/2006/relationships/oleObject" Target="../embeddings/oleObject9.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oleObject" Target="../embeddings/oleObject1.bin"/><Relationship Id="rId7" Type="http://schemas.openxmlformats.org/officeDocument/2006/relationships/package" Target="../embeddings/Microsoft_Word___2.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package" Target="../embeddings/Microsoft_Word___1.doc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 xmlns:a16="http://schemas.microsoft.com/office/drawing/2014/main" id="{80A6C559-DA15-4C3F-8A8E-5BE44F54E11B}"/>
              </a:ext>
            </a:extLst>
          </p:cNvPr>
          <p:cNvSpPr txBox="1"/>
          <p:nvPr/>
        </p:nvSpPr>
        <p:spPr>
          <a:xfrm>
            <a:off x="2743447" y="1971727"/>
            <a:ext cx="4227687" cy="748786"/>
          </a:xfrm>
          <a:prstGeom prst="rect">
            <a:avLst/>
          </a:prstGeom>
          <a:noFill/>
        </p:spPr>
        <p:txBody>
          <a:bodyPr wrap="none" lIns="36000" tIns="36000" rIns="36000" bIns="36000" rtlCol="0">
            <a:spAutoFit/>
          </a:bodyPr>
          <a:lstStyle/>
          <a:p>
            <a:pPr>
              <a:lnSpc>
                <a:spcPct val="120000"/>
              </a:lnSpc>
            </a:pPr>
            <a:r>
              <a:rPr lang="zh-CN" altLang="en-US" sz="4000" b="1" spc="100" dirty="0" smtClean="0">
                <a:solidFill>
                  <a:srgbClr val="409E8A"/>
                </a:solidFill>
                <a:latin typeface="微软雅黑" panose="020B0503020204020204" pitchFamily="34" charset="-122"/>
                <a:ea typeface="微软雅黑" panose="020B0503020204020204" pitchFamily="34" charset="-122"/>
              </a:rPr>
              <a:t>第七章</a:t>
            </a:r>
            <a:r>
              <a:rPr lang="zh-CN" altLang="en-US" sz="4000" b="1" spc="100" dirty="0">
                <a:latin typeface="微软雅黑" panose="020B0503020204020204" pitchFamily="34" charset="-122"/>
                <a:ea typeface="微软雅黑" panose="020B0503020204020204" pitchFamily="34" charset="-122"/>
              </a:rPr>
              <a:t>　</a:t>
            </a:r>
            <a:r>
              <a:rPr lang="zh-CN" altLang="en-US" sz="4000" b="1" dirty="0" smtClean="0">
                <a:solidFill>
                  <a:schemeClr val="tx1">
                    <a:lumMod val="75000"/>
                    <a:lumOff val="25000"/>
                  </a:schemeClr>
                </a:solidFill>
                <a:latin typeface="微软雅黑" pitchFamily="34" charset="-122"/>
                <a:ea typeface="微软雅黑" pitchFamily="34" charset="-122"/>
              </a:rPr>
              <a:t>运动</a:t>
            </a:r>
            <a:r>
              <a:rPr lang="zh-CN" altLang="en-US" sz="4000" b="1" dirty="0" smtClean="0">
                <a:solidFill>
                  <a:schemeClr val="tx1">
                    <a:lumMod val="75000"/>
                    <a:lumOff val="25000"/>
                  </a:schemeClr>
                </a:solidFill>
                <a:latin typeface="微软雅黑" pitchFamily="34" charset="-122"/>
                <a:ea typeface="微软雅黑" pitchFamily="34" charset="-122"/>
              </a:rPr>
              <a:t>和力</a:t>
            </a:r>
            <a:endParaRPr lang="zh-CN" altLang="en-US" sz="4000" b="1" dirty="0">
              <a:solidFill>
                <a:schemeClr val="tx1">
                  <a:lumMod val="75000"/>
                  <a:lumOff val="25000"/>
                </a:schemeClr>
              </a:solidFill>
              <a:latin typeface="微软雅黑" pitchFamily="34" charset="-122"/>
              <a:ea typeface="微软雅黑" pitchFamily="34" charset="-122"/>
            </a:endParaRPr>
          </a:p>
        </p:txBody>
      </p:sp>
      <p:sp>
        <p:nvSpPr>
          <p:cNvPr id="4" name="文本框 5">
            <a:extLst>
              <a:ext uri="{FF2B5EF4-FFF2-40B4-BE49-F238E27FC236}">
                <a16:creationId xmlns:a16="http://schemas.microsoft.com/office/drawing/2014/main" xmlns="" id="{AC661369-7F35-4FB2-A688-71209A56C55B}"/>
              </a:ext>
            </a:extLst>
          </p:cNvPr>
          <p:cNvSpPr txBox="1"/>
          <p:nvPr/>
        </p:nvSpPr>
        <p:spPr>
          <a:xfrm>
            <a:off x="6629518" y="341967"/>
            <a:ext cx="2146742" cy="338554"/>
          </a:xfrm>
          <a:prstGeom prst="rect">
            <a:avLst/>
          </a:prstGeom>
          <a:noFill/>
          <a:effectLst>
            <a:outerShdw sx="1000" sy="1000" algn="ctr" rotWithShape="0">
              <a:srgbClr val="000000"/>
            </a:outerShdw>
          </a:effectLst>
        </p:spPr>
        <p:txBody>
          <a:bodyPr wrap="none" rtlCol="0">
            <a:spAutoFit/>
          </a:bodyPr>
          <a:lstStyle/>
          <a:p>
            <a:pPr algn="r"/>
            <a:r>
              <a:rPr lang="zh-CN" altLang="en-US" sz="1600" spc="100" dirty="0" smtClean="0">
                <a:solidFill>
                  <a:schemeClr val="tx1">
                    <a:alpha val="50000"/>
                  </a:schemeClr>
                </a:solidFill>
                <a:latin typeface="微软雅黑" panose="020B0503020204020204" pitchFamily="34" charset="-122"/>
                <a:ea typeface="微软雅黑" panose="020B0503020204020204" pitchFamily="34" charset="-122"/>
              </a:rPr>
              <a:t>第一篇</a:t>
            </a:r>
            <a:r>
              <a:rPr lang="zh-CN" altLang="en-US" sz="1600" spc="100" dirty="0">
                <a:solidFill>
                  <a:schemeClr val="tx1">
                    <a:alpha val="50000"/>
                  </a:schemeClr>
                </a:solidFill>
                <a:latin typeface="微软雅黑" panose="020B0503020204020204" pitchFamily="34" charset="-122"/>
                <a:ea typeface="微软雅黑" panose="020B0503020204020204" pitchFamily="34" charset="-122"/>
              </a:rPr>
              <a:t>　</a:t>
            </a:r>
            <a:r>
              <a:rPr lang="zh-CN" altLang="en-US" sz="1600" spc="100" dirty="0" smtClean="0">
                <a:solidFill>
                  <a:schemeClr val="tx1">
                    <a:alpha val="50000"/>
                  </a:schemeClr>
                </a:solidFill>
                <a:latin typeface="微软雅黑" panose="020B0503020204020204" pitchFamily="34" charset="-122"/>
                <a:ea typeface="微软雅黑" panose="020B0503020204020204" pitchFamily="34" charset="-122"/>
              </a:rPr>
              <a:t>考点过关篇</a:t>
            </a:r>
            <a:endParaRPr lang="zh-CN" altLang="en-US" sz="1600" spc="100" dirty="0">
              <a:solidFill>
                <a:schemeClr val="tx1">
                  <a:alpha val="5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2574358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6" presetClass="emph" presetSubtype="0" fill="hold" grpId="1" nodeType="afterEffect">
                                  <p:stCondLst>
                                    <p:cond delay="0"/>
                                  </p:stCondLst>
                                  <p:childTnLst>
                                    <p:animEffect transition="out" filter="fade">
                                      <p:cBhvr>
                                        <p:cTn id="12" dur="500" tmFilter="0, 0; .2, .5; .8, .5; 1, 0"/>
                                        <p:tgtEl>
                                          <p:spTgt spid="6"/>
                                        </p:tgtEl>
                                      </p:cBhvr>
                                    </p:animEffect>
                                    <p:animScale>
                                      <p:cBhvr>
                                        <p:cTn id="13" dur="250" autoRev="1" fill="hold"/>
                                        <p:tgtEl>
                                          <p:spTgt spid="6"/>
                                        </p:tgtEl>
                                      </p:cBhvr>
                                      <p:by x="105000" y="105000"/>
                                    </p:animScale>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62641" y="760419"/>
            <a:ext cx="7928976" cy="2516770"/>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dirty="0" smtClean="0"/>
              <a:t>物体不受力或受平衡力的作用时，将保持</a:t>
            </a:r>
            <a:r>
              <a:rPr lang="zh-CN" altLang="en-US" u="sng" dirty="0" smtClean="0"/>
              <a:t>　　　</a:t>
            </a:r>
            <a:r>
              <a:rPr lang="zh-CN" altLang="en-US" dirty="0" smtClean="0"/>
              <a:t>或做</a:t>
            </a:r>
            <a:r>
              <a:rPr lang="zh-CN" altLang="en-US" u="sng" dirty="0" smtClean="0"/>
              <a:t>　　　　　　</a:t>
            </a:r>
            <a:r>
              <a:rPr lang="zh-CN" altLang="en-US" dirty="0" smtClean="0"/>
              <a:t>（运动状态不变），这说明：力不是维持物体运动状态的原因。</a:t>
            </a:r>
            <a:r>
              <a:rPr lang="en-US" dirty="0" smtClean="0"/>
              <a:t> </a:t>
            </a:r>
            <a:endParaRPr lang="zh-CN" altLang="en-US" dirty="0" smtClean="0"/>
          </a:p>
          <a:p>
            <a:pPr algn="just">
              <a:lnSpc>
                <a:spcPct val="150000"/>
              </a:lnSpc>
            </a:pPr>
            <a:r>
              <a:rPr lang="en-US" b="1" dirty="0" smtClean="0"/>
              <a:t>2.</a:t>
            </a:r>
            <a:r>
              <a:rPr lang="zh-CN" altLang="en-US" dirty="0" smtClean="0"/>
              <a:t>物体受非平衡力作用（合力不为</a:t>
            </a:r>
            <a:r>
              <a:rPr lang="en-US" dirty="0" smtClean="0"/>
              <a:t>0</a:t>
            </a:r>
            <a:r>
              <a:rPr lang="zh-CN" altLang="en-US" dirty="0" smtClean="0"/>
              <a:t>） 时，物体的运动状态将会改变（加速、减速或改变运动的方向），这说明：</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en-US" b="1" dirty="0" smtClean="0"/>
              <a:t>3.</a:t>
            </a:r>
            <a:r>
              <a:rPr lang="zh-CN" altLang="en-US" b="1" dirty="0" smtClean="0"/>
              <a:t>注意：</a:t>
            </a:r>
            <a:r>
              <a:rPr lang="zh-CN" altLang="en-US" dirty="0" smtClean="0"/>
              <a:t>物体的运动状态改变了，一定是受到了力的作用；但是，物体在受到力的作用时，运动状态不一定改变（如受到的力是平衡力）。 </a:t>
            </a:r>
            <a:endParaRPr lang="zh-CN" altLang="en-US" dirty="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5323212" y="703384"/>
            <a:ext cx="69490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静止</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2795C5FE-A0E3-4855-B937-A2DA6BC1A4B9}"/>
              </a:ext>
            </a:extLst>
          </p:cNvPr>
          <p:cNvSpPr txBox="1"/>
          <p:nvPr/>
        </p:nvSpPr>
        <p:spPr>
          <a:xfrm>
            <a:off x="6319822" y="711824"/>
            <a:ext cx="1478854"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匀速直线运动</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0" name="文本框 12">
            <a:extLst>
              <a:ext uri="{FF2B5EF4-FFF2-40B4-BE49-F238E27FC236}">
                <a16:creationId xmlns="" xmlns:a16="http://schemas.microsoft.com/office/drawing/2014/main" id="{2795C5FE-A0E3-4855-B937-A2DA6BC1A4B9}"/>
              </a:ext>
            </a:extLst>
          </p:cNvPr>
          <p:cNvSpPr txBox="1"/>
          <p:nvPr/>
        </p:nvSpPr>
        <p:spPr>
          <a:xfrm>
            <a:off x="4548826" y="1936278"/>
            <a:ext cx="322882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itchFamily="34" charset="-122"/>
                <a:ea typeface="微软雅黑" pitchFamily="34" charset="-122"/>
                <a:cs typeface="Times New Roman" pitchFamily="18" charset="0"/>
              </a:rPr>
              <a:t>力是改变物体运动状态的原因</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739450" y="347269"/>
            <a:ext cx="3005951" cy="400110"/>
          </a:xfrm>
          <a:prstGeom prst="rect">
            <a:avLst/>
          </a:prstGeom>
        </p:spPr>
        <p:txBody>
          <a:bodyPr wrap="none">
            <a:spAutoFit/>
          </a:bodyPr>
          <a:lstStyle/>
          <a:p>
            <a:r>
              <a:rPr lang="zh-CN" altLang="en-US" sz="2000" b="1" dirty="0" smtClean="0">
                <a:solidFill>
                  <a:srgbClr val="409E8A"/>
                </a:solidFill>
              </a:rPr>
              <a:t>考点五　力与运动的关系</a:t>
            </a:r>
            <a:endParaRPr lang="zh-CN" altLang="en-US" sz="2000" b="1" dirty="0">
              <a:solidFill>
                <a:srgbClr val="409E8A"/>
              </a:solidFill>
            </a:endParaRPr>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809654" y="734100"/>
            <a:ext cx="8038924" cy="1390121"/>
          </a:xfrm>
          <a:prstGeom prst="rect">
            <a:avLst/>
          </a:prstGeom>
        </p:spPr>
        <p:txBody>
          <a:bodyPr wrap="square">
            <a:spAutoFit/>
          </a:bodyPr>
          <a:lstStyle/>
          <a:p>
            <a:pPr algn="just">
              <a:lnSpc>
                <a:spcPct val="150000"/>
              </a:lnSpc>
            </a:pPr>
            <a:r>
              <a:rPr lang="en-US" b="1" dirty="0" smtClean="0"/>
              <a:t>1.</a:t>
            </a:r>
            <a:r>
              <a:rPr lang="zh-CN" altLang="en-US" dirty="0" smtClean="0"/>
              <a:t>如图</a:t>
            </a:r>
            <a:r>
              <a:rPr lang="en-US" dirty="0" smtClean="0"/>
              <a:t>7-1</a:t>
            </a:r>
            <a:r>
              <a:rPr lang="zh-CN" altLang="en-US" dirty="0" smtClean="0"/>
              <a:t>所示，我国发射的“神舟八号”和“天宫一号”对接完成后，“神舟八号”相对于 “天宫一号”是</a:t>
            </a:r>
            <a:r>
              <a:rPr lang="zh-CN" altLang="en-US" u="sng" dirty="0" smtClean="0"/>
              <a:t>　   　　</a:t>
            </a:r>
            <a:r>
              <a:rPr lang="zh-CN" altLang="en-US" dirty="0" smtClean="0"/>
              <a:t>的，而它们相对于地球是</a:t>
            </a:r>
            <a:endParaRPr lang="en-US" altLang="zh-CN" dirty="0" smtClean="0"/>
          </a:p>
          <a:p>
            <a:pPr algn="just">
              <a:lnSpc>
                <a:spcPct val="150000"/>
              </a:lnSpc>
            </a:pPr>
            <a:r>
              <a:rPr lang="zh-CN" altLang="en-US" u="sng" dirty="0" smtClean="0"/>
              <a:t>　          </a:t>
            </a:r>
            <a:r>
              <a:rPr lang="zh-CN" altLang="en-US" dirty="0" smtClean="0"/>
              <a:t>的。</a:t>
            </a:r>
            <a:r>
              <a:rPr lang="en-US" dirty="0" smtClean="0"/>
              <a:t> </a:t>
            </a:r>
            <a:endParaRPr lang="zh-CN" altLang="en-US" dirty="0" smtClean="0"/>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20" name="文本框 12">
            <a:extLst>
              <a:ext uri="{FF2B5EF4-FFF2-40B4-BE49-F238E27FC236}">
                <a16:creationId xmlns="" xmlns:a16="http://schemas.microsoft.com/office/drawing/2014/main" id="{2795C5FE-A0E3-4855-B937-A2DA6BC1A4B9}"/>
              </a:ext>
            </a:extLst>
          </p:cNvPr>
          <p:cNvSpPr txBox="1"/>
          <p:nvPr/>
        </p:nvSpPr>
        <p:spPr>
          <a:xfrm>
            <a:off x="4387985" y="1081369"/>
            <a:ext cx="879321"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静止</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 xmlns:a16="http://schemas.microsoft.com/office/drawing/2014/main" id="{2795C5FE-A0E3-4855-B937-A2DA6BC1A4B9}"/>
              </a:ext>
            </a:extLst>
          </p:cNvPr>
          <p:cNvSpPr txBox="1"/>
          <p:nvPr/>
        </p:nvSpPr>
        <p:spPr>
          <a:xfrm>
            <a:off x="1115517" y="1507433"/>
            <a:ext cx="855395"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运动</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34" name="矩形 33"/>
          <p:cNvSpPr/>
          <p:nvPr/>
        </p:nvSpPr>
        <p:spPr>
          <a:xfrm>
            <a:off x="4030687" y="3410482"/>
            <a:ext cx="652743" cy="307777"/>
          </a:xfrm>
          <a:prstGeom prst="rect">
            <a:avLst/>
          </a:prstGeom>
        </p:spPr>
        <p:txBody>
          <a:bodyPr wrap="none">
            <a:spAutoFit/>
          </a:bodyPr>
          <a:lstStyle/>
          <a:p>
            <a:r>
              <a:rPr lang="zh-CN" altLang="en-US" sz="1400" dirty="0" smtClean="0"/>
              <a:t>图</a:t>
            </a:r>
            <a:r>
              <a:rPr lang="en-US" sz="1400" dirty="0" smtClean="0"/>
              <a:t>7-1</a:t>
            </a:r>
            <a:endParaRPr lang="zh-CN" altLang="en-US" sz="1400" dirty="0"/>
          </a:p>
        </p:txBody>
      </p:sp>
      <p:sp>
        <p:nvSpPr>
          <p:cNvPr id="13" name="矩形 12"/>
          <p:cNvSpPr/>
          <p:nvPr/>
        </p:nvSpPr>
        <p:spPr>
          <a:xfrm>
            <a:off x="775736" y="276930"/>
            <a:ext cx="2749471" cy="400110"/>
          </a:xfrm>
          <a:prstGeom prst="rect">
            <a:avLst/>
          </a:prstGeom>
        </p:spPr>
        <p:txBody>
          <a:bodyPr wrap="none">
            <a:spAutoFit/>
          </a:bodyPr>
          <a:lstStyle/>
          <a:p>
            <a:r>
              <a:rPr lang="zh-CN" altLang="en-US" sz="2000" b="1" dirty="0" smtClean="0">
                <a:solidFill>
                  <a:srgbClr val="409E8A"/>
                </a:solidFill>
              </a:rPr>
              <a:t>考点六　课本重要图片</a:t>
            </a:r>
            <a:endParaRPr lang="zh-CN" altLang="en-US" sz="2000" b="1" dirty="0">
              <a:solidFill>
                <a:srgbClr val="409E8A"/>
              </a:solidFill>
            </a:endParaRPr>
          </a:p>
        </p:txBody>
      </p:sp>
      <p:pic>
        <p:nvPicPr>
          <p:cNvPr id="27" name="g242.jpg" descr="id:2147501034;FounderCES"/>
          <p:cNvPicPr/>
          <p:nvPr/>
        </p:nvPicPr>
        <p:blipFill>
          <a:blip r:embed="rId2" cstate="print"/>
          <a:stretch>
            <a:fillRect/>
          </a:stretch>
        </p:blipFill>
        <p:spPr>
          <a:xfrm>
            <a:off x="3398246" y="2089875"/>
            <a:ext cx="1981779" cy="1169947"/>
          </a:xfrm>
          <a:prstGeom prst="rect">
            <a:avLst/>
          </a:prstGeom>
        </p:spPr>
      </p:pic>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844813" y="461566"/>
            <a:ext cx="8088172" cy="1754326"/>
          </a:xfrm>
          <a:prstGeom prst="rect">
            <a:avLst/>
          </a:prstGeom>
        </p:spPr>
        <p:txBody>
          <a:bodyPr wrap="square">
            <a:spAutoFit/>
          </a:bodyPr>
          <a:lstStyle/>
          <a:p>
            <a:pPr algn="just">
              <a:lnSpc>
                <a:spcPct val="150000"/>
              </a:lnSpc>
            </a:pPr>
            <a:r>
              <a:rPr lang="en-US" b="1" dirty="0" smtClean="0"/>
              <a:t>2.</a:t>
            </a:r>
            <a:r>
              <a:rPr lang="zh-CN" altLang="en-US" dirty="0" smtClean="0"/>
              <a:t>如图</a:t>
            </a:r>
            <a:r>
              <a:rPr lang="en-US" dirty="0" smtClean="0"/>
              <a:t>7-2</a:t>
            </a:r>
            <a:r>
              <a:rPr lang="zh-CN" altLang="en-US" dirty="0" smtClean="0"/>
              <a:t>所示是两辆做直线运动的汽车的运动情况，由图可知，图</a:t>
            </a:r>
            <a:r>
              <a:rPr lang="en-US" altLang="zh-CN" u="sng" dirty="0" smtClean="0"/>
              <a:t>     </a:t>
            </a:r>
            <a:r>
              <a:rPr lang="zh-CN" altLang="en-US" dirty="0" smtClean="0"/>
              <a:t>（选填“甲”或“乙”）中的汽车在做匀速直线运动，理由是</a:t>
            </a:r>
            <a:r>
              <a:rPr lang="zh-CN" altLang="en-US" u="sng" dirty="0" smtClean="0"/>
              <a:t>　　　　　　　　　　　　　　　　</a:t>
            </a:r>
            <a:r>
              <a:rPr lang="zh-CN" altLang="en-US" dirty="0" smtClean="0"/>
              <a:t>；另一辆汽车在</a:t>
            </a:r>
            <a:r>
              <a:rPr lang="en-US" dirty="0" smtClean="0"/>
              <a:t>40 s</a:t>
            </a:r>
            <a:r>
              <a:rPr lang="zh-CN" altLang="en-US" dirty="0" smtClean="0"/>
              <a:t>内的平均速度是</a:t>
            </a:r>
            <a:endParaRPr lang="en-US" altLang="zh-CN" dirty="0" smtClean="0"/>
          </a:p>
          <a:p>
            <a:pPr algn="just">
              <a:lnSpc>
                <a:spcPct val="150000"/>
              </a:lnSpc>
            </a:pPr>
            <a:r>
              <a:rPr lang="zh-CN" altLang="en-US" u="sng" dirty="0" smtClean="0"/>
              <a:t>　　　</a:t>
            </a:r>
            <a:r>
              <a:rPr lang="en-US" dirty="0" smtClean="0"/>
              <a:t>m/s</a:t>
            </a:r>
            <a:r>
              <a:rPr lang="zh-CN" altLang="en-US" dirty="0" smtClean="0"/>
              <a:t>。</a:t>
            </a:r>
            <a:endParaRPr lang="zh-CN" altLang="en-US" dirty="0"/>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19" name="矩形 18"/>
          <p:cNvSpPr/>
          <p:nvPr/>
        </p:nvSpPr>
        <p:spPr>
          <a:xfrm>
            <a:off x="4394115" y="3870498"/>
            <a:ext cx="652743" cy="307777"/>
          </a:xfrm>
          <a:prstGeom prst="rect">
            <a:avLst/>
          </a:prstGeom>
        </p:spPr>
        <p:txBody>
          <a:bodyPr wrap="none">
            <a:spAutoFit/>
          </a:bodyPr>
          <a:lstStyle/>
          <a:p>
            <a:r>
              <a:rPr lang="zh-CN" altLang="en-US" sz="1400" dirty="0" smtClean="0"/>
              <a:t>图</a:t>
            </a:r>
            <a:r>
              <a:rPr lang="en-US" sz="1400" dirty="0" smtClean="0"/>
              <a:t>7-2</a:t>
            </a:r>
            <a:endParaRPr lang="zh-CN" altLang="en-US" sz="1400" dirty="0"/>
          </a:p>
        </p:txBody>
      </p:sp>
      <p:sp>
        <p:nvSpPr>
          <p:cNvPr id="21" name="文本框 12">
            <a:extLst>
              <a:ext uri="{FF2B5EF4-FFF2-40B4-BE49-F238E27FC236}">
                <a16:creationId xmlns="" xmlns:a16="http://schemas.microsoft.com/office/drawing/2014/main" id="{2795C5FE-A0E3-4855-B937-A2DA6BC1A4B9}"/>
              </a:ext>
            </a:extLst>
          </p:cNvPr>
          <p:cNvSpPr txBox="1"/>
          <p:nvPr/>
        </p:nvSpPr>
        <p:spPr>
          <a:xfrm>
            <a:off x="7794376" y="410525"/>
            <a:ext cx="902692"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甲</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2" name="矩形 21"/>
          <p:cNvSpPr/>
          <p:nvPr/>
        </p:nvSpPr>
        <p:spPr>
          <a:xfrm>
            <a:off x="1248174" y="1292393"/>
            <a:ext cx="3712876" cy="369332"/>
          </a:xfrm>
          <a:prstGeom prst="rect">
            <a:avLst/>
          </a:prstGeom>
        </p:spPr>
        <p:txBody>
          <a:bodyPr wrap="none">
            <a:spAutoFit/>
          </a:bodyPr>
          <a:lstStyle/>
          <a:p>
            <a:r>
              <a:rPr lang="zh-CN" altLang="en-US" b="1" dirty="0" smtClean="0">
                <a:solidFill>
                  <a:srgbClr val="C00000"/>
                </a:solidFill>
              </a:rPr>
              <a:t>在相等的时间内</a:t>
            </a:r>
            <a:r>
              <a:rPr lang="en-US" b="1" dirty="0" smtClean="0">
                <a:solidFill>
                  <a:srgbClr val="C00000"/>
                </a:solidFill>
              </a:rPr>
              <a:t>,</a:t>
            </a:r>
            <a:r>
              <a:rPr lang="zh-CN" altLang="en-US" b="1" dirty="0" smtClean="0">
                <a:solidFill>
                  <a:srgbClr val="C00000"/>
                </a:solidFill>
              </a:rPr>
              <a:t>它通过的路程相等</a:t>
            </a:r>
            <a:endParaRPr lang="zh-CN" altLang="en-US" b="1" dirty="0">
              <a:solidFill>
                <a:srgbClr val="C00000"/>
              </a:solidFill>
            </a:endParaRPr>
          </a:p>
        </p:txBody>
      </p:sp>
      <p:sp>
        <p:nvSpPr>
          <p:cNvPr id="25" name="矩形 24"/>
          <p:cNvSpPr/>
          <p:nvPr/>
        </p:nvSpPr>
        <p:spPr>
          <a:xfrm>
            <a:off x="1086222" y="1742640"/>
            <a:ext cx="470000" cy="369332"/>
          </a:xfrm>
          <a:prstGeom prst="rect">
            <a:avLst/>
          </a:prstGeom>
        </p:spPr>
        <p:txBody>
          <a:bodyPr wrap="none">
            <a:spAutoFit/>
          </a:bodyPr>
          <a:lstStyle/>
          <a:p>
            <a:r>
              <a:rPr lang="en-US" altLang="zh-CN" b="1" dirty="0" smtClean="0">
                <a:solidFill>
                  <a:srgbClr val="C00000"/>
                </a:solidFill>
              </a:rPr>
              <a:t>30</a:t>
            </a:r>
            <a:endParaRPr lang="zh-CN" altLang="en-US" b="1" dirty="0">
              <a:solidFill>
                <a:srgbClr val="C00000"/>
              </a:solidFill>
            </a:endParaRPr>
          </a:p>
        </p:txBody>
      </p:sp>
      <p:pic>
        <p:nvPicPr>
          <p:cNvPr id="28" name="G243.EPS" descr="id:2147501041;FounderCES"/>
          <p:cNvPicPr/>
          <p:nvPr/>
        </p:nvPicPr>
        <p:blipFill>
          <a:blip r:embed="rId2" cstate="print"/>
          <a:stretch>
            <a:fillRect/>
          </a:stretch>
        </p:blipFill>
        <p:spPr>
          <a:xfrm>
            <a:off x="3420483" y="1992927"/>
            <a:ext cx="2554361" cy="1760782"/>
          </a:xfrm>
          <a:prstGeom prst="rect">
            <a:avLst/>
          </a:prstGeom>
        </p:spPr>
      </p:pic>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713141" y="312071"/>
            <a:ext cx="5225204" cy="1754326"/>
          </a:xfrm>
          <a:prstGeom prst="rect">
            <a:avLst/>
          </a:prstGeom>
        </p:spPr>
        <p:txBody>
          <a:bodyPr wrap="square">
            <a:spAutoFit/>
          </a:bodyPr>
          <a:lstStyle/>
          <a:p>
            <a:pPr algn="just">
              <a:lnSpc>
                <a:spcPct val="150000"/>
              </a:lnSpc>
            </a:pPr>
            <a:r>
              <a:rPr lang="en-US" b="1" dirty="0" smtClean="0"/>
              <a:t>3.</a:t>
            </a:r>
            <a:r>
              <a:rPr lang="zh-CN" altLang="en-US" dirty="0" smtClean="0"/>
              <a:t>如图</a:t>
            </a:r>
            <a:r>
              <a:rPr lang="en-US" dirty="0" smtClean="0"/>
              <a:t>7-3</a:t>
            </a:r>
            <a:r>
              <a:rPr lang="zh-CN" altLang="en-US" dirty="0" smtClean="0"/>
              <a:t>所示，打保龄球时，保龄球被投出后，还能直奔球瓶，该现象涉及的物理知识有（</a:t>
            </a:r>
            <a:r>
              <a:rPr lang="en-US" dirty="0" smtClean="0"/>
              <a:t>1</a:t>
            </a:r>
            <a:r>
              <a:rPr lang="zh-CN" altLang="en-US" dirty="0" smtClean="0"/>
              <a:t>）</a:t>
            </a:r>
            <a:r>
              <a:rPr lang="zh-CN" altLang="en-US" u="sng" dirty="0" smtClean="0"/>
              <a:t>　　　　　　　　　　　　　</a:t>
            </a:r>
            <a:r>
              <a:rPr lang="zh-CN" altLang="en-US" dirty="0" smtClean="0"/>
              <a:t>；</a:t>
            </a:r>
            <a:endParaRPr lang="en-US" altLang="zh-CN" dirty="0" smtClean="0"/>
          </a:p>
          <a:p>
            <a:pPr algn="just">
              <a:lnSpc>
                <a:spcPct val="150000"/>
              </a:lnSpc>
            </a:pPr>
            <a:r>
              <a:rPr lang="zh-CN" altLang="en-US" dirty="0" smtClean="0"/>
              <a:t>（</a:t>
            </a:r>
            <a:r>
              <a:rPr lang="en-US" dirty="0" smtClean="0"/>
              <a:t>2</a:t>
            </a:r>
            <a:r>
              <a:rPr lang="zh-CN" altLang="en-US" dirty="0" smtClean="0"/>
              <a:t>）</a:t>
            </a:r>
            <a:r>
              <a:rPr lang="zh-CN" altLang="en-US" u="sng" dirty="0" smtClean="0"/>
              <a:t>　　　　　　　　</a:t>
            </a:r>
            <a:r>
              <a:rPr lang="zh-CN" altLang="en-US" dirty="0" smtClean="0"/>
              <a:t>。</a:t>
            </a:r>
            <a:r>
              <a:rPr lang="en-US" dirty="0" smtClean="0"/>
              <a:t> </a:t>
            </a:r>
            <a:endParaRPr lang="zh-CN" altLang="en-US" dirty="0"/>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20" name="文本框 12">
            <a:extLst>
              <a:ext uri="{FF2B5EF4-FFF2-40B4-BE49-F238E27FC236}">
                <a16:creationId xmlns="" xmlns:a16="http://schemas.microsoft.com/office/drawing/2014/main" id="{2795C5FE-A0E3-4855-B937-A2DA6BC1A4B9}"/>
              </a:ext>
            </a:extLst>
          </p:cNvPr>
          <p:cNvSpPr txBox="1"/>
          <p:nvPr/>
        </p:nvSpPr>
        <p:spPr>
          <a:xfrm>
            <a:off x="1350640" y="1096079"/>
            <a:ext cx="3158298"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力可以改变物体的运动状态</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8" name="文本框 12">
            <a:extLst>
              <a:ext uri="{FF2B5EF4-FFF2-40B4-BE49-F238E27FC236}">
                <a16:creationId xmlns="" xmlns:a16="http://schemas.microsoft.com/office/drawing/2014/main" id="{2795C5FE-A0E3-4855-B937-A2DA6BC1A4B9}"/>
              </a:ext>
            </a:extLst>
          </p:cNvPr>
          <p:cNvSpPr txBox="1"/>
          <p:nvPr/>
        </p:nvSpPr>
        <p:spPr>
          <a:xfrm>
            <a:off x="1415783" y="1576480"/>
            <a:ext cx="1537623" cy="349702"/>
          </a:xfrm>
          <a:prstGeom prst="rect">
            <a:avLst/>
          </a:prstGeom>
          <a:noFill/>
        </p:spPr>
        <p:txBody>
          <a:bodyPr wrap="square" lIns="36000" tIns="36000" rIns="36000" bIns="36000" rtlCol="0">
            <a:spAutoFit/>
          </a:bodyPr>
          <a:lstStyle/>
          <a:p>
            <a:r>
              <a:rPr lang="zh-CN" altLang="en-US" b="1" dirty="0" smtClean="0">
                <a:solidFill>
                  <a:srgbClr val="C00000"/>
                </a:solidFill>
              </a:rPr>
              <a:t>物体具有惯性</a:t>
            </a:r>
            <a:endParaRPr lang="zh-CN" altLang="en-US" dirty="0">
              <a:solidFill>
                <a:srgbClr val="C00000"/>
              </a:solidFill>
            </a:endParaRPr>
          </a:p>
        </p:txBody>
      </p:sp>
      <p:sp>
        <p:nvSpPr>
          <p:cNvPr id="34" name="矩形 33"/>
          <p:cNvSpPr/>
          <p:nvPr/>
        </p:nvSpPr>
        <p:spPr>
          <a:xfrm>
            <a:off x="8140208" y="1724326"/>
            <a:ext cx="652743" cy="307777"/>
          </a:xfrm>
          <a:prstGeom prst="rect">
            <a:avLst/>
          </a:prstGeom>
        </p:spPr>
        <p:txBody>
          <a:bodyPr wrap="none">
            <a:spAutoFit/>
          </a:bodyPr>
          <a:lstStyle/>
          <a:p>
            <a:r>
              <a:rPr lang="zh-CN" altLang="en-US" sz="1400" dirty="0" smtClean="0"/>
              <a:t>图</a:t>
            </a:r>
            <a:r>
              <a:rPr lang="en-US" sz="1400" dirty="0" smtClean="0"/>
              <a:t>7-3</a:t>
            </a:r>
            <a:endParaRPr lang="zh-CN" altLang="en-US" sz="1400" dirty="0"/>
          </a:p>
        </p:txBody>
      </p:sp>
      <p:pic>
        <p:nvPicPr>
          <p:cNvPr id="12" name="g244.jpg" descr="id:2147501048;FounderCES"/>
          <p:cNvPicPr/>
          <p:nvPr/>
        </p:nvPicPr>
        <p:blipFill>
          <a:blip r:embed="rId2" cstate="print"/>
          <a:stretch>
            <a:fillRect/>
          </a:stretch>
        </p:blipFill>
        <p:spPr>
          <a:xfrm>
            <a:off x="6563077" y="351257"/>
            <a:ext cx="1357695" cy="1771832"/>
          </a:xfrm>
          <a:prstGeom prst="rect">
            <a:avLst/>
          </a:prstGeom>
        </p:spPr>
      </p:pic>
      <p:sp>
        <p:nvSpPr>
          <p:cNvPr id="13" name="矩形 12"/>
          <p:cNvSpPr/>
          <p:nvPr/>
        </p:nvSpPr>
        <p:spPr>
          <a:xfrm>
            <a:off x="770488" y="2594580"/>
            <a:ext cx="4978669" cy="2169825"/>
          </a:xfrm>
          <a:prstGeom prst="rect">
            <a:avLst/>
          </a:prstGeom>
        </p:spPr>
        <p:txBody>
          <a:bodyPr wrap="square">
            <a:spAutoFit/>
          </a:bodyPr>
          <a:lstStyle/>
          <a:p>
            <a:pPr algn="just">
              <a:lnSpc>
                <a:spcPct val="150000"/>
              </a:lnSpc>
            </a:pPr>
            <a:r>
              <a:rPr lang="en-US" b="1" dirty="0" smtClean="0"/>
              <a:t>4.</a:t>
            </a:r>
            <a:r>
              <a:rPr lang="zh-CN" altLang="en-US" dirty="0" smtClean="0"/>
              <a:t>如图</a:t>
            </a:r>
            <a:r>
              <a:rPr lang="en-US" dirty="0" smtClean="0"/>
              <a:t>7-4</a:t>
            </a:r>
            <a:r>
              <a:rPr lang="zh-CN" altLang="en-US" dirty="0" smtClean="0"/>
              <a:t>所示，小车在斜面上由静止开始加速下滑，是由于它受到</a:t>
            </a:r>
            <a:r>
              <a:rPr lang="zh-CN" altLang="en-US" u="sng" dirty="0" smtClean="0"/>
              <a:t>　　　　</a:t>
            </a:r>
            <a:r>
              <a:rPr lang="zh-CN" altLang="en-US" dirty="0" smtClean="0"/>
              <a:t>的作用；在水平面上运动一段距离后停下来，是由于受到</a:t>
            </a:r>
            <a:endParaRPr lang="en-US" altLang="zh-CN" dirty="0" smtClean="0"/>
          </a:p>
          <a:p>
            <a:pPr algn="just">
              <a:lnSpc>
                <a:spcPct val="150000"/>
              </a:lnSpc>
            </a:pPr>
            <a:r>
              <a:rPr lang="zh-CN" altLang="en-US" u="sng" dirty="0" smtClean="0"/>
              <a:t>　　　　               </a:t>
            </a:r>
            <a:r>
              <a:rPr lang="zh-CN" altLang="en-US" dirty="0" smtClean="0"/>
              <a:t>的作用；归纳起来，说明力可以改变物体的</a:t>
            </a:r>
            <a:r>
              <a:rPr lang="zh-CN" altLang="en-US" u="sng" dirty="0" smtClean="0"/>
              <a:t>　　　　        </a:t>
            </a:r>
            <a:r>
              <a:rPr lang="zh-CN" altLang="en-US" dirty="0" smtClean="0"/>
              <a:t>。</a:t>
            </a:r>
            <a:r>
              <a:rPr lang="en-US" dirty="0" smtClean="0"/>
              <a:t> </a:t>
            </a:r>
            <a:endParaRPr lang="zh-CN" altLang="en-US" dirty="0"/>
          </a:p>
        </p:txBody>
      </p:sp>
      <p:pic>
        <p:nvPicPr>
          <p:cNvPr id="14" name="G245.EPS" descr="id:2147501055;FounderCES"/>
          <p:cNvPicPr/>
          <p:nvPr/>
        </p:nvPicPr>
        <p:blipFill>
          <a:blip r:embed="rId3" cstate="print"/>
          <a:stretch>
            <a:fillRect/>
          </a:stretch>
        </p:blipFill>
        <p:spPr>
          <a:xfrm>
            <a:off x="6073323" y="2799193"/>
            <a:ext cx="2723463" cy="900447"/>
          </a:xfrm>
          <a:prstGeom prst="rect">
            <a:avLst/>
          </a:prstGeom>
        </p:spPr>
      </p:pic>
      <p:sp>
        <p:nvSpPr>
          <p:cNvPr id="15" name="矩形 14"/>
          <p:cNvSpPr/>
          <p:nvPr/>
        </p:nvSpPr>
        <p:spPr>
          <a:xfrm>
            <a:off x="7360396" y="4058633"/>
            <a:ext cx="652743" cy="307777"/>
          </a:xfrm>
          <a:prstGeom prst="rect">
            <a:avLst/>
          </a:prstGeom>
        </p:spPr>
        <p:txBody>
          <a:bodyPr wrap="none">
            <a:spAutoFit/>
          </a:bodyPr>
          <a:lstStyle/>
          <a:p>
            <a:r>
              <a:rPr lang="zh-CN" altLang="en-US" sz="1400" dirty="0" smtClean="0"/>
              <a:t>图</a:t>
            </a:r>
            <a:r>
              <a:rPr lang="en-US" sz="1400" dirty="0" smtClean="0"/>
              <a:t>7-4</a:t>
            </a:r>
            <a:endParaRPr lang="zh-CN" altLang="en-US" sz="1400" dirty="0"/>
          </a:p>
        </p:txBody>
      </p:sp>
      <p:sp>
        <p:nvSpPr>
          <p:cNvPr id="16" name="矩形 15"/>
          <p:cNvSpPr/>
          <p:nvPr/>
        </p:nvSpPr>
        <p:spPr>
          <a:xfrm>
            <a:off x="2524970" y="4289456"/>
            <a:ext cx="1176925" cy="369332"/>
          </a:xfrm>
          <a:prstGeom prst="rect">
            <a:avLst/>
          </a:prstGeom>
        </p:spPr>
        <p:txBody>
          <a:bodyPr wrap="none">
            <a:spAutoFit/>
          </a:bodyPr>
          <a:lstStyle/>
          <a:p>
            <a:r>
              <a:rPr lang="zh-CN" altLang="en-US" b="1" dirty="0" smtClean="0">
                <a:solidFill>
                  <a:srgbClr val="C00000"/>
                </a:solidFill>
              </a:rPr>
              <a:t>运动状态 </a:t>
            </a:r>
            <a:endParaRPr lang="zh-CN" altLang="en-US" b="1" dirty="0">
              <a:solidFill>
                <a:srgbClr val="C00000"/>
              </a:solidFill>
            </a:endParaRPr>
          </a:p>
        </p:txBody>
      </p:sp>
      <p:sp>
        <p:nvSpPr>
          <p:cNvPr id="17" name="矩形 16"/>
          <p:cNvSpPr/>
          <p:nvPr/>
        </p:nvSpPr>
        <p:spPr>
          <a:xfrm>
            <a:off x="3106926" y="3038725"/>
            <a:ext cx="646331" cy="369332"/>
          </a:xfrm>
          <a:prstGeom prst="rect">
            <a:avLst/>
          </a:prstGeom>
        </p:spPr>
        <p:txBody>
          <a:bodyPr wrap="none">
            <a:spAutoFit/>
          </a:bodyPr>
          <a:lstStyle/>
          <a:p>
            <a:r>
              <a:rPr lang="zh-CN" altLang="en-US" b="1" dirty="0" smtClean="0">
                <a:solidFill>
                  <a:srgbClr val="C00000"/>
                </a:solidFill>
              </a:rPr>
              <a:t>重力</a:t>
            </a:r>
            <a:endParaRPr lang="zh-CN" altLang="en-US" b="1" dirty="0">
              <a:solidFill>
                <a:srgbClr val="C00000"/>
              </a:solidFill>
            </a:endParaRPr>
          </a:p>
        </p:txBody>
      </p:sp>
      <p:sp>
        <p:nvSpPr>
          <p:cNvPr id="18" name="矩形 17"/>
          <p:cNvSpPr/>
          <p:nvPr/>
        </p:nvSpPr>
        <p:spPr>
          <a:xfrm>
            <a:off x="897220" y="3848022"/>
            <a:ext cx="2031325" cy="369332"/>
          </a:xfrm>
          <a:prstGeom prst="rect">
            <a:avLst/>
          </a:prstGeom>
        </p:spPr>
        <p:txBody>
          <a:bodyPr wrap="none">
            <a:spAutoFit/>
          </a:bodyPr>
          <a:lstStyle/>
          <a:p>
            <a:r>
              <a:rPr lang="zh-CN" altLang="en-US" b="1" dirty="0" smtClean="0">
                <a:solidFill>
                  <a:srgbClr val="C00000"/>
                </a:solidFill>
              </a:rPr>
              <a:t>摩擦力（或阻力）</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8" grpId="0"/>
      <p:bldP spid="16" grpId="0"/>
      <p:bldP spid="17" grpId="0"/>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突破一　</a:t>
            </a:r>
            <a:r>
              <a:rPr lang="zh-CN" altLang="en-US" sz="2000" b="1" dirty="0" smtClean="0">
                <a:solidFill>
                  <a:srgbClr val="409E8A"/>
                </a:solidFill>
              </a:rPr>
              <a:t>有关速度的计算</a:t>
            </a:r>
            <a:endParaRPr lang="zh-CN" altLang="en-US" sz="2000" b="1" dirty="0">
              <a:solidFill>
                <a:srgbClr val="409E8A"/>
              </a:solidFill>
            </a:endParaRPr>
          </a:p>
        </p:txBody>
      </p:sp>
      <p:sp>
        <p:nvSpPr>
          <p:cNvPr id="32" name="TextBox 31"/>
          <p:cNvSpPr txBox="1"/>
          <p:nvPr/>
        </p:nvSpPr>
        <p:spPr>
          <a:xfrm>
            <a:off x="826718" y="729830"/>
            <a:ext cx="7934143" cy="2150195"/>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b="1" dirty="0" smtClean="0">
                <a:solidFill>
                  <a:srgbClr val="409E8A"/>
                </a:solidFill>
                <a:latin typeface="微软雅黑" panose="020B0503020204020204" pitchFamily="34" charset="-122"/>
                <a:ea typeface="微软雅黑" panose="020B0503020204020204" pitchFamily="34" charset="-122"/>
              </a:rPr>
              <a:t>【</a:t>
            </a:r>
            <a:r>
              <a:rPr lang="zh-CN" altLang="en-US" b="1" dirty="0" smtClean="0">
                <a:solidFill>
                  <a:srgbClr val="409E8A"/>
                </a:solidFill>
                <a:latin typeface="微软雅黑" panose="020B0503020204020204" pitchFamily="34" charset="-122"/>
                <a:ea typeface="微软雅黑" panose="020B0503020204020204" pitchFamily="34" charset="-122"/>
              </a:rPr>
              <a:t>突破金钥匙</a:t>
            </a:r>
            <a:r>
              <a:rPr lang="en-US" altLang="zh-CN" b="1" dirty="0" smtClean="0">
                <a:solidFill>
                  <a:srgbClr val="409E8A"/>
                </a:solidFill>
                <a:latin typeface="微软雅黑" panose="020B0503020204020204" pitchFamily="34" charset="-122"/>
                <a:ea typeface="微软雅黑" panose="020B0503020204020204" pitchFamily="34" charset="-122"/>
              </a:rPr>
              <a:t>】</a:t>
            </a:r>
          </a:p>
          <a:p>
            <a:pPr algn="just">
              <a:lnSpc>
                <a:spcPct val="150000"/>
              </a:lnSpc>
            </a:pPr>
            <a:r>
              <a:rPr lang="zh-CN" altLang="en-US" dirty="0" smtClean="0"/>
              <a:t>（</a:t>
            </a:r>
            <a:r>
              <a:rPr lang="en-US" dirty="0" smtClean="0"/>
              <a:t>1</a:t>
            </a:r>
            <a:r>
              <a:rPr lang="zh-CN" altLang="en-US" dirty="0" smtClean="0"/>
              <a:t>）利用公式</a:t>
            </a:r>
            <a:r>
              <a:rPr lang="en-US" dirty="0" smtClean="0"/>
              <a:t>v=     </a:t>
            </a:r>
            <a:r>
              <a:rPr lang="zh-CN" altLang="en-US" dirty="0" smtClean="0"/>
              <a:t>进行速度、路程和时间的计算时，</a:t>
            </a:r>
            <a:r>
              <a:rPr lang="en-US" dirty="0" smtClean="0"/>
              <a:t>v</a:t>
            </a:r>
            <a:r>
              <a:rPr lang="zh-CN" altLang="en-US" dirty="0" smtClean="0"/>
              <a:t>、</a:t>
            </a:r>
            <a:r>
              <a:rPr lang="en-US" dirty="0" smtClean="0"/>
              <a:t>s</a:t>
            </a:r>
            <a:r>
              <a:rPr lang="zh-CN" altLang="en-US" dirty="0" smtClean="0"/>
              <a:t>、</a:t>
            </a:r>
            <a:r>
              <a:rPr lang="en-US" dirty="0" smtClean="0"/>
              <a:t>t</a:t>
            </a:r>
            <a:r>
              <a:rPr lang="zh-CN" altLang="en-US" dirty="0" smtClean="0"/>
              <a:t>对应同一物体的同一过程，三个物理量的单位要统一，并注意单位的换算关系：</a:t>
            </a:r>
            <a:r>
              <a:rPr lang="en-US" dirty="0" smtClean="0"/>
              <a:t>1 m/s=3.6 km/h</a:t>
            </a:r>
            <a:r>
              <a:rPr lang="zh-CN" altLang="en-US" dirty="0" smtClean="0"/>
              <a:t>。</a:t>
            </a:r>
          </a:p>
          <a:p>
            <a:pPr algn="just">
              <a:lnSpc>
                <a:spcPct val="150000"/>
              </a:lnSpc>
            </a:pPr>
            <a:r>
              <a:rPr lang="zh-CN" altLang="en-US" dirty="0" smtClean="0"/>
              <a:t>（</a:t>
            </a:r>
            <a:r>
              <a:rPr lang="en-US" dirty="0" smtClean="0"/>
              <a:t>2</a:t>
            </a:r>
            <a:r>
              <a:rPr lang="zh-CN" altLang="en-US" dirty="0" smtClean="0"/>
              <a:t>）平均速度等于总路程与总时间的比值，不是速度的平均值。</a:t>
            </a:r>
            <a:endParaRPr lang="zh-CN" altLang="en-US" dirty="0"/>
          </a:p>
        </p:txBody>
      </p:sp>
      <p:sp>
        <p:nvSpPr>
          <p:cNvPr id="9" name="矩形 8"/>
          <p:cNvSpPr/>
          <p:nvPr/>
        </p:nvSpPr>
        <p:spPr>
          <a:xfrm>
            <a:off x="6536243" y="3452042"/>
            <a:ext cx="652743" cy="377411"/>
          </a:xfrm>
          <a:prstGeom prst="rect">
            <a:avLst/>
          </a:prstGeom>
        </p:spPr>
        <p:txBody>
          <a:bodyPr wrap="none">
            <a:spAutoFit/>
          </a:bodyPr>
          <a:lstStyle/>
          <a:p>
            <a:pPr algn="just">
              <a:lnSpc>
                <a:spcPct val="150000"/>
              </a:lnSpc>
            </a:pPr>
            <a:r>
              <a:rPr lang="zh-CN" altLang="en-US" sz="1400" dirty="0" smtClean="0"/>
              <a:t>图</a:t>
            </a:r>
            <a:r>
              <a:rPr lang="en-US" sz="1400" dirty="0" smtClean="0"/>
              <a:t>4-4</a:t>
            </a:r>
            <a:endParaRPr lang="zh-CN" altLang="en-US" sz="1400" dirty="0" smtClean="0"/>
          </a:p>
        </p:txBody>
      </p:sp>
      <p:graphicFrame>
        <p:nvGraphicFramePr>
          <p:cNvPr id="33793" name="Object 1"/>
          <p:cNvGraphicFramePr>
            <a:graphicFrameLocks noChangeAspect="1"/>
          </p:cNvGraphicFramePr>
          <p:nvPr/>
        </p:nvGraphicFramePr>
        <p:xfrm>
          <a:off x="2689712" y="1063380"/>
          <a:ext cx="404813" cy="588963"/>
        </p:xfrm>
        <a:graphic>
          <a:graphicData uri="http://schemas.openxmlformats.org/presentationml/2006/ole">
            <mc:AlternateContent xmlns:mc="http://schemas.openxmlformats.org/markup-compatibility/2006">
              <mc:Choice xmlns:v="urn:schemas-microsoft-com:vml" Requires="v">
                <p:oleObj spid="_x0000_s33794" name="文档" r:id="rId4" imgW="411480" imgH="594360" progId="Office12.wps.Document.8">
                  <p:embed/>
                </p:oleObj>
              </mc:Choice>
              <mc:Fallback>
                <p:oleObj name="文档" r:id="rId4" imgW="411480" imgH="594360"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9712" y="1063380"/>
                        <a:ext cx="404813"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747189" y="272793"/>
            <a:ext cx="8049969" cy="4643185"/>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微软雅黑" panose="020B0503020204020204" pitchFamily="34" charset="-122"/>
                <a:ea typeface="微软雅黑" panose="020B0503020204020204" pitchFamily="34" charset="-122"/>
              </a:rPr>
              <a:t>例１</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贵港</a:t>
            </a:r>
            <a:r>
              <a:rPr lang="en-US" altLang="zh-CN" dirty="0" smtClean="0">
                <a:solidFill>
                  <a:srgbClr val="409E8A"/>
                </a:solidFill>
              </a:rPr>
              <a:t>] </a:t>
            </a:r>
            <a:r>
              <a:rPr lang="zh-CN" altLang="en-US" dirty="0" smtClean="0"/>
              <a:t>小林家门口到贵港新世纪广场的公交路线全长</a:t>
            </a:r>
            <a:r>
              <a:rPr lang="en-US" dirty="0" smtClean="0"/>
              <a:t>9 km</a:t>
            </a:r>
            <a:r>
              <a:rPr lang="zh-CN" altLang="en-US" dirty="0" smtClean="0"/>
              <a:t>，周末，小林从家门口的公车站乘坐公共汽车用时</a:t>
            </a:r>
            <a:r>
              <a:rPr lang="en-US" dirty="0" smtClean="0"/>
              <a:t>15 min</a:t>
            </a:r>
            <a:r>
              <a:rPr lang="zh-CN" altLang="en-US" dirty="0" smtClean="0"/>
              <a:t>到达新世纪广场公车站与同学汇合。问：</a:t>
            </a:r>
          </a:p>
          <a:p>
            <a:pPr algn="just">
              <a:lnSpc>
                <a:spcPct val="150000"/>
              </a:lnSpc>
            </a:pPr>
            <a:r>
              <a:rPr lang="zh-CN" altLang="en-US" dirty="0" smtClean="0"/>
              <a:t>（</a:t>
            </a:r>
            <a:r>
              <a:rPr lang="en-US" dirty="0" smtClean="0"/>
              <a:t>1</a:t>
            </a:r>
            <a:r>
              <a:rPr lang="zh-CN" altLang="en-US" dirty="0" smtClean="0"/>
              <a:t>）公共汽车从小林家门口的公车站到新世纪广场公车站的平均速度</a:t>
            </a:r>
            <a:r>
              <a:rPr lang="en-US" dirty="0" smtClean="0"/>
              <a:t>v</a:t>
            </a:r>
            <a:r>
              <a:rPr lang="en-US" baseline="-25000" dirty="0" smtClean="0"/>
              <a:t>1</a:t>
            </a:r>
            <a:r>
              <a:rPr lang="zh-CN" altLang="en-US" dirty="0" smtClean="0"/>
              <a:t>是多少千米</a:t>
            </a:r>
            <a:r>
              <a:rPr lang="en-US" dirty="0" smtClean="0"/>
              <a:t>/</a:t>
            </a:r>
            <a:r>
              <a:rPr lang="zh-CN" altLang="en-US" dirty="0" smtClean="0"/>
              <a:t>时？合多少米</a:t>
            </a:r>
            <a:r>
              <a:rPr lang="en-US" dirty="0" smtClean="0"/>
              <a:t>/</a:t>
            </a:r>
            <a:r>
              <a:rPr lang="zh-CN" altLang="en-US" dirty="0" smtClean="0"/>
              <a:t>秒？</a:t>
            </a:r>
            <a:endParaRPr lang="en-US" altLang="zh-CN" dirty="0" smtClean="0"/>
          </a:p>
          <a:p>
            <a:pPr algn="just">
              <a:lnSpc>
                <a:spcPct val="150000"/>
              </a:lnSpc>
            </a:pPr>
            <a:r>
              <a:rPr lang="zh-CN" altLang="en-US" dirty="0" smtClean="0"/>
              <a:t>（</a:t>
            </a:r>
            <a:r>
              <a:rPr lang="en-US" altLang="zh-CN" dirty="0" smtClean="0"/>
              <a:t>2</a:t>
            </a:r>
            <a:r>
              <a:rPr lang="zh-CN" altLang="en-US" dirty="0" smtClean="0"/>
              <a:t>）新世纪广场到园博园的公交路线全长</a:t>
            </a:r>
            <a:r>
              <a:rPr lang="en-US" altLang="zh-CN" dirty="0" smtClean="0"/>
              <a:t>20 km</a:t>
            </a:r>
            <a:r>
              <a:rPr lang="zh-CN" altLang="en-US" dirty="0" smtClean="0"/>
              <a:t>，则小林和同学从新世纪广场公车站乘坐公共汽车到园博园公车站需要用多长时间？（假定此公共汽车的速度</a:t>
            </a:r>
            <a:r>
              <a:rPr lang="en-US" altLang="zh-CN" dirty="0" smtClean="0"/>
              <a:t>v</a:t>
            </a:r>
            <a:r>
              <a:rPr lang="en-US" altLang="zh-CN" baseline="-25000" dirty="0" smtClean="0"/>
              <a:t>2</a:t>
            </a:r>
            <a:r>
              <a:rPr lang="zh-CN" altLang="en-US" dirty="0" smtClean="0"/>
              <a:t>与</a:t>
            </a:r>
            <a:r>
              <a:rPr lang="en-US" altLang="zh-CN" dirty="0" smtClean="0"/>
              <a:t>v</a:t>
            </a:r>
            <a:r>
              <a:rPr lang="en-US" altLang="zh-CN" baseline="-25000" dirty="0" smtClean="0"/>
              <a:t>1</a:t>
            </a:r>
            <a:r>
              <a:rPr lang="zh-CN" altLang="en-US" dirty="0" smtClean="0"/>
              <a:t>相同）</a:t>
            </a:r>
          </a:p>
          <a:p>
            <a:pPr algn="just">
              <a:lnSpc>
                <a:spcPct val="150000"/>
              </a:lnSpc>
            </a:pPr>
            <a:endParaRPr lang="zh-CN" altLang="en-US" dirty="0" smtClean="0"/>
          </a:p>
          <a:p>
            <a:pPr algn="just">
              <a:lnSpc>
                <a:spcPct val="150000"/>
              </a:lnSpc>
            </a:pPr>
            <a:endParaRPr lang="en-US" altLang="zh-CN" dirty="0" smtClean="0"/>
          </a:p>
          <a:p>
            <a:pPr algn="just">
              <a:lnSpc>
                <a:spcPct val="150000"/>
              </a:lnSpc>
            </a:pPr>
            <a:endParaRPr lang="en-US" altLang="zh-CN" dirty="0" smtClean="0"/>
          </a:p>
        </p:txBody>
      </p:sp>
      <p:sp>
        <p:nvSpPr>
          <p:cNvPr id="36" name="矩形 35">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矩形 35">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aphicFrame>
        <p:nvGraphicFramePr>
          <p:cNvPr id="81921" name="Object 1"/>
          <p:cNvGraphicFramePr>
            <a:graphicFrameLocks noChangeAspect="1"/>
          </p:cNvGraphicFramePr>
          <p:nvPr/>
        </p:nvGraphicFramePr>
        <p:xfrm>
          <a:off x="889109" y="404862"/>
          <a:ext cx="7781925" cy="1179512"/>
        </p:xfrm>
        <a:graphic>
          <a:graphicData uri="http://schemas.openxmlformats.org/presentationml/2006/ole">
            <mc:AlternateContent xmlns:mc="http://schemas.openxmlformats.org/markup-compatibility/2006">
              <mc:Choice xmlns:v="urn:schemas-microsoft-com:vml" Requires="v">
                <p:oleObj spid="_x0000_s106499" name="文档" r:id="rId4" imgW="7788859" imgH="1188720" progId="Office12.wps.Document.8">
                  <p:embed/>
                </p:oleObj>
              </mc:Choice>
              <mc:Fallback>
                <p:oleObj name="文档" r:id="rId4" imgW="7788859" imgH="1188720" progId="Office12.wps.Document.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9109" y="404862"/>
                        <a:ext cx="7781925" cy="1179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747189" y="272793"/>
            <a:ext cx="8049969" cy="2565693"/>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微软雅黑" panose="020B0503020204020204" pitchFamily="34" charset="-122"/>
                <a:ea typeface="微软雅黑" panose="020B0503020204020204" pitchFamily="34" charset="-122"/>
              </a:rPr>
              <a:t>例１</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贵港</a:t>
            </a:r>
            <a:r>
              <a:rPr lang="en-US" altLang="zh-CN" dirty="0" smtClean="0">
                <a:solidFill>
                  <a:srgbClr val="409E8A"/>
                </a:solidFill>
              </a:rPr>
              <a:t>] </a:t>
            </a:r>
            <a:r>
              <a:rPr lang="zh-CN" altLang="en-US" dirty="0" smtClean="0"/>
              <a:t>小林家门口到贵港新世纪广场的公交路线全长</a:t>
            </a:r>
            <a:r>
              <a:rPr lang="en-US" dirty="0" smtClean="0"/>
              <a:t>9 km</a:t>
            </a:r>
            <a:r>
              <a:rPr lang="zh-CN" altLang="en-US" dirty="0" smtClean="0"/>
              <a:t>，周末，小林从家门口的公车站乘坐公共汽车用时</a:t>
            </a:r>
            <a:r>
              <a:rPr lang="en-US" dirty="0" smtClean="0"/>
              <a:t>15 min</a:t>
            </a:r>
            <a:r>
              <a:rPr lang="zh-CN" altLang="en-US" dirty="0" smtClean="0"/>
              <a:t>到达新世纪广场公车站与同学汇合。问：</a:t>
            </a:r>
          </a:p>
          <a:p>
            <a:pPr algn="just">
              <a:lnSpc>
                <a:spcPct val="150000"/>
              </a:lnSpc>
            </a:pPr>
            <a:r>
              <a:rPr lang="zh-CN" altLang="en-US" dirty="0" smtClean="0"/>
              <a:t>（</a:t>
            </a:r>
            <a:r>
              <a:rPr lang="en-US" dirty="0" smtClean="0"/>
              <a:t>2</a:t>
            </a:r>
            <a:r>
              <a:rPr lang="zh-CN" altLang="en-US" dirty="0" smtClean="0"/>
              <a:t>）新世纪广场到园博园的公交路线全长</a:t>
            </a:r>
            <a:r>
              <a:rPr lang="en-US" dirty="0" smtClean="0"/>
              <a:t>20 km</a:t>
            </a:r>
            <a:r>
              <a:rPr lang="zh-CN" altLang="en-US" dirty="0" smtClean="0"/>
              <a:t>，则小林和同学从新世纪广场公车站乘坐公共汽车到园博园公车站需要用多长时间？（假定此公共汽车的速度</a:t>
            </a:r>
            <a:r>
              <a:rPr lang="en-US" dirty="0" smtClean="0"/>
              <a:t>v</a:t>
            </a:r>
            <a:r>
              <a:rPr lang="en-US" baseline="-25000" dirty="0" smtClean="0"/>
              <a:t>2</a:t>
            </a:r>
            <a:r>
              <a:rPr lang="zh-CN" altLang="en-US" dirty="0" smtClean="0"/>
              <a:t>与</a:t>
            </a:r>
            <a:r>
              <a:rPr lang="en-US" dirty="0" smtClean="0"/>
              <a:t>v</a:t>
            </a:r>
            <a:r>
              <a:rPr lang="en-US" baseline="-25000" dirty="0" smtClean="0"/>
              <a:t>1</a:t>
            </a:r>
            <a:r>
              <a:rPr lang="zh-CN" altLang="en-US" dirty="0" smtClean="0"/>
              <a:t>相同）</a:t>
            </a:r>
            <a:endParaRPr lang="zh-CN" altLang="en-US" dirty="0"/>
          </a:p>
        </p:txBody>
      </p:sp>
      <p:sp>
        <p:nvSpPr>
          <p:cNvPr id="36" name="矩形 35">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aphicFrame>
        <p:nvGraphicFramePr>
          <p:cNvPr id="82956" name="Object 12"/>
          <p:cNvGraphicFramePr>
            <a:graphicFrameLocks noChangeAspect="1"/>
          </p:cNvGraphicFramePr>
          <p:nvPr/>
        </p:nvGraphicFramePr>
        <p:xfrm>
          <a:off x="844550" y="2847975"/>
          <a:ext cx="7869238" cy="1187450"/>
        </p:xfrm>
        <a:graphic>
          <a:graphicData uri="http://schemas.openxmlformats.org/presentationml/2006/ole">
            <mc:AlternateContent xmlns:mc="http://schemas.openxmlformats.org/markup-compatibility/2006">
              <mc:Choice xmlns:v="urn:schemas-microsoft-com:vml" Requires="v">
                <p:oleObj spid="_x0000_s82957" name="文档" r:id="rId4" imgW="7874508" imgH="1190244" progId="Office12.wps.Document.8">
                  <p:embed/>
                </p:oleObj>
              </mc:Choice>
              <mc:Fallback>
                <p:oleObj name="文档" r:id="rId4" imgW="7874508" imgH="1190244" progId="Office12.wps.Document.8">
                  <p:embed/>
                  <p:pic>
                    <p:nvPicPr>
                      <p:cNvPr id="0"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4550" y="2847975"/>
                        <a:ext cx="7869238"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2956"/>
                                        </p:tgtEl>
                                        <p:attrNameLst>
                                          <p:attrName>style.visibility</p:attrName>
                                        </p:attrNameLst>
                                      </p:cBhvr>
                                      <p:to>
                                        <p:strVal val="visible"/>
                                      </p:to>
                                    </p:set>
                                    <p:animEffect transition="in" filter="fade">
                                      <p:cBhvr>
                                        <p:cTn id="7" dur="500"/>
                                        <p:tgtEl>
                                          <p:spTgt spid="82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突破二　匀速直线运动的图像问题</a:t>
            </a:r>
            <a:endParaRPr lang="zh-CN" altLang="en-US" sz="2000" b="1" dirty="0">
              <a:solidFill>
                <a:srgbClr val="409E8A"/>
              </a:solidFill>
            </a:endParaRPr>
          </a:p>
        </p:txBody>
      </p:sp>
      <p:sp>
        <p:nvSpPr>
          <p:cNvPr id="32" name="TextBox 31"/>
          <p:cNvSpPr txBox="1"/>
          <p:nvPr/>
        </p:nvSpPr>
        <p:spPr>
          <a:xfrm>
            <a:off x="826718" y="729830"/>
            <a:ext cx="8027136" cy="2981192"/>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b="1" dirty="0" smtClean="0">
                <a:solidFill>
                  <a:srgbClr val="409E8A"/>
                </a:solidFill>
              </a:rPr>
              <a:t>【</a:t>
            </a:r>
            <a:r>
              <a:rPr lang="zh-CN" altLang="en-US" b="1" dirty="0" smtClean="0">
                <a:solidFill>
                  <a:srgbClr val="409E8A"/>
                </a:solidFill>
              </a:rPr>
              <a:t>突破金钥匙</a:t>
            </a:r>
            <a:r>
              <a:rPr lang="en-US" altLang="zh-CN" b="1" dirty="0" smtClean="0">
                <a:solidFill>
                  <a:srgbClr val="409E8A"/>
                </a:solidFill>
              </a:rPr>
              <a:t>】</a:t>
            </a:r>
          </a:p>
          <a:p>
            <a:pPr>
              <a:lnSpc>
                <a:spcPct val="150000"/>
              </a:lnSpc>
            </a:pPr>
            <a:r>
              <a:rPr lang="zh-CN" altLang="en-US" dirty="0" smtClean="0"/>
              <a:t>（</a:t>
            </a:r>
            <a:r>
              <a:rPr lang="en-US" dirty="0" smtClean="0"/>
              <a:t>1</a:t>
            </a:r>
            <a:r>
              <a:rPr lang="zh-CN" altLang="en-US" dirty="0" smtClean="0"/>
              <a:t>）明确横坐标和纵坐标所代表的物理量。</a:t>
            </a:r>
          </a:p>
          <a:p>
            <a:pPr>
              <a:lnSpc>
                <a:spcPct val="150000"/>
              </a:lnSpc>
            </a:pPr>
            <a:r>
              <a:rPr lang="zh-CN" altLang="en-US" dirty="0" smtClean="0"/>
              <a:t>（</a:t>
            </a:r>
            <a:r>
              <a:rPr lang="en-US" dirty="0" smtClean="0"/>
              <a:t>2</a:t>
            </a:r>
            <a:r>
              <a:rPr lang="zh-CN" altLang="en-US" dirty="0" smtClean="0"/>
              <a:t>）匀速直线运动的两种图像对比。</a:t>
            </a:r>
            <a:endParaRPr lang="en-US" altLang="zh-CN" dirty="0" smtClean="0"/>
          </a:p>
          <a:p>
            <a:pPr>
              <a:lnSpc>
                <a:spcPct val="150000"/>
              </a:lnSpc>
            </a:pPr>
            <a:endParaRPr lang="en-US" altLang="zh-CN" dirty="0" smtClean="0"/>
          </a:p>
          <a:p>
            <a:pPr>
              <a:lnSpc>
                <a:spcPct val="150000"/>
              </a:lnSpc>
            </a:pPr>
            <a:endParaRPr lang="en-US" altLang="zh-CN" dirty="0" smtClean="0"/>
          </a:p>
          <a:p>
            <a:pPr>
              <a:lnSpc>
                <a:spcPct val="150000"/>
              </a:lnSpc>
            </a:pPr>
            <a:endParaRPr lang="en-US" altLang="zh-CN" dirty="0" smtClean="0"/>
          </a:p>
          <a:p>
            <a:pPr>
              <a:lnSpc>
                <a:spcPct val="150000"/>
              </a:lnSpc>
            </a:pPr>
            <a:endParaRPr lang="en-US" altLang="zh-CN" dirty="0" smtClean="0"/>
          </a:p>
        </p:txBody>
      </p:sp>
      <p:graphicFrame>
        <p:nvGraphicFramePr>
          <p:cNvPr id="8" name="表格 7"/>
          <p:cNvGraphicFramePr>
            <a:graphicFrameLocks noGrp="1"/>
          </p:cNvGraphicFramePr>
          <p:nvPr/>
        </p:nvGraphicFramePr>
        <p:xfrm>
          <a:off x="5858022" y="885581"/>
          <a:ext cx="2617763" cy="2815980"/>
        </p:xfrm>
        <a:graphic>
          <a:graphicData uri="http://schemas.openxmlformats.org/drawingml/2006/table">
            <a:tbl>
              <a:tblPr/>
              <a:tblGrid>
                <a:gridCol w="788963"/>
                <a:gridCol w="1828800"/>
              </a:tblGrid>
              <a:tr h="1453173">
                <a:tc>
                  <a:txBody>
                    <a:bodyPr/>
                    <a:lstStyle/>
                    <a:p>
                      <a:pPr algn="ctr">
                        <a:lnSpc>
                          <a:spcPts val="1320"/>
                        </a:lnSpc>
                        <a:spcAft>
                          <a:spcPts val="0"/>
                        </a:spcAft>
                      </a:pPr>
                      <a:r>
                        <a:rPr lang="en-US" sz="1700" kern="100">
                          <a:solidFill>
                            <a:srgbClr val="000000"/>
                          </a:solidFill>
                          <a:latin typeface="+mn-ea"/>
                          <a:ea typeface="+mn-ea"/>
                          <a:cs typeface="Times New Roman"/>
                        </a:rPr>
                        <a:t>s-t</a:t>
                      </a:r>
                      <a:r>
                        <a:rPr lang="zh-CN" sz="1700" kern="100">
                          <a:solidFill>
                            <a:srgbClr val="000000"/>
                          </a:solidFill>
                          <a:latin typeface="+mn-ea"/>
                          <a:ea typeface="+mn-ea"/>
                          <a:cs typeface="Times New Roman"/>
                        </a:rPr>
                        <a:t>图像</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ts val="1320"/>
                        </a:lnSpc>
                        <a:spcAft>
                          <a:spcPts val="0"/>
                        </a:spcAft>
                      </a:pPr>
                      <a:endParaRPr lang="en-US" sz="1700" kern="100">
                        <a:solidFill>
                          <a:srgbClr val="000000"/>
                        </a:solidFill>
                        <a:latin typeface="+mn-ea"/>
                        <a:ea typeface="+mn-ea"/>
                        <a:cs typeface="Times New Roman"/>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1362807">
                <a:tc>
                  <a:txBody>
                    <a:bodyPr/>
                    <a:lstStyle/>
                    <a:p>
                      <a:pPr algn="ctr">
                        <a:lnSpc>
                          <a:spcPts val="1320"/>
                        </a:lnSpc>
                        <a:spcAft>
                          <a:spcPts val="0"/>
                        </a:spcAft>
                      </a:pPr>
                      <a:r>
                        <a:rPr lang="en-US" sz="1700" kern="100">
                          <a:solidFill>
                            <a:srgbClr val="000000"/>
                          </a:solidFill>
                          <a:latin typeface="+mn-ea"/>
                          <a:ea typeface="+mn-ea"/>
                          <a:cs typeface="Times New Roman"/>
                        </a:rPr>
                        <a:t>v-t</a:t>
                      </a:r>
                      <a:r>
                        <a:rPr lang="zh-CN" sz="1700" kern="100">
                          <a:solidFill>
                            <a:srgbClr val="000000"/>
                          </a:solidFill>
                          <a:latin typeface="+mn-ea"/>
                          <a:ea typeface="+mn-ea"/>
                          <a:cs typeface="Times New Roman"/>
                        </a:rPr>
                        <a:t>图像</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ts val="1320"/>
                        </a:lnSpc>
                        <a:spcAft>
                          <a:spcPts val="0"/>
                        </a:spcAft>
                      </a:pPr>
                      <a:endParaRPr lang="en-US" sz="1700" kern="100" dirty="0">
                        <a:solidFill>
                          <a:srgbClr val="000000"/>
                        </a:solidFill>
                        <a:latin typeface="+mn-ea"/>
                        <a:ea typeface="+mn-ea"/>
                        <a:cs typeface="Times New Roman"/>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pic>
        <p:nvPicPr>
          <p:cNvPr id="31746" name="18LW35.EPS"/>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954716" y="1099038"/>
            <a:ext cx="1116623" cy="1101735"/>
          </a:xfrm>
          <a:prstGeom prst="rect">
            <a:avLst/>
          </a:prstGeom>
          <a:noFill/>
        </p:spPr>
      </p:pic>
      <p:pic>
        <p:nvPicPr>
          <p:cNvPr id="31745" name="18LW36.EPS"/>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998678" y="2461847"/>
            <a:ext cx="1160584" cy="1179303"/>
          </a:xfrm>
          <a:prstGeom prst="rect">
            <a:avLst/>
          </a:prstGeom>
          <a:noFill/>
        </p:spPr>
      </p:pic>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831273" y="346365"/>
            <a:ext cx="7917872" cy="2981192"/>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微软雅黑" panose="020B0503020204020204" pitchFamily="34" charset="-122"/>
                <a:ea typeface="微软雅黑" panose="020B0503020204020204" pitchFamily="34" charset="-122"/>
              </a:rPr>
              <a:t>例</a:t>
            </a:r>
            <a:r>
              <a:rPr lang="en-US" b="1" dirty="0" smtClean="0">
                <a:solidFill>
                  <a:srgbClr val="409E8A"/>
                </a:solidFill>
              </a:rPr>
              <a:t>2</a:t>
            </a:r>
            <a:r>
              <a:rPr lang="en-US" dirty="0" smtClean="0"/>
              <a:t> </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上海</a:t>
            </a:r>
            <a:r>
              <a:rPr lang="en-US" altLang="zh-CN" dirty="0" smtClean="0">
                <a:solidFill>
                  <a:srgbClr val="409E8A"/>
                </a:solidFill>
              </a:rPr>
              <a:t>] </a:t>
            </a:r>
            <a:r>
              <a:rPr lang="zh-CN" altLang="en-US" dirty="0" smtClean="0"/>
              <a:t>甲、乙两车分别从同一直线上的</a:t>
            </a:r>
            <a:r>
              <a:rPr lang="en-US" dirty="0" smtClean="0"/>
              <a:t>M</a:t>
            </a:r>
            <a:r>
              <a:rPr lang="zh-CN" altLang="en-US" dirty="0" smtClean="0"/>
              <a:t>、</a:t>
            </a:r>
            <a:r>
              <a:rPr lang="en-US" dirty="0" smtClean="0"/>
              <a:t>N</a:t>
            </a:r>
            <a:r>
              <a:rPr lang="zh-CN" altLang="en-US" dirty="0" smtClean="0"/>
              <a:t>两点（</a:t>
            </a:r>
            <a:r>
              <a:rPr lang="en-US" dirty="0" smtClean="0"/>
              <a:t>M</a:t>
            </a:r>
            <a:r>
              <a:rPr lang="zh-CN" altLang="en-US" dirty="0" smtClean="0"/>
              <a:t>、</a:t>
            </a:r>
            <a:r>
              <a:rPr lang="en-US" dirty="0" smtClean="0"/>
              <a:t>N</a:t>
            </a:r>
            <a:r>
              <a:rPr lang="zh-CN" altLang="en-US" dirty="0" smtClean="0"/>
              <a:t>间距离为</a:t>
            </a:r>
            <a:r>
              <a:rPr lang="en-US" dirty="0" smtClean="0"/>
              <a:t>20 m</a:t>
            </a:r>
            <a:r>
              <a:rPr lang="zh-CN" altLang="en-US" dirty="0" smtClean="0"/>
              <a:t>）同时相向做匀速直线运动，它们的</a:t>
            </a:r>
            <a:r>
              <a:rPr lang="en-US" dirty="0" smtClean="0"/>
              <a:t>s-t</a:t>
            </a:r>
            <a:r>
              <a:rPr lang="zh-CN" altLang="en-US" dirty="0" smtClean="0"/>
              <a:t>图像分别如图</a:t>
            </a:r>
            <a:r>
              <a:rPr lang="en-US" dirty="0" smtClean="0"/>
              <a:t>7-5 a</a:t>
            </a:r>
            <a:r>
              <a:rPr lang="zh-CN" altLang="en-US" dirty="0" smtClean="0"/>
              <a:t>和</a:t>
            </a:r>
            <a:r>
              <a:rPr lang="en-US" dirty="0" smtClean="0"/>
              <a:t>b</a:t>
            </a:r>
            <a:r>
              <a:rPr lang="zh-CN" altLang="en-US" dirty="0" smtClean="0"/>
              <a:t>所示。若甲、乙的速度分别为</a:t>
            </a:r>
            <a:r>
              <a:rPr lang="en-US" dirty="0" smtClean="0"/>
              <a:t>v</a:t>
            </a:r>
            <a:r>
              <a:rPr lang="zh-CN" altLang="en-US" baseline="-25000" dirty="0" smtClean="0"/>
              <a:t>甲</a:t>
            </a:r>
            <a:r>
              <a:rPr lang="zh-CN" altLang="en-US" dirty="0" smtClean="0"/>
              <a:t>、</a:t>
            </a:r>
            <a:r>
              <a:rPr lang="en-US" dirty="0" smtClean="0"/>
              <a:t>v</a:t>
            </a:r>
            <a:r>
              <a:rPr lang="zh-CN" altLang="en-US" baseline="-25000" dirty="0" smtClean="0"/>
              <a:t>乙</a:t>
            </a:r>
            <a:r>
              <a:rPr lang="zh-CN" altLang="en-US" dirty="0" smtClean="0"/>
              <a:t>，经过时间</a:t>
            </a:r>
            <a:r>
              <a:rPr lang="en-US" dirty="0" smtClean="0"/>
              <a:t>t</a:t>
            </a:r>
            <a:r>
              <a:rPr lang="zh-CN" altLang="en-US" dirty="0" smtClean="0"/>
              <a:t>，甲、乙相距</a:t>
            </a:r>
            <a:r>
              <a:rPr lang="en-US" dirty="0" smtClean="0"/>
              <a:t>10 m</a:t>
            </a:r>
            <a:r>
              <a:rPr lang="zh-CN" altLang="en-US" dirty="0" smtClean="0"/>
              <a:t>。则 </a:t>
            </a:r>
            <a:r>
              <a:rPr lang="en-US" dirty="0" smtClean="0"/>
              <a:t>	</a:t>
            </a:r>
            <a:r>
              <a:rPr lang="zh-CN" altLang="en-US" dirty="0" smtClean="0"/>
              <a:t>（　　）</a:t>
            </a:r>
            <a:endParaRPr lang="en-US" altLang="zh-CN" dirty="0" smtClean="0"/>
          </a:p>
          <a:p>
            <a:pPr algn="just">
              <a:lnSpc>
                <a:spcPct val="150000"/>
              </a:lnSpc>
            </a:pPr>
            <a:r>
              <a:rPr lang="en-US" dirty="0" err="1" smtClean="0"/>
              <a:t>A.v</a:t>
            </a:r>
            <a:r>
              <a:rPr lang="zh-CN" altLang="en-US" baseline="-25000" dirty="0" smtClean="0"/>
              <a:t>甲</a:t>
            </a:r>
            <a:r>
              <a:rPr lang="en-US" dirty="0" smtClean="0"/>
              <a:t>&lt;v</a:t>
            </a:r>
            <a:r>
              <a:rPr lang="zh-CN" altLang="en-US" baseline="-25000" dirty="0" smtClean="0"/>
              <a:t>乙</a:t>
            </a:r>
            <a:r>
              <a:rPr lang="zh-CN" altLang="en-US" dirty="0" smtClean="0"/>
              <a:t>，</a:t>
            </a:r>
            <a:r>
              <a:rPr lang="en-US" dirty="0" smtClean="0"/>
              <a:t>t</a:t>
            </a:r>
            <a:r>
              <a:rPr lang="zh-CN" altLang="en-US" dirty="0" smtClean="0"/>
              <a:t>一定为</a:t>
            </a:r>
            <a:r>
              <a:rPr lang="en-US" dirty="0" smtClean="0"/>
              <a:t>10 s	</a:t>
            </a:r>
            <a:endParaRPr lang="zh-CN" altLang="en-US" dirty="0" smtClean="0"/>
          </a:p>
          <a:p>
            <a:pPr algn="just">
              <a:lnSpc>
                <a:spcPct val="150000"/>
              </a:lnSpc>
            </a:pPr>
            <a:r>
              <a:rPr lang="en-US" dirty="0" err="1" smtClean="0"/>
              <a:t>B.v</a:t>
            </a:r>
            <a:r>
              <a:rPr lang="zh-CN" altLang="en-US" baseline="-25000" dirty="0" smtClean="0"/>
              <a:t>甲</a:t>
            </a:r>
            <a:r>
              <a:rPr lang="en-US" dirty="0" smtClean="0"/>
              <a:t>&lt;v</a:t>
            </a:r>
            <a:r>
              <a:rPr lang="zh-CN" altLang="en-US" baseline="-25000" dirty="0" smtClean="0"/>
              <a:t>乙</a:t>
            </a:r>
            <a:r>
              <a:rPr lang="zh-CN" altLang="en-US" dirty="0" smtClean="0"/>
              <a:t>，</a:t>
            </a:r>
            <a:r>
              <a:rPr lang="en-US" dirty="0" smtClean="0"/>
              <a:t>t</a:t>
            </a:r>
            <a:r>
              <a:rPr lang="zh-CN" altLang="en-US" dirty="0" smtClean="0"/>
              <a:t>可能为</a:t>
            </a:r>
            <a:r>
              <a:rPr lang="en-US" dirty="0" smtClean="0"/>
              <a:t>30 s</a:t>
            </a:r>
            <a:endParaRPr lang="zh-CN" altLang="en-US" dirty="0" smtClean="0"/>
          </a:p>
          <a:p>
            <a:pPr algn="just">
              <a:lnSpc>
                <a:spcPct val="150000"/>
              </a:lnSpc>
            </a:pPr>
            <a:r>
              <a:rPr lang="en-US" dirty="0" err="1" smtClean="0"/>
              <a:t>C.v</a:t>
            </a:r>
            <a:r>
              <a:rPr lang="zh-CN" altLang="en-US" baseline="-25000" dirty="0" smtClean="0"/>
              <a:t>甲</a:t>
            </a:r>
            <a:r>
              <a:rPr lang="en-US" dirty="0" smtClean="0"/>
              <a:t>=v</a:t>
            </a:r>
            <a:r>
              <a:rPr lang="zh-CN" altLang="en-US" baseline="-25000" dirty="0" smtClean="0"/>
              <a:t>乙</a:t>
            </a:r>
            <a:r>
              <a:rPr lang="zh-CN" altLang="en-US" dirty="0" smtClean="0"/>
              <a:t>，</a:t>
            </a:r>
            <a:r>
              <a:rPr lang="en-US" dirty="0" smtClean="0"/>
              <a:t>t</a:t>
            </a:r>
            <a:r>
              <a:rPr lang="zh-CN" altLang="en-US" dirty="0" smtClean="0"/>
              <a:t>可能为</a:t>
            </a:r>
            <a:r>
              <a:rPr lang="en-US" dirty="0" smtClean="0"/>
              <a:t>10 s	</a:t>
            </a:r>
            <a:endParaRPr lang="zh-CN" altLang="en-US" dirty="0" smtClean="0"/>
          </a:p>
          <a:p>
            <a:pPr algn="just">
              <a:lnSpc>
                <a:spcPct val="150000"/>
              </a:lnSpc>
            </a:pPr>
            <a:r>
              <a:rPr lang="en-US" dirty="0" err="1" smtClean="0"/>
              <a:t>D.v</a:t>
            </a:r>
            <a:r>
              <a:rPr lang="zh-CN" altLang="en-US" baseline="-25000" dirty="0" smtClean="0"/>
              <a:t>甲</a:t>
            </a:r>
            <a:r>
              <a:rPr lang="en-US" dirty="0" smtClean="0"/>
              <a:t>=v</a:t>
            </a:r>
            <a:r>
              <a:rPr lang="zh-CN" altLang="en-US" baseline="-25000" dirty="0" smtClean="0"/>
              <a:t>乙</a:t>
            </a:r>
            <a:r>
              <a:rPr lang="zh-CN" altLang="en-US" dirty="0" smtClean="0"/>
              <a:t>，</a:t>
            </a:r>
            <a:r>
              <a:rPr lang="en-US" dirty="0" smtClean="0"/>
              <a:t>t</a:t>
            </a:r>
            <a:r>
              <a:rPr lang="zh-CN" altLang="en-US" dirty="0" smtClean="0"/>
              <a:t>可能为</a:t>
            </a:r>
            <a:r>
              <a:rPr lang="en-US" dirty="0" smtClean="0"/>
              <a:t>30 s</a:t>
            </a:r>
            <a:endParaRPr lang="zh-CN" altLang="en-US" dirty="0" smtClean="0"/>
          </a:p>
        </p:txBody>
      </p:sp>
      <p:sp>
        <p:nvSpPr>
          <p:cNvPr id="36" name="矩形 35">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5766011" y="3206673"/>
            <a:ext cx="652743" cy="307777"/>
          </a:xfrm>
          <a:prstGeom prst="rect">
            <a:avLst/>
          </a:prstGeom>
        </p:spPr>
        <p:txBody>
          <a:bodyPr wrap="none">
            <a:spAutoFit/>
          </a:bodyPr>
          <a:lstStyle/>
          <a:p>
            <a:r>
              <a:rPr lang="zh-CN" altLang="en-US" sz="1400" dirty="0" smtClean="0"/>
              <a:t>图</a:t>
            </a:r>
            <a:r>
              <a:rPr lang="en-US" sz="1400" dirty="0" smtClean="0"/>
              <a:t>7-5</a:t>
            </a:r>
            <a:endParaRPr lang="zh-CN" altLang="en-US" sz="1400" dirty="0"/>
          </a:p>
        </p:txBody>
      </p:sp>
      <p:sp>
        <p:nvSpPr>
          <p:cNvPr id="10" name="矩形 9"/>
          <p:cNvSpPr/>
          <p:nvPr/>
        </p:nvSpPr>
        <p:spPr>
          <a:xfrm>
            <a:off x="7990913" y="1230947"/>
            <a:ext cx="340158" cy="369332"/>
          </a:xfrm>
          <a:prstGeom prst="rect">
            <a:avLst/>
          </a:prstGeom>
        </p:spPr>
        <p:txBody>
          <a:bodyPr wrap="none">
            <a:spAutoFit/>
          </a:bodyPr>
          <a:lstStyle/>
          <a:p>
            <a:r>
              <a:rPr lang="en-US" altLang="zh-CN" b="1" dirty="0" smtClean="0">
                <a:solidFill>
                  <a:srgbClr val="C00000"/>
                </a:solidFill>
              </a:rPr>
              <a:t>B</a:t>
            </a:r>
            <a:endParaRPr lang="zh-CN" altLang="en-US" b="1" dirty="0">
              <a:solidFill>
                <a:srgbClr val="C00000"/>
              </a:solidFill>
            </a:endParaRPr>
          </a:p>
        </p:txBody>
      </p:sp>
      <p:pic>
        <p:nvPicPr>
          <p:cNvPr id="11" name="20WNW403.EPS" descr="id:2147501105;FounderCES"/>
          <p:cNvPicPr/>
          <p:nvPr/>
        </p:nvPicPr>
        <p:blipFill>
          <a:blip r:embed="rId2" cstate="print"/>
          <a:stretch>
            <a:fillRect/>
          </a:stretch>
        </p:blipFill>
        <p:spPr>
          <a:xfrm>
            <a:off x="4331616" y="1780443"/>
            <a:ext cx="3304975" cy="1279280"/>
          </a:xfrm>
          <a:prstGeom prst="rect">
            <a:avLst/>
          </a:prstGeom>
        </p:spPr>
      </p:pic>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655319" y="506564"/>
          <a:ext cx="8172157" cy="3497580"/>
        </p:xfrm>
        <a:graphic>
          <a:graphicData uri="http://schemas.openxmlformats.org/drawingml/2006/table">
            <a:tbl>
              <a:tblPr/>
              <a:tblGrid>
                <a:gridCol w="927296"/>
                <a:gridCol w="3138854"/>
                <a:gridCol w="4106007"/>
              </a:tblGrid>
              <a:tr h="0">
                <a:tc gridSpan="3">
                  <a:txBody>
                    <a:bodyPr/>
                    <a:lstStyle/>
                    <a:p>
                      <a:pPr algn="ctr">
                        <a:lnSpc>
                          <a:spcPct val="150000"/>
                        </a:lnSpc>
                        <a:spcAft>
                          <a:spcPts val="0"/>
                        </a:spcAft>
                      </a:pPr>
                      <a:r>
                        <a:rPr lang="zh-CN" sz="1700" b="1" kern="100" dirty="0">
                          <a:solidFill>
                            <a:srgbClr val="000000"/>
                          </a:solidFill>
                          <a:latin typeface="+mn-ea"/>
                          <a:ea typeface="+mn-ea"/>
                          <a:cs typeface="Times New Roman"/>
                        </a:rPr>
                        <a:t>【柳州考情分析】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a:lstStyle/>
                    <a:p>
                      <a:endParaRPr lang="zh-CN" altLang="en-US"/>
                    </a:p>
                  </a:txBody>
                  <a:tcPr/>
                </a:tc>
                <a:tc hMerge="1">
                  <a:txBody>
                    <a:bodyPr/>
                    <a:lstStyle/>
                    <a:p>
                      <a:endParaRPr lang="zh-CN" altLang="en-US"/>
                    </a:p>
                  </a:txBody>
                  <a:tcPr/>
                </a:tc>
              </a:tr>
              <a:tr h="0">
                <a:tc>
                  <a:txBody>
                    <a:bodyPr/>
                    <a:lstStyle/>
                    <a:p>
                      <a:pPr algn="ctr">
                        <a:lnSpc>
                          <a:spcPct val="150000"/>
                        </a:lnSpc>
                        <a:spcAft>
                          <a:spcPts val="0"/>
                        </a:spcAft>
                      </a:pPr>
                      <a:r>
                        <a:rPr lang="zh-CN" sz="1700" kern="100">
                          <a:solidFill>
                            <a:srgbClr val="000000"/>
                          </a:solidFill>
                          <a:latin typeface="+mn-ea"/>
                          <a:ea typeface="+mn-ea"/>
                          <a:cs typeface="Times New Roman"/>
                        </a:rPr>
                        <a:t>知识内容</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考试要求</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2352200">
                <a:tc>
                  <a:txBody>
                    <a:bodyPr/>
                    <a:lstStyle/>
                    <a:p>
                      <a:pPr algn="ctr">
                        <a:lnSpc>
                          <a:spcPct val="150000"/>
                        </a:lnSpc>
                        <a:spcAft>
                          <a:spcPts val="0"/>
                        </a:spcAft>
                      </a:pPr>
                      <a:r>
                        <a:rPr lang="zh-CN" sz="1700" kern="100">
                          <a:solidFill>
                            <a:srgbClr val="000000"/>
                          </a:solidFill>
                          <a:latin typeface="+mn-ea"/>
                          <a:ea typeface="+mn-ea"/>
                          <a:cs typeface="Times New Roman"/>
                        </a:rPr>
                        <a:t>运动和力</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a:solidFill>
                            <a:srgbClr val="000000"/>
                          </a:solidFill>
                          <a:latin typeface="+mn-ea"/>
                          <a:ea typeface="+mn-ea"/>
                          <a:cs typeface="Times New Roman"/>
                        </a:rPr>
                        <a:t>1.</a:t>
                      </a:r>
                      <a:r>
                        <a:rPr lang="zh-CN" sz="1700" kern="100" dirty="0">
                          <a:solidFill>
                            <a:srgbClr val="000000"/>
                          </a:solidFill>
                          <a:latin typeface="+mn-ea"/>
                          <a:ea typeface="+mn-ea"/>
                          <a:cs typeface="Times New Roman"/>
                        </a:rPr>
                        <a:t>知道机械运动，举例说明机械运动的相对性；</a:t>
                      </a:r>
                    </a:p>
                    <a:p>
                      <a:pPr>
                        <a:lnSpc>
                          <a:spcPct val="150000"/>
                        </a:lnSpc>
                        <a:spcAft>
                          <a:spcPts val="0"/>
                        </a:spcAft>
                      </a:pP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用速度描述物体运动的快慢；</a:t>
                      </a:r>
                    </a:p>
                    <a:p>
                      <a:pPr>
                        <a:lnSpc>
                          <a:spcPct val="150000"/>
                        </a:lnSpc>
                        <a:spcAft>
                          <a:spcPts val="0"/>
                        </a:spcAft>
                      </a:pP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通过实验测量物体运动的速度；</a:t>
                      </a:r>
                    </a:p>
                    <a:p>
                      <a:pPr>
                        <a:lnSpc>
                          <a:spcPct val="150000"/>
                        </a:lnSpc>
                        <a:spcAft>
                          <a:spcPts val="0"/>
                        </a:spcAft>
                      </a:pPr>
                      <a:r>
                        <a:rPr lang="en-US" sz="1700" kern="100" dirty="0">
                          <a:solidFill>
                            <a:srgbClr val="000000"/>
                          </a:solidFill>
                          <a:latin typeface="+mn-ea"/>
                          <a:ea typeface="+mn-ea"/>
                          <a:cs typeface="Times New Roman"/>
                        </a:rPr>
                        <a:t>4.</a:t>
                      </a:r>
                      <a:r>
                        <a:rPr lang="zh-CN" sz="1700" kern="100" dirty="0">
                          <a:solidFill>
                            <a:srgbClr val="000000"/>
                          </a:solidFill>
                          <a:latin typeface="+mn-ea"/>
                          <a:ea typeface="+mn-ea"/>
                          <a:cs typeface="Times New Roman"/>
                        </a:rPr>
                        <a:t>用速度公式进行简单计算</a:t>
                      </a:r>
                      <a:r>
                        <a:rPr lang="zh-CN" sz="1700" kern="100" dirty="0" smtClean="0">
                          <a:solidFill>
                            <a:srgbClr val="000000"/>
                          </a:solidFill>
                          <a:latin typeface="+mn-ea"/>
                          <a:ea typeface="+mn-ea"/>
                          <a:cs typeface="Times New Roman"/>
                        </a:rPr>
                        <a:t>；</a:t>
                      </a:r>
                      <a:endParaRPr lang="zh-CN" sz="1700" kern="100" dirty="0">
                        <a:solidFill>
                          <a:srgbClr val="000000"/>
                        </a:solidFill>
                        <a:latin typeface="+mn-ea"/>
                        <a:ea typeface="+mn-ea"/>
                        <a:cs typeface="Times New Roman"/>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a:solidFill>
                            <a:srgbClr val="000000"/>
                          </a:solidFill>
                          <a:latin typeface="+mn-ea"/>
                          <a:ea typeface="+mn-ea"/>
                          <a:cs typeface="Times New Roman"/>
                        </a:rPr>
                        <a:t>19</a:t>
                      </a:r>
                      <a:r>
                        <a:rPr lang="zh-CN" sz="1700" kern="100" dirty="0">
                          <a:solidFill>
                            <a:srgbClr val="000000"/>
                          </a:solidFill>
                          <a:latin typeface="+mn-ea"/>
                          <a:ea typeface="+mn-ea"/>
                          <a:cs typeface="Times New Roman"/>
                        </a:rPr>
                        <a:t>年：速度的计算；（</a:t>
                      </a: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19</a:t>
                      </a:r>
                      <a:r>
                        <a:rPr lang="zh-CN" sz="1700" kern="100" dirty="0">
                          <a:solidFill>
                            <a:srgbClr val="000000"/>
                          </a:solidFill>
                          <a:latin typeface="+mn-ea"/>
                          <a:ea typeface="+mn-ea"/>
                          <a:cs typeface="Times New Roman"/>
                        </a:rPr>
                        <a:t>年：探究运动和力的关系；（</a:t>
                      </a:r>
                      <a:r>
                        <a:rPr lang="en-US" sz="1700" kern="100" dirty="0">
                          <a:solidFill>
                            <a:srgbClr val="000000"/>
                          </a:solidFill>
                          <a:latin typeface="+mn-ea"/>
                          <a:ea typeface="+mn-ea"/>
                          <a:cs typeface="Times New Roman"/>
                        </a:rPr>
                        <a:t>5</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18</a:t>
                      </a:r>
                      <a:r>
                        <a:rPr lang="zh-CN" sz="1700" kern="100" dirty="0">
                          <a:solidFill>
                            <a:srgbClr val="000000"/>
                          </a:solidFill>
                          <a:latin typeface="+mn-ea"/>
                          <a:ea typeface="+mn-ea"/>
                          <a:cs typeface="Times New Roman"/>
                        </a:rPr>
                        <a:t>年：惯性实例；（</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18</a:t>
                      </a:r>
                      <a:r>
                        <a:rPr lang="zh-CN" sz="1700" kern="100" dirty="0">
                          <a:solidFill>
                            <a:srgbClr val="000000"/>
                          </a:solidFill>
                          <a:latin typeface="+mn-ea"/>
                          <a:ea typeface="+mn-ea"/>
                          <a:cs typeface="Times New Roman"/>
                        </a:rPr>
                        <a:t>年：匀速直线运动、速度的计算；（</a:t>
                      </a: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17</a:t>
                      </a:r>
                      <a:r>
                        <a:rPr lang="zh-CN" sz="1700" kern="100" dirty="0">
                          <a:solidFill>
                            <a:srgbClr val="000000"/>
                          </a:solidFill>
                          <a:latin typeface="+mn-ea"/>
                          <a:ea typeface="+mn-ea"/>
                          <a:cs typeface="Times New Roman"/>
                        </a:rPr>
                        <a:t>年：速度的计算；（</a:t>
                      </a:r>
                      <a:r>
                        <a:rPr lang="en-US" sz="1700" kern="100" dirty="0">
                          <a:solidFill>
                            <a:srgbClr val="000000"/>
                          </a:solidFill>
                          <a:latin typeface="+mn-ea"/>
                          <a:ea typeface="+mn-ea"/>
                          <a:cs typeface="Times New Roman"/>
                        </a:rPr>
                        <a:t>1</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17</a:t>
                      </a:r>
                      <a:r>
                        <a:rPr lang="zh-CN" sz="1700" kern="100" dirty="0">
                          <a:solidFill>
                            <a:srgbClr val="000000"/>
                          </a:solidFill>
                          <a:latin typeface="+mn-ea"/>
                          <a:ea typeface="+mn-ea"/>
                          <a:cs typeface="Times New Roman"/>
                        </a:rPr>
                        <a:t>年：判断二力平衡；（</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endParaRPr lang="zh-CN" sz="1700" kern="100" dirty="0">
                        <a:solidFill>
                          <a:srgbClr val="000000"/>
                        </a:solidFill>
                        <a:latin typeface="+mn-ea"/>
                        <a:ea typeface="+mn-ea"/>
                        <a:cs typeface="Times New Roman"/>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812089" y="276826"/>
            <a:ext cx="7917872" cy="380480"/>
          </a:xfrm>
          <a:prstGeom prst="rect">
            <a:avLst/>
          </a:prstGeom>
          <a:noFill/>
        </p:spPr>
        <p:txBody>
          <a:bodyPr wrap="square" lIns="36000" tIns="36000" rIns="36000" bIns="36000" rtlCol="0">
            <a:spAutoFit/>
          </a:bodyPr>
          <a:lstStyle/>
          <a:p>
            <a:r>
              <a:rPr lang="zh-CN" altLang="en-US" sz="2000" b="1" dirty="0" smtClean="0">
                <a:solidFill>
                  <a:srgbClr val="409E8A"/>
                </a:solidFill>
              </a:rPr>
              <a:t>突破三　对惯性的理解</a:t>
            </a:r>
            <a:endParaRPr lang="zh-CN" altLang="en-US" sz="2000" b="1" dirty="0">
              <a:solidFill>
                <a:srgbClr val="409E8A"/>
              </a:solidFill>
            </a:endParaRPr>
          </a:p>
        </p:txBody>
      </p:sp>
      <p:sp>
        <p:nvSpPr>
          <p:cNvPr id="36" name="矩形 35">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1" name="矩形 10"/>
          <p:cNvSpPr/>
          <p:nvPr/>
        </p:nvSpPr>
        <p:spPr>
          <a:xfrm>
            <a:off x="813448" y="758524"/>
            <a:ext cx="7919471" cy="2536400"/>
          </a:xfrm>
          <a:prstGeom prst="rect">
            <a:avLst/>
          </a:prstGeom>
          <a:solidFill>
            <a:schemeClr val="bg1">
              <a:lumMod val="95000"/>
            </a:schemeClr>
          </a:solidFill>
        </p:spPr>
        <p:txBody>
          <a:bodyPr wrap="square">
            <a:spAutoFit/>
          </a:bodyPr>
          <a:lstStyle/>
          <a:p>
            <a:pPr algn="just">
              <a:lnSpc>
                <a:spcPct val="150000"/>
              </a:lnSpc>
            </a:pPr>
            <a:r>
              <a:rPr lang="en-US" altLang="zh-CN" b="1" dirty="0" smtClean="0">
                <a:solidFill>
                  <a:srgbClr val="409E8A"/>
                </a:solidFill>
              </a:rPr>
              <a:t>【</a:t>
            </a:r>
            <a:r>
              <a:rPr lang="zh-CN" altLang="en-US" b="1" dirty="0" smtClean="0">
                <a:solidFill>
                  <a:srgbClr val="409E8A"/>
                </a:solidFill>
              </a:rPr>
              <a:t>突破金钥匙</a:t>
            </a:r>
            <a:r>
              <a:rPr lang="en-US" altLang="zh-CN" b="1" dirty="0" smtClean="0">
                <a:solidFill>
                  <a:srgbClr val="409E8A"/>
                </a:solidFill>
              </a:rPr>
              <a:t>】</a:t>
            </a:r>
          </a:p>
          <a:p>
            <a:pPr>
              <a:lnSpc>
                <a:spcPct val="150000"/>
              </a:lnSpc>
            </a:pPr>
            <a:r>
              <a:rPr lang="zh-CN" altLang="en-US" dirty="0" smtClean="0"/>
              <a:t>（</a:t>
            </a:r>
            <a:r>
              <a:rPr lang="en-US" dirty="0" smtClean="0"/>
              <a:t>1</a:t>
            </a:r>
            <a:r>
              <a:rPr lang="zh-CN" altLang="en-US" dirty="0" smtClean="0"/>
              <a:t>）一切物体在任何情况下都具有惯性，与物体是否受力、是否运动等因素无关。</a:t>
            </a:r>
          </a:p>
          <a:p>
            <a:pPr>
              <a:lnSpc>
                <a:spcPct val="150000"/>
              </a:lnSpc>
            </a:pPr>
            <a:r>
              <a:rPr lang="zh-CN" altLang="en-US" dirty="0" smtClean="0"/>
              <a:t>（</a:t>
            </a:r>
            <a:r>
              <a:rPr lang="en-US" dirty="0" smtClean="0"/>
              <a:t>2</a:t>
            </a:r>
            <a:r>
              <a:rPr lang="zh-CN" altLang="en-US" dirty="0" smtClean="0"/>
              <a:t>）惯性的大小只与物体的质量有关，质量越大，惯性越大。</a:t>
            </a:r>
          </a:p>
          <a:p>
            <a:pPr>
              <a:lnSpc>
                <a:spcPct val="150000"/>
              </a:lnSpc>
            </a:pPr>
            <a:r>
              <a:rPr lang="zh-CN" altLang="en-US" dirty="0" smtClean="0"/>
              <a:t>（</a:t>
            </a:r>
            <a:r>
              <a:rPr lang="en-US" dirty="0" smtClean="0"/>
              <a:t>3</a:t>
            </a:r>
            <a:r>
              <a:rPr lang="zh-CN" altLang="en-US" dirty="0" smtClean="0"/>
              <a:t>）惯性是物体本身的一种性质，它不是力，只能说一个物体具有惯性，不能说物体“受到惯性”“受到惯性作用”或“受到惯性力的作用”。</a:t>
            </a:r>
            <a:endParaRPr lang="zh-CN" altLang="en-US"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694639" y="248189"/>
            <a:ext cx="8060479" cy="2150195"/>
          </a:xfrm>
          <a:prstGeom prst="rect">
            <a:avLst/>
          </a:prstGeom>
          <a:noFill/>
        </p:spPr>
        <p:txBody>
          <a:bodyPr wrap="square" lIns="36000" tIns="36000" rIns="36000" bIns="36000" rtlCol="0">
            <a:spAutoFit/>
          </a:bodyPr>
          <a:lstStyle/>
          <a:p>
            <a:pPr>
              <a:lnSpc>
                <a:spcPct val="150000"/>
              </a:lnSpc>
            </a:pPr>
            <a:r>
              <a:rPr lang="zh-CN" altLang="en-US" b="1" dirty="0" smtClean="0">
                <a:solidFill>
                  <a:srgbClr val="409E8A"/>
                </a:solidFill>
                <a:latin typeface="+mn-ea"/>
              </a:rPr>
              <a:t>例</a:t>
            </a:r>
            <a:r>
              <a:rPr lang="en-US" b="1" dirty="0" smtClean="0">
                <a:solidFill>
                  <a:srgbClr val="409E8A"/>
                </a:solidFill>
                <a:latin typeface="+mn-ea"/>
              </a:rPr>
              <a:t>3 </a:t>
            </a:r>
            <a:r>
              <a:rPr lang="zh-CN" altLang="en-US" dirty="0" smtClean="0"/>
              <a:t>关于惯性，下列说法中正确的是</a:t>
            </a:r>
            <a:r>
              <a:rPr lang="en-US" dirty="0" smtClean="0"/>
              <a:t>	</a:t>
            </a:r>
            <a:r>
              <a:rPr lang="zh-CN" altLang="en-US" dirty="0" smtClean="0"/>
              <a:t>（　　）</a:t>
            </a:r>
          </a:p>
          <a:p>
            <a:pPr>
              <a:lnSpc>
                <a:spcPct val="150000"/>
              </a:lnSpc>
            </a:pPr>
            <a:r>
              <a:rPr lang="en-US" dirty="0" smtClean="0"/>
              <a:t>A.</a:t>
            </a:r>
            <a:r>
              <a:rPr lang="zh-CN" altLang="en-US" dirty="0" smtClean="0"/>
              <a:t>静止的物体没有惯性</a:t>
            </a:r>
          </a:p>
          <a:p>
            <a:pPr>
              <a:lnSpc>
                <a:spcPct val="150000"/>
              </a:lnSpc>
            </a:pPr>
            <a:r>
              <a:rPr lang="en-US" dirty="0" smtClean="0"/>
              <a:t>B.</a:t>
            </a:r>
            <a:r>
              <a:rPr lang="zh-CN" altLang="en-US" dirty="0" smtClean="0"/>
              <a:t>物体运动时的惯性比静止时的大</a:t>
            </a:r>
          </a:p>
          <a:p>
            <a:pPr>
              <a:lnSpc>
                <a:spcPct val="150000"/>
              </a:lnSpc>
            </a:pPr>
            <a:r>
              <a:rPr lang="en-US" dirty="0" smtClean="0"/>
              <a:t>C.</a:t>
            </a:r>
            <a:r>
              <a:rPr lang="zh-CN" altLang="en-US" dirty="0" smtClean="0"/>
              <a:t>航天员在空间站中失去惯性</a:t>
            </a:r>
          </a:p>
          <a:p>
            <a:pPr>
              <a:lnSpc>
                <a:spcPct val="150000"/>
              </a:lnSpc>
            </a:pPr>
            <a:r>
              <a:rPr lang="en-US" dirty="0" smtClean="0"/>
              <a:t>D.</a:t>
            </a:r>
            <a:r>
              <a:rPr lang="zh-CN" altLang="en-US" dirty="0" smtClean="0"/>
              <a:t>物体在任何情况下都有惯性</a:t>
            </a:r>
            <a:endParaRPr lang="zh-CN" altLang="en-US" dirty="0"/>
          </a:p>
        </p:txBody>
      </p:sp>
      <p:sp>
        <p:nvSpPr>
          <p:cNvPr id="15" name="矩形 14">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16"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4" name="矩形 13"/>
          <p:cNvSpPr/>
          <p:nvPr/>
        </p:nvSpPr>
        <p:spPr>
          <a:xfrm>
            <a:off x="4680153" y="306037"/>
            <a:ext cx="367408" cy="369332"/>
          </a:xfrm>
          <a:prstGeom prst="rect">
            <a:avLst/>
          </a:prstGeom>
        </p:spPr>
        <p:txBody>
          <a:bodyPr wrap="none">
            <a:spAutoFit/>
          </a:bodyPr>
          <a:lstStyle/>
          <a:p>
            <a:r>
              <a:rPr lang="en-US" altLang="zh-CN" b="1" dirty="0" smtClean="0">
                <a:solidFill>
                  <a:srgbClr val="C00000"/>
                </a:solidFill>
              </a:rPr>
              <a:t>D</a:t>
            </a:r>
            <a:endParaRPr lang="zh-CN" altLang="en-US" b="1" dirty="0">
              <a:solidFill>
                <a:srgbClr val="C00000"/>
              </a:solidFill>
            </a:endParaRPr>
          </a:p>
        </p:txBody>
      </p:sp>
      <p:sp>
        <p:nvSpPr>
          <p:cNvPr id="7" name="矩形 6"/>
          <p:cNvSpPr/>
          <p:nvPr/>
        </p:nvSpPr>
        <p:spPr>
          <a:xfrm>
            <a:off x="5454869" y="390662"/>
            <a:ext cx="3267539" cy="1754326"/>
          </a:xfrm>
          <a:prstGeom prst="rect">
            <a:avLst/>
          </a:prstGeom>
          <a:solidFill>
            <a:schemeClr val="bg1">
              <a:lumMod val="95000"/>
            </a:schemeClr>
          </a:solidFill>
        </p:spPr>
        <p:txBody>
          <a:bodyPr wrap="square">
            <a:spAutoFit/>
          </a:bodyPr>
          <a:lstStyle/>
          <a:p>
            <a:pPr algn="just">
              <a:lnSpc>
                <a:spcPct val="150000"/>
              </a:lnSpc>
            </a:pPr>
            <a:r>
              <a:rPr lang="en-US" altLang="zh-CN" dirty="0" smtClean="0">
                <a:solidFill>
                  <a:srgbClr val="C00000"/>
                </a:solidFill>
              </a:rPr>
              <a:t>[</a:t>
            </a:r>
            <a:r>
              <a:rPr lang="zh-CN" altLang="en-US" dirty="0" smtClean="0">
                <a:solidFill>
                  <a:srgbClr val="C00000"/>
                </a:solidFill>
              </a:rPr>
              <a:t>解析</a:t>
            </a:r>
            <a:r>
              <a:rPr lang="en-US" altLang="zh-CN" dirty="0" smtClean="0">
                <a:solidFill>
                  <a:srgbClr val="C00000"/>
                </a:solidFill>
              </a:rPr>
              <a:t>] </a:t>
            </a:r>
            <a:r>
              <a:rPr lang="zh-CN" altLang="en-US" dirty="0" smtClean="0">
                <a:solidFill>
                  <a:srgbClr val="C00000"/>
                </a:solidFill>
              </a:rPr>
              <a:t>惯性是物体的固有属性</a:t>
            </a:r>
            <a:r>
              <a:rPr lang="en-US" dirty="0" smtClean="0">
                <a:solidFill>
                  <a:srgbClr val="C00000"/>
                </a:solidFill>
              </a:rPr>
              <a:t>,</a:t>
            </a:r>
            <a:r>
              <a:rPr lang="zh-CN" altLang="en-US" dirty="0" smtClean="0">
                <a:solidFill>
                  <a:srgbClr val="C00000"/>
                </a:solidFill>
              </a:rPr>
              <a:t>任何物体在任何情况下都有惯性</a:t>
            </a:r>
            <a:r>
              <a:rPr lang="en-US" dirty="0" smtClean="0">
                <a:solidFill>
                  <a:srgbClr val="C00000"/>
                </a:solidFill>
              </a:rPr>
              <a:t>,</a:t>
            </a:r>
            <a:r>
              <a:rPr lang="zh-CN" altLang="en-US" dirty="0" smtClean="0">
                <a:solidFill>
                  <a:srgbClr val="C00000"/>
                </a:solidFill>
              </a:rPr>
              <a:t>衡量惯性大小的唯一标准是物体的质量</a:t>
            </a:r>
            <a:r>
              <a:rPr lang="en-US" dirty="0" smtClean="0">
                <a:solidFill>
                  <a:srgbClr val="C00000"/>
                </a:solidFill>
              </a:rPr>
              <a:t>,</a:t>
            </a:r>
            <a:r>
              <a:rPr lang="zh-CN" altLang="en-US" dirty="0" smtClean="0">
                <a:solidFill>
                  <a:srgbClr val="C00000"/>
                </a:solidFill>
              </a:rPr>
              <a:t>与运动的快慢无关。</a:t>
            </a: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694639" y="248189"/>
            <a:ext cx="8060479" cy="479994"/>
          </a:xfrm>
          <a:prstGeom prst="rect">
            <a:avLst/>
          </a:prstGeom>
          <a:noFill/>
        </p:spPr>
        <p:txBody>
          <a:bodyPr wrap="square" lIns="36000" tIns="36000" rIns="36000" bIns="36000" rtlCol="0">
            <a:spAutoFit/>
          </a:bodyPr>
          <a:lstStyle/>
          <a:p>
            <a:pPr>
              <a:lnSpc>
                <a:spcPct val="150000"/>
              </a:lnSpc>
            </a:pPr>
            <a:r>
              <a:rPr lang="zh-CN" altLang="en-US" sz="2000" b="1" dirty="0" smtClean="0">
                <a:solidFill>
                  <a:srgbClr val="409E8A"/>
                </a:solidFill>
              </a:rPr>
              <a:t>突破四　平衡力与相互作用力的区别</a:t>
            </a:r>
            <a:endParaRPr lang="zh-CN" altLang="en-US" sz="2000" b="1" dirty="0">
              <a:solidFill>
                <a:srgbClr val="409E8A"/>
              </a:solidFill>
            </a:endParaRPr>
          </a:p>
        </p:txBody>
      </p:sp>
      <p:sp>
        <p:nvSpPr>
          <p:cNvPr id="15" name="矩形 14">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16"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4" name="矩形 13"/>
          <p:cNvSpPr/>
          <p:nvPr/>
        </p:nvSpPr>
        <p:spPr>
          <a:xfrm>
            <a:off x="6529974" y="1125844"/>
            <a:ext cx="340158" cy="369332"/>
          </a:xfrm>
          <a:prstGeom prst="rect">
            <a:avLst/>
          </a:prstGeom>
        </p:spPr>
        <p:txBody>
          <a:bodyPr wrap="none">
            <a:spAutoFit/>
          </a:bodyPr>
          <a:lstStyle/>
          <a:p>
            <a:r>
              <a:rPr lang="en-US" altLang="zh-CN" b="1" dirty="0" smtClean="0">
                <a:solidFill>
                  <a:srgbClr val="C00000"/>
                </a:solidFill>
              </a:rPr>
              <a:t>C</a:t>
            </a:r>
            <a:endParaRPr lang="zh-CN" altLang="en-US" b="1" dirty="0">
              <a:solidFill>
                <a:srgbClr val="C00000"/>
              </a:solidFill>
            </a:endParaRPr>
          </a:p>
        </p:txBody>
      </p:sp>
      <p:sp>
        <p:nvSpPr>
          <p:cNvPr id="7" name="矩形 6"/>
          <p:cNvSpPr/>
          <p:nvPr/>
        </p:nvSpPr>
        <p:spPr>
          <a:xfrm>
            <a:off x="738554" y="753645"/>
            <a:ext cx="8053754" cy="3831818"/>
          </a:xfrm>
          <a:prstGeom prst="rect">
            <a:avLst/>
          </a:prstGeom>
          <a:solidFill>
            <a:schemeClr val="bg1">
              <a:lumMod val="95000"/>
            </a:schemeClr>
          </a:solidFill>
        </p:spPr>
        <p:txBody>
          <a:bodyPr wrap="square">
            <a:spAutoFit/>
          </a:bodyPr>
          <a:lstStyle/>
          <a:p>
            <a:pPr>
              <a:lnSpc>
                <a:spcPct val="150000"/>
              </a:lnSpc>
            </a:pPr>
            <a:r>
              <a:rPr lang="en-US" altLang="zh-CN" b="1" dirty="0" smtClean="0">
                <a:solidFill>
                  <a:srgbClr val="409E8A"/>
                </a:solidFill>
              </a:rPr>
              <a:t>【</a:t>
            </a:r>
            <a:r>
              <a:rPr lang="zh-CN" altLang="en-US" b="1" dirty="0" smtClean="0">
                <a:solidFill>
                  <a:srgbClr val="409E8A"/>
                </a:solidFill>
              </a:rPr>
              <a:t>突破金钥匙</a:t>
            </a:r>
            <a:r>
              <a:rPr lang="en-US" altLang="zh-CN" b="1" dirty="0" smtClean="0">
                <a:solidFill>
                  <a:srgbClr val="409E8A"/>
                </a:solidFill>
              </a:rPr>
              <a:t>】</a:t>
            </a:r>
          </a:p>
          <a:p>
            <a:pPr>
              <a:lnSpc>
                <a:spcPct val="150000"/>
              </a:lnSpc>
            </a:pPr>
            <a:r>
              <a:rPr lang="zh-CN" altLang="en-US" dirty="0" smtClean="0"/>
              <a:t>（</a:t>
            </a:r>
            <a:r>
              <a:rPr lang="en-US" dirty="0" smtClean="0"/>
              <a:t>1</a:t>
            </a:r>
            <a:r>
              <a:rPr lang="zh-CN" altLang="en-US" dirty="0" smtClean="0"/>
              <a:t>）平衡力：作用在同一个物体上的两个力，如果大小相等、方向相反、作用在同一条直线上，这两个力叫平衡力。</a:t>
            </a:r>
          </a:p>
          <a:p>
            <a:pPr>
              <a:lnSpc>
                <a:spcPct val="150000"/>
              </a:lnSpc>
            </a:pPr>
            <a:r>
              <a:rPr lang="zh-CN" altLang="en-US" dirty="0" smtClean="0"/>
              <a:t>（</a:t>
            </a:r>
            <a:r>
              <a:rPr lang="en-US" dirty="0" smtClean="0"/>
              <a:t>2</a:t>
            </a:r>
            <a:r>
              <a:rPr lang="zh-CN" altLang="en-US" dirty="0" smtClean="0"/>
              <a:t>）相互作用力：作用在不同物体上的两个力，如果大小相等、方向相反、作用在同一条直线上，这两个力叫相互作用力。</a:t>
            </a:r>
          </a:p>
          <a:p>
            <a:pPr>
              <a:lnSpc>
                <a:spcPct val="150000"/>
              </a:lnSpc>
            </a:pPr>
            <a:r>
              <a:rPr lang="zh-CN" altLang="en-US" dirty="0" smtClean="0"/>
              <a:t>（</a:t>
            </a:r>
            <a:r>
              <a:rPr lang="en-US" dirty="0" smtClean="0"/>
              <a:t>3</a:t>
            </a:r>
            <a:r>
              <a:rPr lang="zh-CN" altLang="en-US" dirty="0" smtClean="0"/>
              <a:t>）平衡力和相互作用力的根本区别是平衡力作用在同一个物体上，相互作用力作用在两个不同的物体上；判定二力是否是平衡力，首先要判断这两个力是否作用在同一物体上，其次看物体是否处于平衡状态（静止或匀速直线运动状态），然后再看另外的三个条件是否符合。</a:t>
            </a:r>
            <a:endParaRPr lang="zh-CN" altLang="en-US"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694639" y="248189"/>
            <a:ext cx="8060479" cy="2565693"/>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mn-ea"/>
              </a:rPr>
              <a:t>例</a:t>
            </a:r>
            <a:r>
              <a:rPr lang="en-US" b="1" dirty="0" smtClean="0">
                <a:solidFill>
                  <a:srgbClr val="409E8A"/>
                </a:solidFill>
                <a:latin typeface="+mn-ea"/>
              </a:rPr>
              <a:t>4 </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龙东</a:t>
            </a:r>
            <a:r>
              <a:rPr lang="en-US" altLang="zh-CN" dirty="0" smtClean="0">
                <a:solidFill>
                  <a:srgbClr val="409E8A"/>
                </a:solidFill>
              </a:rPr>
              <a:t>] </a:t>
            </a:r>
            <a:r>
              <a:rPr lang="zh-CN" altLang="en-US" dirty="0" smtClean="0"/>
              <a:t>超市里，小明用水平方向的力，推着购物车在水平地面上做匀速直线运动，下列说法正确的是</a:t>
            </a:r>
            <a:r>
              <a:rPr lang="en-US" dirty="0" smtClean="0"/>
              <a:t>	</a:t>
            </a:r>
            <a:r>
              <a:rPr lang="zh-CN" altLang="en-US" dirty="0" smtClean="0"/>
              <a:t>（　　）</a:t>
            </a:r>
          </a:p>
          <a:p>
            <a:pPr algn="just">
              <a:lnSpc>
                <a:spcPct val="150000"/>
              </a:lnSpc>
            </a:pPr>
            <a:r>
              <a:rPr lang="en-US" dirty="0" smtClean="0"/>
              <a:t>A.</a:t>
            </a:r>
            <a:r>
              <a:rPr lang="zh-CN" altLang="en-US" dirty="0" smtClean="0"/>
              <a:t>购物车对地面的压力与地面对购物车的支持力是一对平衡力</a:t>
            </a:r>
          </a:p>
          <a:p>
            <a:pPr algn="just">
              <a:lnSpc>
                <a:spcPct val="150000"/>
              </a:lnSpc>
            </a:pPr>
            <a:r>
              <a:rPr lang="en-US" dirty="0" smtClean="0"/>
              <a:t>B.</a:t>
            </a:r>
            <a:r>
              <a:rPr lang="zh-CN" altLang="en-US" dirty="0" smtClean="0"/>
              <a:t>购物车所受的推力与地面对购物车的摩擦力是一对平衡力</a:t>
            </a:r>
          </a:p>
          <a:p>
            <a:pPr algn="just">
              <a:lnSpc>
                <a:spcPct val="150000"/>
              </a:lnSpc>
            </a:pPr>
            <a:r>
              <a:rPr lang="en-US" dirty="0" smtClean="0"/>
              <a:t>C.</a:t>
            </a:r>
            <a:r>
              <a:rPr lang="zh-CN" altLang="en-US" dirty="0" smtClean="0"/>
              <a:t>购物车所受的重力与购物车对地面的压力是一对相互作用力</a:t>
            </a:r>
          </a:p>
          <a:p>
            <a:pPr algn="just">
              <a:lnSpc>
                <a:spcPct val="150000"/>
              </a:lnSpc>
            </a:pPr>
            <a:r>
              <a:rPr lang="en-US" dirty="0" smtClean="0"/>
              <a:t>D.</a:t>
            </a:r>
            <a:r>
              <a:rPr lang="zh-CN" altLang="en-US" dirty="0" smtClean="0"/>
              <a:t>购物车对小明的力与地面对小明的摩擦力是一对相互作用力</a:t>
            </a:r>
            <a:endParaRPr lang="zh-CN" altLang="en-US" dirty="0"/>
          </a:p>
        </p:txBody>
      </p:sp>
      <p:sp>
        <p:nvSpPr>
          <p:cNvPr id="15" name="矩形 14">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16"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4" name="矩形 13"/>
          <p:cNvSpPr/>
          <p:nvPr/>
        </p:nvSpPr>
        <p:spPr>
          <a:xfrm>
            <a:off x="4690664" y="725214"/>
            <a:ext cx="340158" cy="369332"/>
          </a:xfrm>
          <a:prstGeom prst="rect">
            <a:avLst/>
          </a:prstGeom>
        </p:spPr>
        <p:txBody>
          <a:bodyPr wrap="square">
            <a:spAutoFit/>
          </a:bodyPr>
          <a:lstStyle/>
          <a:p>
            <a:r>
              <a:rPr lang="en-US" altLang="zh-CN" b="1" dirty="0" smtClean="0">
                <a:solidFill>
                  <a:srgbClr val="C00000"/>
                </a:solidFill>
              </a:rPr>
              <a:t>B</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832980" y="813173"/>
            <a:ext cx="7874602" cy="2932268"/>
          </a:xfrm>
          <a:prstGeom prst="rect">
            <a:avLst/>
          </a:prstGeom>
          <a:noFill/>
        </p:spPr>
        <p:txBody>
          <a:bodyPr wrap="square" lIns="36000" tIns="36000" rIns="36000" bIns="36000" rtlCol="0">
            <a:spAutoFit/>
          </a:bodyPr>
          <a:lstStyle/>
          <a:p>
            <a:pPr algn="just">
              <a:lnSpc>
                <a:spcPct val="150000"/>
              </a:lnSpc>
            </a:pPr>
            <a:r>
              <a:rPr lang="en-US" b="1" dirty="0" smtClean="0"/>
              <a:t>1.2020</a:t>
            </a:r>
            <a:r>
              <a:rPr lang="zh-CN" altLang="en-US" b="1" dirty="0" smtClean="0"/>
              <a:t>中考命题点预测</a:t>
            </a:r>
          </a:p>
          <a:p>
            <a:pPr algn="just">
              <a:lnSpc>
                <a:spcPct val="150000"/>
              </a:lnSpc>
            </a:pPr>
            <a:r>
              <a:rPr lang="zh-CN" altLang="en-US" dirty="0" smtClean="0"/>
              <a:t>（</a:t>
            </a:r>
            <a:r>
              <a:rPr lang="en-US" dirty="0" smtClean="0"/>
              <a:t>1</a:t>
            </a:r>
            <a:r>
              <a:rPr lang="zh-CN" altLang="en-US" dirty="0" smtClean="0"/>
              <a:t>）实验时让小车从同一斜面的同一高度由静止自由滑下的目的：使小车到达水平面时的速度相同。</a:t>
            </a:r>
          </a:p>
          <a:p>
            <a:pPr algn="just">
              <a:lnSpc>
                <a:spcPct val="150000"/>
              </a:lnSpc>
            </a:pPr>
            <a:r>
              <a:rPr lang="zh-CN" altLang="en-US" dirty="0" smtClean="0"/>
              <a:t>（</a:t>
            </a:r>
            <a:r>
              <a:rPr lang="en-US" dirty="0" smtClean="0"/>
              <a:t>2</a:t>
            </a:r>
            <a:r>
              <a:rPr lang="zh-CN" altLang="en-US" dirty="0" smtClean="0"/>
              <a:t>）改变水平面（通过改变接触面的粗糙程度来改变摩擦力的大小）。</a:t>
            </a:r>
          </a:p>
          <a:p>
            <a:pPr algn="just">
              <a:lnSpc>
                <a:spcPct val="150000"/>
              </a:lnSpc>
            </a:pPr>
            <a:r>
              <a:rPr lang="zh-CN" altLang="en-US" dirty="0" smtClean="0"/>
              <a:t>（</a:t>
            </a:r>
            <a:r>
              <a:rPr lang="en-US" dirty="0" smtClean="0"/>
              <a:t>3</a:t>
            </a:r>
            <a:r>
              <a:rPr lang="zh-CN" altLang="en-US" dirty="0" smtClean="0"/>
              <a:t>）小车在水平面上停下来的原因（受到摩擦力的作用）。</a:t>
            </a:r>
          </a:p>
          <a:p>
            <a:pPr algn="just">
              <a:lnSpc>
                <a:spcPct val="150000"/>
              </a:lnSpc>
            </a:pPr>
            <a:r>
              <a:rPr lang="zh-CN" altLang="en-US" dirty="0" smtClean="0"/>
              <a:t>（</a:t>
            </a:r>
            <a:r>
              <a:rPr lang="en-US" dirty="0" smtClean="0"/>
              <a:t>4</a:t>
            </a:r>
            <a:r>
              <a:rPr lang="zh-CN" altLang="en-US" dirty="0" smtClean="0"/>
              <a:t>）机械能及其转化。</a:t>
            </a:r>
          </a:p>
          <a:p>
            <a:pPr algn="just">
              <a:lnSpc>
                <a:spcPct val="150000"/>
              </a:lnSpc>
            </a:pPr>
            <a:r>
              <a:rPr lang="zh-CN" altLang="en-US" dirty="0" smtClean="0"/>
              <a:t>（</a:t>
            </a:r>
            <a:r>
              <a:rPr lang="en-US" dirty="0" smtClean="0"/>
              <a:t>5</a:t>
            </a:r>
            <a:r>
              <a:rPr lang="zh-CN" altLang="en-US" dirty="0" smtClean="0"/>
              <a:t>）有关实验推理。</a:t>
            </a:r>
            <a:endParaRPr lang="zh-CN" altLang="en-US" dirty="0"/>
          </a:p>
        </p:txBody>
      </p:sp>
      <p:sp>
        <p:nvSpPr>
          <p:cNvPr id="8" name="矩形 7"/>
          <p:cNvSpPr/>
          <p:nvPr/>
        </p:nvSpPr>
        <p:spPr>
          <a:xfrm>
            <a:off x="817465" y="329684"/>
            <a:ext cx="3262432" cy="400110"/>
          </a:xfrm>
          <a:prstGeom prst="rect">
            <a:avLst/>
          </a:prstGeom>
        </p:spPr>
        <p:txBody>
          <a:bodyPr wrap="none">
            <a:spAutoFit/>
          </a:bodyPr>
          <a:lstStyle/>
          <a:p>
            <a:r>
              <a:rPr lang="zh-CN" altLang="en-US" sz="2000" b="1" dirty="0" smtClean="0">
                <a:solidFill>
                  <a:srgbClr val="409E8A"/>
                </a:solidFill>
              </a:rPr>
              <a:t>突破　探究运动和力的关系</a:t>
            </a:r>
          </a:p>
        </p:txBody>
      </p:sp>
    </p:spTree>
    <p:extLst>
      <p:ext uri="{BB962C8B-B14F-4D97-AF65-F5344CB8AC3E}">
        <p14:creationId xmlns:p14="http://schemas.microsoft.com/office/powerpoint/2010/main" val="3355192232"/>
      </p:ext>
    </p:extLst>
  </p:cSld>
  <p:clrMapOvr>
    <a:masterClrMapping/>
  </p:clrMapOvr>
  <p:transition spd="med">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53848" y="320804"/>
            <a:ext cx="8038459" cy="439278"/>
          </a:xfrm>
          <a:prstGeom prst="rect">
            <a:avLst/>
          </a:prstGeom>
          <a:noFill/>
        </p:spPr>
        <p:txBody>
          <a:bodyPr wrap="square" lIns="36000" tIns="36000" rIns="36000" bIns="36000" rtlCol="0">
            <a:spAutoFit/>
          </a:bodyPr>
          <a:lstStyle/>
          <a:p>
            <a:pPr algn="just">
              <a:lnSpc>
                <a:spcPct val="150000"/>
              </a:lnSpc>
            </a:pPr>
            <a:r>
              <a:rPr lang="en-US" b="1" dirty="0" smtClean="0"/>
              <a:t>2.</a:t>
            </a:r>
            <a:r>
              <a:rPr lang="zh-CN" altLang="en-US" dirty="0" smtClean="0"/>
              <a:t>实验装置如图</a:t>
            </a:r>
            <a:r>
              <a:rPr lang="en-US" dirty="0" smtClean="0"/>
              <a:t>7-6</a:t>
            </a:r>
            <a:r>
              <a:rPr lang="zh-CN" altLang="en-US" dirty="0" smtClean="0"/>
              <a:t>所示。</a:t>
            </a:r>
            <a:endParaRPr lang="zh-CN" altLang="en-US" dirty="0"/>
          </a:p>
        </p:txBody>
      </p:sp>
      <p:sp>
        <p:nvSpPr>
          <p:cNvPr id="11" name="矩形 10"/>
          <p:cNvSpPr/>
          <p:nvPr/>
        </p:nvSpPr>
        <p:spPr>
          <a:xfrm>
            <a:off x="4829728" y="2464497"/>
            <a:ext cx="652743" cy="307777"/>
          </a:xfrm>
          <a:prstGeom prst="rect">
            <a:avLst/>
          </a:prstGeom>
        </p:spPr>
        <p:txBody>
          <a:bodyPr wrap="none">
            <a:spAutoFit/>
          </a:bodyPr>
          <a:lstStyle/>
          <a:p>
            <a:r>
              <a:rPr lang="zh-CN" altLang="en-US" sz="1400" dirty="0" smtClean="0"/>
              <a:t>图</a:t>
            </a:r>
            <a:r>
              <a:rPr lang="en-US" sz="1400" dirty="0" smtClean="0"/>
              <a:t>7-6</a:t>
            </a:r>
            <a:endParaRPr lang="zh-CN" altLang="en-US" sz="1400" dirty="0"/>
          </a:p>
        </p:txBody>
      </p:sp>
      <p:pic>
        <p:nvPicPr>
          <p:cNvPr id="12" name="G248.EPS" descr="id:2147501154;FounderCES"/>
          <p:cNvPicPr/>
          <p:nvPr/>
        </p:nvPicPr>
        <p:blipFill>
          <a:blip r:embed="rId2" cstate="print"/>
          <a:stretch>
            <a:fillRect/>
          </a:stretch>
        </p:blipFill>
        <p:spPr>
          <a:xfrm>
            <a:off x="2592580" y="740172"/>
            <a:ext cx="2009535" cy="2044699"/>
          </a:xfrm>
          <a:prstGeom prst="rect">
            <a:avLst/>
          </a:prstGeom>
        </p:spPr>
      </p:pic>
      <p:sp>
        <p:nvSpPr>
          <p:cNvPr id="13" name="矩形 12"/>
          <p:cNvSpPr/>
          <p:nvPr/>
        </p:nvSpPr>
        <p:spPr>
          <a:xfrm>
            <a:off x="826476" y="2969472"/>
            <a:ext cx="7974623" cy="1705403"/>
          </a:xfrm>
          <a:prstGeom prst="rect">
            <a:avLst/>
          </a:prstGeom>
        </p:spPr>
        <p:txBody>
          <a:bodyPr wrap="square">
            <a:spAutoFit/>
          </a:bodyPr>
          <a:lstStyle/>
          <a:p>
            <a:pPr algn="just">
              <a:lnSpc>
                <a:spcPct val="150000"/>
              </a:lnSpc>
            </a:pPr>
            <a:r>
              <a:rPr lang="en-US" b="1" dirty="0" smtClean="0"/>
              <a:t>3.</a:t>
            </a:r>
            <a:r>
              <a:rPr lang="zh-CN" altLang="en-US" b="1" dirty="0" smtClean="0"/>
              <a:t>实验结论及推论：</a:t>
            </a:r>
            <a:r>
              <a:rPr lang="zh-CN" altLang="en-US" dirty="0" smtClean="0"/>
              <a:t>水平面越光滑，小车受到的摩擦力越</a:t>
            </a:r>
            <a:r>
              <a:rPr lang="zh-CN" altLang="en-US" u="sng" dirty="0" smtClean="0"/>
              <a:t>　　　　</a:t>
            </a:r>
            <a:r>
              <a:rPr lang="zh-CN" altLang="en-US" dirty="0" smtClean="0"/>
              <a:t>，小车的速度减小得越</a:t>
            </a:r>
            <a:r>
              <a:rPr lang="zh-CN" altLang="en-US" u="sng" dirty="0" smtClean="0"/>
              <a:t>　　　　</a:t>
            </a:r>
            <a:r>
              <a:rPr lang="zh-CN" altLang="en-US" dirty="0" smtClean="0"/>
              <a:t>，小车运动的距离就越</a:t>
            </a:r>
            <a:r>
              <a:rPr lang="zh-CN" altLang="en-US" u="sng" dirty="0" smtClean="0"/>
              <a:t>　　　　</a:t>
            </a:r>
            <a:r>
              <a:rPr lang="zh-CN" altLang="en-US" dirty="0" smtClean="0"/>
              <a:t>。假如水平面对小车完全没有摩擦，小车将</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en-US" b="1" dirty="0" smtClean="0"/>
              <a:t>4.</a:t>
            </a:r>
            <a:r>
              <a:rPr lang="zh-CN" altLang="en-US" b="1" dirty="0" smtClean="0"/>
              <a:t>实验方法：</a:t>
            </a:r>
            <a:r>
              <a:rPr lang="zh-CN" altLang="en-US" dirty="0" smtClean="0"/>
              <a:t>控制变量法和转换法。</a:t>
            </a:r>
            <a:endParaRPr lang="zh-CN" altLang="en-US" dirty="0"/>
          </a:p>
        </p:txBody>
      </p:sp>
      <p:sp>
        <p:nvSpPr>
          <p:cNvPr id="10" name="矩形 9"/>
          <p:cNvSpPr/>
          <p:nvPr/>
        </p:nvSpPr>
        <p:spPr>
          <a:xfrm>
            <a:off x="2769050" y="3828237"/>
            <a:ext cx="1800493" cy="369332"/>
          </a:xfrm>
          <a:prstGeom prst="rect">
            <a:avLst/>
          </a:prstGeom>
        </p:spPr>
        <p:txBody>
          <a:bodyPr wrap="none">
            <a:spAutoFit/>
          </a:bodyPr>
          <a:lstStyle/>
          <a:p>
            <a:r>
              <a:rPr lang="zh-CN" altLang="en-US" b="1" dirty="0" smtClean="0">
                <a:solidFill>
                  <a:srgbClr val="C00000"/>
                </a:solidFill>
              </a:rPr>
              <a:t>做匀速直线运动</a:t>
            </a:r>
            <a:endParaRPr lang="zh-CN" altLang="en-US" b="1" dirty="0">
              <a:solidFill>
                <a:srgbClr val="C00000"/>
              </a:solidFill>
            </a:endParaRPr>
          </a:p>
        </p:txBody>
      </p:sp>
      <p:sp>
        <p:nvSpPr>
          <p:cNvPr id="14" name="矩形 13"/>
          <p:cNvSpPr/>
          <p:nvPr/>
        </p:nvSpPr>
        <p:spPr>
          <a:xfrm>
            <a:off x="6971630" y="3014147"/>
            <a:ext cx="415498" cy="369332"/>
          </a:xfrm>
          <a:prstGeom prst="rect">
            <a:avLst/>
          </a:prstGeom>
        </p:spPr>
        <p:txBody>
          <a:bodyPr wrap="none">
            <a:spAutoFit/>
          </a:bodyPr>
          <a:lstStyle/>
          <a:p>
            <a:r>
              <a:rPr lang="zh-CN" altLang="en-US" b="1" dirty="0" smtClean="0">
                <a:solidFill>
                  <a:srgbClr val="C00000"/>
                </a:solidFill>
              </a:rPr>
              <a:t>小</a:t>
            </a:r>
            <a:endParaRPr lang="zh-CN" altLang="en-US" b="1" dirty="0">
              <a:solidFill>
                <a:srgbClr val="C00000"/>
              </a:solidFill>
            </a:endParaRPr>
          </a:p>
        </p:txBody>
      </p:sp>
      <p:sp>
        <p:nvSpPr>
          <p:cNvPr id="15" name="矩形 14"/>
          <p:cNvSpPr/>
          <p:nvPr/>
        </p:nvSpPr>
        <p:spPr>
          <a:xfrm>
            <a:off x="2315384" y="3381846"/>
            <a:ext cx="415498" cy="369332"/>
          </a:xfrm>
          <a:prstGeom prst="rect">
            <a:avLst/>
          </a:prstGeom>
        </p:spPr>
        <p:txBody>
          <a:bodyPr wrap="none">
            <a:spAutoFit/>
          </a:bodyPr>
          <a:lstStyle/>
          <a:p>
            <a:r>
              <a:rPr lang="zh-CN" altLang="en-US" b="1" dirty="0" smtClean="0">
                <a:solidFill>
                  <a:srgbClr val="C00000"/>
                </a:solidFill>
              </a:rPr>
              <a:t>慢</a:t>
            </a:r>
            <a:endParaRPr lang="zh-CN" altLang="en-US" b="1" dirty="0">
              <a:solidFill>
                <a:srgbClr val="C00000"/>
              </a:solidFill>
            </a:endParaRPr>
          </a:p>
        </p:txBody>
      </p:sp>
      <p:sp>
        <p:nvSpPr>
          <p:cNvPr id="16" name="矩形 15"/>
          <p:cNvSpPr/>
          <p:nvPr/>
        </p:nvSpPr>
        <p:spPr>
          <a:xfrm>
            <a:off x="5503576" y="3413540"/>
            <a:ext cx="415498" cy="369332"/>
          </a:xfrm>
          <a:prstGeom prst="rect">
            <a:avLst/>
          </a:prstGeom>
        </p:spPr>
        <p:txBody>
          <a:bodyPr wrap="none">
            <a:spAutoFit/>
          </a:bodyPr>
          <a:lstStyle/>
          <a:p>
            <a:r>
              <a:rPr lang="zh-CN" altLang="en-US" b="1" dirty="0" smtClean="0">
                <a:solidFill>
                  <a:srgbClr val="C00000"/>
                </a:solidFill>
              </a:rPr>
              <a:t>远</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15" grpId="0"/>
      <p:bldP spid="1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71434" y="347181"/>
            <a:ext cx="7874602" cy="349702"/>
          </a:xfrm>
          <a:prstGeom prst="rect">
            <a:avLst/>
          </a:prstGeom>
          <a:noFill/>
        </p:spPr>
        <p:txBody>
          <a:bodyPr wrap="square" lIns="36000" tIns="36000" rIns="36000" bIns="36000" rtlCol="0">
            <a:spAutoFit/>
          </a:bodyPr>
          <a:lstStyle/>
          <a:p>
            <a:r>
              <a:rPr lang="en-US" b="1" dirty="0" smtClean="0"/>
              <a:t>4.</a:t>
            </a:r>
            <a:r>
              <a:rPr lang="zh-CN" altLang="en-US" b="1" dirty="0" smtClean="0"/>
              <a:t>考题速递</a:t>
            </a:r>
            <a:endParaRPr lang="zh-CN" altLang="en-US" b="1" dirty="0"/>
          </a:p>
        </p:txBody>
      </p:sp>
      <p:sp>
        <p:nvSpPr>
          <p:cNvPr id="8" name="矩形 7"/>
          <p:cNvSpPr/>
          <p:nvPr/>
        </p:nvSpPr>
        <p:spPr>
          <a:xfrm>
            <a:off x="722686" y="615337"/>
            <a:ext cx="4437893" cy="2585323"/>
          </a:xfrm>
          <a:prstGeom prst="rect">
            <a:avLst/>
          </a:prstGeom>
        </p:spPr>
        <p:txBody>
          <a:bodyPr wrap="square">
            <a:spAutoFit/>
          </a:bodyPr>
          <a:lstStyle/>
          <a:p>
            <a:pPr algn="just">
              <a:lnSpc>
                <a:spcPct val="150000"/>
              </a:lnSpc>
            </a:pPr>
            <a:r>
              <a:rPr lang="zh-CN" altLang="en-US" b="1" dirty="0" smtClean="0">
                <a:solidFill>
                  <a:srgbClr val="409E8A"/>
                </a:solidFill>
              </a:rPr>
              <a:t>例 </a:t>
            </a:r>
            <a:r>
              <a:rPr lang="zh-CN" altLang="en-US" dirty="0" smtClean="0"/>
              <a:t>在“探究阻力对物体运动的影响”的实验中，在水平木板上先后铺上粗糙程度不同的毛巾和棉布；让小车从斜面顶端由静止滑下，如图</a:t>
            </a:r>
            <a:r>
              <a:rPr lang="en-US" dirty="0" smtClean="0"/>
              <a:t>7-7</a:t>
            </a:r>
            <a:r>
              <a:rPr lang="zh-CN" altLang="en-US" dirty="0" smtClean="0"/>
              <a:t>甲所示，观察和比较小车在毛巾表面、棉布表面和木板表面上滑行的距离。</a:t>
            </a:r>
            <a:endParaRPr lang="zh-CN" altLang="en-US" dirty="0"/>
          </a:p>
        </p:txBody>
      </p:sp>
      <p:sp>
        <p:nvSpPr>
          <p:cNvPr id="13" name="矩形 12"/>
          <p:cNvSpPr/>
          <p:nvPr/>
        </p:nvSpPr>
        <p:spPr>
          <a:xfrm>
            <a:off x="711065" y="3110704"/>
            <a:ext cx="8007266" cy="1338828"/>
          </a:xfrm>
          <a:prstGeom prst="rect">
            <a:avLst/>
          </a:prstGeom>
        </p:spPr>
        <p:txBody>
          <a:bodyPr wrap="square">
            <a:spAutoFit/>
          </a:bodyPr>
          <a:lstStyle/>
          <a:p>
            <a:pPr algn="just">
              <a:lnSpc>
                <a:spcPct val="150000"/>
              </a:lnSpc>
            </a:pPr>
            <a:r>
              <a:rPr lang="zh-CN" altLang="en-US" dirty="0" smtClean="0"/>
              <a:t>（</a:t>
            </a:r>
            <a:r>
              <a:rPr lang="en-US" dirty="0" smtClean="0"/>
              <a:t>1</a:t>
            </a:r>
            <a:r>
              <a:rPr lang="zh-CN" altLang="en-US" dirty="0" smtClean="0"/>
              <a:t>）实验中每次均让小车从斜面顶端由静止滑下的目的是：使小车每次在水平面上开始滑行时速度大小</a:t>
            </a:r>
            <a:r>
              <a:rPr lang="zh-CN" altLang="en-US" u="sng" dirty="0" smtClean="0"/>
              <a:t>　　　</a:t>
            </a:r>
            <a:r>
              <a:rPr lang="zh-CN" altLang="en-US" dirty="0" smtClean="0"/>
              <a:t>（选填“相等”或“不相等”）。</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）实验中是通过改变</a:t>
            </a:r>
            <a:r>
              <a:rPr lang="zh-CN" altLang="en-US" u="sng" dirty="0" smtClean="0"/>
              <a:t>　　　　　　　　　</a:t>
            </a:r>
            <a:r>
              <a:rPr lang="zh-CN" altLang="en-US" dirty="0" smtClean="0"/>
              <a:t>来改变小车所受阻力的大小的。</a:t>
            </a:r>
            <a:r>
              <a:rPr lang="en-US" dirty="0" smtClean="0"/>
              <a:t> </a:t>
            </a:r>
            <a:endParaRPr lang="zh-CN" altLang="en-US" dirty="0" smtClean="0"/>
          </a:p>
        </p:txBody>
      </p:sp>
      <p:sp>
        <p:nvSpPr>
          <p:cNvPr id="14" name="矩形 13"/>
          <p:cNvSpPr/>
          <p:nvPr/>
        </p:nvSpPr>
        <p:spPr>
          <a:xfrm>
            <a:off x="3544641" y="3574755"/>
            <a:ext cx="646331" cy="369332"/>
          </a:xfrm>
          <a:prstGeom prst="rect">
            <a:avLst/>
          </a:prstGeom>
        </p:spPr>
        <p:txBody>
          <a:bodyPr wrap="none">
            <a:spAutoFit/>
          </a:bodyPr>
          <a:lstStyle/>
          <a:p>
            <a:r>
              <a:rPr lang="zh-CN" altLang="en-US" b="1" dirty="0" smtClean="0">
                <a:solidFill>
                  <a:srgbClr val="C00000"/>
                </a:solidFill>
              </a:rPr>
              <a:t>相等</a:t>
            </a:r>
            <a:endParaRPr lang="zh-CN" altLang="en-US" b="1" dirty="0">
              <a:solidFill>
                <a:srgbClr val="C00000"/>
              </a:solidFill>
            </a:endParaRPr>
          </a:p>
        </p:txBody>
      </p:sp>
      <p:sp>
        <p:nvSpPr>
          <p:cNvPr id="17" name="矩形 16"/>
          <p:cNvSpPr/>
          <p:nvPr/>
        </p:nvSpPr>
        <p:spPr>
          <a:xfrm>
            <a:off x="7094908" y="2470258"/>
            <a:ext cx="652743" cy="307777"/>
          </a:xfrm>
          <a:prstGeom prst="rect">
            <a:avLst/>
          </a:prstGeom>
        </p:spPr>
        <p:txBody>
          <a:bodyPr wrap="none">
            <a:spAutoFit/>
          </a:bodyPr>
          <a:lstStyle/>
          <a:p>
            <a:r>
              <a:rPr lang="zh-CN" altLang="en-US" sz="1400" dirty="0" smtClean="0"/>
              <a:t>图</a:t>
            </a:r>
            <a:r>
              <a:rPr lang="en-US" sz="1400" dirty="0" smtClean="0"/>
              <a:t>7-7</a:t>
            </a:r>
            <a:endParaRPr lang="zh-CN" altLang="en-US" sz="1400" dirty="0"/>
          </a:p>
        </p:txBody>
      </p:sp>
      <p:pic>
        <p:nvPicPr>
          <p:cNvPr id="15" name="G249.EPS" descr="id:2147501168;FounderCES"/>
          <p:cNvPicPr/>
          <p:nvPr/>
        </p:nvPicPr>
        <p:blipFill>
          <a:blip r:embed="rId2" cstate="print"/>
          <a:stretch>
            <a:fillRect/>
          </a:stretch>
        </p:blipFill>
        <p:spPr>
          <a:xfrm>
            <a:off x="5241495" y="716400"/>
            <a:ext cx="3558482" cy="1532814"/>
          </a:xfrm>
          <a:prstGeom prst="rect">
            <a:avLst/>
          </a:prstGeom>
        </p:spPr>
      </p:pic>
      <p:sp>
        <p:nvSpPr>
          <p:cNvPr id="16" name="矩形 15"/>
          <p:cNvSpPr/>
          <p:nvPr/>
        </p:nvSpPr>
        <p:spPr>
          <a:xfrm>
            <a:off x="3156943" y="3974147"/>
            <a:ext cx="2031325" cy="369332"/>
          </a:xfrm>
          <a:prstGeom prst="rect">
            <a:avLst/>
          </a:prstGeom>
        </p:spPr>
        <p:txBody>
          <a:bodyPr wrap="none">
            <a:spAutoFit/>
          </a:bodyPr>
          <a:lstStyle/>
          <a:p>
            <a:r>
              <a:rPr lang="zh-CN" altLang="en-US" b="1" dirty="0" smtClean="0">
                <a:solidFill>
                  <a:srgbClr val="C00000"/>
                </a:solidFill>
              </a:rPr>
              <a:t>水平面的粗糙程度</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矩形 7"/>
          <p:cNvSpPr/>
          <p:nvPr/>
        </p:nvSpPr>
        <p:spPr>
          <a:xfrm>
            <a:off x="722688" y="310537"/>
            <a:ext cx="4732182" cy="2169825"/>
          </a:xfrm>
          <a:prstGeom prst="rect">
            <a:avLst/>
          </a:prstGeom>
        </p:spPr>
        <p:txBody>
          <a:bodyPr wrap="square">
            <a:spAutoFit/>
          </a:bodyPr>
          <a:lstStyle/>
          <a:p>
            <a:pPr algn="just">
              <a:lnSpc>
                <a:spcPct val="150000"/>
              </a:lnSpc>
            </a:pPr>
            <a:r>
              <a:rPr lang="zh-CN" altLang="en-US" b="1" dirty="0" smtClean="0">
                <a:solidFill>
                  <a:srgbClr val="409E8A"/>
                </a:solidFill>
              </a:rPr>
              <a:t>例 </a:t>
            </a:r>
            <a:r>
              <a:rPr lang="zh-CN" altLang="en-US" dirty="0" smtClean="0"/>
              <a:t>在“探究阻力对物体运动的影响”的实验中，在水平木板上先后铺上粗糙程度不同的毛巾和棉布；让小车从斜面顶端由静止滑下，如图</a:t>
            </a:r>
            <a:r>
              <a:rPr lang="en-US" dirty="0" smtClean="0"/>
              <a:t>7-7</a:t>
            </a:r>
            <a:r>
              <a:rPr lang="zh-CN" altLang="en-US" dirty="0" smtClean="0"/>
              <a:t>甲所示，观察和比较小车在毛巾表面、棉布表面和木板表面上滑行的距离。</a:t>
            </a:r>
            <a:endParaRPr lang="zh-CN" altLang="en-US" dirty="0"/>
          </a:p>
        </p:txBody>
      </p:sp>
      <p:sp>
        <p:nvSpPr>
          <p:cNvPr id="13" name="矩形 12"/>
          <p:cNvSpPr/>
          <p:nvPr/>
        </p:nvSpPr>
        <p:spPr>
          <a:xfrm>
            <a:off x="763616" y="2511614"/>
            <a:ext cx="8007266" cy="2169825"/>
          </a:xfrm>
          <a:prstGeom prst="rect">
            <a:avLst/>
          </a:prstGeom>
        </p:spPr>
        <p:txBody>
          <a:bodyPr wrap="square">
            <a:spAutoFit/>
          </a:bodyPr>
          <a:lstStyle/>
          <a:p>
            <a:pPr algn="just">
              <a:lnSpc>
                <a:spcPct val="150000"/>
              </a:lnSpc>
            </a:pPr>
            <a:r>
              <a:rPr lang="zh-CN" altLang="en-US" dirty="0" smtClean="0"/>
              <a:t>（</a:t>
            </a:r>
            <a:r>
              <a:rPr lang="en-US" dirty="0" smtClean="0"/>
              <a:t>3</a:t>
            </a:r>
            <a:r>
              <a:rPr lang="zh-CN" altLang="en-US" dirty="0" smtClean="0"/>
              <a:t>）实验中发现：小车在毛巾表面上滑行的距离最短，在木板表面上滑行的距离最长，说明小车受到的阻力越小，速度减小得越</a:t>
            </a:r>
            <a:r>
              <a:rPr lang="zh-CN" altLang="en-US" u="sng" dirty="0" smtClean="0"/>
              <a:t>　　　</a:t>
            </a:r>
            <a:r>
              <a:rPr lang="zh-CN" altLang="en-US" dirty="0" smtClean="0"/>
              <a:t>（选填“快”或“慢”）。</a:t>
            </a:r>
            <a:r>
              <a:rPr lang="en-US" dirty="0" smtClean="0"/>
              <a:t> </a:t>
            </a:r>
            <a:endParaRPr lang="zh-CN" altLang="en-US" dirty="0" smtClean="0"/>
          </a:p>
          <a:p>
            <a:pPr algn="just">
              <a:lnSpc>
                <a:spcPct val="150000"/>
              </a:lnSpc>
            </a:pPr>
            <a:r>
              <a:rPr lang="zh-CN" altLang="en-US" dirty="0" smtClean="0"/>
              <a:t>（</a:t>
            </a:r>
            <a:r>
              <a:rPr lang="en-US" dirty="0" smtClean="0"/>
              <a:t>4</a:t>
            </a:r>
            <a:r>
              <a:rPr lang="zh-CN" altLang="en-US" dirty="0" smtClean="0"/>
              <a:t>）推理：本实验中，如果小车在水平面上滑行时受到的阻力为零，它将做</a:t>
            </a:r>
            <a:r>
              <a:rPr lang="zh-CN" altLang="en-US" u="sng" dirty="0" smtClean="0"/>
              <a:t>　　　　　　　　</a:t>
            </a:r>
            <a:r>
              <a:rPr lang="zh-CN" altLang="en-US" dirty="0" smtClean="0"/>
              <a:t>。</a:t>
            </a:r>
            <a:r>
              <a:rPr lang="en-US" dirty="0" smtClean="0"/>
              <a:t> </a:t>
            </a:r>
            <a:endParaRPr lang="zh-CN" altLang="en-US" dirty="0" smtClean="0"/>
          </a:p>
        </p:txBody>
      </p:sp>
      <p:sp>
        <p:nvSpPr>
          <p:cNvPr id="14" name="矩形 13"/>
          <p:cNvSpPr/>
          <p:nvPr/>
        </p:nvSpPr>
        <p:spPr>
          <a:xfrm>
            <a:off x="6382434" y="2965154"/>
            <a:ext cx="415498" cy="369332"/>
          </a:xfrm>
          <a:prstGeom prst="rect">
            <a:avLst/>
          </a:prstGeom>
        </p:spPr>
        <p:txBody>
          <a:bodyPr wrap="none">
            <a:spAutoFit/>
          </a:bodyPr>
          <a:lstStyle/>
          <a:p>
            <a:r>
              <a:rPr lang="zh-CN" altLang="en-US" b="1" dirty="0" smtClean="0">
                <a:solidFill>
                  <a:srgbClr val="C00000"/>
                </a:solidFill>
              </a:rPr>
              <a:t>慢</a:t>
            </a:r>
            <a:endParaRPr lang="zh-CN" altLang="en-US" b="1" dirty="0">
              <a:solidFill>
                <a:srgbClr val="C00000"/>
              </a:solidFill>
            </a:endParaRPr>
          </a:p>
        </p:txBody>
      </p:sp>
      <p:sp>
        <p:nvSpPr>
          <p:cNvPr id="17" name="矩形 16"/>
          <p:cNvSpPr/>
          <p:nvPr/>
        </p:nvSpPr>
        <p:spPr>
          <a:xfrm>
            <a:off x="7221032" y="2207499"/>
            <a:ext cx="652743" cy="307777"/>
          </a:xfrm>
          <a:prstGeom prst="rect">
            <a:avLst/>
          </a:prstGeom>
        </p:spPr>
        <p:txBody>
          <a:bodyPr wrap="none">
            <a:spAutoFit/>
          </a:bodyPr>
          <a:lstStyle/>
          <a:p>
            <a:r>
              <a:rPr lang="zh-CN" altLang="en-US" sz="1400" dirty="0" smtClean="0"/>
              <a:t>图</a:t>
            </a:r>
            <a:r>
              <a:rPr lang="en-US" sz="1400" dirty="0" smtClean="0"/>
              <a:t>7-7</a:t>
            </a:r>
            <a:endParaRPr lang="zh-CN" altLang="en-US" sz="1400" dirty="0"/>
          </a:p>
        </p:txBody>
      </p:sp>
      <p:pic>
        <p:nvPicPr>
          <p:cNvPr id="15" name="G249.EPS" descr="id:2147501168;FounderCES"/>
          <p:cNvPicPr/>
          <p:nvPr/>
        </p:nvPicPr>
        <p:blipFill>
          <a:blip r:embed="rId2" cstate="print"/>
          <a:stretch>
            <a:fillRect/>
          </a:stretch>
        </p:blipFill>
        <p:spPr>
          <a:xfrm>
            <a:off x="5945689" y="527216"/>
            <a:ext cx="2693814" cy="1700977"/>
          </a:xfrm>
          <a:prstGeom prst="rect">
            <a:avLst/>
          </a:prstGeom>
        </p:spPr>
      </p:pic>
      <p:sp>
        <p:nvSpPr>
          <p:cNvPr id="12" name="矩形 11"/>
          <p:cNvSpPr/>
          <p:nvPr/>
        </p:nvSpPr>
        <p:spPr>
          <a:xfrm>
            <a:off x="1086011" y="4163332"/>
            <a:ext cx="1569660" cy="369332"/>
          </a:xfrm>
          <a:prstGeom prst="rect">
            <a:avLst/>
          </a:prstGeom>
        </p:spPr>
        <p:txBody>
          <a:bodyPr wrap="none">
            <a:spAutoFit/>
          </a:bodyPr>
          <a:lstStyle/>
          <a:p>
            <a:r>
              <a:rPr lang="zh-CN" altLang="en-US" b="1" dirty="0" smtClean="0">
                <a:solidFill>
                  <a:srgbClr val="C00000"/>
                </a:solidFill>
              </a:rPr>
              <a:t>匀速直线运动</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13" name="矩形 12"/>
          <p:cNvSpPr/>
          <p:nvPr/>
        </p:nvSpPr>
        <p:spPr>
          <a:xfrm>
            <a:off x="732085" y="335974"/>
            <a:ext cx="8002011" cy="3416320"/>
          </a:xfrm>
          <a:prstGeom prst="rect">
            <a:avLst/>
          </a:prstGeom>
        </p:spPr>
        <p:txBody>
          <a:bodyPr wrap="square">
            <a:spAutoFit/>
          </a:bodyPr>
          <a:lstStyle/>
          <a:p>
            <a:pPr algn="just">
              <a:lnSpc>
                <a:spcPct val="150000"/>
              </a:lnSpc>
            </a:pPr>
            <a:r>
              <a:rPr lang="zh-CN" altLang="en-US" dirty="0" smtClean="0"/>
              <a:t>（</a:t>
            </a:r>
            <a:r>
              <a:rPr lang="en-US" dirty="0" smtClean="0"/>
              <a:t>5</a:t>
            </a:r>
            <a:r>
              <a:rPr lang="zh-CN" altLang="en-US" dirty="0" smtClean="0"/>
              <a:t>）在此基础上，牛顿总结了伽利略等人的研究成果，总结和推理得出牛顿第一定律，牛顿第一定律</a:t>
            </a:r>
            <a:r>
              <a:rPr lang="zh-CN" altLang="en-US" u="sng" dirty="0" smtClean="0"/>
              <a:t>　　　　</a:t>
            </a:r>
            <a:r>
              <a:rPr lang="zh-CN" altLang="en-US" dirty="0" smtClean="0"/>
              <a:t>（选填“能”或“不能”）直接由实验得出。</a:t>
            </a:r>
            <a:r>
              <a:rPr lang="en-US" dirty="0" smtClean="0"/>
              <a:t> </a:t>
            </a:r>
            <a:endParaRPr lang="zh-CN" altLang="en-US" dirty="0" smtClean="0"/>
          </a:p>
          <a:p>
            <a:pPr algn="just">
              <a:lnSpc>
                <a:spcPct val="150000"/>
              </a:lnSpc>
            </a:pPr>
            <a:r>
              <a:rPr lang="zh-CN" altLang="en-US" dirty="0" smtClean="0"/>
              <a:t>（</a:t>
            </a:r>
            <a:r>
              <a:rPr lang="en-US" dirty="0" smtClean="0"/>
              <a:t>6</a:t>
            </a:r>
            <a:r>
              <a:rPr lang="zh-CN" altLang="en-US" dirty="0" smtClean="0"/>
              <a:t>）本实验中小车在水平面上三次滑行过程中消耗的机械能大小</a:t>
            </a:r>
            <a:r>
              <a:rPr lang="zh-CN" altLang="en-US" u="sng" dirty="0" smtClean="0"/>
              <a:t>　　　</a:t>
            </a:r>
            <a:r>
              <a:rPr lang="zh-CN" altLang="en-US" dirty="0" smtClean="0"/>
              <a:t>（选填“相等”或“不相等”）。</a:t>
            </a:r>
            <a:r>
              <a:rPr lang="en-US" dirty="0" smtClean="0"/>
              <a:t> </a:t>
            </a:r>
            <a:endParaRPr lang="zh-CN" altLang="en-US" dirty="0" smtClean="0"/>
          </a:p>
          <a:p>
            <a:pPr algn="just">
              <a:lnSpc>
                <a:spcPct val="150000"/>
              </a:lnSpc>
            </a:pPr>
            <a:r>
              <a:rPr lang="zh-CN" altLang="en-US" dirty="0" smtClean="0"/>
              <a:t>（</a:t>
            </a:r>
            <a:r>
              <a:rPr lang="en-US" dirty="0" smtClean="0"/>
              <a:t>7</a:t>
            </a:r>
            <a:r>
              <a:rPr lang="zh-CN" altLang="en-US" dirty="0" smtClean="0"/>
              <a:t>）通过上面的探究后，小明再思考如下的问题，如图乙所示，摆球从</a:t>
            </a:r>
            <a:r>
              <a:rPr lang="en-US" dirty="0" smtClean="0"/>
              <a:t>A</a:t>
            </a:r>
            <a:r>
              <a:rPr lang="zh-CN" altLang="en-US" dirty="0" smtClean="0"/>
              <a:t>点由静止释放摆到右侧最高点</a:t>
            </a:r>
            <a:r>
              <a:rPr lang="en-US" dirty="0" smtClean="0"/>
              <a:t>C</a:t>
            </a:r>
            <a:r>
              <a:rPr lang="zh-CN" altLang="en-US" dirty="0" smtClean="0"/>
              <a:t>时，如果摆球所受的力突然全部消失，则摆球将</a:t>
            </a:r>
            <a:endParaRPr lang="en-US" altLang="zh-CN" dirty="0" smtClean="0"/>
          </a:p>
          <a:p>
            <a:pPr algn="just">
              <a:lnSpc>
                <a:spcPct val="150000"/>
              </a:lnSpc>
            </a:pPr>
            <a:r>
              <a:rPr lang="zh-CN" altLang="en-US" u="sng" dirty="0" smtClean="0"/>
              <a:t>　　　</a:t>
            </a:r>
            <a:r>
              <a:rPr lang="zh-CN" altLang="en-US" dirty="0" smtClean="0"/>
              <a:t>（选填“往回摆”“静止”或“做匀速直线运动”）。</a:t>
            </a:r>
            <a:r>
              <a:rPr lang="en-US" dirty="0" smtClean="0"/>
              <a:t> </a:t>
            </a:r>
            <a:endParaRPr lang="zh-CN" altLang="en-US" dirty="0"/>
          </a:p>
        </p:txBody>
      </p:sp>
      <p:sp>
        <p:nvSpPr>
          <p:cNvPr id="14" name="矩形 13"/>
          <p:cNvSpPr/>
          <p:nvPr/>
        </p:nvSpPr>
        <p:spPr>
          <a:xfrm>
            <a:off x="3439538" y="789512"/>
            <a:ext cx="646331" cy="369332"/>
          </a:xfrm>
          <a:prstGeom prst="rect">
            <a:avLst/>
          </a:prstGeom>
        </p:spPr>
        <p:txBody>
          <a:bodyPr wrap="none">
            <a:spAutoFit/>
          </a:bodyPr>
          <a:lstStyle/>
          <a:p>
            <a:r>
              <a:rPr lang="zh-CN" altLang="en-US" b="1" dirty="0" smtClean="0">
                <a:solidFill>
                  <a:srgbClr val="C00000"/>
                </a:solidFill>
              </a:rPr>
              <a:t>不能</a:t>
            </a:r>
            <a:endParaRPr lang="zh-CN" altLang="en-US" b="1" dirty="0">
              <a:solidFill>
                <a:srgbClr val="C00000"/>
              </a:solidFill>
            </a:endParaRPr>
          </a:p>
        </p:txBody>
      </p:sp>
      <p:sp>
        <p:nvSpPr>
          <p:cNvPr id="17" name="矩形 16"/>
          <p:cNvSpPr/>
          <p:nvPr/>
        </p:nvSpPr>
        <p:spPr>
          <a:xfrm>
            <a:off x="6338163" y="4509264"/>
            <a:ext cx="652743" cy="307777"/>
          </a:xfrm>
          <a:prstGeom prst="rect">
            <a:avLst/>
          </a:prstGeom>
        </p:spPr>
        <p:txBody>
          <a:bodyPr wrap="none">
            <a:spAutoFit/>
          </a:bodyPr>
          <a:lstStyle/>
          <a:p>
            <a:r>
              <a:rPr lang="zh-CN" altLang="en-US" sz="1400" dirty="0" smtClean="0"/>
              <a:t>图</a:t>
            </a:r>
            <a:r>
              <a:rPr lang="en-US" sz="1400" dirty="0" smtClean="0"/>
              <a:t>7-7</a:t>
            </a:r>
            <a:endParaRPr lang="zh-CN" altLang="en-US" sz="1400" dirty="0"/>
          </a:p>
        </p:txBody>
      </p:sp>
      <p:pic>
        <p:nvPicPr>
          <p:cNvPr id="15" name="G249.EPS" descr="id:2147501168;FounderCES"/>
          <p:cNvPicPr/>
          <p:nvPr/>
        </p:nvPicPr>
        <p:blipFill>
          <a:blip r:embed="rId2" cstate="print"/>
          <a:stretch>
            <a:fillRect/>
          </a:stretch>
        </p:blipFill>
        <p:spPr>
          <a:xfrm>
            <a:off x="3391676" y="3689698"/>
            <a:ext cx="2804695" cy="1208121"/>
          </a:xfrm>
          <a:prstGeom prst="rect">
            <a:avLst/>
          </a:prstGeom>
        </p:spPr>
      </p:pic>
      <p:sp>
        <p:nvSpPr>
          <p:cNvPr id="12" name="矩形 11"/>
          <p:cNvSpPr/>
          <p:nvPr/>
        </p:nvSpPr>
        <p:spPr>
          <a:xfrm>
            <a:off x="7486020" y="1630339"/>
            <a:ext cx="646331" cy="369332"/>
          </a:xfrm>
          <a:prstGeom prst="rect">
            <a:avLst/>
          </a:prstGeom>
        </p:spPr>
        <p:txBody>
          <a:bodyPr wrap="none">
            <a:spAutoFit/>
          </a:bodyPr>
          <a:lstStyle/>
          <a:p>
            <a:r>
              <a:rPr lang="zh-CN" altLang="en-US" b="1" dirty="0" smtClean="0">
                <a:solidFill>
                  <a:srgbClr val="C00000"/>
                </a:solidFill>
              </a:rPr>
              <a:t>相等</a:t>
            </a:r>
            <a:endParaRPr lang="zh-CN" altLang="en-US" b="1" dirty="0">
              <a:solidFill>
                <a:srgbClr val="C00000"/>
              </a:solidFill>
            </a:endParaRPr>
          </a:p>
        </p:txBody>
      </p:sp>
      <p:sp>
        <p:nvSpPr>
          <p:cNvPr id="16" name="矩形 15"/>
          <p:cNvSpPr/>
          <p:nvPr/>
        </p:nvSpPr>
        <p:spPr>
          <a:xfrm>
            <a:off x="853992" y="3238422"/>
            <a:ext cx="646331" cy="369332"/>
          </a:xfrm>
          <a:prstGeom prst="rect">
            <a:avLst/>
          </a:prstGeom>
        </p:spPr>
        <p:txBody>
          <a:bodyPr wrap="none">
            <a:spAutoFit/>
          </a:bodyPr>
          <a:lstStyle/>
          <a:p>
            <a:r>
              <a:rPr lang="zh-CN" altLang="en-US" b="1" dirty="0" smtClean="0">
                <a:solidFill>
                  <a:srgbClr val="C00000"/>
                </a:solidFill>
              </a:rPr>
              <a:t>静止</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P spid="1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99244"/>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4"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108000" y="181738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8100006" cy="1734697"/>
          </a:xfrm>
          <a:prstGeom prst="rect">
            <a:avLst/>
          </a:prstGeom>
          <a:noFill/>
        </p:spPr>
        <p:txBody>
          <a:bodyPr wrap="square" lIns="36000" tIns="36000" rIns="36000" bIns="36000" rtlCol="0">
            <a:spAutoFit/>
          </a:bodyPr>
          <a:lstStyle/>
          <a:p>
            <a:pPr algn="just">
              <a:lnSpc>
                <a:spcPct val="150000"/>
              </a:lnSpc>
            </a:pPr>
            <a:r>
              <a:rPr lang="en-US" b="1" dirty="0" smtClean="0"/>
              <a:t>1. </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铜仁</a:t>
            </a:r>
            <a:r>
              <a:rPr lang="en-US" altLang="zh-CN" dirty="0" smtClean="0">
                <a:solidFill>
                  <a:srgbClr val="409E8A"/>
                </a:solidFill>
              </a:rPr>
              <a:t>] </a:t>
            </a:r>
            <a:r>
              <a:rPr lang="en-US" altLang="zh-CN" dirty="0" smtClean="0"/>
              <a:t>“</a:t>
            </a:r>
            <a:r>
              <a:rPr lang="zh-CN" altLang="en-US" dirty="0" smtClean="0"/>
              <a:t>两岸猿声啼不住，轻舟已过万重山”，诗句中描述“轻舟”在运动，所选择的参照物是（　　）</a:t>
            </a:r>
          </a:p>
          <a:p>
            <a:pPr algn="just">
              <a:lnSpc>
                <a:spcPct val="150000"/>
              </a:lnSpc>
            </a:pPr>
            <a:r>
              <a:rPr lang="en-US" dirty="0" smtClean="0"/>
              <a:t>A.</a:t>
            </a:r>
            <a:r>
              <a:rPr lang="zh-CN" altLang="en-US" dirty="0" smtClean="0"/>
              <a:t>轻舟</a:t>
            </a:r>
            <a:r>
              <a:rPr lang="en-US" dirty="0" smtClean="0"/>
              <a:t>				B.</a:t>
            </a:r>
            <a:r>
              <a:rPr lang="zh-CN" altLang="en-US" dirty="0" smtClean="0"/>
              <a:t>万重山</a:t>
            </a:r>
          </a:p>
          <a:p>
            <a:pPr algn="just">
              <a:lnSpc>
                <a:spcPct val="150000"/>
              </a:lnSpc>
            </a:pPr>
            <a:r>
              <a:rPr lang="en-US" dirty="0" smtClean="0"/>
              <a:t>C.</a:t>
            </a:r>
            <a:r>
              <a:rPr lang="zh-CN" altLang="en-US" dirty="0" smtClean="0"/>
              <a:t>坐在轻舟上的人</a:t>
            </a:r>
            <a:r>
              <a:rPr lang="en-US" dirty="0" smtClean="0"/>
              <a:t>		D.</a:t>
            </a:r>
            <a:r>
              <a:rPr lang="zh-CN" altLang="en-US" dirty="0" smtClean="0"/>
              <a:t>以上都不是</a:t>
            </a:r>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3758782" y="757197"/>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B</a:t>
            </a:r>
            <a:endParaRPr lang="zh-CN" altLang="en-US"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839959" y="389305"/>
          <a:ext cx="7978726" cy="3108960"/>
        </p:xfrm>
        <a:graphic>
          <a:graphicData uri="http://schemas.openxmlformats.org/drawingml/2006/table">
            <a:tbl>
              <a:tblPr/>
              <a:tblGrid>
                <a:gridCol w="927296"/>
                <a:gridCol w="2743200"/>
                <a:gridCol w="4308230"/>
              </a:tblGrid>
              <a:tr h="0">
                <a:tc gridSpan="3">
                  <a:txBody>
                    <a:bodyPr/>
                    <a:lstStyle/>
                    <a:p>
                      <a:pPr algn="ctr">
                        <a:lnSpc>
                          <a:spcPct val="150000"/>
                        </a:lnSpc>
                        <a:spcAft>
                          <a:spcPts val="0"/>
                        </a:spcAft>
                      </a:pPr>
                      <a:r>
                        <a:rPr lang="zh-CN" sz="1700" b="1" kern="100" dirty="0">
                          <a:solidFill>
                            <a:srgbClr val="000000"/>
                          </a:solidFill>
                          <a:latin typeface="+mn-ea"/>
                          <a:ea typeface="+mn-ea"/>
                          <a:cs typeface="Times New Roman"/>
                        </a:rPr>
                        <a:t>【柳州考情分析】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a:lstStyle/>
                    <a:p>
                      <a:endParaRPr lang="zh-CN" altLang="en-US"/>
                    </a:p>
                  </a:txBody>
                  <a:tcPr/>
                </a:tc>
                <a:tc hMerge="1">
                  <a:txBody>
                    <a:bodyPr/>
                    <a:lstStyle/>
                    <a:p>
                      <a:endParaRPr lang="zh-CN" altLang="en-US"/>
                    </a:p>
                  </a:txBody>
                  <a:tcPr/>
                </a:tc>
              </a:tr>
              <a:tr h="0">
                <a:tc>
                  <a:txBody>
                    <a:bodyPr/>
                    <a:lstStyle/>
                    <a:p>
                      <a:pPr algn="ctr">
                        <a:lnSpc>
                          <a:spcPct val="150000"/>
                        </a:lnSpc>
                        <a:spcAft>
                          <a:spcPts val="0"/>
                        </a:spcAft>
                      </a:pPr>
                      <a:r>
                        <a:rPr lang="zh-CN" sz="1700" kern="100">
                          <a:solidFill>
                            <a:srgbClr val="000000"/>
                          </a:solidFill>
                          <a:latin typeface="+mn-ea"/>
                          <a:ea typeface="+mn-ea"/>
                          <a:cs typeface="Times New Roman"/>
                        </a:rPr>
                        <a:t>知识内容</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考试要求</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a:lstStyle/>
                    <a:p>
                      <a:pPr algn="ctr">
                        <a:lnSpc>
                          <a:spcPct val="150000"/>
                        </a:lnSpc>
                        <a:spcAft>
                          <a:spcPts val="0"/>
                        </a:spcAft>
                      </a:pPr>
                      <a:r>
                        <a:rPr lang="zh-CN" sz="1700" kern="100">
                          <a:solidFill>
                            <a:srgbClr val="000000"/>
                          </a:solidFill>
                          <a:latin typeface="+mn-ea"/>
                          <a:ea typeface="+mn-ea"/>
                          <a:cs typeface="Times New Roman"/>
                        </a:rPr>
                        <a:t>运动和力</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smtClean="0">
                          <a:solidFill>
                            <a:srgbClr val="000000"/>
                          </a:solidFill>
                          <a:latin typeface="+mn-ea"/>
                          <a:ea typeface="+mn-ea"/>
                          <a:cs typeface="Times New Roman"/>
                        </a:rPr>
                        <a:t>5</a:t>
                      </a:r>
                      <a:r>
                        <a:rPr lang="en-US" sz="1700" kern="100" dirty="0">
                          <a:solidFill>
                            <a:srgbClr val="000000"/>
                          </a:solidFill>
                          <a:latin typeface="+mn-ea"/>
                          <a:ea typeface="+mn-ea"/>
                          <a:cs typeface="Times New Roman"/>
                        </a:rPr>
                        <a:t>.</a:t>
                      </a:r>
                      <a:r>
                        <a:rPr lang="zh-CN" sz="1700" kern="100" dirty="0">
                          <a:solidFill>
                            <a:srgbClr val="000000"/>
                          </a:solidFill>
                          <a:latin typeface="+mn-ea"/>
                          <a:ea typeface="+mn-ea"/>
                          <a:cs typeface="Times New Roman"/>
                        </a:rPr>
                        <a:t>通过实验，认识牛顿第一定律；</a:t>
                      </a:r>
                    </a:p>
                    <a:p>
                      <a:pPr>
                        <a:lnSpc>
                          <a:spcPct val="150000"/>
                        </a:lnSpc>
                        <a:spcAft>
                          <a:spcPts val="0"/>
                        </a:spcAft>
                      </a:pPr>
                      <a:r>
                        <a:rPr lang="en-US" sz="1700" kern="100" dirty="0">
                          <a:solidFill>
                            <a:srgbClr val="000000"/>
                          </a:solidFill>
                          <a:latin typeface="+mn-ea"/>
                          <a:ea typeface="+mn-ea"/>
                          <a:cs typeface="Times New Roman"/>
                        </a:rPr>
                        <a:t>6.</a:t>
                      </a:r>
                      <a:r>
                        <a:rPr lang="zh-CN" sz="1700" kern="100" dirty="0">
                          <a:solidFill>
                            <a:srgbClr val="000000"/>
                          </a:solidFill>
                          <a:latin typeface="+mn-ea"/>
                          <a:ea typeface="+mn-ea"/>
                          <a:cs typeface="Times New Roman"/>
                        </a:rPr>
                        <a:t>用物体的惯性解释自然界和生活中的有关现象；</a:t>
                      </a:r>
                    </a:p>
                    <a:p>
                      <a:pPr>
                        <a:lnSpc>
                          <a:spcPct val="150000"/>
                        </a:lnSpc>
                        <a:spcAft>
                          <a:spcPts val="0"/>
                        </a:spcAft>
                      </a:pPr>
                      <a:r>
                        <a:rPr lang="en-US" sz="1700" kern="100" dirty="0">
                          <a:solidFill>
                            <a:srgbClr val="000000"/>
                          </a:solidFill>
                          <a:latin typeface="+mn-ea"/>
                          <a:ea typeface="+mn-ea"/>
                          <a:cs typeface="Times New Roman"/>
                        </a:rPr>
                        <a:t>7.</a:t>
                      </a:r>
                      <a:r>
                        <a:rPr lang="zh-CN" sz="1700" kern="100" dirty="0">
                          <a:solidFill>
                            <a:srgbClr val="000000"/>
                          </a:solidFill>
                          <a:latin typeface="+mn-ea"/>
                          <a:ea typeface="+mn-ea"/>
                          <a:cs typeface="Times New Roman"/>
                        </a:rPr>
                        <a:t>知道二力平衡条件</a:t>
                      </a: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smtClean="0">
                          <a:solidFill>
                            <a:srgbClr val="000000"/>
                          </a:solidFill>
                          <a:latin typeface="+mn-ea"/>
                          <a:ea typeface="+mn-ea"/>
                          <a:cs typeface="Times New Roman"/>
                        </a:rPr>
                        <a:t>16</a:t>
                      </a:r>
                      <a:r>
                        <a:rPr lang="zh-CN" sz="1700" kern="100" dirty="0">
                          <a:solidFill>
                            <a:srgbClr val="000000"/>
                          </a:solidFill>
                          <a:latin typeface="+mn-ea"/>
                          <a:ea typeface="+mn-ea"/>
                          <a:cs typeface="Times New Roman"/>
                        </a:rPr>
                        <a:t>年：速度、时间的计算；（</a:t>
                      </a:r>
                      <a:r>
                        <a:rPr lang="en-US" sz="1700" kern="100" dirty="0">
                          <a:solidFill>
                            <a:srgbClr val="000000"/>
                          </a:solidFill>
                          <a:latin typeface="+mn-ea"/>
                          <a:ea typeface="+mn-ea"/>
                          <a:cs typeface="Times New Roman"/>
                        </a:rPr>
                        <a:t>4</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15</a:t>
                      </a:r>
                      <a:r>
                        <a:rPr lang="zh-CN" sz="1700" kern="100" dirty="0">
                          <a:solidFill>
                            <a:srgbClr val="000000"/>
                          </a:solidFill>
                          <a:latin typeface="+mn-ea"/>
                          <a:ea typeface="+mn-ea"/>
                          <a:cs typeface="Times New Roman"/>
                        </a:rPr>
                        <a:t>年：物体不受力时怎样运动；（</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15</a:t>
                      </a:r>
                      <a:r>
                        <a:rPr lang="zh-CN" sz="1700" kern="100" dirty="0">
                          <a:solidFill>
                            <a:srgbClr val="000000"/>
                          </a:solidFill>
                          <a:latin typeface="+mn-ea"/>
                          <a:ea typeface="+mn-ea"/>
                          <a:cs typeface="Times New Roman"/>
                        </a:rPr>
                        <a:t>年：平均速度；（</a:t>
                      </a:r>
                      <a:r>
                        <a:rPr lang="en-US" sz="1700" kern="100" dirty="0">
                          <a:solidFill>
                            <a:srgbClr val="000000"/>
                          </a:solidFill>
                          <a:latin typeface="+mn-ea"/>
                          <a:ea typeface="+mn-ea"/>
                          <a:cs typeface="Times New Roman"/>
                        </a:rPr>
                        <a:t>1</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15</a:t>
                      </a:r>
                      <a:r>
                        <a:rPr lang="zh-CN" sz="1700" kern="100" dirty="0">
                          <a:solidFill>
                            <a:srgbClr val="000000"/>
                          </a:solidFill>
                          <a:latin typeface="+mn-ea"/>
                          <a:ea typeface="+mn-ea"/>
                          <a:cs typeface="Times New Roman"/>
                        </a:rPr>
                        <a:t>年：参照物；（</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14</a:t>
                      </a:r>
                      <a:r>
                        <a:rPr lang="zh-CN" sz="1700" kern="100" dirty="0">
                          <a:solidFill>
                            <a:srgbClr val="000000"/>
                          </a:solidFill>
                          <a:latin typeface="+mn-ea"/>
                          <a:ea typeface="+mn-ea"/>
                          <a:cs typeface="Times New Roman"/>
                        </a:rPr>
                        <a:t>年：匀速运动；（</a:t>
                      </a:r>
                      <a:r>
                        <a:rPr lang="en-US" sz="1700" kern="100" dirty="0">
                          <a:solidFill>
                            <a:srgbClr val="000000"/>
                          </a:solidFill>
                          <a:latin typeface="+mn-ea"/>
                          <a:ea typeface="+mn-ea"/>
                          <a:cs typeface="Times New Roman"/>
                        </a:rPr>
                        <a:t>4</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14</a:t>
                      </a:r>
                      <a:r>
                        <a:rPr lang="zh-CN" sz="1700" kern="100" dirty="0">
                          <a:solidFill>
                            <a:srgbClr val="000000"/>
                          </a:solidFill>
                          <a:latin typeface="+mn-ea"/>
                          <a:ea typeface="+mn-ea"/>
                          <a:cs typeface="Times New Roman"/>
                        </a:rPr>
                        <a:t>年：速度计算；（</a:t>
                      </a: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分）</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31">
            <a:extLst>
              <a:ext uri="{FF2B5EF4-FFF2-40B4-BE49-F238E27FC236}">
                <a16:creationId xmlns:a16="http://schemas.microsoft.com/office/drawing/2014/main" xmlns="" id="{B0D6B1F8-D14E-4B75-A040-E9496181774B}"/>
              </a:ext>
            </a:extLst>
          </p:cNvPr>
          <p:cNvSpPr txBox="1"/>
          <p:nvPr/>
        </p:nvSpPr>
        <p:spPr>
          <a:xfrm>
            <a:off x="4719146" y="458429"/>
            <a:ext cx="4109544" cy="2981192"/>
          </a:xfrm>
          <a:prstGeom prst="rect">
            <a:avLst/>
          </a:prstGeom>
          <a:solidFill>
            <a:schemeClr val="bg1">
              <a:lumMod val="95000"/>
            </a:schemeClr>
          </a:solidFill>
        </p:spPr>
        <p:txBody>
          <a:bodyPr wrap="square" lIns="36000" tIns="36000" rIns="36000" bIns="36000" rtlCol="0">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a:solidFill>
                <a:srgbClr val="C00000"/>
              </a:solidFill>
            </a:endParaRPr>
          </a:p>
        </p:txBody>
      </p:sp>
      <p:sp>
        <p:nvSpPr>
          <p:cNvPr id="6" name="矩形 5">
            <a:extLst>
              <a:ext uri="{FF2B5EF4-FFF2-40B4-BE49-F238E27FC236}">
                <a16:creationId xmlns="" xmlns:a16="http://schemas.microsoft.com/office/drawing/2014/main" id="{45AB04A7-9050-478D-85EF-066586968C3B}"/>
              </a:ext>
            </a:extLst>
          </p:cNvPr>
          <p:cNvSpPr/>
          <p:nvPr/>
        </p:nvSpPr>
        <p:spPr>
          <a:xfrm>
            <a:off x="0" y="1799244"/>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4"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108000" y="181738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3770552" cy="3812188"/>
          </a:xfrm>
          <a:prstGeom prst="rect">
            <a:avLst/>
          </a:prstGeom>
          <a:noFill/>
        </p:spPr>
        <p:txBody>
          <a:bodyPr wrap="square" lIns="36000" tIns="36000" rIns="36000" bIns="36000" rtlCol="0">
            <a:spAutoFit/>
          </a:bodyPr>
          <a:lstStyle/>
          <a:p>
            <a:pPr algn="just">
              <a:lnSpc>
                <a:spcPct val="150000"/>
              </a:lnSpc>
            </a:pPr>
            <a:r>
              <a:rPr lang="en-US" b="1" dirty="0" smtClean="0"/>
              <a:t>2.</a:t>
            </a:r>
            <a:r>
              <a:rPr lang="zh-CN" altLang="en-US" dirty="0" smtClean="0"/>
              <a:t>一辆汽车在平直的公路上行驶了</a:t>
            </a:r>
            <a:r>
              <a:rPr lang="en-US" dirty="0" smtClean="0"/>
              <a:t>120 km</a:t>
            </a:r>
            <a:r>
              <a:rPr lang="zh-CN" altLang="en-US" dirty="0" smtClean="0"/>
              <a:t>的路程，前半段路程的平均速度为</a:t>
            </a:r>
            <a:r>
              <a:rPr lang="en-US" dirty="0" smtClean="0"/>
              <a:t>60 km/h</a:t>
            </a:r>
            <a:r>
              <a:rPr lang="zh-CN" altLang="en-US" dirty="0" smtClean="0"/>
              <a:t>，后半段路程的平均速度为</a:t>
            </a:r>
            <a:r>
              <a:rPr lang="en-US" dirty="0" smtClean="0"/>
              <a:t>40 km/h</a:t>
            </a:r>
            <a:r>
              <a:rPr lang="zh-CN" altLang="en-US" dirty="0" smtClean="0"/>
              <a:t>，则汽车行驶这全部路程</a:t>
            </a:r>
            <a:r>
              <a:rPr lang="en-US" dirty="0" smtClean="0"/>
              <a:t>	</a:t>
            </a:r>
            <a:r>
              <a:rPr lang="zh-CN" altLang="en-US" dirty="0" smtClean="0"/>
              <a:t>（　　）</a:t>
            </a:r>
          </a:p>
          <a:p>
            <a:pPr algn="just">
              <a:lnSpc>
                <a:spcPct val="150000"/>
              </a:lnSpc>
            </a:pPr>
            <a:r>
              <a:rPr lang="en-US" dirty="0" smtClean="0"/>
              <a:t>A.</a:t>
            </a:r>
            <a:r>
              <a:rPr lang="zh-CN" altLang="en-US" dirty="0" smtClean="0"/>
              <a:t>所用时间为</a:t>
            </a:r>
            <a:r>
              <a:rPr lang="en-US" dirty="0" smtClean="0"/>
              <a:t>2.4 h		</a:t>
            </a:r>
          </a:p>
          <a:p>
            <a:pPr algn="just">
              <a:lnSpc>
                <a:spcPct val="150000"/>
              </a:lnSpc>
            </a:pPr>
            <a:r>
              <a:rPr lang="en-US" dirty="0" smtClean="0"/>
              <a:t>B.</a:t>
            </a:r>
            <a:r>
              <a:rPr lang="zh-CN" altLang="en-US" dirty="0" smtClean="0"/>
              <a:t>所用时间为</a:t>
            </a:r>
            <a:r>
              <a:rPr lang="en-US" dirty="0" smtClean="0"/>
              <a:t>2.6 h</a:t>
            </a:r>
            <a:endParaRPr lang="zh-CN" altLang="en-US" dirty="0" smtClean="0"/>
          </a:p>
          <a:p>
            <a:pPr algn="just">
              <a:lnSpc>
                <a:spcPct val="150000"/>
              </a:lnSpc>
            </a:pPr>
            <a:r>
              <a:rPr lang="en-US" dirty="0" smtClean="0"/>
              <a:t>C.</a:t>
            </a:r>
            <a:r>
              <a:rPr lang="zh-CN" altLang="en-US" dirty="0" smtClean="0"/>
              <a:t>平均速度为</a:t>
            </a:r>
            <a:r>
              <a:rPr lang="en-US" dirty="0" smtClean="0"/>
              <a:t>48 km/h		</a:t>
            </a:r>
          </a:p>
          <a:p>
            <a:pPr algn="just">
              <a:lnSpc>
                <a:spcPct val="150000"/>
              </a:lnSpc>
            </a:pPr>
            <a:r>
              <a:rPr lang="en-US" dirty="0" smtClean="0"/>
              <a:t>D.</a:t>
            </a:r>
            <a:r>
              <a:rPr lang="zh-CN" altLang="en-US" dirty="0" smtClean="0"/>
              <a:t>平均速度为</a:t>
            </a:r>
            <a:r>
              <a:rPr lang="en-US" dirty="0" smtClean="0"/>
              <a:t>50 km/h</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2070500" y="1966049"/>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C</a:t>
            </a:r>
            <a:endParaRPr lang="zh-CN" altLang="en-US" b="1" dirty="0">
              <a:solidFill>
                <a:srgbClr val="C00000"/>
              </a:solidFill>
              <a:latin typeface="微软雅黑" panose="020B0503020204020204" pitchFamily="34" charset="-122"/>
              <a:ea typeface="微软雅黑" panose="020B0503020204020204" pitchFamily="34" charset="-122"/>
            </a:endParaRPr>
          </a:p>
        </p:txBody>
      </p:sp>
      <p:graphicFrame>
        <p:nvGraphicFramePr>
          <p:cNvPr id="83970" name="Object 2"/>
          <p:cNvGraphicFramePr>
            <a:graphicFrameLocks noChangeAspect="1"/>
          </p:cNvGraphicFramePr>
          <p:nvPr/>
        </p:nvGraphicFramePr>
        <p:xfrm>
          <a:off x="4768850" y="407988"/>
          <a:ext cx="3981450" cy="3009900"/>
        </p:xfrm>
        <a:graphic>
          <a:graphicData uri="http://schemas.openxmlformats.org/presentationml/2006/ole">
            <mc:AlternateContent xmlns:mc="http://schemas.openxmlformats.org/markup-compatibility/2006">
              <mc:Choice xmlns:v="urn:schemas-microsoft-com:vml" Requires="v">
                <p:oleObj spid="_x0000_s83971" name="文档" r:id="rId4" imgW="4027347" imgH="3054062" progId="Office12.wps.Document.8">
                  <p:embed/>
                </p:oleObj>
              </mc:Choice>
              <mc:Fallback>
                <p:oleObj name="文档" r:id="rId4" imgW="4027347" imgH="3054062"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8850" y="407988"/>
                        <a:ext cx="3981450"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nodePh="1">
                                  <p:stCondLst>
                                    <p:cond delay="0"/>
                                  </p:stCondLst>
                                  <p:endCondLst>
                                    <p:cond evt="begin" delay="0">
                                      <p:tn val="10"/>
                                    </p:cond>
                                  </p:end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3970"/>
                                        </p:tgtEl>
                                        <p:attrNameLst>
                                          <p:attrName>style.visibility</p:attrName>
                                        </p:attrNameLst>
                                      </p:cBhvr>
                                      <p:to>
                                        <p:strVal val="visible"/>
                                      </p:to>
                                    </p:set>
                                    <p:animEffect transition="in" filter="fade">
                                      <p:cBhvr>
                                        <p:cTn id="15" dur="500"/>
                                        <p:tgtEl>
                                          <p:spTgt spid="83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83441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826178"/>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7922137" cy="4227687"/>
          </a:xfrm>
          <a:prstGeom prst="rect">
            <a:avLst/>
          </a:prstGeom>
          <a:noFill/>
        </p:spPr>
        <p:txBody>
          <a:bodyPr wrap="square" lIns="36000" tIns="36000" rIns="36000" bIns="36000" rtlCol="0">
            <a:spAutoFit/>
          </a:bodyPr>
          <a:lstStyle/>
          <a:p>
            <a:pPr>
              <a:lnSpc>
                <a:spcPct val="150000"/>
              </a:lnSpc>
            </a:pPr>
            <a:r>
              <a:rPr lang="en-US" b="1" dirty="0" smtClean="0"/>
              <a:t>3.</a:t>
            </a:r>
            <a:r>
              <a:rPr lang="zh-CN" altLang="en-US" dirty="0" smtClean="0"/>
              <a:t>下列交通安全提示语，不是为了防止惯性带来危害的是</a:t>
            </a:r>
            <a:r>
              <a:rPr lang="en-US" dirty="0" smtClean="0"/>
              <a:t>	</a:t>
            </a:r>
            <a:r>
              <a:rPr lang="zh-CN" altLang="en-US" dirty="0" smtClean="0"/>
              <a:t>（　　）</a:t>
            </a:r>
          </a:p>
          <a:p>
            <a:pPr>
              <a:lnSpc>
                <a:spcPct val="150000"/>
              </a:lnSpc>
            </a:pPr>
            <a:r>
              <a:rPr lang="en-US" dirty="0" smtClean="0"/>
              <a:t>A.</a:t>
            </a:r>
            <a:r>
              <a:rPr lang="zh-CN" altLang="en-US" dirty="0" smtClean="0"/>
              <a:t>珍爱生命，远离酒驾</a:t>
            </a:r>
            <a:r>
              <a:rPr lang="en-US" dirty="0" smtClean="0"/>
              <a:t> 	B.</a:t>
            </a:r>
            <a:r>
              <a:rPr lang="zh-CN" altLang="en-US" dirty="0" smtClean="0"/>
              <a:t>车辆起步，站稳扶好</a:t>
            </a:r>
          </a:p>
          <a:p>
            <a:pPr>
              <a:lnSpc>
                <a:spcPct val="150000"/>
              </a:lnSpc>
            </a:pPr>
            <a:r>
              <a:rPr lang="en-US" dirty="0" smtClean="0"/>
              <a:t>C.</a:t>
            </a:r>
            <a:r>
              <a:rPr lang="zh-CN" altLang="en-US" dirty="0" smtClean="0"/>
              <a:t>学校路段，减速慢行 </a:t>
            </a:r>
            <a:r>
              <a:rPr lang="en-US" altLang="zh-CN" dirty="0" smtClean="0"/>
              <a:t>	</a:t>
            </a:r>
            <a:r>
              <a:rPr lang="en-US" dirty="0" smtClean="0"/>
              <a:t>D.</a:t>
            </a:r>
            <a:r>
              <a:rPr lang="zh-CN" altLang="en-US" dirty="0" smtClean="0"/>
              <a:t>保持车距，安全行驶</a:t>
            </a:r>
          </a:p>
          <a:p>
            <a:pPr>
              <a:lnSpc>
                <a:spcPct val="150000"/>
              </a:lnSpc>
            </a:pPr>
            <a:endParaRPr lang="en-US" b="1" dirty="0" smtClean="0"/>
          </a:p>
          <a:p>
            <a:pPr>
              <a:lnSpc>
                <a:spcPct val="150000"/>
              </a:lnSpc>
            </a:pPr>
            <a:r>
              <a:rPr lang="en-US" b="1" dirty="0" smtClean="0"/>
              <a:t>4. </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邵阳</a:t>
            </a:r>
            <a:r>
              <a:rPr lang="en-US" altLang="zh-CN" dirty="0" smtClean="0">
                <a:solidFill>
                  <a:srgbClr val="409E8A"/>
                </a:solidFill>
              </a:rPr>
              <a:t>] </a:t>
            </a:r>
            <a:r>
              <a:rPr lang="zh-CN" altLang="en-US" dirty="0" smtClean="0"/>
              <a:t>同学们对运动场上出现的现象进行了讨论。下列说法正确的是（　　）</a:t>
            </a:r>
          </a:p>
          <a:p>
            <a:pPr>
              <a:lnSpc>
                <a:spcPct val="150000"/>
              </a:lnSpc>
            </a:pPr>
            <a:r>
              <a:rPr lang="en-US" dirty="0" smtClean="0"/>
              <a:t>A.</a:t>
            </a:r>
            <a:r>
              <a:rPr lang="zh-CN" altLang="en-US" dirty="0" smtClean="0"/>
              <a:t>百米运动员冲过终点时，由于受到惯性力的作用不会立即停下来</a:t>
            </a:r>
          </a:p>
          <a:p>
            <a:pPr>
              <a:lnSpc>
                <a:spcPct val="150000"/>
              </a:lnSpc>
            </a:pPr>
            <a:r>
              <a:rPr lang="en-US" dirty="0" smtClean="0"/>
              <a:t>B.</a:t>
            </a:r>
            <a:r>
              <a:rPr lang="zh-CN" altLang="en-US" dirty="0" smtClean="0"/>
              <a:t>抛出去的篮球会在空中继续运动，是因为篮球具有惯性</a:t>
            </a:r>
          </a:p>
          <a:p>
            <a:pPr>
              <a:lnSpc>
                <a:spcPct val="150000"/>
              </a:lnSpc>
            </a:pPr>
            <a:r>
              <a:rPr lang="en-US" dirty="0" smtClean="0"/>
              <a:t>C.</a:t>
            </a:r>
            <a:r>
              <a:rPr lang="zh-CN" altLang="en-US" dirty="0" smtClean="0"/>
              <a:t>踢出去的足球在地上越滚越慢，说明物体的运动需要力来维持</a:t>
            </a:r>
          </a:p>
          <a:p>
            <a:pPr>
              <a:lnSpc>
                <a:spcPct val="150000"/>
              </a:lnSpc>
            </a:pPr>
            <a:r>
              <a:rPr lang="en-US" dirty="0" smtClean="0"/>
              <a:t>D.</a:t>
            </a:r>
            <a:r>
              <a:rPr lang="zh-CN" altLang="en-US" dirty="0" smtClean="0"/>
              <a:t>跳远运动员助跑起跳，是为了增大惯性</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7150332" y="346497"/>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A</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9" name="文本框 12">
            <a:extLst>
              <a:ext uri="{FF2B5EF4-FFF2-40B4-BE49-F238E27FC236}">
                <a16:creationId xmlns="" xmlns:a16="http://schemas.microsoft.com/office/drawing/2014/main" id="{2795C5FE-A0E3-4855-B937-A2DA6BC1A4B9}"/>
              </a:ext>
            </a:extLst>
          </p:cNvPr>
          <p:cNvSpPr txBox="1"/>
          <p:nvPr/>
        </p:nvSpPr>
        <p:spPr>
          <a:xfrm>
            <a:off x="1268981" y="2415174"/>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B</a:t>
            </a:r>
            <a:endParaRPr lang="zh-CN" altLang="en-US"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4" end="4"/>
                                            </p:txEl>
                                          </p:spTgt>
                                        </p:tgtEl>
                                        <p:attrNameLst>
                                          <p:attrName>style.visibility</p:attrName>
                                        </p:attrNameLst>
                                      </p:cBhvr>
                                      <p:to>
                                        <p:strVal val="visible"/>
                                      </p:to>
                                    </p:set>
                                    <p:animEffect transition="in" filter="fade">
                                      <p:cBhvr>
                                        <p:cTn id="12" dur="500"/>
                                        <p:tgtEl>
                                          <p:spTgt spid="12">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xEl>
                                              <p:pRg st="5" end="5"/>
                                            </p:txEl>
                                          </p:spTgt>
                                        </p:tgtEl>
                                        <p:attrNameLst>
                                          <p:attrName>style.visibility</p:attrName>
                                        </p:attrNameLst>
                                      </p:cBhvr>
                                      <p:to>
                                        <p:strVal val="visible"/>
                                      </p:to>
                                    </p:set>
                                    <p:animEffect transition="in" filter="fade">
                                      <p:cBhvr>
                                        <p:cTn id="15" dur="500"/>
                                        <p:tgtEl>
                                          <p:spTgt spid="12">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2">
                                            <p:txEl>
                                              <p:pRg st="6" end="6"/>
                                            </p:txEl>
                                          </p:spTgt>
                                        </p:tgtEl>
                                        <p:attrNameLst>
                                          <p:attrName>style.visibility</p:attrName>
                                        </p:attrNameLst>
                                      </p:cBhvr>
                                      <p:to>
                                        <p:strVal val="visible"/>
                                      </p:to>
                                    </p:set>
                                    <p:animEffect transition="in" filter="fade">
                                      <p:cBhvr>
                                        <p:cTn id="18" dur="500"/>
                                        <p:tgtEl>
                                          <p:spTgt spid="12">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2">
                                            <p:txEl>
                                              <p:pRg st="7" end="7"/>
                                            </p:txEl>
                                          </p:spTgt>
                                        </p:tgtEl>
                                        <p:attrNameLst>
                                          <p:attrName>style.visibility</p:attrName>
                                        </p:attrNameLst>
                                      </p:cBhvr>
                                      <p:to>
                                        <p:strVal val="visible"/>
                                      </p:to>
                                    </p:set>
                                    <p:animEffect transition="in" filter="fade">
                                      <p:cBhvr>
                                        <p:cTn id="21" dur="500"/>
                                        <p:tgtEl>
                                          <p:spTgt spid="12">
                                            <p:txEl>
                                              <p:pRg st="7" end="7"/>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2">
                                            <p:txEl>
                                              <p:pRg st="8" end="8"/>
                                            </p:txEl>
                                          </p:spTgt>
                                        </p:tgtEl>
                                        <p:attrNameLst>
                                          <p:attrName>style.visibility</p:attrName>
                                        </p:attrNameLst>
                                      </p:cBhvr>
                                      <p:to>
                                        <p:strVal val="visible"/>
                                      </p:to>
                                    </p:set>
                                    <p:animEffect transition="in" filter="fade">
                                      <p:cBhvr>
                                        <p:cTn id="24" dur="500"/>
                                        <p:tgtEl>
                                          <p:spTgt spid="12">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759407" y="285144"/>
            <a:ext cx="7974690" cy="2150195"/>
          </a:xfrm>
          <a:prstGeom prst="rect">
            <a:avLst/>
          </a:prstGeom>
          <a:noFill/>
        </p:spPr>
        <p:txBody>
          <a:bodyPr wrap="square" lIns="36000" tIns="36000" rIns="36000" bIns="36000" rtlCol="0">
            <a:spAutoFit/>
          </a:bodyPr>
          <a:lstStyle/>
          <a:p>
            <a:pPr algn="just">
              <a:lnSpc>
                <a:spcPct val="150000"/>
              </a:lnSpc>
            </a:pPr>
            <a:r>
              <a:rPr lang="en-US" b="1" dirty="0" smtClean="0"/>
              <a:t>5.</a:t>
            </a:r>
            <a:r>
              <a:rPr lang="zh-CN" altLang="en-US" dirty="0" smtClean="0"/>
              <a:t>关于平衡力和相互作用力，下列说法正确的是</a:t>
            </a:r>
            <a:r>
              <a:rPr lang="en-US" dirty="0" smtClean="0"/>
              <a:t>	</a:t>
            </a:r>
            <a:r>
              <a:rPr lang="zh-CN" altLang="en-US" dirty="0" smtClean="0"/>
              <a:t>（　　）</a:t>
            </a:r>
          </a:p>
          <a:p>
            <a:pPr algn="just">
              <a:lnSpc>
                <a:spcPct val="150000"/>
              </a:lnSpc>
            </a:pPr>
            <a:r>
              <a:rPr lang="en-US" dirty="0" smtClean="0"/>
              <a:t>A.</a:t>
            </a:r>
            <a:r>
              <a:rPr lang="zh-CN" altLang="en-US" dirty="0" smtClean="0"/>
              <a:t>物体受到平衡力的作用时，运动状态可能会改变</a:t>
            </a:r>
          </a:p>
          <a:p>
            <a:pPr algn="just">
              <a:lnSpc>
                <a:spcPct val="150000"/>
              </a:lnSpc>
            </a:pPr>
            <a:r>
              <a:rPr lang="en-US" dirty="0" smtClean="0"/>
              <a:t>B.</a:t>
            </a:r>
            <a:r>
              <a:rPr lang="zh-CN" altLang="en-US" dirty="0" smtClean="0"/>
              <a:t>静止在地面上的物体所受的重力和它对地面的压力是一对相互作用力</a:t>
            </a:r>
          </a:p>
          <a:p>
            <a:pPr algn="just">
              <a:lnSpc>
                <a:spcPct val="150000"/>
              </a:lnSpc>
            </a:pPr>
            <a:r>
              <a:rPr lang="en-US" dirty="0" smtClean="0"/>
              <a:t>C.</a:t>
            </a:r>
            <a:r>
              <a:rPr lang="zh-CN" altLang="en-US" dirty="0" smtClean="0"/>
              <a:t>拔河比赛中甲队获胜，但比赛中甲队对乙队的拉力等于乙队对甲队的拉力</a:t>
            </a:r>
          </a:p>
          <a:p>
            <a:pPr algn="just">
              <a:lnSpc>
                <a:spcPct val="150000"/>
              </a:lnSpc>
            </a:pPr>
            <a:r>
              <a:rPr lang="en-US" dirty="0" smtClean="0"/>
              <a:t>D.</a:t>
            </a:r>
            <a:r>
              <a:rPr lang="zh-CN" altLang="en-US" dirty="0" smtClean="0"/>
              <a:t>跳水运动员蹬跳板时，他对跳板的力和跳板对他的力是一对平衡力</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6121706" y="295436"/>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C</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矩形 17">
            <a:extLst>
              <a:ext uri="{FF2B5EF4-FFF2-40B4-BE49-F238E27FC236}">
                <a16:creationId xmlns="" xmlns:a16="http://schemas.microsoft.com/office/drawing/2014/main" id="{45AB04A7-9050-478D-85EF-066586968C3B}"/>
              </a:ext>
            </a:extLst>
          </p:cNvPr>
          <p:cNvSpPr/>
          <p:nvPr/>
        </p:nvSpPr>
        <p:spPr>
          <a:xfrm>
            <a:off x="0" y="183441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19" name="文本框 10">
            <a:extLst>
              <a:ext uri="{FF2B5EF4-FFF2-40B4-BE49-F238E27FC236}">
                <a16:creationId xmlns="" xmlns:a16="http://schemas.microsoft.com/office/drawing/2014/main" id="{BB9B33FC-E080-44CC-B608-FE671F79480C}"/>
              </a:ext>
            </a:extLst>
          </p:cNvPr>
          <p:cNvSpPr txBox="1"/>
          <p:nvPr/>
        </p:nvSpPr>
        <p:spPr>
          <a:xfrm>
            <a:off x="90000" y="1826178"/>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3769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382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01448" y="295654"/>
            <a:ext cx="7880097" cy="2565693"/>
          </a:xfrm>
          <a:prstGeom prst="rect">
            <a:avLst/>
          </a:prstGeom>
          <a:noFill/>
        </p:spPr>
        <p:txBody>
          <a:bodyPr wrap="square" lIns="36000" tIns="36000" rIns="36000" bIns="36000" rtlCol="0">
            <a:spAutoFit/>
          </a:bodyPr>
          <a:lstStyle/>
          <a:p>
            <a:pPr algn="just">
              <a:lnSpc>
                <a:spcPct val="150000"/>
              </a:lnSpc>
            </a:pPr>
            <a:r>
              <a:rPr lang="en-US" b="1" dirty="0" smtClean="0"/>
              <a:t>6. </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襄阳</a:t>
            </a:r>
            <a:r>
              <a:rPr lang="en-US" altLang="zh-CN" dirty="0" smtClean="0">
                <a:solidFill>
                  <a:srgbClr val="409E8A"/>
                </a:solidFill>
              </a:rPr>
              <a:t>] </a:t>
            </a:r>
            <a:r>
              <a:rPr lang="zh-CN" altLang="en-US" dirty="0" smtClean="0"/>
              <a:t>木块在压力</a:t>
            </a:r>
            <a:r>
              <a:rPr lang="en-US" dirty="0" smtClean="0"/>
              <a:t>F</a:t>
            </a:r>
            <a:r>
              <a:rPr lang="zh-CN" altLang="en-US" dirty="0" smtClean="0"/>
              <a:t>的作用下静止在如图</a:t>
            </a:r>
            <a:r>
              <a:rPr lang="en-US" dirty="0" smtClean="0"/>
              <a:t>7-8</a:t>
            </a:r>
            <a:r>
              <a:rPr lang="zh-CN" altLang="en-US" dirty="0" smtClean="0"/>
              <a:t>所示位置，则下列各组力中属于平衡力的是（　　）</a:t>
            </a:r>
          </a:p>
          <a:p>
            <a:pPr algn="just">
              <a:lnSpc>
                <a:spcPct val="150000"/>
              </a:lnSpc>
            </a:pPr>
            <a:r>
              <a:rPr lang="en-US" dirty="0" smtClean="0"/>
              <a:t>A.</a:t>
            </a:r>
            <a:r>
              <a:rPr lang="zh-CN" altLang="en-US" dirty="0" smtClean="0"/>
              <a:t>木块所受的压力和木块对墙壁的压力</a:t>
            </a:r>
          </a:p>
          <a:p>
            <a:pPr algn="just">
              <a:lnSpc>
                <a:spcPct val="150000"/>
              </a:lnSpc>
            </a:pPr>
            <a:r>
              <a:rPr lang="en-US" dirty="0" smtClean="0"/>
              <a:t>B.</a:t>
            </a:r>
            <a:r>
              <a:rPr lang="zh-CN" altLang="en-US" dirty="0" smtClean="0"/>
              <a:t>木块所受的重力和木块所受的摩擦力</a:t>
            </a:r>
          </a:p>
          <a:p>
            <a:pPr algn="just">
              <a:lnSpc>
                <a:spcPct val="150000"/>
              </a:lnSpc>
            </a:pPr>
            <a:r>
              <a:rPr lang="en-US" dirty="0" smtClean="0"/>
              <a:t>C.</a:t>
            </a:r>
            <a:r>
              <a:rPr lang="zh-CN" altLang="en-US" dirty="0" smtClean="0"/>
              <a:t>木块所受的支持力和木块所受的摩擦力</a:t>
            </a:r>
          </a:p>
          <a:p>
            <a:pPr algn="just">
              <a:lnSpc>
                <a:spcPct val="150000"/>
              </a:lnSpc>
            </a:pPr>
            <a:r>
              <a:rPr lang="en-US" dirty="0" smtClean="0"/>
              <a:t>D.</a:t>
            </a:r>
            <a:r>
              <a:rPr lang="zh-CN" altLang="en-US" dirty="0" smtClean="0"/>
              <a:t>木块对墙壁的压力和墙壁对木块的支持力</a:t>
            </a:r>
            <a:endParaRPr lang="zh-CN" altLang="en-US" dirty="0"/>
          </a:p>
        </p:txBody>
      </p:sp>
      <p:sp>
        <p:nvSpPr>
          <p:cNvPr id="10" name="文本框 12">
            <a:extLst>
              <a:ext uri="{FF2B5EF4-FFF2-40B4-BE49-F238E27FC236}">
                <a16:creationId xmlns="" xmlns:a16="http://schemas.microsoft.com/office/drawing/2014/main" id="{2795C5FE-A0E3-4855-B937-A2DA6BC1A4B9}"/>
              </a:ext>
            </a:extLst>
          </p:cNvPr>
          <p:cNvSpPr txBox="1"/>
          <p:nvPr/>
        </p:nvSpPr>
        <p:spPr>
          <a:xfrm>
            <a:off x="3052035" y="726361"/>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B</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9" name="20WLZT676A.EPS" descr="id:2147501182;FounderCES"/>
          <p:cNvPicPr/>
          <p:nvPr/>
        </p:nvPicPr>
        <p:blipFill>
          <a:blip r:embed="rId2" cstate="print"/>
          <a:stretch>
            <a:fillRect/>
          </a:stretch>
        </p:blipFill>
        <p:spPr>
          <a:xfrm>
            <a:off x="5815690" y="898488"/>
            <a:ext cx="1762270" cy="2076593"/>
          </a:xfrm>
          <a:prstGeom prst="rect">
            <a:avLst/>
          </a:prstGeom>
        </p:spPr>
      </p:pic>
      <p:sp>
        <p:nvSpPr>
          <p:cNvPr id="13" name="矩形 12"/>
          <p:cNvSpPr/>
          <p:nvPr/>
        </p:nvSpPr>
        <p:spPr>
          <a:xfrm>
            <a:off x="6607311" y="3115651"/>
            <a:ext cx="652743" cy="377411"/>
          </a:xfrm>
          <a:prstGeom prst="rect">
            <a:avLst/>
          </a:prstGeom>
        </p:spPr>
        <p:txBody>
          <a:bodyPr wrap="none">
            <a:spAutoFit/>
          </a:bodyPr>
          <a:lstStyle/>
          <a:p>
            <a:pPr algn="just">
              <a:lnSpc>
                <a:spcPct val="150000"/>
              </a:lnSpc>
            </a:pPr>
            <a:r>
              <a:rPr lang="zh-CN" altLang="en-US" sz="1400" dirty="0" smtClean="0"/>
              <a:t>图</a:t>
            </a:r>
            <a:r>
              <a:rPr lang="en-US" sz="1400" dirty="0" smtClean="0"/>
              <a:t>7-8</a:t>
            </a:r>
            <a:endParaRPr lang="zh-CN" altLang="en-US" sz="1400" dirty="0" smtClean="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64631"/>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7774992" cy="2101272"/>
          </a:xfrm>
          <a:prstGeom prst="rect">
            <a:avLst/>
          </a:prstGeom>
          <a:noFill/>
        </p:spPr>
        <p:txBody>
          <a:bodyPr wrap="square" lIns="36000" tIns="36000" rIns="36000" bIns="36000" rtlCol="0">
            <a:spAutoFit/>
          </a:bodyPr>
          <a:lstStyle/>
          <a:p>
            <a:pPr algn="just">
              <a:lnSpc>
                <a:spcPct val="150000"/>
              </a:lnSpc>
            </a:pPr>
            <a:r>
              <a:rPr lang="en-US" b="1" dirty="0" smtClean="0"/>
              <a:t>7.</a:t>
            </a:r>
            <a:r>
              <a:rPr lang="zh-CN" altLang="en-US" dirty="0" smtClean="0"/>
              <a:t>下列有关运动和力的说法中，正确的是</a:t>
            </a:r>
            <a:r>
              <a:rPr lang="en-US" dirty="0" smtClean="0"/>
              <a:t>	</a:t>
            </a:r>
            <a:r>
              <a:rPr lang="zh-CN" altLang="en-US" dirty="0" smtClean="0"/>
              <a:t>（　　）</a:t>
            </a:r>
          </a:p>
          <a:p>
            <a:pPr algn="just">
              <a:lnSpc>
                <a:spcPct val="150000"/>
              </a:lnSpc>
            </a:pPr>
            <a:r>
              <a:rPr lang="en-US" dirty="0" smtClean="0"/>
              <a:t>A.</a:t>
            </a:r>
            <a:r>
              <a:rPr lang="zh-CN" altLang="en-US" dirty="0" smtClean="0"/>
              <a:t>力是维持物体运动的原因</a:t>
            </a:r>
          </a:p>
          <a:p>
            <a:pPr algn="just">
              <a:lnSpc>
                <a:spcPct val="150000"/>
              </a:lnSpc>
            </a:pPr>
            <a:r>
              <a:rPr lang="en-US" dirty="0" smtClean="0"/>
              <a:t>B.</a:t>
            </a:r>
            <a:r>
              <a:rPr lang="zh-CN" altLang="en-US" dirty="0" smtClean="0"/>
              <a:t>物体受到平衡力作用时，它一定是静止的</a:t>
            </a:r>
          </a:p>
          <a:p>
            <a:pPr algn="just">
              <a:lnSpc>
                <a:spcPct val="150000"/>
              </a:lnSpc>
            </a:pPr>
            <a:r>
              <a:rPr lang="en-US" dirty="0" smtClean="0"/>
              <a:t>C.</a:t>
            </a:r>
            <a:r>
              <a:rPr lang="zh-CN" altLang="en-US" dirty="0" smtClean="0"/>
              <a:t>力是改变物体运动状态的原因</a:t>
            </a:r>
          </a:p>
          <a:p>
            <a:pPr algn="just">
              <a:lnSpc>
                <a:spcPct val="150000"/>
              </a:lnSpc>
            </a:pPr>
            <a:r>
              <a:rPr lang="en-US" dirty="0" smtClean="0"/>
              <a:t>D.</a:t>
            </a:r>
            <a:r>
              <a:rPr lang="zh-CN" altLang="en-US" dirty="0" smtClean="0"/>
              <a:t>物体运动的速度越大，受到的力也越大</a:t>
            </a:r>
            <a:endParaRPr lang="zh-CN" altLang="en-US" dirty="0"/>
          </a:p>
        </p:txBody>
      </p:sp>
      <p:sp>
        <p:nvSpPr>
          <p:cNvPr id="10" name="矩形 9"/>
          <p:cNvSpPr/>
          <p:nvPr/>
        </p:nvSpPr>
        <p:spPr>
          <a:xfrm>
            <a:off x="5247712" y="390118"/>
            <a:ext cx="340158" cy="369332"/>
          </a:xfrm>
          <a:prstGeom prst="rect">
            <a:avLst/>
          </a:prstGeom>
        </p:spPr>
        <p:txBody>
          <a:bodyPr wrap="none">
            <a:spAutoFit/>
          </a:bodyPr>
          <a:lstStyle/>
          <a:p>
            <a:r>
              <a:rPr lang="en-US" altLang="zh-CN" b="1" dirty="0" smtClean="0">
                <a:solidFill>
                  <a:srgbClr val="C00000"/>
                </a:solidFill>
              </a:rPr>
              <a:t>C</a:t>
            </a:r>
            <a:endParaRPr lang="zh-CN" altLang="en-US" b="1" dirty="0">
              <a:solidFill>
                <a:srgbClr val="C00000"/>
              </a:solidFill>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7774992" cy="2981192"/>
          </a:xfrm>
          <a:prstGeom prst="rect">
            <a:avLst/>
          </a:prstGeom>
          <a:noFill/>
        </p:spPr>
        <p:txBody>
          <a:bodyPr wrap="square" lIns="36000" tIns="36000" rIns="36000" bIns="36000" rtlCol="0">
            <a:spAutoFit/>
          </a:bodyPr>
          <a:lstStyle/>
          <a:p>
            <a:pPr>
              <a:lnSpc>
                <a:spcPct val="150000"/>
              </a:lnSpc>
            </a:pPr>
            <a:r>
              <a:rPr lang="en-US" b="1" dirty="0" smtClean="0"/>
              <a:t>8.</a:t>
            </a:r>
            <a:r>
              <a:rPr lang="zh-CN" altLang="en-US" dirty="0" smtClean="0"/>
              <a:t>甲车从</a:t>
            </a:r>
            <a:r>
              <a:rPr lang="en-US" dirty="0" smtClean="0"/>
              <a:t>M</a:t>
            </a:r>
            <a:r>
              <a:rPr lang="zh-CN" altLang="en-US" dirty="0" smtClean="0"/>
              <a:t>点、乙车从</a:t>
            </a:r>
            <a:r>
              <a:rPr lang="en-US" dirty="0" smtClean="0"/>
              <a:t>N</a:t>
            </a:r>
            <a:r>
              <a:rPr lang="zh-CN" altLang="en-US" dirty="0" smtClean="0"/>
              <a:t>点同时相向运动，它们的</a:t>
            </a:r>
            <a:r>
              <a:rPr lang="en-US" dirty="0" smtClean="0"/>
              <a:t>s-t</a:t>
            </a:r>
            <a:r>
              <a:rPr lang="zh-CN" altLang="en-US" dirty="0" smtClean="0"/>
              <a:t>图像分别如图</a:t>
            </a:r>
            <a:r>
              <a:rPr lang="en-US" dirty="0" smtClean="0"/>
              <a:t>7-9</a:t>
            </a:r>
            <a:r>
              <a:rPr lang="zh-CN" altLang="en-US" dirty="0" smtClean="0"/>
              <a:t>（</a:t>
            </a:r>
            <a:r>
              <a:rPr lang="en-US" dirty="0" smtClean="0"/>
              <a:t>a</a:t>
            </a:r>
            <a:r>
              <a:rPr lang="zh-CN" altLang="en-US" dirty="0" smtClean="0"/>
              <a:t>）、（</a:t>
            </a:r>
            <a:r>
              <a:rPr lang="en-US" dirty="0" smtClean="0"/>
              <a:t>b</a:t>
            </a:r>
            <a:r>
              <a:rPr lang="zh-CN" altLang="en-US" dirty="0" smtClean="0"/>
              <a:t>）所示。当甲、乙相遇时，乙距</a:t>
            </a:r>
            <a:r>
              <a:rPr lang="en-US" dirty="0" smtClean="0"/>
              <a:t>M</a:t>
            </a:r>
            <a:r>
              <a:rPr lang="zh-CN" altLang="en-US" dirty="0" smtClean="0"/>
              <a:t>点</a:t>
            </a:r>
            <a:r>
              <a:rPr lang="en-US" dirty="0" smtClean="0"/>
              <a:t>12 m</a:t>
            </a:r>
            <a:r>
              <a:rPr lang="zh-CN" altLang="en-US" dirty="0" smtClean="0"/>
              <a:t>。若甲、乙的速度分别为</a:t>
            </a:r>
            <a:r>
              <a:rPr lang="en-US" dirty="0" smtClean="0"/>
              <a:t>v</a:t>
            </a:r>
            <a:r>
              <a:rPr lang="zh-CN" altLang="en-US" baseline="-25000" dirty="0" smtClean="0"/>
              <a:t>甲</a:t>
            </a:r>
            <a:r>
              <a:rPr lang="zh-CN" altLang="en-US" dirty="0" smtClean="0"/>
              <a:t>、</a:t>
            </a:r>
            <a:r>
              <a:rPr lang="en-US" dirty="0" smtClean="0"/>
              <a:t>v</a:t>
            </a:r>
            <a:r>
              <a:rPr lang="zh-CN" altLang="en-US" baseline="-25000" dirty="0" smtClean="0"/>
              <a:t>乙</a:t>
            </a:r>
            <a:r>
              <a:rPr lang="zh-CN" altLang="en-US" dirty="0" smtClean="0"/>
              <a:t>，</a:t>
            </a:r>
            <a:r>
              <a:rPr lang="en-US" dirty="0" smtClean="0"/>
              <a:t>M</a:t>
            </a:r>
            <a:r>
              <a:rPr lang="zh-CN" altLang="en-US" dirty="0" smtClean="0"/>
              <a:t>、</a:t>
            </a:r>
            <a:r>
              <a:rPr lang="en-US" dirty="0" smtClean="0"/>
              <a:t>N</a:t>
            </a:r>
            <a:r>
              <a:rPr lang="zh-CN" altLang="en-US" dirty="0" smtClean="0"/>
              <a:t>间的距离为</a:t>
            </a:r>
            <a:r>
              <a:rPr lang="en-US" dirty="0" smtClean="0"/>
              <a:t>s</a:t>
            </a:r>
            <a:r>
              <a:rPr lang="zh-CN" altLang="en-US" dirty="0" smtClean="0"/>
              <a:t>，则</a:t>
            </a:r>
            <a:r>
              <a:rPr lang="en-US" dirty="0" smtClean="0"/>
              <a:t>	</a:t>
            </a:r>
            <a:r>
              <a:rPr lang="zh-CN" altLang="en-US" dirty="0" smtClean="0"/>
              <a:t>（　　）</a:t>
            </a:r>
          </a:p>
          <a:p>
            <a:pPr>
              <a:lnSpc>
                <a:spcPct val="150000"/>
              </a:lnSpc>
            </a:pPr>
            <a:r>
              <a:rPr lang="en-US" dirty="0" err="1" smtClean="0"/>
              <a:t>A.v</a:t>
            </a:r>
            <a:r>
              <a:rPr lang="zh-CN" altLang="en-US" baseline="-25000" dirty="0" smtClean="0"/>
              <a:t>甲</a:t>
            </a:r>
            <a:r>
              <a:rPr lang="en-US" dirty="0" smtClean="0"/>
              <a:t>&lt;v</a:t>
            </a:r>
            <a:r>
              <a:rPr lang="zh-CN" altLang="en-US" baseline="-25000" dirty="0" smtClean="0"/>
              <a:t>乙</a:t>
            </a:r>
            <a:r>
              <a:rPr lang="zh-CN" altLang="en-US" dirty="0" smtClean="0"/>
              <a:t>，</a:t>
            </a:r>
            <a:r>
              <a:rPr lang="en-US" dirty="0" smtClean="0"/>
              <a:t>s=36 m	</a:t>
            </a:r>
            <a:endParaRPr lang="zh-CN" altLang="en-US" dirty="0" smtClean="0"/>
          </a:p>
          <a:p>
            <a:pPr>
              <a:lnSpc>
                <a:spcPct val="150000"/>
              </a:lnSpc>
            </a:pPr>
            <a:r>
              <a:rPr lang="en-US" dirty="0" err="1" smtClean="0"/>
              <a:t>B.v</a:t>
            </a:r>
            <a:r>
              <a:rPr lang="zh-CN" altLang="en-US" baseline="-25000" dirty="0" smtClean="0"/>
              <a:t>甲</a:t>
            </a:r>
            <a:r>
              <a:rPr lang="en-US" dirty="0" smtClean="0"/>
              <a:t>&lt;v</a:t>
            </a:r>
            <a:r>
              <a:rPr lang="zh-CN" altLang="en-US" baseline="-25000" dirty="0" smtClean="0"/>
              <a:t>乙</a:t>
            </a:r>
            <a:r>
              <a:rPr lang="zh-CN" altLang="en-US" dirty="0" smtClean="0"/>
              <a:t>，</a:t>
            </a:r>
            <a:r>
              <a:rPr lang="en-US" dirty="0" smtClean="0"/>
              <a:t>s=12 m</a:t>
            </a:r>
            <a:endParaRPr lang="zh-CN" altLang="en-US" dirty="0" smtClean="0"/>
          </a:p>
          <a:p>
            <a:pPr>
              <a:lnSpc>
                <a:spcPct val="150000"/>
              </a:lnSpc>
            </a:pPr>
            <a:r>
              <a:rPr lang="en-US" dirty="0" err="1" smtClean="0"/>
              <a:t>C.v</a:t>
            </a:r>
            <a:r>
              <a:rPr lang="zh-CN" altLang="en-US" baseline="-25000" dirty="0" smtClean="0"/>
              <a:t>甲</a:t>
            </a:r>
            <a:r>
              <a:rPr lang="en-US" dirty="0" smtClean="0"/>
              <a:t>&gt;v</a:t>
            </a:r>
            <a:r>
              <a:rPr lang="zh-CN" altLang="en-US" baseline="-25000" dirty="0" smtClean="0"/>
              <a:t>乙</a:t>
            </a:r>
            <a:r>
              <a:rPr lang="zh-CN" altLang="en-US" dirty="0" smtClean="0"/>
              <a:t>，</a:t>
            </a:r>
            <a:r>
              <a:rPr lang="en-US" dirty="0" smtClean="0"/>
              <a:t>s=36 m	</a:t>
            </a:r>
            <a:endParaRPr lang="zh-CN" altLang="en-US" dirty="0" smtClean="0"/>
          </a:p>
          <a:p>
            <a:pPr>
              <a:lnSpc>
                <a:spcPct val="150000"/>
              </a:lnSpc>
            </a:pPr>
            <a:r>
              <a:rPr lang="en-US" dirty="0" err="1" smtClean="0"/>
              <a:t>D.v</a:t>
            </a:r>
            <a:r>
              <a:rPr lang="zh-CN" altLang="en-US" baseline="-25000" dirty="0" smtClean="0"/>
              <a:t>甲</a:t>
            </a:r>
            <a:r>
              <a:rPr lang="en-US" dirty="0" smtClean="0"/>
              <a:t>&gt;v</a:t>
            </a:r>
            <a:r>
              <a:rPr lang="zh-CN" altLang="en-US" baseline="-25000" dirty="0" smtClean="0"/>
              <a:t>乙</a:t>
            </a:r>
            <a:r>
              <a:rPr lang="zh-CN" altLang="en-US" dirty="0" smtClean="0"/>
              <a:t>，</a:t>
            </a:r>
            <a:r>
              <a:rPr lang="en-US" dirty="0" smtClean="0"/>
              <a:t>s=18 m</a:t>
            </a:r>
            <a:endParaRPr lang="zh-CN" altLang="en-US" dirty="0"/>
          </a:p>
        </p:txBody>
      </p:sp>
      <p:sp>
        <p:nvSpPr>
          <p:cNvPr id="9" name="矩形 8"/>
          <p:cNvSpPr/>
          <p:nvPr/>
        </p:nvSpPr>
        <p:spPr>
          <a:xfrm>
            <a:off x="4367041" y="1223569"/>
            <a:ext cx="367408" cy="369332"/>
          </a:xfrm>
          <a:prstGeom prst="rect">
            <a:avLst/>
          </a:prstGeom>
        </p:spPr>
        <p:txBody>
          <a:bodyPr wrap="none">
            <a:spAutoFit/>
          </a:bodyPr>
          <a:lstStyle/>
          <a:p>
            <a:r>
              <a:rPr lang="en-US" altLang="zh-CN" b="1" dirty="0" smtClean="0">
                <a:solidFill>
                  <a:srgbClr val="C00000"/>
                </a:solidFill>
              </a:rPr>
              <a:t>D</a:t>
            </a:r>
            <a:endParaRPr lang="zh-CN" altLang="en-US" b="1" dirty="0">
              <a:solidFill>
                <a:srgbClr val="C00000"/>
              </a:solidFill>
            </a:endParaRPr>
          </a:p>
        </p:txBody>
      </p:sp>
      <p:sp>
        <p:nvSpPr>
          <p:cNvPr id="13" name="矩形 12"/>
          <p:cNvSpPr/>
          <p:nvPr/>
        </p:nvSpPr>
        <p:spPr>
          <a:xfrm>
            <a:off x="5900247" y="3624475"/>
            <a:ext cx="652743" cy="307777"/>
          </a:xfrm>
          <a:prstGeom prst="rect">
            <a:avLst/>
          </a:prstGeom>
        </p:spPr>
        <p:txBody>
          <a:bodyPr wrap="none">
            <a:spAutoFit/>
          </a:bodyPr>
          <a:lstStyle/>
          <a:p>
            <a:r>
              <a:rPr lang="zh-CN" altLang="en-US" sz="1400" dirty="0" smtClean="0"/>
              <a:t>图</a:t>
            </a:r>
            <a:r>
              <a:rPr lang="en-US" sz="1400" dirty="0" smtClean="0"/>
              <a:t>7-9</a:t>
            </a:r>
            <a:endParaRPr lang="zh-CN" altLang="en-US" sz="1400" dirty="0"/>
          </a:p>
        </p:txBody>
      </p:sp>
      <p:pic>
        <p:nvPicPr>
          <p:cNvPr id="10" name="18LW37.EPS" descr="id:2147501189;FounderCES"/>
          <p:cNvPicPr/>
          <p:nvPr/>
        </p:nvPicPr>
        <p:blipFill>
          <a:blip r:embed="rId2" cstate="print"/>
          <a:stretch>
            <a:fillRect/>
          </a:stretch>
        </p:blipFill>
        <p:spPr>
          <a:xfrm>
            <a:off x="3939865" y="1644150"/>
            <a:ext cx="4325396" cy="1960897"/>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7941743" cy="903700"/>
          </a:xfrm>
          <a:prstGeom prst="rect">
            <a:avLst/>
          </a:prstGeom>
          <a:noFill/>
        </p:spPr>
        <p:txBody>
          <a:bodyPr wrap="square" lIns="36000" tIns="36000" rIns="36000" bIns="36000" rtlCol="0">
            <a:spAutoFit/>
          </a:bodyPr>
          <a:lstStyle/>
          <a:p>
            <a:pPr algn="just">
              <a:lnSpc>
                <a:spcPct val="150000"/>
              </a:lnSpc>
            </a:pPr>
            <a:r>
              <a:rPr lang="en-US" b="1" dirty="0" smtClean="0"/>
              <a:t>9. </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柳州</a:t>
            </a:r>
            <a:r>
              <a:rPr lang="en-US" altLang="zh-CN" dirty="0" smtClean="0">
                <a:solidFill>
                  <a:srgbClr val="409E8A"/>
                </a:solidFill>
              </a:rPr>
              <a:t>] </a:t>
            </a:r>
            <a:r>
              <a:rPr lang="zh-CN" altLang="en-US" dirty="0" smtClean="0"/>
              <a:t>图</a:t>
            </a:r>
            <a:r>
              <a:rPr lang="en-US" dirty="0" smtClean="0"/>
              <a:t>7-10</a:t>
            </a:r>
            <a:r>
              <a:rPr lang="zh-CN" altLang="en-US" dirty="0" smtClean="0"/>
              <a:t>记录了汽车在平直的公路上行驶时，在相同时间内通过的路程。由图可知汽车在各段时间内速度是</a:t>
            </a:r>
            <a:r>
              <a:rPr lang="zh-CN" altLang="en-US" u="sng" dirty="0" smtClean="0"/>
              <a:t>　　  </a:t>
            </a:r>
            <a:r>
              <a:rPr lang="zh-CN" altLang="en-US" dirty="0" smtClean="0"/>
              <a:t>的，大小等于</a:t>
            </a:r>
            <a:r>
              <a:rPr lang="zh-CN" altLang="en-US" u="sng" dirty="0" smtClean="0"/>
              <a:t>　　</a:t>
            </a:r>
            <a:r>
              <a:rPr lang="en-US" dirty="0" smtClean="0"/>
              <a:t>m/s</a:t>
            </a:r>
            <a:r>
              <a:rPr lang="zh-CN" altLang="en-US" dirty="0" smtClean="0"/>
              <a:t>。</a:t>
            </a:r>
            <a:r>
              <a:rPr lang="en-US" dirty="0" smtClean="0"/>
              <a:t> </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5281782" y="685657"/>
            <a:ext cx="662013"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相等</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9" name="矩形 8"/>
          <p:cNvSpPr/>
          <p:nvPr/>
        </p:nvSpPr>
        <p:spPr>
          <a:xfrm>
            <a:off x="7220488" y="816575"/>
            <a:ext cx="470000" cy="369332"/>
          </a:xfrm>
          <a:prstGeom prst="rect">
            <a:avLst/>
          </a:prstGeom>
        </p:spPr>
        <p:txBody>
          <a:bodyPr wrap="none">
            <a:spAutoFit/>
          </a:bodyPr>
          <a:lstStyle/>
          <a:p>
            <a:r>
              <a:rPr lang="en-US" b="1" dirty="0" smtClean="0">
                <a:solidFill>
                  <a:srgbClr val="C00000"/>
                </a:solidFill>
              </a:rPr>
              <a:t>30</a:t>
            </a:r>
            <a:endParaRPr lang="zh-CN" altLang="en-US" b="1" dirty="0">
              <a:solidFill>
                <a:srgbClr val="C00000"/>
              </a:solidFill>
            </a:endParaRPr>
          </a:p>
        </p:txBody>
      </p:sp>
      <p:sp>
        <p:nvSpPr>
          <p:cNvPr id="14" name="矩形 13"/>
          <p:cNvSpPr/>
          <p:nvPr/>
        </p:nvSpPr>
        <p:spPr>
          <a:xfrm>
            <a:off x="4144615" y="2730590"/>
            <a:ext cx="758541" cy="307777"/>
          </a:xfrm>
          <a:prstGeom prst="rect">
            <a:avLst/>
          </a:prstGeom>
        </p:spPr>
        <p:txBody>
          <a:bodyPr wrap="none">
            <a:spAutoFit/>
          </a:bodyPr>
          <a:lstStyle/>
          <a:p>
            <a:r>
              <a:rPr lang="zh-CN" altLang="en-US" sz="1400" dirty="0" smtClean="0"/>
              <a:t>图</a:t>
            </a:r>
            <a:r>
              <a:rPr lang="en-US" sz="1400" dirty="0" smtClean="0"/>
              <a:t>7-10</a:t>
            </a:r>
            <a:endParaRPr lang="zh-CN" altLang="en-US" sz="1400" dirty="0"/>
          </a:p>
        </p:txBody>
      </p:sp>
      <p:pic>
        <p:nvPicPr>
          <p:cNvPr id="13" name="19WL178.EPS" descr="id:2147501196;FounderCES"/>
          <p:cNvPicPr/>
          <p:nvPr/>
        </p:nvPicPr>
        <p:blipFill>
          <a:blip r:embed="rId2" cstate="print"/>
          <a:stretch>
            <a:fillRect/>
          </a:stretch>
        </p:blipFill>
        <p:spPr>
          <a:xfrm>
            <a:off x="833163" y="1513727"/>
            <a:ext cx="7869404" cy="994808"/>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789017" y="318393"/>
            <a:ext cx="5306983" cy="1734697"/>
          </a:xfrm>
          <a:prstGeom prst="rect">
            <a:avLst/>
          </a:prstGeom>
          <a:noFill/>
        </p:spPr>
        <p:txBody>
          <a:bodyPr wrap="square" lIns="36000" tIns="36000" rIns="36000" bIns="36000" rtlCol="0">
            <a:spAutoFit/>
          </a:bodyPr>
          <a:lstStyle/>
          <a:p>
            <a:pPr algn="just">
              <a:lnSpc>
                <a:spcPct val="150000"/>
              </a:lnSpc>
            </a:pPr>
            <a:r>
              <a:rPr lang="en-US" b="1" dirty="0" smtClean="0"/>
              <a:t>10.</a:t>
            </a:r>
            <a:r>
              <a:rPr lang="zh-CN" altLang="en-US" dirty="0" smtClean="0"/>
              <a:t>甲、乙两同学在平直的路面上同向行进，他们运动的</a:t>
            </a:r>
            <a:r>
              <a:rPr lang="en-US" dirty="0" smtClean="0"/>
              <a:t>s-t</a:t>
            </a:r>
            <a:r>
              <a:rPr lang="zh-CN" altLang="en-US" dirty="0" smtClean="0"/>
              <a:t>图像如图</a:t>
            </a:r>
            <a:r>
              <a:rPr lang="en-US" dirty="0" smtClean="0"/>
              <a:t>7-11</a:t>
            </a:r>
            <a:r>
              <a:rPr lang="zh-CN" altLang="en-US" dirty="0" smtClean="0"/>
              <a:t>所示，由此可判断</a:t>
            </a:r>
            <a:r>
              <a:rPr lang="en-US" u="sng" dirty="0" smtClean="0"/>
              <a:t>  </a:t>
            </a:r>
            <a:r>
              <a:rPr lang="zh-CN" altLang="en-US" u="sng" dirty="0" smtClean="0"/>
              <a:t>       </a:t>
            </a:r>
            <a:r>
              <a:rPr lang="zh-CN" altLang="en-US" dirty="0" smtClean="0"/>
              <a:t>同学运动较快，开始运动时两同学相距</a:t>
            </a:r>
            <a:r>
              <a:rPr lang="zh-CN" altLang="en-US" u="sng" dirty="0" smtClean="0"/>
              <a:t>　        </a:t>
            </a:r>
            <a:r>
              <a:rPr lang="en-US" dirty="0" smtClean="0"/>
              <a:t>m</a:t>
            </a:r>
            <a:r>
              <a:rPr lang="zh-CN" altLang="en-US" dirty="0" smtClean="0"/>
              <a:t>，</a:t>
            </a:r>
            <a:r>
              <a:rPr lang="en-US" dirty="0" smtClean="0"/>
              <a:t> </a:t>
            </a:r>
            <a:r>
              <a:rPr lang="zh-CN" altLang="en-US" dirty="0" smtClean="0"/>
              <a:t>图中的</a:t>
            </a:r>
            <a:r>
              <a:rPr lang="en-US" dirty="0" smtClean="0"/>
              <a:t>a</a:t>
            </a:r>
            <a:r>
              <a:rPr lang="zh-CN" altLang="en-US" dirty="0" smtClean="0"/>
              <a:t>点表示</a:t>
            </a:r>
            <a:r>
              <a:rPr lang="zh-CN" altLang="en-US" u="sng" dirty="0" smtClean="0"/>
              <a:t>　　　　　　</a:t>
            </a:r>
            <a:r>
              <a:rPr lang="zh-CN" altLang="en-US" dirty="0" smtClean="0"/>
              <a:t>。</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5138713" y="700959"/>
            <a:ext cx="46443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甲</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0" name="文本框 12">
            <a:extLst>
              <a:ext uri="{FF2B5EF4-FFF2-40B4-BE49-F238E27FC236}">
                <a16:creationId xmlns="" xmlns:a16="http://schemas.microsoft.com/office/drawing/2014/main" id="{2795C5FE-A0E3-4855-B937-A2DA6BC1A4B9}"/>
              </a:ext>
            </a:extLst>
          </p:cNvPr>
          <p:cNvSpPr txBox="1"/>
          <p:nvPr/>
        </p:nvSpPr>
        <p:spPr>
          <a:xfrm>
            <a:off x="4511103" y="1117190"/>
            <a:ext cx="513656"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rPr>
              <a:t>10</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6973602" y="2438073"/>
            <a:ext cx="758541" cy="307777"/>
          </a:xfrm>
          <a:prstGeom prst="rect">
            <a:avLst/>
          </a:prstGeom>
        </p:spPr>
        <p:txBody>
          <a:bodyPr wrap="none">
            <a:spAutoFit/>
          </a:bodyPr>
          <a:lstStyle/>
          <a:p>
            <a:r>
              <a:rPr lang="zh-CN" altLang="en-US" sz="1400" dirty="0" smtClean="0"/>
              <a:t>图</a:t>
            </a:r>
            <a:r>
              <a:rPr lang="en-US" sz="1400" dirty="0" smtClean="0"/>
              <a:t>7-11</a:t>
            </a:r>
            <a:endParaRPr lang="zh-CN" altLang="en-US" sz="1400" dirty="0"/>
          </a:p>
        </p:txBody>
      </p:sp>
      <p:sp>
        <p:nvSpPr>
          <p:cNvPr id="14" name="矩形 13"/>
          <p:cNvSpPr/>
          <p:nvPr/>
        </p:nvSpPr>
        <p:spPr>
          <a:xfrm>
            <a:off x="1883109" y="1588298"/>
            <a:ext cx="1338828" cy="369332"/>
          </a:xfrm>
          <a:prstGeom prst="rect">
            <a:avLst/>
          </a:prstGeom>
        </p:spPr>
        <p:txBody>
          <a:bodyPr wrap="none">
            <a:spAutoFit/>
          </a:bodyPr>
          <a:lstStyle/>
          <a:p>
            <a:r>
              <a:rPr lang="zh-CN" altLang="en-US" b="1" dirty="0" smtClean="0">
                <a:solidFill>
                  <a:srgbClr val="C00000"/>
                </a:solidFill>
              </a:rPr>
              <a:t>甲、乙相遇</a:t>
            </a:r>
            <a:endParaRPr lang="zh-CN" altLang="en-US" b="1" dirty="0">
              <a:solidFill>
                <a:srgbClr val="C00000"/>
              </a:solidFill>
            </a:endParaRPr>
          </a:p>
        </p:txBody>
      </p:sp>
      <p:pic>
        <p:nvPicPr>
          <p:cNvPr id="15" name="18LW38.EPS" descr="id:2147501203;FounderCES"/>
          <p:cNvPicPr/>
          <p:nvPr/>
        </p:nvPicPr>
        <p:blipFill>
          <a:blip r:embed="rId2" cstate="print"/>
          <a:stretch>
            <a:fillRect/>
          </a:stretch>
        </p:blipFill>
        <p:spPr>
          <a:xfrm>
            <a:off x="6317764" y="409686"/>
            <a:ext cx="2125604" cy="1805975"/>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0" grpId="0"/>
      <p:bldP spid="1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7" name="矩形 16"/>
          <p:cNvSpPr/>
          <p:nvPr/>
        </p:nvSpPr>
        <p:spPr>
          <a:xfrm>
            <a:off x="752904" y="301453"/>
            <a:ext cx="3934710" cy="1754326"/>
          </a:xfrm>
          <a:prstGeom prst="rect">
            <a:avLst/>
          </a:prstGeom>
        </p:spPr>
        <p:txBody>
          <a:bodyPr wrap="square">
            <a:spAutoFit/>
          </a:bodyPr>
          <a:lstStyle/>
          <a:p>
            <a:pPr algn="just">
              <a:lnSpc>
                <a:spcPct val="150000"/>
              </a:lnSpc>
            </a:pPr>
            <a:r>
              <a:rPr lang="en-US" b="1" dirty="0" smtClean="0"/>
              <a:t>11.</a:t>
            </a:r>
            <a:r>
              <a:rPr lang="zh-CN" altLang="en-US" dirty="0" smtClean="0"/>
              <a:t>某小车从甲地行驶到乙地，前半段路程的速度为</a:t>
            </a:r>
            <a:r>
              <a:rPr lang="en-US" dirty="0" smtClean="0"/>
              <a:t>v</a:t>
            </a:r>
            <a:r>
              <a:rPr lang="en-US" baseline="-25000" dirty="0" smtClean="0"/>
              <a:t>1</a:t>
            </a:r>
            <a:r>
              <a:rPr lang="zh-CN" altLang="en-US" dirty="0" smtClean="0"/>
              <a:t>，后半段路程的速度为</a:t>
            </a:r>
            <a:r>
              <a:rPr lang="en-US" dirty="0" smtClean="0"/>
              <a:t>v</a:t>
            </a:r>
            <a:r>
              <a:rPr lang="en-US" baseline="-25000" dirty="0" smtClean="0"/>
              <a:t>2</a:t>
            </a:r>
            <a:r>
              <a:rPr lang="zh-CN" altLang="en-US" dirty="0" smtClean="0"/>
              <a:t>，那么该小车行驶整个路程的平均速度是</a:t>
            </a:r>
            <a:r>
              <a:rPr lang="zh-CN" altLang="en-US" u="sng" dirty="0" smtClean="0"/>
              <a:t>　　　　     </a:t>
            </a:r>
            <a:r>
              <a:rPr lang="zh-CN" altLang="en-US" dirty="0" smtClean="0"/>
              <a:t>。</a:t>
            </a:r>
            <a:r>
              <a:rPr lang="en-US" dirty="0" smtClean="0"/>
              <a:t> </a:t>
            </a:r>
            <a:endParaRPr lang="zh-CN" altLang="en-US" dirty="0"/>
          </a:p>
        </p:txBody>
      </p:sp>
      <p:sp>
        <p:nvSpPr>
          <p:cNvPr id="18" name="文本框 31">
            <a:extLst>
              <a:ext uri="{FF2B5EF4-FFF2-40B4-BE49-F238E27FC236}">
                <a16:creationId xmlns:a16="http://schemas.microsoft.com/office/drawing/2014/main" xmlns="" id="{B0D6B1F8-D14E-4B75-A040-E9496181774B}"/>
              </a:ext>
            </a:extLst>
          </p:cNvPr>
          <p:cNvSpPr txBox="1"/>
          <p:nvPr/>
        </p:nvSpPr>
        <p:spPr>
          <a:xfrm>
            <a:off x="4803228" y="405876"/>
            <a:ext cx="3875182" cy="2981192"/>
          </a:xfrm>
          <a:prstGeom prst="rect">
            <a:avLst/>
          </a:prstGeom>
          <a:solidFill>
            <a:schemeClr val="bg1">
              <a:lumMod val="95000"/>
            </a:schemeClr>
          </a:solidFill>
        </p:spPr>
        <p:txBody>
          <a:bodyPr wrap="square" lIns="36000" tIns="36000" rIns="36000" bIns="36000" rtlCol="0">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smtClean="0">
              <a:solidFill>
                <a:srgbClr val="C00000"/>
              </a:solidFill>
            </a:endParaRPr>
          </a:p>
        </p:txBody>
      </p:sp>
      <p:graphicFrame>
        <p:nvGraphicFramePr>
          <p:cNvPr id="84994" name="Object 2"/>
          <p:cNvGraphicFramePr>
            <a:graphicFrameLocks noChangeAspect="1"/>
          </p:cNvGraphicFramePr>
          <p:nvPr/>
        </p:nvGraphicFramePr>
        <p:xfrm>
          <a:off x="2142413" y="1450647"/>
          <a:ext cx="1022820" cy="482169"/>
        </p:xfrm>
        <a:graphic>
          <a:graphicData uri="http://schemas.openxmlformats.org/presentationml/2006/ole">
            <mc:AlternateContent xmlns:mc="http://schemas.openxmlformats.org/markup-compatibility/2006">
              <mc:Choice xmlns:v="urn:schemas-microsoft-com:vml" Requires="v">
                <p:oleObj spid="_x0000_s84996" name="文档" r:id="rId4" imgW="1254252" imgH="594360" progId="Office12.wps.Document.8">
                  <p:embed/>
                </p:oleObj>
              </mc:Choice>
              <mc:Fallback>
                <p:oleObj name="文档" r:id="rId4" imgW="1254252" imgH="594360"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2413" y="1450647"/>
                        <a:ext cx="1022820" cy="48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4995" name="Object 3"/>
          <p:cNvGraphicFramePr>
            <a:graphicFrameLocks noChangeAspect="1"/>
          </p:cNvGraphicFramePr>
          <p:nvPr/>
        </p:nvGraphicFramePr>
        <p:xfrm>
          <a:off x="4838700" y="436563"/>
          <a:ext cx="3841750" cy="2813050"/>
        </p:xfrm>
        <a:graphic>
          <a:graphicData uri="http://schemas.openxmlformats.org/presentationml/2006/ole">
            <mc:AlternateContent xmlns:mc="http://schemas.openxmlformats.org/markup-compatibility/2006">
              <mc:Choice xmlns:v="urn:schemas-microsoft-com:vml" Requires="v">
                <p:oleObj spid="_x0000_s84997" name="文档" r:id="rId7" imgW="3890247" imgH="2860548" progId="Office12.wps.Document.8">
                  <p:embed/>
                </p:oleObj>
              </mc:Choice>
              <mc:Fallback>
                <p:oleObj name="文档" r:id="rId7" imgW="3890247" imgH="2860548" progId="Office12.wps.Document.8">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38700" y="436563"/>
                        <a:ext cx="3841750" cy="281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fade">
                                      <p:cBhvr>
                                        <p:cTn id="7" dur="500"/>
                                        <p:tgtEl>
                                          <p:spTgt spid="849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nodePh="1">
                                  <p:stCondLst>
                                    <p:cond delay="0"/>
                                  </p:stCondLst>
                                  <p:endCondLst>
                                    <p:cond evt="begin" delay="0">
                                      <p:tn val="10"/>
                                    </p:cond>
                                  </p:endCondLst>
                                  <p:childTnLst>
                                    <p:set>
                                      <p:cBhvr>
                                        <p:cTn id="11" dur="1" fill="hold">
                                          <p:stCondLst>
                                            <p:cond delay="0"/>
                                          </p:stCondLst>
                                        </p:cTn>
                                        <p:tgtEl>
                                          <p:spTgt spid="18">
                                            <p:txEl>
                                              <p:pRg st="0" end="0"/>
                                            </p:txEl>
                                          </p:spTgt>
                                        </p:tgtEl>
                                        <p:attrNameLst>
                                          <p:attrName>style.visibility</p:attrName>
                                        </p:attrNameLst>
                                      </p:cBhvr>
                                      <p:to>
                                        <p:strVal val="visible"/>
                                      </p:to>
                                    </p:set>
                                    <p:animEffect transition="in" filter="fade">
                                      <p:cBhvr>
                                        <p:cTn id="12" dur="1000"/>
                                        <p:tgtEl>
                                          <p:spTgt spid="18">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4995"/>
                                        </p:tgtEl>
                                        <p:attrNameLst>
                                          <p:attrName>style.visibility</p:attrName>
                                        </p:attrNameLst>
                                      </p:cBhvr>
                                      <p:to>
                                        <p:strVal val="visible"/>
                                      </p:to>
                                    </p:set>
                                    <p:animEffect transition="in" filter="fade">
                                      <p:cBhvr>
                                        <p:cTn id="15" dur="500"/>
                                        <p:tgtEl>
                                          <p:spTgt spid="84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696343" y="253613"/>
            <a:ext cx="8111325" cy="3812188"/>
          </a:xfrm>
          <a:prstGeom prst="rect">
            <a:avLst/>
          </a:prstGeom>
          <a:noFill/>
        </p:spPr>
        <p:txBody>
          <a:bodyPr wrap="square" lIns="36000" tIns="36000" rIns="36000" bIns="36000" rtlCol="0">
            <a:spAutoFit/>
          </a:bodyPr>
          <a:lstStyle/>
          <a:p>
            <a:pPr algn="just">
              <a:lnSpc>
                <a:spcPct val="150000"/>
              </a:lnSpc>
            </a:pPr>
            <a:r>
              <a:rPr lang="en-US" b="1" dirty="0" smtClean="0"/>
              <a:t>12. </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内江</a:t>
            </a:r>
            <a:r>
              <a:rPr lang="en-US" altLang="zh-CN" dirty="0" smtClean="0">
                <a:solidFill>
                  <a:srgbClr val="409E8A"/>
                </a:solidFill>
              </a:rPr>
              <a:t>] </a:t>
            </a:r>
            <a:r>
              <a:rPr lang="zh-CN" altLang="en-US" dirty="0" smtClean="0"/>
              <a:t>如图</a:t>
            </a:r>
            <a:r>
              <a:rPr lang="en-US" dirty="0" smtClean="0"/>
              <a:t>7-12</a:t>
            </a:r>
            <a:r>
              <a:rPr lang="zh-CN" altLang="en-US" dirty="0" smtClean="0"/>
              <a:t>所示是某同学设计的测量小车在固定斜面上运动时的平均速度的实验装置图。小车从带有适当刻度的斜面顶端由静止自由下滑，图中的时刻是小车到达</a:t>
            </a:r>
            <a:r>
              <a:rPr lang="en-US" dirty="0" smtClean="0"/>
              <a:t>A</a:t>
            </a:r>
            <a:r>
              <a:rPr lang="zh-CN" altLang="en-US" dirty="0" smtClean="0"/>
              <a:t>、</a:t>
            </a:r>
            <a:r>
              <a:rPr lang="en-US" dirty="0" smtClean="0"/>
              <a:t>B</a:t>
            </a:r>
            <a:r>
              <a:rPr lang="zh-CN" altLang="en-US" dirty="0" smtClean="0"/>
              <a:t>两处时电子时钟所显示的两个不同的时刻，则：</a:t>
            </a:r>
          </a:p>
          <a:p>
            <a:pPr algn="just">
              <a:lnSpc>
                <a:spcPct val="150000"/>
              </a:lnSpc>
            </a:pPr>
            <a:r>
              <a:rPr lang="zh-CN" altLang="en-US" dirty="0" smtClean="0"/>
              <a:t>（</a:t>
            </a:r>
            <a:r>
              <a:rPr lang="en-US" dirty="0" smtClean="0"/>
              <a:t>1</a:t>
            </a:r>
            <a:r>
              <a:rPr lang="zh-CN" altLang="en-US" dirty="0" smtClean="0"/>
              <a:t>）由图可知，斜面上刻度尺的分度值为</a:t>
            </a:r>
            <a:r>
              <a:rPr lang="zh-CN" altLang="en-US" u="sng" dirty="0" smtClean="0"/>
              <a:t>　   </a:t>
            </a:r>
            <a:r>
              <a:rPr lang="en-US" dirty="0" smtClean="0"/>
              <a:t>mm</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）该实验原理是</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3</a:t>
            </a:r>
            <a:r>
              <a:rPr lang="zh-CN" altLang="en-US" dirty="0" smtClean="0"/>
              <a:t>）在实验中，为了方便计时，应使斜面的倾角</a:t>
            </a:r>
            <a:endParaRPr lang="en-US" altLang="zh-CN" dirty="0" smtClean="0"/>
          </a:p>
          <a:p>
            <a:pPr algn="just">
              <a:lnSpc>
                <a:spcPct val="150000"/>
              </a:lnSpc>
            </a:pPr>
            <a:r>
              <a:rPr lang="zh-CN" altLang="en-US" dirty="0" smtClean="0"/>
              <a:t>适当</a:t>
            </a:r>
            <a:r>
              <a:rPr lang="zh-CN" altLang="en-US" u="sng" dirty="0" smtClean="0"/>
              <a:t>　　　　</a:t>
            </a:r>
            <a:r>
              <a:rPr lang="zh-CN" altLang="en-US" dirty="0" smtClean="0"/>
              <a:t>（选填“大”或“小”）一些。</a:t>
            </a:r>
            <a:r>
              <a:rPr lang="en-US" dirty="0" smtClean="0"/>
              <a:t> </a:t>
            </a:r>
            <a:endParaRPr lang="zh-CN" altLang="en-US" dirty="0" smtClean="0"/>
          </a:p>
          <a:p>
            <a:pPr algn="just">
              <a:lnSpc>
                <a:spcPct val="150000"/>
              </a:lnSpc>
            </a:pPr>
            <a:r>
              <a:rPr lang="zh-CN" altLang="en-US" dirty="0" smtClean="0"/>
              <a:t>（</a:t>
            </a:r>
            <a:r>
              <a:rPr lang="en-US" dirty="0" smtClean="0"/>
              <a:t>4</a:t>
            </a:r>
            <a:r>
              <a:rPr lang="zh-CN" altLang="en-US" dirty="0" smtClean="0"/>
              <a:t>）由图可知：小车在</a:t>
            </a:r>
            <a:r>
              <a:rPr lang="en-US" dirty="0" smtClean="0"/>
              <a:t>A</a:t>
            </a:r>
            <a:r>
              <a:rPr lang="zh-CN" altLang="en-US" dirty="0" smtClean="0"/>
              <a:t>、</a:t>
            </a:r>
            <a:r>
              <a:rPr lang="en-US" dirty="0" smtClean="0"/>
              <a:t>B</a:t>
            </a:r>
            <a:r>
              <a:rPr lang="zh-CN" altLang="en-US" dirty="0" smtClean="0"/>
              <a:t>两点间运动的平均</a:t>
            </a:r>
            <a:endParaRPr lang="en-US" altLang="zh-CN" dirty="0" smtClean="0"/>
          </a:p>
          <a:p>
            <a:pPr algn="just">
              <a:lnSpc>
                <a:spcPct val="150000"/>
              </a:lnSpc>
            </a:pPr>
            <a:r>
              <a:rPr lang="zh-CN" altLang="en-US" dirty="0" smtClean="0"/>
              <a:t>速度为</a:t>
            </a:r>
            <a:r>
              <a:rPr lang="zh-CN" altLang="en-US" u="sng" dirty="0" smtClean="0"/>
              <a:t>　　　　</a:t>
            </a:r>
            <a:r>
              <a:rPr lang="en-US" dirty="0" smtClean="0"/>
              <a:t>m/s</a:t>
            </a:r>
            <a:r>
              <a:rPr lang="zh-CN" altLang="en-US" dirty="0" smtClean="0"/>
              <a:t>。（结果保留两位小数）</a:t>
            </a:r>
            <a:r>
              <a:rPr lang="en-US" dirty="0" smtClean="0"/>
              <a:t> </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5021959" y="1478887"/>
            <a:ext cx="422399"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rPr>
              <a:t>2</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6748351" y="3020838"/>
            <a:ext cx="758541" cy="307777"/>
          </a:xfrm>
          <a:prstGeom prst="rect">
            <a:avLst/>
          </a:prstGeom>
        </p:spPr>
        <p:txBody>
          <a:bodyPr wrap="none">
            <a:spAutoFit/>
          </a:bodyPr>
          <a:lstStyle/>
          <a:p>
            <a:r>
              <a:rPr lang="zh-CN" altLang="en-US" sz="1400" dirty="0" smtClean="0"/>
              <a:t>图</a:t>
            </a:r>
            <a:r>
              <a:rPr lang="en-US" sz="1400" dirty="0" smtClean="0"/>
              <a:t>4-18</a:t>
            </a:r>
            <a:endParaRPr lang="zh-CN" altLang="en-US" sz="1400" dirty="0"/>
          </a:p>
        </p:txBody>
      </p:sp>
      <p:pic>
        <p:nvPicPr>
          <p:cNvPr id="9" name="19WL365.EPS" descr="id:2147501210;FounderCES"/>
          <p:cNvPicPr/>
          <p:nvPr/>
        </p:nvPicPr>
        <p:blipFill>
          <a:blip r:embed="rId3" cstate="print"/>
          <a:stretch>
            <a:fillRect/>
          </a:stretch>
        </p:blipFill>
        <p:spPr>
          <a:xfrm>
            <a:off x="5749416" y="1990781"/>
            <a:ext cx="3079274" cy="1771922"/>
          </a:xfrm>
          <a:prstGeom prst="rect">
            <a:avLst/>
          </a:prstGeom>
        </p:spPr>
      </p:pic>
      <p:sp>
        <p:nvSpPr>
          <p:cNvPr id="10" name="矩形 9"/>
          <p:cNvSpPr/>
          <p:nvPr/>
        </p:nvSpPr>
        <p:spPr>
          <a:xfrm>
            <a:off x="7124400" y="3667830"/>
            <a:ext cx="758541" cy="307777"/>
          </a:xfrm>
          <a:prstGeom prst="rect">
            <a:avLst/>
          </a:prstGeom>
        </p:spPr>
        <p:txBody>
          <a:bodyPr wrap="none">
            <a:spAutoFit/>
          </a:bodyPr>
          <a:lstStyle/>
          <a:p>
            <a:r>
              <a:rPr lang="zh-CN" altLang="en-US" sz="1400" dirty="0" smtClean="0"/>
              <a:t>图</a:t>
            </a:r>
            <a:r>
              <a:rPr lang="en-US" sz="1400" dirty="0" smtClean="0"/>
              <a:t>7-12</a:t>
            </a:r>
            <a:endParaRPr lang="zh-CN" altLang="en-US" sz="1400" dirty="0"/>
          </a:p>
        </p:txBody>
      </p:sp>
      <p:graphicFrame>
        <p:nvGraphicFramePr>
          <p:cNvPr id="62465" name="Object 1"/>
          <p:cNvGraphicFramePr>
            <a:graphicFrameLocks noChangeAspect="1"/>
          </p:cNvGraphicFramePr>
          <p:nvPr/>
        </p:nvGraphicFramePr>
        <p:xfrm>
          <a:off x="2779822" y="1765957"/>
          <a:ext cx="677862" cy="588963"/>
        </p:xfrm>
        <a:graphic>
          <a:graphicData uri="http://schemas.openxmlformats.org/presentationml/2006/ole">
            <mc:AlternateContent xmlns:mc="http://schemas.openxmlformats.org/markup-compatibility/2006">
              <mc:Choice xmlns:v="urn:schemas-microsoft-com:vml" Requires="v">
                <p:oleObj spid="_x0000_s62466" name="文档" r:id="rId5" imgW="682447" imgH="594360" progId="Office12.wps.Document.8">
                  <p:embed/>
                </p:oleObj>
              </mc:Choice>
              <mc:Fallback>
                <p:oleObj name="文档" r:id="rId5" imgW="682447" imgH="594360" progId="Office12.wps.Document.8">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9822" y="1765957"/>
                        <a:ext cx="677862"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 name="矩形 10"/>
          <p:cNvSpPr/>
          <p:nvPr/>
        </p:nvSpPr>
        <p:spPr>
          <a:xfrm>
            <a:off x="1284720" y="2723415"/>
            <a:ext cx="415498" cy="369332"/>
          </a:xfrm>
          <a:prstGeom prst="rect">
            <a:avLst/>
          </a:prstGeom>
        </p:spPr>
        <p:txBody>
          <a:bodyPr wrap="none">
            <a:spAutoFit/>
          </a:bodyPr>
          <a:lstStyle/>
          <a:p>
            <a:r>
              <a:rPr lang="zh-CN" altLang="en-US" b="1" dirty="0" smtClean="0">
                <a:solidFill>
                  <a:srgbClr val="C00000"/>
                </a:solidFill>
              </a:rPr>
              <a:t>小</a:t>
            </a:r>
            <a:endParaRPr lang="zh-CN" altLang="en-US" b="1" dirty="0">
              <a:solidFill>
                <a:srgbClr val="C00000"/>
              </a:solidFill>
            </a:endParaRPr>
          </a:p>
        </p:txBody>
      </p:sp>
      <p:sp>
        <p:nvSpPr>
          <p:cNvPr id="14" name="矩形 13"/>
          <p:cNvSpPr/>
          <p:nvPr/>
        </p:nvSpPr>
        <p:spPr>
          <a:xfrm>
            <a:off x="1506436" y="3564243"/>
            <a:ext cx="678391" cy="369332"/>
          </a:xfrm>
          <a:prstGeom prst="rect">
            <a:avLst/>
          </a:prstGeom>
        </p:spPr>
        <p:txBody>
          <a:bodyPr wrap="none">
            <a:spAutoFit/>
          </a:bodyPr>
          <a:lstStyle/>
          <a:p>
            <a:r>
              <a:rPr lang="en-US" b="1" dirty="0" smtClean="0">
                <a:solidFill>
                  <a:srgbClr val="C00000"/>
                </a:solidFill>
              </a:rPr>
              <a:t>0.03</a:t>
            </a:r>
            <a:endParaRPr lang="zh-CN" altLang="en-US" b="1" dirty="0">
              <a:solidFill>
                <a:srgbClr val="C00000"/>
              </a:solidFill>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2465"/>
                                        </p:tgtEl>
                                        <p:attrNameLst>
                                          <p:attrName>style.visibility</p:attrName>
                                        </p:attrNameLst>
                                      </p:cBhvr>
                                      <p:to>
                                        <p:strVal val="visible"/>
                                      </p:to>
                                    </p:set>
                                    <p:animEffect transition="in" filter="fade">
                                      <p:cBhvr>
                                        <p:cTn id="12" dur="500"/>
                                        <p:tgtEl>
                                          <p:spTgt spid="6246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1"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5"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64931" y="707665"/>
            <a:ext cx="7997025" cy="4227687"/>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b="1" dirty="0" smtClean="0"/>
              <a:t>机械运动：</a:t>
            </a:r>
            <a:r>
              <a:rPr lang="zh-CN" altLang="en-US" dirty="0" smtClean="0"/>
              <a:t>物理学中，把一个物体相对于另一个物体</a:t>
            </a:r>
            <a:r>
              <a:rPr lang="zh-CN" altLang="en-US" u="sng" dirty="0" smtClean="0"/>
              <a:t>　　　</a:t>
            </a:r>
            <a:r>
              <a:rPr lang="zh-CN" altLang="en-US" dirty="0" smtClean="0"/>
              <a:t>的改变叫机械运动。</a:t>
            </a:r>
            <a:r>
              <a:rPr lang="en-US" dirty="0" smtClean="0"/>
              <a:t> </a:t>
            </a:r>
            <a:endParaRPr lang="zh-CN" altLang="en-US" dirty="0" smtClean="0"/>
          </a:p>
          <a:p>
            <a:pPr algn="just">
              <a:lnSpc>
                <a:spcPct val="150000"/>
              </a:lnSpc>
            </a:pPr>
            <a:r>
              <a:rPr lang="en-US" b="1" dirty="0" smtClean="0"/>
              <a:t>2.</a:t>
            </a:r>
            <a:r>
              <a:rPr lang="zh-CN" altLang="en-US" b="1" dirty="0" smtClean="0"/>
              <a:t>参照物：</a:t>
            </a:r>
            <a:r>
              <a:rPr lang="zh-CN" altLang="en-US" dirty="0" smtClean="0"/>
              <a:t>要判断一个物体是否在运动，先要选定一个物体作参照，被选作参照的物体叫参照物。</a:t>
            </a:r>
          </a:p>
          <a:p>
            <a:pPr algn="just">
              <a:lnSpc>
                <a:spcPct val="150000"/>
              </a:lnSpc>
            </a:pPr>
            <a:r>
              <a:rPr lang="en-US" b="1" dirty="0" smtClean="0"/>
              <a:t>3.</a:t>
            </a:r>
            <a:r>
              <a:rPr lang="zh-CN" altLang="en-US" b="1" dirty="0" smtClean="0"/>
              <a:t>判断物体是否运动的方法：</a:t>
            </a:r>
            <a:r>
              <a:rPr lang="zh-CN" altLang="en-US" dirty="0" smtClean="0"/>
              <a:t>如果一个物体相对于参照物的</a:t>
            </a:r>
            <a:r>
              <a:rPr lang="zh-CN" altLang="en-US" u="sng" dirty="0" smtClean="0"/>
              <a:t>　　　</a:t>
            </a:r>
            <a:r>
              <a:rPr lang="zh-CN" altLang="en-US" dirty="0" smtClean="0"/>
              <a:t>没有改变，则称该物体是静止的；如果这个物体相对于参照物的</a:t>
            </a:r>
            <a:r>
              <a:rPr lang="zh-CN" altLang="en-US" u="sng" dirty="0" smtClean="0"/>
              <a:t>　　　</a:t>
            </a:r>
            <a:r>
              <a:rPr lang="zh-CN" altLang="en-US" dirty="0" smtClean="0"/>
              <a:t>在改变，则称该物体是运动的。</a:t>
            </a:r>
            <a:r>
              <a:rPr lang="en-US" dirty="0" smtClean="0"/>
              <a:t> </a:t>
            </a:r>
            <a:endParaRPr lang="zh-CN" altLang="en-US" dirty="0" smtClean="0"/>
          </a:p>
          <a:p>
            <a:pPr algn="just">
              <a:lnSpc>
                <a:spcPct val="150000"/>
              </a:lnSpc>
            </a:pPr>
            <a:r>
              <a:rPr lang="en-US" b="1" dirty="0" smtClean="0"/>
              <a:t>4.</a:t>
            </a:r>
            <a:r>
              <a:rPr lang="zh-CN" altLang="en-US" dirty="0" smtClean="0"/>
              <a:t>物体是否运动取决于所选的参照物，物体的运动和静止是</a:t>
            </a:r>
            <a:r>
              <a:rPr lang="zh-CN" altLang="en-US" u="sng" dirty="0" smtClean="0"/>
              <a:t>　　　　</a:t>
            </a:r>
            <a:r>
              <a:rPr lang="zh-CN" altLang="en-US" dirty="0" smtClean="0"/>
              <a:t>的，无论物体是运动还是静止，都是相对于</a:t>
            </a:r>
            <a:r>
              <a:rPr lang="zh-CN" altLang="en-US" u="sng" dirty="0" smtClean="0"/>
              <a:t>　　　　</a:t>
            </a:r>
            <a:r>
              <a:rPr lang="zh-CN" altLang="en-US" dirty="0" smtClean="0"/>
              <a:t>而言的，这就是运动和静止的相对性。</a:t>
            </a:r>
            <a:r>
              <a:rPr lang="en-US" dirty="0" smtClean="0"/>
              <a:t> </a:t>
            </a:r>
            <a:endParaRPr lang="zh-CN" altLang="en-US" dirty="0"/>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753849" y="318392"/>
            <a:ext cx="4745138" cy="380480"/>
          </a:xfrm>
          <a:prstGeom prst="rect">
            <a:avLst/>
          </a:prstGeom>
          <a:noFill/>
        </p:spPr>
        <p:txBody>
          <a:bodyPr wrap="square" lIns="36000" tIns="36000" rIns="36000" bIns="36000" rtlCol="0">
            <a:spAutoFit/>
          </a:bodyPr>
          <a:lstStyle/>
          <a:p>
            <a:r>
              <a:rPr lang="zh-CN" altLang="en-US" sz="2000" b="1" dirty="0">
                <a:solidFill>
                  <a:srgbClr val="409E8A"/>
                </a:solidFill>
                <a:latin typeface="微软雅黑" panose="020B0503020204020204" pitchFamily="34" charset="-122"/>
                <a:ea typeface="微软雅黑" panose="020B0503020204020204" pitchFamily="34" charset="-122"/>
              </a:rPr>
              <a:t>考点一　</a:t>
            </a:r>
            <a:r>
              <a:rPr lang="zh-CN" altLang="en-US" sz="2000" b="1" dirty="0" smtClean="0">
                <a:solidFill>
                  <a:srgbClr val="409E8A"/>
                </a:solidFill>
              </a:rPr>
              <a:t>怎样描述运动</a:t>
            </a:r>
            <a:endParaRPr lang="zh-CN" altLang="en-US" sz="2000" b="1" dirty="0">
              <a:solidFill>
                <a:srgbClr val="409E8A"/>
              </a:solidFill>
            </a:endParaRPr>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6448281" y="678723"/>
            <a:ext cx="703383"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位置</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2795C5FE-A0E3-4855-B937-A2DA6BC1A4B9}"/>
              </a:ext>
            </a:extLst>
          </p:cNvPr>
          <p:cNvSpPr txBox="1"/>
          <p:nvPr/>
        </p:nvSpPr>
        <p:spPr>
          <a:xfrm>
            <a:off x="6915232" y="2316430"/>
            <a:ext cx="66288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位置</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矩形 14"/>
          <p:cNvSpPr/>
          <p:nvPr/>
        </p:nvSpPr>
        <p:spPr>
          <a:xfrm>
            <a:off x="6172029" y="2811296"/>
            <a:ext cx="646331" cy="369332"/>
          </a:xfrm>
          <a:prstGeom prst="rect">
            <a:avLst/>
          </a:prstGeom>
        </p:spPr>
        <p:txBody>
          <a:bodyPr wrap="none">
            <a:spAutoFit/>
          </a:bodyPr>
          <a:lstStyle/>
          <a:p>
            <a:r>
              <a:rPr lang="zh-CN" altLang="en-US" b="1" dirty="0" smtClean="0">
                <a:solidFill>
                  <a:srgbClr val="C00000"/>
                </a:solidFill>
              </a:rPr>
              <a:t>位置</a:t>
            </a:r>
            <a:endParaRPr lang="zh-CN" altLang="en-US" b="1" dirty="0">
              <a:solidFill>
                <a:srgbClr val="C00000"/>
              </a:solidFill>
            </a:endParaRPr>
          </a:p>
        </p:txBody>
      </p:sp>
      <p:sp>
        <p:nvSpPr>
          <p:cNvPr id="11" name="矩形 10"/>
          <p:cNvSpPr/>
          <p:nvPr/>
        </p:nvSpPr>
        <p:spPr>
          <a:xfrm>
            <a:off x="6955050" y="3643474"/>
            <a:ext cx="646331" cy="369332"/>
          </a:xfrm>
          <a:prstGeom prst="rect">
            <a:avLst/>
          </a:prstGeom>
        </p:spPr>
        <p:txBody>
          <a:bodyPr wrap="none">
            <a:spAutoFit/>
          </a:bodyPr>
          <a:lstStyle/>
          <a:p>
            <a:r>
              <a:rPr lang="zh-CN" altLang="en-US" b="1" dirty="0" smtClean="0">
                <a:solidFill>
                  <a:srgbClr val="C00000"/>
                </a:solidFill>
              </a:rPr>
              <a:t>相对</a:t>
            </a:r>
            <a:endParaRPr lang="zh-CN" altLang="en-US" b="1" dirty="0">
              <a:solidFill>
                <a:srgbClr val="C00000"/>
              </a:solidFill>
            </a:endParaRPr>
          </a:p>
        </p:txBody>
      </p:sp>
      <p:sp>
        <p:nvSpPr>
          <p:cNvPr id="14" name="矩形 13"/>
          <p:cNvSpPr/>
          <p:nvPr/>
        </p:nvSpPr>
        <p:spPr>
          <a:xfrm>
            <a:off x="4301780" y="4047718"/>
            <a:ext cx="877163" cy="369332"/>
          </a:xfrm>
          <a:prstGeom prst="rect">
            <a:avLst/>
          </a:prstGeom>
        </p:spPr>
        <p:txBody>
          <a:bodyPr wrap="none">
            <a:spAutoFit/>
          </a:bodyPr>
          <a:lstStyle/>
          <a:p>
            <a:r>
              <a:rPr lang="zh-CN" altLang="en-US" b="1" dirty="0" smtClean="0">
                <a:solidFill>
                  <a:srgbClr val="C00000"/>
                </a:solidFill>
              </a:rPr>
              <a:t>参照物</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15" grpId="0"/>
      <p:bldP spid="11"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27472" y="500315"/>
            <a:ext cx="8100005" cy="4227687"/>
          </a:xfrm>
          <a:prstGeom prst="rect">
            <a:avLst/>
          </a:prstGeom>
          <a:noFill/>
        </p:spPr>
        <p:txBody>
          <a:bodyPr wrap="square" lIns="36000" tIns="36000" rIns="36000" bIns="36000" rtlCol="0">
            <a:spAutoFit/>
          </a:bodyPr>
          <a:lstStyle/>
          <a:p>
            <a:pPr>
              <a:lnSpc>
                <a:spcPct val="150000"/>
              </a:lnSpc>
            </a:pPr>
            <a:r>
              <a:rPr lang="en-US" b="1" dirty="0" smtClean="0"/>
              <a:t>1.</a:t>
            </a:r>
            <a:r>
              <a:rPr lang="zh-CN" altLang="en-US" b="1" dirty="0" smtClean="0"/>
              <a:t>判断物体运动快慢的方法：</a:t>
            </a:r>
          </a:p>
          <a:p>
            <a:pPr>
              <a:lnSpc>
                <a:spcPct val="150000"/>
              </a:lnSpc>
            </a:pPr>
            <a:r>
              <a:rPr lang="zh-CN" altLang="en-US" dirty="0" smtClean="0"/>
              <a:t>（</a:t>
            </a:r>
            <a:r>
              <a:rPr lang="en-US" dirty="0" smtClean="0"/>
              <a:t>1</a:t>
            </a:r>
            <a:r>
              <a:rPr lang="zh-CN" altLang="en-US" dirty="0" smtClean="0"/>
              <a:t>）路程相同，比较</a:t>
            </a:r>
            <a:r>
              <a:rPr lang="zh-CN" altLang="en-US" u="sng" dirty="0" smtClean="0"/>
              <a:t>　　　　</a:t>
            </a:r>
            <a:r>
              <a:rPr lang="zh-CN" altLang="en-US" dirty="0" smtClean="0"/>
              <a:t>，如游泳比赛中的裁判。</a:t>
            </a:r>
            <a:r>
              <a:rPr lang="en-US" dirty="0" smtClean="0"/>
              <a:t> </a:t>
            </a:r>
            <a:endParaRPr lang="zh-CN" altLang="en-US" dirty="0" smtClean="0"/>
          </a:p>
          <a:p>
            <a:pPr>
              <a:lnSpc>
                <a:spcPct val="150000"/>
              </a:lnSpc>
            </a:pPr>
            <a:r>
              <a:rPr lang="zh-CN" altLang="en-US" dirty="0" smtClean="0"/>
              <a:t>（</a:t>
            </a:r>
            <a:r>
              <a:rPr lang="en-US" dirty="0" smtClean="0"/>
              <a:t>2</a:t>
            </a:r>
            <a:r>
              <a:rPr lang="zh-CN" altLang="en-US" dirty="0" smtClean="0"/>
              <a:t>）时间相同，比较</a:t>
            </a:r>
            <a:r>
              <a:rPr lang="zh-CN" altLang="en-US" u="sng" dirty="0" smtClean="0"/>
              <a:t>　　　　</a:t>
            </a:r>
            <a:r>
              <a:rPr lang="zh-CN" altLang="en-US" dirty="0" smtClean="0"/>
              <a:t>，如游泳比赛中的观众。</a:t>
            </a:r>
            <a:r>
              <a:rPr lang="en-US" dirty="0" smtClean="0"/>
              <a:t> </a:t>
            </a:r>
            <a:endParaRPr lang="zh-CN" altLang="en-US" dirty="0" smtClean="0"/>
          </a:p>
          <a:p>
            <a:pPr>
              <a:lnSpc>
                <a:spcPct val="150000"/>
              </a:lnSpc>
            </a:pPr>
            <a:r>
              <a:rPr lang="en-US" b="1" dirty="0" smtClean="0"/>
              <a:t>2.</a:t>
            </a:r>
            <a:r>
              <a:rPr lang="zh-CN" altLang="en-US" dirty="0" smtClean="0"/>
              <a:t>速度是表示物体</a:t>
            </a:r>
            <a:r>
              <a:rPr lang="zh-CN" altLang="en-US" u="sng" dirty="0" smtClean="0"/>
              <a:t>　　　　　　</a:t>
            </a:r>
            <a:r>
              <a:rPr lang="zh-CN" altLang="en-US" dirty="0" smtClean="0"/>
              <a:t>的物理量。</a:t>
            </a:r>
            <a:r>
              <a:rPr lang="en-US" dirty="0" smtClean="0"/>
              <a:t> </a:t>
            </a:r>
            <a:endParaRPr lang="zh-CN" altLang="en-US" dirty="0" smtClean="0"/>
          </a:p>
          <a:p>
            <a:pPr>
              <a:lnSpc>
                <a:spcPct val="150000"/>
              </a:lnSpc>
            </a:pPr>
            <a:r>
              <a:rPr lang="zh-CN" altLang="en-US" dirty="0" smtClean="0"/>
              <a:t>（</a:t>
            </a:r>
            <a:r>
              <a:rPr lang="en-US" dirty="0" smtClean="0"/>
              <a:t>1</a:t>
            </a:r>
            <a:r>
              <a:rPr lang="zh-CN" altLang="en-US" dirty="0" smtClean="0"/>
              <a:t>）定义：在物理学中，把物体通过的路程与通过这段路程所用时间的</a:t>
            </a:r>
            <a:r>
              <a:rPr lang="zh-CN" altLang="en-US" u="sng" dirty="0" smtClean="0"/>
              <a:t>　　　</a:t>
            </a:r>
            <a:r>
              <a:rPr lang="zh-CN" altLang="en-US" dirty="0" smtClean="0"/>
              <a:t>，叫速度。</a:t>
            </a:r>
            <a:r>
              <a:rPr lang="en-US" dirty="0" smtClean="0"/>
              <a:t> </a:t>
            </a:r>
            <a:endParaRPr lang="zh-CN" altLang="en-US" dirty="0" smtClean="0"/>
          </a:p>
          <a:p>
            <a:pPr>
              <a:lnSpc>
                <a:spcPct val="150000"/>
              </a:lnSpc>
            </a:pPr>
            <a:r>
              <a:rPr lang="zh-CN" altLang="en-US" dirty="0" smtClean="0"/>
              <a:t>（</a:t>
            </a:r>
            <a:r>
              <a:rPr lang="en-US" dirty="0" smtClean="0"/>
              <a:t>2</a:t>
            </a:r>
            <a:r>
              <a:rPr lang="zh-CN" altLang="en-US" dirty="0" smtClean="0"/>
              <a:t>）公式：</a:t>
            </a:r>
            <a:r>
              <a:rPr lang="en-US" dirty="0" smtClean="0"/>
              <a:t>v=</a:t>
            </a:r>
            <a:r>
              <a:rPr lang="zh-CN" altLang="en-US" u="sng" dirty="0" smtClean="0"/>
              <a:t>　　　</a:t>
            </a:r>
            <a:r>
              <a:rPr lang="zh-CN" altLang="en-US" dirty="0" smtClean="0"/>
              <a:t>。公式变形：</a:t>
            </a:r>
            <a:r>
              <a:rPr lang="en-US" dirty="0" smtClean="0"/>
              <a:t>s=</a:t>
            </a:r>
            <a:r>
              <a:rPr lang="zh-CN" altLang="en-US" u="sng" dirty="0" smtClean="0"/>
              <a:t>　　　</a:t>
            </a:r>
            <a:r>
              <a:rPr lang="zh-CN" altLang="en-US" dirty="0" smtClean="0"/>
              <a:t>，</a:t>
            </a:r>
            <a:r>
              <a:rPr lang="en-US" dirty="0" smtClean="0"/>
              <a:t>t=</a:t>
            </a:r>
            <a:r>
              <a:rPr lang="zh-CN" altLang="en-US" u="sng" dirty="0" smtClean="0"/>
              <a:t>　　　</a:t>
            </a:r>
            <a:r>
              <a:rPr lang="zh-CN" altLang="en-US" dirty="0" smtClean="0"/>
              <a:t>。</a:t>
            </a:r>
            <a:r>
              <a:rPr lang="en-US" dirty="0" smtClean="0"/>
              <a:t> </a:t>
            </a:r>
            <a:endParaRPr lang="zh-CN" altLang="en-US" dirty="0" smtClean="0"/>
          </a:p>
          <a:p>
            <a:pPr>
              <a:lnSpc>
                <a:spcPct val="150000"/>
              </a:lnSpc>
            </a:pPr>
            <a:r>
              <a:rPr lang="zh-CN" altLang="en-US" dirty="0" smtClean="0"/>
              <a:t>（</a:t>
            </a:r>
            <a:r>
              <a:rPr lang="en-US" dirty="0" smtClean="0"/>
              <a:t>3</a:t>
            </a:r>
            <a:r>
              <a:rPr lang="zh-CN" altLang="en-US" dirty="0" smtClean="0"/>
              <a:t>）单位：</a:t>
            </a:r>
            <a:r>
              <a:rPr lang="zh-CN" altLang="en-US" u="sng" dirty="0" smtClean="0"/>
              <a:t>　　　</a:t>
            </a:r>
            <a:r>
              <a:rPr lang="zh-CN" altLang="en-US" dirty="0" smtClean="0"/>
              <a:t>（国际单位）、</a:t>
            </a:r>
            <a:r>
              <a:rPr lang="zh-CN" altLang="en-US" u="sng" dirty="0" smtClean="0"/>
              <a:t>　　　</a:t>
            </a:r>
            <a:r>
              <a:rPr lang="zh-CN" altLang="en-US" dirty="0" smtClean="0"/>
              <a:t>（常用单位）；换算：</a:t>
            </a:r>
            <a:r>
              <a:rPr lang="en-US" dirty="0" smtClean="0"/>
              <a:t>1 m/s=</a:t>
            </a:r>
          </a:p>
          <a:p>
            <a:pPr>
              <a:lnSpc>
                <a:spcPct val="150000"/>
              </a:lnSpc>
            </a:pPr>
            <a:r>
              <a:rPr lang="zh-CN" altLang="en-US" u="sng" dirty="0" smtClean="0"/>
              <a:t>            </a:t>
            </a:r>
            <a:r>
              <a:rPr lang="en-US" dirty="0" smtClean="0"/>
              <a:t>km/h</a:t>
            </a:r>
            <a:r>
              <a:rPr lang="zh-CN" altLang="en-US" dirty="0" smtClean="0"/>
              <a:t>，</a:t>
            </a:r>
            <a:r>
              <a:rPr lang="en-US" dirty="0" smtClean="0"/>
              <a:t>72 km/h=</a:t>
            </a:r>
            <a:r>
              <a:rPr lang="zh-CN" altLang="en-US" u="sng" dirty="0" smtClean="0"/>
              <a:t>　　　</a:t>
            </a:r>
            <a:r>
              <a:rPr lang="en-US" dirty="0" smtClean="0"/>
              <a:t>m/s</a:t>
            </a:r>
            <a:r>
              <a:rPr lang="zh-CN" altLang="en-US" dirty="0" smtClean="0"/>
              <a:t>，</a:t>
            </a:r>
            <a:r>
              <a:rPr lang="en-US" dirty="0" smtClean="0"/>
              <a:t>40 m/s=</a:t>
            </a:r>
            <a:r>
              <a:rPr lang="zh-CN" altLang="en-US" u="sng" dirty="0" smtClean="0"/>
              <a:t>　　　</a:t>
            </a:r>
            <a:r>
              <a:rPr lang="en-US" dirty="0" smtClean="0"/>
              <a:t>km/h</a:t>
            </a:r>
            <a:r>
              <a:rPr lang="zh-CN" altLang="en-US" dirty="0" smtClean="0"/>
              <a:t>。</a:t>
            </a:r>
            <a:r>
              <a:rPr lang="en-US" dirty="0" smtClean="0"/>
              <a:t> </a:t>
            </a:r>
            <a:endParaRPr lang="zh-CN" altLang="en-US" dirty="0" smtClean="0"/>
          </a:p>
          <a:p>
            <a:pPr>
              <a:lnSpc>
                <a:spcPct val="150000"/>
              </a:lnSpc>
            </a:pPr>
            <a:r>
              <a:rPr lang="zh-CN" altLang="en-US" dirty="0" smtClean="0"/>
              <a:t>（</a:t>
            </a:r>
            <a:r>
              <a:rPr lang="en-US" dirty="0" smtClean="0"/>
              <a:t>4</a:t>
            </a:r>
            <a:r>
              <a:rPr lang="zh-CN" altLang="en-US" dirty="0" smtClean="0"/>
              <a:t>）速度的物理意义：</a:t>
            </a:r>
            <a:r>
              <a:rPr lang="en-US" dirty="0" smtClean="0"/>
              <a:t>10 m/s</a:t>
            </a:r>
            <a:r>
              <a:rPr lang="zh-CN" altLang="en-US" dirty="0" smtClean="0"/>
              <a:t>的物理意义是</a:t>
            </a:r>
            <a:r>
              <a:rPr lang="en-US" u="sng" dirty="0" smtClean="0"/>
              <a:t> </a:t>
            </a:r>
            <a:r>
              <a:rPr lang="zh-CN" altLang="en-US" u="sng" dirty="0" smtClean="0"/>
              <a:t>　                                          </a:t>
            </a:r>
            <a:r>
              <a:rPr lang="zh-CN" altLang="en-US" dirty="0" smtClean="0"/>
              <a:t>。</a:t>
            </a:r>
            <a:r>
              <a:rPr lang="en-US" dirty="0" smtClean="0"/>
              <a:t> </a:t>
            </a:r>
            <a:endParaRPr lang="zh-CN" altLang="en-US" dirty="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3056601" y="894085"/>
            <a:ext cx="653551"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时间</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 xmlns:a16="http://schemas.microsoft.com/office/drawing/2014/main" id="{2795C5FE-A0E3-4855-B937-A2DA6BC1A4B9}"/>
              </a:ext>
            </a:extLst>
          </p:cNvPr>
          <p:cNvSpPr txBox="1"/>
          <p:nvPr/>
        </p:nvSpPr>
        <p:spPr>
          <a:xfrm>
            <a:off x="3063766" y="1298253"/>
            <a:ext cx="677916"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路程</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文本框 12">
            <a:extLst>
              <a:ext uri="{FF2B5EF4-FFF2-40B4-BE49-F238E27FC236}">
                <a16:creationId xmlns="" xmlns:a16="http://schemas.microsoft.com/office/drawing/2014/main" id="{2795C5FE-A0E3-4855-B937-A2DA6BC1A4B9}"/>
              </a:ext>
            </a:extLst>
          </p:cNvPr>
          <p:cNvSpPr txBox="1"/>
          <p:nvPr/>
        </p:nvSpPr>
        <p:spPr>
          <a:xfrm>
            <a:off x="2658639" y="1704576"/>
            <a:ext cx="1009471"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运动快慢</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9" name="文本框 12">
            <a:extLst>
              <a:ext uri="{FF2B5EF4-FFF2-40B4-BE49-F238E27FC236}">
                <a16:creationId xmlns="" xmlns:a16="http://schemas.microsoft.com/office/drawing/2014/main" id="{2795C5FE-A0E3-4855-B937-A2DA6BC1A4B9}"/>
              </a:ext>
            </a:extLst>
          </p:cNvPr>
          <p:cNvSpPr txBox="1"/>
          <p:nvPr/>
        </p:nvSpPr>
        <p:spPr>
          <a:xfrm>
            <a:off x="8049416" y="2114291"/>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比值</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a16="http://schemas.microsoft.com/office/drawing/2014/main" xmlns="" id="{8CB8DA87-30EF-4CE6-BCFA-63A6A0982DC1}"/>
              </a:ext>
            </a:extLst>
          </p:cNvPr>
          <p:cNvSpPr txBox="1"/>
          <p:nvPr/>
        </p:nvSpPr>
        <p:spPr>
          <a:xfrm>
            <a:off x="780226" y="2128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考点二</a:t>
            </a:r>
            <a:r>
              <a:rPr lang="zh-CN" altLang="en-US" sz="2000" b="1" dirty="0">
                <a:solidFill>
                  <a:srgbClr val="409E8A"/>
                </a:solidFill>
                <a:latin typeface="微软雅黑" panose="020B0503020204020204" pitchFamily="34" charset="-122"/>
                <a:ea typeface="微软雅黑" panose="020B0503020204020204" pitchFamily="34" charset="-122"/>
              </a:rPr>
              <a:t>　</a:t>
            </a:r>
            <a:r>
              <a:rPr lang="zh-CN" altLang="en-US" sz="2000" b="1" dirty="0" smtClean="0">
                <a:solidFill>
                  <a:srgbClr val="409E8A"/>
                </a:solidFill>
              </a:rPr>
              <a:t>怎样比较运动的快慢</a:t>
            </a:r>
            <a:endParaRPr lang="zh-CN" altLang="en-US" sz="2000" b="1" dirty="0">
              <a:solidFill>
                <a:srgbClr val="409E8A"/>
              </a:solidFill>
            </a:endParaRPr>
          </a:p>
        </p:txBody>
      </p:sp>
      <p:graphicFrame>
        <p:nvGraphicFramePr>
          <p:cNvPr id="41985" name="Object 1"/>
          <p:cNvGraphicFramePr>
            <a:graphicFrameLocks noChangeAspect="1"/>
          </p:cNvGraphicFramePr>
          <p:nvPr/>
        </p:nvGraphicFramePr>
        <p:xfrm>
          <a:off x="2464512" y="2774624"/>
          <a:ext cx="414337" cy="588963"/>
        </p:xfrm>
        <a:graphic>
          <a:graphicData uri="http://schemas.openxmlformats.org/presentationml/2006/ole">
            <mc:AlternateContent xmlns:mc="http://schemas.openxmlformats.org/markup-compatibility/2006">
              <mc:Choice xmlns:v="urn:schemas-microsoft-com:vml" Requires="v">
                <p:oleObj spid="_x0000_s41987" name="文档" r:id="rId4" imgW="419100" imgH="594360" progId="Office12.wps.Document.8">
                  <p:embed/>
                </p:oleObj>
              </mc:Choice>
              <mc:Fallback>
                <p:oleObj name="文档" r:id="rId4" imgW="419100" imgH="594360"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64512" y="2774624"/>
                        <a:ext cx="414337"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 name="矩形 12"/>
          <p:cNvSpPr/>
          <p:nvPr/>
        </p:nvSpPr>
        <p:spPr>
          <a:xfrm>
            <a:off x="4648832" y="2986173"/>
            <a:ext cx="413896" cy="369332"/>
          </a:xfrm>
          <a:prstGeom prst="rect">
            <a:avLst/>
          </a:prstGeom>
        </p:spPr>
        <p:txBody>
          <a:bodyPr wrap="none">
            <a:spAutoFit/>
          </a:bodyPr>
          <a:lstStyle/>
          <a:p>
            <a:r>
              <a:rPr lang="en-US" b="1" dirty="0" err="1" smtClean="0">
                <a:solidFill>
                  <a:srgbClr val="C00000"/>
                </a:solidFill>
              </a:rPr>
              <a:t>vt</a:t>
            </a:r>
            <a:endParaRPr lang="zh-CN" altLang="en-US" dirty="0">
              <a:solidFill>
                <a:srgbClr val="C00000"/>
              </a:solidFill>
            </a:endParaRPr>
          </a:p>
        </p:txBody>
      </p:sp>
      <p:graphicFrame>
        <p:nvGraphicFramePr>
          <p:cNvPr id="41986" name="Object 2"/>
          <p:cNvGraphicFramePr>
            <a:graphicFrameLocks noChangeAspect="1"/>
          </p:cNvGraphicFramePr>
          <p:nvPr/>
        </p:nvGraphicFramePr>
        <p:xfrm>
          <a:off x="5922415" y="2764277"/>
          <a:ext cx="449262" cy="588963"/>
        </p:xfrm>
        <a:graphic>
          <a:graphicData uri="http://schemas.openxmlformats.org/presentationml/2006/ole">
            <mc:AlternateContent xmlns:mc="http://schemas.openxmlformats.org/markup-compatibility/2006">
              <mc:Choice xmlns:v="urn:schemas-microsoft-com:vml" Requires="v">
                <p:oleObj spid="_x0000_s41988" name="文档" r:id="rId7" imgW="453847" imgH="594360" progId="Office12.wps.Document.8">
                  <p:embed/>
                </p:oleObj>
              </mc:Choice>
              <mc:Fallback>
                <p:oleObj name="文档" r:id="rId7" imgW="453847" imgH="594360" progId="Office12.wps.Document.8">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22415" y="2764277"/>
                        <a:ext cx="449262"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87" name="Rectangle 3"/>
          <p:cNvSpPr>
            <a:spLocks noChangeArrowheads="1"/>
          </p:cNvSpPr>
          <p:nvPr/>
        </p:nvSpPr>
        <p:spPr bwMode="auto">
          <a:xfrm>
            <a:off x="5206016" y="4214648"/>
            <a:ext cx="3398687"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物体运动</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1 s</a:t>
            </a:r>
            <a:r>
              <a:rPr kumimoji="0" lang="zh-CN" altLang="en-US"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通过的路程是</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10 m</a:t>
            </a:r>
            <a:endParaRPr kumimoji="0" lang="en-US" altLang="zh-CN" sz="18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6" name="矩形 15"/>
          <p:cNvSpPr/>
          <p:nvPr/>
        </p:nvSpPr>
        <p:spPr>
          <a:xfrm>
            <a:off x="2069094" y="3406588"/>
            <a:ext cx="633507" cy="369332"/>
          </a:xfrm>
          <a:prstGeom prst="rect">
            <a:avLst/>
          </a:prstGeom>
        </p:spPr>
        <p:txBody>
          <a:bodyPr wrap="none">
            <a:spAutoFit/>
          </a:bodyPr>
          <a:lstStyle/>
          <a:p>
            <a:r>
              <a:rPr lang="en-US" altLang="zh-CN" b="1" dirty="0" smtClean="0">
                <a:solidFill>
                  <a:srgbClr val="C00000"/>
                </a:solidFill>
                <a:latin typeface="微软雅黑" pitchFamily="34" charset="-122"/>
                <a:ea typeface="微软雅黑" pitchFamily="34" charset="-122"/>
                <a:cs typeface="Times New Roman" pitchFamily="18" charset="0"/>
              </a:rPr>
              <a:t>m/s</a:t>
            </a:r>
            <a:endParaRPr lang="zh-CN" altLang="en-US" dirty="0"/>
          </a:p>
        </p:txBody>
      </p:sp>
      <p:sp>
        <p:nvSpPr>
          <p:cNvPr id="22" name="矩形 21"/>
          <p:cNvSpPr/>
          <p:nvPr/>
        </p:nvSpPr>
        <p:spPr>
          <a:xfrm>
            <a:off x="4011226" y="3417097"/>
            <a:ext cx="1037463" cy="369332"/>
          </a:xfrm>
          <a:prstGeom prst="rect">
            <a:avLst/>
          </a:prstGeom>
        </p:spPr>
        <p:txBody>
          <a:bodyPr wrap="none">
            <a:spAutoFit/>
          </a:bodyPr>
          <a:lstStyle/>
          <a:p>
            <a:r>
              <a:rPr lang="zh-CN" altLang="en-US" b="1" dirty="0" smtClean="0">
                <a:solidFill>
                  <a:srgbClr val="C00000"/>
                </a:solidFill>
                <a:latin typeface="微软雅黑" pitchFamily="34" charset="-122"/>
                <a:ea typeface="微软雅黑" pitchFamily="34" charset="-122"/>
                <a:cs typeface="Times New Roman" pitchFamily="18" charset="0"/>
              </a:rPr>
              <a:t>　</a:t>
            </a:r>
            <a:r>
              <a:rPr lang="en-US" altLang="zh-CN" b="1" dirty="0" smtClean="0">
                <a:solidFill>
                  <a:srgbClr val="C00000"/>
                </a:solidFill>
                <a:latin typeface="微软雅黑" pitchFamily="34" charset="-122"/>
                <a:ea typeface="微软雅黑" pitchFamily="34" charset="-122"/>
                <a:cs typeface="Times New Roman" pitchFamily="18" charset="0"/>
              </a:rPr>
              <a:t>km/h</a:t>
            </a:r>
            <a:endParaRPr lang="zh-CN" altLang="en-US" dirty="0"/>
          </a:p>
        </p:txBody>
      </p:sp>
      <p:sp>
        <p:nvSpPr>
          <p:cNvPr id="23" name="矩形 22"/>
          <p:cNvSpPr/>
          <p:nvPr/>
        </p:nvSpPr>
        <p:spPr>
          <a:xfrm>
            <a:off x="982869" y="3805981"/>
            <a:ext cx="535724" cy="369332"/>
          </a:xfrm>
          <a:prstGeom prst="rect">
            <a:avLst/>
          </a:prstGeom>
        </p:spPr>
        <p:txBody>
          <a:bodyPr wrap="none">
            <a:spAutoFit/>
          </a:bodyPr>
          <a:lstStyle/>
          <a:p>
            <a:r>
              <a:rPr lang="en-US" altLang="zh-CN" b="1" dirty="0" smtClean="0">
                <a:solidFill>
                  <a:srgbClr val="C00000"/>
                </a:solidFill>
                <a:latin typeface="微软雅黑" pitchFamily="34" charset="-122"/>
                <a:ea typeface="微软雅黑" pitchFamily="34" charset="-122"/>
                <a:cs typeface="Times New Roman" pitchFamily="18" charset="0"/>
              </a:rPr>
              <a:t>3.6</a:t>
            </a:r>
            <a:endParaRPr lang="zh-CN" altLang="en-US" dirty="0"/>
          </a:p>
        </p:txBody>
      </p:sp>
      <p:sp>
        <p:nvSpPr>
          <p:cNvPr id="24" name="矩形 23"/>
          <p:cNvSpPr/>
          <p:nvPr/>
        </p:nvSpPr>
        <p:spPr>
          <a:xfrm>
            <a:off x="3475152" y="3827002"/>
            <a:ext cx="470000" cy="369332"/>
          </a:xfrm>
          <a:prstGeom prst="rect">
            <a:avLst/>
          </a:prstGeom>
        </p:spPr>
        <p:txBody>
          <a:bodyPr wrap="none">
            <a:spAutoFit/>
          </a:bodyPr>
          <a:lstStyle/>
          <a:p>
            <a:r>
              <a:rPr lang="en-US" altLang="zh-CN" b="1" dirty="0" smtClean="0">
                <a:solidFill>
                  <a:srgbClr val="C00000"/>
                </a:solidFill>
                <a:latin typeface="微软雅黑" pitchFamily="34" charset="-122"/>
                <a:ea typeface="微软雅黑" pitchFamily="34" charset="-122"/>
                <a:cs typeface="Times New Roman" pitchFamily="18" charset="0"/>
              </a:rPr>
              <a:t>20</a:t>
            </a:r>
            <a:endParaRPr lang="zh-CN" altLang="en-US" dirty="0"/>
          </a:p>
        </p:txBody>
      </p:sp>
      <p:sp>
        <p:nvSpPr>
          <p:cNvPr id="25" name="矩形 24"/>
          <p:cNvSpPr/>
          <p:nvPr/>
        </p:nvSpPr>
        <p:spPr>
          <a:xfrm>
            <a:off x="5726604" y="3827002"/>
            <a:ext cx="612668" cy="369332"/>
          </a:xfrm>
          <a:prstGeom prst="rect">
            <a:avLst/>
          </a:prstGeom>
        </p:spPr>
        <p:txBody>
          <a:bodyPr wrap="none">
            <a:spAutoFit/>
          </a:bodyPr>
          <a:lstStyle/>
          <a:p>
            <a:r>
              <a:rPr lang="en-US" altLang="zh-CN" b="1" dirty="0" smtClean="0">
                <a:solidFill>
                  <a:srgbClr val="C00000"/>
                </a:solidFill>
                <a:latin typeface="微软雅黑" pitchFamily="34" charset="-122"/>
                <a:ea typeface="微软雅黑" pitchFamily="34" charset="-122"/>
                <a:cs typeface="Times New Roman" pitchFamily="18" charset="0"/>
              </a:rPr>
              <a:t>144</a:t>
            </a:r>
            <a:endParaRPr lang="zh-CN" altLang="en-US"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1985"/>
                                        </p:tgtEl>
                                        <p:attrNameLst>
                                          <p:attrName>style.visibility</p:attrName>
                                        </p:attrNameLst>
                                      </p:cBhvr>
                                      <p:to>
                                        <p:strVal val="visible"/>
                                      </p:to>
                                    </p:set>
                                    <p:animEffect transition="in" filter="fade">
                                      <p:cBhvr>
                                        <p:cTn id="27" dur="500"/>
                                        <p:tgtEl>
                                          <p:spTgt spid="4198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1986"/>
                                        </p:tgtEl>
                                        <p:attrNameLst>
                                          <p:attrName>style.visibility</p:attrName>
                                        </p:attrNameLst>
                                      </p:cBhvr>
                                      <p:to>
                                        <p:strVal val="visible"/>
                                      </p:to>
                                    </p:set>
                                    <p:animEffect transition="in" filter="fade">
                                      <p:cBhvr>
                                        <p:cTn id="37" dur="500"/>
                                        <p:tgtEl>
                                          <p:spTgt spid="4198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1987"/>
                                        </p:tgtEl>
                                        <p:attrNameLst>
                                          <p:attrName>style.visibility</p:attrName>
                                        </p:attrNameLst>
                                      </p:cBhvr>
                                      <p:to>
                                        <p:strVal val="visible"/>
                                      </p:to>
                                    </p:set>
                                    <p:animEffect transition="in" filter="fade">
                                      <p:cBhvr>
                                        <p:cTn id="67" dur="500"/>
                                        <p:tgtEl>
                                          <p:spTgt spid="41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7" grpId="0"/>
      <p:bldP spid="18" grpId="0"/>
      <p:bldP spid="19" grpId="0"/>
      <p:bldP spid="13" grpId="0"/>
      <p:bldP spid="41987" grpId="0"/>
      <p:bldP spid="16" grpId="0"/>
      <p:bldP spid="22" grpId="0"/>
      <p:bldP spid="23" grpId="0"/>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62641" y="329596"/>
            <a:ext cx="7928976" cy="1685773"/>
          </a:xfrm>
          <a:prstGeom prst="rect">
            <a:avLst/>
          </a:prstGeom>
          <a:noFill/>
        </p:spPr>
        <p:txBody>
          <a:bodyPr wrap="square" lIns="36000" tIns="36000" rIns="36000" bIns="36000" rtlCol="0">
            <a:spAutoFit/>
          </a:bodyPr>
          <a:lstStyle/>
          <a:p>
            <a:pPr algn="just">
              <a:lnSpc>
                <a:spcPct val="150000"/>
              </a:lnSpc>
            </a:pPr>
            <a:r>
              <a:rPr lang="en-US" b="1" dirty="0" smtClean="0"/>
              <a:t>3.</a:t>
            </a:r>
            <a:r>
              <a:rPr lang="zh-CN" altLang="en-US" dirty="0" smtClean="0"/>
              <a:t>按物体运动路径的曲直来划分，运动可分为</a:t>
            </a:r>
            <a:r>
              <a:rPr lang="zh-CN" altLang="en-US" u="sng" dirty="0" smtClean="0"/>
              <a:t>　　　</a:t>
            </a:r>
            <a:r>
              <a:rPr lang="zh-CN" altLang="en-US" dirty="0" smtClean="0"/>
              <a:t>运动和</a:t>
            </a:r>
            <a:r>
              <a:rPr lang="zh-CN" altLang="en-US" u="sng" dirty="0" smtClean="0"/>
              <a:t>　　　　</a:t>
            </a:r>
            <a:r>
              <a:rPr lang="zh-CN" altLang="en-US" dirty="0" smtClean="0"/>
              <a:t>运动，直线运动又可分为</a:t>
            </a:r>
            <a:r>
              <a:rPr lang="zh-CN" altLang="en-US" u="sng" dirty="0" smtClean="0"/>
              <a:t>　　　　</a:t>
            </a:r>
            <a:r>
              <a:rPr lang="zh-CN" altLang="en-US" dirty="0" smtClean="0"/>
              <a:t>直线运动和</a:t>
            </a:r>
            <a:r>
              <a:rPr lang="zh-CN" altLang="en-US" u="sng" dirty="0" smtClean="0"/>
              <a:t>　　　　</a:t>
            </a:r>
            <a:r>
              <a:rPr lang="zh-CN" altLang="en-US" dirty="0" smtClean="0"/>
              <a:t>直线运动两种。物理学中，把速度不变的直线运动叫</a:t>
            </a:r>
            <a:r>
              <a:rPr lang="zh-CN" altLang="en-US" u="sng" dirty="0" smtClean="0"/>
              <a:t>　　　　　　　</a:t>
            </a:r>
            <a:r>
              <a:rPr lang="zh-CN" altLang="en-US" dirty="0" smtClean="0"/>
              <a:t>，把速度大小变化的直线运动叫</a:t>
            </a:r>
            <a:r>
              <a:rPr lang="zh-CN" altLang="en-US" u="sng" dirty="0" smtClean="0"/>
              <a:t>　　　　　　　</a:t>
            </a:r>
            <a:r>
              <a:rPr lang="zh-CN" altLang="en-US" dirty="0" smtClean="0"/>
              <a:t>。</a:t>
            </a:r>
            <a:endParaRPr lang="zh-CN" altLang="en-US" dirty="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5536651" y="290894"/>
            <a:ext cx="70681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曲线</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2795C5FE-A0E3-4855-B937-A2DA6BC1A4B9}"/>
              </a:ext>
            </a:extLst>
          </p:cNvPr>
          <p:cNvSpPr txBox="1"/>
          <p:nvPr/>
        </p:nvSpPr>
        <p:spPr>
          <a:xfrm>
            <a:off x="7042454" y="284457"/>
            <a:ext cx="70108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直线</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0" name="文本框 12">
            <a:extLst>
              <a:ext uri="{FF2B5EF4-FFF2-40B4-BE49-F238E27FC236}">
                <a16:creationId xmlns="" xmlns:a16="http://schemas.microsoft.com/office/drawing/2014/main" id="{2795C5FE-A0E3-4855-B937-A2DA6BC1A4B9}"/>
              </a:ext>
            </a:extLst>
          </p:cNvPr>
          <p:cNvSpPr txBox="1"/>
          <p:nvPr/>
        </p:nvSpPr>
        <p:spPr>
          <a:xfrm>
            <a:off x="2633037" y="696058"/>
            <a:ext cx="685324"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匀速</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1" name="矩形 10"/>
          <p:cNvSpPr/>
          <p:nvPr/>
        </p:nvSpPr>
        <p:spPr>
          <a:xfrm>
            <a:off x="4609041" y="779001"/>
            <a:ext cx="646331" cy="369332"/>
          </a:xfrm>
          <a:prstGeom prst="rect">
            <a:avLst/>
          </a:prstGeom>
        </p:spPr>
        <p:txBody>
          <a:bodyPr wrap="none">
            <a:spAutoFit/>
          </a:bodyPr>
          <a:lstStyle/>
          <a:p>
            <a:r>
              <a:rPr lang="zh-CN" altLang="en-US" b="1" dirty="0" smtClean="0">
                <a:solidFill>
                  <a:srgbClr val="C00000"/>
                </a:solidFill>
              </a:rPr>
              <a:t>变速</a:t>
            </a:r>
            <a:endParaRPr lang="zh-CN" altLang="en-US" b="1" dirty="0">
              <a:solidFill>
                <a:srgbClr val="C00000"/>
              </a:solidFill>
            </a:endParaRPr>
          </a:p>
        </p:txBody>
      </p:sp>
      <p:sp>
        <p:nvSpPr>
          <p:cNvPr id="12" name="矩形 11"/>
          <p:cNvSpPr/>
          <p:nvPr/>
        </p:nvSpPr>
        <p:spPr>
          <a:xfrm>
            <a:off x="3507924" y="1181789"/>
            <a:ext cx="1569660" cy="369332"/>
          </a:xfrm>
          <a:prstGeom prst="rect">
            <a:avLst/>
          </a:prstGeom>
        </p:spPr>
        <p:txBody>
          <a:bodyPr wrap="none">
            <a:spAutoFit/>
          </a:bodyPr>
          <a:lstStyle/>
          <a:p>
            <a:r>
              <a:rPr lang="zh-CN" altLang="en-US" b="1" dirty="0" smtClean="0">
                <a:solidFill>
                  <a:srgbClr val="C00000"/>
                </a:solidFill>
                <a:latin typeface="微软雅黑" pitchFamily="34" charset="-122"/>
                <a:ea typeface="微软雅黑" pitchFamily="34" charset="-122"/>
                <a:cs typeface="Times New Roman" pitchFamily="18" charset="0"/>
              </a:rPr>
              <a:t>匀速直线运动</a:t>
            </a:r>
            <a:endParaRPr lang="zh-CN" altLang="en-US" dirty="0"/>
          </a:p>
        </p:txBody>
      </p:sp>
      <p:sp>
        <p:nvSpPr>
          <p:cNvPr id="13" name="矩形 12"/>
          <p:cNvSpPr/>
          <p:nvPr/>
        </p:nvSpPr>
        <p:spPr>
          <a:xfrm>
            <a:off x="1043970" y="1598808"/>
            <a:ext cx="1569660" cy="369332"/>
          </a:xfrm>
          <a:prstGeom prst="rect">
            <a:avLst/>
          </a:prstGeom>
        </p:spPr>
        <p:txBody>
          <a:bodyPr wrap="none">
            <a:spAutoFit/>
          </a:bodyPr>
          <a:lstStyle/>
          <a:p>
            <a:pPr lvl="0" defTabSz="914400" eaLnBrk="0" fontAlgn="base" hangingPunct="0">
              <a:spcBef>
                <a:spcPct val="0"/>
              </a:spcBef>
              <a:spcAft>
                <a:spcPct val="0"/>
              </a:spcAft>
            </a:pPr>
            <a:r>
              <a:rPr lang="zh-CN" altLang="en-US" b="1" dirty="0" smtClean="0">
                <a:solidFill>
                  <a:srgbClr val="C00000"/>
                </a:solidFill>
                <a:latin typeface="微软雅黑" pitchFamily="34" charset="-122"/>
                <a:ea typeface="微软雅黑" pitchFamily="34" charset="-122"/>
                <a:cs typeface="Times New Roman" pitchFamily="18" charset="0"/>
              </a:rPr>
              <a:t>变速直线运动</a:t>
            </a:r>
            <a:endParaRPr lang="zh-CN" altLang="en-US" dirty="0" smtClean="0">
              <a:latin typeface="Arial" pitchFamily="34" charset="0"/>
              <a:ea typeface="宋体" pitchFamily="2" charset="-122"/>
            </a:endParaRPr>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64931" y="663704"/>
            <a:ext cx="8084779" cy="2981192"/>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dirty="0" smtClean="0"/>
              <a:t>物体在水平表面运动时，受到的摩擦阻力越</a:t>
            </a:r>
            <a:r>
              <a:rPr lang="zh-CN" altLang="en-US" u="sng" dirty="0" smtClean="0"/>
              <a:t>　　　</a:t>
            </a:r>
            <a:r>
              <a:rPr lang="zh-CN" altLang="en-US" dirty="0" smtClean="0"/>
              <a:t>，速度减小得越</a:t>
            </a:r>
            <a:r>
              <a:rPr lang="zh-CN" altLang="en-US" u="sng" dirty="0" smtClean="0"/>
              <a:t>　　　　</a:t>
            </a:r>
            <a:r>
              <a:rPr lang="zh-CN" altLang="en-US" dirty="0" smtClean="0"/>
              <a:t>，运动的距离就越</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en-US" b="1" dirty="0" smtClean="0"/>
              <a:t>2.</a:t>
            </a:r>
            <a:r>
              <a:rPr lang="zh-CN" altLang="en-US" dirty="0" smtClean="0"/>
              <a:t>一切物体在没有受到</a:t>
            </a:r>
            <a:r>
              <a:rPr lang="zh-CN" altLang="en-US" u="sng" dirty="0" smtClean="0"/>
              <a:t>　     　　　</a:t>
            </a:r>
            <a:r>
              <a:rPr lang="zh-CN" altLang="en-US" dirty="0" smtClean="0"/>
              <a:t>的作用时，总保持</a:t>
            </a:r>
            <a:r>
              <a:rPr lang="zh-CN" altLang="en-US" u="sng" dirty="0" smtClean="0"/>
              <a:t>　　　    　</a:t>
            </a:r>
            <a:r>
              <a:rPr lang="zh-CN" altLang="en-US" dirty="0" smtClean="0"/>
              <a:t>状态或</a:t>
            </a:r>
            <a:endParaRPr lang="en-US" altLang="zh-CN" dirty="0" smtClean="0"/>
          </a:p>
          <a:p>
            <a:pPr algn="just">
              <a:lnSpc>
                <a:spcPct val="150000"/>
              </a:lnSpc>
            </a:pPr>
            <a:r>
              <a:rPr lang="zh-CN" altLang="en-US" u="sng" dirty="0" smtClean="0"/>
              <a:t>　　　　　　　</a:t>
            </a:r>
            <a:r>
              <a:rPr lang="zh-CN" altLang="en-US" dirty="0" smtClean="0"/>
              <a:t>状态，这就是著名的牛顿第一定律，又叫</a:t>
            </a:r>
            <a:r>
              <a:rPr lang="zh-CN" altLang="en-US" u="sng" dirty="0" smtClean="0"/>
              <a:t>　　　　</a:t>
            </a:r>
            <a:r>
              <a:rPr lang="zh-CN" altLang="en-US" dirty="0" smtClean="0"/>
              <a:t>定律。</a:t>
            </a:r>
            <a:r>
              <a:rPr lang="en-US" dirty="0" smtClean="0"/>
              <a:t> </a:t>
            </a:r>
            <a:endParaRPr lang="zh-CN" altLang="en-US" dirty="0" smtClean="0"/>
          </a:p>
          <a:p>
            <a:pPr algn="just">
              <a:lnSpc>
                <a:spcPct val="150000"/>
              </a:lnSpc>
            </a:pPr>
            <a:r>
              <a:rPr lang="en-US" b="1" dirty="0" smtClean="0"/>
              <a:t>3.</a:t>
            </a:r>
            <a:r>
              <a:rPr lang="zh-CN" altLang="en-US" dirty="0" smtClean="0"/>
              <a:t>物体保持原来运动状态不变的性质叫</a:t>
            </a:r>
            <a:r>
              <a:rPr lang="zh-CN" altLang="en-US" u="sng" dirty="0" smtClean="0"/>
              <a:t>　　　　</a:t>
            </a:r>
            <a:r>
              <a:rPr lang="zh-CN" altLang="en-US" dirty="0" smtClean="0"/>
              <a:t>，它是物体的一种属性，其大小只与物体的</a:t>
            </a:r>
            <a:r>
              <a:rPr lang="zh-CN" altLang="en-US" u="sng" dirty="0" smtClean="0"/>
              <a:t>　　　</a:t>
            </a:r>
            <a:r>
              <a:rPr lang="zh-CN" altLang="en-US" dirty="0" smtClean="0"/>
              <a:t>有关，与受力大小、是否运动等其他因素无关，物体在任何情况下都有惯性。</a:t>
            </a:r>
            <a:r>
              <a:rPr lang="en-US" dirty="0" smtClean="0"/>
              <a:t> </a:t>
            </a:r>
            <a:endParaRPr lang="zh-CN" altLang="en-US" dirty="0" smtClean="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5604312" y="638441"/>
            <a:ext cx="348752"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小</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 xmlns:a16="http://schemas.microsoft.com/office/drawing/2014/main" id="{2795C5FE-A0E3-4855-B937-A2DA6BC1A4B9}"/>
              </a:ext>
            </a:extLst>
          </p:cNvPr>
          <p:cNvSpPr txBox="1"/>
          <p:nvPr/>
        </p:nvSpPr>
        <p:spPr>
          <a:xfrm>
            <a:off x="8006123" y="620815"/>
            <a:ext cx="519068"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慢</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 xmlns:a16="http://schemas.microsoft.com/office/drawing/2014/main" id="{2795C5FE-A0E3-4855-B937-A2DA6BC1A4B9}"/>
              </a:ext>
            </a:extLst>
          </p:cNvPr>
          <p:cNvSpPr txBox="1"/>
          <p:nvPr/>
        </p:nvSpPr>
        <p:spPr>
          <a:xfrm>
            <a:off x="2633658" y="1039054"/>
            <a:ext cx="415156"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远</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8" name="文本框 12">
            <a:extLst>
              <a:ext uri="{FF2B5EF4-FFF2-40B4-BE49-F238E27FC236}">
                <a16:creationId xmlns="" xmlns:a16="http://schemas.microsoft.com/office/drawing/2014/main" id="{2795C5FE-A0E3-4855-B937-A2DA6BC1A4B9}"/>
              </a:ext>
            </a:extLst>
          </p:cNvPr>
          <p:cNvSpPr txBox="1"/>
          <p:nvPr/>
        </p:nvSpPr>
        <p:spPr>
          <a:xfrm>
            <a:off x="3390088" y="1449700"/>
            <a:ext cx="76149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外力</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a16="http://schemas.microsoft.com/office/drawing/2014/main" xmlns="" id="{8CB8DA87-30EF-4CE6-BCFA-63A6A0982DC1}"/>
              </a:ext>
            </a:extLst>
          </p:cNvPr>
          <p:cNvSpPr txBox="1"/>
          <p:nvPr/>
        </p:nvSpPr>
        <p:spPr>
          <a:xfrm>
            <a:off x="780226" y="292016"/>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考点三　牛顿第一定律和惯性</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
        <p:nvSpPr>
          <p:cNvPr id="13" name="文本框 12">
            <a:extLst>
              <a:ext uri="{FF2B5EF4-FFF2-40B4-BE49-F238E27FC236}">
                <a16:creationId xmlns="" xmlns:a16="http://schemas.microsoft.com/office/drawing/2014/main" id="{2795C5FE-A0E3-4855-B937-A2DA6BC1A4B9}"/>
              </a:ext>
            </a:extLst>
          </p:cNvPr>
          <p:cNvSpPr txBox="1"/>
          <p:nvPr/>
        </p:nvSpPr>
        <p:spPr>
          <a:xfrm>
            <a:off x="820306" y="1854348"/>
            <a:ext cx="1576052"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匀速直线运动</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4" name="文本框 12">
            <a:extLst>
              <a:ext uri="{FF2B5EF4-FFF2-40B4-BE49-F238E27FC236}">
                <a16:creationId xmlns="" xmlns:a16="http://schemas.microsoft.com/office/drawing/2014/main" id="{2795C5FE-A0E3-4855-B937-A2DA6BC1A4B9}"/>
              </a:ext>
            </a:extLst>
          </p:cNvPr>
          <p:cNvSpPr txBox="1"/>
          <p:nvPr/>
        </p:nvSpPr>
        <p:spPr>
          <a:xfrm>
            <a:off x="6495894" y="1444444"/>
            <a:ext cx="76149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静止</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6" name="矩形 15"/>
          <p:cNvSpPr/>
          <p:nvPr/>
        </p:nvSpPr>
        <p:spPr>
          <a:xfrm>
            <a:off x="6655703" y="1935139"/>
            <a:ext cx="646331" cy="369332"/>
          </a:xfrm>
          <a:prstGeom prst="rect">
            <a:avLst/>
          </a:prstGeom>
        </p:spPr>
        <p:txBody>
          <a:bodyPr wrap="none">
            <a:spAutoFit/>
          </a:bodyPr>
          <a:lstStyle/>
          <a:p>
            <a:r>
              <a:rPr lang="zh-CN" altLang="en-US" b="1" dirty="0" smtClean="0">
                <a:solidFill>
                  <a:srgbClr val="C00000"/>
                </a:solidFill>
                <a:latin typeface="微软雅黑" pitchFamily="34" charset="-122"/>
                <a:ea typeface="微软雅黑" pitchFamily="34" charset="-122"/>
                <a:cs typeface="Times New Roman" pitchFamily="18" charset="0"/>
              </a:rPr>
              <a:t>惯性</a:t>
            </a:r>
            <a:endParaRPr lang="zh-CN" altLang="en-US" dirty="0"/>
          </a:p>
        </p:txBody>
      </p:sp>
      <p:sp>
        <p:nvSpPr>
          <p:cNvPr id="18" name="矩形 17"/>
          <p:cNvSpPr/>
          <p:nvPr/>
        </p:nvSpPr>
        <p:spPr>
          <a:xfrm>
            <a:off x="1957579" y="2765457"/>
            <a:ext cx="646331" cy="369332"/>
          </a:xfrm>
          <a:prstGeom prst="rect">
            <a:avLst/>
          </a:prstGeom>
        </p:spPr>
        <p:txBody>
          <a:bodyPr wrap="none">
            <a:spAutoFit/>
          </a:bodyPr>
          <a:lstStyle/>
          <a:p>
            <a:r>
              <a:rPr lang="zh-CN" altLang="en-US" b="1" dirty="0" smtClean="0">
                <a:solidFill>
                  <a:srgbClr val="C00000"/>
                </a:solidFill>
                <a:latin typeface="微软雅黑" pitchFamily="34" charset="-122"/>
                <a:ea typeface="微软雅黑" pitchFamily="34" charset="-122"/>
                <a:cs typeface="Times New Roman" pitchFamily="18" charset="0"/>
              </a:rPr>
              <a:t>质量</a:t>
            </a:r>
            <a:endParaRPr lang="zh-CN" altLang="en-US" dirty="0"/>
          </a:p>
        </p:txBody>
      </p:sp>
      <p:sp>
        <p:nvSpPr>
          <p:cNvPr id="19" name="矩形 18"/>
          <p:cNvSpPr/>
          <p:nvPr/>
        </p:nvSpPr>
        <p:spPr>
          <a:xfrm>
            <a:off x="4779606" y="2350298"/>
            <a:ext cx="646331" cy="369332"/>
          </a:xfrm>
          <a:prstGeom prst="rect">
            <a:avLst/>
          </a:prstGeom>
        </p:spPr>
        <p:txBody>
          <a:bodyPr wrap="none">
            <a:spAutoFit/>
          </a:bodyPr>
          <a:lstStyle/>
          <a:p>
            <a:r>
              <a:rPr lang="zh-CN" altLang="en-US" b="1" dirty="0" smtClean="0">
                <a:solidFill>
                  <a:srgbClr val="C00000"/>
                </a:solidFill>
                <a:latin typeface="微软雅黑" pitchFamily="34" charset="-122"/>
                <a:ea typeface="微软雅黑" pitchFamily="34" charset="-122"/>
                <a:cs typeface="Times New Roman" pitchFamily="18" charset="0"/>
              </a:rPr>
              <a:t>惯性</a:t>
            </a:r>
            <a:endParaRPr lang="zh-CN" altLang="en-US"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28" grpId="0"/>
      <p:bldP spid="13" grpId="0"/>
      <p:bldP spid="14" grpId="0"/>
      <p:bldP spid="16" grpId="0"/>
      <p:bldP spid="18"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62641" y="329596"/>
            <a:ext cx="7928976" cy="1685773"/>
          </a:xfrm>
          <a:prstGeom prst="rect">
            <a:avLst/>
          </a:prstGeom>
          <a:noFill/>
        </p:spPr>
        <p:txBody>
          <a:bodyPr wrap="square" lIns="36000" tIns="36000" rIns="36000" bIns="36000" rtlCol="0">
            <a:spAutoFit/>
          </a:bodyPr>
          <a:lstStyle/>
          <a:p>
            <a:pPr algn="just">
              <a:lnSpc>
                <a:spcPct val="150000"/>
              </a:lnSpc>
            </a:pPr>
            <a:r>
              <a:rPr lang="en-US" b="1" dirty="0" smtClean="0"/>
              <a:t>4.</a:t>
            </a:r>
            <a:r>
              <a:rPr lang="zh-CN" altLang="en-US" b="1" dirty="0" smtClean="0"/>
              <a:t>注意：</a:t>
            </a:r>
            <a:r>
              <a:rPr lang="zh-CN" altLang="en-US" dirty="0" smtClean="0"/>
              <a:t>惯性不是力，力有三要素，惯性只有大小；在惯性前加“产生”“出现”“受到”“克服”等词语都是错误的。</a:t>
            </a:r>
          </a:p>
          <a:p>
            <a:pPr algn="just">
              <a:lnSpc>
                <a:spcPct val="150000"/>
              </a:lnSpc>
            </a:pPr>
            <a:r>
              <a:rPr lang="en-US" b="1" dirty="0" smtClean="0"/>
              <a:t>5.</a:t>
            </a:r>
            <a:r>
              <a:rPr lang="zh-CN" altLang="en-US" b="1" dirty="0" smtClean="0"/>
              <a:t>利用惯性：</a:t>
            </a:r>
            <a:r>
              <a:rPr lang="zh-CN" altLang="en-US" dirty="0" smtClean="0"/>
              <a:t>拍打衣服上的灰尘，体育比赛中的各种投掷项目，跳远等。</a:t>
            </a:r>
          </a:p>
          <a:p>
            <a:pPr algn="just">
              <a:lnSpc>
                <a:spcPct val="150000"/>
              </a:lnSpc>
            </a:pPr>
            <a:r>
              <a:rPr lang="zh-CN" altLang="en-US" dirty="0" smtClean="0"/>
              <a:t>防止惯性：汽车行驶时保持车距，司机系好安全带等。</a:t>
            </a:r>
            <a:endParaRPr lang="zh-CN" altLang="en-US" dirty="0"/>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53848" y="690081"/>
            <a:ext cx="7994497" cy="2565693"/>
          </a:xfrm>
          <a:prstGeom prst="rect">
            <a:avLst/>
          </a:prstGeom>
          <a:noFill/>
        </p:spPr>
        <p:txBody>
          <a:bodyPr wrap="square" lIns="36000" tIns="36000" rIns="36000" bIns="36000" rtlCol="0">
            <a:spAutoFit/>
          </a:bodyPr>
          <a:lstStyle/>
          <a:p>
            <a:pPr>
              <a:lnSpc>
                <a:spcPct val="150000"/>
              </a:lnSpc>
            </a:pPr>
            <a:r>
              <a:rPr lang="en-US" b="1" dirty="0" smtClean="0"/>
              <a:t>1.</a:t>
            </a:r>
            <a:r>
              <a:rPr lang="zh-CN" altLang="en-US" dirty="0" smtClean="0"/>
              <a:t>物体保持</a:t>
            </a:r>
            <a:r>
              <a:rPr lang="zh-CN" altLang="en-US" u="sng" dirty="0" smtClean="0"/>
              <a:t>　　　　</a:t>
            </a:r>
            <a:r>
              <a:rPr lang="zh-CN" altLang="en-US" dirty="0" smtClean="0"/>
              <a:t>状态或</a:t>
            </a:r>
            <a:r>
              <a:rPr lang="zh-CN" altLang="en-US" u="sng" dirty="0" smtClean="0"/>
              <a:t>　　　　　　　　</a:t>
            </a:r>
            <a:r>
              <a:rPr lang="zh-CN" altLang="en-US" dirty="0" smtClean="0"/>
              <a:t>状态，叫平衡状态。</a:t>
            </a:r>
            <a:r>
              <a:rPr lang="en-US" dirty="0" smtClean="0"/>
              <a:t> </a:t>
            </a:r>
            <a:endParaRPr lang="zh-CN" altLang="en-US" dirty="0" smtClean="0"/>
          </a:p>
          <a:p>
            <a:pPr>
              <a:lnSpc>
                <a:spcPct val="150000"/>
              </a:lnSpc>
            </a:pPr>
            <a:r>
              <a:rPr lang="en-US" b="1" dirty="0" smtClean="0"/>
              <a:t>2.</a:t>
            </a:r>
            <a:r>
              <a:rPr lang="zh-CN" altLang="en-US" dirty="0" smtClean="0"/>
              <a:t>物体处于</a:t>
            </a:r>
            <a:r>
              <a:rPr lang="zh-CN" altLang="en-US" u="sng" dirty="0" smtClean="0"/>
              <a:t>　　　　</a:t>
            </a:r>
            <a:r>
              <a:rPr lang="zh-CN" altLang="en-US" dirty="0" smtClean="0"/>
              <a:t>状态时受到的力叫</a:t>
            </a:r>
            <a:r>
              <a:rPr lang="zh-CN" altLang="en-US" u="sng" dirty="0" smtClean="0"/>
              <a:t>　　　</a:t>
            </a:r>
            <a:r>
              <a:rPr lang="zh-CN" altLang="en-US" dirty="0" smtClean="0"/>
              <a:t>力，此时物体所受的合力为</a:t>
            </a:r>
            <a:r>
              <a:rPr lang="zh-CN" altLang="en-US" u="sng" dirty="0" smtClean="0"/>
              <a:t>　</a:t>
            </a:r>
            <a:r>
              <a:rPr lang="zh-CN" altLang="en-US" dirty="0" smtClean="0"/>
              <a:t>。</a:t>
            </a:r>
            <a:r>
              <a:rPr lang="en-US" dirty="0" smtClean="0"/>
              <a:t> </a:t>
            </a:r>
            <a:endParaRPr lang="zh-CN" altLang="en-US" dirty="0" smtClean="0"/>
          </a:p>
          <a:p>
            <a:pPr>
              <a:lnSpc>
                <a:spcPct val="150000"/>
              </a:lnSpc>
            </a:pPr>
            <a:r>
              <a:rPr lang="en-US" b="1" dirty="0" smtClean="0"/>
              <a:t>3.</a:t>
            </a:r>
            <a:r>
              <a:rPr lang="zh-CN" altLang="en-US" b="1" dirty="0" smtClean="0"/>
              <a:t>二力平衡的条件：</a:t>
            </a:r>
            <a:r>
              <a:rPr lang="zh-CN" altLang="en-US" dirty="0" smtClean="0"/>
              <a:t>两个力同时作用在</a:t>
            </a:r>
            <a:r>
              <a:rPr lang="zh-CN" altLang="en-US" u="sng" dirty="0" smtClean="0"/>
              <a:t>　　　</a:t>
            </a:r>
            <a:r>
              <a:rPr lang="zh-CN" altLang="en-US" dirty="0" smtClean="0"/>
              <a:t>个物体上，这两个力大小</a:t>
            </a:r>
            <a:r>
              <a:rPr lang="zh-CN" altLang="en-US" u="sng" dirty="0" smtClean="0"/>
              <a:t>　　　</a:t>
            </a:r>
            <a:r>
              <a:rPr lang="zh-CN" altLang="en-US" dirty="0" smtClean="0"/>
              <a:t>，方向</a:t>
            </a:r>
            <a:r>
              <a:rPr lang="zh-CN" altLang="en-US" u="sng" dirty="0" smtClean="0"/>
              <a:t>　　　</a:t>
            </a:r>
            <a:r>
              <a:rPr lang="zh-CN" altLang="en-US" dirty="0" smtClean="0"/>
              <a:t>，作用在</a:t>
            </a:r>
            <a:r>
              <a:rPr lang="zh-CN" altLang="en-US" u="sng" dirty="0" smtClean="0"/>
              <a:t>　　　　　</a:t>
            </a:r>
            <a:r>
              <a:rPr lang="zh-CN" altLang="en-US" dirty="0" smtClean="0"/>
              <a:t>上。</a:t>
            </a:r>
            <a:r>
              <a:rPr lang="en-US" dirty="0" smtClean="0"/>
              <a:t>  </a:t>
            </a:r>
            <a:endParaRPr lang="zh-CN" altLang="en-US" dirty="0" smtClean="0"/>
          </a:p>
          <a:p>
            <a:pPr>
              <a:lnSpc>
                <a:spcPct val="150000"/>
              </a:lnSpc>
            </a:pPr>
            <a:r>
              <a:rPr lang="en-US" b="1" dirty="0" smtClean="0"/>
              <a:t>4.</a:t>
            </a:r>
            <a:r>
              <a:rPr lang="zh-CN" altLang="en-US" b="1" dirty="0" smtClean="0"/>
              <a:t>物体处在平衡状态的特征：</a:t>
            </a:r>
            <a:r>
              <a:rPr lang="zh-CN" altLang="en-US" dirty="0" smtClean="0"/>
              <a:t>物体做</a:t>
            </a:r>
            <a:r>
              <a:rPr lang="zh-CN" altLang="en-US" u="sng" dirty="0" smtClean="0"/>
              <a:t>　　　　　</a:t>
            </a:r>
            <a:r>
              <a:rPr lang="zh-CN" altLang="en-US" dirty="0" smtClean="0"/>
              <a:t>运动或者保持</a:t>
            </a:r>
            <a:r>
              <a:rPr lang="zh-CN" altLang="en-US" u="sng" dirty="0" smtClean="0"/>
              <a:t>　　　　　　</a:t>
            </a:r>
            <a:r>
              <a:rPr lang="zh-CN" altLang="en-US" dirty="0" smtClean="0"/>
              <a:t>。</a:t>
            </a:r>
            <a:r>
              <a:rPr lang="en-US" dirty="0" smtClean="0"/>
              <a:t> </a:t>
            </a:r>
            <a:endParaRPr lang="zh-CN" altLang="en-US" dirty="0" smtClean="0"/>
          </a:p>
          <a:p>
            <a:pPr>
              <a:lnSpc>
                <a:spcPct val="150000"/>
              </a:lnSpc>
            </a:pPr>
            <a:r>
              <a:rPr lang="en-US" b="1" dirty="0" smtClean="0"/>
              <a:t>5.</a:t>
            </a:r>
            <a:r>
              <a:rPr lang="zh-CN" altLang="en-US" dirty="0" smtClean="0"/>
              <a:t>力是改变物体</a:t>
            </a:r>
            <a:r>
              <a:rPr lang="zh-CN" altLang="en-US" u="sng" dirty="0" smtClean="0"/>
              <a:t>　　　　　　</a:t>
            </a:r>
            <a:r>
              <a:rPr lang="zh-CN" altLang="en-US" dirty="0" smtClean="0"/>
              <a:t>的原因。</a:t>
            </a:r>
            <a:r>
              <a:rPr lang="en-US" dirty="0" smtClean="0"/>
              <a:t>  </a:t>
            </a:r>
            <a:endParaRPr lang="zh-CN" altLang="en-US" dirty="0" smtClean="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2020234" y="650831"/>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静止</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2795C5FE-A0E3-4855-B937-A2DA6BC1A4B9}"/>
              </a:ext>
            </a:extLst>
          </p:cNvPr>
          <p:cNvSpPr txBox="1"/>
          <p:nvPr/>
        </p:nvSpPr>
        <p:spPr>
          <a:xfrm>
            <a:off x="3636449" y="648762"/>
            <a:ext cx="154191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匀速直线运动</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0" name="文本框 12">
            <a:extLst>
              <a:ext uri="{FF2B5EF4-FFF2-40B4-BE49-F238E27FC236}">
                <a16:creationId xmlns="" xmlns:a16="http://schemas.microsoft.com/office/drawing/2014/main" id="{2795C5FE-A0E3-4855-B937-A2DA6BC1A4B9}"/>
              </a:ext>
            </a:extLst>
          </p:cNvPr>
          <p:cNvSpPr txBox="1"/>
          <p:nvPr/>
        </p:nvSpPr>
        <p:spPr>
          <a:xfrm>
            <a:off x="1988187" y="1042899"/>
            <a:ext cx="811448"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平衡</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1" name="矩形 10"/>
          <p:cNvSpPr/>
          <p:nvPr/>
        </p:nvSpPr>
        <p:spPr>
          <a:xfrm>
            <a:off x="4671776" y="1146863"/>
            <a:ext cx="646331" cy="369332"/>
          </a:xfrm>
          <a:prstGeom prst="rect">
            <a:avLst/>
          </a:prstGeom>
        </p:spPr>
        <p:txBody>
          <a:bodyPr wrap="none">
            <a:spAutoFit/>
          </a:bodyPr>
          <a:lstStyle/>
          <a:p>
            <a:r>
              <a:rPr lang="zh-CN" altLang="en-US" b="1" dirty="0" smtClean="0">
                <a:solidFill>
                  <a:srgbClr val="C00000"/>
                </a:solidFill>
              </a:rPr>
              <a:t>平衡</a:t>
            </a:r>
          </a:p>
        </p:txBody>
      </p:sp>
      <p:sp>
        <p:nvSpPr>
          <p:cNvPr id="12" name="矩形 11"/>
          <p:cNvSpPr/>
          <p:nvPr/>
        </p:nvSpPr>
        <p:spPr>
          <a:xfrm>
            <a:off x="8045597" y="1125843"/>
            <a:ext cx="327334" cy="369332"/>
          </a:xfrm>
          <a:prstGeom prst="rect">
            <a:avLst/>
          </a:prstGeom>
        </p:spPr>
        <p:txBody>
          <a:bodyPr wrap="none">
            <a:spAutoFit/>
          </a:bodyPr>
          <a:lstStyle/>
          <a:p>
            <a:r>
              <a:rPr lang="en-US" altLang="zh-CN" b="1" dirty="0" smtClean="0">
                <a:solidFill>
                  <a:srgbClr val="C00000"/>
                </a:solidFill>
              </a:rPr>
              <a:t>0</a:t>
            </a:r>
            <a:endParaRPr lang="zh-CN" altLang="en-US" b="1" dirty="0">
              <a:solidFill>
                <a:srgbClr val="C00000"/>
              </a:solidFill>
            </a:endParaRPr>
          </a:p>
        </p:txBody>
      </p:sp>
      <p:sp>
        <p:nvSpPr>
          <p:cNvPr id="14" name="矩形 13"/>
          <p:cNvSpPr/>
          <p:nvPr/>
        </p:nvSpPr>
        <p:spPr>
          <a:xfrm>
            <a:off x="7886797" y="1556768"/>
            <a:ext cx="731686" cy="369332"/>
          </a:xfrm>
          <a:prstGeom prst="rect">
            <a:avLst/>
          </a:prstGeom>
        </p:spPr>
        <p:txBody>
          <a:bodyPr wrap="square">
            <a:spAutoFit/>
          </a:bodyPr>
          <a:lstStyle/>
          <a:p>
            <a:r>
              <a:rPr lang="zh-CN" altLang="en-US" b="1" dirty="0" smtClean="0">
                <a:solidFill>
                  <a:srgbClr val="C00000"/>
                </a:solidFill>
              </a:rPr>
              <a:t>相等</a:t>
            </a:r>
            <a:endParaRPr lang="zh-CN" altLang="en-US" b="1" dirty="0">
              <a:solidFill>
                <a:srgbClr val="C00000"/>
              </a:solidFill>
            </a:endParaRPr>
          </a:p>
        </p:txBody>
      </p:sp>
      <p:sp>
        <p:nvSpPr>
          <p:cNvPr id="15" name="矩形 14"/>
          <p:cNvSpPr/>
          <p:nvPr/>
        </p:nvSpPr>
        <p:spPr>
          <a:xfrm>
            <a:off x="4700581" y="1546257"/>
            <a:ext cx="646331" cy="369332"/>
          </a:xfrm>
          <a:prstGeom prst="rect">
            <a:avLst/>
          </a:prstGeom>
        </p:spPr>
        <p:txBody>
          <a:bodyPr wrap="none">
            <a:spAutoFit/>
          </a:bodyPr>
          <a:lstStyle/>
          <a:p>
            <a:r>
              <a:rPr lang="zh-CN" altLang="en-US" b="1" dirty="0" smtClean="0">
                <a:solidFill>
                  <a:srgbClr val="C00000"/>
                </a:solidFill>
              </a:rPr>
              <a:t>同一</a:t>
            </a:r>
            <a:endParaRPr lang="zh-CN" altLang="en-US" b="1" dirty="0">
              <a:solidFill>
                <a:srgbClr val="C00000"/>
              </a:solidFill>
            </a:endParaRPr>
          </a:p>
        </p:txBody>
      </p:sp>
      <p:sp>
        <p:nvSpPr>
          <p:cNvPr id="17" name="矩形 16"/>
          <p:cNvSpPr/>
          <p:nvPr/>
        </p:nvSpPr>
        <p:spPr>
          <a:xfrm>
            <a:off x="1263897" y="1924629"/>
            <a:ext cx="646331" cy="369332"/>
          </a:xfrm>
          <a:prstGeom prst="rect">
            <a:avLst/>
          </a:prstGeom>
        </p:spPr>
        <p:txBody>
          <a:bodyPr wrap="none">
            <a:spAutoFit/>
          </a:bodyPr>
          <a:lstStyle/>
          <a:p>
            <a:r>
              <a:rPr lang="zh-CN" altLang="en-US" b="1" dirty="0" smtClean="0">
                <a:solidFill>
                  <a:srgbClr val="C00000"/>
                </a:solidFill>
              </a:rPr>
              <a:t>相反</a:t>
            </a:r>
            <a:endParaRPr lang="zh-CN" altLang="en-US" b="1" dirty="0">
              <a:solidFill>
                <a:srgbClr val="C00000"/>
              </a:solidFill>
            </a:endParaRPr>
          </a:p>
        </p:txBody>
      </p:sp>
      <p:sp>
        <p:nvSpPr>
          <p:cNvPr id="19" name="矩形 18"/>
          <p:cNvSpPr/>
          <p:nvPr/>
        </p:nvSpPr>
        <p:spPr>
          <a:xfrm>
            <a:off x="2851354" y="1945650"/>
            <a:ext cx="1107996" cy="369332"/>
          </a:xfrm>
          <a:prstGeom prst="rect">
            <a:avLst/>
          </a:prstGeom>
        </p:spPr>
        <p:txBody>
          <a:bodyPr wrap="none">
            <a:spAutoFit/>
          </a:bodyPr>
          <a:lstStyle/>
          <a:p>
            <a:r>
              <a:rPr lang="zh-CN" altLang="en-US" b="1" dirty="0" smtClean="0">
                <a:solidFill>
                  <a:srgbClr val="C00000"/>
                </a:solidFill>
              </a:rPr>
              <a:t>同一直线</a:t>
            </a:r>
            <a:endParaRPr lang="zh-CN" altLang="en-US" b="1" dirty="0">
              <a:solidFill>
                <a:srgbClr val="C00000"/>
              </a:solidFill>
            </a:endParaRPr>
          </a:p>
        </p:txBody>
      </p:sp>
      <p:sp>
        <p:nvSpPr>
          <p:cNvPr id="22" name="矩形 21"/>
          <p:cNvSpPr/>
          <p:nvPr/>
        </p:nvSpPr>
        <p:spPr>
          <a:xfrm>
            <a:off x="4438217" y="2366063"/>
            <a:ext cx="1107996" cy="369332"/>
          </a:xfrm>
          <a:prstGeom prst="rect">
            <a:avLst/>
          </a:prstGeom>
        </p:spPr>
        <p:txBody>
          <a:bodyPr wrap="none">
            <a:spAutoFit/>
          </a:bodyPr>
          <a:lstStyle/>
          <a:p>
            <a:r>
              <a:rPr lang="zh-CN" altLang="en-US" b="1" dirty="0" smtClean="0">
                <a:solidFill>
                  <a:srgbClr val="C00000"/>
                </a:solidFill>
              </a:rPr>
              <a:t>匀速直线</a:t>
            </a:r>
            <a:endParaRPr lang="zh-CN" altLang="en-US" b="1" dirty="0">
              <a:solidFill>
                <a:srgbClr val="C00000"/>
              </a:solidFill>
            </a:endParaRPr>
          </a:p>
        </p:txBody>
      </p:sp>
      <p:sp>
        <p:nvSpPr>
          <p:cNvPr id="23" name="矩形 22"/>
          <p:cNvSpPr/>
          <p:nvPr/>
        </p:nvSpPr>
        <p:spPr>
          <a:xfrm>
            <a:off x="6992430" y="2355552"/>
            <a:ext cx="1107996" cy="369332"/>
          </a:xfrm>
          <a:prstGeom prst="rect">
            <a:avLst/>
          </a:prstGeom>
        </p:spPr>
        <p:txBody>
          <a:bodyPr wrap="none">
            <a:spAutoFit/>
          </a:bodyPr>
          <a:lstStyle/>
          <a:p>
            <a:r>
              <a:rPr lang="zh-CN" altLang="en-US" b="1" dirty="0" smtClean="0">
                <a:solidFill>
                  <a:srgbClr val="C00000"/>
                </a:solidFill>
              </a:rPr>
              <a:t>静止状态</a:t>
            </a:r>
            <a:endParaRPr lang="zh-CN" altLang="en-US" b="1" dirty="0">
              <a:solidFill>
                <a:srgbClr val="C00000"/>
              </a:solidFill>
            </a:endParaRPr>
          </a:p>
        </p:txBody>
      </p:sp>
      <p:sp>
        <p:nvSpPr>
          <p:cNvPr id="18" name="矩形 17"/>
          <p:cNvSpPr/>
          <p:nvPr/>
        </p:nvSpPr>
        <p:spPr>
          <a:xfrm>
            <a:off x="725214" y="276931"/>
            <a:ext cx="2236510" cy="400110"/>
          </a:xfrm>
          <a:prstGeom prst="rect">
            <a:avLst/>
          </a:prstGeom>
        </p:spPr>
        <p:txBody>
          <a:bodyPr wrap="none">
            <a:spAutoFit/>
          </a:bodyPr>
          <a:lstStyle/>
          <a:p>
            <a:r>
              <a:rPr lang="zh-CN" altLang="en-US" sz="2000" b="1" dirty="0" smtClean="0">
                <a:solidFill>
                  <a:srgbClr val="409E8A"/>
                </a:solidFill>
              </a:rPr>
              <a:t>考点四　二力平衡</a:t>
            </a:r>
            <a:endParaRPr lang="zh-CN" altLang="en-US" sz="2000" b="1" dirty="0">
              <a:solidFill>
                <a:srgbClr val="409E8A"/>
              </a:solidFill>
            </a:endParaRPr>
          </a:p>
        </p:txBody>
      </p:sp>
      <p:sp>
        <p:nvSpPr>
          <p:cNvPr id="37889" name="Rectangle 1"/>
          <p:cNvSpPr>
            <a:spLocks noChangeArrowheads="1"/>
          </p:cNvSpPr>
          <p:nvPr/>
        </p:nvSpPr>
        <p:spPr bwMode="auto">
          <a:xfrm>
            <a:off x="2579080" y="2781846"/>
            <a:ext cx="110799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运动状态</a:t>
            </a: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endParaRPr>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7889"/>
                                        </p:tgtEl>
                                        <p:attrNameLst>
                                          <p:attrName>style.visibility</p:attrName>
                                        </p:attrNameLst>
                                      </p:cBhvr>
                                      <p:to>
                                        <p:strVal val="visible"/>
                                      </p:to>
                                    </p:set>
                                    <p:animEffect transition="in" filter="fade">
                                      <p:cBhvr>
                                        <p:cTn id="62" dur="500"/>
                                        <p:tgtEl>
                                          <p:spTgt spid="378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10" grpId="0"/>
      <p:bldP spid="11" grpId="0"/>
      <p:bldP spid="12" grpId="0"/>
      <p:bldP spid="14" grpId="0"/>
      <p:bldP spid="15" grpId="0"/>
      <p:bldP spid="17" grpId="0"/>
      <p:bldP spid="19" grpId="0"/>
      <p:bldP spid="22" grpId="0"/>
      <p:bldP spid="23" grpId="0"/>
      <p:bldP spid="37889" grpId="0"/>
    </p:bldLst>
  </p:timing>
</p:sld>
</file>

<file path=ppt/theme/theme1.xml><?xml version="1.0" encoding="utf-8"?>
<a:theme xmlns:a="http://schemas.openxmlformats.org/drawingml/2006/main" name="1">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2">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lIns="36000" tIns="36000" rIns="36000" bIns="36000" rtlCol="0">
        <a:spAutoFit/>
      </a:bodyPr>
      <a:lstStyle>
        <a:defPPr algn="l">
          <a:lnSpc>
            <a:spcPct val="150000"/>
          </a:lnSpc>
          <a:defRPr sz="1400" dirty="0" smtClean="0">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2997</TotalTime>
  <Words>2464</Words>
  <Application>Microsoft Office PowerPoint</Application>
  <PresentationFormat>全屏显示(16:9)</PresentationFormat>
  <Paragraphs>371</Paragraphs>
  <Slides>39</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41" baseType="lpstr">
      <vt:lpstr>1</vt:lpstr>
      <vt:lpstr>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
  <dc:creator/>
  <cp:keywords/>
  <dc:description/>
  <dcterms:created xsi:type="dcterms:W3CDTF">2018-08-24T06:22:56Z</dcterms:created>
  <dcterms:modified xsi:type="dcterms:W3CDTF">2020-04-08T00:14:41Z</dcterms:modified>
  <cp:category/>
</cp:coreProperties>
</file>